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335" r:id="rId2"/>
    <p:sldId id="258" r:id="rId3"/>
    <p:sldId id="257" r:id="rId4"/>
    <p:sldId id="286" r:id="rId5"/>
    <p:sldId id="260" r:id="rId6"/>
    <p:sldId id="287" r:id="rId7"/>
    <p:sldId id="261" r:id="rId8"/>
    <p:sldId id="262" r:id="rId9"/>
    <p:sldId id="289" r:id="rId10"/>
    <p:sldId id="266" r:id="rId11"/>
    <p:sldId id="290" r:id="rId12"/>
    <p:sldId id="293" r:id="rId13"/>
    <p:sldId id="336" r:id="rId14"/>
    <p:sldId id="338" r:id="rId15"/>
    <p:sldId id="337" r:id="rId16"/>
    <p:sldId id="295" r:id="rId17"/>
    <p:sldId id="278" r:id="rId18"/>
    <p:sldId id="294" r:id="rId19"/>
    <p:sldId id="268" r:id="rId20"/>
    <p:sldId id="269" r:id="rId21"/>
    <p:sldId id="298" r:id="rId22"/>
    <p:sldId id="339" r:id="rId23"/>
    <p:sldId id="340" r:id="rId24"/>
    <p:sldId id="341" r:id="rId25"/>
    <p:sldId id="342" r:id="rId26"/>
    <p:sldId id="343" r:id="rId27"/>
    <p:sldId id="344" r:id="rId28"/>
    <p:sldId id="270" r:id="rId29"/>
    <p:sldId id="306" r:id="rId30"/>
    <p:sldId id="272" r:id="rId31"/>
    <p:sldId id="274" r:id="rId32"/>
    <p:sldId id="307" r:id="rId33"/>
    <p:sldId id="308" r:id="rId34"/>
    <p:sldId id="309" r:id="rId35"/>
    <p:sldId id="275" r:id="rId36"/>
    <p:sldId id="310" r:id="rId37"/>
    <p:sldId id="279" r:id="rId38"/>
    <p:sldId id="312" r:id="rId39"/>
    <p:sldId id="313" r:id="rId40"/>
    <p:sldId id="314" r:id="rId41"/>
    <p:sldId id="315" r:id="rId42"/>
    <p:sldId id="316" r:id="rId43"/>
    <p:sldId id="317" r:id="rId44"/>
    <p:sldId id="318" r:id="rId45"/>
    <p:sldId id="319" r:id="rId46"/>
    <p:sldId id="320" r:id="rId47"/>
    <p:sldId id="321" r:id="rId48"/>
    <p:sldId id="322" r:id="rId49"/>
    <p:sldId id="323" r:id="rId50"/>
    <p:sldId id="325" r:id="rId51"/>
    <p:sldId id="324" r:id="rId52"/>
    <p:sldId id="326" r:id="rId53"/>
    <p:sldId id="327" r:id="rId54"/>
    <p:sldId id="311" r:id="rId55"/>
    <p:sldId id="331" r:id="rId56"/>
    <p:sldId id="328" r:id="rId57"/>
    <p:sldId id="330" r:id="rId58"/>
    <p:sldId id="329" r:id="rId59"/>
    <p:sldId id="332" r:id="rId60"/>
    <p:sldId id="333" r:id="rId61"/>
  </p:sldIdLst>
  <p:sldSz cx="9144000" cy="6858000" type="screen4x3"/>
  <p:notesSz cx="6858000" cy="9144000"/>
  <p:custDataLst>
    <p:tags r:id="rId63"/>
  </p:custData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a:srgbClr val="00FF00"/>
    <a:srgbClr val="008000"/>
    <a:srgbClr val="00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477" autoAdjust="0"/>
    <p:restoredTop sz="94645" autoAdjust="0"/>
  </p:normalViewPr>
  <p:slideViewPr>
    <p:cSldViewPr>
      <p:cViewPr varScale="1">
        <p:scale>
          <a:sx n="86" d="100"/>
          <a:sy n="86" d="100"/>
        </p:scale>
        <p:origin x="816" y="3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4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24.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image" Target="../media/image27.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image" Target="../media/image3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2.emf"/><Relationship Id="rId4"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image" Target="../media/image35.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1F2C3705-B26A-4EFC-B9AF-2D7F3E4B0DD4}"/>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kumimoji="1" sz="1200">
                <a:latin typeface="Times New Roman" panose="02020603050405020304" pitchFamily="18" charset="0"/>
              </a:defRPr>
            </a:lvl1pPr>
          </a:lstStyle>
          <a:p>
            <a:pPr>
              <a:defRPr/>
            </a:pPr>
            <a:endParaRPr lang="en-US" altLang="zh-CN"/>
          </a:p>
        </p:txBody>
      </p:sp>
      <p:sp>
        <p:nvSpPr>
          <p:cNvPr id="10243" name="Rectangle 3">
            <a:extLst>
              <a:ext uri="{FF2B5EF4-FFF2-40B4-BE49-F238E27FC236}">
                <a16:creationId xmlns:a16="http://schemas.microsoft.com/office/drawing/2014/main" id="{94FDF927-3D37-489D-9ECD-55B79A47A5BD}"/>
              </a:ext>
            </a:extLst>
          </p:cNvPr>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kumimoji="1" sz="1200">
                <a:latin typeface="Times New Roman" panose="02020603050405020304" pitchFamily="18" charset="0"/>
              </a:defRPr>
            </a:lvl1pPr>
          </a:lstStyle>
          <a:p>
            <a:pPr>
              <a:defRPr/>
            </a:pPr>
            <a:endParaRPr lang="en-US" altLang="zh-CN"/>
          </a:p>
        </p:txBody>
      </p:sp>
      <p:sp>
        <p:nvSpPr>
          <p:cNvPr id="4100" name="Rectangle 4">
            <a:extLst>
              <a:ext uri="{FF2B5EF4-FFF2-40B4-BE49-F238E27FC236}">
                <a16:creationId xmlns:a16="http://schemas.microsoft.com/office/drawing/2014/main" id="{5CCBCF00-2CAF-4326-80A8-52841117C36A}"/>
              </a:ext>
            </a:extLst>
          </p:cNvPr>
          <p:cNvSpPr>
            <a:spLocks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a:extLst>
              <a:ext uri="{FF2B5EF4-FFF2-40B4-BE49-F238E27FC236}">
                <a16:creationId xmlns:a16="http://schemas.microsoft.com/office/drawing/2014/main" id="{7EEF0481-FA4D-44B0-A5BE-BC791792D384}"/>
              </a:ext>
            </a:extLst>
          </p:cNvPr>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0246" name="Rectangle 6">
            <a:extLst>
              <a:ext uri="{FF2B5EF4-FFF2-40B4-BE49-F238E27FC236}">
                <a16:creationId xmlns:a16="http://schemas.microsoft.com/office/drawing/2014/main" id="{D4ADAA47-8A7C-4947-BD82-D03250E896B3}"/>
              </a:ext>
            </a:extLst>
          </p:cNvPr>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lstStyle>
            <a:lvl1pPr eaLnBrk="1" hangingPunct="1">
              <a:defRPr kumimoji="1" sz="1200">
                <a:latin typeface="Times New Roman" panose="02020603050405020304" pitchFamily="18" charset="0"/>
              </a:defRPr>
            </a:lvl1pPr>
          </a:lstStyle>
          <a:p>
            <a:pPr>
              <a:defRPr/>
            </a:pPr>
            <a:endParaRPr lang="en-US" altLang="zh-CN"/>
          </a:p>
        </p:txBody>
      </p:sp>
      <p:sp>
        <p:nvSpPr>
          <p:cNvPr id="10247" name="Rectangle 7">
            <a:extLst>
              <a:ext uri="{FF2B5EF4-FFF2-40B4-BE49-F238E27FC236}">
                <a16:creationId xmlns:a16="http://schemas.microsoft.com/office/drawing/2014/main" id="{37ACECDD-3F70-4FDB-AD29-1B5BA25B91D7}"/>
              </a:ext>
            </a:extLst>
          </p:cNvPr>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40C6A972-D88E-4BBF-91F9-346F3F263D0D}"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4" name="日期占位符 3">
            <a:extLst>
              <a:ext uri="{FF2B5EF4-FFF2-40B4-BE49-F238E27FC236}">
                <a16:creationId xmlns:a16="http://schemas.microsoft.com/office/drawing/2014/main" id="{46E77F65-E736-44BE-8973-957B60655C59}"/>
              </a:ext>
            </a:extLst>
          </p:cNvPr>
          <p:cNvSpPr>
            <a:spLocks noGrp="1"/>
          </p:cNvSpPr>
          <p:nvPr>
            <p:ph type="dt" sz="half" idx="10"/>
          </p:nvPr>
        </p:nvSpPr>
        <p:spPr/>
        <p:txBody>
          <a:bodyPr/>
          <a:lstStyle>
            <a:lvl1pPr>
              <a:defRPr/>
            </a:lvl1pPr>
          </a:lstStyle>
          <a:p>
            <a:pPr>
              <a:defRPr/>
            </a:pPr>
            <a:fld id="{3603D7CB-24A4-44FF-B06C-196C52FD15CE}" type="datetimeFigureOut">
              <a:rPr lang="zh-CN" altLang="en-US"/>
              <a:pPr>
                <a:defRPr/>
              </a:pPr>
              <a:t>2023/6/14</a:t>
            </a:fld>
            <a:endParaRPr lang="zh-CN" altLang="en-US"/>
          </a:p>
        </p:txBody>
      </p:sp>
      <p:sp>
        <p:nvSpPr>
          <p:cNvPr id="5" name="页脚占位符 4">
            <a:extLst>
              <a:ext uri="{FF2B5EF4-FFF2-40B4-BE49-F238E27FC236}">
                <a16:creationId xmlns:a16="http://schemas.microsoft.com/office/drawing/2014/main" id="{C034CE52-4DAF-43EB-9D3B-10520434EFA0}"/>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ED40C5ED-D7DC-4C7A-9D86-14080C40677D}"/>
              </a:ext>
            </a:extLst>
          </p:cNvPr>
          <p:cNvSpPr>
            <a:spLocks noGrp="1"/>
          </p:cNvSpPr>
          <p:nvPr>
            <p:ph type="sldNum" sz="quarter" idx="12"/>
          </p:nvPr>
        </p:nvSpPr>
        <p:spPr/>
        <p:txBody>
          <a:bodyPr/>
          <a:lstStyle>
            <a:lvl1pPr>
              <a:defRPr/>
            </a:lvl1pPr>
          </a:lstStyle>
          <a:p>
            <a:fld id="{575D4F28-6B89-4112-841C-0630941F6E66}" type="slidenum">
              <a:rPr lang="zh-CN" altLang="en-US"/>
              <a:pPr/>
              <a:t>‹#›</a:t>
            </a:fld>
            <a:endParaRPr lang="zh-CN" altLang="en-US"/>
          </a:p>
        </p:txBody>
      </p:sp>
    </p:spTree>
    <p:extLst>
      <p:ext uri="{BB962C8B-B14F-4D97-AF65-F5344CB8AC3E}">
        <p14:creationId xmlns:p14="http://schemas.microsoft.com/office/powerpoint/2010/main" val="2334266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日期占位符 3">
            <a:extLst>
              <a:ext uri="{FF2B5EF4-FFF2-40B4-BE49-F238E27FC236}">
                <a16:creationId xmlns:a16="http://schemas.microsoft.com/office/drawing/2014/main" id="{0C00B355-0ECF-45E0-B17F-818314DE0CAD}"/>
              </a:ext>
            </a:extLst>
          </p:cNvPr>
          <p:cNvSpPr>
            <a:spLocks noGrp="1"/>
          </p:cNvSpPr>
          <p:nvPr>
            <p:ph type="dt" sz="half" idx="10"/>
          </p:nvPr>
        </p:nvSpPr>
        <p:spPr/>
        <p:txBody>
          <a:bodyPr/>
          <a:lstStyle>
            <a:lvl1pPr>
              <a:defRPr/>
            </a:lvl1pPr>
          </a:lstStyle>
          <a:p>
            <a:pPr>
              <a:defRPr/>
            </a:pPr>
            <a:fld id="{3603D7CB-24A4-44FF-B06C-196C52FD15CE}" type="datetimeFigureOut">
              <a:rPr lang="zh-CN" altLang="en-US"/>
              <a:pPr>
                <a:defRPr/>
              </a:pPr>
              <a:t>2023/6/14</a:t>
            </a:fld>
            <a:endParaRPr lang="zh-CN" altLang="en-US"/>
          </a:p>
        </p:txBody>
      </p:sp>
      <p:sp>
        <p:nvSpPr>
          <p:cNvPr id="5" name="页脚占位符 4">
            <a:extLst>
              <a:ext uri="{FF2B5EF4-FFF2-40B4-BE49-F238E27FC236}">
                <a16:creationId xmlns:a16="http://schemas.microsoft.com/office/drawing/2014/main" id="{31F9FCEA-E42D-4514-B8B5-86734DDA44E8}"/>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DB2CBAB0-DB3F-4055-91D9-14BEE4196CA3}"/>
              </a:ext>
            </a:extLst>
          </p:cNvPr>
          <p:cNvSpPr>
            <a:spLocks noGrp="1"/>
          </p:cNvSpPr>
          <p:nvPr>
            <p:ph type="sldNum" sz="quarter" idx="12"/>
          </p:nvPr>
        </p:nvSpPr>
        <p:spPr/>
        <p:txBody>
          <a:bodyPr/>
          <a:lstStyle>
            <a:lvl1pPr>
              <a:defRPr/>
            </a:lvl1pPr>
          </a:lstStyle>
          <a:p>
            <a:fld id="{A0A1B6AD-2E39-45AB-B63A-088DBDE07005}" type="slidenum">
              <a:rPr lang="zh-CN" altLang="en-US"/>
              <a:pPr/>
              <a:t>‹#›</a:t>
            </a:fld>
            <a:endParaRPr lang="zh-CN" altLang="en-US"/>
          </a:p>
        </p:txBody>
      </p:sp>
    </p:spTree>
    <p:extLst>
      <p:ext uri="{BB962C8B-B14F-4D97-AF65-F5344CB8AC3E}">
        <p14:creationId xmlns:p14="http://schemas.microsoft.com/office/powerpoint/2010/main" val="2500129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日期占位符 3">
            <a:extLst>
              <a:ext uri="{FF2B5EF4-FFF2-40B4-BE49-F238E27FC236}">
                <a16:creationId xmlns:a16="http://schemas.microsoft.com/office/drawing/2014/main" id="{1CDC479E-FDEC-4680-9E55-9C31A6FBF52C}"/>
              </a:ext>
            </a:extLst>
          </p:cNvPr>
          <p:cNvSpPr>
            <a:spLocks noGrp="1"/>
          </p:cNvSpPr>
          <p:nvPr>
            <p:ph type="dt" sz="half" idx="10"/>
          </p:nvPr>
        </p:nvSpPr>
        <p:spPr/>
        <p:txBody>
          <a:bodyPr/>
          <a:lstStyle>
            <a:lvl1pPr>
              <a:defRPr/>
            </a:lvl1pPr>
          </a:lstStyle>
          <a:p>
            <a:pPr>
              <a:defRPr/>
            </a:pPr>
            <a:fld id="{3603D7CB-24A4-44FF-B06C-196C52FD15CE}" type="datetimeFigureOut">
              <a:rPr lang="zh-CN" altLang="en-US"/>
              <a:pPr>
                <a:defRPr/>
              </a:pPr>
              <a:t>2023/6/14</a:t>
            </a:fld>
            <a:endParaRPr lang="zh-CN" altLang="en-US"/>
          </a:p>
        </p:txBody>
      </p:sp>
      <p:sp>
        <p:nvSpPr>
          <p:cNvPr id="5" name="页脚占位符 4">
            <a:extLst>
              <a:ext uri="{FF2B5EF4-FFF2-40B4-BE49-F238E27FC236}">
                <a16:creationId xmlns:a16="http://schemas.microsoft.com/office/drawing/2014/main" id="{2FD469A1-42A1-4372-B8F3-1C9248F15D97}"/>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956EC794-8765-44E5-B86E-7EC5A2BA5EBD}"/>
              </a:ext>
            </a:extLst>
          </p:cNvPr>
          <p:cNvSpPr>
            <a:spLocks noGrp="1"/>
          </p:cNvSpPr>
          <p:nvPr>
            <p:ph type="sldNum" sz="quarter" idx="12"/>
          </p:nvPr>
        </p:nvSpPr>
        <p:spPr/>
        <p:txBody>
          <a:bodyPr/>
          <a:lstStyle>
            <a:lvl1pPr>
              <a:defRPr/>
            </a:lvl1pPr>
          </a:lstStyle>
          <a:p>
            <a:fld id="{9F5594C5-16EA-4D44-BAFC-6CC4CAE41725}" type="slidenum">
              <a:rPr lang="zh-CN" altLang="en-US"/>
              <a:pPr/>
              <a:t>‹#›</a:t>
            </a:fld>
            <a:endParaRPr lang="zh-CN" altLang="en-US"/>
          </a:p>
        </p:txBody>
      </p:sp>
    </p:spTree>
    <p:extLst>
      <p:ext uri="{BB962C8B-B14F-4D97-AF65-F5344CB8AC3E}">
        <p14:creationId xmlns:p14="http://schemas.microsoft.com/office/powerpoint/2010/main" val="3259254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1625" y="685800"/>
            <a:ext cx="8543925" cy="5181600"/>
          </a:xfrm>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3" name="Rectangle 4">
            <a:extLst>
              <a:ext uri="{FF2B5EF4-FFF2-40B4-BE49-F238E27FC236}">
                <a16:creationId xmlns:a16="http://schemas.microsoft.com/office/drawing/2014/main" id="{A3482E17-A201-4D0C-9ACA-7417CD06980C}"/>
              </a:ext>
            </a:extLst>
          </p:cNvPr>
          <p:cNvSpPr>
            <a:spLocks noGrp="1" noChangeArrowheads="1"/>
          </p:cNvSpPr>
          <p:nvPr>
            <p:ph type="dt" sz="half" idx="10"/>
          </p:nvPr>
        </p:nvSpPr>
        <p:spPr/>
        <p:txBody>
          <a:bodyPr/>
          <a:lstStyle>
            <a:lvl1pPr>
              <a:defRPr/>
            </a:lvl1pPr>
          </a:lstStyle>
          <a:p>
            <a:pPr>
              <a:defRPr/>
            </a:pPr>
            <a:fld id="{7CD50C9E-3AB0-43C1-BB79-20843E35173E}" type="datetime11">
              <a:rPr lang="zh-CN" altLang="en-US"/>
              <a:pPr>
                <a:defRPr/>
              </a:pPr>
              <a:t>18:36:33</a:t>
            </a:fld>
            <a:endParaRPr lang="en-US" altLang="zh-CN"/>
          </a:p>
        </p:txBody>
      </p:sp>
      <p:sp>
        <p:nvSpPr>
          <p:cNvPr id="4" name="Rectangle 5">
            <a:extLst>
              <a:ext uri="{FF2B5EF4-FFF2-40B4-BE49-F238E27FC236}">
                <a16:creationId xmlns:a16="http://schemas.microsoft.com/office/drawing/2014/main" id="{E24F4318-6D10-4922-A929-260390A6D154}"/>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B9A14592-3E94-4FFF-A66B-9BBCD16B79B9}"/>
              </a:ext>
            </a:extLst>
          </p:cNvPr>
          <p:cNvSpPr>
            <a:spLocks noGrp="1" noChangeArrowheads="1"/>
          </p:cNvSpPr>
          <p:nvPr>
            <p:ph type="sldNum" sz="quarter" idx="12"/>
          </p:nvPr>
        </p:nvSpPr>
        <p:spPr/>
        <p:txBody>
          <a:bodyPr/>
          <a:lstStyle>
            <a:lvl1pPr>
              <a:defRPr/>
            </a:lvl1pPr>
          </a:lstStyle>
          <a:p>
            <a:fld id="{AB45E457-2E97-4D9A-A817-8E916BD95472}" type="slidenum">
              <a:rPr lang="en-US" altLang="zh-CN"/>
              <a:pPr/>
              <a:t>‹#›</a:t>
            </a:fld>
            <a:endParaRPr lang="en-US" altLang="zh-CN"/>
          </a:p>
        </p:txBody>
      </p:sp>
    </p:spTree>
    <p:extLst>
      <p:ext uri="{BB962C8B-B14F-4D97-AF65-F5344CB8AC3E}">
        <p14:creationId xmlns:p14="http://schemas.microsoft.com/office/powerpoint/2010/main" val="278317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85800"/>
            <a:ext cx="8540750" cy="1143000"/>
          </a:xfrm>
        </p:spPr>
        <p:txBody>
          <a:bodyPr/>
          <a:lstStyle/>
          <a:p>
            <a:r>
              <a:rPr lang="zh-CN" altLang="en-US" noProof="1"/>
              <a:t>单击此处编辑母版标题样式</a:t>
            </a:r>
          </a:p>
        </p:txBody>
      </p:sp>
      <p:sp>
        <p:nvSpPr>
          <p:cNvPr id="3" name="内容占位符 2"/>
          <p:cNvSpPr>
            <a:spLocks noGrp="1"/>
          </p:cNvSpPr>
          <p:nvPr>
            <p:ph sz="half" idx="1"/>
          </p:nvPr>
        </p:nvSpPr>
        <p:spPr>
          <a:xfrm>
            <a:off x="304800" y="1981200"/>
            <a:ext cx="4194175" cy="3886200"/>
          </a:xfrm>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内容占位符 3"/>
          <p:cNvSpPr>
            <a:spLocks noGrp="1"/>
          </p:cNvSpPr>
          <p:nvPr>
            <p:ph sz="quarter" idx="2"/>
          </p:nvPr>
        </p:nvSpPr>
        <p:spPr>
          <a:xfrm>
            <a:off x="4651375" y="1981200"/>
            <a:ext cx="4194175" cy="1866900"/>
          </a:xfrm>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5" name="内容占位符 4"/>
          <p:cNvSpPr>
            <a:spLocks noGrp="1"/>
          </p:cNvSpPr>
          <p:nvPr>
            <p:ph sz="quarter" idx="3"/>
          </p:nvPr>
        </p:nvSpPr>
        <p:spPr>
          <a:xfrm>
            <a:off x="4651375" y="4000500"/>
            <a:ext cx="4194175" cy="1866900"/>
          </a:xfrm>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6" name="Rectangle 4">
            <a:extLst>
              <a:ext uri="{FF2B5EF4-FFF2-40B4-BE49-F238E27FC236}">
                <a16:creationId xmlns:a16="http://schemas.microsoft.com/office/drawing/2014/main" id="{C047D279-141C-4934-9ADE-6DB0D2745437}"/>
              </a:ext>
            </a:extLst>
          </p:cNvPr>
          <p:cNvSpPr>
            <a:spLocks noGrp="1" noChangeArrowheads="1"/>
          </p:cNvSpPr>
          <p:nvPr>
            <p:ph type="dt" sz="half" idx="10"/>
          </p:nvPr>
        </p:nvSpPr>
        <p:spPr/>
        <p:txBody>
          <a:bodyPr/>
          <a:lstStyle>
            <a:lvl1pPr>
              <a:defRPr/>
            </a:lvl1pPr>
          </a:lstStyle>
          <a:p>
            <a:pPr>
              <a:defRPr/>
            </a:pPr>
            <a:fld id="{D5221682-6DFF-452E-9A61-FB7E9BD04D6E}" type="datetime11">
              <a:rPr lang="zh-CN" altLang="en-US"/>
              <a:pPr>
                <a:defRPr/>
              </a:pPr>
              <a:t>18:36:33</a:t>
            </a:fld>
            <a:endParaRPr lang="en-US" altLang="zh-CN"/>
          </a:p>
        </p:txBody>
      </p:sp>
      <p:sp>
        <p:nvSpPr>
          <p:cNvPr id="7" name="Rectangle 5">
            <a:extLst>
              <a:ext uri="{FF2B5EF4-FFF2-40B4-BE49-F238E27FC236}">
                <a16:creationId xmlns:a16="http://schemas.microsoft.com/office/drawing/2014/main" id="{29DDFA62-115E-4D6B-B3E0-8B8711379015}"/>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BF231C38-15D1-4F8D-B661-562D583E987D}"/>
              </a:ext>
            </a:extLst>
          </p:cNvPr>
          <p:cNvSpPr>
            <a:spLocks noGrp="1" noChangeArrowheads="1"/>
          </p:cNvSpPr>
          <p:nvPr>
            <p:ph type="sldNum" sz="quarter" idx="12"/>
          </p:nvPr>
        </p:nvSpPr>
        <p:spPr/>
        <p:txBody>
          <a:bodyPr/>
          <a:lstStyle>
            <a:lvl1pPr>
              <a:defRPr/>
            </a:lvl1pPr>
          </a:lstStyle>
          <a:p>
            <a:fld id="{054B43FA-DCE0-4D86-AC31-8E57C0CFA8AC}" type="slidenum">
              <a:rPr lang="en-US" altLang="zh-CN"/>
              <a:pPr/>
              <a:t>‹#›</a:t>
            </a:fld>
            <a:endParaRPr lang="en-US" altLang="zh-CN"/>
          </a:p>
        </p:txBody>
      </p:sp>
    </p:spTree>
    <p:extLst>
      <p:ext uri="{BB962C8B-B14F-4D97-AF65-F5344CB8AC3E}">
        <p14:creationId xmlns:p14="http://schemas.microsoft.com/office/powerpoint/2010/main" val="2949964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日期占位符 3">
            <a:extLst>
              <a:ext uri="{FF2B5EF4-FFF2-40B4-BE49-F238E27FC236}">
                <a16:creationId xmlns:a16="http://schemas.microsoft.com/office/drawing/2014/main" id="{EFD27386-E291-4F52-8516-A619F31A6165}"/>
              </a:ext>
            </a:extLst>
          </p:cNvPr>
          <p:cNvSpPr>
            <a:spLocks noGrp="1"/>
          </p:cNvSpPr>
          <p:nvPr>
            <p:ph type="dt" sz="half" idx="10"/>
          </p:nvPr>
        </p:nvSpPr>
        <p:spPr/>
        <p:txBody>
          <a:bodyPr/>
          <a:lstStyle>
            <a:lvl1pPr>
              <a:defRPr/>
            </a:lvl1pPr>
          </a:lstStyle>
          <a:p>
            <a:pPr>
              <a:defRPr/>
            </a:pPr>
            <a:fld id="{3603D7CB-24A4-44FF-B06C-196C52FD15CE}" type="datetimeFigureOut">
              <a:rPr lang="zh-CN" altLang="en-US"/>
              <a:pPr>
                <a:defRPr/>
              </a:pPr>
              <a:t>2023/6/14</a:t>
            </a:fld>
            <a:endParaRPr lang="zh-CN" altLang="en-US"/>
          </a:p>
        </p:txBody>
      </p:sp>
      <p:sp>
        <p:nvSpPr>
          <p:cNvPr id="5" name="页脚占位符 4">
            <a:extLst>
              <a:ext uri="{FF2B5EF4-FFF2-40B4-BE49-F238E27FC236}">
                <a16:creationId xmlns:a16="http://schemas.microsoft.com/office/drawing/2014/main" id="{0E911225-C069-44E6-A725-26A509225FAE}"/>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49E38E7D-9A99-4C88-8DD8-1DF60375B3E7}"/>
              </a:ext>
            </a:extLst>
          </p:cNvPr>
          <p:cNvSpPr>
            <a:spLocks noGrp="1"/>
          </p:cNvSpPr>
          <p:nvPr>
            <p:ph type="sldNum" sz="quarter" idx="12"/>
          </p:nvPr>
        </p:nvSpPr>
        <p:spPr/>
        <p:txBody>
          <a:bodyPr/>
          <a:lstStyle>
            <a:lvl1pPr>
              <a:defRPr/>
            </a:lvl1pPr>
          </a:lstStyle>
          <a:p>
            <a:fld id="{DBDA2E88-024C-4214-867C-EA9E170E3D26}" type="slidenum">
              <a:rPr lang="zh-CN" altLang="en-US"/>
              <a:pPr/>
              <a:t>‹#›</a:t>
            </a:fld>
            <a:endParaRPr lang="zh-CN" altLang="en-US"/>
          </a:p>
        </p:txBody>
      </p:sp>
    </p:spTree>
    <p:extLst>
      <p:ext uri="{BB962C8B-B14F-4D97-AF65-F5344CB8AC3E}">
        <p14:creationId xmlns:p14="http://schemas.microsoft.com/office/powerpoint/2010/main" val="3212128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F479DBF6-72DC-4D81-81C3-CFB10504F803}"/>
              </a:ext>
            </a:extLst>
          </p:cNvPr>
          <p:cNvSpPr>
            <a:spLocks noGrp="1"/>
          </p:cNvSpPr>
          <p:nvPr>
            <p:ph type="dt" sz="half" idx="10"/>
          </p:nvPr>
        </p:nvSpPr>
        <p:spPr/>
        <p:txBody>
          <a:bodyPr/>
          <a:lstStyle>
            <a:lvl1pPr>
              <a:defRPr/>
            </a:lvl1pPr>
          </a:lstStyle>
          <a:p>
            <a:pPr>
              <a:defRPr/>
            </a:pPr>
            <a:fld id="{3603D7CB-24A4-44FF-B06C-196C52FD15CE}" type="datetimeFigureOut">
              <a:rPr lang="zh-CN" altLang="en-US"/>
              <a:pPr>
                <a:defRPr/>
              </a:pPr>
              <a:t>2023/6/14</a:t>
            </a:fld>
            <a:endParaRPr lang="zh-CN" altLang="en-US"/>
          </a:p>
        </p:txBody>
      </p:sp>
      <p:sp>
        <p:nvSpPr>
          <p:cNvPr id="5" name="页脚占位符 4">
            <a:extLst>
              <a:ext uri="{FF2B5EF4-FFF2-40B4-BE49-F238E27FC236}">
                <a16:creationId xmlns:a16="http://schemas.microsoft.com/office/drawing/2014/main" id="{DFD8903B-AFA1-43B6-9BEC-9FDF5FA3E382}"/>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59E954D9-7A77-415B-B798-E69B07807FEC}"/>
              </a:ext>
            </a:extLst>
          </p:cNvPr>
          <p:cNvSpPr>
            <a:spLocks noGrp="1"/>
          </p:cNvSpPr>
          <p:nvPr>
            <p:ph type="sldNum" sz="quarter" idx="12"/>
          </p:nvPr>
        </p:nvSpPr>
        <p:spPr/>
        <p:txBody>
          <a:bodyPr/>
          <a:lstStyle>
            <a:lvl1pPr>
              <a:defRPr/>
            </a:lvl1pPr>
          </a:lstStyle>
          <a:p>
            <a:fld id="{78C8EFD9-2BCE-428E-9D30-6A9149576EAE}" type="slidenum">
              <a:rPr lang="zh-CN" altLang="en-US"/>
              <a:pPr/>
              <a:t>‹#›</a:t>
            </a:fld>
            <a:endParaRPr lang="zh-CN" altLang="en-US"/>
          </a:p>
        </p:txBody>
      </p:sp>
    </p:spTree>
    <p:extLst>
      <p:ext uri="{BB962C8B-B14F-4D97-AF65-F5344CB8AC3E}">
        <p14:creationId xmlns:p14="http://schemas.microsoft.com/office/powerpoint/2010/main" val="4259882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28650" y="1825625"/>
            <a:ext cx="3867150" cy="4351338"/>
          </a:xfrm>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内容占位符 3"/>
          <p:cNvSpPr>
            <a:spLocks noGrp="1"/>
          </p:cNvSpPr>
          <p:nvPr>
            <p:ph sz="half" idx="2"/>
          </p:nvPr>
        </p:nvSpPr>
        <p:spPr>
          <a:xfrm>
            <a:off x="4648200" y="1825625"/>
            <a:ext cx="3867150" cy="4351338"/>
          </a:xfrm>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5" name="日期占位符 3">
            <a:extLst>
              <a:ext uri="{FF2B5EF4-FFF2-40B4-BE49-F238E27FC236}">
                <a16:creationId xmlns:a16="http://schemas.microsoft.com/office/drawing/2014/main" id="{2D90284D-0CF2-41BB-A3B8-1E80291881A1}"/>
              </a:ext>
            </a:extLst>
          </p:cNvPr>
          <p:cNvSpPr>
            <a:spLocks noGrp="1"/>
          </p:cNvSpPr>
          <p:nvPr>
            <p:ph type="dt" sz="half" idx="10"/>
          </p:nvPr>
        </p:nvSpPr>
        <p:spPr/>
        <p:txBody>
          <a:bodyPr/>
          <a:lstStyle>
            <a:lvl1pPr>
              <a:defRPr/>
            </a:lvl1pPr>
          </a:lstStyle>
          <a:p>
            <a:pPr>
              <a:defRPr/>
            </a:pPr>
            <a:fld id="{3603D7CB-24A4-44FF-B06C-196C52FD15CE}" type="datetimeFigureOut">
              <a:rPr lang="zh-CN" altLang="en-US"/>
              <a:pPr>
                <a:defRPr/>
              </a:pPr>
              <a:t>2023/6/14</a:t>
            </a:fld>
            <a:endParaRPr lang="zh-CN" altLang="en-US"/>
          </a:p>
        </p:txBody>
      </p:sp>
      <p:sp>
        <p:nvSpPr>
          <p:cNvPr id="6" name="页脚占位符 4">
            <a:extLst>
              <a:ext uri="{FF2B5EF4-FFF2-40B4-BE49-F238E27FC236}">
                <a16:creationId xmlns:a16="http://schemas.microsoft.com/office/drawing/2014/main" id="{267226D1-735F-436B-9BC2-BCD682F5E5A1}"/>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8EEAC68B-55AE-4857-83C3-8D15CCEF9A24}"/>
              </a:ext>
            </a:extLst>
          </p:cNvPr>
          <p:cNvSpPr>
            <a:spLocks noGrp="1"/>
          </p:cNvSpPr>
          <p:nvPr>
            <p:ph type="sldNum" sz="quarter" idx="12"/>
          </p:nvPr>
        </p:nvSpPr>
        <p:spPr/>
        <p:txBody>
          <a:bodyPr/>
          <a:lstStyle>
            <a:lvl1pPr>
              <a:defRPr/>
            </a:lvl1pPr>
          </a:lstStyle>
          <a:p>
            <a:fld id="{AFC819D0-BD9C-430C-B97C-A6F6B1D13320}" type="slidenum">
              <a:rPr lang="zh-CN" altLang="en-US"/>
              <a:pPr/>
              <a:t>‹#›</a:t>
            </a:fld>
            <a:endParaRPr lang="zh-CN" altLang="en-US"/>
          </a:p>
        </p:txBody>
      </p:sp>
    </p:spTree>
    <p:extLst>
      <p:ext uri="{BB962C8B-B14F-4D97-AF65-F5344CB8AC3E}">
        <p14:creationId xmlns:p14="http://schemas.microsoft.com/office/powerpoint/2010/main" val="3981760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7" name="日期占位符 3">
            <a:extLst>
              <a:ext uri="{FF2B5EF4-FFF2-40B4-BE49-F238E27FC236}">
                <a16:creationId xmlns:a16="http://schemas.microsoft.com/office/drawing/2014/main" id="{270957E1-FA5A-4301-BA24-C23B419CAD45}"/>
              </a:ext>
            </a:extLst>
          </p:cNvPr>
          <p:cNvSpPr>
            <a:spLocks noGrp="1"/>
          </p:cNvSpPr>
          <p:nvPr>
            <p:ph type="dt" sz="half" idx="10"/>
          </p:nvPr>
        </p:nvSpPr>
        <p:spPr/>
        <p:txBody>
          <a:bodyPr/>
          <a:lstStyle>
            <a:lvl1pPr>
              <a:defRPr/>
            </a:lvl1pPr>
          </a:lstStyle>
          <a:p>
            <a:pPr>
              <a:defRPr/>
            </a:pPr>
            <a:fld id="{3603D7CB-24A4-44FF-B06C-196C52FD15CE}" type="datetimeFigureOut">
              <a:rPr lang="zh-CN" altLang="en-US"/>
              <a:pPr>
                <a:defRPr/>
              </a:pPr>
              <a:t>2023/6/14</a:t>
            </a:fld>
            <a:endParaRPr lang="zh-CN" altLang="en-US"/>
          </a:p>
        </p:txBody>
      </p:sp>
      <p:sp>
        <p:nvSpPr>
          <p:cNvPr id="8" name="页脚占位符 4">
            <a:extLst>
              <a:ext uri="{FF2B5EF4-FFF2-40B4-BE49-F238E27FC236}">
                <a16:creationId xmlns:a16="http://schemas.microsoft.com/office/drawing/2014/main" id="{BE601ADC-FE85-485E-A29D-5A43213E7DD4}"/>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C4D350BC-9E4A-4CD3-BF1B-71658904D397}"/>
              </a:ext>
            </a:extLst>
          </p:cNvPr>
          <p:cNvSpPr>
            <a:spLocks noGrp="1"/>
          </p:cNvSpPr>
          <p:nvPr>
            <p:ph type="sldNum" sz="quarter" idx="12"/>
          </p:nvPr>
        </p:nvSpPr>
        <p:spPr/>
        <p:txBody>
          <a:bodyPr/>
          <a:lstStyle>
            <a:lvl1pPr>
              <a:defRPr/>
            </a:lvl1pPr>
          </a:lstStyle>
          <a:p>
            <a:fld id="{D5DF7736-9458-4D85-BA18-D99F19C8E41F}" type="slidenum">
              <a:rPr lang="zh-CN" altLang="en-US"/>
              <a:pPr/>
              <a:t>‹#›</a:t>
            </a:fld>
            <a:endParaRPr lang="zh-CN" altLang="en-US"/>
          </a:p>
        </p:txBody>
      </p:sp>
    </p:spTree>
    <p:extLst>
      <p:ext uri="{BB962C8B-B14F-4D97-AF65-F5344CB8AC3E}">
        <p14:creationId xmlns:p14="http://schemas.microsoft.com/office/powerpoint/2010/main" val="1142839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a:extLst>
              <a:ext uri="{FF2B5EF4-FFF2-40B4-BE49-F238E27FC236}">
                <a16:creationId xmlns:a16="http://schemas.microsoft.com/office/drawing/2014/main" id="{FD222184-9C1B-45C0-84EF-3E723685A77D}"/>
              </a:ext>
            </a:extLst>
          </p:cNvPr>
          <p:cNvSpPr>
            <a:spLocks noGrp="1"/>
          </p:cNvSpPr>
          <p:nvPr>
            <p:ph type="dt" sz="half" idx="10"/>
          </p:nvPr>
        </p:nvSpPr>
        <p:spPr/>
        <p:txBody>
          <a:bodyPr/>
          <a:lstStyle>
            <a:lvl1pPr>
              <a:defRPr/>
            </a:lvl1pPr>
          </a:lstStyle>
          <a:p>
            <a:pPr>
              <a:defRPr/>
            </a:pPr>
            <a:fld id="{3603D7CB-24A4-44FF-B06C-196C52FD15CE}" type="datetimeFigureOut">
              <a:rPr lang="zh-CN" altLang="en-US"/>
              <a:pPr>
                <a:defRPr/>
              </a:pPr>
              <a:t>2023/6/14</a:t>
            </a:fld>
            <a:endParaRPr lang="zh-CN" altLang="en-US"/>
          </a:p>
        </p:txBody>
      </p:sp>
      <p:sp>
        <p:nvSpPr>
          <p:cNvPr id="4" name="页脚占位符 4">
            <a:extLst>
              <a:ext uri="{FF2B5EF4-FFF2-40B4-BE49-F238E27FC236}">
                <a16:creationId xmlns:a16="http://schemas.microsoft.com/office/drawing/2014/main" id="{6AB4B9F9-73FE-4F5F-AEF4-55E7B1A95FD5}"/>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E6FE8C23-DA22-4001-9C5C-A4BC964C1AD5}"/>
              </a:ext>
            </a:extLst>
          </p:cNvPr>
          <p:cNvSpPr>
            <a:spLocks noGrp="1"/>
          </p:cNvSpPr>
          <p:nvPr>
            <p:ph type="sldNum" sz="quarter" idx="12"/>
          </p:nvPr>
        </p:nvSpPr>
        <p:spPr/>
        <p:txBody>
          <a:bodyPr/>
          <a:lstStyle>
            <a:lvl1pPr>
              <a:defRPr/>
            </a:lvl1pPr>
          </a:lstStyle>
          <a:p>
            <a:fld id="{49A4DDA7-3FD4-4EB3-99A6-113BF25147B5}" type="slidenum">
              <a:rPr lang="zh-CN" altLang="en-US"/>
              <a:pPr/>
              <a:t>‹#›</a:t>
            </a:fld>
            <a:endParaRPr lang="zh-CN" altLang="en-US"/>
          </a:p>
        </p:txBody>
      </p:sp>
    </p:spTree>
    <p:extLst>
      <p:ext uri="{BB962C8B-B14F-4D97-AF65-F5344CB8AC3E}">
        <p14:creationId xmlns:p14="http://schemas.microsoft.com/office/powerpoint/2010/main" val="4072419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21DA2878-9976-4185-8367-00384FD693B7}"/>
              </a:ext>
            </a:extLst>
          </p:cNvPr>
          <p:cNvSpPr>
            <a:spLocks noGrp="1"/>
          </p:cNvSpPr>
          <p:nvPr>
            <p:ph type="dt" sz="half" idx="10"/>
          </p:nvPr>
        </p:nvSpPr>
        <p:spPr/>
        <p:txBody>
          <a:bodyPr/>
          <a:lstStyle>
            <a:lvl1pPr>
              <a:defRPr/>
            </a:lvl1pPr>
          </a:lstStyle>
          <a:p>
            <a:pPr>
              <a:defRPr/>
            </a:pPr>
            <a:fld id="{3603D7CB-24A4-44FF-B06C-196C52FD15CE}" type="datetimeFigureOut">
              <a:rPr lang="zh-CN" altLang="en-US"/>
              <a:pPr>
                <a:defRPr/>
              </a:pPr>
              <a:t>2023/6/14</a:t>
            </a:fld>
            <a:endParaRPr lang="zh-CN" altLang="en-US"/>
          </a:p>
        </p:txBody>
      </p:sp>
      <p:sp>
        <p:nvSpPr>
          <p:cNvPr id="3" name="页脚占位符 4">
            <a:extLst>
              <a:ext uri="{FF2B5EF4-FFF2-40B4-BE49-F238E27FC236}">
                <a16:creationId xmlns:a16="http://schemas.microsoft.com/office/drawing/2014/main" id="{74ECF799-A02F-4375-9F08-04B625DC0B22}"/>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24E2538A-4EF1-4B95-A206-0CC3426D61B8}"/>
              </a:ext>
            </a:extLst>
          </p:cNvPr>
          <p:cNvSpPr>
            <a:spLocks noGrp="1"/>
          </p:cNvSpPr>
          <p:nvPr>
            <p:ph type="sldNum" sz="quarter" idx="12"/>
          </p:nvPr>
        </p:nvSpPr>
        <p:spPr/>
        <p:txBody>
          <a:bodyPr/>
          <a:lstStyle>
            <a:lvl1pPr>
              <a:defRPr/>
            </a:lvl1pPr>
          </a:lstStyle>
          <a:p>
            <a:fld id="{279F78B7-CF04-4BC7-A8FC-4A7A0B449D9E}" type="slidenum">
              <a:rPr lang="zh-CN" altLang="en-US"/>
              <a:pPr/>
              <a:t>‹#›</a:t>
            </a:fld>
            <a:endParaRPr lang="zh-CN" altLang="en-US"/>
          </a:p>
        </p:txBody>
      </p:sp>
    </p:spTree>
    <p:extLst>
      <p:ext uri="{BB962C8B-B14F-4D97-AF65-F5344CB8AC3E}">
        <p14:creationId xmlns:p14="http://schemas.microsoft.com/office/powerpoint/2010/main" val="3906169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noProof="1"/>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45394827-6F35-4018-B5DB-B4B1E6EDBA85}"/>
              </a:ext>
            </a:extLst>
          </p:cNvPr>
          <p:cNvSpPr>
            <a:spLocks noGrp="1"/>
          </p:cNvSpPr>
          <p:nvPr>
            <p:ph type="dt" sz="half" idx="10"/>
          </p:nvPr>
        </p:nvSpPr>
        <p:spPr/>
        <p:txBody>
          <a:bodyPr/>
          <a:lstStyle>
            <a:lvl1pPr>
              <a:defRPr/>
            </a:lvl1pPr>
          </a:lstStyle>
          <a:p>
            <a:pPr>
              <a:defRPr/>
            </a:pPr>
            <a:fld id="{3603D7CB-24A4-44FF-B06C-196C52FD15CE}" type="datetimeFigureOut">
              <a:rPr lang="zh-CN" altLang="en-US"/>
              <a:pPr>
                <a:defRPr/>
              </a:pPr>
              <a:t>2023/6/14</a:t>
            </a:fld>
            <a:endParaRPr lang="zh-CN" altLang="en-US"/>
          </a:p>
        </p:txBody>
      </p:sp>
      <p:sp>
        <p:nvSpPr>
          <p:cNvPr id="6" name="页脚占位符 4">
            <a:extLst>
              <a:ext uri="{FF2B5EF4-FFF2-40B4-BE49-F238E27FC236}">
                <a16:creationId xmlns:a16="http://schemas.microsoft.com/office/drawing/2014/main" id="{6A92298F-E345-4A65-B4A3-7F4EC480E2CA}"/>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3CD7DC97-E995-41A2-87E6-A644F2A74D0C}"/>
              </a:ext>
            </a:extLst>
          </p:cNvPr>
          <p:cNvSpPr>
            <a:spLocks noGrp="1"/>
          </p:cNvSpPr>
          <p:nvPr>
            <p:ph type="sldNum" sz="quarter" idx="12"/>
          </p:nvPr>
        </p:nvSpPr>
        <p:spPr/>
        <p:txBody>
          <a:bodyPr/>
          <a:lstStyle>
            <a:lvl1pPr>
              <a:defRPr/>
            </a:lvl1pPr>
          </a:lstStyle>
          <a:p>
            <a:fld id="{26525B99-BB9C-4375-A7A9-87E624C63731}" type="slidenum">
              <a:rPr lang="zh-CN" altLang="en-US"/>
              <a:pPr/>
              <a:t>‹#›</a:t>
            </a:fld>
            <a:endParaRPr lang="zh-CN" altLang="en-US"/>
          </a:p>
        </p:txBody>
      </p:sp>
    </p:spTree>
    <p:extLst>
      <p:ext uri="{BB962C8B-B14F-4D97-AF65-F5344CB8AC3E}">
        <p14:creationId xmlns:p14="http://schemas.microsoft.com/office/powerpoint/2010/main" val="1945444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3887788"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D224378F-B12D-4CB7-8A3A-E568345A815F}"/>
              </a:ext>
            </a:extLst>
          </p:cNvPr>
          <p:cNvSpPr>
            <a:spLocks noGrp="1"/>
          </p:cNvSpPr>
          <p:nvPr>
            <p:ph type="dt" sz="half" idx="10"/>
          </p:nvPr>
        </p:nvSpPr>
        <p:spPr/>
        <p:txBody>
          <a:bodyPr/>
          <a:lstStyle>
            <a:lvl1pPr>
              <a:defRPr/>
            </a:lvl1pPr>
          </a:lstStyle>
          <a:p>
            <a:pPr>
              <a:defRPr/>
            </a:pPr>
            <a:fld id="{3603D7CB-24A4-44FF-B06C-196C52FD15CE}" type="datetimeFigureOut">
              <a:rPr lang="zh-CN" altLang="en-US"/>
              <a:pPr>
                <a:defRPr/>
              </a:pPr>
              <a:t>2023/6/14</a:t>
            </a:fld>
            <a:endParaRPr lang="zh-CN" altLang="en-US"/>
          </a:p>
        </p:txBody>
      </p:sp>
      <p:sp>
        <p:nvSpPr>
          <p:cNvPr id="6" name="页脚占位符 4">
            <a:extLst>
              <a:ext uri="{FF2B5EF4-FFF2-40B4-BE49-F238E27FC236}">
                <a16:creationId xmlns:a16="http://schemas.microsoft.com/office/drawing/2014/main" id="{0ABAD72A-1571-4686-91B9-0588550D2111}"/>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DFA09691-E71F-46EA-B3E5-64BEDC703685}"/>
              </a:ext>
            </a:extLst>
          </p:cNvPr>
          <p:cNvSpPr>
            <a:spLocks noGrp="1"/>
          </p:cNvSpPr>
          <p:nvPr>
            <p:ph type="sldNum" sz="quarter" idx="12"/>
          </p:nvPr>
        </p:nvSpPr>
        <p:spPr/>
        <p:txBody>
          <a:bodyPr/>
          <a:lstStyle>
            <a:lvl1pPr>
              <a:defRPr/>
            </a:lvl1pPr>
          </a:lstStyle>
          <a:p>
            <a:fld id="{C9998643-2E45-4D37-86B1-95DA72477D90}" type="slidenum">
              <a:rPr lang="zh-CN" altLang="en-US"/>
              <a:pPr/>
              <a:t>‹#›</a:t>
            </a:fld>
            <a:endParaRPr lang="zh-CN" altLang="en-US"/>
          </a:p>
        </p:txBody>
      </p:sp>
    </p:spTree>
    <p:extLst>
      <p:ext uri="{BB962C8B-B14F-4D97-AF65-F5344CB8AC3E}">
        <p14:creationId xmlns:p14="http://schemas.microsoft.com/office/powerpoint/2010/main" val="352208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4D99AA25-F8F3-4499-A83A-04D403735E8E}"/>
              </a:ext>
            </a:extLst>
          </p:cNvPr>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38DCBF62-DC5B-4416-8404-DA480E202195}"/>
              </a:ext>
            </a:extLst>
          </p:cNvPr>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F4E4B8D-B17F-4C00-99E3-49841987B669}"/>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0" hangingPunct="0">
              <a:defRPr sz="1200">
                <a:solidFill>
                  <a:schemeClr val="tx1">
                    <a:tint val="75000"/>
                  </a:schemeClr>
                </a:solidFill>
              </a:defRPr>
            </a:lvl1pPr>
          </a:lstStyle>
          <a:p>
            <a:pPr>
              <a:defRPr/>
            </a:pPr>
            <a:fld id="{3603D7CB-24A4-44FF-B06C-196C52FD15CE}" type="datetimeFigureOut">
              <a:rPr lang="zh-CN" altLang="en-US"/>
              <a:pPr>
                <a:defRPr/>
              </a:pPr>
              <a:t>2023/6/14</a:t>
            </a:fld>
            <a:endParaRPr lang="zh-CN" altLang="en-US"/>
          </a:p>
        </p:txBody>
      </p:sp>
      <p:sp>
        <p:nvSpPr>
          <p:cNvPr id="5" name="页脚占位符 4">
            <a:extLst>
              <a:ext uri="{FF2B5EF4-FFF2-40B4-BE49-F238E27FC236}">
                <a16:creationId xmlns:a16="http://schemas.microsoft.com/office/drawing/2014/main" id="{C2DB9703-80E9-478C-BCBB-638E4361259A}"/>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0" hangingPunct="0">
              <a:defRPr sz="1200">
                <a:solidFill>
                  <a:schemeClr val="tx1">
                    <a:tint val="75000"/>
                  </a:schemeClr>
                </a:solidFill>
              </a:defRPr>
            </a:lvl1pPr>
          </a:lstStyle>
          <a:p>
            <a:pPr>
              <a:defRPr/>
            </a:pPr>
            <a:endParaRPr lang="zh-CN" altLang="en-US"/>
          </a:p>
        </p:txBody>
      </p:sp>
      <p:sp>
        <p:nvSpPr>
          <p:cNvPr id="6" name="灯片编号占位符 5">
            <a:extLst>
              <a:ext uri="{FF2B5EF4-FFF2-40B4-BE49-F238E27FC236}">
                <a16:creationId xmlns:a16="http://schemas.microsoft.com/office/drawing/2014/main" id="{BEF9817A-DE4F-4262-86E4-3050484C6656}"/>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0" hangingPunct="0">
              <a:defRPr sz="1200">
                <a:solidFill>
                  <a:srgbClr val="898989"/>
                </a:solidFill>
              </a:defRPr>
            </a:lvl1pPr>
          </a:lstStyle>
          <a:p>
            <a:fld id="{7FE2DCD1-B0D5-4D5C-868F-4BA613FEA08C}"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72" r:id="rId1"/>
    <p:sldLayoutId id="2147483671" r:id="rId2"/>
    <p:sldLayoutId id="2147483670" r:id="rId3"/>
    <p:sldLayoutId id="2147483669" r:id="rId4"/>
    <p:sldLayoutId id="2147483668" r:id="rId5"/>
    <p:sldLayoutId id="2147483667" r:id="rId6"/>
    <p:sldLayoutId id="2147483666" r:id="rId7"/>
    <p:sldLayoutId id="2147483665" r:id="rId8"/>
    <p:sldLayoutId id="2147483664" r:id="rId9"/>
    <p:sldLayoutId id="2147483663" r:id="rId10"/>
    <p:sldLayoutId id="2147483662" r:id="rId11"/>
    <p:sldLayoutId id="2147483673" r:id="rId12"/>
    <p:sldLayoutId id="2147483674" r:id="rId13"/>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image" Target="../media/image16.emf"/><Relationship Id="rId5" Type="http://schemas.openxmlformats.org/officeDocument/2006/relationships/oleObject" Target="../embeddings/oleObject16.bin"/><Relationship Id="rId4" Type="http://schemas.openxmlformats.org/officeDocument/2006/relationships/image" Target="../media/image15.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18.emf"/><Relationship Id="rId5" Type="http://schemas.openxmlformats.org/officeDocument/2006/relationships/oleObject" Target="../embeddings/oleObject18.bin"/><Relationship Id="rId4" Type="http://schemas.openxmlformats.org/officeDocument/2006/relationships/image" Target="../media/image17.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20.emf"/><Relationship Id="rId5" Type="http://schemas.openxmlformats.org/officeDocument/2006/relationships/oleObject" Target="../embeddings/oleObject20.bin"/><Relationship Id="rId4" Type="http://schemas.openxmlformats.org/officeDocument/2006/relationships/image" Target="../media/image19.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2.xml"/><Relationship Id="rId1" Type="http://schemas.openxmlformats.org/officeDocument/2006/relationships/vmlDrawing" Target="../drawings/vmlDrawing11.vml"/><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4.xml"/><Relationship Id="rId1" Type="http://schemas.openxmlformats.org/officeDocument/2006/relationships/vmlDrawing" Target="../drawings/vmlDrawing12.vml"/><Relationship Id="rId6" Type="http://schemas.openxmlformats.org/officeDocument/2006/relationships/image" Target="../media/image23.emf"/><Relationship Id="rId5" Type="http://schemas.openxmlformats.org/officeDocument/2006/relationships/oleObject" Target="../embeddings/oleObject23.bin"/><Relationship Id="rId4" Type="http://schemas.openxmlformats.org/officeDocument/2006/relationships/image" Target="../media/image22.emf"/></Relationships>
</file>

<file path=ppt/slides/_rels/slide15.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13.xml"/><Relationship Id="rId1" Type="http://schemas.openxmlformats.org/officeDocument/2006/relationships/vmlDrawing" Target="../drawings/vmlDrawing13.vml"/><Relationship Id="rId6" Type="http://schemas.openxmlformats.org/officeDocument/2006/relationships/image" Target="../media/image25.emf"/><Relationship Id="rId5" Type="http://schemas.openxmlformats.org/officeDocument/2006/relationships/oleObject" Target="../embeddings/oleObject25.bin"/><Relationship Id="rId4" Type="http://schemas.openxmlformats.org/officeDocument/2006/relationships/image" Target="../media/image24.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28.emf"/><Relationship Id="rId5" Type="http://schemas.openxmlformats.org/officeDocument/2006/relationships/oleObject" Target="../embeddings/oleObject28.bin"/><Relationship Id="rId4" Type="http://schemas.openxmlformats.org/officeDocument/2006/relationships/image" Target="../media/image27.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12.xml"/><Relationship Id="rId1" Type="http://schemas.openxmlformats.org/officeDocument/2006/relationships/vmlDrawing" Target="../drawings/vmlDrawing15.vml"/><Relationship Id="rId4" Type="http://schemas.openxmlformats.org/officeDocument/2006/relationships/image" Target="../media/image29.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30.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4.xml"/><Relationship Id="rId1" Type="http://schemas.openxmlformats.org/officeDocument/2006/relationships/vmlDrawing" Target="../drawings/vmlDrawing17.vml"/><Relationship Id="rId6" Type="http://schemas.openxmlformats.org/officeDocument/2006/relationships/image" Target="../media/image32.emf"/><Relationship Id="rId5" Type="http://schemas.openxmlformats.org/officeDocument/2006/relationships/oleObject" Target="../embeddings/oleObject32.bin"/><Relationship Id="rId4" Type="http://schemas.openxmlformats.org/officeDocument/2006/relationships/image" Target="../media/image3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12.xml"/><Relationship Id="rId1" Type="http://schemas.openxmlformats.org/officeDocument/2006/relationships/vmlDrawing" Target="../drawings/vmlDrawing18.vml"/><Relationship Id="rId4" Type="http://schemas.openxmlformats.org/officeDocument/2006/relationships/image" Target="../media/image33.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12.xml"/><Relationship Id="rId1" Type="http://schemas.openxmlformats.org/officeDocument/2006/relationships/vmlDrawing" Target="../drawings/vmlDrawing19.vml"/><Relationship Id="rId4" Type="http://schemas.openxmlformats.org/officeDocument/2006/relationships/image" Target="../media/image34.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4.xml"/><Relationship Id="rId1" Type="http://schemas.openxmlformats.org/officeDocument/2006/relationships/vmlDrawing" Target="../drawings/vmlDrawing20.vml"/><Relationship Id="rId6" Type="http://schemas.openxmlformats.org/officeDocument/2006/relationships/image" Target="../media/image36.emf"/><Relationship Id="rId5" Type="http://schemas.openxmlformats.org/officeDocument/2006/relationships/oleObject" Target="../embeddings/oleObject36.bin"/><Relationship Id="rId4" Type="http://schemas.openxmlformats.org/officeDocument/2006/relationships/image" Target="../media/image35.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3.emf"/><Relationship Id="rId5" Type="http://schemas.openxmlformats.org/officeDocument/2006/relationships/oleObject" Target="../embeddings/oleObject3.bin"/><Relationship Id="rId10" Type="http://schemas.openxmlformats.org/officeDocument/2006/relationships/image" Target="../media/image5.emf"/><Relationship Id="rId4" Type="http://schemas.openxmlformats.org/officeDocument/2006/relationships/image" Target="../media/image2.emf"/><Relationship Id="rId9" Type="http://schemas.openxmlformats.org/officeDocument/2006/relationships/oleObject" Target="../embeddings/oleObject5.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F:/&#27784;&#29618;/&#21270;&#23398;&#25552;&#32434;/&#34507;&#30333;&#36136;&#22270;/&#34507;&#30333;&#36136;&#34746;&#26059;&#32467;&#26500;.gif" TargetMode="External"/><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F:/&#27784;&#29618;/&#21270;&#23398;&#25552;&#32434;/&#34507;&#30333;&#36136;&#22270;/&#32957;&#38142;&#30340;&#26500;&#35937;.gif" TargetMode="External"/><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F:/&#27784;&#29618;/&#21270;&#23398;&#25552;&#32434;/&#34507;&#30333;&#36136;&#22270;/&#40120;&#32908;&#32418;&#34507;&#30333;&#36136;.gif" TargetMode="External"/><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40.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7.bin"/><Relationship Id="rId4" Type="http://schemas.openxmlformats.org/officeDocument/2006/relationships/image" Target="../media/image6.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41.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F:/&#27784;&#29618;/&#21270;&#23398;&#25552;&#32434;/&#33008;&#34507;&#30333;&#37238;&#30340;&#32467;&#26500;&#21644;&#25490;&#21015;&#39034;&#24207;&#31034;&#24847;&#22270;.jpg" TargetMode="External"/><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43.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0.emf"/><Relationship Id="rId5" Type="http://schemas.openxmlformats.org/officeDocument/2006/relationships/oleObject" Target="../embeddings/oleObject10.bin"/><Relationship Id="rId4" Type="http://schemas.openxmlformats.org/officeDocument/2006/relationships/image" Target="../media/image9.e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44.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45.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47.wmf"/><Relationship Id="rId5" Type="http://schemas.openxmlformats.org/officeDocument/2006/relationships/oleObject" Target="../embeddings/oleObject43.bin"/><Relationship Id="rId4" Type="http://schemas.openxmlformats.org/officeDocument/2006/relationships/image" Target="../media/image46.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48.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7.xml"/><Relationship Id="rId1" Type="http://schemas.openxmlformats.org/officeDocument/2006/relationships/vmlDrawing" Target="../drawings/vmlDrawing28.vml"/><Relationship Id="rId4" Type="http://schemas.openxmlformats.org/officeDocument/2006/relationships/image" Target="../media/image49.wmf"/></Relationships>
</file>

<file path=ppt/slides/_rels/slide56.xml.rels><?xml version="1.0" encoding="UTF-8" standalone="yes"?>
<Relationships xmlns="http://schemas.openxmlformats.org/package/2006/relationships"><Relationship Id="rId3" Type="http://schemas.openxmlformats.org/officeDocument/2006/relationships/image" Target="F:/&#27784;&#29618;/&#21270;&#23398;&#25552;&#32434;/&#21452;&#34746;&#26059;.gif" TargetMode="External"/><Relationship Id="rId7" Type="http://schemas.openxmlformats.org/officeDocument/2006/relationships/image" Target="F:/&#27784;&#29618;/&#21270;&#23398;&#25552;&#32434;/&#34507;&#30333;&#36136;&#22270;/&#21452;&#34746;&#26059;&#27169;&#22411;2.jpg" TargetMode="External"/><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52.jpeg"/><Relationship Id="rId5" Type="http://schemas.openxmlformats.org/officeDocument/2006/relationships/image" Target="F:/&#27784;&#29618;/&#21270;&#23398;&#25552;&#32434;/&#34507;&#30333;&#36136;&#22270;/DNA&#21452;&#34746;&#26059;&#32467;&#26500;.gif" TargetMode="External"/><Relationship Id="rId4" Type="http://schemas.openxmlformats.org/officeDocument/2006/relationships/image" Target="../media/image5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F:/&#27784;&#29618;/&#21270;&#23398;&#25552;&#32434;/DNA&#22797;&#21046;.gif" TargetMode="External"/><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1.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2.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4.emf"/><Relationship Id="rId5" Type="http://schemas.openxmlformats.org/officeDocument/2006/relationships/oleObject" Target="../embeddings/oleObject14.bin"/><Relationship Id="rId4"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4087F96E-902B-40F4-9B07-0D5D1D631A11}"/>
              </a:ext>
            </a:extLst>
          </p:cNvPr>
          <p:cNvSpPr>
            <a:spLocks noGrp="1" noRot="1" noChangeArrowheads="1"/>
          </p:cNvSpPr>
          <p:nvPr>
            <p:ph type="title"/>
          </p:nvPr>
        </p:nvSpPr>
        <p:spPr>
          <a:xfrm>
            <a:off x="323850" y="2133600"/>
            <a:ext cx="8540750" cy="1143000"/>
          </a:xfrm>
        </p:spPr>
        <p:txBody>
          <a:bodyPr/>
          <a:lstStyle/>
          <a:p>
            <a:r>
              <a:rPr lang="zh-CN" altLang="en-US" sz="4800" b="1">
                <a:ea typeface="楷体" panose="02010609060101010101" pitchFamily="49" charset="-122"/>
              </a:rPr>
              <a:t>第十三章  氨基酸 多肽 蛋白质</a:t>
            </a:r>
          </a:p>
        </p:txBody>
      </p:sp>
      <p:sp>
        <p:nvSpPr>
          <p:cNvPr id="5123" name="日期占位符 1">
            <a:extLst>
              <a:ext uri="{FF2B5EF4-FFF2-40B4-BE49-F238E27FC236}">
                <a16:creationId xmlns:a16="http://schemas.microsoft.com/office/drawing/2014/main" id="{423E8010-FF77-42EB-9AEA-A5028EA34FB8}"/>
              </a:ext>
            </a:extLst>
          </p:cNvPr>
          <p:cNvSpPr>
            <a:spLocks noGrp="1"/>
          </p:cNvSpPr>
          <p:nvPr>
            <p:ph type="dt" sz="quarter" idx="10"/>
          </p:nvPr>
        </p:nvSpPr>
        <p:spPr/>
        <p:txBody>
          <a:bodyPr anchorCtr="0"/>
          <a:lstStyle/>
          <a:p>
            <a:fld id="{BB962C8B-B14F-4D97-AF65-F5344CB8AC3E}" type="datetime11">
              <a:rPr lang="zh-CN" altLang="en-US" noProof="1" dirty="0" smtClean="0"/>
              <a:pPr/>
              <a:t>18:36:33</a:t>
            </a:fld>
            <a:endParaRPr lang="zh-CN" altLang="en-US" noProof="1"/>
          </a:p>
        </p:txBody>
      </p:sp>
      <p:sp>
        <p:nvSpPr>
          <p:cNvPr id="2" name="灯片编号占位符 5">
            <a:extLst>
              <a:ext uri="{FF2B5EF4-FFF2-40B4-BE49-F238E27FC236}">
                <a16:creationId xmlns:a16="http://schemas.microsoft.com/office/drawing/2014/main" id="{4EC92343-7BCE-4A40-B954-C16091E6432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3363BE7-389E-44FC-A699-DA1D6DC71838}" type="slidenum">
              <a:rPr lang="en-US" altLang="zh-CN"/>
              <a:pPr/>
              <a:t>1</a:t>
            </a:fld>
            <a:endParaRPr lang="en-US" altLang="zh-CN"/>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26" name="Object 18">
            <a:extLst>
              <a:ext uri="{FF2B5EF4-FFF2-40B4-BE49-F238E27FC236}">
                <a16:creationId xmlns:a16="http://schemas.microsoft.com/office/drawing/2014/main" id="{04919DD5-666C-46B0-B6D7-88F3A8FD2802}"/>
              </a:ext>
            </a:extLst>
          </p:cNvPr>
          <p:cNvGraphicFramePr>
            <a:graphicFrameLocks noGrp="1" noChangeAspect="1"/>
          </p:cNvGraphicFramePr>
          <p:nvPr>
            <p:ph sz="half" idx="1"/>
          </p:nvPr>
        </p:nvGraphicFramePr>
        <p:xfrm>
          <a:off x="611188" y="2133600"/>
          <a:ext cx="8135937" cy="687388"/>
        </p:xfrm>
        <a:graphic>
          <a:graphicData uri="http://schemas.openxmlformats.org/presentationml/2006/ole">
            <mc:AlternateContent xmlns:mc="http://schemas.openxmlformats.org/markup-compatibility/2006">
              <mc:Choice xmlns:v="urn:schemas-microsoft-com:vml" Requires="v">
                <p:oleObj spid="_x0000_s14345" r:id="rId3" imgW="8450640" imgH="712800" progId="ChemDraw.Document.6.0">
                  <p:embed/>
                </p:oleObj>
              </mc:Choice>
              <mc:Fallback>
                <p:oleObj r:id="rId3" imgW="8450640" imgH="712800" progId="ChemDraw.Document.6.0">
                  <p:embed/>
                  <p:pic>
                    <p:nvPicPr>
                      <p:cNvPr id="0" name="Object 1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133600"/>
                        <a:ext cx="8135937" cy="687388"/>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431" name="Object 23">
            <a:extLst>
              <a:ext uri="{FF2B5EF4-FFF2-40B4-BE49-F238E27FC236}">
                <a16:creationId xmlns:a16="http://schemas.microsoft.com/office/drawing/2014/main" id="{588387C5-074F-4EE8-A30C-60322F16DEB4}"/>
              </a:ext>
            </a:extLst>
          </p:cNvPr>
          <p:cNvGraphicFramePr>
            <a:graphicFrameLocks noGrp="1" noChangeAspect="1"/>
          </p:cNvGraphicFramePr>
          <p:nvPr>
            <p:ph sz="half" idx="2"/>
          </p:nvPr>
        </p:nvGraphicFramePr>
        <p:xfrm>
          <a:off x="327025" y="3429000"/>
          <a:ext cx="7769225" cy="1468438"/>
        </p:xfrm>
        <a:graphic>
          <a:graphicData uri="http://schemas.openxmlformats.org/presentationml/2006/ole">
            <mc:AlternateContent xmlns:mc="http://schemas.openxmlformats.org/markup-compatibility/2006">
              <mc:Choice xmlns:v="urn:schemas-microsoft-com:vml" Requires="v">
                <p:oleObj spid="_x0000_s14346" r:id="rId5" imgW="8332200" imgH="1574640" progId="ChemDraw.Document.6.0">
                  <p:embed/>
                </p:oleObj>
              </mc:Choice>
              <mc:Fallback>
                <p:oleObj r:id="rId5" imgW="8332200" imgH="1574640" progId="ChemDraw.Document.6.0">
                  <p:embed/>
                  <p:pic>
                    <p:nvPicPr>
                      <p:cNvPr id="0" name="Object 23"/>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025" y="3429000"/>
                        <a:ext cx="7769225" cy="1468438"/>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4340" name="日期占位符 1">
            <a:extLst>
              <a:ext uri="{FF2B5EF4-FFF2-40B4-BE49-F238E27FC236}">
                <a16:creationId xmlns:a16="http://schemas.microsoft.com/office/drawing/2014/main" id="{F6EB0A27-9CB5-4B0D-9CAA-73B2A37D3C4A}"/>
              </a:ext>
            </a:extLst>
          </p:cNvPr>
          <p:cNvSpPr>
            <a:spLocks noGrp="1"/>
          </p:cNvSpPr>
          <p:nvPr>
            <p:ph type="dt" sz="quarter" idx="10"/>
          </p:nvPr>
        </p:nvSpPr>
        <p:spPr/>
        <p:txBody>
          <a:bodyPr anchorCtr="0"/>
          <a:lstStyle/>
          <a:p>
            <a:fld id="{BB962C8B-B14F-4D97-AF65-F5344CB8AC3E}" type="datetime11">
              <a:rPr lang="zh-CN" altLang="en-US" noProof="1" dirty="0" smtClean="0"/>
              <a:pPr/>
              <a:t>18:36:33</a:t>
            </a:fld>
            <a:endParaRPr lang="zh-CN" altLang="en-US" noProof="1"/>
          </a:p>
        </p:txBody>
      </p:sp>
      <p:sp>
        <p:nvSpPr>
          <p:cNvPr id="2" name="灯片编号占位符 6">
            <a:extLst>
              <a:ext uri="{FF2B5EF4-FFF2-40B4-BE49-F238E27FC236}">
                <a16:creationId xmlns:a16="http://schemas.microsoft.com/office/drawing/2014/main" id="{99574FE8-BB8D-4424-AF7E-FBF91A3C913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29D0FBF-287E-4837-8208-DB5C2B6D0708}" type="slidenum">
              <a:rPr lang="en-US" altLang="zh-CN"/>
              <a:pPr/>
              <a:t>10</a:t>
            </a:fld>
            <a:endParaRPr lang="en-US" altLang="zh-CN"/>
          </a:p>
        </p:txBody>
      </p:sp>
      <p:sp>
        <p:nvSpPr>
          <p:cNvPr id="17417" name="Text Box 9">
            <a:extLst>
              <a:ext uri="{FF2B5EF4-FFF2-40B4-BE49-F238E27FC236}">
                <a16:creationId xmlns:a16="http://schemas.microsoft.com/office/drawing/2014/main" id="{82553B2E-EC6D-42D2-B5F2-C0720F8CFBD3}"/>
              </a:ext>
            </a:extLst>
          </p:cNvPr>
          <p:cNvSpPr txBox="1">
            <a:spLocks noChangeArrowheads="1"/>
          </p:cNvSpPr>
          <p:nvPr/>
        </p:nvSpPr>
        <p:spPr bwMode="auto">
          <a:xfrm>
            <a:off x="323850" y="404813"/>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en-US" altLang="zh-CN" sz="2400" b="1">
                <a:ea typeface="楷体" panose="02010609060101010101" pitchFamily="49" charset="-122"/>
              </a:rPr>
              <a:t>B</a:t>
            </a:r>
            <a:r>
              <a:rPr lang="zh-CN" altLang="en-US" sz="2400" b="1">
                <a:ea typeface="楷体" panose="02010609060101010101" pitchFamily="49" charset="-122"/>
              </a:rPr>
              <a:t>、氨基的烃基化</a:t>
            </a:r>
          </a:p>
        </p:txBody>
      </p:sp>
      <p:sp>
        <p:nvSpPr>
          <p:cNvPr id="17421" name="Text Box 13">
            <a:extLst>
              <a:ext uri="{FF2B5EF4-FFF2-40B4-BE49-F238E27FC236}">
                <a16:creationId xmlns:a16="http://schemas.microsoft.com/office/drawing/2014/main" id="{0572F837-E9A7-46C1-9AEF-797BD94F4855}"/>
              </a:ext>
            </a:extLst>
          </p:cNvPr>
          <p:cNvSpPr txBox="1">
            <a:spLocks noChangeArrowheads="1"/>
          </p:cNvSpPr>
          <p:nvPr/>
        </p:nvSpPr>
        <p:spPr bwMode="auto">
          <a:xfrm>
            <a:off x="611188" y="1341438"/>
            <a:ext cx="739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400" b="1">
                <a:solidFill>
                  <a:srgbClr val="000000"/>
                </a:solidFill>
                <a:ea typeface="楷体" panose="02010609060101010101" pitchFamily="49" charset="-122"/>
              </a:rPr>
              <a:t>氨基酸与</a:t>
            </a:r>
            <a:r>
              <a:rPr lang="en-US" altLang="zh-CN" sz="2400" b="1">
                <a:solidFill>
                  <a:srgbClr val="000000"/>
                </a:solidFill>
                <a:ea typeface="楷体" panose="02010609060101010101" pitchFamily="49" charset="-122"/>
              </a:rPr>
              <a:t>RX</a:t>
            </a:r>
            <a:r>
              <a:rPr lang="zh-CN" altLang="en-US" sz="2400" b="1">
                <a:solidFill>
                  <a:srgbClr val="000000"/>
                </a:solidFill>
                <a:ea typeface="楷体" panose="02010609060101010101" pitchFamily="49" charset="-122"/>
              </a:rPr>
              <a:t>作用则烃基化成</a:t>
            </a:r>
            <a:r>
              <a:rPr lang="en-US" altLang="zh-CN" sz="2400" b="1">
                <a:solidFill>
                  <a:srgbClr val="000000"/>
                </a:solidFill>
                <a:ea typeface="楷体" panose="02010609060101010101" pitchFamily="49" charset="-122"/>
              </a:rPr>
              <a:t>N-</a:t>
            </a:r>
            <a:r>
              <a:rPr lang="zh-CN" altLang="en-US" sz="2400" b="1">
                <a:solidFill>
                  <a:srgbClr val="000000"/>
                </a:solidFill>
                <a:ea typeface="楷体" panose="02010609060101010101" pitchFamily="49" charset="-122"/>
              </a:rPr>
              <a:t>烃基氨基酸： </a:t>
            </a:r>
          </a:p>
        </p:txBody>
      </p:sp>
      <p:sp>
        <p:nvSpPr>
          <p:cNvPr id="17423" name="Text Box 15">
            <a:extLst>
              <a:ext uri="{FF2B5EF4-FFF2-40B4-BE49-F238E27FC236}">
                <a16:creationId xmlns:a16="http://schemas.microsoft.com/office/drawing/2014/main" id="{3915EBC3-98D5-4167-ACB3-619AA8DBAD17}"/>
              </a:ext>
            </a:extLst>
          </p:cNvPr>
          <p:cNvSpPr txBox="1">
            <a:spLocks noChangeArrowheads="1"/>
          </p:cNvSpPr>
          <p:nvPr/>
        </p:nvSpPr>
        <p:spPr bwMode="auto">
          <a:xfrm>
            <a:off x="468313" y="5229225"/>
            <a:ext cx="739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zh-CN" altLang="en-US" sz="2400" b="1">
                <a:ea typeface="楷体" panose="02010609060101010101" pitchFamily="49" charset="-122"/>
              </a:rPr>
              <a:t>氟代二硝基苯在多肽结构分析中用作测定</a:t>
            </a:r>
            <a:r>
              <a:rPr lang="en-US" altLang="zh-CN" sz="2400" b="1">
                <a:ea typeface="楷体" panose="02010609060101010101" pitchFamily="49" charset="-122"/>
              </a:rPr>
              <a:t>N</a:t>
            </a:r>
            <a:r>
              <a:rPr lang="zh-CN" altLang="en-US" sz="2400" b="1">
                <a:ea typeface="楷体" panose="02010609060101010101" pitchFamily="49" charset="-122"/>
              </a:rPr>
              <a:t>端的试剂。</a:t>
            </a:r>
          </a:p>
        </p:txBody>
      </p:sp>
      <p:sp>
        <p:nvSpPr>
          <p:cNvPr id="14344" name="Text Box 16">
            <a:extLst>
              <a:ext uri="{FF2B5EF4-FFF2-40B4-BE49-F238E27FC236}">
                <a16:creationId xmlns:a16="http://schemas.microsoft.com/office/drawing/2014/main" id="{EB4966FF-287B-4ABC-A858-7C811008318D}"/>
              </a:ext>
            </a:extLst>
          </p:cNvPr>
          <p:cNvSpPr txBox="1">
            <a:spLocks noChangeArrowheads="1"/>
          </p:cNvSpPr>
          <p:nvPr/>
        </p:nvSpPr>
        <p:spPr bwMode="auto">
          <a:xfrm>
            <a:off x="762000" y="5638800"/>
            <a:ext cx="6934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417"/>
                                        </p:tgtEl>
                                        <p:attrNameLst>
                                          <p:attrName>style.visibility</p:attrName>
                                        </p:attrNameLst>
                                      </p:cBhvr>
                                      <p:to>
                                        <p:strVal val="visible"/>
                                      </p:to>
                                    </p:set>
                                    <p:anim calcmode="lin" valueType="num">
                                      <p:cBhvr additive="base">
                                        <p:cTn id="7" dur="500" fill="hold"/>
                                        <p:tgtEl>
                                          <p:spTgt spid="17417"/>
                                        </p:tgtEl>
                                        <p:attrNameLst>
                                          <p:attrName>ppt_x</p:attrName>
                                        </p:attrNameLst>
                                      </p:cBhvr>
                                      <p:tavLst>
                                        <p:tav tm="0">
                                          <p:val>
                                            <p:strVal val="0-#ppt_w/2"/>
                                          </p:val>
                                        </p:tav>
                                        <p:tav tm="100000">
                                          <p:val>
                                            <p:strVal val="#ppt_x"/>
                                          </p:val>
                                        </p:tav>
                                      </p:tavLst>
                                    </p:anim>
                                    <p:anim calcmode="lin" valueType="num">
                                      <p:cBhvr additive="base">
                                        <p:cTn id="8" dur="500" fill="hold"/>
                                        <p:tgtEl>
                                          <p:spTgt spid="1741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421"/>
                                        </p:tgtEl>
                                        <p:attrNameLst>
                                          <p:attrName>style.visibility</p:attrName>
                                        </p:attrNameLst>
                                      </p:cBhvr>
                                      <p:to>
                                        <p:strVal val="visible"/>
                                      </p:to>
                                    </p:set>
                                    <p:anim calcmode="lin" valueType="num">
                                      <p:cBhvr additive="base">
                                        <p:cTn id="13" dur="500" fill="hold"/>
                                        <p:tgtEl>
                                          <p:spTgt spid="17421"/>
                                        </p:tgtEl>
                                        <p:attrNameLst>
                                          <p:attrName>ppt_x</p:attrName>
                                        </p:attrNameLst>
                                      </p:cBhvr>
                                      <p:tavLst>
                                        <p:tav tm="0">
                                          <p:val>
                                            <p:strVal val="0-#ppt_w/2"/>
                                          </p:val>
                                        </p:tav>
                                        <p:tav tm="100000">
                                          <p:val>
                                            <p:strVal val="#ppt_x"/>
                                          </p:val>
                                        </p:tav>
                                      </p:tavLst>
                                    </p:anim>
                                    <p:anim calcmode="lin" valueType="num">
                                      <p:cBhvr additive="base">
                                        <p:cTn id="14" dur="500" fill="hold"/>
                                        <p:tgtEl>
                                          <p:spTgt spid="1742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6" presetClass="entr" presetSubtype="26" fill="hold" nodeType="clickEffect">
                                  <p:stCondLst>
                                    <p:cond delay="0"/>
                                  </p:stCondLst>
                                  <p:childTnLst>
                                    <p:set>
                                      <p:cBhvr>
                                        <p:cTn id="18" dur="1" fill="hold">
                                          <p:stCondLst>
                                            <p:cond delay="0"/>
                                          </p:stCondLst>
                                        </p:cTn>
                                        <p:tgtEl>
                                          <p:spTgt spid="17426"/>
                                        </p:tgtEl>
                                        <p:attrNameLst>
                                          <p:attrName>style.visibility</p:attrName>
                                        </p:attrNameLst>
                                      </p:cBhvr>
                                      <p:to>
                                        <p:strVal val="visible"/>
                                      </p:to>
                                    </p:set>
                                    <p:animEffect transition="in" filter="barn(inHorizontal)">
                                      <p:cBhvr>
                                        <p:cTn id="19" dur="500"/>
                                        <p:tgtEl>
                                          <p:spTgt spid="1742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26" fill="hold" nodeType="clickEffect">
                                  <p:stCondLst>
                                    <p:cond delay="0"/>
                                  </p:stCondLst>
                                  <p:childTnLst>
                                    <p:set>
                                      <p:cBhvr>
                                        <p:cTn id="23" dur="1" fill="hold">
                                          <p:stCondLst>
                                            <p:cond delay="0"/>
                                          </p:stCondLst>
                                        </p:cTn>
                                        <p:tgtEl>
                                          <p:spTgt spid="17431"/>
                                        </p:tgtEl>
                                        <p:attrNameLst>
                                          <p:attrName>style.visibility</p:attrName>
                                        </p:attrNameLst>
                                      </p:cBhvr>
                                      <p:to>
                                        <p:strVal val="visible"/>
                                      </p:to>
                                    </p:set>
                                    <p:animEffect transition="in" filter="barn(inHorizontal)">
                                      <p:cBhvr>
                                        <p:cTn id="24" dur="500"/>
                                        <p:tgtEl>
                                          <p:spTgt spid="1743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7423"/>
                                        </p:tgtEl>
                                        <p:attrNameLst>
                                          <p:attrName>style.visibility</p:attrName>
                                        </p:attrNameLst>
                                      </p:cBhvr>
                                      <p:to>
                                        <p:strVal val="visible"/>
                                      </p:to>
                                    </p:set>
                                    <p:anim calcmode="lin" valueType="num">
                                      <p:cBhvr additive="base">
                                        <p:cTn id="29" dur="500" fill="hold"/>
                                        <p:tgtEl>
                                          <p:spTgt spid="17423"/>
                                        </p:tgtEl>
                                        <p:attrNameLst>
                                          <p:attrName>ppt_x</p:attrName>
                                        </p:attrNameLst>
                                      </p:cBhvr>
                                      <p:tavLst>
                                        <p:tav tm="0">
                                          <p:val>
                                            <p:strVal val="0-#ppt_w/2"/>
                                          </p:val>
                                        </p:tav>
                                        <p:tav tm="100000">
                                          <p:val>
                                            <p:strVal val="#ppt_x"/>
                                          </p:val>
                                        </p:tav>
                                      </p:tavLst>
                                    </p:anim>
                                    <p:anim calcmode="lin" valueType="num">
                                      <p:cBhvr additive="base">
                                        <p:cTn id="30" dur="500" fill="hold"/>
                                        <p:tgtEl>
                                          <p:spTgt spid="174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7" grpId="0"/>
      <p:bldP spid="17421" grpId="0"/>
      <p:bldP spid="174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日期占位符 1">
            <a:extLst>
              <a:ext uri="{FF2B5EF4-FFF2-40B4-BE49-F238E27FC236}">
                <a16:creationId xmlns:a16="http://schemas.microsoft.com/office/drawing/2014/main" id="{91D150C4-2603-47C4-95E0-B56EFC854B98}"/>
              </a:ext>
            </a:extLst>
          </p:cNvPr>
          <p:cNvSpPr>
            <a:spLocks noGrp="1"/>
          </p:cNvSpPr>
          <p:nvPr>
            <p:ph type="dt" sz="quarter" idx="10"/>
          </p:nvPr>
        </p:nvSpPr>
        <p:spPr/>
        <p:txBody>
          <a:bodyPr anchorCtr="0"/>
          <a:lstStyle/>
          <a:p>
            <a:fld id="{BB962C8B-B14F-4D97-AF65-F5344CB8AC3E}" type="datetime11">
              <a:rPr lang="zh-CN" altLang="en-US" noProof="1" dirty="0" smtClean="0"/>
              <a:pPr/>
              <a:t>18:36:33</a:t>
            </a:fld>
            <a:endParaRPr lang="zh-CN" altLang="en-US" noProof="1"/>
          </a:p>
        </p:txBody>
      </p:sp>
      <p:sp>
        <p:nvSpPr>
          <p:cNvPr id="2" name="灯片编号占位符 3">
            <a:extLst>
              <a:ext uri="{FF2B5EF4-FFF2-40B4-BE49-F238E27FC236}">
                <a16:creationId xmlns:a16="http://schemas.microsoft.com/office/drawing/2014/main" id="{CB314BB0-825E-4B90-ACE4-32FC17049EE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BE52C6D-0FC8-4927-A7E4-F4E5BA221FA1}" type="slidenum">
              <a:rPr lang="en-US" altLang="zh-CN"/>
              <a:pPr/>
              <a:t>11</a:t>
            </a:fld>
            <a:endParaRPr lang="en-US" altLang="zh-CN"/>
          </a:p>
        </p:txBody>
      </p:sp>
      <p:sp>
        <p:nvSpPr>
          <p:cNvPr id="47106" name="Text Box 2">
            <a:extLst>
              <a:ext uri="{FF2B5EF4-FFF2-40B4-BE49-F238E27FC236}">
                <a16:creationId xmlns:a16="http://schemas.microsoft.com/office/drawing/2014/main" id="{BEE28D19-988A-418E-ACF1-5D99E5243B6B}"/>
              </a:ext>
            </a:extLst>
          </p:cNvPr>
          <p:cNvSpPr txBox="1">
            <a:spLocks noChangeArrowheads="1"/>
          </p:cNvSpPr>
          <p:nvPr/>
        </p:nvSpPr>
        <p:spPr bwMode="auto">
          <a:xfrm>
            <a:off x="684213" y="333375"/>
            <a:ext cx="304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en-US" altLang="zh-CN" sz="2400" b="1">
                <a:ea typeface="楷体" panose="02010609060101010101" pitchFamily="49" charset="-122"/>
              </a:rPr>
              <a:t>C</a:t>
            </a:r>
            <a:r>
              <a:rPr lang="zh-CN" altLang="en-US" sz="2400" b="1">
                <a:ea typeface="楷体" panose="02010609060101010101" pitchFamily="49" charset="-122"/>
              </a:rPr>
              <a:t>、与亚硝酸反应</a:t>
            </a:r>
          </a:p>
        </p:txBody>
      </p:sp>
      <p:sp>
        <p:nvSpPr>
          <p:cNvPr id="47108" name="Text Box 4">
            <a:extLst>
              <a:ext uri="{FF2B5EF4-FFF2-40B4-BE49-F238E27FC236}">
                <a16:creationId xmlns:a16="http://schemas.microsoft.com/office/drawing/2014/main" id="{7B29FB1F-8390-4AD8-B124-3C7037441A59}"/>
              </a:ext>
            </a:extLst>
          </p:cNvPr>
          <p:cNvSpPr txBox="1">
            <a:spLocks noChangeArrowheads="1"/>
          </p:cNvSpPr>
          <p:nvPr/>
        </p:nvSpPr>
        <p:spPr bwMode="auto">
          <a:xfrm>
            <a:off x="611188" y="1557338"/>
            <a:ext cx="799465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spcBef>
                <a:spcPct val="50000"/>
              </a:spcBef>
            </a:pPr>
            <a:r>
              <a:rPr lang="en-US" altLang="zh-CN" sz="2400" b="1">
                <a:solidFill>
                  <a:srgbClr val="000000"/>
                </a:solidFill>
                <a:ea typeface="楷体" panose="02010609060101010101" pitchFamily="49" charset="-122"/>
              </a:rPr>
              <a:t>      </a:t>
            </a:r>
            <a:r>
              <a:rPr lang="zh-CN" altLang="en-US" sz="2400" b="1">
                <a:solidFill>
                  <a:srgbClr val="000000"/>
                </a:solidFill>
                <a:ea typeface="楷体" panose="02010609060101010101" pitchFamily="49" charset="-122"/>
              </a:rPr>
              <a:t>反应是定量完成的，衡量的放出</a:t>
            </a:r>
            <a:r>
              <a:rPr lang="en-US" altLang="zh-CN" sz="2400" b="1">
                <a:solidFill>
                  <a:srgbClr val="000000"/>
                </a:solidFill>
                <a:ea typeface="楷体" panose="02010609060101010101" pitchFamily="49" charset="-122"/>
              </a:rPr>
              <a:t>N</a:t>
            </a:r>
            <a:r>
              <a:rPr lang="en-US" altLang="zh-CN" sz="2400" b="1" baseline="-30000">
                <a:solidFill>
                  <a:srgbClr val="000000"/>
                </a:solidFill>
                <a:ea typeface="楷体" panose="02010609060101010101" pitchFamily="49" charset="-122"/>
              </a:rPr>
              <a:t>2</a:t>
            </a:r>
            <a:r>
              <a:rPr lang="zh-CN" altLang="en-US" sz="2400" b="1">
                <a:solidFill>
                  <a:srgbClr val="000000"/>
                </a:solidFill>
                <a:ea typeface="楷体" panose="02010609060101010101" pitchFamily="49" charset="-122"/>
              </a:rPr>
              <a:t>，测定</a:t>
            </a:r>
            <a:r>
              <a:rPr lang="en-US" altLang="zh-CN" sz="2400" b="1">
                <a:solidFill>
                  <a:srgbClr val="000000"/>
                </a:solidFill>
                <a:ea typeface="楷体" panose="02010609060101010101" pitchFamily="49" charset="-122"/>
              </a:rPr>
              <a:t>N</a:t>
            </a:r>
            <a:r>
              <a:rPr lang="en-US" altLang="zh-CN" sz="2400" b="1" baseline="-30000">
                <a:solidFill>
                  <a:srgbClr val="000000"/>
                </a:solidFill>
                <a:ea typeface="楷体" panose="02010609060101010101" pitchFamily="49" charset="-122"/>
              </a:rPr>
              <a:t>2</a:t>
            </a:r>
            <a:r>
              <a:rPr lang="zh-CN" altLang="en-US" sz="2400" b="1">
                <a:solidFill>
                  <a:srgbClr val="000000"/>
                </a:solidFill>
                <a:ea typeface="楷体" panose="02010609060101010101" pitchFamily="49" charset="-122"/>
              </a:rPr>
              <a:t>的体积便可计算出</a:t>
            </a:r>
            <a:r>
              <a:rPr lang="zh-CN" altLang="en-US" sz="2400" b="1">
                <a:solidFill>
                  <a:srgbClr val="FF3300"/>
                </a:solidFill>
                <a:ea typeface="楷体" panose="02010609060101010101" pitchFamily="49" charset="-122"/>
              </a:rPr>
              <a:t>氨基酸中氨基的含量。</a:t>
            </a:r>
          </a:p>
        </p:txBody>
      </p:sp>
      <p:graphicFrame>
        <p:nvGraphicFramePr>
          <p:cNvPr id="47109" name="Object 5">
            <a:extLst>
              <a:ext uri="{FF2B5EF4-FFF2-40B4-BE49-F238E27FC236}">
                <a16:creationId xmlns:a16="http://schemas.microsoft.com/office/drawing/2014/main" id="{113AFE9D-9D17-4BE3-8B2B-61144A6220DC}"/>
              </a:ext>
            </a:extLst>
          </p:cNvPr>
          <p:cNvGraphicFramePr>
            <a:graphicFrameLocks noChangeAspect="1"/>
          </p:cNvGraphicFramePr>
          <p:nvPr/>
        </p:nvGraphicFramePr>
        <p:xfrm>
          <a:off x="1042988" y="908050"/>
          <a:ext cx="7343775" cy="754063"/>
        </p:xfrm>
        <a:graphic>
          <a:graphicData uri="http://schemas.openxmlformats.org/presentationml/2006/ole">
            <mc:AlternateContent xmlns:mc="http://schemas.openxmlformats.org/markup-compatibility/2006">
              <mc:Choice xmlns:v="urn:schemas-microsoft-com:vml" Requires="v">
                <p:oleObj spid="_x0000_s15369" r:id="rId3" imgW="7145640" imgH="735120" progId="ChemDraw.Document.6.0">
                  <p:embed/>
                </p:oleObj>
              </mc:Choice>
              <mc:Fallback>
                <p:oleObj r:id="rId3" imgW="7145640" imgH="735120" progId="ChemDraw.Document.6.0">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908050"/>
                        <a:ext cx="7343775"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7110" name="Text Box 6">
            <a:extLst>
              <a:ext uri="{FF2B5EF4-FFF2-40B4-BE49-F238E27FC236}">
                <a16:creationId xmlns:a16="http://schemas.microsoft.com/office/drawing/2014/main" id="{94CFEAE2-A08A-4041-844C-D78597A4A76D}"/>
              </a:ext>
            </a:extLst>
          </p:cNvPr>
          <p:cNvSpPr txBox="1">
            <a:spLocks noChangeArrowheads="1"/>
          </p:cNvSpPr>
          <p:nvPr/>
        </p:nvSpPr>
        <p:spPr bwMode="auto">
          <a:xfrm>
            <a:off x="611188" y="2492375"/>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400" b="1">
                <a:ea typeface="楷体" panose="02010609060101010101" pitchFamily="49" charset="-122"/>
              </a:rPr>
              <a:t>(2) </a:t>
            </a:r>
            <a:r>
              <a:rPr lang="zh-CN" altLang="en-US" sz="2400" b="1">
                <a:ea typeface="楷体" panose="02010609060101010101" pitchFamily="49" charset="-122"/>
              </a:rPr>
              <a:t>羧基的反应</a:t>
            </a:r>
          </a:p>
        </p:txBody>
      </p:sp>
      <p:sp>
        <p:nvSpPr>
          <p:cNvPr id="47111" name="Text Box 7">
            <a:extLst>
              <a:ext uri="{FF2B5EF4-FFF2-40B4-BE49-F238E27FC236}">
                <a16:creationId xmlns:a16="http://schemas.microsoft.com/office/drawing/2014/main" id="{15BAD5A2-3F75-4671-BC4D-46C474C3DD22}"/>
              </a:ext>
            </a:extLst>
          </p:cNvPr>
          <p:cNvSpPr txBox="1">
            <a:spLocks noChangeArrowheads="1"/>
          </p:cNvSpPr>
          <p:nvPr/>
        </p:nvSpPr>
        <p:spPr bwMode="auto">
          <a:xfrm>
            <a:off x="755650" y="2852738"/>
            <a:ext cx="7920038"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spcBef>
                <a:spcPct val="50000"/>
              </a:spcBef>
            </a:pPr>
            <a:r>
              <a:rPr lang="en-US" altLang="zh-CN" sz="2400" b="1">
                <a:solidFill>
                  <a:srgbClr val="000000"/>
                </a:solidFill>
                <a:latin typeface="宋体" panose="02010600030101010101" pitchFamily="2" charset="-122"/>
              </a:rPr>
              <a:t>    </a:t>
            </a:r>
            <a:r>
              <a:rPr lang="zh-CN" altLang="en-US" sz="2400" b="1">
                <a:solidFill>
                  <a:srgbClr val="000000"/>
                </a:solidFill>
                <a:latin typeface="楷体" panose="02010609060101010101" pitchFamily="49" charset="-122"/>
                <a:ea typeface="楷体" panose="02010609060101010101" pitchFamily="49" charset="-122"/>
              </a:rPr>
              <a:t>氨基酸分子中羧基的反应主要利用它能成酯、成酐、成酰胺的性质。</a:t>
            </a:r>
          </a:p>
        </p:txBody>
      </p:sp>
      <p:graphicFrame>
        <p:nvGraphicFramePr>
          <p:cNvPr id="47113" name="Object 9">
            <a:extLst>
              <a:ext uri="{FF2B5EF4-FFF2-40B4-BE49-F238E27FC236}">
                <a16:creationId xmlns:a16="http://schemas.microsoft.com/office/drawing/2014/main" id="{41C9DC42-C67E-4F4C-84C0-6600E1B9F1D5}"/>
              </a:ext>
            </a:extLst>
          </p:cNvPr>
          <p:cNvGraphicFramePr>
            <a:graphicFrameLocks noChangeAspect="1"/>
          </p:cNvGraphicFramePr>
          <p:nvPr/>
        </p:nvGraphicFramePr>
        <p:xfrm>
          <a:off x="1403350" y="3933825"/>
          <a:ext cx="6264275" cy="2455863"/>
        </p:xfrm>
        <a:graphic>
          <a:graphicData uri="http://schemas.openxmlformats.org/presentationml/2006/ole">
            <mc:AlternateContent xmlns:mc="http://schemas.openxmlformats.org/markup-compatibility/2006">
              <mc:Choice xmlns:v="urn:schemas-microsoft-com:vml" Requires="v">
                <p:oleObj spid="_x0000_s15370" r:id="rId5" imgW="6379200" imgH="2499480" progId="ChemDraw.Document.6.0">
                  <p:embed/>
                </p:oleObj>
              </mc:Choice>
              <mc:Fallback>
                <p:oleObj r:id="rId5" imgW="6379200" imgH="2499480" progId="ChemDraw.Document.6.0">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3933825"/>
                        <a:ext cx="6264275" cy="245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106"/>
                                        </p:tgtEl>
                                        <p:attrNameLst>
                                          <p:attrName>style.visibility</p:attrName>
                                        </p:attrNameLst>
                                      </p:cBhvr>
                                      <p:to>
                                        <p:strVal val="visible"/>
                                      </p:to>
                                    </p:set>
                                    <p:animEffect transition="in" filter="blinds(horizontal)">
                                      <p:cBhvr>
                                        <p:cTn id="7" dur="500"/>
                                        <p:tgtEl>
                                          <p:spTgt spid="471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nodeType="clickEffect">
                                  <p:stCondLst>
                                    <p:cond delay="0"/>
                                  </p:stCondLst>
                                  <p:childTnLst>
                                    <p:set>
                                      <p:cBhvr>
                                        <p:cTn id="11" dur="1" fill="hold">
                                          <p:stCondLst>
                                            <p:cond delay="0"/>
                                          </p:stCondLst>
                                        </p:cTn>
                                        <p:tgtEl>
                                          <p:spTgt spid="47109"/>
                                        </p:tgtEl>
                                        <p:attrNameLst>
                                          <p:attrName>style.visibility</p:attrName>
                                        </p:attrNameLst>
                                      </p:cBhvr>
                                      <p:to>
                                        <p:strVal val="visible"/>
                                      </p:to>
                                    </p:set>
                                    <p:animEffect transition="in" filter="barn(inHorizontal)">
                                      <p:cBhvr>
                                        <p:cTn id="12" dur="500"/>
                                        <p:tgtEl>
                                          <p:spTgt spid="471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47108"/>
                                        </p:tgtEl>
                                        <p:attrNameLst>
                                          <p:attrName>style.visibility</p:attrName>
                                        </p:attrNameLst>
                                      </p:cBhvr>
                                      <p:to>
                                        <p:strVal val="visible"/>
                                      </p:to>
                                    </p:set>
                                    <p:anim calcmode="lin" valueType="num">
                                      <p:cBhvr additive="base">
                                        <p:cTn id="17" dur="500" fill="hold"/>
                                        <p:tgtEl>
                                          <p:spTgt spid="47108"/>
                                        </p:tgtEl>
                                        <p:attrNameLst>
                                          <p:attrName>ppt_x</p:attrName>
                                        </p:attrNameLst>
                                      </p:cBhvr>
                                      <p:tavLst>
                                        <p:tav tm="0">
                                          <p:val>
                                            <p:strVal val="0-#ppt_w/2"/>
                                          </p:val>
                                        </p:tav>
                                        <p:tav tm="100000">
                                          <p:val>
                                            <p:strVal val="#ppt_x"/>
                                          </p:val>
                                        </p:tav>
                                      </p:tavLst>
                                    </p:anim>
                                    <p:anim calcmode="lin" valueType="num">
                                      <p:cBhvr additive="base">
                                        <p:cTn id="18" dur="500" fill="hold"/>
                                        <p:tgtEl>
                                          <p:spTgt spid="47108"/>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7110"/>
                                        </p:tgtEl>
                                        <p:attrNameLst>
                                          <p:attrName>style.visibility</p:attrName>
                                        </p:attrNameLst>
                                      </p:cBhvr>
                                      <p:to>
                                        <p:strVal val="visible"/>
                                      </p:to>
                                    </p:set>
                                    <p:anim calcmode="lin" valueType="num">
                                      <p:cBhvr additive="base">
                                        <p:cTn id="23" dur="500" fill="hold"/>
                                        <p:tgtEl>
                                          <p:spTgt spid="47110"/>
                                        </p:tgtEl>
                                        <p:attrNameLst>
                                          <p:attrName>ppt_x</p:attrName>
                                        </p:attrNameLst>
                                      </p:cBhvr>
                                      <p:tavLst>
                                        <p:tav tm="0">
                                          <p:val>
                                            <p:strVal val="0-#ppt_w/2"/>
                                          </p:val>
                                        </p:tav>
                                        <p:tav tm="100000">
                                          <p:val>
                                            <p:strVal val="#ppt_x"/>
                                          </p:val>
                                        </p:tav>
                                      </p:tavLst>
                                    </p:anim>
                                    <p:anim calcmode="lin" valueType="num">
                                      <p:cBhvr additive="base">
                                        <p:cTn id="24" dur="500" fill="hold"/>
                                        <p:tgtEl>
                                          <p:spTgt spid="47110"/>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47111"/>
                                        </p:tgtEl>
                                        <p:attrNameLst>
                                          <p:attrName>style.visibility</p:attrName>
                                        </p:attrNameLst>
                                      </p:cBhvr>
                                      <p:to>
                                        <p:strVal val="visible"/>
                                      </p:to>
                                    </p:set>
                                    <p:anim calcmode="lin" valueType="num">
                                      <p:cBhvr additive="base">
                                        <p:cTn id="29" dur="500" fill="hold"/>
                                        <p:tgtEl>
                                          <p:spTgt spid="47111"/>
                                        </p:tgtEl>
                                        <p:attrNameLst>
                                          <p:attrName>ppt_x</p:attrName>
                                        </p:attrNameLst>
                                      </p:cBhvr>
                                      <p:tavLst>
                                        <p:tav tm="0">
                                          <p:val>
                                            <p:strVal val="0-#ppt_w/2"/>
                                          </p:val>
                                        </p:tav>
                                        <p:tav tm="100000">
                                          <p:val>
                                            <p:strVal val="#ppt_x"/>
                                          </p:val>
                                        </p:tav>
                                      </p:tavLst>
                                    </p:anim>
                                    <p:anim calcmode="lin" valueType="num">
                                      <p:cBhvr additive="base">
                                        <p:cTn id="30" dur="500" fill="hold"/>
                                        <p:tgtEl>
                                          <p:spTgt spid="47111"/>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8" presetClass="entr" presetSubtype="6" fill="hold" nodeType="clickEffect">
                                  <p:stCondLst>
                                    <p:cond delay="0"/>
                                  </p:stCondLst>
                                  <p:childTnLst>
                                    <p:set>
                                      <p:cBhvr>
                                        <p:cTn id="34" dur="1" fill="hold">
                                          <p:stCondLst>
                                            <p:cond delay="0"/>
                                          </p:stCondLst>
                                        </p:cTn>
                                        <p:tgtEl>
                                          <p:spTgt spid="47113"/>
                                        </p:tgtEl>
                                        <p:attrNameLst>
                                          <p:attrName>style.visibility</p:attrName>
                                        </p:attrNameLst>
                                      </p:cBhvr>
                                      <p:to>
                                        <p:strVal val="visible"/>
                                      </p:to>
                                    </p:set>
                                    <p:animEffect transition="in" filter="strips(downRight)">
                                      <p:cBhvr>
                                        <p:cTn id="35" dur="500"/>
                                        <p:tgtEl>
                                          <p:spTgt spid="47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p:bldP spid="47108" grpId="0"/>
      <p:bldP spid="47110" grpId="0"/>
      <p:bldP spid="471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日期占位符 1">
            <a:extLst>
              <a:ext uri="{FF2B5EF4-FFF2-40B4-BE49-F238E27FC236}">
                <a16:creationId xmlns:a16="http://schemas.microsoft.com/office/drawing/2014/main" id="{B4B85A7F-7374-47D6-992A-B69A6C392426}"/>
              </a:ext>
            </a:extLst>
          </p:cNvPr>
          <p:cNvSpPr>
            <a:spLocks noGrp="1"/>
          </p:cNvSpPr>
          <p:nvPr>
            <p:ph type="dt" sz="quarter" idx="10"/>
          </p:nvPr>
        </p:nvSpPr>
        <p:spPr/>
        <p:txBody>
          <a:bodyPr anchorCtr="0"/>
          <a:lstStyle/>
          <a:p>
            <a:fld id="{BB962C8B-B14F-4D97-AF65-F5344CB8AC3E}" type="datetime11">
              <a:rPr lang="zh-CN" altLang="en-US" noProof="1" dirty="0" smtClean="0"/>
              <a:pPr/>
              <a:t>18:36:33</a:t>
            </a:fld>
            <a:endParaRPr lang="zh-CN" altLang="en-US" noProof="1"/>
          </a:p>
        </p:txBody>
      </p:sp>
      <p:sp>
        <p:nvSpPr>
          <p:cNvPr id="2" name="灯片编号占位符 3">
            <a:extLst>
              <a:ext uri="{FF2B5EF4-FFF2-40B4-BE49-F238E27FC236}">
                <a16:creationId xmlns:a16="http://schemas.microsoft.com/office/drawing/2014/main" id="{A826F537-29CB-4D06-B09E-DBE59D09709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2BD61BA-231E-4218-9658-342E9F40EEDE}" type="slidenum">
              <a:rPr lang="en-US" altLang="zh-CN"/>
              <a:pPr/>
              <a:t>12</a:t>
            </a:fld>
            <a:endParaRPr lang="en-US" altLang="zh-CN"/>
          </a:p>
        </p:txBody>
      </p:sp>
      <p:sp>
        <p:nvSpPr>
          <p:cNvPr id="50178" name="Text Box 2">
            <a:extLst>
              <a:ext uri="{FF2B5EF4-FFF2-40B4-BE49-F238E27FC236}">
                <a16:creationId xmlns:a16="http://schemas.microsoft.com/office/drawing/2014/main" id="{B6DD7F68-2103-45DC-895D-172B7756C79C}"/>
              </a:ext>
            </a:extLst>
          </p:cNvPr>
          <p:cNvSpPr txBox="1">
            <a:spLocks noChangeArrowheads="1"/>
          </p:cNvSpPr>
          <p:nvPr/>
        </p:nvSpPr>
        <p:spPr bwMode="auto">
          <a:xfrm>
            <a:off x="457200" y="457200"/>
            <a:ext cx="716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en-US" altLang="zh-CN" sz="2400" b="1">
                <a:ea typeface="楷体" panose="02010609060101010101" pitchFamily="49" charset="-122"/>
              </a:rPr>
              <a:t>(3) </a:t>
            </a:r>
            <a:r>
              <a:rPr lang="zh-CN" altLang="en-US" sz="2400" b="1">
                <a:ea typeface="楷体" panose="02010609060101010101" pitchFamily="49" charset="-122"/>
              </a:rPr>
              <a:t>与茚三酮反应 </a:t>
            </a:r>
            <a:r>
              <a:rPr lang="en-US" altLang="zh-CN" sz="2400" b="1">
                <a:ea typeface="楷体" panose="02010609060101010101" pitchFamily="49" charset="-122"/>
              </a:rPr>
              <a:t>(</a:t>
            </a:r>
            <a:r>
              <a:rPr lang="zh-CN" altLang="en-US" sz="2400" b="1">
                <a:ea typeface="楷体" panose="02010609060101010101" pitchFamily="49" charset="-122"/>
              </a:rPr>
              <a:t>鉴别</a:t>
            </a:r>
            <a:r>
              <a:rPr lang="en-US" altLang="zh-CN" sz="2400" b="1">
                <a:ea typeface="楷体" panose="02010609060101010101" pitchFamily="49" charset="-122"/>
              </a:rPr>
              <a:t>α-</a:t>
            </a:r>
            <a:r>
              <a:rPr lang="zh-CN" altLang="en-US" sz="2400" b="1">
                <a:ea typeface="楷体" panose="02010609060101010101" pitchFamily="49" charset="-122"/>
              </a:rPr>
              <a:t>氨基酸的灵敏方法</a:t>
            </a:r>
            <a:r>
              <a:rPr lang="en-US" altLang="zh-CN" sz="2400" b="1">
                <a:ea typeface="楷体" panose="02010609060101010101" pitchFamily="49" charset="-122"/>
              </a:rPr>
              <a:t>)</a:t>
            </a:r>
          </a:p>
        </p:txBody>
      </p:sp>
      <p:sp>
        <p:nvSpPr>
          <p:cNvPr id="50193" name="Text Box 17">
            <a:extLst>
              <a:ext uri="{FF2B5EF4-FFF2-40B4-BE49-F238E27FC236}">
                <a16:creationId xmlns:a16="http://schemas.microsoft.com/office/drawing/2014/main" id="{09A58612-3C32-4C8A-911B-679C2DA4E2FC}"/>
              </a:ext>
            </a:extLst>
          </p:cNvPr>
          <p:cNvSpPr txBox="1">
            <a:spLocks noChangeArrowheads="1"/>
          </p:cNvSpPr>
          <p:nvPr/>
        </p:nvSpPr>
        <p:spPr bwMode="auto">
          <a:xfrm>
            <a:off x="381000" y="5562600"/>
            <a:ext cx="8229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400" b="1">
                <a:ea typeface="楷体" panose="02010609060101010101" pitchFamily="49" charset="-122"/>
              </a:rPr>
              <a:t>       N-</a:t>
            </a:r>
            <a:r>
              <a:rPr lang="zh-CN" altLang="en-US" sz="2400" b="1">
                <a:ea typeface="楷体" panose="02010609060101010101" pitchFamily="49" charset="-122"/>
              </a:rPr>
              <a:t>取代的</a:t>
            </a:r>
            <a:r>
              <a:rPr lang="en-US" altLang="zh-CN" sz="2400" b="1">
                <a:ea typeface="楷体" panose="02010609060101010101" pitchFamily="49" charset="-122"/>
              </a:rPr>
              <a:t>α-</a:t>
            </a:r>
            <a:r>
              <a:rPr lang="zh-CN" altLang="en-US" sz="2400" b="1">
                <a:ea typeface="楷体" panose="02010609060101010101" pitchFamily="49" charset="-122"/>
              </a:rPr>
              <a:t>氨基酸如脯氨酸， </a:t>
            </a:r>
            <a:r>
              <a:rPr lang="en-US" altLang="zh-CN" sz="2400" b="1">
                <a:ea typeface="楷体" panose="02010609060101010101" pitchFamily="49" charset="-122"/>
              </a:rPr>
              <a:t>β -</a:t>
            </a:r>
            <a:r>
              <a:rPr lang="zh-CN" altLang="en-US" sz="2400" b="1">
                <a:ea typeface="楷体" panose="02010609060101010101" pitchFamily="49" charset="-122"/>
              </a:rPr>
              <a:t>氨基酸、</a:t>
            </a:r>
            <a:r>
              <a:rPr lang="en-US" altLang="zh-CN" sz="2400" b="1">
                <a:ea typeface="楷体" panose="02010609060101010101" pitchFamily="49" charset="-122"/>
              </a:rPr>
              <a:t>γ -</a:t>
            </a:r>
            <a:r>
              <a:rPr lang="zh-CN" altLang="en-US" sz="2400" b="1">
                <a:ea typeface="楷体" panose="02010609060101010101" pitchFamily="49" charset="-122"/>
              </a:rPr>
              <a:t>氨基酸都不与茚三酮反应。</a:t>
            </a:r>
          </a:p>
        </p:txBody>
      </p:sp>
      <p:sp>
        <p:nvSpPr>
          <p:cNvPr id="50195" name="Rectangle 19">
            <a:extLst>
              <a:ext uri="{FF2B5EF4-FFF2-40B4-BE49-F238E27FC236}">
                <a16:creationId xmlns:a16="http://schemas.microsoft.com/office/drawing/2014/main" id="{7B19786E-EE11-4070-8455-E93ACEAE4706}"/>
              </a:ext>
            </a:extLst>
          </p:cNvPr>
          <p:cNvSpPr>
            <a:spLocks noChangeArrowheads="1"/>
          </p:cNvSpPr>
          <p:nvPr/>
        </p:nvSpPr>
        <p:spPr bwMode="auto">
          <a:xfrm>
            <a:off x="468313" y="908050"/>
            <a:ext cx="8351837"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0000"/>
              </a:lnSpc>
              <a:spcBef>
                <a:spcPct val="20000"/>
              </a:spcBef>
              <a:buClr>
                <a:schemeClr val="accent1"/>
              </a:buClr>
              <a:buSzPct val="65000"/>
              <a:buFont typeface="Wingdings" panose="05000000000000000000" pitchFamily="2" charset="2"/>
              <a:buNone/>
            </a:pPr>
            <a:r>
              <a:rPr lang="en-US" altLang="zh-CN" sz="2400" b="1">
                <a:ea typeface="楷体" panose="02010609060101010101" pitchFamily="49" charset="-122"/>
                <a:sym typeface="Symbol" panose="05050102010706020507" pitchFamily="18" charset="2"/>
              </a:rPr>
              <a:t>       -</a:t>
            </a:r>
            <a:r>
              <a:rPr lang="zh-CN" altLang="en-US" sz="2400" b="1">
                <a:ea typeface="楷体" panose="02010609060101010101" pitchFamily="49" charset="-122"/>
                <a:sym typeface="Symbol" panose="05050102010706020507" pitchFamily="18" charset="2"/>
              </a:rPr>
              <a:t>氨基酸在弱酸性介质中与茚三酮作用，生成蓝紫色的物质。可用于</a:t>
            </a:r>
            <a:r>
              <a:rPr lang="en-US" altLang="zh-CN" sz="2400" b="1">
                <a:ea typeface="楷体" panose="02010609060101010101" pitchFamily="49" charset="-122"/>
                <a:sym typeface="Symbol" panose="05050102010706020507" pitchFamily="18" charset="2"/>
              </a:rPr>
              <a:t>-</a:t>
            </a:r>
            <a:r>
              <a:rPr lang="zh-CN" altLang="en-US" sz="2400" b="1">
                <a:ea typeface="楷体" panose="02010609060101010101" pitchFamily="49" charset="-122"/>
                <a:sym typeface="Symbol" panose="05050102010706020507" pitchFamily="18" charset="2"/>
              </a:rPr>
              <a:t>氨基酸的鉴别。</a:t>
            </a:r>
          </a:p>
        </p:txBody>
      </p:sp>
      <p:graphicFrame>
        <p:nvGraphicFramePr>
          <p:cNvPr id="50197" name="Object 21">
            <a:extLst>
              <a:ext uri="{FF2B5EF4-FFF2-40B4-BE49-F238E27FC236}">
                <a16:creationId xmlns:a16="http://schemas.microsoft.com/office/drawing/2014/main" id="{6E906257-D936-4E6C-9C92-13E36DFEDADB}"/>
              </a:ext>
            </a:extLst>
          </p:cNvPr>
          <p:cNvGraphicFramePr>
            <a:graphicFrameLocks noChangeAspect="1"/>
          </p:cNvGraphicFramePr>
          <p:nvPr/>
        </p:nvGraphicFramePr>
        <p:xfrm>
          <a:off x="1619250" y="1700213"/>
          <a:ext cx="6070600" cy="1149350"/>
        </p:xfrm>
        <a:graphic>
          <a:graphicData uri="http://schemas.openxmlformats.org/presentationml/2006/ole">
            <mc:AlternateContent xmlns:mc="http://schemas.openxmlformats.org/markup-compatibility/2006">
              <mc:Choice xmlns:v="urn:schemas-microsoft-com:vml" Requires="v">
                <p:oleObj spid="_x0000_s16392" r:id="rId3" imgW="8096760" imgH="1532160" progId="ChemDraw.Document.6.0">
                  <p:embed/>
                </p:oleObj>
              </mc:Choice>
              <mc:Fallback>
                <p:oleObj r:id="rId3" imgW="8096760" imgH="1532160" progId="ChemDraw.Document.6.0">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1700213"/>
                        <a:ext cx="6070600"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0202" name="Object 26">
            <a:extLst>
              <a:ext uri="{FF2B5EF4-FFF2-40B4-BE49-F238E27FC236}">
                <a16:creationId xmlns:a16="http://schemas.microsoft.com/office/drawing/2014/main" id="{B06A4DD8-2824-4FBF-92FF-A14C65E9FC87}"/>
              </a:ext>
            </a:extLst>
          </p:cNvPr>
          <p:cNvGraphicFramePr>
            <a:graphicFrameLocks noChangeAspect="1"/>
          </p:cNvGraphicFramePr>
          <p:nvPr/>
        </p:nvGraphicFramePr>
        <p:xfrm>
          <a:off x="971550" y="2852738"/>
          <a:ext cx="7561263" cy="2643187"/>
        </p:xfrm>
        <a:graphic>
          <a:graphicData uri="http://schemas.openxmlformats.org/presentationml/2006/ole">
            <mc:AlternateContent xmlns:mc="http://schemas.openxmlformats.org/markup-compatibility/2006">
              <mc:Choice xmlns:v="urn:schemas-microsoft-com:vml" Requires="v">
                <p:oleObj spid="_x0000_s16393" r:id="rId5" imgW="8605080" imgH="3007800" progId="ChemDraw.Document.6.0">
                  <p:embed/>
                </p:oleObj>
              </mc:Choice>
              <mc:Fallback>
                <p:oleObj r:id="rId5" imgW="8605080" imgH="3007800" progId="ChemDraw.Document.6.0">
                  <p:embed/>
                  <p:pic>
                    <p:nvPicPr>
                      <p:cNvPr id="0" name="Object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2852738"/>
                        <a:ext cx="7561263" cy="264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178"/>
                                        </p:tgtEl>
                                        <p:attrNameLst>
                                          <p:attrName>style.visibility</p:attrName>
                                        </p:attrNameLst>
                                      </p:cBhvr>
                                      <p:to>
                                        <p:strVal val="visible"/>
                                      </p:to>
                                    </p:set>
                                    <p:animEffect transition="in" filter="blinds(horizontal)">
                                      <p:cBhvr>
                                        <p:cTn id="7" dur="500"/>
                                        <p:tgtEl>
                                          <p:spTgt spid="501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0195"/>
                                        </p:tgtEl>
                                        <p:attrNameLst>
                                          <p:attrName>style.visibility</p:attrName>
                                        </p:attrNameLst>
                                      </p:cBhvr>
                                      <p:to>
                                        <p:strVal val="visible"/>
                                      </p:to>
                                    </p:set>
                                    <p:animEffect transition="in" filter="strips(downRight)">
                                      <p:cBhvr>
                                        <p:cTn id="12" dur="500"/>
                                        <p:tgtEl>
                                          <p:spTgt spid="501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50197"/>
                                        </p:tgtEl>
                                        <p:attrNameLst>
                                          <p:attrName>style.visibility</p:attrName>
                                        </p:attrNameLst>
                                      </p:cBhvr>
                                      <p:to>
                                        <p:strVal val="visible"/>
                                      </p:to>
                                    </p:set>
                                    <p:animEffect transition="in" filter="strips(downRight)">
                                      <p:cBhvr>
                                        <p:cTn id="17" dur="500"/>
                                        <p:tgtEl>
                                          <p:spTgt spid="501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6" fill="hold" nodeType="clickEffect">
                                  <p:stCondLst>
                                    <p:cond delay="0"/>
                                  </p:stCondLst>
                                  <p:childTnLst>
                                    <p:set>
                                      <p:cBhvr>
                                        <p:cTn id="21" dur="1" fill="hold">
                                          <p:stCondLst>
                                            <p:cond delay="0"/>
                                          </p:stCondLst>
                                        </p:cTn>
                                        <p:tgtEl>
                                          <p:spTgt spid="50202"/>
                                        </p:tgtEl>
                                        <p:attrNameLst>
                                          <p:attrName>style.visibility</p:attrName>
                                        </p:attrNameLst>
                                      </p:cBhvr>
                                      <p:to>
                                        <p:strVal val="visible"/>
                                      </p:to>
                                    </p:set>
                                    <p:animEffect transition="in" filter="barn(inHorizontal)">
                                      <p:cBhvr>
                                        <p:cTn id="22" dur="500"/>
                                        <p:tgtEl>
                                          <p:spTgt spid="5020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50193"/>
                                        </p:tgtEl>
                                        <p:attrNameLst>
                                          <p:attrName>style.visibility</p:attrName>
                                        </p:attrNameLst>
                                      </p:cBhvr>
                                      <p:to>
                                        <p:strVal val="visible"/>
                                      </p:to>
                                    </p:set>
                                    <p:anim calcmode="lin" valueType="num">
                                      <p:cBhvr additive="base">
                                        <p:cTn id="27" dur="500" fill="hold"/>
                                        <p:tgtEl>
                                          <p:spTgt spid="50193"/>
                                        </p:tgtEl>
                                        <p:attrNameLst>
                                          <p:attrName>ppt_x</p:attrName>
                                        </p:attrNameLst>
                                      </p:cBhvr>
                                      <p:tavLst>
                                        <p:tav tm="0">
                                          <p:val>
                                            <p:strVal val="0-#ppt_w/2"/>
                                          </p:val>
                                        </p:tav>
                                        <p:tav tm="100000">
                                          <p:val>
                                            <p:strVal val="#ppt_x"/>
                                          </p:val>
                                        </p:tav>
                                      </p:tavLst>
                                    </p:anim>
                                    <p:anim calcmode="lin" valueType="num">
                                      <p:cBhvr additive="base">
                                        <p:cTn id="28" dur="500" fill="hold"/>
                                        <p:tgtEl>
                                          <p:spTgt spid="501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p:bldP spid="50193" grpId="0"/>
      <p:bldP spid="5019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285" name="Object 5">
            <a:extLst>
              <a:ext uri="{FF2B5EF4-FFF2-40B4-BE49-F238E27FC236}">
                <a16:creationId xmlns:a16="http://schemas.microsoft.com/office/drawing/2014/main" id="{B5D2A8F2-E6EC-40BF-B1C6-44AAEC99623D}"/>
              </a:ext>
            </a:extLst>
          </p:cNvPr>
          <p:cNvGraphicFramePr>
            <a:graphicFrameLocks noGrp="1" noChangeAspect="1"/>
          </p:cNvGraphicFramePr>
          <p:nvPr>
            <p:ph/>
          </p:nvPr>
        </p:nvGraphicFramePr>
        <p:xfrm>
          <a:off x="1281113" y="1924050"/>
          <a:ext cx="6584950" cy="3881438"/>
        </p:xfrm>
        <a:graphic>
          <a:graphicData uri="http://schemas.openxmlformats.org/presentationml/2006/ole">
            <mc:AlternateContent xmlns:mc="http://schemas.openxmlformats.org/markup-compatibility/2006">
              <mc:Choice xmlns:v="urn:schemas-microsoft-com:vml" Requires="v">
                <p:oleObj spid="_x0000_s17413" r:id="rId3" imgW="8781840" imgH="5176080" progId="ChemDraw.Document.6.0">
                  <p:embed/>
                </p:oleObj>
              </mc:Choice>
              <mc:Fallback>
                <p:oleObj r:id="rId3" imgW="8781840" imgH="5176080" progId="ChemDraw.Document.6.0">
                  <p:embed/>
                  <p:pic>
                    <p:nvPicPr>
                      <p:cNvPr id="0"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1113" y="1924050"/>
                        <a:ext cx="6584950" cy="3881438"/>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7411" name="日期占位符 1">
            <a:extLst>
              <a:ext uri="{FF2B5EF4-FFF2-40B4-BE49-F238E27FC236}">
                <a16:creationId xmlns:a16="http://schemas.microsoft.com/office/drawing/2014/main" id="{4B606912-398A-4ECA-AABB-FB201FD9B40C}"/>
              </a:ext>
            </a:extLst>
          </p:cNvPr>
          <p:cNvSpPr>
            <a:spLocks noGrp="1"/>
          </p:cNvSpPr>
          <p:nvPr>
            <p:ph type="dt" sz="quarter" idx="10"/>
          </p:nvPr>
        </p:nvSpPr>
        <p:spPr/>
        <p:txBody>
          <a:bodyPr anchorCtr="0"/>
          <a:lstStyle/>
          <a:p>
            <a:fld id="{BB962C8B-B14F-4D97-AF65-F5344CB8AC3E}" type="datetime11">
              <a:rPr lang="zh-CN" altLang="en-US" noProof="1" dirty="0" smtClean="0"/>
              <a:pPr/>
              <a:t>18:36:33</a:t>
            </a:fld>
            <a:endParaRPr lang="zh-CN" altLang="en-US" noProof="1"/>
          </a:p>
        </p:txBody>
      </p:sp>
      <p:sp>
        <p:nvSpPr>
          <p:cNvPr id="2" name="灯片编号占位符 4">
            <a:extLst>
              <a:ext uri="{FF2B5EF4-FFF2-40B4-BE49-F238E27FC236}">
                <a16:creationId xmlns:a16="http://schemas.microsoft.com/office/drawing/2014/main" id="{EDD0F554-C138-4E40-87FF-ED4626D0E17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05D40F6-C79D-4F68-9928-462403AFE978}" type="slidenum">
              <a:rPr lang="en-US" altLang="zh-CN"/>
              <a:pPr/>
              <a:t>13</a:t>
            </a:fld>
            <a:endParaRPr lang="en-US" altLang="zh-CN"/>
          </a:p>
        </p:txBody>
      </p:sp>
      <p:sp>
        <p:nvSpPr>
          <p:cNvPr id="97284" name="Rectangle 4">
            <a:extLst>
              <a:ext uri="{FF2B5EF4-FFF2-40B4-BE49-F238E27FC236}">
                <a16:creationId xmlns:a16="http://schemas.microsoft.com/office/drawing/2014/main" id="{F8419530-6FDF-43B1-9E3D-98D1CAB24BC5}"/>
              </a:ext>
            </a:extLst>
          </p:cNvPr>
          <p:cNvSpPr>
            <a:spLocks noChangeArrowheads="1"/>
          </p:cNvSpPr>
          <p:nvPr/>
        </p:nvSpPr>
        <p:spPr bwMode="auto">
          <a:xfrm>
            <a:off x="395288" y="476250"/>
            <a:ext cx="81375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a:solidFill>
                  <a:schemeClr val="hlink"/>
                </a:solidFill>
                <a:ea typeface="楷体" panose="02010609060101010101" pitchFamily="49" charset="-122"/>
              </a:rPr>
              <a:t>      </a:t>
            </a:r>
            <a:r>
              <a:rPr lang="zh-CN" altLang="en-US" sz="2400" b="1">
                <a:solidFill>
                  <a:schemeClr val="hlink"/>
                </a:solidFill>
                <a:ea typeface="楷体" panose="02010609060101010101" pitchFamily="49" charset="-122"/>
              </a:rPr>
              <a:t>氨基和茚三酮反应，然后脱羧，生成西佛碱，水解后得到氨基茚二酮，再和一分子茚三酮反应得到紫色的化合物。</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7284"/>
                                        </p:tgtEl>
                                        <p:attrNameLst>
                                          <p:attrName>style.visibility</p:attrName>
                                        </p:attrNameLst>
                                      </p:cBhvr>
                                      <p:to>
                                        <p:strVal val="visible"/>
                                      </p:to>
                                    </p:set>
                                    <p:animEffect transition="in" filter="strips(downRight)">
                                      <p:cBhvr>
                                        <p:cTn id="7" dur="500"/>
                                        <p:tgtEl>
                                          <p:spTgt spid="972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nodeType="clickEffect">
                                  <p:stCondLst>
                                    <p:cond delay="0"/>
                                  </p:stCondLst>
                                  <p:childTnLst>
                                    <p:set>
                                      <p:cBhvr>
                                        <p:cTn id="11" dur="1" fill="hold">
                                          <p:stCondLst>
                                            <p:cond delay="0"/>
                                          </p:stCondLst>
                                        </p:cTn>
                                        <p:tgtEl>
                                          <p:spTgt spid="97285"/>
                                        </p:tgtEl>
                                        <p:attrNameLst>
                                          <p:attrName>style.visibility</p:attrName>
                                        </p:attrNameLst>
                                      </p:cBhvr>
                                      <p:to>
                                        <p:strVal val="visible"/>
                                      </p:to>
                                    </p:set>
                                    <p:animEffect transition="in" filter="barn(inHorizontal)">
                                      <p:cBhvr>
                                        <p:cTn id="12" dur="500"/>
                                        <p:tgtEl>
                                          <p:spTgt spid="97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531" name="Object 59">
            <a:extLst>
              <a:ext uri="{FF2B5EF4-FFF2-40B4-BE49-F238E27FC236}">
                <a16:creationId xmlns:a16="http://schemas.microsoft.com/office/drawing/2014/main" id="{95ACD270-3185-45C4-BC92-ED384CD735B8}"/>
              </a:ext>
            </a:extLst>
          </p:cNvPr>
          <p:cNvGraphicFramePr>
            <a:graphicFrameLocks noGrp="1" noChangeAspect="1"/>
          </p:cNvGraphicFramePr>
          <p:nvPr>
            <p:ph sz="half" idx="1"/>
          </p:nvPr>
        </p:nvGraphicFramePr>
        <p:xfrm>
          <a:off x="1331913" y="1844675"/>
          <a:ext cx="5830887" cy="1609725"/>
        </p:xfrm>
        <a:graphic>
          <a:graphicData uri="http://schemas.openxmlformats.org/presentationml/2006/ole">
            <mc:AlternateContent xmlns:mc="http://schemas.openxmlformats.org/markup-compatibility/2006">
              <mc:Choice xmlns:v="urn:schemas-microsoft-com:vml" Requires="v">
                <p:oleObj spid="_x0000_s18440" r:id="rId3" imgW="6296040" imgH="1737360" progId="ChemDraw.Document.6.0">
                  <p:embed/>
                </p:oleObj>
              </mc:Choice>
              <mc:Fallback>
                <p:oleObj r:id="rId3" imgW="6296040" imgH="1737360" progId="ChemDraw.Document.6.0">
                  <p:embed/>
                  <p:pic>
                    <p:nvPicPr>
                      <p:cNvPr id="0" name="Object 59"/>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1844675"/>
                        <a:ext cx="5830887" cy="1609725"/>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5528" name="Object 56">
            <a:extLst>
              <a:ext uri="{FF2B5EF4-FFF2-40B4-BE49-F238E27FC236}">
                <a16:creationId xmlns:a16="http://schemas.microsoft.com/office/drawing/2014/main" id="{2922701B-C429-491C-A925-B0493C26148D}"/>
              </a:ext>
            </a:extLst>
          </p:cNvPr>
          <p:cNvGraphicFramePr>
            <a:graphicFrameLocks noGrp="1" noChangeAspect="1"/>
          </p:cNvGraphicFramePr>
          <p:nvPr>
            <p:ph sz="half" idx="2"/>
          </p:nvPr>
        </p:nvGraphicFramePr>
        <p:xfrm>
          <a:off x="612775" y="4652963"/>
          <a:ext cx="7702550" cy="1731962"/>
        </p:xfrm>
        <a:graphic>
          <a:graphicData uri="http://schemas.openxmlformats.org/presentationml/2006/ole">
            <mc:AlternateContent xmlns:mc="http://schemas.openxmlformats.org/markup-compatibility/2006">
              <mc:Choice xmlns:v="urn:schemas-microsoft-com:vml" Requires="v">
                <p:oleObj spid="_x0000_s18441" r:id="rId5" imgW="8021520" imgH="1804320" progId="ChemDraw.Document.6.0">
                  <p:embed/>
                </p:oleObj>
              </mc:Choice>
              <mc:Fallback>
                <p:oleObj r:id="rId5" imgW="8021520" imgH="1804320" progId="ChemDraw.Document.6.0">
                  <p:embed/>
                  <p:pic>
                    <p:nvPicPr>
                      <p:cNvPr id="0" name="Object 56"/>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2775" y="4652963"/>
                        <a:ext cx="7702550" cy="1731962"/>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8436" name="日期占位符 1">
            <a:extLst>
              <a:ext uri="{FF2B5EF4-FFF2-40B4-BE49-F238E27FC236}">
                <a16:creationId xmlns:a16="http://schemas.microsoft.com/office/drawing/2014/main" id="{768FAC34-32E6-40D6-869E-F2195BCF72EC}"/>
              </a:ext>
            </a:extLst>
          </p:cNvPr>
          <p:cNvSpPr>
            <a:spLocks noGrp="1"/>
          </p:cNvSpPr>
          <p:nvPr>
            <p:ph type="dt" sz="quarter" idx="10"/>
          </p:nvPr>
        </p:nvSpPr>
        <p:spPr/>
        <p:txBody>
          <a:bodyPr anchorCtr="0"/>
          <a:lstStyle/>
          <a:p>
            <a:fld id="{BB962C8B-B14F-4D97-AF65-F5344CB8AC3E}" type="datetime11">
              <a:rPr lang="zh-CN" altLang="en-US" noProof="1" dirty="0" smtClean="0"/>
              <a:pPr/>
              <a:t>18:36:33</a:t>
            </a:fld>
            <a:endParaRPr lang="zh-CN" altLang="en-US" noProof="1"/>
          </a:p>
        </p:txBody>
      </p:sp>
      <p:sp>
        <p:nvSpPr>
          <p:cNvPr id="2" name="灯片编号占位符 6">
            <a:extLst>
              <a:ext uri="{FF2B5EF4-FFF2-40B4-BE49-F238E27FC236}">
                <a16:creationId xmlns:a16="http://schemas.microsoft.com/office/drawing/2014/main" id="{D15A7770-22B5-4810-8C63-97C9B6B7E04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D834E0B-E18D-4494-9BF7-0F9FDA2E1F11}" type="slidenum">
              <a:rPr lang="en-US" altLang="zh-CN"/>
              <a:pPr/>
              <a:t>14</a:t>
            </a:fld>
            <a:endParaRPr lang="en-US" altLang="zh-CN"/>
          </a:p>
        </p:txBody>
      </p:sp>
      <p:sp>
        <p:nvSpPr>
          <p:cNvPr id="105490" name="Rectangle 18">
            <a:extLst>
              <a:ext uri="{FF2B5EF4-FFF2-40B4-BE49-F238E27FC236}">
                <a16:creationId xmlns:a16="http://schemas.microsoft.com/office/drawing/2014/main" id="{67729954-C569-4F4C-B179-BB8332B3BA05}"/>
              </a:ext>
            </a:extLst>
          </p:cNvPr>
          <p:cNvSpPr>
            <a:spLocks noChangeArrowheads="1"/>
          </p:cNvSpPr>
          <p:nvPr/>
        </p:nvSpPr>
        <p:spPr bwMode="auto">
          <a:xfrm>
            <a:off x="323850" y="3429000"/>
            <a:ext cx="8505825"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hlink"/>
              </a:buClr>
              <a:buSzPct val="70000"/>
              <a:buFont typeface="Wingdings" panose="05000000000000000000" pitchFamily="2" charset="2"/>
              <a:buNone/>
            </a:pPr>
            <a:r>
              <a:rPr lang="en-US" altLang="zh-CN" sz="2400" b="1">
                <a:ea typeface="楷体" panose="02010609060101010101" pitchFamily="49" charset="-122"/>
              </a:rPr>
              <a:t>(5) </a:t>
            </a:r>
            <a:r>
              <a:rPr lang="zh-CN" altLang="en-US" sz="2400" b="1">
                <a:ea typeface="楷体" panose="02010609060101010101" pitchFamily="49" charset="-122"/>
              </a:rPr>
              <a:t>络合性质</a:t>
            </a:r>
            <a:r>
              <a:rPr lang="zh-CN" altLang="en-US" sz="3700" b="1">
                <a:solidFill>
                  <a:schemeClr val="accent2"/>
                </a:solidFill>
                <a:ea typeface="楷体" panose="02010609060101010101" pitchFamily="49" charset="-122"/>
              </a:rPr>
              <a:t> </a:t>
            </a:r>
          </a:p>
          <a:p>
            <a:pPr eaLnBrk="1" hangingPunct="1">
              <a:spcBef>
                <a:spcPct val="20000"/>
              </a:spcBef>
              <a:buClr>
                <a:schemeClr val="hlink"/>
              </a:buClr>
              <a:buSzPct val="70000"/>
              <a:buFont typeface="Wingdings" panose="05000000000000000000" pitchFamily="2" charset="2"/>
              <a:buNone/>
            </a:pPr>
            <a:r>
              <a:rPr lang="zh-CN" altLang="en-US" sz="2400" b="1">
                <a:ea typeface="楷体" panose="02010609060101010101" pitchFamily="49" charset="-122"/>
              </a:rPr>
              <a:t>与金属离子作用，用于鉴别分离。</a:t>
            </a:r>
          </a:p>
        </p:txBody>
      </p:sp>
      <p:sp>
        <p:nvSpPr>
          <p:cNvPr id="105522" name="Text Box 50">
            <a:extLst>
              <a:ext uri="{FF2B5EF4-FFF2-40B4-BE49-F238E27FC236}">
                <a16:creationId xmlns:a16="http://schemas.microsoft.com/office/drawing/2014/main" id="{D533D447-EBA0-40B2-9EF6-866A309DE585}"/>
              </a:ext>
            </a:extLst>
          </p:cNvPr>
          <p:cNvSpPr txBox="1">
            <a:spLocks noChangeArrowheads="1"/>
          </p:cNvSpPr>
          <p:nvPr/>
        </p:nvSpPr>
        <p:spPr bwMode="auto">
          <a:xfrm>
            <a:off x="395288" y="333375"/>
            <a:ext cx="2663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en-US" altLang="zh-CN" sz="2400" b="1">
                <a:ea typeface="楷体" panose="02010609060101010101" pitchFamily="49" charset="-122"/>
              </a:rPr>
              <a:t>(4) </a:t>
            </a:r>
            <a:r>
              <a:rPr lang="zh-CN" altLang="en-US" sz="2400" b="1">
                <a:ea typeface="楷体" panose="02010609060101010101" pitchFamily="49" charset="-122"/>
              </a:rPr>
              <a:t>与甲醛反应</a:t>
            </a:r>
          </a:p>
        </p:txBody>
      </p:sp>
      <p:sp>
        <p:nvSpPr>
          <p:cNvPr id="105524" name="Rectangle 52">
            <a:extLst>
              <a:ext uri="{FF2B5EF4-FFF2-40B4-BE49-F238E27FC236}">
                <a16:creationId xmlns:a16="http://schemas.microsoft.com/office/drawing/2014/main" id="{B4165219-6E68-4D7A-87D1-2BC8815E6CA5}"/>
              </a:ext>
            </a:extLst>
          </p:cNvPr>
          <p:cNvSpPr>
            <a:spLocks noChangeArrowheads="1"/>
          </p:cNvSpPr>
          <p:nvPr/>
        </p:nvSpPr>
        <p:spPr bwMode="auto">
          <a:xfrm>
            <a:off x="468313" y="908050"/>
            <a:ext cx="835183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a:ea typeface="楷体" panose="02010609060101010101" pitchFamily="49" charset="-122"/>
              </a:rPr>
              <a:t>       </a:t>
            </a:r>
            <a:r>
              <a:rPr lang="zh-CN" altLang="en-US" sz="2400" b="1">
                <a:ea typeface="楷体" panose="02010609060101010101" pitchFamily="49" charset="-122"/>
              </a:rPr>
              <a:t>氨基酸分子中的氨基与甲醛作用，使氨基的碱性消失。可用于氨基酸中羧基含量的测定。</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5522"/>
                                        </p:tgtEl>
                                        <p:attrNameLst>
                                          <p:attrName>style.visibility</p:attrName>
                                        </p:attrNameLst>
                                      </p:cBhvr>
                                      <p:to>
                                        <p:strVal val="visible"/>
                                      </p:to>
                                    </p:set>
                                    <p:animEffect transition="in" filter="blinds(horizontal)">
                                      <p:cBhvr>
                                        <p:cTn id="7" dur="500"/>
                                        <p:tgtEl>
                                          <p:spTgt spid="1055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05524"/>
                                        </p:tgtEl>
                                        <p:attrNameLst>
                                          <p:attrName>style.visibility</p:attrName>
                                        </p:attrNameLst>
                                      </p:cBhvr>
                                      <p:to>
                                        <p:strVal val="visible"/>
                                      </p:to>
                                    </p:set>
                                    <p:animEffect transition="in" filter="strips(downRight)">
                                      <p:cBhvr>
                                        <p:cTn id="12" dur="500"/>
                                        <p:tgtEl>
                                          <p:spTgt spid="1055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nodeType="clickEffect">
                                  <p:stCondLst>
                                    <p:cond delay="0"/>
                                  </p:stCondLst>
                                  <p:childTnLst>
                                    <p:set>
                                      <p:cBhvr>
                                        <p:cTn id="16" dur="1" fill="hold">
                                          <p:stCondLst>
                                            <p:cond delay="0"/>
                                          </p:stCondLst>
                                        </p:cTn>
                                        <p:tgtEl>
                                          <p:spTgt spid="105531"/>
                                        </p:tgtEl>
                                        <p:attrNameLst>
                                          <p:attrName>style.visibility</p:attrName>
                                        </p:attrNameLst>
                                      </p:cBhvr>
                                      <p:to>
                                        <p:strVal val="visible"/>
                                      </p:to>
                                    </p:set>
                                    <p:animEffect transition="in" filter="barn(inHorizontal)">
                                      <p:cBhvr>
                                        <p:cTn id="17" dur="500"/>
                                        <p:tgtEl>
                                          <p:spTgt spid="1055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105490">
                                            <p:txEl>
                                              <p:pRg st="0" end="0"/>
                                            </p:txEl>
                                          </p:spTgt>
                                        </p:tgtEl>
                                        <p:attrNameLst>
                                          <p:attrName>style.visibility</p:attrName>
                                        </p:attrNameLst>
                                      </p:cBhvr>
                                      <p:to>
                                        <p:strVal val="visible"/>
                                      </p:to>
                                    </p:set>
                                    <p:animEffect transition="in" filter="slide(fromBottom)">
                                      <p:cBhvr>
                                        <p:cTn id="22" dur="500"/>
                                        <p:tgtEl>
                                          <p:spTgt spid="105490">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105490">
                                            <p:txEl>
                                              <p:pRg st="1" end="1"/>
                                            </p:txEl>
                                          </p:spTgt>
                                        </p:tgtEl>
                                        <p:attrNameLst>
                                          <p:attrName>style.visibility</p:attrName>
                                        </p:attrNameLst>
                                      </p:cBhvr>
                                      <p:to>
                                        <p:strVal val="visible"/>
                                      </p:to>
                                    </p:set>
                                    <p:animEffect transition="in" filter="slide(fromBottom)">
                                      <p:cBhvr>
                                        <p:cTn id="27" dur="500"/>
                                        <p:tgtEl>
                                          <p:spTgt spid="105490">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105528"/>
                                        </p:tgtEl>
                                        <p:attrNameLst>
                                          <p:attrName>style.visibility</p:attrName>
                                        </p:attrNameLst>
                                      </p:cBhvr>
                                      <p:to>
                                        <p:strVal val="visible"/>
                                      </p:to>
                                    </p:set>
                                    <p:animEffect transition="in" filter="strips(downRight)">
                                      <p:cBhvr>
                                        <p:cTn id="32" dur="500"/>
                                        <p:tgtEl>
                                          <p:spTgt spid="1055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522" grpId="0"/>
      <p:bldP spid="10552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337" name="Object 9">
            <a:extLst>
              <a:ext uri="{FF2B5EF4-FFF2-40B4-BE49-F238E27FC236}">
                <a16:creationId xmlns:a16="http://schemas.microsoft.com/office/drawing/2014/main" id="{961E40C7-B660-4E63-955B-795642F11C3B}"/>
              </a:ext>
            </a:extLst>
          </p:cNvPr>
          <p:cNvGraphicFramePr>
            <a:graphicFrameLocks noGrp="1" noChangeAspect="1"/>
          </p:cNvGraphicFramePr>
          <p:nvPr>
            <p:ph sz="half" idx="1"/>
          </p:nvPr>
        </p:nvGraphicFramePr>
        <p:xfrm>
          <a:off x="1763713" y="1557338"/>
          <a:ext cx="3816350" cy="1798637"/>
        </p:xfrm>
        <a:graphic>
          <a:graphicData uri="http://schemas.openxmlformats.org/presentationml/2006/ole">
            <mc:AlternateContent xmlns:mc="http://schemas.openxmlformats.org/markup-compatibility/2006">
              <mc:Choice xmlns:v="urn:schemas-microsoft-com:vml" Requires="v">
                <p:oleObj spid="_x0000_s19467" r:id="rId3" imgW="4216680" imgH="1987200" progId="ChemDraw.Document.6.0">
                  <p:embed/>
                </p:oleObj>
              </mc:Choice>
              <mc:Fallback>
                <p:oleObj r:id="rId3" imgW="4216680" imgH="1987200" progId="ChemDraw.Document.6.0">
                  <p:embed/>
                  <p:pic>
                    <p:nvPicPr>
                      <p:cNvPr id="0" name="Object 9"/>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1557338"/>
                        <a:ext cx="3816350" cy="1798637"/>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9340" name="Object 12">
            <a:extLst>
              <a:ext uri="{FF2B5EF4-FFF2-40B4-BE49-F238E27FC236}">
                <a16:creationId xmlns:a16="http://schemas.microsoft.com/office/drawing/2014/main" id="{4E3DBBB3-C737-4094-9430-47997D8C3FFB}"/>
              </a:ext>
            </a:extLst>
          </p:cNvPr>
          <p:cNvGraphicFramePr>
            <a:graphicFrameLocks noGrp="1" noChangeAspect="1"/>
          </p:cNvGraphicFramePr>
          <p:nvPr>
            <p:ph sz="quarter" idx="2"/>
          </p:nvPr>
        </p:nvGraphicFramePr>
        <p:xfrm>
          <a:off x="1476375" y="3716338"/>
          <a:ext cx="5111750" cy="1035050"/>
        </p:xfrm>
        <a:graphic>
          <a:graphicData uri="http://schemas.openxmlformats.org/presentationml/2006/ole">
            <mc:AlternateContent xmlns:mc="http://schemas.openxmlformats.org/markup-compatibility/2006">
              <mc:Choice xmlns:v="urn:schemas-microsoft-com:vml" Requires="v">
                <p:oleObj spid="_x0000_s19468" r:id="rId5" imgW="5824440" imgH="1178280" progId="ChemDraw.Document.6.0">
                  <p:embed/>
                </p:oleObj>
              </mc:Choice>
              <mc:Fallback>
                <p:oleObj r:id="rId5" imgW="5824440" imgH="1178280" progId="ChemDraw.Document.6.0">
                  <p:embed/>
                  <p:pic>
                    <p:nvPicPr>
                      <p:cNvPr id="0" name="Object 12"/>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3716338"/>
                        <a:ext cx="5111750" cy="1035050"/>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9344" name="Object 16">
            <a:extLst>
              <a:ext uri="{FF2B5EF4-FFF2-40B4-BE49-F238E27FC236}">
                <a16:creationId xmlns:a16="http://schemas.microsoft.com/office/drawing/2014/main" id="{9B545EBE-1A3B-4CFA-BFD4-4D768F8DEDC3}"/>
              </a:ext>
            </a:extLst>
          </p:cNvPr>
          <p:cNvGraphicFramePr>
            <a:graphicFrameLocks noGrp="1" noChangeAspect="1"/>
          </p:cNvGraphicFramePr>
          <p:nvPr>
            <p:ph sz="quarter" idx="3"/>
          </p:nvPr>
        </p:nvGraphicFramePr>
        <p:xfrm>
          <a:off x="1263650" y="5300663"/>
          <a:ext cx="6038850" cy="1146175"/>
        </p:xfrm>
        <a:graphic>
          <a:graphicData uri="http://schemas.openxmlformats.org/presentationml/2006/ole">
            <mc:AlternateContent xmlns:mc="http://schemas.openxmlformats.org/markup-compatibility/2006">
              <mc:Choice xmlns:v="urn:schemas-microsoft-com:vml" Requires="v">
                <p:oleObj spid="_x0000_s19469" r:id="rId7" imgW="6224760" imgH="1182240" progId="ChemDraw.Document.6.0">
                  <p:embed/>
                </p:oleObj>
              </mc:Choice>
              <mc:Fallback>
                <p:oleObj r:id="rId7" imgW="6224760" imgH="1182240" progId="ChemDraw.Document.6.0">
                  <p:embed/>
                  <p:pic>
                    <p:nvPicPr>
                      <p:cNvPr id="0" name="Object 16"/>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63650" y="5300663"/>
                        <a:ext cx="6038850" cy="1146175"/>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9461" name="日期占位符 1">
            <a:extLst>
              <a:ext uri="{FF2B5EF4-FFF2-40B4-BE49-F238E27FC236}">
                <a16:creationId xmlns:a16="http://schemas.microsoft.com/office/drawing/2014/main" id="{959B83CD-F01D-4A1C-9888-D47999B8A346}"/>
              </a:ext>
            </a:extLst>
          </p:cNvPr>
          <p:cNvSpPr>
            <a:spLocks noGrp="1"/>
          </p:cNvSpPr>
          <p:nvPr>
            <p:ph type="dt" sz="quarter" idx="10"/>
          </p:nvPr>
        </p:nvSpPr>
        <p:spPr/>
        <p:txBody>
          <a:bodyPr anchorCtr="0"/>
          <a:lstStyle/>
          <a:p>
            <a:fld id="{BB962C8B-B14F-4D97-AF65-F5344CB8AC3E}" type="datetime11">
              <a:rPr lang="zh-CN" altLang="en-US" noProof="1" dirty="0" smtClean="0"/>
              <a:pPr/>
              <a:t>18:36:33</a:t>
            </a:fld>
            <a:endParaRPr lang="zh-CN" altLang="en-US" noProof="1"/>
          </a:p>
        </p:txBody>
      </p:sp>
      <p:sp>
        <p:nvSpPr>
          <p:cNvPr id="2" name="灯片编号占位符 7">
            <a:extLst>
              <a:ext uri="{FF2B5EF4-FFF2-40B4-BE49-F238E27FC236}">
                <a16:creationId xmlns:a16="http://schemas.microsoft.com/office/drawing/2014/main" id="{5C8209FB-B338-4537-882A-2B62A445F9D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06E8718-E8A0-44EA-B179-5C9154575346}" type="slidenum">
              <a:rPr lang="en-US" altLang="zh-CN"/>
              <a:pPr/>
              <a:t>15</a:t>
            </a:fld>
            <a:endParaRPr lang="en-US" altLang="zh-CN"/>
          </a:p>
        </p:txBody>
      </p:sp>
      <p:sp>
        <p:nvSpPr>
          <p:cNvPr id="99332" name="Text Box 4">
            <a:extLst>
              <a:ext uri="{FF2B5EF4-FFF2-40B4-BE49-F238E27FC236}">
                <a16:creationId xmlns:a16="http://schemas.microsoft.com/office/drawing/2014/main" id="{923C45E4-20EA-40E4-8C4C-A22B21A6DAD8}"/>
              </a:ext>
            </a:extLst>
          </p:cNvPr>
          <p:cNvSpPr txBox="1">
            <a:spLocks noChangeArrowheads="1"/>
          </p:cNvSpPr>
          <p:nvPr/>
        </p:nvSpPr>
        <p:spPr bwMode="auto">
          <a:xfrm>
            <a:off x="468313" y="188913"/>
            <a:ext cx="716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en-US" altLang="zh-CN" sz="2400" b="1">
                <a:ea typeface="楷体" panose="02010609060101010101" pitchFamily="49" charset="-122"/>
              </a:rPr>
              <a:t>(6)  </a:t>
            </a:r>
            <a:r>
              <a:rPr lang="zh-CN" altLang="en-US" sz="2400" b="1">
                <a:ea typeface="楷体" panose="02010609060101010101" pitchFamily="49" charset="-122"/>
              </a:rPr>
              <a:t>受热脱水脱氨反应</a:t>
            </a:r>
          </a:p>
        </p:txBody>
      </p:sp>
      <p:sp>
        <p:nvSpPr>
          <p:cNvPr id="99335" name="Rectangle 7">
            <a:extLst>
              <a:ext uri="{FF2B5EF4-FFF2-40B4-BE49-F238E27FC236}">
                <a16:creationId xmlns:a16="http://schemas.microsoft.com/office/drawing/2014/main" id="{80BFEDBC-F8CE-4437-B5B5-2488054B97C7}"/>
              </a:ext>
            </a:extLst>
          </p:cNvPr>
          <p:cNvSpPr>
            <a:spLocks noChangeArrowheads="1"/>
          </p:cNvSpPr>
          <p:nvPr/>
        </p:nvSpPr>
        <p:spPr bwMode="auto">
          <a:xfrm>
            <a:off x="684213" y="620713"/>
            <a:ext cx="7537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ea typeface="楷体" panose="02010609060101010101" pitchFamily="49" charset="-122"/>
                <a:sym typeface="Symbol" panose="05050102010706020507" pitchFamily="18" charset="2"/>
              </a:rPr>
              <a:t>与羟基酸加热分解相似，产物随基团的相对距离而定。</a:t>
            </a:r>
          </a:p>
        </p:txBody>
      </p:sp>
      <p:sp>
        <p:nvSpPr>
          <p:cNvPr id="99336" name="Rectangle 8">
            <a:extLst>
              <a:ext uri="{FF2B5EF4-FFF2-40B4-BE49-F238E27FC236}">
                <a16:creationId xmlns:a16="http://schemas.microsoft.com/office/drawing/2014/main" id="{B666B2C2-446E-4631-AD3E-00581E985D62}"/>
              </a:ext>
            </a:extLst>
          </p:cNvPr>
          <p:cNvSpPr>
            <a:spLocks noChangeArrowheads="1"/>
          </p:cNvSpPr>
          <p:nvPr/>
        </p:nvSpPr>
        <p:spPr bwMode="auto">
          <a:xfrm>
            <a:off x="684213" y="1052513"/>
            <a:ext cx="362426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10000"/>
              </a:lnSpc>
            </a:pPr>
            <a:r>
              <a:rPr lang="en-US" altLang="zh-CN" sz="2400" b="1">
                <a:ea typeface="楷体" panose="02010609060101010101" pitchFamily="49" charset="-122"/>
                <a:sym typeface="Symbol" panose="05050102010706020507" pitchFamily="18" charset="2"/>
              </a:rPr>
              <a:t>A. </a:t>
            </a:r>
            <a:r>
              <a:rPr lang="en-US" altLang="zh-CN" sz="2400" b="1">
                <a:ea typeface="楷体" panose="02010609060101010101" pitchFamily="49" charset="-122"/>
              </a:rPr>
              <a:t>-</a:t>
            </a:r>
            <a:r>
              <a:rPr lang="zh-CN" altLang="en-US" sz="2400" b="1">
                <a:ea typeface="楷体" panose="02010609060101010101" pitchFamily="49" charset="-122"/>
              </a:rPr>
              <a:t>氨基酸脱水生成哌嗪</a:t>
            </a:r>
          </a:p>
        </p:txBody>
      </p:sp>
      <p:sp>
        <p:nvSpPr>
          <p:cNvPr id="99339" name="Rectangle 11">
            <a:extLst>
              <a:ext uri="{FF2B5EF4-FFF2-40B4-BE49-F238E27FC236}">
                <a16:creationId xmlns:a16="http://schemas.microsoft.com/office/drawing/2014/main" id="{2EFFC5C0-BDBA-4CDD-9718-AA115616C5D4}"/>
              </a:ext>
            </a:extLst>
          </p:cNvPr>
          <p:cNvSpPr>
            <a:spLocks noChangeArrowheads="1"/>
          </p:cNvSpPr>
          <p:nvPr/>
        </p:nvSpPr>
        <p:spPr bwMode="auto">
          <a:xfrm>
            <a:off x="755650" y="3213100"/>
            <a:ext cx="5062538"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10000"/>
              </a:lnSpc>
            </a:pPr>
            <a:r>
              <a:rPr lang="en-US" altLang="zh-CN" sz="2400" b="1">
                <a:ea typeface="楷体" panose="02010609060101010101" pitchFamily="49" charset="-122"/>
                <a:sym typeface="Symbol" panose="05050102010706020507" pitchFamily="18" charset="2"/>
              </a:rPr>
              <a:t>B. </a:t>
            </a:r>
            <a:r>
              <a:rPr lang="en-US" altLang="zh-CN" sz="2400" b="1">
                <a:ea typeface="楷体" panose="02010609060101010101" pitchFamily="49" charset="-122"/>
              </a:rPr>
              <a:t>-</a:t>
            </a:r>
            <a:r>
              <a:rPr lang="zh-CN" altLang="en-US" sz="2400" b="1">
                <a:ea typeface="楷体" panose="02010609060101010101" pitchFamily="49" charset="-122"/>
              </a:rPr>
              <a:t>氨基酸脱氨气生成</a:t>
            </a:r>
            <a:r>
              <a:rPr lang="zh-CN" altLang="en-US" sz="2400" b="1">
                <a:ea typeface="楷体" panose="02010609060101010101" pitchFamily="49" charset="-122"/>
                <a:sym typeface="Symbol" panose="05050102010706020507" pitchFamily="18" charset="2"/>
              </a:rPr>
              <a:t></a:t>
            </a:r>
            <a:r>
              <a:rPr lang="en-US" altLang="zh-CN" sz="2400" b="1">
                <a:ea typeface="楷体" panose="02010609060101010101" pitchFamily="49" charset="-122"/>
              </a:rPr>
              <a:t>,</a:t>
            </a:r>
            <a:r>
              <a:rPr lang="en-US" altLang="zh-CN" sz="2400" b="1">
                <a:ea typeface="楷体" panose="02010609060101010101" pitchFamily="49" charset="-122"/>
                <a:sym typeface="Symbol" panose="05050102010706020507" pitchFamily="18" charset="2"/>
              </a:rPr>
              <a:t></a:t>
            </a:r>
            <a:r>
              <a:rPr lang="en-US" altLang="zh-CN" sz="2400" b="1">
                <a:ea typeface="楷体" panose="02010609060101010101" pitchFamily="49" charset="-122"/>
              </a:rPr>
              <a:t>-</a:t>
            </a:r>
            <a:r>
              <a:rPr lang="zh-CN" altLang="en-US" sz="2400" b="1">
                <a:ea typeface="楷体" panose="02010609060101010101" pitchFamily="49" charset="-122"/>
              </a:rPr>
              <a:t>不饱和酸</a:t>
            </a:r>
          </a:p>
        </p:txBody>
      </p:sp>
      <p:sp>
        <p:nvSpPr>
          <p:cNvPr id="99343" name="Rectangle 15">
            <a:extLst>
              <a:ext uri="{FF2B5EF4-FFF2-40B4-BE49-F238E27FC236}">
                <a16:creationId xmlns:a16="http://schemas.microsoft.com/office/drawing/2014/main" id="{DB82E8A9-7804-4315-BDC3-930D9CE963C2}"/>
              </a:ext>
            </a:extLst>
          </p:cNvPr>
          <p:cNvSpPr>
            <a:spLocks noChangeArrowheads="1"/>
          </p:cNvSpPr>
          <p:nvPr/>
        </p:nvSpPr>
        <p:spPr bwMode="auto">
          <a:xfrm>
            <a:off x="827088" y="4724400"/>
            <a:ext cx="40989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10000"/>
              </a:lnSpc>
            </a:pPr>
            <a:r>
              <a:rPr lang="en-US" altLang="zh-CN" sz="2400" b="1">
                <a:ea typeface="楷体" panose="02010609060101010101" pitchFamily="49" charset="-122"/>
                <a:sym typeface="Symbol" panose="05050102010706020507" pitchFamily="18" charset="2"/>
              </a:rPr>
              <a:t>C. </a:t>
            </a:r>
            <a:r>
              <a:rPr lang="en-US" altLang="zh-CN" sz="2400" b="1">
                <a:ea typeface="楷体" panose="02010609060101010101" pitchFamily="49" charset="-122"/>
              </a:rPr>
              <a:t>,</a:t>
            </a:r>
            <a:r>
              <a:rPr lang="en-US" altLang="zh-CN" sz="2400" b="1">
                <a:ea typeface="楷体" panose="02010609060101010101" pitchFamily="49" charset="-122"/>
                <a:sym typeface="Symbol" panose="05050102010706020507" pitchFamily="18" charset="2"/>
              </a:rPr>
              <a:t></a:t>
            </a:r>
            <a:r>
              <a:rPr lang="en-US" altLang="zh-CN" sz="2400" b="1">
                <a:ea typeface="楷体" panose="02010609060101010101" pitchFamily="49" charset="-122"/>
              </a:rPr>
              <a:t>-</a:t>
            </a:r>
            <a:r>
              <a:rPr lang="zh-CN" altLang="en-US" sz="2400" b="1">
                <a:ea typeface="楷体" panose="02010609060101010101" pitchFamily="49" charset="-122"/>
              </a:rPr>
              <a:t>氨基酸脱水生成内酰胺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9332"/>
                                        </p:tgtEl>
                                        <p:attrNameLst>
                                          <p:attrName>style.visibility</p:attrName>
                                        </p:attrNameLst>
                                      </p:cBhvr>
                                      <p:to>
                                        <p:strVal val="visible"/>
                                      </p:to>
                                    </p:set>
                                    <p:animEffect transition="in" filter="blinds(horizontal)">
                                      <p:cBhvr>
                                        <p:cTn id="7" dur="500"/>
                                        <p:tgtEl>
                                          <p:spTgt spid="993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9335"/>
                                        </p:tgtEl>
                                        <p:attrNameLst>
                                          <p:attrName>style.visibility</p:attrName>
                                        </p:attrNameLst>
                                      </p:cBhvr>
                                      <p:to>
                                        <p:strVal val="visible"/>
                                      </p:to>
                                    </p:set>
                                    <p:animEffect transition="in" filter="strips(downRight)">
                                      <p:cBhvr>
                                        <p:cTn id="12" dur="500"/>
                                        <p:tgtEl>
                                          <p:spTgt spid="993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99336"/>
                                        </p:tgtEl>
                                        <p:attrNameLst>
                                          <p:attrName>style.visibility</p:attrName>
                                        </p:attrNameLst>
                                      </p:cBhvr>
                                      <p:to>
                                        <p:strVal val="visible"/>
                                      </p:to>
                                    </p:set>
                                    <p:animEffect transition="in" filter="barn(inHorizontal)">
                                      <p:cBhvr>
                                        <p:cTn id="17" dur="500"/>
                                        <p:tgtEl>
                                          <p:spTgt spid="99336"/>
                                        </p:tgtEl>
                                      </p:cBhvr>
                                    </p:animEffect>
                                  </p:childTnLst>
                                </p:cTn>
                              </p:par>
                              <p:par>
                                <p:cTn id="18" presetID="16" presetClass="entr" presetSubtype="26" fill="hold" nodeType="withEffect">
                                  <p:stCondLst>
                                    <p:cond delay="0"/>
                                  </p:stCondLst>
                                  <p:childTnLst>
                                    <p:set>
                                      <p:cBhvr>
                                        <p:cTn id="19" dur="1" fill="hold">
                                          <p:stCondLst>
                                            <p:cond delay="0"/>
                                          </p:stCondLst>
                                        </p:cTn>
                                        <p:tgtEl>
                                          <p:spTgt spid="99337"/>
                                        </p:tgtEl>
                                        <p:attrNameLst>
                                          <p:attrName>style.visibility</p:attrName>
                                        </p:attrNameLst>
                                      </p:cBhvr>
                                      <p:to>
                                        <p:strVal val="visible"/>
                                      </p:to>
                                    </p:set>
                                    <p:animEffect transition="in" filter="barn(inHorizontal)">
                                      <p:cBhvr>
                                        <p:cTn id="20" dur="500"/>
                                        <p:tgtEl>
                                          <p:spTgt spid="9933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26" fill="hold" grpId="0" nodeType="clickEffect">
                                  <p:stCondLst>
                                    <p:cond delay="0"/>
                                  </p:stCondLst>
                                  <p:childTnLst>
                                    <p:set>
                                      <p:cBhvr>
                                        <p:cTn id="24" dur="1" fill="hold">
                                          <p:stCondLst>
                                            <p:cond delay="0"/>
                                          </p:stCondLst>
                                        </p:cTn>
                                        <p:tgtEl>
                                          <p:spTgt spid="99339"/>
                                        </p:tgtEl>
                                        <p:attrNameLst>
                                          <p:attrName>style.visibility</p:attrName>
                                        </p:attrNameLst>
                                      </p:cBhvr>
                                      <p:to>
                                        <p:strVal val="visible"/>
                                      </p:to>
                                    </p:set>
                                    <p:animEffect transition="in" filter="barn(inHorizontal)">
                                      <p:cBhvr>
                                        <p:cTn id="25" dur="500"/>
                                        <p:tgtEl>
                                          <p:spTgt spid="99339"/>
                                        </p:tgtEl>
                                      </p:cBhvr>
                                    </p:animEffect>
                                  </p:childTnLst>
                                </p:cTn>
                              </p:par>
                              <p:par>
                                <p:cTn id="26" presetID="16" presetClass="entr" presetSubtype="26" fill="hold" nodeType="withEffect">
                                  <p:stCondLst>
                                    <p:cond delay="0"/>
                                  </p:stCondLst>
                                  <p:childTnLst>
                                    <p:set>
                                      <p:cBhvr>
                                        <p:cTn id="27" dur="1" fill="hold">
                                          <p:stCondLst>
                                            <p:cond delay="0"/>
                                          </p:stCondLst>
                                        </p:cTn>
                                        <p:tgtEl>
                                          <p:spTgt spid="99340"/>
                                        </p:tgtEl>
                                        <p:attrNameLst>
                                          <p:attrName>style.visibility</p:attrName>
                                        </p:attrNameLst>
                                      </p:cBhvr>
                                      <p:to>
                                        <p:strVal val="visible"/>
                                      </p:to>
                                    </p:set>
                                    <p:animEffect transition="in" filter="barn(inHorizontal)">
                                      <p:cBhvr>
                                        <p:cTn id="28" dur="500"/>
                                        <p:tgtEl>
                                          <p:spTgt spid="9934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26" fill="hold" grpId="0" nodeType="clickEffect">
                                  <p:stCondLst>
                                    <p:cond delay="0"/>
                                  </p:stCondLst>
                                  <p:childTnLst>
                                    <p:set>
                                      <p:cBhvr>
                                        <p:cTn id="32" dur="1" fill="hold">
                                          <p:stCondLst>
                                            <p:cond delay="0"/>
                                          </p:stCondLst>
                                        </p:cTn>
                                        <p:tgtEl>
                                          <p:spTgt spid="99343"/>
                                        </p:tgtEl>
                                        <p:attrNameLst>
                                          <p:attrName>style.visibility</p:attrName>
                                        </p:attrNameLst>
                                      </p:cBhvr>
                                      <p:to>
                                        <p:strVal val="visible"/>
                                      </p:to>
                                    </p:set>
                                    <p:animEffect transition="in" filter="barn(inHorizontal)">
                                      <p:cBhvr>
                                        <p:cTn id="33" dur="500"/>
                                        <p:tgtEl>
                                          <p:spTgt spid="99343"/>
                                        </p:tgtEl>
                                      </p:cBhvr>
                                    </p:animEffect>
                                  </p:childTnLst>
                                </p:cTn>
                              </p:par>
                              <p:par>
                                <p:cTn id="34" presetID="16" presetClass="entr" presetSubtype="26" fill="hold" nodeType="withEffect">
                                  <p:stCondLst>
                                    <p:cond delay="0"/>
                                  </p:stCondLst>
                                  <p:childTnLst>
                                    <p:set>
                                      <p:cBhvr>
                                        <p:cTn id="35" dur="1" fill="hold">
                                          <p:stCondLst>
                                            <p:cond delay="0"/>
                                          </p:stCondLst>
                                        </p:cTn>
                                        <p:tgtEl>
                                          <p:spTgt spid="99344"/>
                                        </p:tgtEl>
                                        <p:attrNameLst>
                                          <p:attrName>style.visibility</p:attrName>
                                        </p:attrNameLst>
                                      </p:cBhvr>
                                      <p:to>
                                        <p:strVal val="visible"/>
                                      </p:to>
                                    </p:set>
                                    <p:animEffect transition="in" filter="barn(inHorizontal)">
                                      <p:cBhvr>
                                        <p:cTn id="36" dur="500"/>
                                        <p:tgtEl>
                                          <p:spTgt spid="99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2" grpId="0"/>
      <p:bldP spid="99335" grpId="0"/>
      <p:bldP spid="99336" grpId="0"/>
      <p:bldP spid="99339" grpId="0"/>
      <p:bldP spid="9934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日期占位符 1">
            <a:extLst>
              <a:ext uri="{FF2B5EF4-FFF2-40B4-BE49-F238E27FC236}">
                <a16:creationId xmlns:a16="http://schemas.microsoft.com/office/drawing/2014/main" id="{4BFD9320-198F-4F8D-8952-D345EFAD38FD}"/>
              </a:ext>
            </a:extLst>
          </p:cNvPr>
          <p:cNvSpPr>
            <a:spLocks noGrp="1"/>
          </p:cNvSpPr>
          <p:nvPr>
            <p:ph type="dt" sz="quarter" idx="10"/>
          </p:nvPr>
        </p:nvSpPr>
        <p:spPr/>
        <p:txBody>
          <a:bodyPr anchorCtr="0"/>
          <a:lstStyle/>
          <a:p>
            <a:fld id="{BB962C8B-B14F-4D97-AF65-F5344CB8AC3E}" type="datetime11">
              <a:rPr lang="zh-CN" altLang="en-US" noProof="1" dirty="0" smtClean="0"/>
              <a:pPr/>
              <a:t>18:36:33</a:t>
            </a:fld>
            <a:endParaRPr lang="zh-CN" altLang="en-US" noProof="1"/>
          </a:p>
        </p:txBody>
      </p:sp>
      <p:sp>
        <p:nvSpPr>
          <p:cNvPr id="2" name="灯片编号占位符 3">
            <a:extLst>
              <a:ext uri="{FF2B5EF4-FFF2-40B4-BE49-F238E27FC236}">
                <a16:creationId xmlns:a16="http://schemas.microsoft.com/office/drawing/2014/main" id="{C8CE9389-0799-4C7F-97F1-BD371AE5578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B62C7D7-AA20-405F-A657-4DAC5315896B}" type="slidenum">
              <a:rPr lang="en-US" altLang="zh-CN"/>
              <a:pPr/>
              <a:t>16</a:t>
            </a:fld>
            <a:endParaRPr lang="en-US" altLang="zh-CN"/>
          </a:p>
        </p:txBody>
      </p:sp>
      <p:sp>
        <p:nvSpPr>
          <p:cNvPr id="52230" name="Text Box 6">
            <a:extLst>
              <a:ext uri="{FF2B5EF4-FFF2-40B4-BE49-F238E27FC236}">
                <a16:creationId xmlns:a16="http://schemas.microsoft.com/office/drawing/2014/main" id="{128D6CF6-2C79-4625-AC6C-613A6B8E2461}"/>
              </a:ext>
            </a:extLst>
          </p:cNvPr>
          <p:cNvSpPr txBox="1">
            <a:spLocks noChangeArrowheads="1"/>
          </p:cNvSpPr>
          <p:nvPr/>
        </p:nvSpPr>
        <p:spPr bwMode="auto">
          <a:xfrm>
            <a:off x="755650" y="908050"/>
            <a:ext cx="510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en-US" altLang="zh-CN" sz="2400" b="1">
                <a:ea typeface="楷体" panose="02010609060101010101" pitchFamily="49" charset="-122"/>
              </a:rPr>
              <a:t>1</a:t>
            </a:r>
            <a:r>
              <a:rPr lang="zh-CN" altLang="en-US" sz="2400" b="1">
                <a:ea typeface="楷体" panose="02010609060101010101" pitchFamily="49" charset="-122"/>
              </a:rPr>
              <a:t>、</a:t>
            </a:r>
            <a:r>
              <a:rPr lang="en-US" altLang="zh-CN" sz="2400" b="1">
                <a:ea typeface="楷体" panose="02010609060101010101" pitchFamily="49" charset="-122"/>
              </a:rPr>
              <a:t>α- </a:t>
            </a:r>
            <a:r>
              <a:rPr lang="zh-CN" altLang="en-US" sz="2400" b="1">
                <a:ea typeface="楷体" panose="02010609060101010101" pitchFamily="49" charset="-122"/>
              </a:rPr>
              <a:t>卤代酸的氨化</a:t>
            </a:r>
          </a:p>
        </p:txBody>
      </p:sp>
      <p:sp>
        <p:nvSpPr>
          <p:cNvPr id="52233" name="Text Box 9">
            <a:extLst>
              <a:ext uri="{FF2B5EF4-FFF2-40B4-BE49-F238E27FC236}">
                <a16:creationId xmlns:a16="http://schemas.microsoft.com/office/drawing/2014/main" id="{FBD6D424-B967-4ECC-8594-C38F464ABBAE}"/>
              </a:ext>
            </a:extLst>
          </p:cNvPr>
          <p:cNvSpPr txBox="1">
            <a:spLocks noChangeArrowheads="1"/>
          </p:cNvSpPr>
          <p:nvPr/>
        </p:nvSpPr>
        <p:spPr bwMode="auto">
          <a:xfrm>
            <a:off x="395288" y="333375"/>
            <a:ext cx="472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ea typeface="楷体" panose="02010609060101010101" pitchFamily="49" charset="-122"/>
              </a:rPr>
              <a:t> </a:t>
            </a:r>
            <a:r>
              <a:rPr lang="zh-CN" altLang="en-US" sz="2800" b="1">
                <a:ea typeface="楷体" panose="02010609060101010101" pitchFamily="49" charset="-122"/>
              </a:rPr>
              <a:t>四、氨基酸的制备方法</a:t>
            </a:r>
          </a:p>
        </p:txBody>
      </p:sp>
      <p:graphicFrame>
        <p:nvGraphicFramePr>
          <p:cNvPr id="52234" name="Object 10">
            <a:extLst>
              <a:ext uri="{FF2B5EF4-FFF2-40B4-BE49-F238E27FC236}">
                <a16:creationId xmlns:a16="http://schemas.microsoft.com/office/drawing/2014/main" id="{E147E23F-9F43-492D-8413-6D1B04F58C73}"/>
              </a:ext>
            </a:extLst>
          </p:cNvPr>
          <p:cNvGraphicFramePr>
            <a:graphicFrameLocks noChangeAspect="1"/>
          </p:cNvGraphicFramePr>
          <p:nvPr/>
        </p:nvGraphicFramePr>
        <p:xfrm>
          <a:off x="1979613" y="1628775"/>
          <a:ext cx="4321175" cy="877888"/>
        </p:xfrm>
        <a:graphic>
          <a:graphicData uri="http://schemas.openxmlformats.org/presentationml/2006/ole">
            <mc:AlternateContent xmlns:mc="http://schemas.openxmlformats.org/markup-compatibility/2006">
              <mc:Choice xmlns:v="urn:schemas-microsoft-com:vml" Requires="v">
                <p:oleObj spid="_x0000_s20488" r:id="rId3" imgW="4170240" imgH="848880" progId="ChemDraw.Document.6.0">
                  <p:embed/>
                </p:oleObj>
              </mc:Choice>
              <mc:Fallback>
                <p:oleObj r:id="rId3" imgW="4170240" imgH="848880" progId="ChemDraw.Document.6.0">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1628775"/>
                        <a:ext cx="4321175"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2235" name="Text Box 11">
            <a:extLst>
              <a:ext uri="{FF2B5EF4-FFF2-40B4-BE49-F238E27FC236}">
                <a16:creationId xmlns:a16="http://schemas.microsoft.com/office/drawing/2014/main" id="{170C9B36-807C-489A-BA28-FDAA39C1A475}"/>
              </a:ext>
            </a:extLst>
          </p:cNvPr>
          <p:cNvSpPr txBox="1">
            <a:spLocks noChangeArrowheads="1"/>
          </p:cNvSpPr>
          <p:nvPr/>
        </p:nvSpPr>
        <p:spPr bwMode="auto">
          <a:xfrm>
            <a:off x="827088" y="2781300"/>
            <a:ext cx="3889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spcBef>
                <a:spcPct val="50000"/>
              </a:spcBef>
            </a:pPr>
            <a:r>
              <a:rPr lang="en-US" altLang="zh-CN" sz="2400" b="1">
                <a:ea typeface="楷体" panose="02010609060101010101" pitchFamily="49" charset="-122"/>
              </a:rPr>
              <a:t>2</a:t>
            </a:r>
            <a:r>
              <a:rPr lang="zh-CN" altLang="en-US" sz="2400" b="1">
                <a:ea typeface="楷体" panose="02010609060101010101" pitchFamily="49" charset="-122"/>
              </a:rPr>
              <a:t>、</a:t>
            </a:r>
            <a:r>
              <a:rPr lang="en-US" altLang="zh-CN" sz="2400" b="1">
                <a:ea typeface="楷体" panose="02010609060101010101" pitchFamily="49" charset="-122"/>
              </a:rPr>
              <a:t>Gabrial</a:t>
            </a:r>
            <a:r>
              <a:rPr lang="zh-CN" altLang="en-US" sz="2400" b="1">
                <a:ea typeface="楷体" panose="02010609060101010101" pitchFamily="49" charset="-122"/>
              </a:rPr>
              <a:t>合成法</a:t>
            </a:r>
          </a:p>
        </p:txBody>
      </p:sp>
      <p:graphicFrame>
        <p:nvGraphicFramePr>
          <p:cNvPr id="52236" name="Object 12">
            <a:extLst>
              <a:ext uri="{FF2B5EF4-FFF2-40B4-BE49-F238E27FC236}">
                <a16:creationId xmlns:a16="http://schemas.microsoft.com/office/drawing/2014/main" id="{95E9A6BA-9FDB-4CB0-82A5-E3F62B9BCA59}"/>
              </a:ext>
            </a:extLst>
          </p:cNvPr>
          <p:cNvGraphicFramePr>
            <a:graphicFrameLocks noChangeAspect="1"/>
          </p:cNvGraphicFramePr>
          <p:nvPr/>
        </p:nvGraphicFramePr>
        <p:xfrm>
          <a:off x="755650" y="3429000"/>
          <a:ext cx="7777163" cy="2197100"/>
        </p:xfrm>
        <a:graphic>
          <a:graphicData uri="http://schemas.openxmlformats.org/presentationml/2006/ole">
            <mc:AlternateContent xmlns:mc="http://schemas.openxmlformats.org/markup-compatibility/2006">
              <mc:Choice xmlns:v="urn:schemas-microsoft-com:vml" Requires="v">
                <p:oleObj spid="_x0000_s20489" r:id="rId5" imgW="8574480" imgH="2422080" progId="ChemDraw.Document.6.0">
                  <p:embed/>
                </p:oleObj>
              </mc:Choice>
              <mc:Fallback>
                <p:oleObj r:id="rId5" imgW="8574480" imgH="2422080" progId="ChemDraw.Document.6.0">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3429000"/>
                        <a:ext cx="7777163"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233"/>
                                        </p:tgtEl>
                                        <p:attrNameLst>
                                          <p:attrName>style.visibility</p:attrName>
                                        </p:attrNameLst>
                                      </p:cBhvr>
                                      <p:to>
                                        <p:strVal val="visible"/>
                                      </p:to>
                                    </p:set>
                                    <p:anim calcmode="lin" valueType="num">
                                      <p:cBhvr additive="base">
                                        <p:cTn id="7" dur="500" fill="hold"/>
                                        <p:tgtEl>
                                          <p:spTgt spid="52233"/>
                                        </p:tgtEl>
                                        <p:attrNameLst>
                                          <p:attrName>ppt_x</p:attrName>
                                        </p:attrNameLst>
                                      </p:cBhvr>
                                      <p:tavLst>
                                        <p:tav tm="0">
                                          <p:val>
                                            <p:strVal val="#ppt_x"/>
                                          </p:val>
                                        </p:tav>
                                        <p:tav tm="100000">
                                          <p:val>
                                            <p:strVal val="#ppt_x"/>
                                          </p:val>
                                        </p:tav>
                                      </p:tavLst>
                                    </p:anim>
                                    <p:anim calcmode="lin" valueType="num">
                                      <p:cBhvr additive="base">
                                        <p:cTn id="8" dur="500" fill="hold"/>
                                        <p:tgtEl>
                                          <p:spTgt spid="5223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26" fill="hold" grpId="0" nodeType="clickEffect">
                                  <p:stCondLst>
                                    <p:cond delay="0"/>
                                  </p:stCondLst>
                                  <p:childTnLst>
                                    <p:set>
                                      <p:cBhvr>
                                        <p:cTn id="12" dur="1" fill="hold">
                                          <p:stCondLst>
                                            <p:cond delay="0"/>
                                          </p:stCondLst>
                                        </p:cTn>
                                        <p:tgtEl>
                                          <p:spTgt spid="52230"/>
                                        </p:tgtEl>
                                        <p:attrNameLst>
                                          <p:attrName>style.visibility</p:attrName>
                                        </p:attrNameLst>
                                      </p:cBhvr>
                                      <p:to>
                                        <p:strVal val="visible"/>
                                      </p:to>
                                    </p:set>
                                    <p:animEffect transition="in" filter="barn(inHorizontal)">
                                      <p:cBhvr>
                                        <p:cTn id="13" dur="500"/>
                                        <p:tgtEl>
                                          <p:spTgt spid="52230"/>
                                        </p:tgtEl>
                                      </p:cBhvr>
                                    </p:animEffect>
                                  </p:childTnLst>
                                </p:cTn>
                              </p:par>
                              <p:par>
                                <p:cTn id="14" presetID="16" presetClass="entr" presetSubtype="26" fill="hold" nodeType="withEffect">
                                  <p:stCondLst>
                                    <p:cond delay="0"/>
                                  </p:stCondLst>
                                  <p:childTnLst>
                                    <p:set>
                                      <p:cBhvr>
                                        <p:cTn id="15" dur="1" fill="hold">
                                          <p:stCondLst>
                                            <p:cond delay="0"/>
                                          </p:stCondLst>
                                        </p:cTn>
                                        <p:tgtEl>
                                          <p:spTgt spid="52234"/>
                                        </p:tgtEl>
                                        <p:attrNameLst>
                                          <p:attrName>style.visibility</p:attrName>
                                        </p:attrNameLst>
                                      </p:cBhvr>
                                      <p:to>
                                        <p:strVal val="visible"/>
                                      </p:to>
                                    </p:set>
                                    <p:animEffect transition="in" filter="barn(inHorizontal)">
                                      <p:cBhvr>
                                        <p:cTn id="16" dur="500"/>
                                        <p:tgtEl>
                                          <p:spTgt spid="5223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52235"/>
                                        </p:tgtEl>
                                        <p:attrNameLst>
                                          <p:attrName>style.visibility</p:attrName>
                                        </p:attrNameLst>
                                      </p:cBhvr>
                                      <p:to>
                                        <p:strVal val="visible"/>
                                      </p:to>
                                    </p:set>
                                    <p:animEffect transition="in" filter="slide(fromBottom)">
                                      <p:cBhvr>
                                        <p:cTn id="21" dur="500"/>
                                        <p:tgtEl>
                                          <p:spTgt spid="52235"/>
                                        </p:tgtEl>
                                      </p:cBhvr>
                                    </p:animEffect>
                                  </p:childTnLst>
                                </p:cTn>
                              </p:par>
                              <p:par>
                                <p:cTn id="22" presetID="12" presetClass="entr" presetSubtype="4" fill="hold" nodeType="withEffect">
                                  <p:stCondLst>
                                    <p:cond delay="0"/>
                                  </p:stCondLst>
                                  <p:childTnLst>
                                    <p:set>
                                      <p:cBhvr>
                                        <p:cTn id="23" dur="1" fill="hold">
                                          <p:stCondLst>
                                            <p:cond delay="0"/>
                                          </p:stCondLst>
                                        </p:cTn>
                                        <p:tgtEl>
                                          <p:spTgt spid="52236"/>
                                        </p:tgtEl>
                                        <p:attrNameLst>
                                          <p:attrName>style.visibility</p:attrName>
                                        </p:attrNameLst>
                                      </p:cBhvr>
                                      <p:to>
                                        <p:strVal val="visible"/>
                                      </p:to>
                                    </p:set>
                                    <p:animEffect transition="in" filter="slide(fromBottom)">
                                      <p:cBhvr>
                                        <p:cTn id="24" dur="500"/>
                                        <p:tgtEl>
                                          <p:spTgt spid="52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0" grpId="0"/>
      <p:bldP spid="52233" grpId="0"/>
      <p:bldP spid="5223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724" name="Object 28">
            <a:extLst>
              <a:ext uri="{FF2B5EF4-FFF2-40B4-BE49-F238E27FC236}">
                <a16:creationId xmlns:a16="http://schemas.microsoft.com/office/drawing/2014/main" id="{7CF448E0-578E-4E45-8B83-3399B966CFCC}"/>
              </a:ext>
            </a:extLst>
          </p:cNvPr>
          <p:cNvGraphicFramePr>
            <a:graphicFrameLocks noGrp="1" noChangeAspect="1"/>
          </p:cNvGraphicFramePr>
          <p:nvPr>
            <p:ph/>
          </p:nvPr>
        </p:nvGraphicFramePr>
        <p:xfrm>
          <a:off x="684213" y="1844675"/>
          <a:ext cx="7442200" cy="3875088"/>
        </p:xfrm>
        <a:graphic>
          <a:graphicData uri="http://schemas.openxmlformats.org/presentationml/2006/ole">
            <mc:AlternateContent xmlns:mc="http://schemas.openxmlformats.org/markup-compatibility/2006">
              <mc:Choice xmlns:v="urn:schemas-microsoft-com:vml" Requires="v">
                <p:oleObj spid="_x0000_s21512" r:id="rId3" imgW="8328600" imgH="4336920" progId="ChemDraw.Document.6.0">
                  <p:embed/>
                </p:oleObj>
              </mc:Choice>
              <mc:Fallback>
                <p:oleObj r:id="rId3" imgW="8328600" imgH="4336920" progId="ChemDraw.Document.6.0">
                  <p:embed/>
                  <p:pic>
                    <p:nvPicPr>
                      <p:cNvPr id="0" name="Object 2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844675"/>
                        <a:ext cx="7442200" cy="3875088"/>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1507" name="日期占位符 1">
            <a:extLst>
              <a:ext uri="{FF2B5EF4-FFF2-40B4-BE49-F238E27FC236}">
                <a16:creationId xmlns:a16="http://schemas.microsoft.com/office/drawing/2014/main" id="{B266EBED-714E-487B-B69E-FE3BF50C71D6}"/>
              </a:ext>
            </a:extLst>
          </p:cNvPr>
          <p:cNvSpPr>
            <a:spLocks noGrp="1"/>
          </p:cNvSpPr>
          <p:nvPr>
            <p:ph type="dt" sz="quarter" idx="10"/>
          </p:nvPr>
        </p:nvSpPr>
        <p:spPr/>
        <p:txBody>
          <a:bodyPr anchorCtr="0"/>
          <a:lstStyle/>
          <a:p>
            <a:fld id="{BB962C8B-B14F-4D97-AF65-F5344CB8AC3E}" type="datetime11">
              <a:rPr lang="zh-CN" altLang="en-US" noProof="1" dirty="0" smtClean="0"/>
              <a:pPr/>
              <a:t>18:36:33</a:t>
            </a:fld>
            <a:endParaRPr lang="zh-CN" altLang="en-US" noProof="1"/>
          </a:p>
        </p:txBody>
      </p:sp>
      <p:sp>
        <p:nvSpPr>
          <p:cNvPr id="2" name="灯片编号占位符 4">
            <a:extLst>
              <a:ext uri="{FF2B5EF4-FFF2-40B4-BE49-F238E27FC236}">
                <a16:creationId xmlns:a16="http://schemas.microsoft.com/office/drawing/2014/main" id="{B1254279-C6C3-4231-97BB-CCE1A255880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DA78403-98B4-4739-BA31-675E70737F77}" type="slidenum">
              <a:rPr lang="en-US" altLang="zh-CN"/>
              <a:pPr/>
              <a:t>17</a:t>
            </a:fld>
            <a:endParaRPr lang="en-US" altLang="zh-CN"/>
          </a:p>
        </p:txBody>
      </p:sp>
      <p:sp>
        <p:nvSpPr>
          <p:cNvPr id="29722" name="Rectangle 26">
            <a:extLst>
              <a:ext uri="{FF2B5EF4-FFF2-40B4-BE49-F238E27FC236}">
                <a16:creationId xmlns:a16="http://schemas.microsoft.com/office/drawing/2014/main" id="{90E0CC9E-2416-47A9-9C0C-24739BADE28C}"/>
              </a:ext>
            </a:extLst>
          </p:cNvPr>
          <p:cNvSpPr>
            <a:spLocks noChangeArrowheads="1"/>
          </p:cNvSpPr>
          <p:nvPr/>
        </p:nvSpPr>
        <p:spPr bwMode="auto">
          <a:xfrm>
            <a:off x="395288" y="476250"/>
            <a:ext cx="7391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en-US" altLang="zh-CN" sz="2400" b="1">
                <a:ea typeface="楷体" panose="02010609060101010101" pitchFamily="49" charset="-122"/>
              </a:rPr>
              <a:t>3</a:t>
            </a:r>
            <a:r>
              <a:rPr lang="zh-CN" altLang="en-US" sz="2400" b="1">
                <a:ea typeface="楷体" panose="02010609060101010101" pitchFamily="49" charset="-122"/>
              </a:rPr>
              <a:t>、由丙二酸酯法合成   </a:t>
            </a:r>
          </a:p>
        </p:txBody>
      </p:sp>
      <p:sp>
        <p:nvSpPr>
          <p:cNvPr id="29723" name="Rectangle 27">
            <a:extLst>
              <a:ext uri="{FF2B5EF4-FFF2-40B4-BE49-F238E27FC236}">
                <a16:creationId xmlns:a16="http://schemas.microsoft.com/office/drawing/2014/main" id="{74C041EE-B599-40A2-91D3-3DB5EC7E5421}"/>
              </a:ext>
            </a:extLst>
          </p:cNvPr>
          <p:cNvSpPr>
            <a:spLocks noChangeArrowheads="1"/>
          </p:cNvSpPr>
          <p:nvPr/>
        </p:nvSpPr>
        <p:spPr bwMode="auto">
          <a:xfrm>
            <a:off x="611188" y="1125538"/>
            <a:ext cx="67722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25000"/>
              </a:lnSpc>
            </a:pPr>
            <a:r>
              <a:rPr lang="zh-CN" altLang="en-US" sz="2400" b="1">
                <a:solidFill>
                  <a:srgbClr val="000000"/>
                </a:solidFill>
                <a:latin typeface="楷体" panose="02010609060101010101" pitchFamily="49" charset="-122"/>
                <a:ea typeface="楷体" panose="02010609060101010101" pitchFamily="49" charset="-122"/>
              </a:rPr>
              <a:t>此法应用的方式多种多样，其基本合成路线是：</a:t>
            </a:r>
            <a:r>
              <a:rPr lang="zh-CN" altLang="en-US" sz="2400" b="1">
                <a:solidFill>
                  <a:srgbClr val="000000"/>
                </a:solidFill>
                <a:latin typeface="宋体" panose="02010600030101010101" pitchFamily="2" charset="-122"/>
                <a:ea typeface="楷体" panose="02010609060101010101" pitchFamily="49" charset="-122"/>
              </a:rPr>
              <a:t> </a:t>
            </a:r>
          </a:p>
        </p:txBody>
      </p:sp>
      <p:sp>
        <p:nvSpPr>
          <p:cNvPr id="29726" name="Rectangle 30">
            <a:extLst>
              <a:ext uri="{FF2B5EF4-FFF2-40B4-BE49-F238E27FC236}">
                <a16:creationId xmlns:a16="http://schemas.microsoft.com/office/drawing/2014/main" id="{11FDAE5F-549C-4875-A04D-2046693667C1}"/>
              </a:ext>
            </a:extLst>
          </p:cNvPr>
          <p:cNvSpPr>
            <a:spLocks noChangeArrowheads="1"/>
          </p:cNvSpPr>
          <p:nvPr/>
        </p:nvSpPr>
        <p:spPr bwMode="auto">
          <a:xfrm>
            <a:off x="77788" y="5876925"/>
            <a:ext cx="9066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ea typeface="楷体" panose="02010609060101010101" pitchFamily="49" charset="-122"/>
              </a:rPr>
              <a:t>合成法合成的氨基酸是外消旋体，拆分后才能得到</a:t>
            </a:r>
            <a:r>
              <a:rPr lang="en-US" altLang="zh-CN" sz="2400" b="1">
                <a:ea typeface="楷体" panose="02010609060101010101" pitchFamily="49" charset="-122"/>
              </a:rPr>
              <a:t>D-</a:t>
            </a:r>
            <a:r>
              <a:rPr lang="zh-CN" altLang="en-US" sz="2400" b="1">
                <a:ea typeface="楷体" panose="02010609060101010101" pitchFamily="49" charset="-122"/>
              </a:rPr>
              <a:t>和</a:t>
            </a:r>
            <a:r>
              <a:rPr lang="en-US" altLang="zh-CN" sz="2400" b="1">
                <a:ea typeface="楷体" panose="02010609060101010101" pitchFamily="49" charset="-122"/>
              </a:rPr>
              <a:t>L-</a:t>
            </a:r>
            <a:r>
              <a:rPr lang="zh-CN" altLang="en-US" sz="2400" b="1">
                <a:ea typeface="楷体" panose="02010609060101010101" pitchFamily="49" charset="-122"/>
              </a:rPr>
              <a:t>氨基酸。</a:t>
            </a:r>
          </a:p>
        </p:txBody>
      </p:sp>
      <p:sp>
        <p:nvSpPr>
          <p:cNvPr id="29727" name="Rectangle 31">
            <a:extLst>
              <a:ext uri="{FF2B5EF4-FFF2-40B4-BE49-F238E27FC236}">
                <a16:creationId xmlns:a16="http://schemas.microsoft.com/office/drawing/2014/main" id="{F0358880-0772-42CC-9157-EE83BBE1395D}"/>
              </a:ext>
            </a:extLst>
          </p:cNvPr>
          <p:cNvSpPr>
            <a:spLocks noChangeArrowheads="1"/>
          </p:cNvSpPr>
          <p:nvPr/>
        </p:nvSpPr>
        <p:spPr bwMode="auto">
          <a:xfrm>
            <a:off x="3708400" y="4987925"/>
            <a:ext cx="2105025" cy="457200"/>
          </a:xfrm>
          <a:prstGeom prst="rect">
            <a:avLst/>
          </a:prstGeom>
          <a:noFill/>
          <a:ln>
            <a:noFill/>
          </a:ln>
          <a:effectLst/>
        </p:spPr>
        <p:txBody>
          <a:bodyPr>
            <a:spAutoFit/>
          </a:bodyPr>
          <a:lstStyle/>
          <a:p>
            <a:pPr>
              <a:defRPr/>
            </a:pPr>
            <a:r>
              <a:rPr kumimoji="1" lang="zh-CN" altLang="en-US" sz="2400" b="1">
                <a:effectLst>
                  <a:outerShdw blurRad="38100" dist="38100" dir="2700000" algn="tl">
                    <a:srgbClr val="C0C0C0"/>
                  </a:outerShdw>
                </a:effectLst>
                <a:ea typeface="楷体" panose="02010609060101010101" pitchFamily="49" charset="-122"/>
                <a:cs typeface="Arial" panose="020B0604020202020204" pitchFamily="34" charset="0"/>
              </a:rPr>
              <a:t>苯丙氨酸</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722"/>
                                        </p:tgtEl>
                                        <p:attrNameLst>
                                          <p:attrName>style.visibility</p:attrName>
                                        </p:attrNameLst>
                                      </p:cBhvr>
                                      <p:to>
                                        <p:strVal val="visible"/>
                                      </p:to>
                                    </p:set>
                                    <p:anim calcmode="lin" valueType="num">
                                      <p:cBhvr additive="base">
                                        <p:cTn id="7" dur="500" fill="hold"/>
                                        <p:tgtEl>
                                          <p:spTgt spid="29722"/>
                                        </p:tgtEl>
                                        <p:attrNameLst>
                                          <p:attrName>ppt_x</p:attrName>
                                        </p:attrNameLst>
                                      </p:cBhvr>
                                      <p:tavLst>
                                        <p:tav tm="0">
                                          <p:val>
                                            <p:strVal val="#ppt_x"/>
                                          </p:val>
                                        </p:tav>
                                        <p:tav tm="100000">
                                          <p:val>
                                            <p:strVal val="#ppt_x"/>
                                          </p:val>
                                        </p:tav>
                                      </p:tavLst>
                                    </p:anim>
                                    <p:anim calcmode="lin" valueType="num">
                                      <p:cBhvr additive="base">
                                        <p:cTn id="8" dur="500" fill="hold"/>
                                        <p:tgtEl>
                                          <p:spTgt spid="2972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29723"/>
                                        </p:tgtEl>
                                        <p:attrNameLst>
                                          <p:attrName>style.visibility</p:attrName>
                                        </p:attrNameLst>
                                      </p:cBhvr>
                                      <p:to>
                                        <p:strVal val="visible"/>
                                      </p:to>
                                    </p:set>
                                    <p:animEffect transition="in" filter="slide(fromBottom)">
                                      <p:cBhvr>
                                        <p:cTn id="13" dur="500"/>
                                        <p:tgtEl>
                                          <p:spTgt spid="2972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6" fill="hold" nodeType="clickEffect">
                                  <p:stCondLst>
                                    <p:cond delay="0"/>
                                  </p:stCondLst>
                                  <p:childTnLst>
                                    <p:set>
                                      <p:cBhvr>
                                        <p:cTn id="17" dur="1" fill="hold">
                                          <p:stCondLst>
                                            <p:cond delay="0"/>
                                          </p:stCondLst>
                                        </p:cTn>
                                        <p:tgtEl>
                                          <p:spTgt spid="29724"/>
                                        </p:tgtEl>
                                        <p:attrNameLst>
                                          <p:attrName>style.visibility</p:attrName>
                                        </p:attrNameLst>
                                      </p:cBhvr>
                                      <p:to>
                                        <p:strVal val="visible"/>
                                      </p:to>
                                    </p:set>
                                    <p:animEffect transition="in" filter="strips(downRight)">
                                      <p:cBhvr>
                                        <p:cTn id="18" dur="500"/>
                                        <p:tgtEl>
                                          <p:spTgt spid="2972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29726"/>
                                        </p:tgtEl>
                                        <p:attrNameLst>
                                          <p:attrName>style.visibility</p:attrName>
                                        </p:attrNameLst>
                                      </p:cBhvr>
                                      <p:to>
                                        <p:strVal val="visible"/>
                                      </p:to>
                                    </p:set>
                                    <p:animEffect transition="in" filter="slide(fromBottom)">
                                      <p:cBhvr>
                                        <p:cTn id="23" dur="500"/>
                                        <p:tgtEl>
                                          <p:spTgt spid="297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22" grpId="0"/>
      <p:bldP spid="29723" grpId="0"/>
      <p:bldP spid="2972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日期占位符 1">
            <a:extLst>
              <a:ext uri="{FF2B5EF4-FFF2-40B4-BE49-F238E27FC236}">
                <a16:creationId xmlns:a16="http://schemas.microsoft.com/office/drawing/2014/main" id="{06FD7EEB-EC01-451E-A6C1-10C731785418}"/>
              </a:ext>
            </a:extLst>
          </p:cNvPr>
          <p:cNvSpPr>
            <a:spLocks noGrp="1"/>
          </p:cNvSpPr>
          <p:nvPr>
            <p:ph type="dt" sz="quarter" idx="10"/>
          </p:nvPr>
        </p:nvSpPr>
        <p:spPr/>
        <p:txBody>
          <a:bodyPr anchorCtr="0"/>
          <a:lstStyle/>
          <a:p>
            <a:fld id="{BB962C8B-B14F-4D97-AF65-F5344CB8AC3E}" type="datetime11">
              <a:rPr lang="zh-CN" altLang="en-US" noProof="1" dirty="0" smtClean="0"/>
              <a:pPr/>
              <a:t>18:36:33</a:t>
            </a:fld>
            <a:endParaRPr lang="zh-CN" altLang="en-US" noProof="1"/>
          </a:p>
        </p:txBody>
      </p:sp>
      <p:sp>
        <p:nvSpPr>
          <p:cNvPr id="2" name="灯片编号占位符 3">
            <a:extLst>
              <a:ext uri="{FF2B5EF4-FFF2-40B4-BE49-F238E27FC236}">
                <a16:creationId xmlns:a16="http://schemas.microsoft.com/office/drawing/2014/main" id="{B6B6F3CE-48B9-44CA-B6EC-020A1A517AA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95D5AC4-14AD-43BB-9A75-CF1578AE9C0F}" type="slidenum">
              <a:rPr lang="en-US" altLang="zh-CN"/>
              <a:pPr/>
              <a:t>18</a:t>
            </a:fld>
            <a:endParaRPr lang="en-US" altLang="zh-CN"/>
          </a:p>
        </p:txBody>
      </p:sp>
      <p:sp>
        <p:nvSpPr>
          <p:cNvPr id="51203" name="Rectangle 3">
            <a:extLst>
              <a:ext uri="{FF2B5EF4-FFF2-40B4-BE49-F238E27FC236}">
                <a16:creationId xmlns:a16="http://schemas.microsoft.com/office/drawing/2014/main" id="{7663550C-C954-40B9-BD9C-DA73AD118333}"/>
              </a:ext>
            </a:extLst>
          </p:cNvPr>
          <p:cNvSpPr>
            <a:spLocks noChangeArrowheads="1"/>
          </p:cNvSpPr>
          <p:nvPr/>
        </p:nvSpPr>
        <p:spPr bwMode="auto">
          <a:xfrm>
            <a:off x="2667000" y="115888"/>
            <a:ext cx="28559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a:ea typeface="楷体" panose="02010609060101010101" pitchFamily="49" charset="-122"/>
              </a:rPr>
              <a:t>第二节     多    肽</a:t>
            </a:r>
          </a:p>
        </p:txBody>
      </p:sp>
      <p:sp>
        <p:nvSpPr>
          <p:cNvPr id="51204" name="Rectangle 4">
            <a:extLst>
              <a:ext uri="{FF2B5EF4-FFF2-40B4-BE49-F238E27FC236}">
                <a16:creationId xmlns:a16="http://schemas.microsoft.com/office/drawing/2014/main" id="{3C6E325B-6E44-48A7-A1EA-BB2BABD4CDB0}"/>
              </a:ext>
            </a:extLst>
          </p:cNvPr>
          <p:cNvSpPr>
            <a:spLocks noChangeArrowheads="1"/>
          </p:cNvSpPr>
          <p:nvPr/>
        </p:nvSpPr>
        <p:spPr bwMode="auto">
          <a:xfrm>
            <a:off x="468313" y="1125538"/>
            <a:ext cx="821055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spcBef>
                <a:spcPct val="50000"/>
              </a:spcBef>
              <a:buClr>
                <a:schemeClr val="hlink"/>
              </a:buClr>
              <a:buSzPct val="70000"/>
              <a:buFont typeface="Wingdings" panose="05000000000000000000" pitchFamily="2" charset="2"/>
              <a:buNone/>
            </a:pPr>
            <a:r>
              <a:rPr lang="en-US" altLang="zh-CN" sz="2400" b="1">
                <a:ea typeface="楷体" panose="02010609060101010101" pitchFamily="49" charset="-122"/>
              </a:rPr>
              <a:t>       </a:t>
            </a:r>
            <a:r>
              <a:rPr lang="zh-CN" altLang="en-US" sz="2400" b="1">
                <a:solidFill>
                  <a:srgbClr val="000000"/>
                </a:solidFill>
                <a:ea typeface="楷体" panose="02010609060101010101" pitchFamily="49" charset="-122"/>
              </a:rPr>
              <a:t>一分子氨基酸中的羧基与另一分子氨基酸分子的氨基脱水而形成的酰胺叫做肽，其形成的酰胺键称为肽键。</a:t>
            </a:r>
          </a:p>
        </p:txBody>
      </p:sp>
      <p:sp>
        <p:nvSpPr>
          <p:cNvPr id="51205" name="Text Box 5">
            <a:extLst>
              <a:ext uri="{FF2B5EF4-FFF2-40B4-BE49-F238E27FC236}">
                <a16:creationId xmlns:a16="http://schemas.microsoft.com/office/drawing/2014/main" id="{0DC1EED6-2EDF-421B-A054-07A4D65683B0}"/>
              </a:ext>
            </a:extLst>
          </p:cNvPr>
          <p:cNvSpPr txBox="1">
            <a:spLocks noChangeArrowheads="1"/>
          </p:cNvSpPr>
          <p:nvPr/>
        </p:nvSpPr>
        <p:spPr bwMode="auto">
          <a:xfrm>
            <a:off x="457200" y="668338"/>
            <a:ext cx="426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zh-CN" altLang="en-US" sz="2400" b="1">
                <a:ea typeface="楷体" panose="02010609060101010101" pitchFamily="49" charset="-122"/>
              </a:rPr>
              <a:t>一、 肽和肽键</a:t>
            </a:r>
          </a:p>
        </p:txBody>
      </p:sp>
      <p:sp>
        <p:nvSpPr>
          <p:cNvPr id="51207" name="Rectangle 7">
            <a:extLst>
              <a:ext uri="{FF2B5EF4-FFF2-40B4-BE49-F238E27FC236}">
                <a16:creationId xmlns:a16="http://schemas.microsoft.com/office/drawing/2014/main" id="{210FD51A-3FD6-4F60-A002-A944D7DC6CC4}"/>
              </a:ext>
            </a:extLst>
          </p:cNvPr>
          <p:cNvSpPr>
            <a:spLocks noChangeArrowheads="1"/>
          </p:cNvSpPr>
          <p:nvPr/>
        </p:nvSpPr>
        <p:spPr bwMode="auto">
          <a:xfrm>
            <a:off x="539750" y="3500438"/>
            <a:ext cx="556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ea typeface="楷体" panose="02010609060101010101" pitchFamily="49" charset="-122"/>
              </a:rPr>
              <a:t>由</a:t>
            </a:r>
            <a:r>
              <a:rPr lang="en-US" altLang="zh-CN" sz="2400" b="1">
                <a:ea typeface="楷体" panose="02010609060101010101" pitchFamily="49" charset="-122"/>
              </a:rPr>
              <a:t>2</a:t>
            </a:r>
            <a:r>
              <a:rPr lang="zh-CN" altLang="en-US" sz="2400" b="1">
                <a:ea typeface="楷体" panose="02010609060101010101" pitchFamily="49" charset="-122"/>
              </a:rPr>
              <a:t>分子氨基酸缩合而成的肽称为二肽。</a:t>
            </a:r>
          </a:p>
        </p:txBody>
      </p:sp>
      <p:graphicFrame>
        <p:nvGraphicFramePr>
          <p:cNvPr id="51210" name="Object 10">
            <a:extLst>
              <a:ext uri="{FF2B5EF4-FFF2-40B4-BE49-F238E27FC236}">
                <a16:creationId xmlns:a16="http://schemas.microsoft.com/office/drawing/2014/main" id="{9F3F083E-117D-44FE-BE3B-7F174129D0C0}"/>
              </a:ext>
            </a:extLst>
          </p:cNvPr>
          <p:cNvGraphicFramePr>
            <a:graphicFrameLocks noChangeAspect="1"/>
          </p:cNvGraphicFramePr>
          <p:nvPr/>
        </p:nvGraphicFramePr>
        <p:xfrm>
          <a:off x="539750" y="2205038"/>
          <a:ext cx="8064500" cy="1301750"/>
        </p:xfrm>
        <a:graphic>
          <a:graphicData uri="http://schemas.openxmlformats.org/presentationml/2006/ole">
            <mc:AlternateContent xmlns:mc="http://schemas.openxmlformats.org/markup-compatibility/2006">
              <mc:Choice xmlns:v="urn:schemas-microsoft-com:vml" Requires="v">
                <p:oleObj spid="_x0000_s22537" r:id="rId3" imgW="8775720" imgH="1416240" progId="ChemDraw.Document.6.0">
                  <p:embed/>
                </p:oleObj>
              </mc:Choice>
              <mc:Fallback>
                <p:oleObj r:id="rId3" imgW="8775720" imgH="1416240" progId="ChemDraw.Document.6.0">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2205038"/>
                        <a:ext cx="8064500" cy="130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1211" name="Rectangle 11">
            <a:extLst>
              <a:ext uri="{FF2B5EF4-FFF2-40B4-BE49-F238E27FC236}">
                <a16:creationId xmlns:a16="http://schemas.microsoft.com/office/drawing/2014/main" id="{FF46EE21-3EC7-4967-A650-70F7D09B3A66}"/>
              </a:ext>
            </a:extLst>
          </p:cNvPr>
          <p:cNvSpPr>
            <a:spLocks noChangeArrowheads="1"/>
          </p:cNvSpPr>
          <p:nvPr/>
        </p:nvSpPr>
        <p:spPr bwMode="auto">
          <a:xfrm>
            <a:off x="323850" y="3949700"/>
            <a:ext cx="8351838"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40000"/>
              </a:lnSpc>
            </a:pPr>
            <a:r>
              <a:rPr lang="en-US" altLang="zh-CN" sz="2400" b="1">
                <a:ea typeface="楷体" panose="02010609060101010101" pitchFamily="49" charset="-122"/>
              </a:rPr>
              <a:t>  </a:t>
            </a:r>
            <a:r>
              <a:rPr lang="zh-CN" altLang="en-US" sz="2400" b="1">
                <a:solidFill>
                  <a:srgbClr val="000000"/>
                </a:solidFill>
                <a:ea typeface="楷体" panose="02010609060101010101" pitchFamily="49" charset="-122"/>
              </a:rPr>
              <a:t>由</a:t>
            </a:r>
            <a:r>
              <a:rPr lang="en-US" altLang="zh-CN" sz="2400" b="1">
                <a:solidFill>
                  <a:srgbClr val="000000"/>
                </a:solidFill>
                <a:ea typeface="楷体" panose="02010609060101010101" pitchFamily="49" charset="-122"/>
              </a:rPr>
              <a:t>3</a:t>
            </a:r>
            <a:r>
              <a:rPr lang="zh-CN" altLang="en-US" sz="2400" b="1">
                <a:solidFill>
                  <a:srgbClr val="000000"/>
                </a:solidFill>
                <a:ea typeface="楷体" panose="02010609060101010101" pitchFamily="49" charset="-122"/>
              </a:rPr>
              <a:t>个氨基酸缩合而成的肽称为三肽；</a:t>
            </a:r>
          </a:p>
          <a:p>
            <a:pPr>
              <a:lnSpc>
                <a:spcPct val="140000"/>
              </a:lnSpc>
            </a:pPr>
            <a:r>
              <a:rPr lang="zh-CN" altLang="en-US" sz="2400" b="1">
                <a:solidFill>
                  <a:srgbClr val="000000"/>
                </a:solidFill>
                <a:ea typeface="楷体" panose="02010609060101010101" pitchFamily="49" charset="-122"/>
              </a:rPr>
              <a:t>  由</a:t>
            </a:r>
            <a:r>
              <a:rPr lang="en-US" altLang="zh-CN" sz="2400" b="1">
                <a:solidFill>
                  <a:srgbClr val="000000"/>
                </a:solidFill>
                <a:ea typeface="楷体" panose="02010609060101010101" pitchFamily="49" charset="-122"/>
              </a:rPr>
              <a:t>n</a:t>
            </a:r>
            <a:r>
              <a:rPr lang="zh-CN" altLang="en-US" sz="2400" b="1">
                <a:solidFill>
                  <a:srgbClr val="000000"/>
                </a:solidFill>
                <a:ea typeface="楷体" panose="02010609060101010101" pitchFamily="49" charset="-122"/>
              </a:rPr>
              <a:t>个氨基酸缩合而成的肽称为</a:t>
            </a:r>
            <a:r>
              <a:rPr lang="en-US" altLang="zh-CN" sz="2400" b="1">
                <a:solidFill>
                  <a:srgbClr val="000000"/>
                </a:solidFill>
                <a:ea typeface="楷体" panose="02010609060101010101" pitchFamily="49" charset="-122"/>
              </a:rPr>
              <a:t>n</a:t>
            </a:r>
            <a:r>
              <a:rPr lang="zh-CN" altLang="en-US" sz="2400" b="1">
                <a:solidFill>
                  <a:srgbClr val="000000"/>
                </a:solidFill>
                <a:ea typeface="楷体" panose="02010609060101010101" pitchFamily="49" charset="-122"/>
              </a:rPr>
              <a:t>肽；</a:t>
            </a:r>
          </a:p>
          <a:p>
            <a:pPr>
              <a:lnSpc>
                <a:spcPct val="140000"/>
              </a:lnSpc>
            </a:pPr>
            <a:r>
              <a:rPr lang="zh-CN" altLang="en-US" sz="2400" b="1">
                <a:solidFill>
                  <a:srgbClr val="000000"/>
                </a:solidFill>
                <a:ea typeface="楷体" panose="02010609060101010101" pitchFamily="49" charset="-122"/>
              </a:rPr>
              <a:t>  由多个氨基酸缩合而成的肽称为</a:t>
            </a:r>
            <a:r>
              <a:rPr lang="zh-CN" altLang="en-US" sz="2400" b="1">
                <a:solidFill>
                  <a:srgbClr val="FF3300"/>
                </a:solidFill>
                <a:ea typeface="楷体" panose="02010609060101010101" pitchFamily="49" charset="-122"/>
              </a:rPr>
              <a:t>多肽</a:t>
            </a:r>
            <a:r>
              <a:rPr lang="zh-CN" altLang="en-US" sz="2400" b="1">
                <a:solidFill>
                  <a:srgbClr val="000000"/>
                </a:solidFill>
                <a:ea typeface="楷体" panose="02010609060101010101" pitchFamily="49" charset="-122"/>
              </a:rPr>
              <a:t>。</a:t>
            </a:r>
          </a:p>
          <a:p>
            <a:pPr>
              <a:lnSpc>
                <a:spcPct val="140000"/>
              </a:lnSpc>
            </a:pPr>
            <a:r>
              <a:rPr lang="zh-CN" altLang="en-US" sz="2400" b="1">
                <a:solidFill>
                  <a:srgbClr val="000000"/>
                </a:solidFill>
                <a:ea typeface="楷体" panose="02010609060101010101" pitchFamily="49" charset="-122"/>
              </a:rPr>
              <a:t>  一般把含</a:t>
            </a:r>
            <a:r>
              <a:rPr lang="en-US" altLang="zh-CN" sz="2400" b="1">
                <a:solidFill>
                  <a:srgbClr val="000000"/>
                </a:solidFill>
                <a:ea typeface="楷体" panose="02010609060101010101" pitchFamily="49" charset="-122"/>
              </a:rPr>
              <a:t>100</a:t>
            </a:r>
            <a:r>
              <a:rPr lang="zh-CN" altLang="en-US" sz="2400" b="1">
                <a:solidFill>
                  <a:srgbClr val="000000"/>
                </a:solidFill>
                <a:ea typeface="楷体" panose="02010609060101010101" pitchFamily="49" charset="-122"/>
              </a:rPr>
              <a:t>个以上氨基酸的多肽（有时是含</a:t>
            </a:r>
            <a:r>
              <a:rPr lang="en-US" altLang="zh-CN" sz="2400" b="1">
                <a:solidFill>
                  <a:srgbClr val="000000"/>
                </a:solidFill>
                <a:ea typeface="楷体" panose="02010609060101010101" pitchFamily="49" charset="-122"/>
              </a:rPr>
              <a:t>50</a:t>
            </a:r>
            <a:r>
              <a:rPr lang="zh-CN" altLang="en-US" sz="2400" b="1">
                <a:solidFill>
                  <a:srgbClr val="000000"/>
                </a:solidFill>
                <a:ea typeface="楷体" panose="02010609060101010101" pitchFamily="49" charset="-122"/>
              </a:rPr>
              <a:t>个以上）称为</a:t>
            </a:r>
            <a:r>
              <a:rPr lang="zh-CN" altLang="en-US" sz="2400" b="1">
                <a:solidFill>
                  <a:srgbClr val="FF3300"/>
                </a:solidFill>
                <a:ea typeface="楷体" panose="02010609060101010101" pitchFamily="49" charset="-122"/>
              </a:rPr>
              <a:t>蛋白质</a:t>
            </a:r>
            <a:r>
              <a:rPr lang="zh-CN" altLang="en-US" sz="2400" b="1">
                <a:ea typeface="楷体" panose="02010609060101010101" pitchFamily="49" charset="-122"/>
              </a:rPr>
              <a:t>。</a:t>
            </a:r>
            <a:r>
              <a:rPr lang="zh-CN" altLang="en-US" sz="2400" b="1">
                <a:latin typeface="宋体" panose="02010600030101010101" pitchFamily="2" charset="-122"/>
                <a:ea typeface="楷体" panose="02010609060101010101"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 calcmode="lin" valueType="num">
                                      <p:cBhvr additive="base">
                                        <p:cTn id="7" dur="500" fill="hold"/>
                                        <p:tgtEl>
                                          <p:spTgt spid="512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26" fill="hold" grpId="0" nodeType="clickEffect">
                                  <p:stCondLst>
                                    <p:cond delay="0"/>
                                  </p:stCondLst>
                                  <p:childTnLst>
                                    <p:set>
                                      <p:cBhvr>
                                        <p:cTn id="12" dur="1" fill="hold">
                                          <p:stCondLst>
                                            <p:cond delay="0"/>
                                          </p:stCondLst>
                                        </p:cTn>
                                        <p:tgtEl>
                                          <p:spTgt spid="51205"/>
                                        </p:tgtEl>
                                        <p:attrNameLst>
                                          <p:attrName>style.visibility</p:attrName>
                                        </p:attrNameLst>
                                      </p:cBhvr>
                                      <p:to>
                                        <p:strVal val="visible"/>
                                      </p:to>
                                    </p:set>
                                    <p:animEffect transition="in" filter="barn(inHorizontal)">
                                      <p:cBhvr>
                                        <p:cTn id="13" dur="500"/>
                                        <p:tgtEl>
                                          <p:spTgt spid="51205"/>
                                        </p:tgtEl>
                                      </p:cBhvr>
                                    </p:animEffect>
                                  </p:childTnLst>
                                </p:cTn>
                              </p:par>
                              <p:par>
                                <p:cTn id="14" presetID="16" presetClass="entr" presetSubtype="26" fill="hold" grpId="0" nodeType="withEffect">
                                  <p:stCondLst>
                                    <p:cond delay="0"/>
                                  </p:stCondLst>
                                  <p:childTnLst>
                                    <p:set>
                                      <p:cBhvr>
                                        <p:cTn id="15" dur="1" fill="hold">
                                          <p:stCondLst>
                                            <p:cond delay="0"/>
                                          </p:stCondLst>
                                        </p:cTn>
                                        <p:tgtEl>
                                          <p:spTgt spid="51204"/>
                                        </p:tgtEl>
                                        <p:attrNameLst>
                                          <p:attrName>style.visibility</p:attrName>
                                        </p:attrNameLst>
                                      </p:cBhvr>
                                      <p:to>
                                        <p:strVal val="visible"/>
                                      </p:to>
                                    </p:set>
                                    <p:animEffect transition="in" filter="barn(inHorizontal)">
                                      <p:cBhvr>
                                        <p:cTn id="16" dur="500"/>
                                        <p:tgtEl>
                                          <p:spTgt spid="5120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nodeType="clickEffect">
                                  <p:stCondLst>
                                    <p:cond delay="0"/>
                                  </p:stCondLst>
                                  <p:childTnLst>
                                    <p:set>
                                      <p:cBhvr>
                                        <p:cTn id="20" dur="1" fill="hold">
                                          <p:stCondLst>
                                            <p:cond delay="0"/>
                                          </p:stCondLst>
                                        </p:cTn>
                                        <p:tgtEl>
                                          <p:spTgt spid="51210"/>
                                        </p:tgtEl>
                                        <p:attrNameLst>
                                          <p:attrName>style.visibility</p:attrName>
                                        </p:attrNameLst>
                                      </p:cBhvr>
                                      <p:to>
                                        <p:strVal val="visible"/>
                                      </p:to>
                                    </p:set>
                                    <p:animEffect transition="in" filter="strips(downRight)">
                                      <p:cBhvr>
                                        <p:cTn id="21" dur="500"/>
                                        <p:tgtEl>
                                          <p:spTgt spid="5121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51207"/>
                                        </p:tgtEl>
                                        <p:attrNameLst>
                                          <p:attrName>style.visibility</p:attrName>
                                        </p:attrNameLst>
                                      </p:cBhvr>
                                      <p:to>
                                        <p:strVal val="visible"/>
                                      </p:to>
                                    </p:set>
                                    <p:animEffect transition="in" filter="strips(downRight)">
                                      <p:cBhvr>
                                        <p:cTn id="26" dur="500"/>
                                        <p:tgtEl>
                                          <p:spTgt spid="5120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6" fill="hold" grpId="0" nodeType="clickEffect">
                                  <p:stCondLst>
                                    <p:cond delay="0"/>
                                  </p:stCondLst>
                                  <p:childTnLst>
                                    <p:set>
                                      <p:cBhvr>
                                        <p:cTn id="30" dur="1" fill="hold">
                                          <p:stCondLst>
                                            <p:cond delay="0"/>
                                          </p:stCondLst>
                                        </p:cTn>
                                        <p:tgtEl>
                                          <p:spTgt spid="51211"/>
                                        </p:tgtEl>
                                        <p:attrNameLst>
                                          <p:attrName>style.visibility</p:attrName>
                                        </p:attrNameLst>
                                      </p:cBhvr>
                                      <p:to>
                                        <p:strVal val="visible"/>
                                      </p:to>
                                    </p:set>
                                    <p:animEffect transition="in" filter="strips(downRight)">
                                      <p:cBhvr>
                                        <p:cTn id="31" dur="500"/>
                                        <p:tgtEl>
                                          <p:spTgt spid="51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p:bldP spid="51205" grpId="0"/>
      <p:bldP spid="51207" grpId="0"/>
      <p:bldP spid="512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65" name="Object 9">
            <a:extLst>
              <a:ext uri="{FF2B5EF4-FFF2-40B4-BE49-F238E27FC236}">
                <a16:creationId xmlns:a16="http://schemas.microsoft.com/office/drawing/2014/main" id="{0EC35DA4-1702-4872-83E6-CCE1A137AE31}"/>
              </a:ext>
            </a:extLst>
          </p:cNvPr>
          <p:cNvGraphicFramePr>
            <a:graphicFrameLocks noGrp="1" noChangeAspect="1"/>
          </p:cNvGraphicFramePr>
          <p:nvPr>
            <p:ph sz="half" idx="1"/>
          </p:nvPr>
        </p:nvGraphicFramePr>
        <p:xfrm>
          <a:off x="1763713" y="1484313"/>
          <a:ext cx="4967287" cy="1133475"/>
        </p:xfrm>
        <a:graphic>
          <a:graphicData uri="http://schemas.openxmlformats.org/presentationml/2006/ole">
            <mc:AlternateContent xmlns:mc="http://schemas.openxmlformats.org/markup-compatibility/2006">
              <mc:Choice xmlns:v="urn:schemas-microsoft-com:vml" Requires="v">
                <p:oleObj spid="_x0000_s23561" r:id="rId3" imgW="5269320" imgH="1202760" progId="ChemDraw.Document.6.0">
                  <p:embed/>
                </p:oleObj>
              </mc:Choice>
              <mc:Fallback>
                <p:oleObj r:id="rId3" imgW="5269320" imgH="1202760" progId="ChemDraw.Document.6.0">
                  <p:embed/>
                  <p:pic>
                    <p:nvPicPr>
                      <p:cNvPr id="0" name="Object 9"/>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1484313"/>
                        <a:ext cx="4967287" cy="1133475"/>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9469" name="Object 13">
            <a:extLst>
              <a:ext uri="{FF2B5EF4-FFF2-40B4-BE49-F238E27FC236}">
                <a16:creationId xmlns:a16="http://schemas.microsoft.com/office/drawing/2014/main" id="{C01C66B1-6A8C-430B-BFD7-08C7CC8F68CD}"/>
              </a:ext>
            </a:extLst>
          </p:cNvPr>
          <p:cNvGraphicFramePr>
            <a:graphicFrameLocks noGrp="1" noChangeAspect="1"/>
          </p:cNvGraphicFramePr>
          <p:nvPr>
            <p:ph sz="half" idx="2"/>
          </p:nvPr>
        </p:nvGraphicFramePr>
        <p:xfrm>
          <a:off x="1619250" y="4868863"/>
          <a:ext cx="5400675" cy="1489075"/>
        </p:xfrm>
        <a:graphic>
          <a:graphicData uri="http://schemas.openxmlformats.org/presentationml/2006/ole">
            <mc:AlternateContent xmlns:mc="http://schemas.openxmlformats.org/markup-compatibility/2006">
              <mc:Choice xmlns:v="urn:schemas-microsoft-com:vml" Requires="v">
                <p:oleObj spid="_x0000_s23562" r:id="rId5" imgW="5299920" imgH="1460880" progId="ChemDraw.Document.6.0">
                  <p:embed/>
                </p:oleObj>
              </mc:Choice>
              <mc:Fallback>
                <p:oleObj r:id="rId5" imgW="5299920" imgH="1460880" progId="ChemDraw.Document.6.0">
                  <p:embed/>
                  <p:pic>
                    <p:nvPicPr>
                      <p:cNvPr id="0" name="Object 13"/>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4868863"/>
                        <a:ext cx="5400675" cy="1489075"/>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3556" name="日期占位符 1">
            <a:extLst>
              <a:ext uri="{FF2B5EF4-FFF2-40B4-BE49-F238E27FC236}">
                <a16:creationId xmlns:a16="http://schemas.microsoft.com/office/drawing/2014/main" id="{1156C3F0-0CE5-47BC-8F30-5E7F34733458}"/>
              </a:ext>
            </a:extLst>
          </p:cNvPr>
          <p:cNvSpPr>
            <a:spLocks noGrp="1"/>
          </p:cNvSpPr>
          <p:nvPr>
            <p:ph type="dt" sz="quarter" idx="10"/>
          </p:nvPr>
        </p:nvSpPr>
        <p:spPr/>
        <p:txBody>
          <a:bodyPr anchorCtr="0"/>
          <a:lstStyle/>
          <a:p>
            <a:fld id="{BB962C8B-B14F-4D97-AF65-F5344CB8AC3E}" type="datetime11">
              <a:rPr lang="zh-CN" altLang="en-US" noProof="1" dirty="0" smtClean="0"/>
              <a:pPr/>
              <a:t>18:36:33</a:t>
            </a:fld>
            <a:endParaRPr lang="zh-CN" altLang="en-US" noProof="1"/>
          </a:p>
        </p:txBody>
      </p:sp>
      <p:sp>
        <p:nvSpPr>
          <p:cNvPr id="2" name="灯片编号占位符 6">
            <a:extLst>
              <a:ext uri="{FF2B5EF4-FFF2-40B4-BE49-F238E27FC236}">
                <a16:creationId xmlns:a16="http://schemas.microsoft.com/office/drawing/2014/main" id="{CCADE07D-E1E4-4B49-A573-FB15C34D663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8A82524-D6B5-4A93-A82C-580676DA2E65}" type="slidenum">
              <a:rPr lang="en-US" altLang="zh-CN"/>
              <a:pPr/>
              <a:t>19</a:t>
            </a:fld>
            <a:endParaRPr lang="en-US" altLang="zh-CN"/>
          </a:p>
        </p:txBody>
      </p:sp>
      <p:sp>
        <p:nvSpPr>
          <p:cNvPr id="19462" name="Rectangle 6">
            <a:extLst>
              <a:ext uri="{FF2B5EF4-FFF2-40B4-BE49-F238E27FC236}">
                <a16:creationId xmlns:a16="http://schemas.microsoft.com/office/drawing/2014/main" id="{FCC03A13-8B64-48B1-8F6D-93298C55CF47}"/>
              </a:ext>
            </a:extLst>
          </p:cNvPr>
          <p:cNvSpPr>
            <a:spLocks noChangeArrowheads="1"/>
          </p:cNvSpPr>
          <p:nvPr/>
        </p:nvSpPr>
        <p:spPr bwMode="auto">
          <a:xfrm>
            <a:off x="250825" y="404813"/>
            <a:ext cx="864076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spcBef>
                <a:spcPct val="20000"/>
              </a:spcBef>
              <a:buClr>
                <a:schemeClr val="hlink"/>
              </a:buClr>
              <a:buSzPct val="70000"/>
              <a:buFont typeface="Wingdings" panose="05000000000000000000" pitchFamily="2" charset="2"/>
              <a:buNone/>
            </a:pPr>
            <a:r>
              <a:rPr lang="en-US" altLang="zh-CN" sz="2400" b="1">
                <a:ea typeface="楷体" panose="02010609060101010101" pitchFamily="49" charset="-122"/>
              </a:rPr>
              <a:t>     </a:t>
            </a:r>
            <a:r>
              <a:rPr lang="zh-CN" altLang="en-US" sz="2400" b="1">
                <a:ea typeface="楷体" panose="02010609060101010101" pitchFamily="49" charset="-122"/>
              </a:rPr>
              <a:t>无论肽链有多长，在链的两端，一端有游离的氨基</a:t>
            </a:r>
            <a:r>
              <a:rPr lang="en-US" altLang="zh-CN" sz="2400" b="1">
                <a:ea typeface="楷体" panose="02010609060101010101" pitchFamily="49" charset="-122"/>
              </a:rPr>
              <a:t>(-NH</a:t>
            </a:r>
            <a:r>
              <a:rPr lang="en-US" altLang="zh-CN" sz="2400" b="1" baseline="-30000">
                <a:ea typeface="楷体" panose="02010609060101010101" pitchFamily="49" charset="-122"/>
              </a:rPr>
              <a:t>2</a:t>
            </a:r>
            <a:r>
              <a:rPr lang="en-US" altLang="zh-CN" sz="2400" b="1">
                <a:ea typeface="楷体" panose="02010609060101010101" pitchFamily="49" charset="-122"/>
              </a:rPr>
              <a:t>)</a:t>
            </a:r>
            <a:r>
              <a:rPr lang="zh-CN" altLang="en-US" sz="2400" b="1">
                <a:ea typeface="楷体" panose="02010609060101010101" pitchFamily="49" charset="-122"/>
              </a:rPr>
              <a:t>，称为</a:t>
            </a:r>
            <a:r>
              <a:rPr lang="en-US" altLang="zh-CN" sz="2400" b="1">
                <a:ea typeface="楷体" panose="02010609060101010101" pitchFamily="49" charset="-122"/>
              </a:rPr>
              <a:t>N</a:t>
            </a:r>
            <a:r>
              <a:rPr lang="zh-CN" altLang="en-US" sz="2400" b="1">
                <a:ea typeface="楷体" panose="02010609060101010101" pitchFamily="49" charset="-122"/>
              </a:rPr>
              <a:t>端；链的另一端有游离的羧基</a:t>
            </a:r>
            <a:r>
              <a:rPr lang="en-US" altLang="zh-CN" sz="2400" b="1">
                <a:ea typeface="楷体" panose="02010609060101010101" pitchFamily="49" charset="-122"/>
              </a:rPr>
              <a:t>(-COOH)</a:t>
            </a:r>
            <a:r>
              <a:rPr lang="zh-CN" altLang="en-US" sz="2400" b="1">
                <a:ea typeface="楷体" panose="02010609060101010101" pitchFamily="49" charset="-122"/>
              </a:rPr>
              <a:t>，称为</a:t>
            </a:r>
            <a:r>
              <a:rPr lang="en-US" altLang="zh-CN" sz="2400" b="1">
                <a:ea typeface="楷体" panose="02010609060101010101" pitchFamily="49" charset="-122"/>
              </a:rPr>
              <a:t>C</a:t>
            </a:r>
            <a:r>
              <a:rPr lang="zh-CN" altLang="en-US" sz="2400" b="1">
                <a:ea typeface="楷体" panose="02010609060101010101" pitchFamily="49" charset="-122"/>
              </a:rPr>
              <a:t>端。</a:t>
            </a:r>
            <a:r>
              <a:rPr lang="zh-CN" altLang="en-US" sz="2400">
                <a:ea typeface="楷体" panose="02010609060101010101" pitchFamily="49" charset="-122"/>
              </a:rPr>
              <a:t> </a:t>
            </a:r>
          </a:p>
        </p:txBody>
      </p:sp>
      <p:sp>
        <p:nvSpPr>
          <p:cNvPr id="19464" name="Text Box 8">
            <a:extLst>
              <a:ext uri="{FF2B5EF4-FFF2-40B4-BE49-F238E27FC236}">
                <a16:creationId xmlns:a16="http://schemas.microsoft.com/office/drawing/2014/main" id="{7F76DADA-7DD5-496E-B3B8-132266B84CA1}"/>
              </a:ext>
            </a:extLst>
          </p:cNvPr>
          <p:cNvSpPr txBox="1">
            <a:spLocks noChangeArrowheads="1"/>
          </p:cNvSpPr>
          <p:nvPr/>
        </p:nvSpPr>
        <p:spPr bwMode="auto">
          <a:xfrm>
            <a:off x="611188" y="2708275"/>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en-US" altLang="zh-CN" sz="2400" b="1">
                <a:solidFill>
                  <a:srgbClr val="A50021"/>
                </a:solidFill>
                <a:ea typeface="楷体" panose="02010609060101010101" pitchFamily="49" charset="-122"/>
              </a:rPr>
              <a:t> C—</a:t>
            </a:r>
            <a:r>
              <a:rPr lang="zh-CN" altLang="en-US" sz="2400" b="1">
                <a:solidFill>
                  <a:srgbClr val="A50021"/>
                </a:solidFill>
                <a:ea typeface="楷体" panose="02010609060101010101" pitchFamily="49" charset="-122"/>
              </a:rPr>
              <a:t>端：保留游离的羧基；</a:t>
            </a:r>
            <a:r>
              <a:rPr lang="en-US" altLang="zh-CN" sz="2400" b="1">
                <a:solidFill>
                  <a:srgbClr val="A50021"/>
                </a:solidFill>
                <a:ea typeface="楷体" panose="02010609060101010101" pitchFamily="49" charset="-122"/>
              </a:rPr>
              <a:t>N—</a:t>
            </a:r>
            <a:r>
              <a:rPr lang="zh-CN" altLang="en-US" sz="2400" b="1">
                <a:solidFill>
                  <a:srgbClr val="A50021"/>
                </a:solidFill>
                <a:ea typeface="楷体" panose="02010609060101010101" pitchFamily="49" charset="-122"/>
              </a:rPr>
              <a:t>端：保留游离的氨基。</a:t>
            </a:r>
            <a:r>
              <a:rPr lang="zh-CN" altLang="en-US" sz="2400" b="1">
                <a:solidFill>
                  <a:srgbClr val="A50021"/>
                </a:solidFill>
                <a:latin typeface="Times New Roman" panose="02020603050405020304" pitchFamily="18" charset="0"/>
                <a:ea typeface="楷体" panose="02010609060101010101" pitchFamily="49" charset="-122"/>
              </a:rPr>
              <a:t> </a:t>
            </a:r>
          </a:p>
        </p:txBody>
      </p:sp>
      <p:sp>
        <p:nvSpPr>
          <p:cNvPr id="19467" name="Rectangle 11">
            <a:extLst>
              <a:ext uri="{FF2B5EF4-FFF2-40B4-BE49-F238E27FC236}">
                <a16:creationId xmlns:a16="http://schemas.microsoft.com/office/drawing/2014/main" id="{57422305-170B-4C76-AFB3-1B4271ECB89D}"/>
              </a:ext>
            </a:extLst>
          </p:cNvPr>
          <p:cNvSpPr>
            <a:spLocks noChangeArrowheads="1"/>
          </p:cNvSpPr>
          <p:nvPr/>
        </p:nvSpPr>
        <p:spPr bwMode="auto">
          <a:xfrm>
            <a:off x="539750" y="3141663"/>
            <a:ext cx="202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zh-CN" altLang="en-US" sz="2400" b="1">
                <a:latin typeface="Times New Roman" panose="02020603050405020304" pitchFamily="18" charset="0"/>
                <a:ea typeface="楷体" panose="02010609060101010101" pitchFamily="49" charset="-122"/>
              </a:rPr>
              <a:t>二、肽的命名</a:t>
            </a:r>
          </a:p>
        </p:txBody>
      </p:sp>
      <p:sp>
        <p:nvSpPr>
          <p:cNvPr id="19468" name="Text Box 12">
            <a:extLst>
              <a:ext uri="{FF2B5EF4-FFF2-40B4-BE49-F238E27FC236}">
                <a16:creationId xmlns:a16="http://schemas.microsoft.com/office/drawing/2014/main" id="{1B705015-FFB3-489A-81FA-DDC9A1E484DD}"/>
              </a:ext>
            </a:extLst>
          </p:cNvPr>
          <p:cNvSpPr txBox="1">
            <a:spLocks noChangeArrowheads="1"/>
          </p:cNvSpPr>
          <p:nvPr/>
        </p:nvSpPr>
        <p:spPr bwMode="auto">
          <a:xfrm>
            <a:off x="468313" y="3716338"/>
            <a:ext cx="8424862"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spcBef>
                <a:spcPct val="50000"/>
              </a:spcBef>
            </a:pPr>
            <a:r>
              <a:rPr lang="en-US" altLang="zh-CN" sz="2400" b="1">
                <a:ea typeface="楷体" panose="02010609060101010101" pitchFamily="49" charset="-122"/>
              </a:rPr>
              <a:t>       </a:t>
            </a:r>
            <a:r>
              <a:rPr lang="zh-CN" altLang="en-US" sz="2400" b="1">
                <a:solidFill>
                  <a:srgbClr val="000000"/>
                </a:solidFill>
                <a:ea typeface="楷体" panose="02010609060101010101" pitchFamily="49" charset="-122"/>
              </a:rPr>
              <a:t>根据组成肽的氨基酸的顺序称为</a:t>
            </a:r>
            <a:r>
              <a:rPr lang="zh-CN" altLang="en-US" sz="2400" b="1">
                <a:solidFill>
                  <a:srgbClr val="00FF00"/>
                </a:solidFill>
                <a:ea typeface="楷体" panose="02010609060101010101" pitchFamily="49" charset="-122"/>
              </a:rPr>
              <a:t>某氨酰</a:t>
            </a:r>
            <a:r>
              <a:rPr lang="zh-CN" altLang="en-US" sz="2400" b="1">
                <a:solidFill>
                  <a:srgbClr val="FF3300"/>
                </a:solidFill>
                <a:ea typeface="楷体" panose="02010609060101010101" pitchFamily="49" charset="-122"/>
              </a:rPr>
              <a:t>某氨酰</a:t>
            </a:r>
            <a:r>
              <a:rPr lang="en-US" altLang="zh-CN" sz="2400" b="1">
                <a:ea typeface="楷体" panose="02010609060101010101" pitchFamily="49" charset="-122"/>
              </a:rPr>
              <a:t>…</a:t>
            </a:r>
            <a:r>
              <a:rPr lang="zh-CN" altLang="en-US" sz="2400" b="1">
                <a:ea typeface="楷体" panose="02010609060101010101" pitchFamily="49" charset="-122"/>
              </a:rPr>
              <a:t>某氨酸</a:t>
            </a:r>
            <a:r>
              <a:rPr lang="en-US" altLang="zh-CN" sz="2400" b="1">
                <a:solidFill>
                  <a:srgbClr val="000000"/>
                </a:solidFill>
                <a:ea typeface="楷体" panose="02010609060101010101" pitchFamily="49" charset="-122"/>
              </a:rPr>
              <a:t>(</a:t>
            </a:r>
            <a:r>
              <a:rPr lang="zh-CN" altLang="en-US" sz="2400" b="1">
                <a:solidFill>
                  <a:srgbClr val="000000"/>
                </a:solidFill>
                <a:ea typeface="楷体" panose="02010609060101010101" pitchFamily="49" charset="-122"/>
              </a:rPr>
              <a:t>简写为某</a:t>
            </a:r>
            <a:r>
              <a:rPr lang="en-US" altLang="zh-CN" sz="2400" b="1">
                <a:solidFill>
                  <a:srgbClr val="000000"/>
                </a:solidFill>
                <a:ea typeface="楷体" panose="02010609060101010101" pitchFamily="49" charset="-122"/>
              </a:rPr>
              <a:t>-</a:t>
            </a:r>
            <a:r>
              <a:rPr lang="zh-CN" altLang="en-US" sz="2400" b="1">
                <a:solidFill>
                  <a:srgbClr val="000000"/>
                </a:solidFill>
                <a:ea typeface="楷体" panose="02010609060101010101" pitchFamily="49" charset="-122"/>
              </a:rPr>
              <a:t>某</a:t>
            </a:r>
            <a:r>
              <a:rPr lang="en-US" altLang="zh-CN" sz="2400" b="1">
                <a:solidFill>
                  <a:srgbClr val="000000"/>
                </a:solidFill>
                <a:ea typeface="楷体" panose="02010609060101010101" pitchFamily="49" charset="-122"/>
              </a:rPr>
              <a:t>-</a:t>
            </a:r>
            <a:r>
              <a:rPr lang="zh-CN" altLang="en-US" sz="2400" b="1">
                <a:solidFill>
                  <a:srgbClr val="000000"/>
                </a:solidFill>
                <a:ea typeface="楷体" panose="02010609060101010101" pitchFamily="49" charset="-122"/>
              </a:rPr>
              <a:t>某</a:t>
            </a:r>
            <a:r>
              <a:rPr lang="en-US" altLang="zh-CN" sz="2400" b="1">
                <a:solidFill>
                  <a:srgbClr val="000000"/>
                </a:solidFill>
                <a:ea typeface="楷体" panose="02010609060101010101" pitchFamily="49" charset="-122"/>
              </a:rPr>
              <a:t>)</a:t>
            </a:r>
            <a:r>
              <a:rPr lang="zh-CN" altLang="en-US" sz="2400" b="1">
                <a:solidFill>
                  <a:srgbClr val="000000"/>
                </a:solidFill>
                <a:ea typeface="楷体" panose="02010609060101010101" pitchFamily="49" charset="-122"/>
              </a:rPr>
              <a:t>。</a:t>
            </a:r>
            <a:endParaRPr lang="zh-CN" altLang="en-US" sz="2400" b="1">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9462"/>
                                        </p:tgtEl>
                                        <p:attrNameLst>
                                          <p:attrName>style.visibility</p:attrName>
                                        </p:attrNameLst>
                                      </p:cBhvr>
                                      <p:to>
                                        <p:strVal val="visible"/>
                                      </p:to>
                                    </p:set>
                                    <p:animEffect transition="in" filter="barn(inHorizontal)">
                                      <p:cBhvr>
                                        <p:cTn id="7" dur="500"/>
                                        <p:tgtEl>
                                          <p:spTgt spid="19462"/>
                                        </p:tgtEl>
                                      </p:cBhvr>
                                    </p:animEffect>
                                  </p:childTnLst>
                                </p:cTn>
                              </p:par>
                              <p:par>
                                <p:cTn id="8" presetID="16" presetClass="entr" presetSubtype="26" fill="hold" nodeType="withEffect">
                                  <p:stCondLst>
                                    <p:cond delay="0"/>
                                  </p:stCondLst>
                                  <p:childTnLst>
                                    <p:set>
                                      <p:cBhvr>
                                        <p:cTn id="9" dur="1" fill="hold">
                                          <p:stCondLst>
                                            <p:cond delay="0"/>
                                          </p:stCondLst>
                                        </p:cTn>
                                        <p:tgtEl>
                                          <p:spTgt spid="19465"/>
                                        </p:tgtEl>
                                        <p:attrNameLst>
                                          <p:attrName>style.visibility</p:attrName>
                                        </p:attrNameLst>
                                      </p:cBhvr>
                                      <p:to>
                                        <p:strVal val="visible"/>
                                      </p:to>
                                    </p:set>
                                    <p:animEffect transition="in" filter="barn(inHorizontal)">
                                      <p:cBhvr>
                                        <p:cTn id="10" dur="500"/>
                                        <p:tgtEl>
                                          <p:spTgt spid="19465"/>
                                        </p:tgtEl>
                                      </p:cBhvr>
                                    </p:animEffect>
                                  </p:childTnLst>
                                </p:cTn>
                              </p:par>
                              <p:par>
                                <p:cTn id="11" presetID="16" presetClass="entr" presetSubtype="26" fill="hold" grpId="0" nodeType="withEffect">
                                  <p:stCondLst>
                                    <p:cond delay="0"/>
                                  </p:stCondLst>
                                  <p:childTnLst>
                                    <p:set>
                                      <p:cBhvr>
                                        <p:cTn id="12" dur="1" fill="hold">
                                          <p:stCondLst>
                                            <p:cond delay="0"/>
                                          </p:stCondLst>
                                        </p:cTn>
                                        <p:tgtEl>
                                          <p:spTgt spid="19464"/>
                                        </p:tgtEl>
                                        <p:attrNameLst>
                                          <p:attrName>style.visibility</p:attrName>
                                        </p:attrNameLst>
                                      </p:cBhvr>
                                      <p:to>
                                        <p:strVal val="visible"/>
                                      </p:to>
                                    </p:set>
                                    <p:animEffect transition="in" filter="barn(inHorizontal)">
                                      <p:cBhvr>
                                        <p:cTn id="13" dur="500"/>
                                        <p:tgtEl>
                                          <p:spTgt spid="1946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19467"/>
                                        </p:tgtEl>
                                        <p:attrNameLst>
                                          <p:attrName>style.visibility</p:attrName>
                                        </p:attrNameLst>
                                      </p:cBhvr>
                                      <p:to>
                                        <p:strVal val="visible"/>
                                      </p:to>
                                    </p:set>
                                    <p:animEffect transition="in" filter="slide(fromBottom)">
                                      <p:cBhvr>
                                        <p:cTn id="18" dur="500"/>
                                        <p:tgtEl>
                                          <p:spTgt spid="1946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19468"/>
                                        </p:tgtEl>
                                        <p:attrNameLst>
                                          <p:attrName>style.visibility</p:attrName>
                                        </p:attrNameLst>
                                      </p:cBhvr>
                                      <p:to>
                                        <p:strVal val="visible"/>
                                      </p:to>
                                    </p:set>
                                    <p:animEffect transition="in" filter="strips(downRight)">
                                      <p:cBhvr>
                                        <p:cTn id="23" dur="500"/>
                                        <p:tgtEl>
                                          <p:spTgt spid="1946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6" fill="hold" nodeType="clickEffect">
                                  <p:stCondLst>
                                    <p:cond delay="0"/>
                                  </p:stCondLst>
                                  <p:childTnLst>
                                    <p:set>
                                      <p:cBhvr>
                                        <p:cTn id="27" dur="1" fill="hold">
                                          <p:stCondLst>
                                            <p:cond delay="0"/>
                                          </p:stCondLst>
                                        </p:cTn>
                                        <p:tgtEl>
                                          <p:spTgt spid="19469"/>
                                        </p:tgtEl>
                                        <p:attrNameLst>
                                          <p:attrName>style.visibility</p:attrName>
                                        </p:attrNameLst>
                                      </p:cBhvr>
                                      <p:to>
                                        <p:strVal val="visible"/>
                                      </p:to>
                                    </p:set>
                                    <p:animEffect transition="in" filter="strips(downRight)">
                                      <p:cBhvr>
                                        <p:cTn id="28" dur="500"/>
                                        <p:tgtEl>
                                          <p:spTgt spid="19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2" grpId="0"/>
      <p:bldP spid="19464" grpId="0"/>
      <p:bldP spid="19467" grpId="0"/>
      <p:bldP spid="1946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1">
            <a:extLst>
              <a:ext uri="{FF2B5EF4-FFF2-40B4-BE49-F238E27FC236}">
                <a16:creationId xmlns:a16="http://schemas.microsoft.com/office/drawing/2014/main" id="{9A2B1426-5818-47FD-9DC8-81B0FCE2AB4F}"/>
              </a:ext>
            </a:extLst>
          </p:cNvPr>
          <p:cNvSpPr>
            <a:spLocks noGrp="1"/>
          </p:cNvSpPr>
          <p:nvPr>
            <p:ph type="dt" sz="quarter" idx="10"/>
          </p:nvPr>
        </p:nvSpPr>
        <p:spPr/>
        <p:txBody>
          <a:bodyPr anchorCtr="0"/>
          <a:lstStyle/>
          <a:p>
            <a:fld id="{BB962C8B-B14F-4D97-AF65-F5344CB8AC3E}" type="datetime11">
              <a:rPr lang="zh-CN" altLang="en-US" noProof="1" dirty="0" smtClean="0"/>
              <a:pPr/>
              <a:t>18:36:33</a:t>
            </a:fld>
            <a:endParaRPr lang="zh-CN" altLang="en-US" noProof="1"/>
          </a:p>
        </p:txBody>
      </p:sp>
      <p:sp>
        <p:nvSpPr>
          <p:cNvPr id="2" name="灯片编号占位符 3">
            <a:extLst>
              <a:ext uri="{FF2B5EF4-FFF2-40B4-BE49-F238E27FC236}">
                <a16:creationId xmlns:a16="http://schemas.microsoft.com/office/drawing/2014/main" id="{BBC0D2BA-D658-40A3-AD62-3C2C0B32A62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2362519-9431-4FE1-AE19-34FC060D512B}" type="slidenum">
              <a:rPr lang="en-US" altLang="zh-CN"/>
              <a:pPr/>
              <a:t>2</a:t>
            </a:fld>
            <a:endParaRPr lang="en-US" altLang="zh-CN"/>
          </a:p>
        </p:txBody>
      </p:sp>
      <p:sp>
        <p:nvSpPr>
          <p:cNvPr id="5127" name="Text Box 7">
            <a:extLst>
              <a:ext uri="{FF2B5EF4-FFF2-40B4-BE49-F238E27FC236}">
                <a16:creationId xmlns:a16="http://schemas.microsoft.com/office/drawing/2014/main" id="{DA0342A2-C73B-44C1-834E-63C81786B68C}"/>
              </a:ext>
            </a:extLst>
          </p:cNvPr>
          <p:cNvSpPr txBox="1">
            <a:spLocks noChangeArrowheads="1"/>
          </p:cNvSpPr>
          <p:nvPr/>
        </p:nvSpPr>
        <p:spPr bwMode="auto">
          <a:xfrm>
            <a:off x="533400" y="1066800"/>
            <a:ext cx="7924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spcBef>
                <a:spcPct val="50000"/>
              </a:spcBef>
            </a:pPr>
            <a:r>
              <a:rPr lang="en-US" altLang="zh-CN" sz="2400">
                <a:solidFill>
                  <a:srgbClr val="000000"/>
                </a:solidFill>
                <a:ea typeface="楷体" panose="02010609060101010101" pitchFamily="49" charset="-122"/>
              </a:rPr>
              <a:t>        </a:t>
            </a:r>
            <a:r>
              <a:rPr lang="zh-CN" altLang="en-US" sz="2400" b="1">
                <a:solidFill>
                  <a:srgbClr val="000000"/>
                </a:solidFill>
                <a:ea typeface="楷体" panose="02010609060101010101" pitchFamily="49" charset="-122"/>
              </a:rPr>
              <a:t>氨基酸是羧酸分子中碳链上的氢原子被氨基取代后的生成物。分子中含有</a:t>
            </a:r>
            <a:r>
              <a:rPr lang="zh-CN" altLang="en-US" sz="2400" b="1">
                <a:solidFill>
                  <a:srgbClr val="FF3300"/>
                </a:solidFill>
                <a:ea typeface="楷体" panose="02010609060101010101" pitchFamily="49" charset="-122"/>
              </a:rPr>
              <a:t>氨基和羧基两种官能团</a:t>
            </a:r>
            <a:r>
              <a:rPr lang="zh-CN" altLang="en-US" sz="2400" b="1">
                <a:solidFill>
                  <a:srgbClr val="000000"/>
                </a:solidFill>
                <a:ea typeface="楷体" panose="02010609060101010101" pitchFamily="49" charset="-122"/>
              </a:rPr>
              <a:t>。</a:t>
            </a:r>
          </a:p>
        </p:txBody>
      </p:sp>
      <p:sp>
        <p:nvSpPr>
          <p:cNvPr id="5128" name="Text Box 8">
            <a:extLst>
              <a:ext uri="{FF2B5EF4-FFF2-40B4-BE49-F238E27FC236}">
                <a16:creationId xmlns:a16="http://schemas.microsoft.com/office/drawing/2014/main" id="{0312C36C-01C0-4168-B2BE-75BAF2808869}"/>
              </a:ext>
            </a:extLst>
          </p:cNvPr>
          <p:cNvSpPr txBox="1">
            <a:spLocks noChangeArrowheads="1"/>
          </p:cNvSpPr>
          <p:nvPr/>
        </p:nvSpPr>
        <p:spPr bwMode="auto">
          <a:xfrm>
            <a:off x="381000" y="3200400"/>
            <a:ext cx="8153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spcBef>
                <a:spcPct val="50000"/>
              </a:spcBef>
            </a:pPr>
            <a:r>
              <a:rPr lang="en-US" altLang="zh-CN" sz="2400" b="1">
                <a:ea typeface="楷体" panose="02010609060101010101" pitchFamily="49" charset="-122"/>
              </a:rPr>
              <a:t>      (1) </a:t>
            </a:r>
            <a:r>
              <a:rPr lang="zh-CN" altLang="en-US" sz="2400" b="1">
                <a:ea typeface="楷体" panose="02010609060101010101" pitchFamily="49" charset="-122"/>
              </a:rPr>
              <a:t>按氨基酸分子中所含－</a:t>
            </a:r>
            <a:r>
              <a:rPr lang="en-US" altLang="zh-CN" sz="2400" b="1">
                <a:ea typeface="楷体" panose="02010609060101010101" pitchFamily="49" charset="-122"/>
              </a:rPr>
              <a:t>NH</a:t>
            </a:r>
            <a:r>
              <a:rPr lang="en-US" altLang="zh-CN" sz="2400" b="1" baseline="-25000">
                <a:ea typeface="楷体" panose="02010609060101010101" pitchFamily="49" charset="-122"/>
              </a:rPr>
              <a:t>2</a:t>
            </a:r>
            <a:r>
              <a:rPr lang="zh-CN" altLang="en-US" sz="2400" b="1">
                <a:ea typeface="楷体" panose="02010609060101010101" pitchFamily="49" charset="-122"/>
              </a:rPr>
              <a:t>和－</a:t>
            </a:r>
            <a:r>
              <a:rPr lang="en-US" altLang="zh-CN" sz="2400" b="1">
                <a:ea typeface="楷体" panose="02010609060101010101" pitchFamily="49" charset="-122"/>
              </a:rPr>
              <a:t>COOH</a:t>
            </a:r>
            <a:r>
              <a:rPr lang="zh-CN" altLang="en-US" sz="2400" b="1">
                <a:ea typeface="楷体" panose="02010609060101010101" pitchFamily="49" charset="-122"/>
              </a:rPr>
              <a:t>的相对位置，可将其分为：</a:t>
            </a:r>
          </a:p>
        </p:txBody>
      </p:sp>
      <p:sp>
        <p:nvSpPr>
          <p:cNvPr id="5135" name="Text Box 15">
            <a:extLst>
              <a:ext uri="{FF2B5EF4-FFF2-40B4-BE49-F238E27FC236}">
                <a16:creationId xmlns:a16="http://schemas.microsoft.com/office/drawing/2014/main" id="{D720C6E9-F926-4934-8121-9C81D94EC365}"/>
              </a:ext>
            </a:extLst>
          </p:cNvPr>
          <p:cNvSpPr txBox="1">
            <a:spLocks noChangeArrowheads="1"/>
          </p:cNvSpPr>
          <p:nvPr/>
        </p:nvSpPr>
        <p:spPr bwMode="auto">
          <a:xfrm>
            <a:off x="539750" y="5805488"/>
            <a:ext cx="81534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spcBef>
                <a:spcPct val="50000"/>
              </a:spcBef>
            </a:pPr>
            <a:r>
              <a:rPr lang="en-US" altLang="zh-CN" sz="2400" b="1">
                <a:solidFill>
                  <a:srgbClr val="000000"/>
                </a:solidFill>
                <a:ea typeface="楷体" panose="02010609060101010101" pitchFamily="49" charset="-122"/>
              </a:rPr>
              <a:t>        </a:t>
            </a:r>
            <a:r>
              <a:rPr lang="zh-CN" altLang="en-US" sz="2400" b="1">
                <a:solidFill>
                  <a:srgbClr val="000000"/>
                </a:solidFill>
                <a:ea typeface="楷体" panose="02010609060101010101" pitchFamily="49" charset="-122"/>
              </a:rPr>
              <a:t>在这些氨基酸中，与人关系最为密切的是</a:t>
            </a:r>
            <a:r>
              <a:rPr lang="en-US" altLang="zh-CN" sz="2400" b="1">
                <a:solidFill>
                  <a:srgbClr val="FF3300"/>
                </a:solidFill>
                <a:ea typeface="楷体" panose="02010609060101010101" pitchFamily="49" charset="-122"/>
              </a:rPr>
              <a:t>α-</a:t>
            </a:r>
            <a:r>
              <a:rPr lang="zh-CN" altLang="en-US" sz="2400" b="1">
                <a:solidFill>
                  <a:srgbClr val="FF3300"/>
                </a:solidFill>
                <a:ea typeface="楷体" panose="02010609060101010101" pitchFamily="49" charset="-122"/>
              </a:rPr>
              <a:t>氨基酸</a:t>
            </a:r>
            <a:r>
              <a:rPr lang="zh-CN" altLang="en-US" sz="2400" b="1">
                <a:solidFill>
                  <a:srgbClr val="000000"/>
                </a:solidFill>
                <a:ea typeface="楷体" panose="02010609060101010101" pitchFamily="49" charset="-122"/>
              </a:rPr>
              <a:t>。它是构成蛋白质的基本单元。</a:t>
            </a:r>
          </a:p>
        </p:txBody>
      </p:sp>
      <p:sp>
        <p:nvSpPr>
          <p:cNvPr id="6150" name="Text Box 20">
            <a:extLst>
              <a:ext uri="{FF2B5EF4-FFF2-40B4-BE49-F238E27FC236}">
                <a16:creationId xmlns:a16="http://schemas.microsoft.com/office/drawing/2014/main" id="{7622E4D1-7A70-47E0-BC8F-2B98EA122B5E}"/>
              </a:ext>
            </a:extLst>
          </p:cNvPr>
          <p:cNvSpPr txBox="1">
            <a:spLocks noChangeArrowheads="1"/>
          </p:cNvSpPr>
          <p:nvPr/>
        </p:nvSpPr>
        <p:spPr bwMode="auto">
          <a:xfrm>
            <a:off x="0" y="616585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spcBef>
                <a:spcPct val="50000"/>
              </a:spcBef>
            </a:pPr>
            <a:r>
              <a:rPr lang="en-US" altLang="zh-CN" sz="2400">
                <a:latin typeface="Times New Roman" panose="02020603050405020304" pitchFamily="18" charset="0"/>
              </a:rPr>
              <a:t>       </a:t>
            </a:r>
            <a:endParaRPr lang="en-US" altLang="zh-CN" sz="2400" b="1">
              <a:solidFill>
                <a:srgbClr val="FF00FF"/>
              </a:solidFill>
              <a:latin typeface="Times New Roman" panose="02020603050405020304" pitchFamily="18" charset="0"/>
            </a:endParaRPr>
          </a:p>
        </p:txBody>
      </p:sp>
      <p:sp>
        <p:nvSpPr>
          <p:cNvPr id="5143" name="Text Box 23">
            <a:extLst>
              <a:ext uri="{FF2B5EF4-FFF2-40B4-BE49-F238E27FC236}">
                <a16:creationId xmlns:a16="http://schemas.microsoft.com/office/drawing/2014/main" id="{44112044-C61F-4415-B7DE-46DA4E605EBA}"/>
              </a:ext>
            </a:extLst>
          </p:cNvPr>
          <p:cNvSpPr txBox="1">
            <a:spLocks noChangeArrowheads="1"/>
          </p:cNvSpPr>
          <p:nvPr/>
        </p:nvSpPr>
        <p:spPr bwMode="auto">
          <a:xfrm>
            <a:off x="2590800" y="304800"/>
            <a:ext cx="2667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zh-CN" altLang="en-US" sz="2800" b="1">
                <a:ea typeface="楷体" panose="02010609060101010101" pitchFamily="49" charset="-122"/>
              </a:rPr>
              <a:t>第一节  氨基酸</a:t>
            </a:r>
          </a:p>
        </p:txBody>
      </p:sp>
      <p:sp>
        <p:nvSpPr>
          <p:cNvPr id="5144" name="Text Box 24">
            <a:extLst>
              <a:ext uri="{FF2B5EF4-FFF2-40B4-BE49-F238E27FC236}">
                <a16:creationId xmlns:a16="http://schemas.microsoft.com/office/drawing/2014/main" id="{5544F94B-9923-493D-A1EE-9EBC5A01FD1D}"/>
              </a:ext>
            </a:extLst>
          </p:cNvPr>
          <p:cNvSpPr txBox="1">
            <a:spLocks noChangeArrowheads="1"/>
          </p:cNvSpPr>
          <p:nvPr/>
        </p:nvSpPr>
        <p:spPr bwMode="auto">
          <a:xfrm>
            <a:off x="609600" y="2057400"/>
            <a:ext cx="4953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ea typeface="楷体" panose="02010609060101010101" pitchFamily="49" charset="-122"/>
              </a:rPr>
              <a:t>一、氨基酸的分类与命名</a:t>
            </a:r>
            <a:r>
              <a:rPr lang="zh-CN" altLang="en-US" sz="2400" b="1">
                <a:ea typeface="楷体" panose="02010609060101010101" pitchFamily="49" charset="-122"/>
              </a:rPr>
              <a:t> </a:t>
            </a:r>
          </a:p>
        </p:txBody>
      </p:sp>
      <p:sp>
        <p:nvSpPr>
          <p:cNvPr id="5145" name="Text Box 25">
            <a:extLst>
              <a:ext uri="{FF2B5EF4-FFF2-40B4-BE49-F238E27FC236}">
                <a16:creationId xmlns:a16="http://schemas.microsoft.com/office/drawing/2014/main" id="{470FA707-E4F0-4AF9-8F49-5F38D7D47724}"/>
              </a:ext>
            </a:extLst>
          </p:cNvPr>
          <p:cNvSpPr txBox="1">
            <a:spLocks noChangeArrowheads="1"/>
          </p:cNvSpPr>
          <p:nvPr/>
        </p:nvSpPr>
        <p:spPr bwMode="auto">
          <a:xfrm>
            <a:off x="914400" y="266700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en-US" altLang="zh-CN" sz="2400" b="1">
                <a:ea typeface="楷体" panose="02010609060101010101" pitchFamily="49" charset="-122"/>
              </a:rPr>
              <a:t>1</a:t>
            </a:r>
            <a:r>
              <a:rPr lang="zh-CN" altLang="en-US" sz="2400" b="1">
                <a:ea typeface="楷体" panose="02010609060101010101" pitchFamily="49" charset="-122"/>
              </a:rPr>
              <a:t>、分类</a:t>
            </a:r>
          </a:p>
        </p:txBody>
      </p:sp>
      <p:graphicFrame>
        <p:nvGraphicFramePr>
          <p:cNvPr id="5146" name="Object 26">
            <a:extLst>
              <a:ext uri="{FF2B5EF4-FFF2-40B4-BE49-F238E27FC236}">
                <a16:creationId xmlns:a16="http://schemas.microsoft.com/office/drawing/2014/main" id="{FE0EF8EC-E90D-4FE4-A772-F0722A88039A}"/>
              </a:ext>
            </a:extLst>
          </p:cNvPr>
          <p:cNvGraphicFramePr>
            <a:graphicFrameLocks noChangeAspect="1"/>
          </p:cNvGraphicFramePr>
          <p:nvPr/>
        </p:nvGraphicFramePr>
        <p:xfrm>
          <a:off x="1331913" y="4076700"/>
          <a:ext cx="6840537" cy="1616075"/>
        </p:xfrm>
        <a:graphic>
          <a:graphicData uri="http://schemas.openxmlformats.org/presentationml/2006/ole">
            <mc:AlternateContent xmlns:mc="http://schemas.openxmlformats.org/markup-compatibility/2006">
              <mc:Choice xmlns:v="urn:schemas-microsoft-com:vml" Requires="v">
                <p:oleObj spid="_x0000_s6155" r:id="rId3" imgW="7204680" imgH="1702800" progId="ChemDraw.Document.6.0">
                  <p:embed/>
                </p:oleObj>
              </mc:Choice>
              <mc:Fallback>
                <p:oleObj r:id="rId3" imgW="7204680" imgH="1702800" progId="ChemDraw.Document.6.0">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4076700"/>
                        <a:ext cx="6840537"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43"/>
                                        </p:tgtEl>
                                        <p:attrNameLst>
                                          <p:attrName>style.visibility</p:attrName>
                                        </p:attrNameLst>
                                      </p:cBhvr>
                                      <p:to>
                                        <p:strVal val="visible"/>
                                      </p:to>
                                    </p:set>
                                    <p:anim calcmode="lin" valueType="num">
                                      <p:cBhvr additive="base">
                                        <p:cTn id="7" dur="500" fill="hold"/>
                                        <p:tgtEl>
                                          <p:spTgt spid="5143"/>
                                        </p:tgtEl>
                                        <p:attrNameLst>
                                          <p:attrName>ppt_x</p:attrName>
                                        </p:attrNameLst>
                                      </p:cBhvr>
                                      <p:tavLst>
                                        <p:tav tm="0">
                                          <p:val>
                                            <p:strVal val="#ppt_x"/>
                                          </p:val>
                                        </p:tav>
                                        <p:tav tm="100000">
                                          <p:val>
                                            <p:strVal val="#ppt_x"/>
                                          </p:val>
                                        </p:tav>
                                      </p:tavLst>
                                    </p:anim>
                                    <p:anim calcmode="lin" valueType="num">
                                      <p:cBhvr additive="base">
                                        <p:cTn id="8" dur="500" fill="hold"/>
                                        <p:tgtEl>
                                          <p:spTgt spid="514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5127"/>
                                        </p:tgtEl>
                                        <p:attrNameLst>
                                          <p:attrName>style.visibility</p:attrName>
                                        </p:attrNameLst>
                                      </p:cBhvr>
                                      <p:to>
                                        <p:strVal val="visible"/>
                                      </p:to>
                                    </p:set>
                                    <p:animEffect transition="in" filter="strips(downRight)">
                                      <p:cBhvr>
                                        <p:cTn id="13" dur="500"/>
                                        <p:tgtEl>
                                          <p:spTgt spid="512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144"/>
                                        </p:tgtEl>
                                        <p:attrNameLst>
                                          <p:attrName>style.visibility</p:attrName>
                                        </p:attrNameLst>
                                      </p:cBhvr>
                                      <p:to>
                                        <p:strVal val="visible"/>
                                      </p:to>
                                    </p:set>
                                    <p:animEffect transition="in" filter="blinds(horizontal)">
                                      <p:cBhvr>
                                        <p:cTn id="18" dur="500"/>
                                        <p:tgtEl>
                                          <p:spTgt spid="514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145"/>
                                        </p:tgtEl>
                                        <p:attrNameLst>
                                          <p:attrName>style.visibility</p:attrName>
                                        </p:attrNameLst>
                                      </p:cBhvr>
                                      <p:to>
                                        <p:strVal val="visible"/>
                                      </p:to>
                                    </p:set>
                                    <p:animEffect transition="in" filter="blinds(horizontal)">
                                      <p:cBhvr>
                                        <p:cTn id="23" dur="500"/>
                                        <p:tgtEl>
                                          <p:spTgt spid="514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128">
                                            <p:txEl>
                                              <p:pRg st="0" end="0"/>
                                            </p:txEl>
                                          </p:spTgt>
                                        </p:tgtEl>
                                        <p:attrNameLst>
                                          <p:attrName>style.visibility</p:attrName>
                                        </p:attrNameLst>
                                      </p:cBhvr>
                                      <p:to>
                                        <p:strVal val="visible"/>
                                      </p:to>
                                    </p:set>
                                    <p:animEffect transition="in" filter="wipe(left)">
                                      <p:cBhvr>
                                        <p:cTn id="28" dur="500"/>
                                        <p:tgtEl>
                                          <p:spTgt spid="5128">
                                            <p:txEl>
                                              <p:pRg st="0" end="0"/>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8" presetClass="entr" presetSubtype="6" fill="hold" nodeType="clickEffect">
                                  <p:stCondLst>
                                    <p:cond delay="0"/>
                                  </p:stCondLst>
                                  <p:childTnLst>
                                    <p:set>
                                      <p:cBhvr>
                                        <p:cTn id="32" dur="1" fill="hold">
                                          <p:stCondLst>
                                            <p:cond delay="0"/>
                                          </p:stCondLst>
                                        </p:cTn>
                                        <p:tgtEl>
                                          <p:spTgt spid="5146"/>
                                        </p:tgtEl>
                                        <p:attrNameLst>
                                          <p:attrName>style.visibility</p:attrName>
                                        </p:attrNameLst>
                                      </p:cBhvr>
                                      <p:to>
                                        <p:strVal val="visible"/>
                                      </p:to>
                                    </p:set>
                                    <p:animEffect transition="in" filter="strips(downRight)">
                                      <p:cBhvr>
                                        <p:cTn id="33" dur="500"/>
                                        <p:tgtEl>
                                          <p:spTgt spid="514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5135">
                                            <p:txEl>
                                              <p:pRg st="0" end="0"/>
                                            </p:txEl>
                                          </p:spTgt>
                                        </p:tgtEl>
                                        <p:attrNameLst>
                                          <p:attrName>style.visibility</p:attrName>
                                        </p:attrNameLst>
                                      </p:cBhvr>
                                      <p:to>
                                        <p:strVal val="visible"/>
                                      </p:to>
                                    </p:set>
                                    <p:anim calcmode="lin" valueType="num">
                                      <p:cBhvr additive="base">
                                        <p:cTn id="38" dur="500" fill="hold"/>
                                        <p:tgtEl>
                                          <p:spTgt spid="5135">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513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7" grpId="0"/>
      <p:bldP spid="5128" grpId="0" build="p"/>
      <p:bldP spid="5135" grpId="0" build="p"/>
      <p:bldP spid="5143" grpId="0"/>
      <p:bldP spid="5144" grpId="0"/>
      <p:bldP spid="514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98" name="Object 18">
            <a:extLst>
              <a:ext uri="{FF2B5EF4-FFF2-40B4-BE49-F238E27FC236}">
                <a16:creationId xmlns:a16="http://schemas.microsoft.com/office/drawing/2014/main" id="{8FA4DFCF-93BD-4B19-8F30-C63FE2329D06}"/>
              </a:ext>
            </a:extLst>
          </p:cNvPr>
          <p:cNvGraphicFramePr>
            <a:graphicFrameLocks noGrp="1" noChangeAspect="1"/>
          </p:cNvGraphicFramePr>
          <p:nvPr>
            <p:ph/>
          </p:nvPr>
        </p:nvGraphicFramePr>
        <p:xfrm>
          <a:off x="395288" y="0"/>
          <a:ext cx="8529637" cy="5181600"/>
        </p:xfrm>
        <a:graphic>
          <a:graphicData uri="http://schemas.openxmlformats.org/presentationml/2006/ole">
            <mc:AlternateContent xmlns:mc="http://schemas.openxmlformats.org/markup-compatibility/2006">
              <mc:Choice xmlns:v="urn:schemas-microsoft-com:vml" Requires="v">
                <p:oleObj spid="_x0000_s24581" r:id="rId3" imgW="8879400" imgH="5393880" progId="ChemDraw.Document.6.0">
                  <p:embed/>
                </p:oleObj>
              </mc:Choice>
              <mc:Fallback>
                <p:oleObj r:id="rId3" imgW="8879400" imgH="5393880" progId="ChemDraw.Document.6.0">
                  <p:embed/>
                  <p:pic>
                    <p:nvPicPr>
                      <p:cNvPr id="0" name="Object 1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0"/>
                        <a:ext cx="8529637" cy="5181600"/>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4579" name="日期占位符 1">
            <a:extLst>
              <a:ext uri="{FF2B5EF4-FFF2-40B4-BE49-F238E27FC236}">
                <a16:creationId xmlns:a16="http://schemas.microsoft.com/office/drawing/2014/main" id="{D0422631-A4EB-456C-A78C-A9E9F15E31EA}"/>
              </a:ext>
            </a:extLst>
          </p:cNvPr>
          <p:cNvSpPr>
            <a:spLocks noGrp="1"/>
          </p:cNvSpPr>
          <p:nvPr>
            <p:ph type="dt" sz="quarter" idx="10"/>
          </p:nvPr>
        </p:nvSpPr>
        <p:spPr/>
        <p:txBody>
          <a:bodyPr anchorCtr="0"/>
          <a:lstStyle/>
          <a:p>
            <a:fld id="{BB962C8B-B14F-4D97-AF65-F5344CB8AC3E}" type="datetime11">
              <a:rPr lang="zh-CN" altLang="en-US" noProof="1" dirty="0" smtClean="0"/>
              <a:pPr/>
              <a:t>18:36:33</a:t>
            </a:fld>
            <a:endParaRPr lang="zh-CN" altLang="en-US" noProof="1"/>
          </a:p>
        </p:txBody>
      </p:sp>
      <p:sp>
        <p:nvSpPr>
          <p:cNvPr id="2" name="灯片编号占位符 4">
            <a:extLst>
              <a:ext uri="{FF2B5EF4-FFF2-40B4-BE49-F238E27FC236}">
                <a16:creationId xmlns:a16="http://schemas.microsoft.com/office/drawing/2014/main" id="{14369D04-B407-4CCA-8E8A-6504ADD9FB3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2239F40-E7A1-4130-B1A7-7AD3281C09B5}" type="slidenum">
              <a:rPr lang="en-US" altLang="zh-CN"/>
              <a:pPr/>
              <a:t>20</a:t>
            </a:fld>
            <a:endParaRPr lang="en-US" altLang="zh-CN"/>
          </a:p>
        </p:txBody>
      </p:sp>
      <p:sp>
        <p:nvSpPr>
          <p:cNvPr id="20489" name="Rectangle 9">
            <a:extLst>
              <a:ext uri="{FF2B5EF4-FFF2-40B4-BE49-F238E27FC236}">
                <a16:creationId xmlns:a16="http://schemas.microsoft.com/office/drawing/2014/main" id="{E344C139-88E1-4143-A9D3-41A69D946750}"/>
              </a:ext>
            </a:extLst>
          </p:cNvPr>
          <p:cNvSpPr>
            <a:spLocks noChangeArrowheads="1"/>
          </p:cNvSpPr>
          <p:nvPr/>
        </p:nvSpPr>
        <p:spPr bwMode="auto">
          <a:xfrm>
            <a:off x="323850" y="5373688"/>
            <a:ext cx="8640763"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28600" algn="l"/>
              </a:tabLst>
              <a:defRPr>
                <a:solidFill>
                  <a:schemeClr val="tx1"/>
                </a:solidFill>
                <a:latin typeface="Arial" panose="020B0604020202020204" pitchFamily="34" charset="0"/>
                <a:ea typeface="宋体" panose="02010600030101010101" pitchFamily="2" charset="-122"/>
              </a:defRPr>
            </a:lvl1pPr>
            <a:lvl2pPr eaLnBrk="0" hangingPunct="0">
              <a:tabLst>
                <a:tab pos="228600" algn="l"/>
              </a:tabLst>
              <a:defRPr>
                <a:solidFill>
                  <a:schemeClr val="tx1"/>
                </a:solidFill>
                <a:latin typeface="Arial" panose="020B0604020202020204" pitchFamily="34" charset="0"/>
                <a:ea typeface="宋体" panose="02010600030101010101" pitchFamily="2" charset="-122"/>
              </a:defRPr>
            </a:lvl2pPr>
            <a:lvl3pPr eaLnBrk="0" hangingPunct="0">
              <a:tabLst>
                <a:tab pos="228600" algn="l"/>
              </a:tabLst>
              <a:defRPr>
                <a:solidFill>
                  <a:schemeClr val="tx1"/>
                </a:solidFill>
                <a:latin typeface="Arial" panose="020B0604020202020204" pitchFamily="34" charset="0"/>
                <a:ea typeface="宋体" panose="02010600030101010101" pitchFamily="2" charset="-122"/>
              </a:defRPr>
            </a:lvl3pPr>
            <a:lvl4pPr eaLnBrk="0" hangingPunct="0">
              <a:tabLst>
                <a:tab pos="228600" algn="l"/>
              </a:tabLst>
              <a:defRPr>
                <a:solidFill>
                  <a:schemeClr val="tx1"/>
                </a:solidFill>
                <a:latin typeface="Arial" panose="020B0604020202020204" pitchFamily="34" charset="0"/>
                <a:ea typeface="宋体" panose="02010600030101010101" pitchFamily="2" charset="-122"/>
              </a:defRPr>
            </a:lvl4pPr>
            <a:lvl5pPr eaLnBrk="0" hangingPunct="0">
              <a:tabLst>
                <a:tab pos="228600" algn="l"/>
              </a:tabLst>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tabLst>
                <a:tab pos="228600" algn="l"/>
              </a:tabLs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tabLst>
                <a:tab pos="228600" algn="l"/>
              </a:tabLs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tabLst>
                <a:tab pos="228600" algn="l"/>
              </a:tabLs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tabLst>
                <a:tab pos="228600" algn="l"/>
              </a:tabLst>
              <a:defRPr>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pPr>
            <a:r>
              <a:rPr lang="en-US" altLang="zh-CN" sz="2200" b="1">
                <a:ea typeface="楷体" panose="02010609060101010101" pitchFamily="49" charset="-122"/>
              </a:rPr>
              <a:t>      </a:t>
            </a:r>
            <a:r>
              <a:rPr lang="zh-CN" altLang="en-US" sz="2200" b="1">
                <a:ea typeface="楷体" panose="02010609060101010101" pitchFamily="49" charset="-122"/>
              </a:rPr>
              <a:t>多肽在自然界中极为普遍，它们在生物体内起着不同的作用。如后叶催产素、增压素</a:t>
            </a:r>
            <a:r>
              <a:rPr lang="en-US" altLang="zh-CN" sz="2200" b="1">
                <a:ea typeface="楷体" panose="02010609060101010101" pitchFamily="49" charset="-122"/>
              </a:rPr>
              <a:t>——</a:t>
            </a:r>
            <a:r>
              <a:rPr lang="zh-CN" altLang="en-US" sz="2200" b="1">
                <a:ea typeface="楷体" panose="02010609060101010101" pitchFamily="49" charset="-122"/>
              </a:rPr>
              <a:t>都是八肽；胰岛素是由胰脏分泌的一种</a:t>
            </a:r>
            <a:r>
              <a:rPr lang="en-US" altLang="zh-CN" sz="2200" b="1">
                <a:ea typeface="楷体" panose="02010609060101010101" pitchFamily="49" charset="-122"/>
              </a:rPr>
              <a:t>51</a:t>
            </a:r>
            <a:r>
              <a:rPr lang="zh-CN" altLang="en-US" sz="2200" b="1">
                <a:ea typeface="楷体" panose="02010609060101010101" pitchFamily="49" charset="-122"/>
              </a:rPr>
              <a:t>肽激素，是碳水化合物进行正常代谢的必需物质。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0498"/>
                                        </p:tgtEl>
                                        <p:attrNameLst>
                                          <p:attrName>style.visibility</p:attrName>
                                        </p:attrNameLst>
                                      </p:cBhvr>
                                      <p:to>
                                        <p:strVal val="visible"/>
                                      </p:to>
                                    </p:set>
                                    <p:animEffect transition="in" filter="strips(downRight)">
                                      <p:cBhvr>
                                        <p:cTn id="7" dur="500"/>
                                        <p:tgtEl>
                                          <p:spTgt spid="204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20489"/>
                                        </p:tgtEl>
                                        <p:attrNameLst>
                                          <p:attrName>style.visibility</p:attrName>
                                        </p:attrNameLst>
                                      </p:cBhvr>
                                      <p:to>
                                        <p:strVal val="visible"/>
                                      </p:to>
                                    </p:set>
                                    <p:animEffect transition="in" filter="barn(inHorizontal)">
                                      <p:cBhvr>
                                        <p:cTn id="12" dur="500"/>
                                        <p:tgtEl>
                                          <p:spTgt spid="204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日期占位符 1">
            <a:extLst>
              <a:ext uri="{FF2B5EF4-FFF2-40B4-BE49-F238E27FC236}">
                <a16:creationId xmlns:a16="http://schemas.microsoft.com/office/drawing/2014/main" id="{254D3494-0960-42F2-AAF5-3F206E4A3771}"/>
              </a:ext>
            </a:extLst>
          </p:cNvPr>
          <p:cNvSpPr>
            <a:spLocks noGrp="1"/>
          </p:cNvSpPr>
          <p:nvPr>
            <p:ph type="dt" sz="quarter" idx="10"/>
          </p:nvPr>
        </p:nvSpPr>
        <p:spPr/>
        <p:txBody>
          <a:bodyPr anchorCtr="0"/>
          <a:lstStyle/>
          <a:p>
            <a:fld id="{BB962C8B-B14F-4D97-AF65-F5344CB8AC3E}" type="datetime11">
              <a:rPr lang="zh-CN" altLang="en-US" noProof="1" dirty="0" smtClean="0"/>
              <a:pPr/>
              <a:t>18:36:33</a:t>
            </a:fld>
            <a:endParaRPr lang="zh-CN" altLang="en-US" noProof="1"/>
          </a:p>
        </p:txBody>
      </p:sp>
      <p:sp>
        <p:nvSpPr>
          <p:cNvPr id="2" name="灯片编号占位符 3">
            <a:extLst>
              <a:ext uri="{FF2B5EF4-FFF2-40B4-BE49-F238E27FC236}">
                <a16:creationId xmlns:a16="http://schemas.microsoft.com/office/drawing/2014/main" id="{3B5F8F53-9120-45AF-A054-5E1BB3E31C7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48FDBD9-E68C-4368-B8A4-1D834CBC2348}" type="slidenum">
              <a:rPr lang="en-US" altLang="zh-CN"/>
              <a:pPr/>
              <a:t>21</a:t>
            </a:fld>
            <a:endParaRPr lang="en-US" altLang="zh-CN"/>
          </a:p>
        </p:txBody>
      </p:sp>
      <p:sp>
        <p:nvSpPr>
          <p:cNvPr id="55299" name="Text Box 2051">
            <a:extLst>
              <a:ext uri="{FF2B5EF4-FFF2-40B4-BE49-F238E27FC236}">
                <a16:creationId xmlns:a16="http://schemas.microsoft.com/office/drawing/2014/main" id="{EC0367F1-65D3-4553-9B6E-29EBCE1A0435}"/>
              </a:ext>
            </a:extLst>
          </p:cNvPr>
          <p:cNvSpPr txBox="1">
            <a:spLocks noChangeArrowheads="1"/>
          </p:cNvSpPr>
          <p:nvPr/>
        </p:nvSpPr>
        <p:spPr bwMode="auto">
          <a:xfrm>
            <a:off x="468313" y="1341438"/>
            <a:ext cx="7543800" cy="453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45000"/>
              </a:lnSpc>
              <a:spcBef>
                <a:spcPct val="50000"/>
              </a:spcBef>
            </a:pPr>
            <a:r>
              <a:rPr lang="en-US" altLang="zh-CN" sz="2400" b="1">
                <a:solidFill>
                  <a:srgbClr val="000000"/>
                </a:solidFill>
                <a:latin typeface="宋体" panose="02010600030101010101" pitchFamily="2" charset="-122"/>
              </a:rPr>
              <a:t>   </a:t>
            </a:r>
            <a:r>
              <a:rPr lang="zh-CN" altLang="en-US" sz="2400" b="1">
                <a:solidFill>
                  <a:srgbClr val="000000"/>
                </a:solidFill>
                <a:ea typeface="楷体" panose="02010609060101010101" pitchFamily="49" charset="-122"/>
              </a:rPr>
              <a:t>由氨基酸组成的多肽数目惊人，情况十分复杂。假定</a:t>
            </a:r>
            <a:r>
              <a:rPr lang="en-US" altLang="zh-CN" sz="2400" b="1">
                <a:solidFill>
                  <a:srgbClr val="000000"/>
                </a:solidFill>
                <a:ea typeface="楷体" panose="02010609060101010101" pitchFamily="49" charset="-122"/>
              </a:rPr>
              <a:t>100</a:t>
            </a:r>
            <a:r>
              <a:rPr lang="zh-CN" altLang="en-US" sz="2400" b="1">
                <a:solidFill>
                  <a:srgbClr val="000000"/>
                </a:solidFill>
                <a:ea typeface="楷体" panose="02010609060101010101" pitchFamily="49" charset="-122"/>
              </a:rPr>
              <a:t>个氨基酸聚合成线形分子，可能具有</a:t>
            </a:r>
            <a:r>
              <a:rPr lang="en-US" altLang="zh-CN" sz="2400" b="1">
                <a:solidFill>
                  <a:srgbClr val="000000"/>
                </a:solidFill>
                <a:ea typeface="楷体" panose="02010609060101010101" pitchFamily="49" charset="-122"/>
              </a:rPr>
              <a:t>20</a:t>
            </a:r>
            <a:r>
              <a:rPr lang="en-US" altLang="zh-CN" sz="2400" b="1" baseline="30000">
                <a:solidFill>
                  <a:srgbClr val="000000"/>
                </a:solidFill>
                <a:ea typeface="楷体" panose="02010609060101010101" pitchFamily="49" charset="-122"/>
              </a:rPr>
              <a:t>100</a:t>
            </a:r>
            <a:r>
              <a:rPr lang="zh-CN" altLang="en-US" sz="2400" b="1">
                <a:solidFill>
                  <a:srgbClr val="000000"/>
                </a:solidFill>
                <a:ea typeface="楷体" panose="02010609060101010101" pitchFamily="49" charset="-122"/>
              </a:rPr>
              <a:t>种多肽。</a:t>
            </a:r>
          </a:p>
          <a:p>
            <a:pPr algn="just">
              <a:lnSpc>
                <a:spcPct val="145000"/>
              </a:lnSpc>
              <a:spcBef>
                <a:spcPct val="50000"/>
              </a:spcBef>
            </a:pPr>
            <a:r>
              <a:rPr lang="zh-CN" altLang="en-US" sz="2400" b="1">
                <a:solidFill>
                  <a:srgbClr val="008000"/>
                </a:solidFill>
                <a:ea typeface="楷体" panose="02010609060101010101" pitchFamily="49" charset="-122"/>
              </a:rPr>
              <a:t>例如：由甘氨酸、缬氨酸、亮氨酸三种氨基酸就可组成六种三肽。</a:t>
            </a:r>
          </a:p>
          <a:p>
            <a:pPr algn="just">
              <a:lnSpc>
                <a:spcPct val="145000"/>
              </a:lnSpc>
              <a:spcBef>
                <a:spcPct val="50000"/>
              </a:spcBef>
            </a:pPr>
            <a:r>
              <a:rPr lang="zh-CN" altLang="en-US" sz="2400" b="1">
                <a:ea typeface="楷体" panose="02010609060101010101" pitchFamily="49" charset="-122"/>
              </a:rPr>
              <a:t>   甘</a:t>
            </a:r>
            <a:r>
              <a:rPr lang="en-US" altLang="zh-CN" sz="2400" b="1">
                <a:ea typeface="楷体" panose="02010609060101010101" pitchFamily="49" charset="-122"/>
              </a:rPr>
              <a:t>-</a:t>
            </a:r>
            <a:r>
              <a:rPr lang="zh-CN" altLang="en-US" sz="2400" b="1">
                <a:ea typeface="楷体" panose="02010609060101010101" pitchFamily="49" charset="-122"/>
              </a:rPr>
              <a:t>缬</a:t>
            </a:r>
            <a:r>
              <a:rPr lang="en-US" altLang="zh-CN" sz="2400" b="1">
                <a:ea typeface="楷体" panose="02010609060101010101" pitchFamily="49" charset="-122"/>
              </a:rPr>
              <a:t>-</a:t>
            </a:r>
            <a:r>
              <a:rPr lang="zh-CN" altLang="en-US" sz="2400" b="1">
                <a:ea typeface="楷体" panose="02010609060101010101" pitchFamily="49" charset="-122"/>
              </a:rPr>
              <a:t>亮；  甘</a:t>
            </a:r>
            <a:r>
              <a:rPr lang="en-US" altLang="zh-CN" sz="2400" b="1">
                <a:ea typeface="楷体" panose="02010609060101010101" pitchFamily="49" charset="-122"/>
              </a:rPr>
              <a:t>-</a:t>
            </a:r>
            <a:r>
              <a:rPr lang="zh-CN" altLang="en-US" sz="2400" b="1">
                <a:ea typeface="楷体" panose="02010609060101010101" pitchFamily="49" charset="-122"/>
              </a:rPr>
              <a:t>亮</a:t>
            </a:r>
            <a:r>
              <a:rPr lang="en-US" altLang="zh-CN" sz="2400" b="1">
                <a:ea typeface="楷体" panose="02010609060101010101" pitchFamily="49" charset="-122"/>
              </a:rPr>
              <a:t>-</a:t>
            </a:r>
            <a:r>
              <a:rPr lang="zh-CN" altLang="en-US" sz="2400" b="1">
                <a:ea typeface="楷体" panose="02010609060101010101" pitchFamily="49" charset="-122"/>
              </a:rPr>
              <a:t>缬； 缬</a:t>
            </a:r>
            <a:r>
              <a:rPr lang="en-US" altLang="zh-CN" sz="2400" b="1">
                <a:ea typeface="楷体" panose="02010609060101010101" pitchFamily="49" charset="-122"/>
              </a:rPr>
              <a:t>-</a:t>
            </a:r>
            <a:r>
              <a:rPr lang="zh-CN" altLang="en-US" sz="2400" b="1">
                <a:ea typeface="楷体" panose="02010609060101010101" pitchFamily="49" charset="-122"/>
              </a:rPr>
              <a:t>亮</a:t>
            </a:r>
            <a:r>
              <a:rPr lang="en-US" altLang="zh-CN" sz="2400" b="1">
                <a:ea typeface="楷体" panose="02010609060101010101" pitchFamily="49" charset="-122"/>
              </a:rPr>
              <a:t>-</a:t>
            </a:r>
            <a:r>
              <a:rPr lang="zh-CN" altLang="en-US" sz="2400" b="1">
                <a:ea typeface="楷体" panose="02010609060101010101" pitchFamily="49" charset="-122"/>
              </a:rPr>
              <a:t>甘；</a:t>
            </a:r>
          </a:p>
          <a:p>
            <a:pPr algn="just">
              <a:lnSpc>
                <a:spcPct val="145000"/>
              </a:lnSpc>
              <a:spcBef>
                <a:spcPct val="50000"/>
              </a:spcBef>
            </a:pPr>
            <a:r>
              <a:rPr lang="zh-CN" altLang="en-US" sz="2400" b="1">
                <a:ea typeface="楷体" panose="02010609060101010101" pitchFamily="49" charset="-122"/>
              </a:rPr>
              <a:t>   缬</a:t>
            </a:r>
            <a:r>
              <a:rPr lang="en-US" altLang="zh-CN" sz="2400" b="1">
                <a:ea typeface="楷体" panose="02010609060101010101" pitchFamily="49" charset="-122"/>
              </a:rPr>
              <a:t>-</a:t>
            </a:r>
            <a:r>
              <a:rPr lang="zh-CN" altLang="en-US" sz="2400" b="1">
                <a:ea typeface="楷体" panose="02010609060101010101" pitchFamily="49" charset="-122"/>
              </a:rPr>
              <a:t>甘</a:t>
            </a:r>
            <a:r>
              <a:rPr lang="en-US" altLang="zh-CN" sz="2400" b="1">
                <a:ea typeface="楷体" panose="02010609060101010101" pitchFamily="49" charset="-122"/>
              </a:rPr>
              <a:t>-</a:t>
            </a:r>
            <a:r>
              <a:rPr lang="zh-CN" altLang="en-US" sz="2400" b="1">
                <a:ea typeface="楷体" panose="02010609060101010101" pitchFamily="49" charset="-122"/>
              </a:rPr>
              <a:t>亮； 亮</a:t>
            </a:r>
            <a:r>
              <a:rPr lang="en-US" altLang="zh-CN" sz="2400" b="1">
                <a:ea typeface="楷体" panose="02010609060101010101" pitchFamily="49" charset="-122"/>
              </a:rPr>
              <a:t>-</a:t>
            </a:r>
            <a:r>
              <a:rPr lang="zh-CN" altLang="en-US" sz="2400" b="1">
                <a:ea typeface="楷体" panose="02010609060101010101" pitchFamily="49" charset="-122"/>
              </a:rPr>
              <a:t>甘</a:t>
            </a:r>
            <a:r>
              <a:rPr lang="en-US" altLang="zh-CN" sz="2400" b="1">
                <a:ea typeface="楷体" panose="02010609060101010101" pitchFamily="49" charset="-122"/>
              </a:rPr>
              <a:t>-</a:t>
            </a:r>
            <a:r>
              <a:rPr lang="zh-CN" altLang="en-US" sz="2400" b="1">
                <a:ea typeface="楷体" panose="02010609060101010101" pitchFamily="49" charset="-122"/>
              </a:rPr>
              <a:t>缬；  亮</a:t>
            </a:r>
            <a:r>
              <a:rPr lang="en-US" altLang="zh-CN" sz="2400" b="1">
                <a:ea typeface="楷体" panose="02010609060101010101" pitchFamily="49" charset="-122"/>
              </a:rPr>
              <a:t>-</a:t>
            </a:r>
            <a:r>
              <a:rPr lang="zh-CN" altLang="en-US" sz="2400" b="1">
                <a:ea typeface="楷体" panose="02010609060101010101" pitchFamily="49" charset="-122"/>
              </a:rPr>
              <a:t>缬</a:t>
            </a:r>
            <a:r>
              <a:rPr lang="en-US" altLang="zh-CN" sz="2400" b="1">
                <a:ea typeface="楷体" panose="02010609060101010101" pitchFamily="49" charset="-122"/>
              </a:rPr>
              <a:t>-</a:t>
            </a:r>
            <a:r>
              <a:rPr lang="zh-CN" altLang="en-US" sz="2400" b="1">
                <a:ea typeface="楷体" panose="02010609060101010101" pitchFamily="49" charset="-122"/>
              </a:rPr>
              <a:t>甘。</a:t>
            </a:r>
          </a:p>
          <a:p>
            <a:pPr>
              <a:lnSpc>
                <a:spcPct val="145000"/>
              </a:lnSpc>
              <a:spcBef>
                <a:spcPct val="50000"/>
              </a:spcBef>
            </a:pPr>
            <a:endParaRPr lang="en-US" altLang="zh-CN" sz="2400" b="1">
              <a:ea typeface="楷体" panose="02010609060101010101" pitchFamily="49" charset="-122"/>
            </a:endParaRPr>
          </a:p>
        </p:txBody>
      </p:sp>
      <p:sp>
        <p:nvSpPr>
          <p:cNvPr id="55300" name="Text Box 2052">
            <a:extLst>
              <a:ext uri="{FF2B5EF4-FFF2-40B4-BE49-F238E27FC236}">
                <a16:creationId xmlns:a16="http://schemas.microsoft.com/office/drawing/2014/main" id="{DF6E2037-CC15-4048-9333-DDD4E8CCC35B}"/>
              </a:ext>
            </a:extLst>
          </p:cNvPr>
          <p:cNvSpPr txBox="1">
            <a:spLocks noChangeArrowheads="1"/>
          </p:cNvSpPr>
          <p:nvPr/>
        </p:nvSpPr>
        <p:spPr bwMode="auto">
          <a:xfrm>
            <a:off x="611188" y="692150"/>
            <a:ext cx="670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r>
              <a:rPr lang="zh-CN" altLang="en-US" sz="2400" b="1">
                <a:ea typeface="楷体" panose="02010609060101010101" pitchFamily="49" charset="-122"/>
              </a:rPr>
              <a:t>三、多肽结构的测定和端基分析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300"/>
                                        </p:tgtEl>
                                        <p:attrNameLst>
                                          <p:attrName>style.visibility</p:attrName>
                                        </p:attrNameLst>
                                      </p:cBhvr>
                                      <p:to>
                                        <p:strVal val="visible"/>
                                      </p:to>
                                    </p:set>
                                    <p:anim calcmode="lin" valueType="num">
                                      <p:cBhvr additive="base">
                                        <p:cTn id="7" dur="500" fill="hold"/>
                                        <p:tgtEl>
                                          <p:spTgt spid="55300"/>
                                        </p:tgtEl>
                                        <p:attrNameLst>
                                          <p:attrName>ppt_x</p:attrName>
                                        </p:attrNameLst>
                                      </p:cBhvr>
                                      <p:tavLst>
                                        <p:tav tm="0">
                                          <p:val>
                                            <p:strVal val="#ppt_x"/>
                                          </p:val>
                                        </p:tav>
                                        <p:tav tm="100000">
                                          <p:val>
                                            <p:strVal val="#ppt_x"/>
                                          </p:val>
                                        </p:tav>
                                      </p:tavLst>
                                    </p:anim>
                                    <p:anim calcmode="lin" valueType="num">
                                      <p:cBhvr additive="base">
                                        <p:cTn id="8" dur="500" fill="hold"/>
                                        <p:tgtEl>
                                          <p:spTgt spid="5530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6" fill="hold" nodeType="clickEffect">
                                  <p:stCondLst>
                                    <p:cond delay="0"/>
                                  </p:stCondLst>
                                  <p:childTnLst>
                                    <p:set>
                                      <p:cBhvr>
                                        <p:cTn id="12" dur="1" fill="hold">
                                          <p:stCondLst>
                                            <p:cond delay="0"/>
                                          </p:stCondLst>
                                        </p:cTn>
                                        <p:tgtEl>
                                          <p:spTgt spid="55299">
                                            <p:txEl>
                                              <p:pRg st="0" end="0"/>
                                            </p:txEl>
                                          </p:spTgt>
                                        </p:tgtEl>
                                        <p:attrNameLst>
                                          <p:attrName>style.visibility</p:attrName>
                                        </p:attrNameLst>
                                      </p:cBhvr>
                                      <p:to>
                                        <p:strVal val="visible"/>
                                      </p:to>
                                    </p:set>
                                    <p:animEffect transition="in" filter="strips(downRight)">
                                      <p:cBhvr>
                                        <p:cTn id="13" dur="500"/>
                                        <p:tgtEl>
                                          <p:spTgt spid="55299">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6" fill="hold" nodeType="clickEffect">
                                  <p:stCondLst>
                                    <p:cond delay="0"/>
                                  </p:stCondLst>
                                  <p:childTnLst>
                                    <p:set>
                                      <p:cBhvr>
                                        <p:cTn id="17" dur="1" fill="hold">
                                          <p:stCondLst>
                                            <p:cond delay="0"/>
                                          </p:stCondLst>
                                        </p:cTn>
                                        <p:tgtEl>
                                          <p:spTgt spid="55299">
                                            <p:txEl>
                                              <p:pRg st="1" end="1"/>
                                            </p:txEl>
                                          </p:spTgt>
                                        </p:tgtEl>
                                        <p:attrNameLst>
                                          <p:attrName>style.visibility</p:attrName>
                                        </p:attrNameLst>
                                      </p:cBhvr>
                                      <p:to>
                                        <p:strVal val="visible"/>
                                      </p:to>
                                    </p:set>
                                    <p:animEffect transition="in" filter="strips(downRight)">
                                      <p:cBhvr>
                                        <p:cTn id="18" dur="500"/>
                                        <p:tgtEl>
                                          <p:spTgt spid="55299">
                                            <p:txEl>
                                              <p:pRg st="1" end="1"/>
                                            </p:txEl>
                                          </p:spTgt>
                                        </p:tgtEl>
                                      </p:cBhvr>
                                    </p:animEffect>
                                  </p:childTnLst>
                                </p:cTn>
                              </p:par>
                              <p:par>
                                <p:cTn id="19" presetID="18" presetClass="entr" presetSubtype="6" fill="hold" nodeType="withEffect">
                                  <p:stCondLst>
                                    <p:cond delay="0"/>
                                  </p:stCondLst>
                                  <p:childTnLst>
                                    <p:set>
                                      <p:cBhvr>
                                        <p:cTn id="20" dur="1" fill="hold">
                                          <p:stCondLst>
                                            <p:cond delay="0"/>
                                          </p:stCondLst>
                                        </p:cTn>
                                        <p:tgtEl>
                                          <p:spTgt spid="55299">
                                            <p:txEl>
                                              <p:pRg st="2" end="2"/>
                                            </p:txEl>
                                          </p:spTgt>
                                        </p:tgtEl>
                                        <p:attrNameLst>
                                          <p:attrName>style.visibility</p:attrName>
                                        </p:attrNameLst>
                                      </p:cBhvr>
                                      <p:to>
                                        <p:strVal val="visible"/>
                                      </p:to>
                                    </p:set>
                                    <p:animEffect transition="in" filter="strips(downRight)">
                                      <p:cBhvr>
                                        <p:cTn id="21" dur="500"/>
                                        <p:tgtEl>
                                          <p:spTgt spid="55299">
                                            <p:txEl>
                                              <p:pRg st="2" end="2"/>
                                            </p:txEl>
                                          </p:spTgt>
                                        </p:tgtEl>
                                      </p:cBhvr>
                                    </p:animEffect>
                                  </p:childTnLst>
                                </p:cTn>
                              </p:par>
                              <p:par>
                                <p:cTn id="22" presetID="18" presetClass="entr" presetSubtype="6" fill="hold" nodeType="withEffect">
                                  <p:stCondLst>
                                    <p:cond delay="0"/>
                                  </p:stCondLst>
                                  <p:childTnLst>
                                    <p:set>
                                      <p:cBhvr>
                                        <p:cTn id="23" dur="1" fill="hold">
                                          <p:stCondLst>
                                            <p:cond delay="0"/>
                                          </p:stCondLst>
                                        </p:cTn>
                                        <p:tgtEl>
                                          <p:spTgt spid="55299">
                                            <p:txEl>
                                              <p:pRg st="3" end="3"/>
                                            </p:txEl>
                                          </p:spTgt>
                                        </p:tgtEl>
                                        <p:attrNameLst>
                                          <p:attrName>style.visibility</p:attrName>
                                        </p:attrNameLst>
                                      </p:cBhvr>
                                      <p:to>
                                        <p:strVal val="visible"/>
                                      </p:to>
                                    </p:set>
                                    <p:animEffect transition="in" filter="strips(downRight)">
                                      <p:cBhvr>
                                        <p:cTn id="24" dur="500"/>
                                        <p:tgtEl>
                                          <p:spTgt spid="552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3">
            <a:extLst>
              <a:ext uri="{FF2B5EF4-FFF2-40B4-BE49-F238E27FC236}">
                <a16:creationId xmlns:a16="http://schemas.microsoft.com/office/drawing/2014/main" id="{289BB649-EFA9-4B42-A3D9-3643BB8A0836}"/>
              </a:ext>
            </a:extLst>
          </p:cNvPr>
          <p:cNvSpPr>
            <a:spLocks noGrp="1" noRot="1" noChangeArrowheads="1"/>
          </p:cNvSpPr>
          <p:nvPr>
            <p:ph idx="1"/>
          </p:nvPr>
        </p:nvSpPr>
        <p:spPr>
          <a:xfrm>
            <a:off x="250825" y="1700213"/>
            <a:ext cx="8623300" cy="4176712"/>
          </a:xfrm>
        </p:spPr>
        <p:txBody>
          <a:bodyPr/>
          <a:lstStyle/>
          <a:p>
            <a:pPr>
              <a:lnSpc>
                <a:spcPct val="140000"/>
              </a:lnSpc>
            </a:pPr>
            <a:r>
              <a:rPr lang="zh-CN" altLang="en-US" sz="2400" b="1">
                <a:ea typeface="楷体" panose="02010609060101010101" pitchFamily="49" charset="-122"/>
              </a:rPr>
              <a:t>多肽的化学性质与氨基酸相同。因为，肽分子中具有游离的氨基和羧基，可分别发生反应。</a:t>
            </a:r>
          </a:p>
          <a:p>
            <a:pPr>
              <a:lnSpc>
                <a:spcPct val="140000"/>
              </a:lnSpc>
            </a:pPr>
            <a:r>
              <a:rPr lang="zh-CN" altLang="en-US" sz="2400" b="1">
                <a:ea typeface="楷体" panose="02010609060101010101" pitchFamily="49" charset="-122"/>
              </a:rPr>
              <a:t>由于多肽具有的严格而精细的分子结构，因此，每一种多肽具有固定的分子量可供精确测定。因而水解可测定其组成的氨基酸种类和数量</a:t>
            </a:r>
            <a:r>
              <a:rPr lang="en-US" altLang="zh-CN" sz="2400" b="1">
                <a:ea typeface="楷体" panose="02010609060101010101" pitchFamily="49" charset="-122"/>
              </a:rPr>
              <a:t>(</a:t>
            </a:r>
            <a:r>
              <a:rPr lang="zh-CN" altLang="en-US" sz="2400" b="1">
                <a:ea typeface="楷体" panose="02010609060101010101" pitchFamily="49" charset="-122"/>
              </a:rPr>
              <a:t>氨基酸的定性、定量分析</a:t>
            </a:r>
            <a:r>
              <a:rPr lang="en-US" altLang="zh-CN" sz="2400" b="1">
                <a:ea typeface="楷体" panose="02010609060101010101" pitchFamily="49" charset="-122"/>
              </a:rPr>
              <a:t>)</a:t>
            </a:r>
            <a:r>
              <a:rPr lang="zh-CN" altLang="en-US" sz="2400" b="1">
                <a:ea typeface="楷体" panose="02010609060101010101" pitchFamily="49" charset="-122"/>
              </a:rPr>
              <a:t>。</a:t>
            </a:r>
          </a:p>
          <a:p>
            <a:pPr>
              <a:lnSpc>
                <a:spcPct val="140000"/>
              </a:lnSpc>
            </a:pPr>
            <a:r>
              <a:rPr lang="zh-CN" altLang="en-US" sz="2400" b="1">
                <a:ea typeface="楷体" panose="02010609060101010101" pitchFamily="49" charset="-122"/>
              </a:rPr>
              <a:t>最困难和复杂的是：多肽分子中氨基酸的连接顺序的测定。</a:t>
            </a:r>
          </a:p>
        </p:txBody>
      </p:sp>
      <p:sp>
        <p:nvSpPr>
          <p:cNvPr id="26627" name="日期占位符 1">
            <a:extLst>
              <a:ext uri="{FF2B5EF4-FFF2-40B4-BE49-F238E27FC236}">
                <a16:creationId xmlns:a16="http://schemas.microsoft.com/office/drawing/2014/main" id="{DE87648B-A7A0-4681-AB59-F68F4833F9AB}"/>
              </a:ext>
            </a:extLst>
          </p:cNvPr>
          <p:cNvSpPr>
            <a:spLocks noGrp="1"/>
          </p:cNvSpPr>
          <p:nvPr>
            <p:ph type="dt" sz="quarter" idx="10"/>
          </p:nvPr>
        </p:nvSpPr>
        <p:spPr/>
        <p:txBody>
          <a:bodyPr anchorCtr="0"/>
          <a:lstStyle/>
          <a:p>
            <a:fld id="{BB962C8B-B14F-4D97-AF65-F5344CB8AC3E}" type="datetime11">
              <a:rPr lang="zh-CN" altLang="en-US" noProof="1" dirty="0" smtClean="0"/>
              <a:pPr/>
              <a:t>18:36:33</a:t>
            </a:fld>
            <a:endParaRPr lang="zh-CN" altLang="en-US" noProof="1"/>
          </a:p>
        </p:txBody>
      </p:sp>
      <p:sp>
        <p:nvSpPr>
          <p:cNvPr id="2" name="灯片编号占位符 5">
            <a:extLst>
              <a:ext uri="{FF2B5EF4-FFF2-40B4-BE49-F238E27FC236}">
                <a16:creationId xmlns:a16="http://schemas.microsoft.com/office/drawing/2014/main" id="{EC94A973-86AA-4D3A-8D40-CFFB48CA3F5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8F2A341-D4F8-4A69-B019-39C94B5BB3AA}" type="slidenum">
              <a:rPr lang="en-US" altLang="zh-CN"/>
              <a:pPr/>
              <a:t>22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animEffect transition="in" filter="strips(downRight)">
                                      <p:cBhvr>
                                        <p:cTn id="7" dur="500"/>
                                        <p:tgtEl>
                                          <p:spTgt spid="1136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13667">
                                            <p:txEl>
                                              <p:pRg st="1" end="1"/>
                                            </p:txEl>
                                          </p:spTgt>
                                        </p:tgtEl>
                                        <p:attrNameLst>
                                          <p:attrName>style.visibility</p:attrName>
                                        </p:attrNameLst>
                                      </p:cBhvr>
                                      <p:to>
                                        <p:strVal val="visible"/>
                                      </p:to>
                                    </p:set>
                                    <p:animEffect transition="in" filter="strips(downRight)">
                                      <p:cBhvr>
                                        <p:cTn id="12" dur="500"/>
                                        <p:tgtEl>
                                          <p:spTgt spid="1136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13667">
                                            <p:txEl>
                                              <p:pRg st="2" end="2"/>
                                            </p:txEl>
                                          </p:spTgt>
                                        </p:tgtEl>
                                        <p:attrNameLst>
                                          <p:attrName>style.visibility</p:attrName>
                                        </p:attrNameLst>
                                      </p:cBhvr>
                                      <p:to>
                                        <p:strVal val="visible"/>
                                      </p:to>
                                    </p:set>
                                    <p:animEffect transition="in" filter="strips(downRight)">
                                      <p:cBhvr>
                                        <p:cTn id="17" dur="500"/>
                                        <p:tgtEl>
                                          <p:spTgt spid="1136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4736" name="Object 48">
            <a:extLst>
              <a:ext uri="{FF2B5EF4-FFF2-40B4-BE49-F238E27FC236}">
                <a16:creationId xmlns:a16="http://schemas.microsoft.com/office/drawing/2014/main" id="{889482DA-4137-43FD-990D-A0C032C2E18F}"/>
              </a:ext>
            </a:extLst>
          </p:cNvPr>
          <p:cNvGraphicFramePr>
            <a:graphicFrameLocks noGrp="1" noChangeAspect="1"/>
          </p:cNvGraphicFramePr>
          <p:nvPr>
            <p:ph/>
          </p:nvPr>
        </p:nvGraphicFramePr>
        <p:xfrm>
          <a:off x="1609725" y="2492375"/>
          <a:ext cx="6175375" cy="3216275"/>
        </p:xfrm>
        <a:graphic>
          <a:graphicData uri="http://schemas.openxmlformats.org/presentationml/2006/ole">
            <mc:AlternateContent xmlns:mc="http://schemas.openxmlformats.org/markup-compatibility/2006">
              <mc:Choice xmlns:v="urn:schemas-microsoft-com:vml" Requires="v">
                <p:oleObj spid="_x0000_s27654" r:id="rId3" imgW="6855120" imgH="3568680" progId="ChemDraw.Document.6.0">
                  <p:embed/>
                </p:oleObj>
              </mc:Choice>
              <mc:Fallback>
                <p:oleObj r:id="rId3" imgW="6855120" imgH="3568680" progId="ChemDraw.Document.6.0">
                  <p:embed/>
                  <p:pic>
                    <p:nvPicPr>
                      <p:cNvPr id="0" name="Object 4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9725" y="2492375"/>
                        <a:ext cx="6175375" cy="3216275"/>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7651" name="日期占位符 1">
            <a:extLst>
              <a:ext uri="{FF2B5EF4-FFF2-40B4-BE49-F238E27FC236}">
                <a16:creationId xmlns:a16="http://schemas.microsoft.com/office/drawing/2014/main" id="{62F006F2-BBDD-478C-99A9-81E1E4B69E17}"/>
              </a:ext>
            </a:extLst>
          </p:cNvPr>
          <p:cNvSpPr>
            <a:spLocks noGrp="1"/>
          </p:cNvSpPr>
          <p:nvPr>
            <p:ph type="dt" sz="quarter" idx="10"/>
          </p:nvPr>
        </p:nvSpPr>
        <p:spPr/>
        <p:txBody>
          <a:bodyPr anchorCtr="0"/>
          <a:lstStyle/>
          <a:p>
            <a:fld id="{BB962C8B-B14F-4D97-AF65-F5344CB8AC3E}" type="datetime11">
              <a:rPr lang="zh-CN" altLang="en-US" noProof="1" dirty="0" smtClean="0"/>
              <a:pPr/>
              <a:t>18:36:33</a:t>
            </a:fld>
            <a:endParaRPr lang="zh-CN" altLang="en-US" noProof="1"/>
          </a:p>
        </p:txBody>
      </p:sp>
      <p:sp>
        <p:nvSpPr>
          <p:cNvPr id="2" name="灯片编号占位符 4">
            <a:extLst>
              <a:ext uri="{FF2B5EF4-FFF2-40B4-BE49-F238E27FC236}">
                <a16:creationId xmlns:a16="http://schemas.microsoft.com/office/drawing/2014/main" id="{1007B057-6C5D-4168-AF00-A9305E75520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2357C64-F136-4BFD-8F55-7CEE73EDECE1}" type="slidenum">
              <a:rPr lang="en-US" altLang="zh-CN"/>
              <a:pPr/>
              <a:t>23</a:t>
            </a:fld>
            <a:endParaRPr lang="en-US" altLang="zh-CN"/>
          </a:p>
        </p:txBody>
      </p:sp>
      <p:sp>
        <p:nvSpPr>
          <p:cNvPr id="114735" name="Rectangle 47">
            <a:extLst>
              <a:ext uri="{FF2B5EF4-FFF2-40B4-BE49-F238E27FC236}">
                <a16:creationId xmlns:a16="http://schemas.microsoft.com/office/drawing/2014/main" id="{A503ECB3-1049-4318-91B4-9CB4B63D2D35}"/>
              </a:ext>
            </a:extLst>
          </p:cNvPr>
          <p:cNvSpPr>
            <a:spLocks noChangeArrowheads="1"/>
          </p:cNvSpPr>
          <p:nvPr/>
        </p:nvSpPr>
        <p:spPr bwMode="auto">
          <a:xfrm>
            <a:off x="468313" y="260350"/>
            <a:ext cx="8208962"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a:ea typeface="楷体" panose="02010609060101010101" pitchFamily="49" charset="-122"/>
              </a:rPr>
              <a:t>1</a:t>
            </a:r>
            <a:r>
              <a:rPr lang="zh-CN" altLang="en-US" sz="2400" b="1">
                <a:ea typeface="楷体" panose="02010609060101010101" pitchFamily="49" charset="-122"/>
              </a:rPr>
              <a:t>、端基分析：对多肽链中的</a:t>
            </a:r>
            <a:r>
              <a:rPr lang="en-US" altLang="zh-CN" sz="2400" b="1">
                <a:ea typeface="楷体" panose="02010609060101010101" pitchFamily="49" charset="-122"/>
              </a:rPr>
              <a:t>N-</a:t>
            </a:r>
            <a:r>
              <a:rPr lang="zh-CN" altLang="en-US" sz="2400" b="1">
                <a:ea typeface="楷体" panose="02010609060101010101" pitchFamily="49" charset="-122"/>
              </a:rPr>
              <a:t>端</a:t>
            </a:r>
            <a:r>
              <a:rPr lang="en-US" altLang="zh-CN" sz="2400" b="1">
                <a:ea typeface="楷体" panose="02010609060101010101" pitchFamily="49" charset="-122"/>
              </a:rPr>
              <a:t>(</a:t>
            </a:r>
            <a:r>
              <a:rPr lang="zh-CN" altLang="en-US" sz="2400" b="1">
                <a:ea typeface="楷体" panose="02010609060101010101" pitchFamily="49" charset="-122"/>
              </a:rPr>
              <a:t>游离的氨基</a:t>
            </a:r>
            <a:r>
              <a:rPr lang="en-US" altLang="zh-CN" sz="2400" b="1">
                <a:ea typeface="楷体" panose="02010609060101010101" pitchFamily="49" charset="-122"/>
              </a:rPr>
              <a:t>)</a:t>
            </a:r>
            <a:r>
              <a:rPr lang="zh-CN" altLang="en-US" sz="2400" b="1">
                <a:ea typeface="楷体" panose="02010609060101010101" pitchFamily="49" charset="-122"/>
              </a:rPr>
              <a:t>和</a:t>
            </a:r>
            <a:r>
              <a:rPr lang="en-US" altLang="zh-CN" sz="2400" b="1">
                <a:ea typeface="楷体" panose="02010609060101010101" pitchFamily="49" charset="-122"/>
              </a:rPr>
              <a:t>C-</a:t>
            </a:r>
            <a:r>
              <a:rPr lang="zh-CN" altLang="en-US" sz="2400" b="1">
                <a:ea typeface="楷体" panose="02010609060101010101" pitchFamily="49" charset="-122"/>
              </a:rPr>
              <a:t>端</a:t>
            </a:r>
            <a:r>
              <a:rPr lang="en-US" altLang="zh-CN" sz="2400" b="1">
                <a:ea typeface="楷体" panose="02010609060101010101" pitchFamily="49" charset="-122"/>
              </a:rPr>
              <a:t>(</a:t>
            </a:r>
            <a:r>
              <a:rPr lang="zh-CN" altLang="en-US" sz="2400" b="1">
                <a:ea typeface="楷体" panose="02010609060101010101" pitchFamily="49" charset="-122"/>
              </a:rPr>
              <a:t>游离的羧基</a:t>
            </a:r>
            <a:r>
              <a:rPr lang="en-US" altLang="zh-CN" sz="2400" b="1">
                <a:ea typeface="楷体" panose="02010609060101010101" pitchFamily="49" charset="-122"/>
              </a:rPr>
              <a:t>)</a:t>
            </a:r>
            <a:r>
              <a:rPr lang="zh-CN" altLang="en-US" sz="2400" b="1">
                <a:ea typeface="楷体" panose="02010609060101010101" pitchFamily="49" charset="-122"/>
              </a:rPr>
              <a:t>进行确定。然后逐步向链中间进行，直至全部测得连接顺序。</a:t>
            </a:r>
          </a:p>
          <a:p>
            <a:r>
              <a:rPr lang="en-US" altLang="zh-CN" sz="2400" b="1">
                <a:ea typeface="楷体" panose="02010609060101010101" pitchFamily="49" charset="-122"/>
              </a:rPr>
              <a:t>A.  2.4-</a:t>
            </a:r>
            <a:r>
              <a:rPr lang="zh-CN" altLang="en-US" sz="2400" b="1">
                <a:ea typeface="楷体" panose="02010609060101010101" pitchFamily="49" charset="-122"/>
              </a:rPr>
              <a:t>二硝基氟苯法</a:t>
            </a:r>
            <a:r>
              <a:rPr lang="en-US" altLang="zh-CN" sz="2400" b="1">
                <a:ea typeface="楷体" panose="02010609060101010101" pitchFamily="49" charset="-122"/>
              </a:rPr>
              <a:t>(</a:t>
            </a:r>
            <a:r>
              <a:rPr lang="zh-CN" altLang="en-US" sz="2400" b="1">
                <a:ea typeface="楷体" panose="02010609060101010101" pitchFamily="49" charset="-122"/>
              </a:rPr>
              <a:t>桑格法</a:t>
            </a:r>
            <a:r>
              <a:rPr lang="en-US" altLang="zh-CN" sz="2400" b="1">
                <a:ea typeface="楷体" panose="02010609060101010101" pitchFamily="49" charset="-122"/>
              </a:rPr>
              <a:t>)</a:t>
            </a:r>
            <a:r>
              <a:rPr lang="zh-CN" altLang="en-US" sz="2400" b="1">
                <a:ea typeface="楷体" panose="02010609060101010101" pitchFamily="49" charset="-122"/>
              </a:rPr>
              <a:t>：</a:t>
            </a:r>
            <a:r>
              <a:rPr lang="en-US" altLang="zh-CN" sz="2400" b="1">
                <a:ea typeface="楷体" panose="02010609060101010101" pitchFamily="49" charset="-122"/>
              </a:rPr>
              <a:t>2.4-</a:t>
            </a:r>
            <a:r>
              <a:rPr lang="zh-CN" altLang="en-US" sz="2400" b="1">
                <a:ea typeface="楷体" panose="02010609060101010101" pitchFamily="49" charset="-122"/>
              </a:rPr>
              <a:t>二硝基氟苯</a:t>
            </a:r>
            <a:r>
              <a:rPr lang="en-US" altLang="zh-CN" sz="2400" b="1">
                <a:ea typeface="楷体" panose="02010609060101010101" pitchFamily="49" charset="-122"/>
              </a:rPr>
              <a:t>(DNFB)</a:t>
            </a:r>
            <a:r>
              <a:rPr lang="zh-CN" altLang="en-US" sz="2400" b="1">
                <a:ea typeface="楷体" panose="02010609060101010101" pitchFamily="49" charset="-122"/>
              </a:rPr>
              <a:t>与多肽链中游离的氨基作用，生成</a:t>
            </a:r>
            <a:r>
              <a:rPr lang="en-US" altLang="zh-CN" sz="2400" b="1">
                <a:ea typeface="楷体" panose="02010609060101010101" pitchFamily="49" charset="-122"/>
              </a:rPr>
              <a:t>2.4-</a:t>
            </a:r>
            <a:r>
              <a:rPr lang="zh-CN" altLang="en-US" sz="2400" b="1">
                <a:ea typeface="楷体" panose="02010609060101010101" pitchFamily="49" charset="-122"/>
              </a:rPr>
              <a:t>二硝基苯基</a:t>
            </a:r>
            <a:r>
              <a:rPr lang="en-US" altLang="zh-CN" sz="2400" b="1">
                <a:ea typeface="楷体" panose="02010609060101010101" pitchFamily="49" charset="-122"/>
              </a:rPr>
              <a:t>(DNP)</a:t>
            </a:r>
            <a:r>
              <a:rPr lang="zh-CN" altLang="en-US" sz="2400" b="1">
                <a:ea typeface="楷体" panose="02010609060101010101" pitchFamily="49" charset="-122"/>
              </a:rPr>
              <a:t>衍生物，在酸中水解测定。</a:t>
            </a:r>
          </a:p>
        </p:txBody>
      </p:sp>
      <p:sp>
        <p:nvSpPr>
          <p:cNvPr id="114738" name="Rectangle 50">
            <a:extLst>
              <a:ext uri="{FF2B5EF4-FFF2-40B4-BE49-F238E27FC236}">
                <a16:creationId xmlns:a16="http://schemas.microsoft.com/office/drawing/2014/main" id="{A1F7C0EC-4EA8-404A-A9CD-78A23E2F6A3A}"/>
              </a:ext>
            </a:extLst>
          </p:cNvPr>
          <p:cNvSpPr>
            <a:spLocks noChangeArrowheads="1"/>
          </p:cNvSpPr>
          <p:nvPr/>
        </p:nvSpPr>
        <p:spPr bwMode="auto">
          <a:xfrm>
            <a:off x="395288" y="5734050"/>
            <a:ext cx="86042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a:ea typeface="楷体" panose="02010609060101010101" pitchFamily="49" charset="-122"/>
              </a:rPr>
              <a:t>      </a:t>
            </a:r>
            <a:r>
              <a:rPr lang="zh-CN" altLang="en-US" sz="2400" b="1">
                <a:ea typeface="楷体" panose="02010609060101010101" pitchFamily="49" charset="-122"/>
              </a:rPr>
              <a:t>主要缺点：当水解分离</a:t>
            </a:r>
            <a:r>
              <a:rPr lang="en-US" altLang="zh-CN" sz="2400" b="1">
                <a:ea typeface="楷体" panose="02010609060101010101" pitchFamily="49" charset="-122"/>
              </a:rPr>
              <a:t>DNP-N-</a:t>
            </a:r>
            <a:r>
              <a:rPr lang="zh-CN" altLang="en-US" sz="2400" b="1">
                <a:ea typeface="楷体" panose="02010609060101010101" pitchFamily="49" charset="-122"/>
              </a:rPr>
              <a:t>端氨基酸时，整个多肽链发生全部水解。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114735">
                                            <p:txEl>
                                              <p:pRg st="0" end="0"/>
                                            </p:txEl>
                                          </p:spTgt>
                                        </p:tgtEl>
                                        <p:attrNameLst>
                                          <p:attrName>style.visibility</p:attrName>
                                        </p:attrNameLst>
                                      </p:cBhvr>
                                      <p:to>
                                        <p:strVal val="visible"/>
                                      </p:to>
                                    </p:set>
                                    <p:animEffect transition="in" filter="strips(downRight)">
                                      <p:cBhvr>
                                        <p:cTn id="7" dur="500"/>
                                        <p:tgtEl>
                                          <p:spTgt spid="1147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14735">
                                            <p:txEl>
                                              <p:pRg st="1" end="1"/>
                                            </p:txEl>
                                          </p:spTgt>
                                        </p:tgtEl>
                                        <p:attrNameLst>
                                          <p:attrName>style.visibility</p:attrName>
                                        </p:attrNameLst>
                                      </p:cBhvr>
                                      <p:to>
                                        <p:strVal val="visible"/>
                                      </p:to>
                                    </p:set>
                                    <p:animEffect transition="in" filter="strips(downRight)">
                                      <p:cBhvr>
                                        <p:cTn id="12" dur="500"/>
                                        <p:tgtEl>
                                          <p:spTgt spid="114735">
                                            <p:txEl>
                                              <p:pRg st="1" end="1"/>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114736"/>
                                        </p:tgtEl>
                                        <p:attrNameLst>
                                          <p:attrName>style.visibility</p:attrName>
                                        </p:attrNameLst>
                                      </p:cBhvr>
                                      <p:to>
                                        <p:strVal val="visible"/>
                                      </p:to>
                                    </p:set>
                                    <p:animEffect transition="in" filter="slide(fromBottom)">
                                      <p:cBhvr>
                                        <p:cTn id="15" dur="500"/>
                                        <p:tgtEl>
                                          <p:spTgt spid="11473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6" fill="hold" grpId="0" nodeType="clickEffect">
                                  <p:stCondLst>
                                    <p:cond delay="0"/>
                                  </p:stCondLst>
                                  <p:childTnLst>
                                    <p:set>
                                      <p:cBhvr>
                                        <p:cTn id="19" dur="1" fill="hold">
                                          <p:stCondLst>
                                            <p:cond delay="0"/>
                                          </p:stCondLst>
                                        </p:cTn>
                                        <p:tgtEl>
                                          <p:spTgt spid="114738"/>
                                        </p:tgtEl>
                                        <p:attrNameLst>
                                          <p:attrName>style.visibility</p:attrName>
                                        </p:attrNameLst>
                                      </p:cBhvr>
                                      <p:to>
                                        <p:strVal val="visible"/>
                                      </p:to>
                                    </p:set>
                                    <p:animEffect transition="in" filter="barn(inHorizontal)">
                                      <p:cBhvr>
                                        <p:cTn id="20" dur="500"/>
                                        <p:tgtEl>
                                          <p:spTgt spid="114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3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5813" name="Object 101">
            <a:extLst>
              <a:ext uri="{FF2B5EF4-FFF2-40B4-BE49-F238E27FC236}">
                <a16:creationId xmlns:a16="http://schemas.microsoft.com/office/drawing/2014/main" id="{8B16E6AF-4C05-4729-99AF-574C15692E08}"/>
              </a:ext>
            </a:extLst>
          </p:cNvPr>
          <p:cNvGraphicFramePr>
            <a:graphicFrameLocks noGrp="1" noChangeAspect="1"/>
          </p:cNvGraphicFramePr>
          <p:nvPr>
            <p:ph sz="half" idx="1"/>
          </p:nvPr>
        </p:nvGraphicFramePr>
        <p:xfrm>
          <a:off x="5292725" y="188913"/>
          <a:ext cx="3024188" cy="533400"/>
        </p:xfrm>
        <a:graphic>
          <a:graphicData uri="http://schemas.openxmlformats.org/presentationml/2006/ole">
            <mc:AlternateContent xmlns:mc="http://schemas.openxmlformats.org/markup-compatibility/2006">
              <mc:Choice xmlns:v="urn:schemas-microsoft-com:vml" Requires="v">
                <p:oleObj spid="_x0000_s28678" r:id="rId3" imgW="3373560" imgH="595080" progId="ChemDraw.Document.6.0">
                  <p:embed/>
                </p:oleObj>
              </mc:Choice>
              <mc:Fallback>
                <p:oleObj r:id="rId3" imgW="3373560" imgH="595080" progId="ChemDraw.Document.6.0">
                  <p:embed/>
                  <p:pic>
                    <p:nvPicPr>
                      <p:cNvPr id="0" name="Object 10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725" y="188913"/>
                        <a:ext cx="3024188" cy="533400"/>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5816" name="Object 104">
            <a:extLst>
              <a:ext uri="{FF2B5EF4-FFF2-40B4-BE49-F238E27FC236}">
                <a16:creationId xmlns:a16="http://schemas.microsoft.com/office/drawing/2014/main" id="{2BDF8A44-439F-4633-82B7-15DE358EC1AA}"/>
              </a:ext>
            </a:extLst>
          </p:cNvPr>
          <p:cNvGraphicFramePr>
            <a:graphicFrameLocks noGrp="1" noChangeAspect="1"/>
          </p:cNvGraphicFramePr>
          <p:nvPr>
            <p:ph sz="half" idx="2"/>
          </p:nvPr>
        </p:nvGraphicFramePr>
        <p:xfrm>
          <a:off x="1187450" y="2492375"/>
          <a:ext cx="6407150" cy="4041775"/>
        </p:xfrm>
        <a:graphic>
          <a:graphicData uri="http://schemas.openxmlformats.org/presentationml/2006/ole">
            <mc:AlternateContent xmlns:mc="http://schemas.openxmlformats.org/markup-compatibility/2006">
              <mc:Choice xmlns:v="urn:schemas-microsoft-com:vml" Requires="v">
                <p:oleObj spid="_x0000_s28679" r:id="rId5" imgW="6582600" imgH="4151880" progId="ChemDraw.Document.6.0">
                  <p:embed/>
                </p:oleObj>
              </mc:Choice>
              <mc:Fallback>
                <p:oleObj r:id="rId5" imgW="6582600" imgH="4151880" progId="ChemDraw.Document.6.0">
                  <p:embed/>
                  <p:pic>
                    <p:nvPicPr>
                      <p:cNvPr id="0" name="Object 104"/>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2492375"/>
                        <a:ext cx="6407150" cy="4041775"/>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8676" name="日期占位符 1">
            <a:extLst>
              <a:ext uri="{FF2B5EF4-FFF2-40B4-BE49-F238E27FC236}">
                <a16:creationId xmlns:a16="http://schemas.microsoft.com/office/drawing/2014/main" id="{018935A1-2059-4C47-995A-8D42730EFA4A}"/>
              </a:ext>
            </a:extLst>
          </p:cNvPr>
          <p:cNvSpPr>
            <a:spLocks noGrp="1"/>
          </p:cNvSpPr>
          <p:nvPr>
            <p:ph type="dt" sz="quarter" idx="10"/>
          </p:nvPr>
        </p:nvSpPr>
        <p:spPr/>
        <p:txBody>
          <a:bodyPr anchorCtr="0"/>
          <a:lstStyle/>
          <a:p>
            <a:fld id="{BB962C8B-B14F-4D97-AF65-F5344CB8AC3E}" type="datetime11">
              <a:rPr lang="zh-CN" altLang="en-US" noProof="1" dirty="0" smtClean="0"/>
              <a:pPr/>
              <a:t>18:36:33</a:t>
            </a:fld>
            <a:endParaRPr lang="zh-CN" altLang="en-US" noProof="1"/>
          </a:p>
        </p:txBody>
      </p:sp>
      <p:sp>
        <p:nvSpPr>
          <p:cNvPr id="2" name="灯片编号占位符 6">
            <a:extLst>
              <a:ext uri="{FF2B5EF4-FFF2-40B4-BE49-F238E27FC236}">
                <a16:creationId xmlns:a16="http://schemas.microsoft.com/office/drawing/2014/main" id="{4B9FE07B-2788-4359-96E2-44C8F8AE637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4D56A92-B4D2-4449-B29A-563A4D9988AF}" type="slidenum">
              <a:rPr lang="en-US" altLang="zh-CN"/>
              <a:pPr/>
              <a:t>24</a:t>
            </a:fld>
            <a:endParaRPr lang="en-US" altLang="zh-CN"/>
          </a:p>
        </p:txBody>
      </p:sp>
      <p:sp>
        <p:nvSpPr>
          <p:cNvPr id="115812" name="Rectangle 100">
            <a:extLst>
              <a:ext uri="{FF2B5EF4-FFF2-40B4-BE49-F238E27FC236}">
                <a16:creationId xmlns:a16="http://schemas.microsoft.com/office/drawing/2014/main" id="{07D28656-285A-400B-8451-5E9EC0C0BE41}"/>
              </a:ext>
            </a:extLst>
          </p:cNvPr>
          <p:cNvSpPr>
            <a:spLocks noChangeArrowheads="1"/>
          </p:cNvSpPr>
          <p:nvPr/>
        </p:nvSpPr>
        <p:spPr bwMode="auto">
          <a:xfrm>
            <a:off x="323850" y="333375"/>
            <a:ext cx="8820150"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0000"/>
              </a:lnSpc>
            </a:pPr>
            <a:r>
              <a:rPr lang="en-US" altLang="zh-CN" sz="2400" b="1">
                <a:ea typeface="楷体" panose="02010609060101010101" pitchFamily="49" charset="-122"/>
              </a:rPr>
              <a:t>B. </a:t>
            </a:r>
            <a:r>
              <a:rPr lang="zh-CN" altLang="en-US" sz="2400" b="1">
                <a:ea typeface="楷体" panose="02010609060101010101" pitchFamily="49" charset="-122"/>
              </a:rPr>
              <a:t>异硫氰酸苯酯法</a:t>
            </a:r>
            <a:r>
              <a:rPr lang="en-US" altLang="zh-CN" sz="2400" b="1">
                <a:ea typeface="楷体" panose="02010609060101010101" pitchFamily="49" charset="-122"/>
              </a:rPr>
              <a:t>(</a:t>
            </a:r>
            <a:r>
              <a:rPr lang="zh-CN" altLang="en-US" sz="2400" b="1">
                <a:ea typeface="楷体" panose="02010609060101010101" pitchFamily="49" charset="-122"/>
              </a:rPr>
              <a:t>爱德曼降解法</a:t>
            </a:r>
            <a:r>
              <a:rPr lang="en-US" altLang="zh-CN" sz="2400" b="1">
                <a:ea typeface="楷体" panose="02010609060101010101" pitchFamily="49" charset="-122"/>
              </a:rPr>
              <a:t>)</a:t>
            </a:r>
            <a:r>
              <a:rPr lang="zh-CN" altLang="en-US" sz="2400" b="1">
                <a:ea typeface="楷体" panose="02010609060101010101" pitchFamily="49" charset="-122"/>
              </a:rPr>
              <a:t>：</a:t>
            </a:r>
          </a:p>
          <a:p>
            <a:pPr>
              <a:lnSpc>
                <a:spcPct val="110000"/>
              </a:lnSpc>
            </a:pPr>
            <a:r>
              <a:rPr lang="zh-CN" altLang="en-US" sz="2400" b="1">
                <a:ea typeface="楷体" panose="02010609060101010101" pitchFamily="49" charset="-122"/>
              </a:rPr>
              <a:t>      异硫氰酸苯酯与</a:t>
            </a:r>
            <a:r>
              <a:rPr lang="en-US" altLang="zh-CN" sz="2400" b="1">
                <a:ea typeface="楷体" panose="02010609060101010101" pitchFamily="49" charset="-122"/>
              </a:rPr>
              <a:t>N-</a:t>
            </a:r>
            <a:r>
              <a:rPr lang="zh-CN" altLang="en-US" sz="2400" b="1">
                <a:ea typeface="楷体" panose="02010609060101010101" pitchFamily="49" charset="-122"/>
              </a:rPr>
              <a:t>端氨基酸反应，生成苯基硫脲衍生物。在有机溶剂中，用无水</a:t>
            </a:r>
            <a:r>
              <a:rPr lang="en-US" altLang="zh-CN" sz="2400" b="1">
                <a:ea typeface="楷体" panose="02010609060101010101" pitchFamily="49" charset="-122"/>
              </a:rPr>
              <a:t>HCl</a:t>
            </a:r>
            <a:r>
              <a:rPr lang="zh-CN" altLang="en-US" sz="2400" b="1">
                <a:ea typeface="楷体" panose="02010609060101010101" pitchFamily="49" charset="-122"/>
              </a:rPr>
              <a:t>处理，</a:t>
            </a:r>
            <a:r>
              <a:rPr lang="en-US" altLang="zh-CN" sz="2400" b="1">
                <a:ea typeface="楷体" panose="02010609060101010101" pitchFamily="49" charset="-122"/>
              </a:rPr>
              <a:t>N-</a:t>
            </a:r>
            <a:r>
              <a:rPr lang="zh-CN" altLang="en-US" sz="2400" b="1">
                <a:ea typeface="楷体" panose="02010609060101010101" pitchFamily="49" charset="-122"/>
              </a:rPr>
              <a:t>端氨基酸以咪唑衍生物形式从肽链上断裂。用萃取法分离。肽链区域局部水解，得到一个新的</a:t>
            </a:r>
            <a:r>
              <a:rPr lang="en-US" altLang="zh-CN" sz="2400" b="1">
                <a:ea typeface="楷体" panose="02010609060101010101" pitchFamily="49" charset="-122"/>
              </a:rPr>
              <a:t>N-</a:t>
            </a:r>
            <a:r>
              <a:rPr lang="zh-CN" altLang="en-US" sz="2400" b="1">
                <a:ea typeface="楷体" panose="02010609060101010101" pitchFamily="49" charset="-122"/>
              </a:rPr>
              <a:t>端，继续测定。</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5812">
                                            <p:txEl>
                                              <p:pRg st="0" end="0"/>
                                            </p:txEl>
                                          </p:spTgt>
                                        </p:tgtEl>
                                        <p:attrNameLst>
                                          <p:attrName>style.visibility</p:attrName>
                                        </p:attrNameLst>
                                      </p:cBhvr>
                                      <p:to>
                                        <p:strVal val="visible"/>
                                      </p:to>
                                    </p:set>
                                    <p:anim calcmode="lin" valueType="num">
                                      <p:cBhvr additive="base">
                                        <p:cTn id="7" dur="500" fill="hold"/>
                                        <p:tgtEl>
                                          <p:spTgt spid="1158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581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5813"/>
                                        </p:tgtEl>
                                        <p:attrNameLst>
                                          <p:attrName>style.visibility</p:attrName>
                                        </p:attrNameLst>
                                      </p:cBhvr>
                                      <p:to>
                                        <p:strVal val="visible"/>
                                      </p:to>
                                    </p:set>
                                    <p:anim calcmode="lin" valueType="num">
                                      <p:cBhvr additive="base">
                                        <p:cTn id="11" dur="500" fill="hold"/>
                                        <p:tgtEl>
                                          <p:spTgt spid="115813"/>
                                        </p:tgtEl>
                                        <p:attrNameLst>
                                          <p:attrName>ppt_x</p:attrName>
                                        </p:attrNameLst>
                                      </p:cBhvr>
                                      <p:tavLst>
                                        <p:tav tm="0">
                                          <p:val>
                                            <p:strVal val="#ppt_x"/>
                                          </p:val>
                                        </p:tav>
                                        <p:tav tm="100000">
                                          <p:val>
                                            <p:strVal val="#ppt_x"/>
                                          </p:val>
                                        </p:tav>
                                      </p:tavLst>
                                    </p:anim>
                                    <p:anim calcmode="lin" valueType="num">
                                      <p:cBhvr additive="base">
                                        <p:cTn id="12" dur="500" fill="hold"/>
                                        <p:tgtEl>
                                          <p:spTgt spid="115813"/>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15812">
                                            <p:txEl>
                                              <p:pRg st="1" end="1"/>
                                            </p:txEl>
                                          </p:spTgt>
                                        </p:tgtEl>
                                        <p:attrNameLst>
                                          <p:attrName>style.visibility</p:attrName>
                                        </p:attrNameLst>
                                      </p:cBhvr>
                                      <p:to>
                                        <p:strVal val="visible"/>
                                      </p:to>
                                    </p:set>
                                    <p:animEffect transition="in" filter="strips(downRight)">
                                      <p:cBhvr>
                                        <p:cTn id="17" dur="500"/>
                                        <p:tgtEl>
                                          <p:spTgt spid="115812">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115816"/>
                                        </p:tgtEl>
                                        <p:attrNameLst>
                                          <p:attrName>style.visibility</p:attrName>
                                        </p:attrNameLst>
                                      </p:cBhvr>
                                      <p:to>
                                        <p:strVal val="visible"/>
                                      </p:to>
                                    </p:set>
                                    <p:animEffect transition="in" filter="slide(fromBottom)">
                                      <p:cBhvr>
                                        <p:cTn id="22" dur="500"/>
                                        <p:tgtEl>
                                          <p:spTgt spid="1158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日期占位符 1">
            <a:extLst>
              <a:ext uri="{FF2B5EF4-FFF2-40B4-BE49-F238E27FC236}">
                <a16:creationId xmlns:a16="http://schemas.microsoft.com/office/drawing/2014/main" id="{4DFEBDDB-1CC6-45E8-BDE2-3E9BD61C52C3}"/>
              </a:ext>
            </a:extLst>
          </p:cNvPr>
          <p:cNvSpPr>
            <a:spLocks noGrp="1"/>
          </p:cNvSpPr>
          <p:nvPr>
            <p:ph type="dt" sz="quarter" idx="10"/>
          </p:nvPr>
        </p:nvSpPr>
        <p:spPr/>
        <p:txBody>
          <a:bodyPr anchorCtr="0"/>
          <a:lstStyle/>
          <a:p>
            <a:fld id="{BB962C8B-B14F-4D97-AF65-F5344CB8AC3E}" type="datetime11">
              <a:rPr lang="zh-CN" altLang="en-US" noProof="1" dirty="0" smtClean="0"/>
              <a:pPr/>
              <a:t>18:36:33</a:t>
            </a:fld>
            <a:endParaRPr lang="zh-CN" altLang="en-US" noProof="1"/>
          </a:p>
        </p:txBody>
      </p:sp>
      <p:sp>
        <p:nvSpPr>
          <p:cNvPr id="2" name="灯片编号占位符 5">
            <a:extLst>
              <a:ext uri="{FF2B5EF4-FFF2-40B4-BE49-F238E27FC236}">
                <a16:creationId xmlns:a16="http://schemas.microsoft.com/office/drawing/2014/main" id="{E377B133-343D-4922-9462-D471DF377E9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CF5C3D2-C5F6-44AA-B9BD-BBDA713F6D46}" type="slidenum">
              <a:rPr lang="en-US" altLang="zh-CN"/>
              <a:pPr/>
              <a:t>25</a:t>
            </a:fld>
            <a:endParaRPr lang="en-US" altLang="zh-CN"/>
          </a:p>
        </p:txBody>
      </p:sp>
      <p:sp>
        <p:nvSpPr>
          <p:cNvPr id="116739" name="Rectangle 3">
            <a:extLst>
              <a:ext uri="{FF2B5EF4-FFF2-40B4-BE49-F238E27FC236}">
                <a16:creationId xmlns:a16="http://schemas.microsoft.com/office/drawing/2014/main" id="{E1808852-A5C5-4409-96AF-D15FD6663464}"/>
              </a:ext>
            </a:extLst>
          </p:cNvPr>
          <p:cNvSpPr>
            <a:spLocks noChangeArrowheads="1"/>
          </p:cNvSpPr>
          <p:nvPr/>
        </p:nvSpPr>
        <p:spPr bwMode="auto">
          <a:xfrm>
            <a:off x="358775" y="1916113"/>
            <a:ext cx="8785225"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en-US" altLang="zh-CN" sz="2400" b="1">
                <a:ea typeface="楷体" panose="02010609060101010101" pitchFamily="49" charset="-122"/>
              </a:rPr>
              <a:t>2</a:t>
            </a:r>
            <a:r>
              <a:rPr lang="zh-CN" altLang="en-US" sz="2400" b="1">
                <a:ea typeface="楷体" panose="02010609060101010101" pitchFamily="49" charset="-122"/>
              </a:rPr>
              <a:t>、部分水解法：上述的端基分析法，一步只能测定一个氨基酸，测定周期长。因此，往往结合部分水解法，对一个多肽链进行同时鉴定。</a:t>
            </a:r>
          </a:p>
          <a:p>
            <a:pPr>
              <a:lnSpc>
                <a:spcPct val="130000"/>
              </a:lnSpc>
            </a:pPr>
            <a:r>
              <a:rPr lang="zh-CN" altLang="en-US" sz="2400" b="1">
                <a:ea typeface="楷体" panose="02010609060101010101" pitchFamily="49" charset="-122"/>
              </a:rPr>
              <a:t>      选择特定的蛋白酶，对多肽链进行部分水解催化。例：糜蛋白酶只能打断苯丙氨酸、色氨酸及酪氨酸羧基上的肽键；胰蛋白酶可打断精氨酸及赖氨酸羧基上的肽键；胃蛋白酶打断苯丙氨酸、酪氨酸及色氨酸氨基上的肽键。为多肽结构测定提供更多的信息和便利。</a:t>
            </a:r>
          </a:p>
        </p:txBody>
      </p:sp>
      <p:sp>
        <p:nvSpPr>
          <p:cNvPr id="116740" name="Rectangle 4">
            <a:extLst>
              <a:ext uri="{FF2B5EF4-FFF2-40B4-BE49-F238E27FC236}">
                <a16:creationId xmlns:a16="http://schemas.microsoft.com/office/drawing/2014/main" id="{692F4BBB-29C9-4919-BC1F-E4CD1A7A7F51}"/>
              </a:ext>
            </a:extLst>
          </p:cNvPr>
          <p:cNvSpPr>
            <a:spLocks noChangeArrowheads="1"/>
          </p:cNvSpPr>
          <p:nvPr/>
        </p:nvSpPr>
        <p:spPr bwMode="auto">
          <a:xfrm>
            <a:off x="323850" y="620713"/>
            <a:ext cx="8675688"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en-US" altLang="zh-CN" sz="2400" b="1">
                <a:ea typeface="楷体" panose="02010609060101010101" pitchFamily="49" charset="-122"/>
              </a:rPr>
              <a:t> C. C-</a:t>
            </a:r>
            <a:r>
              <a:rPr lang="zh-CN" altLang="en-US" sz="2400" b="1">
                <a:ea typeface="楷体" panose="02010609060101010101" pitchFamily="49" charset="-122"/>
              </a:rPr>
              <a:t>端</a:t>
            </a:r>
            <a:r>
              <a:rPr lang="en-US" altLang="zh-CN" sz="2400" b="1">
                <a:ea typeface="楷体" panose="02010609060101010101" pitchFamily="49" charset="-122"/>
              </a:rPr>
              <a:t>-A-</a:t>
            </a:r>
            <a:r>
              <a:rPr lang="zh-CN" altLang="en-US" sz="2400" b="1">
                <a:ea typeface="楷体" panose="02010609060101010101" pitchFamily="49" charset="-122"/>
              </a:rPr>
              <a:t>羧酸多肽酶法：该酶是催化</a:t>
            </a:r>
            <a:r>
              <a:rPr lang="en-US" altLang="zh-CN" sz="2400" b="1">
                <a:ea typeface="楷体" panose="02010609060101010101" pitchFamily="49" charset="-122"/>
              </a:rPr>
              <a:t>C-</a:t>
            </a:r>
            <a:r>
              <a:rPr lang="zh-CN" altLang="en-US" sz="2400" b="1">
                <a:ea typeface="楷体" panose="02010609060101010101" pitchFamily="49" charset="-122"/>
              </a:rPr>
              <a:t>端氨基酸水解的特效酶。只水解带游离羧基的</a:t>
            </a:r>
            <a:r>
              <a:rPr lang="en-US" altLang="zh-CN" sz="2400" b="1">
                <a:ea typeface="楷体" panose="02010609060101010101" pitchFamily="49" charset="-122"/>
              </a:rPr>
              <a:t>C-</a:t>
            </a:r>
            <a:r>
              <a:rPr lang="zh-CN" altLang="en-US" sz="2400" b="1">
                <a:ea typeface="楷体" panose="02010609060101010101" pitchFamily="49" charset="-122"/>
              </a:rPr>
              <a:t>端氨基酸，肽链的其余部分不变。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6740"/>
                                        </p:tgtEl>
                                        <p:attrNameLst>
                                          <p:attrName>style.visibility</p:attrName>
                                        </p:attrNameLst>
                                      </p:cBhvr>
                                      <p:to>
                                        <p:strVal val="visible"/>
                                      </p:to>
                                    </p:set>
                                    <p:animEffect transition="in" filter="strips(downRight)">
                                      <p:cBhvr>
                                        <p:cTn id="7" dur="500"/>
                                        <p:tgtEl>
                                          <p:spTgt spid="1167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16739">
                                            <p:txEl>
                                              <p:pRg st="0" end="0"/>
                                            </p:txEl>
                                          </p:spTgt>
                                        </p:tgtEl>
                                        <p:attrNameLst>
                                          <p:attrName>style.visibility</p:attrName>
                                        </p:attrNameLst>
                                      </p:cBhvr>
                                      <p:to>
                                        <p:strVal val="visible"/>
                                      </p:to>
                                    </p:set>
                                    <p:animEffect transition="in" filter="strips(downRight)">
                                      <p:cBhvr>
                                        <p:cTn id="12" dur="500"/>
                                        <p:tgtEl>
                                          <p:spTgt spid="11673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16739">
                                            <p:txEl>
                                              <p:pRg st="1" end="1"/>
                                            </p:txEl>
                                          </p:spTgt>
                                        </p:tgtEl>
                                        <p:attrNameLst>
                                          <p:attrName>style.visibility</p:attrName>
                                        </p:attrNameLst>
                                      </p:cBhvr>
                                      <p:to>
                                        <p:strVal val="visible"/>
                                      </p:to>
                                    </p:set>
                                    <p:animEffect transition="in" filter="strips(downRight)">
                                      <p:cBhvr>
                                        <p:cTn id="17" dur="500"/>
                                        <p:tgtEl>
                                          <p:spTgt spid="1167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3652DB30-2273-4D34-A3EA-5C001BFB242D}"/>
              </a:ext>
            </a:extLst>
          </p:cNvPr>
          <p:cNvSpPr>
            <a:spLocks noGrp="1" noRot="1" noChangeArrowheads="1"/>
          </p:cNvSpPr>
          <p:nvPr>
            <p:ph idx="1"/>
          </p:nvPr>
        </p:nvSpPr>
        <p:spPr>
          <a:xfrm>
            <a:off x="250825" y="620713"/>
            <a:ext cx="8505825" cy="6669087"/>
          </a:xfrm>
        </p:spPr>
        <p:txBody>
          <a:bodyPr/>
          <a:lstStyle/>
          <a:p>
            <a:pPr>
              <a:spcBef>
                <a:spcPct val="10000"/>
              </a:spcBef>
              <a:buFont typeface="Wingdings" panose="05000000000000000000" pitchFamily="2" charset="2"/>
              <a:buNone/>
            </a:pPr>
            <a:r>
              <a:rPr lang="zh-CN" altLang="en-US" sz="2400" b="1">
                <a:ea typeface="楷体" panose="02010609060101010101" pitchFamily="49" charset="-122"/>
              </a:rPr>
              <a:t>例：有一寡肽甲经测定组成为六种九个氨基酸。分别是：</a:t>
            </a:r>
            <a:r>
              <a:rPr lang="zh-CN" altLang="en-US" sz="2400" b="1">
                <a:solidFill>
                  <a:srgbClr val="FF0000"/>
                </a:solidFill>
                <a:ea typeface="楷体" panose="02010609060101010101" pitchFamily="49" charset="-122"/>
              </a:rPr>
              <a:t>丙氨酸；</a:t>
            </a:r>
            <a:r>
              <a:rPr lang="en-US" altLang="zh-CN" sz="2400" b="1">
                <a:solidFill>
                  <a:srgbClr val="FF0000"/>
                </a:solidFill>
                <a:ea typeface="楷体" panose="02010609060101010101" pitchFamily="49" charset="-122"/>
              </a:rPr>
              <a:t>2</a:t>
            </a:r>
            <a:r>
              <a:rPr lang="zh-CN" altLang="en-US" sz="2400" b="1">
                <a:solidFill>
                  <a:srgbClr val="FF0000"/>
                </a:solidFill>
                <a:ea typeface="楷体" panose="02010609060101010101" pitchFamily="49" charset="-122"/>
              </a:rPr>
              <a:t>甘氨酸；赖氨酸；</a:t>
            </a:r>
            <a:r>
              <a:rPr lang="en-US" altLang="zh-CN" sz="2400" b="1">
                <a:solidFill>
                  <a:srgbClr val="FF0000"/>
                </a:solidFill>
                <a:ea typeface="楷体" panose="02010609060101010101" pitchFamily="49" charset="-122"/>
              </a:rPr>
              <a:t>3</a:t>
            </a:r>
            <a:r>
              <a:rPr lang="zh-CN" altLang="en-US" sz="2400" b="1">
                <a:solidFill>
                  <a:srgbClr val="FF0000"/>
                </a:solidFill>
                <a:ea typeface="楷体" panose="02010609060101010101" pitchFamily="49" charset="-122"/>
              </a:rPr>
              <a:t>苯丙氨酸；丝氨酸；缬氨酸</a:t>
            </a:r>
            <a:r>
              <a:rPr lang="zh-CN" altLang="en-US" sz="2400" b="1">
                <a:ea typeface="楷体" panose="02010609060101010101" pitchFamily="49" charset="-122"/>
              </a:rPr>
              <a:t>。端基分析知：</a:t>
            </a:r>
            <a:r>
              <a:rPr lang="en-US" altLang="zh-CN" sz="2400" b="1">
                <a:ea typeface="楷体" panose="02010609060101010101" pitchFamily="49" charset="-122"/>
              </a:rPr>
              <a:t>C-</a:t>
            </a:r>
            <a:r>
              <a:rPr lang="zh-CN" altLang="en-US" sz="2400" b="1">
                <a:ea typeface="楷体" panose="02010609060101010101" pitchFamily="49" charset="-122"/>
              </a:rPr>
              <a:t>端为苯丙氨酸；</a:t>
            </a:r>
            <a:r>
              <a:rPr lang="en-US" altLang="zh-CN" sz="2400" b="1">
                <a:ea typeface="楷体" panose="02010609060101010101" pitchFamily="49" charset="-122"/>
              </a:rPr>
              <a:t>N-</a:t>
            </a:r>
            <a:r>
              <a:rPr lang="zh-CN" altLang="en-US" sz="2400" b="1">
                <a:ea typeface="楷体" panose="02010609060101010101" pitchFamily="49" charset="-122"/>
              </a:rPr>
              <a:t>端为甘氨酸。经部分水解得甲</a:t>
            </a:r>
            <a:r>
              <a:rPr lang="en-US" altLang="zh-CN" sz="2400" b="1">
                <a:ea typeface="楷体" panose="02010609060101010101" pitchFamily="49" charset="-122"/>
              </a:rPr>
              <a:t>1</a:t>
            </a:r>
            <a:r>
              <a:rPr lang="zh-CN" altLang="en-US" sz="2400" b="1">
                <a:ea typeface="楷体" panose="02010609060101010101" pitchFamily="49" charset="-122"/>
              </a:rPr>
              <a:t>和甲</a:t>
            </a:r>
            <a:r>
              <a:rPr lang="en-US" altLang="zh-CN" sz="2400" b="1">
                <a:ea typeface="楷体" panose="02010609060101010101" pitchFamily="49" charset="-122"/>
              </a:rPr>
              <a:t>2</a:t>
            </a:r>
            <a:r>
              <a:rPr lang="zh-CN" altLang="en-US" sz="2400" b="1">
                <a:ea typeface="楷体" panose="02010609060101010101" pitchFamily="49" charset="-122"/>
              </a:rPr>
              <a:t>两部分，甲</a:t>
            </a:r>
            <a:r>
              <a:rPr lang="en-US" altLang="zh-CN" sz="2400" b="1">
                <a:ea typeface="楷体" panose="02010609060101010101" pitchFamily="49" charset="-122"/>
              </a:rPr>
              <a:t>1</a:t>
            </a:r>
            <a:r>
              <a:rPr lang="zh-CN" altLang="en-US" sz="2400" b="1">
                <a:ea typeface="楷体" panose="02010609060101010101" pitchFamily="49" charset="-122"/>
              </a:rPr>
              <a:t>完全水解得</a:t>
            </a:r>
            <a:r>
              <a:rPr lang="en-US" altLang="zh-CN" sz="2400" b="1">
                <a:solidFill>
                  <a:srgbClr val="FF0000"/>
                </a:solidFill>
                <a:ea typeface="楷体" panose="02010609060101010101" pitchFamily="49" charset="-122"/>
              </a:rPr>
              <a:t>2</a:t>
            </a:r>
            <a:r>
              <a:rPr lang="zh-CN" altLang="en-US" sz="2400" b="1">
                <a:solidFill>
                  <a:srgbClr val="FF0000"/>
                </a:solidFill>
                <a:ea typeface="楷体" panose="02010609060101010101" pitchFamily="49" charset="-122"/>
              </a:rPr>
              <a:t>甘氨酸、苯丙氨酸、缬氨酸；</a:t>
            </a:r>
            <a:r>
              <a:rPr lang="zh-CN" altLang="en-US" sz="2400" b="1">
                <a:ea typeface="楷体" panose="02010609060101010101" pitchFamily="49" charset="-122"/>
              </a:rPr>
              <a:t>甲</a:t>
            </a:r>
            <a:r>
              <a:rPr lang="en-US" altLang="zh-CN" sz="2400" b="1">
                <a:ea typeface="楷体" panose="02010609060101010101" pitchFamily="49" charset="-122"/>
              </a:rPr>
              <a:t>2</a:t>
            </a:r>
            <a:r>
              <a:rPr lang="zh-CN" altLang="en-US" sz="2400" b="1">
                <a:ea typeface="楷体" panose="02010609060101010101" pitchFamily="49" charset="-122"/>
              </a:rPr>
              <a:t>得</a:t>
            </a:r>
            <a:r>
              <a:rPr lang="zh-CN" altLang="en-US" sz="2400" b="1">
                <a:solidFill>
                  <a:srgbClr val="FF0000"/>
                </a:solidFill>
                <a:ea typeface="楷体" panose="02010609060101010101" pitchFamily="49" charset="-122"/>
              </a:rPr>
              <a:t>丙氨酸、赖氨酸、</a:t>
            </a:r>
            <a:r>
              <a:rPr lang="en-US" altLang="zh-CN" sz="2400" b="1">
                <a:solidFill>
                  <a:srgbClr val="FF0000"/>
                </a:solidFill>
                <a:ea typeface="楷体" panose="02010609060101010101" pitchFamily="49" charset="-122"/>
              </a:rPr>
              <a:t>2</a:t>
            </a:r>
            <a:r>
              <a:rPr lang="zh-CN" altLang="en-US" sz="2400" b="1">
                <a:solidFill>
                  <a:srgbClr val="FF0000"/>
                </a:solidFill>
                <a:ea typeface="楷体" panose="02010609060101010101" pitchFamily="49" charset="-122"/>
              </a:rPr>
              <a:t>苯丙氨酸、丝氨酸</a:t>
            </a:r>
            <a:r>
              <a:rPr lang="zh-CN" altLang="en-US" sz="2400" b="1">
                <a:ea typeface="楷体" panose="02010609060101010101" pitchFamily="49" charset="-122"/>
              </a:rPr>
              <a:t>。甲</a:t>
            </a:r>
            <a:r>
              <a:rPr lang="en-US" altLang="zh-CN" sz="2400" b="1">
                <a:ea typeface="楷体" panose="02010609060101010101" pitchFamily="49" charset="-122"/>
              </a:rPr>
              <a:t>1</a:t>
            </a:r>
            <a:r>
              <a:rPr lang="zh-CN" altLang="en-US" sz="2400" b="1">
                <a:ea typeface="楷体" panose="02010609060101010101" pitchFamily="49" charset="-122"/>
              </a:rPr>
              <a:t>部分水解得</a:t>
            </a:r>
            <a:r>
              <a:rPr lang="zh-CN" altLang="en-US" sz="2400" b="1">
                <a:ea typeface="楷体" panose="02010609060101010101" pitchFamily="49" charset="-122"/>
                <a:sym typeface="Wingdings" panose="05000000000000000000" pitchFamily="2" charset="2"/>
              </a:rPr>
              <a:t>：</a:t>
            </a:r>
            <a:r>
              <a:rPr lang="en-US" altLang="zh-CN" sz="2400" b="1">
                <a:ea typeface="楷体" panose="02010609060101010101" pitchFamily="49" charset="-122"/>
                <a:sym typeface="Wingdings" panose="05000000000000000000" pitchFamily="2" charset="2"/>
              </a:rPr>
              <a:t>(</a:t>
            </a:r>
            <a:r>
              <a:rPr lang="zh-CN" altLang="en-US" sz="2400" b="1">
                <a:ea typeface="楷体" panose="02010609060101010101" pitchFamily="49" charset="-122"/>
              </a:rPr>
              <a:t>甘</a:t>
            </a:r>
            <a:r>
              <a:rPr lang="en-US" altLang="zh-CN" sz="2400" b="1">
                <a:ea typeface="楷体" panose="02010609060101010101" pitchFamily="49" charset="-122"/>
              </a:rPr>
              <a:t>~</a:t>
            </a:r>
            <a:r>
              <a:rPr lang="zh-CN" altLang="en-US" sz="2400" b="1">
                <a:ea typeface="楷体" panose="02010609060101010101" pitchFamily="49" charset="-122"/>
              </a:rPr>
              <a:t>缬</a:t>
            </a:r>
            <a:r>
              <a:rPr lang="en-US" altLang="zh-CN" sz="2400" b="1">
                <a:ea typeface="楷体" panose="02010609060101010101" pitchFamily="49" charset="-122"/>
              </a:rPr>
              <a:t>)</a:t>
            </a:r>
            <a:r>
              <a:rPr lang="zh-CN" altLang="en-US" sz="2400" b="1">
                <a:ea typeface="楷体" panose="02010609060101010101" pitchFamily="49" charset="-122"/>
              </a:rPr>
              <a:t>、</a:t>
            </a:r>
            <a:r>
              <a:rPr lang="en-US" altLang="zh-CN" sz="2400" b="1">
                <a:ea typeface="楷体" panose="02010609060101010101" pitchFamily="49" charset="-122"/>
              </a:rPr>
              <a:t>(</a:t>
            </a:r>
            <a:r>
              <a:rPr lang="zh-CN" altLang="en-US" sz="2400" b="1">
                <a:ea typeface="楷体" panose="02010609060101010101" pitchFamily="49" charset="-122"/>
              </a:rPr>
              <a:t>苯丙</a:t>
            </a:r>
            <a:r>
              <a:rPr lang="en-US" altLang="zh-CN" sz="2400" b="1">
                <a:ea typeface="楷体" panose="02010609060101010101" pitchFamily="49" charset="-122"/>
              </a:rPr>
              <a:t>~</a:t>
            </a:r>
            <a:r>
              <a:rPr lang="zh-CN" altLang="en-US" sz="2400" b="1">
                <a:ea typeface="楷体" panose="02010609060101010101" pitchFamily="49" charset="-122"/>
              </a:rPr>
              <a:t>缬</a:t>
            </a:r>
            <a:r>
              <a:rPr lang="en-US" altLang="zh-CN" sz="2400" b="1">
                <a:ea typeface="楷体" panose="02010609060101010101" pitchFamily="49" charset="-122"/>
              </a:rPr>
              <a:t>)</a:t>
            </a:r>
            <a:r>
              <a:rPr lang="zh-CN" altLang="en-US" sz="2400" b="1">
                <a:ea typeface="楷体" panose="02010609060101010101" pitchFamily="49" charset="-122"/>
              </a:rPr>
              <a:t>、</a:t>
            </a:r>
            <a:r>
              <a:rPr lang="en-US" altLang="zh-CN" sz="2400" b="1">
                <a:ea typeface="楷体" panose="02010609060101010101" pitchFamily="49" charset="-122"/>
              </a:rPr>
              <a:t>(</a:t>
            </a:r>
            <a:r>
              <a:rPr lang="zh-CN" altLang="en-US" sz="2400" b="1">
                <a:ea typeface="楷体" panose="02010609060101010101" pitchFamily="49" charset="-122"/>
              </a:rPr>
              <a:t>苯丙</a:t>
            </a:r>
            <a:r>
              <a:rPr lang="en-US" altLang="zh-CN" sz="2400" b="1">
                <a:ea typeface="楷体" panose="02010609060101010101" pitchFamily="49" charset="-122"/>
              </a:rPr>
              <a:t>~</a:t>
            </a:r>
            <a:r>
              <a:rPr lang="zh-CN" altLang="en-US" sz="2400" b="1">
                <a:ea typeface="楷体" panose="02010609060101010101" pitchFamily="49" charset="-122"/>
              </a:rPr>
              <a:t>甘</a:t>
            </a:r>
            <a:r>
              <a:rPr lang="en-US" altLang="zh-CN" sz="2400" b="1">
                <a:ea typeface="楷体" panose="02010609060101010101" pitchFamily="49" charset="-122"/>
              </a:rPr>
              <a:t>)</a:t>
            </a:r>
            <a:r>
              <a:rPr lang="zh-CN" altLang="en-US" sz="2400" b="1">
                <a:ea typeface="楷体" panose="02010609060101010101" pitchFamily="49" charset="-122"/>
              </a:rPr>
              <a:t>；甲</a:t>
            </a:r>
            <a:r>
              <a:rPr lang="en-US" altLang="zh-CN" sz="2400" b="1">
                <a:ea typeface="楷体" panose="02010609060101010101" pitchFamily="49" charset="-122"/>
              </a:rPr>
              <a:t>2</a:t>
            </a:r>
            <a:r>
              <a:rPr lang="zh-CN" altLang="en-US" sz="2400" b="1">
                <a:ea typeface="楷体" panose="02010609060101010101" pitchFamily="49" charset="-122"/>
              </a:rPr>
              <a:t>部分水解得：</a:t>
            </a:r>
            <a:r>
              <a:rPr lang="en-US" altLang="zh-CN" sz="2400" b="1">
                <a:ea typeface="楷体" panose="02010609060101010101" pitchFamily="49" charset="-122"/>
              </a:rPr>
              <a:t>(</a:t>
            </a:r>
            <a:r>
              <a:rPr lang="zh-CN" altLang="en-US" sz="2400" b="1">
                <a:ea typeface="楷体" panose="02010609060101010101" pitchFamily="49" charset="-122"/>
              </a:rPr>
              <a:t>赖</a:t>
            </a:r>
            <a:r>
              <a:rPr lang="en-US" altLang="zh-CN" sz="2400" b="1">
                <a:ea typeface="楷体" panose="02010609060101010101" pitchFamily="49" charset="-122"/>
              </a:rPr>
              <a:t>~</a:t>
            </a:r>
            <a:r>
              <a:rPr lang="zh-CN" altLang="en-US" sz="2400" b="1">
                <a:ea typeface="楷体" panose="02010609060101010101" pitchFamily="49" charset="-122"/>
              </a:rPr>
              <a:t>丝</a:t>
            </a:r>
            <a:r>
              <a:rPr lang="en-US" altLang="zh-CN" sz="2400" b="1">
                <a:ea typeface="楷体" panose="02010609060101010101" pitchFamily="49" charset="-122"/>
              </a:rPr>
              <a:t>)</a:t>
            </a:r>
            <a:r>
              <a:rPr lang="zh-CN" altLang="en-US" sz="2400" b="1">
                <a:ea typeface="楷体" panose="02010609060101010101" pitchFamily="49" charset="-122"/>
              </a:rPr>
              <a:t>、</a:t>
            </a:r>
            <a:r>
              <a:rPr lang="en-US" altLang="zh-CN" sz="2400" b="1">
                <a:ea typeface="楷体" panose="02010609060101010101" pitchFamily="49" charset="-122"/>
              </a:rPr>
              <a:t>(</a:t>
            </a:r>
            <a:r>
              <a:rPr lang="zh-CN" altLang="en-US" sz="2400" b="1">
                <a:ea typeface="楷体" panose="02010609060101010101" pitchFamily="49" charset="-122"/>
              </a:rPr>
              <a:t>丙</a:t>
            </a:r>
            <a:r>
              <a:rPr lang="en-US" altLang="zh-CN" sz="2400" b="1">
                <a:ea typeface="楷体" panose="02010609060101010101" pitchFamily="49" charset="-122"/>
              </a:rPr>
              <a:t>~</a:t>
            </a:r>
            <a:r>
              <a:rPr lang="zh-CN" altLang="en-US" sz="2400" b="1">
                <a:ea typeface="楷体" panose="02010609060101010101" pitchFamily="49" charset="-122"/>
              </a:rPr>
              <a:t>赖</a:t>
            </a:r>
            <a:r>
              <a:rPr lang="en-US" altLang="zh-CN" sz="2400" b="1">
                <a:ea typeface="楷体" panose="02010609060101010101" pitchFamily="49" charset="-122"/>
              </a:rPr>
              <a:t>)</a:t>
            </a:r>
            <a:r>
              <a:rPr lang="zh-CN" altLang="en-US" sz="2400" b="1">
                <a:ea typeface="楷体" panose="02010609060101010101" pitchFamily="49" charset="-122"/>
              </a:rPr>
              <a:t>、</a:t>
            </a:r>
            <a:r>
              <a:rPr lang="en-US" altLang="zh-CN" sz="2400" b="1">
                <a:ea typeface="楷体" panose="02010609060101010101" pitchFamily="49" charset="-122"/>
              </a:rPr>
              <a:t>(</a:t>
            </a:r>
            <a:r>
              <a:rPr lang="zh-CN" altLang="en-US" sz="2400" b="1">
                <a:ea typeface="楷体" panose="02010609060101010101" pitchFamily="49" charset="-122"/>
              </a:rPr>
              <a:t>苯丙</a:t>
            </a:r>
            <a:r>
              <a:rPr lang="en-US" altLang="zh-CN" sz="2400" b="1">
                <a:ea typeface="楷体" panose="02010609060101010101" pitchFamily="49" charset="-122"/>
              </a:rPr>
              <a:t>~</a:t>
            </a:r>
            <a:r>
              <a:rPr lang="zh-CN" altLang="en-US" sz="2400" b="1">
                <a:ea typeface="楷体" panose="02010609060101010101" pitchFamily="49" charset="-122"/>
              </a:rPr>
              <a:t>丝</a:t>
            </a:r>
            <a:r>
              <a:rPr lang="en-US" altLang="zh-CN" sz="2400" b="1">
                <a:ea typeface="楷体" panose="02010609060101010101" pitchFamily="49" charset="-122"/>
              </a:rPr>
              <a:t>)</a:t>
            </a:r>
            <a:r>
              <a:rPr lang="zh-CN" altLang="en-US" sz="2400" b="1">
                <a:ea typeface="楷体" panose="02010609060101010101" pitchFamily="49" charset="-122"/>
              </a:rPr>
              <a:t>。写出甲的可能结构。</a:t>
            </a:r>
          </a:p>
          <a:p>
            <a:pPr>
              <a:spcBef>
                <a:spcPct val="10000"/>
              </a:spcBef>
              <a:buFont typeface="Wingdings" panose="05000000000000000000" pitchFamily="2" charset="2"/>
              <a:buNone/>
            </a:pPr>
            <a:r>
              <a:rPr lang="zh-CN" altLang="en-US" sz="2400" b="1">
                <a:ea typeface="楷体" panose="02010609060101010101" pitchFamily="49" charset="-122"/>
              </a:rPr>
              <a:t>解：</a:t>
            </a:r>
            <a:r>
              <a:rPr lang="en-US" altLang="zh-CN" sz="2400" b="1">
                <a:ea typeface="楷体" panose="02010609060101010101" pitchFamily="49" charset="-122"/>
              </a:rPr>
              <a:t>N-</a:t>
            </a:r>
            <a:r>
              <a:rPr lang="zh-CN" altLang="en-US" sz="2400" b="1">
                <a:ea typeface="楷体" panose="02010609060101010101" pitchFamily="49" charset="-122"/>
              </a:rPr>
              <a:t>端为甘氨酸；                    </a:t>
            </a:r>
            <a:r>
              <a:rPr lang="en-US" altLang="zh-CN" sz="2400" b="1">
                <a:ea typeface="楷体" panose="02010609060101010101" pitchFamily="49" charset="-122"/>
              </a:rPr>
              <a:t>C-</a:t>
            </a:r>
            <a:r>
              <a:rPr lang="zh-CN" altLang="en-US" sz="2400" b="1">
                <a:ea typeface="楷体" panose="02010609060101010101" pitchFamily="49" charset="-122"/>
              </a:rPr>
              <a:t>端为苯丙氨酸</a:t>
            </a:r>
          </a:p>
          <a:p>
            <a:pPr>
              <a:spcBef>
                <a:spcPct val="10000"/>
              </a:spcBef>
              <a:buFont typeface="Wingdings" panose="05000000000000000000" pitchFamily="2" charset="2"/>
              <a:buNone/>
            </a:pPr>
            <a:r>
              <a:rPr lang="zh-CN" altLang="en-US" sz="2400" b="1">
                <a:ea typeface="楷体" panose="02010609060101010101" pitchFamily="49" charset="-122"/>
              </a:rPr>
              <a:t>甲</a:t>
            </a:r>
            <a:r>
              <a:rPr lang="en-US" altLang="zh-CN" sz="2400" b="1">
                <a:ea typeface="楷体" panose="02010609060101010101" pitchFamily="49" charset="-122"/>
              </a:rPr>
              <a:t>1</a:t>
            </a:r>
            <a:r>
              <a:rPr lang="zh-CN" altLang="en-US" sz="2400" b="1">
                <a:ea typeface="楷体" panose="02010609060101010101" pitchFamily="49" charset="-122"/>
              </a:rPr>
              <a:t>：甘、甘、苯丙、缬；甲</a:t>
            </a:r>
            <a:r>
              <a:rPr lang="en-US" altLang="zh-CN" sz="2400" b="1">
                <a:ea typeface="楷体" panose="02010609060101010101" pitchFamily="49" charset="-122"/>
              </a:rPr>
              <a:t>2</a:t>
            </a:r>
            <a:r>
              <a:rPr lang="zh-CN" altLang="en-US" sz="2400" b="1">
                <a:ea typeface="楷体" panose="02010609060101010101" pitchFamily="49" charset="-122"/>
              </a:rPr>
              <a:t>：丙、赖、苯丙、苯丙、丝</a:t>
            </a:r>
          </a:p>
          <a:p>
            <a:pPr>
              <a:spcBef>
                <a:spcPct val="10000"/>
              </a:spcBef>
              <a:buFont typeface="Wingdings" panose="05000000000000000000" pitchFamily="2" charset="2"/>
              <a:buNone/>
            </a:pPr>
            <a:r>
              <a:rPr lang="zh-CN" altLang="en-US" sz="2400" b="1">
                <a:ea typeface="楷体" panose="02010609060101010101" pitchFamily="49" charset="-122"/>
              </a:rPr>
              <a:t>          甘</a:t>
            </a:r>
            <a:r>
              <a:rPr lang="en-US" altLang="zh-CN" sz="2400" b="1">
                <a:ea typeface="楷体" panose="02010609060101010101" pitchFamily="49" charset="-122"/>
              </a:rPr>
              <a:t>-</a:t>
            </a:r>
            <a:r>
              <a:rPr lang="zh-CN" altLang="en-US" sz="2400" b="1">
                <a:ea typeface="楷体" panose="02010609060101010101" pitchFamily="49" charset="-122"/>
              </a:rPr>
              <a:t>缬</a:t>
            </a:r>
            <a:r>
              <a:rPr lang="en-US" altLang="zh-CN" sz="2400" b="1">
                <a:ea typeface="楷体" panose="02010609060101010101" pitchFamily="49" charset="-122"/>
              </a:rPr>
              <a:t>-</a:t>
            </a:r>
            <a:r>
              <a:rPr lang="zh-CN" altLang="en-US" sz="2400" b="1">
                <a:ea typeface="楷体" panose="02010609060101010101" pitchFamily="49" charset="-122"/>
              </a:rPr>
              <a:t>苯丙</a:t>
            </a:r>
            <a:r>
              <a:rPr lang="en-US" altLang="zh-CN" sz="2400" b="1">
                <a:ea typeface="楷体" panose="02010609060101010101" pitchFamily="49" charset="-122"/>
              </a:rPr>
              <a:t>-</a:t>
            </a:r>
            <a:r>
              <a:rPr lang="zh-CN" altLang="en-US" sz="2400" b="1">
                <a:ea typeface="楷体" panose="02010609060101010101" pitchFamily="49" charset="-122"/>
              </a:rPr>
              <a:t>甘                       丙</a:t>
            </a:r>
            <a:r>
              <a:rPr lang="en-US" altLang="zh-CN" sz="2400" b="1">
                <a:ea typeface="楷体" panose="02010609060101010101" pitchFamily="49" charset="-122"/>
              </a:rPr>
              <a:t>-</a:t>
            </a:r>
            <a:r>
              <a:rPr lang="zh-CN" altLang="en-US" sz="2400" b="1">
                <a:ea typeface="楷体" panose="02010609060101010101" pitchFamily="49" charset="-122"/>
              </a:rPr>
              <a:t>赖</a:t>
            </a:r>
            <a:r>
              <a:rPr lang="en-US" altLang="zh-CN" sz="2400" b="1">
                <a:ea typeface="楷体" panose="02010609060101010101" pitchFamily="49" charset="-122"/>
              </a:rPr>
              <a:t>-</a:t>
            </a:r>
            <a:r>
              <a:rPr lang="zh-CN" altLang="en-US" sz="2400" b="1">
                <a:ea typeface="楷体" panose="02010609060101010101" pitchFamily="49" charset="-122"/>
              </a:rPr>
              <a:t>丝</a:t>
            </a:r>
            <a:r>
              <a:rPr lang="en-US" altLang="zh-CN" sz="2400" b="1">
                <a:ea typeface="楷体" panose="02010609060101010101" pitchFamily="49" charset="-122"/>
              </a:rPr>
              <a:t>-</a:t>
            </a:r>
            <a:r>
              <a:rPr lang="zh-CN" altLang="en-US" sz="2400" b="1">
                <a:ea typeface="楷体" panose="02010609060101010101" pitchFamily="49" charset="-122"/>
              </a:rPr>
              <a:t>苯丙</a:t>
            </a:r>
            <a:r>
              <a:rPr lang="en-US" altLang="zh-CN" sz="2400" b="1">
                <a:ea typeface="楷体" panose="02010609060101010101" pitchFamily="49" charset="-122"/>
              </a:rPr>
              <a:t>-</a:t>
            </a:r>
            <a:r>
              <a:rPr lang="zh-CN" altLang="en-US" sz="2400" b="1">
                <a:ea typeface="楷体" panose="02010609060101010101" pitchFamily="49" charset="-122"/>
              </a:rPr>
              <a:t>苯丙</a:t>
            </a:r>
          </a:p>
          <a:p>
            <a:pPr>
              <a:spcBef>
                <a:spcPct val="10000"/>
              </a:spcBef>
              <a:buFont typeface="Wingdings" panose="05000000000000000000" pitchFamily="2" charset="2"/>
              <a:buNone/>
            </a:pPr>
            <a:r>
              <a:rPr lang="zh-CN" altLang="en-US" sz="2400" b="1">
                <a:ea typeface="楷体" panose="02010609060101010101" pitchFamily="49" charset="-122"/>
              </a:rPr>
              <a:t>      或 甘</a:t>
            </a:r>
            <a:r>
              <a:rPr lang="en-US" altLang="zh-CN" sz="2400" b="1">
                <a:ea typeface="楷体" panose="02010609060101010101" pitchFamily="49" charset="-122"/>
              </a:rPr>
              <a:t>-</a:t>
            </a:r>
            <a:r>
              <a:rPr lang="zh-CN" altLang="en-US" sz="2400" b="1">
                <a:ea typeface="楷体" panose="02010609060101010101" pitchFamily="49" charset="-122"/>
              </a:rPr>
              <a:t>苯丙</a:t>
            </a:r>
            <a:r>
              <a:rPr lang="en-US" altLang="zh-CN" sz="2400" b="1">
                <a:ea typeface="楷体" panose="02010609060101010101" pitchFamily="49" charset="-122"/>
              </a:rPr>
              <a:t>-</a:t>
            </a:r>
            <a:r>
              <a:rPr lang="zh-CN" altLang="en-US" sz="2400" b="1">
                <a:ea typeface="楷体" panose="02010609060101010101" pitchFamily="49" charset="-122"/>
              </a:rPr>
              <a:t>缬</a:t>
            </a:r>
            <a:r>
              <a:rPr lang="en-US" altLang="zh-CN" sz="2400" b="1">
                <a:ea typeface="楷体" panose="02010609060101010101" pitchFamily="49" charset="-122"/>
              </a:rPr>
              <a:t>-</a:t>
            </a:r>
            <a:r>
              <a:rPr lang="zh-CN" altLang="en-US" sz="2400" b="1">
                <a:ea typeface="楷体" panose="02010609060101010101" pitchFamily="49" charset="-122"/>
              </a:rPr>
              <a:t>甘</a:t>
            </a:r>
          </a:p>
          <a:p>
            <a:pPr>
              <a:spcBef>
                <a:spcPct val="10000"/>
              </a:spcBef>
              <a:buFont typeface="Wingdings" panose="05000000000000000000" pitchFamily="2" charset="2"/>
              <a:buNone/>
            </a:pPr>
            <a:r>
              <a:rPr lang="zh-CN" altLang="en-US" sz="2400" b="1">
                <a:ea typeface="楷体" panose="02010609060101010101" pitchFamily="49" charset="-122"/>
              </a:rPr>
              <a:t>不可能的组合：甲</a:t>
            </a:r>
            <a:r>
              <a:rPr lang="en-US" altLang="zh-CN" sz="2400" b="1">
                <a:ea typeface="楷体" panose="02010609060101010101" pitchFamily="49" charset="-122"/>
              </a:rPr>
              <a:t>1 </a:t>
            </a:r>
            <a:r>
              <a:rPr lang="zh-CN" altLang="en-US" sz="2400" b="1">
                <a:ea typeface="楷体" panose="02010609060101010101" pitchFamily="49" charset="-122"/>
              </a:rPr>
              <a:t>甘</a:t>
            </a:r>
            <a:r>
              <a:rPr lang="en-US" altLang="zh-CN" sz="2400" b="1">
                <a:ea typeface="楷体" panose="02010609060101010101" pitchFamily="49" charset="-122"/>
              </a:rPr>
              <a:t>-</a:t>
            </a:r>
            <a:r>
              <a:rPr lang="zh-CN" altLang="en-US" sz="2400" b="1">
                <a:ea typeface="楷体" panose="02010609060101010101" pitchFamily="49" charset="-122"/>
              </a:rPr>
              <a:t>缬</a:t>
            </a:r>
            <a:r>
              <a:rPr lang="en-US" altLang="zh-CN" sz="2400" b="1">
                <a:ea typeface="楷体" panose="02010609060101010101" pitchFamily="49" charset="-122"/>
              </a:rPr>
              <a:t>-</a:t>
            </a:r>
            <a:r>
              <a:rPr lang="zh-CN" altLang="en-US" sz="2400" b="1">
                <a:ea typeface="楷体" panose="02010609060101010101" pitchFamily="49" charset="-122"/>
              </a:rPr>
              <a:t>甘</a:t>
            </a:r>
            <a:r>
              <a:rPr lang="en-US" altLang="zh-CN" sz="2400" b="1">
                <a:ea typeface="楷体" panose="02010609060101010101" pitchFamily="49" charset="-122"/>
              </a:rPr>
              <a:t>-</a:t>
            </a:r>
            <a:r>
              <a:rPr lang="zh-CN" altLang="en-US" sz="2400" b="1">
                <a:ea typeface="楷体" panose="02010609060101010101" pitchFamily="49" charset="-122"/>
              </a:rPr>
              <a:t>苯丙 或 甘</a:t>
            </a:r>
            <a:r>
              <a:rPr lang="en-US" altLang="zh-CN" sz="2400" b="1">
                <a:ea typeface="楷体" panose="02010609060101010101" pitchFamily="49" charset="-122"/>
              </a:rPr>
              <a:t>-</a:t>
            </a:r>
            <a:r>
              <a:rPr lang="zh-CN" altLang="en-US" sz="2400" b="1">
                <a:ea typeface="楷体" panose="02010609060101010101" pitchFamily="49" charset="-122"/>
              </a:rPr>
              <a:t>苯丙</a:t>
            </a:r>
            <a:r>
              <a:rPr lang="en-US" altLang="zh-CN" sz="2400" b="1">
                <a:ea typeface="楷体" panose="02010609060101010101" pitchFamily="49" charset="-122"/>
              </a:rPr>
              <a:t>-</a:t>
            </a:r>
            <a:r>
              <a:rPr lang="zh-CN" altLang="en-US" sz="2400" b="1">
                <a:ea typeface="楷体" panose="02010609060101010101" pitchFamily="49" charset="-122"/>
              </a:rPr>
              <a:t>甘</a:t>
            </a:r>
            <a:r>
              <a:rPr lang="en-US" altLang="zh-CN" sz="2400" b="1">
                <a:ea typeface="楷体" panose="02010609060101010101" pitchFamily="49" charset="-122"/>
              </a:rPr>
              <a:t>-</a:t>
            </a:r>
            <a:r>
              <a:rPr lang="zh-CN" altLang="en-US" sz="2400" b="1">
                <a:ea typeface="楷体" panose="02010609060101010101" pitchFamily="49" charset="-122"/>
              </a:rPr>
              <a:t>缬</a:t>
            </a:r>
          </a:p>
          <a:p>
            <a:pPr>
              <a:spcBef>
                <a:spcPct val="10000"/>
              </a:spcBef>
              <a:buFont typeface="Wingdings" panose="05000000000000000000" pitchFamily="2" charset="2"/>
              <a:buNone/>
            </a:pPr>
            <a:r>
              <a:rPr lang="zh-CN" altLang="en-US" sz="2400" b="1">
                <a:ea typeface="楷体" panose="02010609060101010101" pitchFamily="49" charset="-122"/>
              </a:rPr>
              <a:t>                            甲</a:t>
            </a:r>
            <a:r>
              <a:rPr lang="en-US" altLang="zh-CN" sz="2400" b="1">
                <a:ea typeface="楷体" panose="02010609060101010101" pitchFamily="49" charset="-122"/>
              </a:rPr>
              <a:t>2 </a:t>
            </a:r>
            <a:r>
              <a:rPr lang="zh-CN" altLang="en-US" sz="2400" b="1">
                <a:ea typeface="楷体" panose="02010609060101010101" pitchFamily="49" charset="-122"/>
              </a:rPr>
              <a:t>丙</a:t>
            </a:r>
            <a:r>
              <a:rPr lang="en-US" altLang="zh-CN" sz="2400" b="1">
                <a:ea typeface="楷体" panose="02010609060101010101" pitchFamily="49" charset="-122"/>
              </a:rPr>
              <a:t>-</a:t>
            </a:r>
            <a:r>
              <a:rPr lang="zh-CN" altLang="en-US" sz="2400" b="1">
                <a:ea typeface="楷体" panose="02010609060101010101" pitchFamily="49" charset="-122"/>
              </a:rPr>
              <a:t>赖</a:t>
            </a:r>
            <a:r>
              <a:rPr lang="en-US" altLang="zh-CN" sz="2400" b="1">
                <a:ea typeface="楷体" panose="02010609060101010101" pitchFamily="49" charset="-122"/>
              </a:rPr>
              <a:t>-</a:t>
            </a:r>
            <a:r>
              <a:rPr lang="zh-CN" altLang="en-US" sz="2400" b="1">
                <a:ea typeface="楷体" panose="02010609060101010101" pitchFamily="49" charset="-122"/>
              </a:rPr>
              <a:t>苯丙</a:t>
            </a:r>
            <a:r>
              <a:rPr lang="en-US" altLang="zh-CN" sz="2400" b="1">
                <a:ea typeface="楷体" panose="02010609060101010101" pitchFamily="49" charset="-122"/>
              </a:rPr>
              <a:t>-</a:t>
            </a:r>
            <a:r>
              <a:rPr lang="zh-CN" altLang="en-US" sz="2400" b="1">
                <a:ea typeface="楷体" panose="02010609060101010101" pitchFamily="49" charset="-122"/>
              </a:rPr>
              <a:t>丝</a:t>
            </a:r>
            <a:r>
              <a:rPr lang="en-US" altLang="zh-CN" sz="2400" b="1">
                <a:ea typeface="楷体" panose="02010609060101010101" pitchFamily="49" charset="-122"/>
              </a:rPr>
              <a:t>-</a:t>
            </a:r>
            <a:r>
              <a:rPr lang="zh-CN" altLang="en-US" sz="2400" b="1">
                <a:ea typeface="楷体" panose="02010609060101010101" pitchFamily="49" charset="-122"/>
              </a:rPr>
              <a:t>苯丙</a:t>
            </a:r>
          </a:p>
          <a:p>
            <a:pPr>
              <a:spcBef>
                <a:spcPct val="10000"/>
              </a:spcBef>
              <a:buFont typeface="Wingdings" panose="05000000000000000000" pitchFamily="2" charset="2"/>
              <a:buNone/>
            </a:pPr>
            <a:r>
              <a:rPr lang="zh-CN" altLang="en-US" sz="2400" b="1">
                <a:ea typeface="楷体" panose="02010609060101010101" pitchFamily="49" charset="-122"/>
              </a:rPr>
              <a:t> 因此，寡肽甲的可能结果如下：</a:t>
            </a:r>
          </a:p>
          <a:p>
            <a:pPr>
              <a:spcBef>
                <a:spcPct val="10000"/>
              </a:spcBef>
              <a:buFont typeface="Wingdings" panose="05000000000000000000" pitchFamily="2" charset="2"/>
              <a:buNone/>
            </a:pPr>
            <a:r>
              <a:rPr lang="zh-CN" altLang="en-US" sz="2400" b="1">
                <a:ea typeface="楷体" panose="02010609060101010101" pitchFamily="49" charset="-122"/>
              </a:rPr>
              <a:t>             </a:t>
            </a:r>
            <a:r>
              <a:rPr lang="zh-CN" altLang="en-US" sz="2400" b="1">
                <a:solidFill>
                  <a:srgbClr val="FF0000"/>
                </a:solidFill>
                <a:ea typeface="楷体" panose="02010609060101010101" pitchFamily="49" charset="-122"/>
              </a:rPr>
              <a:t>甘</a:t>
            </a:r>
            <a:r>
              <a:rPr lang="en-US" altLang="zh-CN" sz="2400" b="1">
                <a:solidFill>
                  <a:srgbClr val="FF0000"/>
                </a:solidFill>
                <a:ea typeface="楷体" panose="02010609060101010101" pitchFamily="49" charset="-122"/>
              </a:rPr>
              <a:t>-</a:t>
            </a:r>
            <a:r>
              <a:rPr lang="zh-CN" altLang="en-US" sz="2400" b="1">
                <a:solidFill>
                  <a:srgbClr val="FF0000"/>
                </a:solidFill>
                <a:ea typeface="楷体" panose="02010609060101010101" pitchFamily="49" charset="-122"/>
              </a:rPr>
              <a:t>缬</a:t>
            </a:r>
            <a:r>
              <a:rPr lang="en-US" altLang="zh-CN" sz="2400" b="1">
                <a:solidFill>
                  <a:srgbClr val="FF0000"/>
                </a:solidFill>
                <a:ea typeface="楷体" panose="02010609060101010101" pitchFamily="49" charset="-122"/>
              </a:rPr>
              <a:t>-</a:t>
            </a:r>
            <a:r>
              <a:rPr lang="zh-CN" altLang="en-US" sz="2400" b="1">
                <a:solidFill>
                  <a:srgbClr val="FF0000"/>
                </a:solidFill>
                <a:ea typeface="楷体" panose="02010609060101010101" pitchFamily="49" charset="-122"/>
              </a:rPr>
              <a:t>苯丙</a:t>
            </a:r>
            <a:r>
              <a:rPr lang="en-US" altLang="zh-CN" sz="2400" b="1">
                <a:solidFill>
                  <a:srgbClr val="FF0000"/>
                </a:solidFill>
                <a:ea typeface="楷体" panose="02010609060101010101" pitchFamily="49" charset="-122"/>
              </a:rPr>
              <a:t>-</a:t>
            </a:r>
            <a:r>
              <a:rPr lang="zh-CN" altLang="en-US" sz="2400" b="1">
                <a:solidFill>
                  <a:srgbClr val="FF0000"/>
                </a:solidFill>
                <a:ea typeface="楷体" panose="02010609060101010101" pitchFamily="49" charset="-122"/>
              </a:rPr>
              <a:t>甘</a:t>
            </a:r>
            <a:r>
              <a:rPr lang="en-US" altLang="zh-CN" sz="2400" b="1">
                <a:solidFill>
                  <a:srgbClr val="FF0000"/>
                </a:solidFill>
                <a:ea typeface="楷体" panose="02010609060101010101" pitchFamily="49" charset="-122"/>
              </a:rPr>
              <a:t>-</a:t>
            </a:r>
            <a:r>
              <a:rPr lang="zh-CN" altLang="en-US" sz="2400" b="1">
                <a:solidFill>
                  <a:srgbClr val="FF0000"/>
                </a:solidFill>
                <a:ea typeface="楷体" panose="02010609060101010101" pitchFamily="49" charset="-122"/>
              </a:rPr>
              <a:t>丙</a:t>
            </a:r>
            <a:r>
              <a:rPr lang="en-US" altLang="zh-CN" sz="2400" b="1">
                <a:solidFill>
                  <a:srgbClr val="FF0000"/>
                </a:solidFill>
                <a:ea typeface="楷体" panose="02010609060101010101" pitchFamily="49" charset="-122"/>
              </a:rPr>
              <a:t>-</a:t>
            </a:r>
            <a:r>
              <a:rPr lang="zh-CN" altLang="en-US" sz="2400" b="1">
                <a:solidFill>
                  <a:srgbClr val="FF0000"/>
                </a:solidFill>
                <a:ea typeface="楷体" panose="02010609060101010101" pitchFamily="49" charset="-122"/>
              </a:rPr>
              <a:t>赖</a:t>
            </a:r>
            <a:r>
              <a:rPr lang="en-US" altLang="zh-CN" sz="2400" b="1">
                <a:solidFill>
                  <a:srgbClr val="FF0000"/>
                </a:solidFill>
                <a:ea typeface="楷体" panose="02010609060101010101" pitchFamily="49" charset="-122"/>
              </a:rPr>
              <a:t>-</a:t>
            </a:r>
            <a:r>
              <a:rPr lang="zh-CN" altLang="en-US" sz="2400" b="1">
                <a:solidFill>
                  <a:srgbClr val="FF0000"/>
                </a:solidFill>
                <a:ea typeface="楷体" panose="02010609060101010101" pitchFamily="49" charset="-122"/>
              </a:rPr>
              <a:t>丝</a:t>
            </a:r>
            <a:r>
              <a:rPr lang="en-US" altLang="zh-CN" sz="2400" b="1">
                <a:solidFill>
                  <a:srgbClr val="FF0000"/>
                </a:solidFill>
                <a:ea typeface="楷体" panose="02010609060101010101" pitchFamily="49" charset="-122"/>
              </a:rPr>
              <a:t>-</a:t>
            </a:r>
            <a:r>
              <a:rPr lang="zh-CN" altLang="en-US" sz="2400" b="1">
                <a:solidFill>
                  <a:srgbClr val="FF0000"/>
                </a:solidFill>
                <a:ea typeface="楷体" panose="02010609060101010101" pitchFamily="49" charset="-122"/>
              </a:rPr>
              <a:t>苯丙</a:t>
            </a:r>
            <a:r>
              <a:rPr lang="en-US" altLang="zh-CN" sz="2400" b="1">
                <a:solidFill>
                  <a:srgbClr val="FF0000"/>
                </a:solidFill>
                <a:ea typeface="楷体" panose="02010609060101010101" pitchFamily="49" charset="-122"/>
              </a:rPr>
              <a:t>-</a:t>
            </a:r>
            <a:r>
              <a:rPr lang="zh-CN" altLang="en-US" sz="2400" b="1">
                <a:solidFill>
                  <a:srgbClr val="FF0000"/>
                </a:solidFill>
                <a:ea typeface="楷体" panose="02010609060101010101" pitchFamily="49" charset="-122"/>
              </a:rPr>
              <a:t>苯丙九肽</a:t>
            </a:r>
          </a:p>
          <a:p>
            <a:pPr>
              <a:spcBef>
                <a:spcPct val="10000"/>
              </a:spcBef>
              <a:buFont typeface="Wingdings" panose="05000000000000000000" pitchFamily="2" charset="2"/>
              <a:buNone/>
            </a:pPr>
            <a:r>
              <a:rPr lang="zh-CN" altLang="en-US" sz="2400" b="1">
                <a:ea typeface="楷体" panose="02010609060101010101" pitchFamily="49" charset="-122"/>
              </a:rPr>
              <a:t>     或：</a:t>
            </a:r>
            <a:r>
              <a:rPr lang="zh-CN" altLang="en-US" sz="2400" b="1">
                <a:solidFill>
                  <a:srgbClr val="0000FF"/>
                </a:solidFill>
                <a:ea typeface="楷体" panose="02010609060101010101" pitchFamily="49" charset="-122"/>
              </a:rPr>
              <a:t>甘</a:t>
            </a:r>
            <a:r>
              <a:rPr lang="en-US" altLang="zh-CN" sz="2400" b="1">
                <a:solidFill>
                  <a:srgbClr val="0000FF"/>
                </a:solidFill>
                <a:ea typeface="楷体" panose="02010609060101010101" pitchFamily="49" charset="-122"/>
              </a:rPr>
              <a:t>-</a:t>
            </a:r>
            <a:r>
              <a:rPr lang="zh-CN" altLang="en-US" sz="2400" b="1">
                <a:solidFill>
                  <a:srgbClr val="0000FF"/>
                </a:solidFill>
                <a:ea typeface="楷体" panose="02010609060101010101" pitchFamily="49" charset="-122"/>
              </a:rPr>
              <a:t>苯丙</a:t>
            </a:r>
            <a:r>
              <a:rPr lang="en-US" altLang="zh-CN" sz="2400" b="1">
                <a:solidFill>
                  <a:srgbClr val="0000FF"/>
                </a:solidFill>
                <a:ea typeface="楷体" panose="02010609060101010101" pitchFamily="49" charset="-122"/>
              </a:rPr>
              <a:t>-</a:t>
            </a:r>
            <a:r>
              <a:rPr lang="zh-CN" altLang="en-US" sz="2400" b="1">
                <a:solidFill>
                  <a:srgbClr val="0000FF"/>
                </a:solidFill>
                <a:ea typeface="楷体" panose="02010609060101010101" pitchFamily="49" charset="-122"/>
              </a:rPr>
              <a:t>缬</a:t>
            </a:r>
            <a:r>
              <a:rPr lang="en-US" altLang="zh-CN" sz="2400" b="1">
                <a:solidFill>
                  <a:srgbClr val="0000FF"/>
                </a:solidFill>
                <a:ea typeface="楷体" panose="02010609060101010101" pitchFamily="49" charset="-122"/>
              </a:rPr>
              <a:t>-</a:t>
            </a:r>
            <a:r>
              <a:rPr lang="zh-CN" altLang="en-US" sz="2400" b="1">
                <a:solidFill>
                  <a:srgbClr val="0000FF"/>
                </a:solidFill>
                <a:ea typeface="楷体" panose="02010609060101010101" pitchFamily="49" charset="-122"/>
              </a:rPr>
              <a:t>甘</a:t>
            </a:r>
            <a:r>
              <a:rPr lang="en-US" altLang="zh-CN" sz="2400" b="1">
                <a:solidFill>
                  <a:srgbClr val="0000FF"/>
                </a:solidFill>
                <a:ea typeface="楷体" panose="02010609060101010101" pitchFamily="49" charset="-122"/>
              </a:rPr>
              <a:t>-</a:t>
            </a:r>
            <a:r>
              <a:rPr lang="zh-CN" altLang="en-US" sz="2400" b="1">
                <a:solidFill>
                  <a:srgbClr val="0000FF"/>
                </a:solidFill>
                <a:ea typeface="楷体" panose="02010609060101010101" pitchFamily="49" charset="-122"/>
              </a:rPr>
              <a:t>丙</a:t>
            </a:r>
            <a:r>
              <a:rPr lang="en-US" altLang="zh-CN" sz="2400" b="1">
                <a:solidFill>
                  <a:srgbClr val="0000FF"/>
                </a:solidFill>
                <a:ea typeface="楷体" panose="02010609060101010101" pitchFamily="49" charset="-122"/>
              </a:rPr>
              <a:t>-</a:t>
            </a:r>
            <a:r>
              <a:rPr lang="zh-CN" altLang="en-US" sz="2400" b="1">
                <a:solidFill>
                  <a:srgbClr val="0000FF"/>
                </a:solidFill>
                <a:ea typeface="楷体" panose="02010609060101010101" pitchFamily="49" charset="-122"/>
              </a:rPr>
              <a:t>赖</a:t>
            </a:r>
            <a:r>
              <a:rPr lang="en-US" altLang="zh-CN" sz="2400" b="1">
                <a:solidFill>
                  <a:srgbClr val="0000FF"/>
                </a:solidFill>
                <a:ea typeface="楷体" panose="02010609060101010101" pitchFamily="49" charset="-122"/>
              </a:rPr>
              <a:t>-</a:t>
            </a:r>
            <a:r>
              <a:rPr lang="zh-CN" altLang="en-US" sz="2400" b="1">
                <a:solidFill>
                  <a:srgbClr val="0000FF"/>
                </a:solidFill>
                <a:ea typeface="楷体" panose="02010609060101010101" pitchFamily="49" charset="-122"/>
              </a:rPr>
              <a:t>丝</a:t>
            </a:r>
            <a:r>
              <a:rPr lang="en-US" altLang="zh-CN" sz="2400" b="1">
                <a:solidFill>
                  <a:srgbClr val="0000FF"/>
                </a:solidFill>
                <a:ea typeface="楷体" panose="02010609060101010101" pitchFamily="49" charset="-122"/>
              </a:rPr>
              <a:t>-</a:t>
            </a:r>
            <a:r>
              <a:rPr lang="zh-CN" altLang="en-US" sz="2400" b="1">
                <a:solidFill>
                  <a:srgbClr val="0000FF"/>
                </a:solidFill>
                <a:ea typeface="楷体" panose="02010609060101010101" pitchFamily="49" charset="-122"/>
              </a:rPr>
              <a:t>苯丙</a:t>
            </a:r>
            <a:r>
              <a:rPr lang="en-US" altLang="zh-CN" sz="2400" b="1">
                <a:solidFill>
                  <a:srgbClr val="0000FF"/>
                </a:solidFill>
                <a:ea typeface="楷体" panose="02010609060101010101" pitchFamily="49" charset="-122"/>
              </a:rPr>
              <a:t>-</a:t>
            </a:r>
            <a:r>
              <a:rPr lang="zh-CN" altLang="en-US" sz="2400" b="1">
                <a:solidFill>
                  <a:srgbClr val="0000FF"/>
                </a:solidFill>
                <a:ea typeface="楷体" panose="02010609060101010101" pitchFamily="49" charset="-122"/>
              </a:rPr>
              <a:t>苯丙九肽</a:t>
            </a:r>
          </a:p>
        </p:txBody>
      </p:sp>
      <p:sp>
        <p:nvSpPr>
          <p:cNvPr id="30723" name="日期占位符 1">
            <a:extLst>
              <a:ext uri="{FF2B5EF4-FFF2-40B4-BE49-F238E27FC236}">
                <a16:creationId xmlns:a16="http://schemas.microsoft.com/office/drawing/2014/main" id="{01D6A6A0-D0E2-45F9-8398-3C93CDDDDA72}"/>
              </a:ext>
            </a:extLst>
          </p:cNvPr>
          <p:cNvSpPr>
            <a:spLocks noGrp="1"/>
          </p:cNvSpPr>
          <p:nvPr>
            <p:ph type="dt" sz="quarter" idx="10"/>
          </p:nvPr>
        </p:nvSpPr>
        <p:spPr/>
        <p:txBody>
          <a:bodyPr anchorCtr="0"/>
          <a:lstStyle/>
          <a:p>
            <a:fld id="{BB962C8B-B14F-4D97-AF65-F5344CB8AC3E}" type="datetime11">
              <a:rPr lang="zh-CN" altLang="en-US" noProof="1" dirty="0" smtClean="0"/>
              <a:pPr/>
              <a:t>18:36:33</a:t>
            </a:fld>
            <a:endParaRPr lang="zh-CN" altLang="en-US" noProof="1"/>
          </a:p>
        </p:txBody>
      </p:sp>
      <p:sp>
        <p:nvSpPr>
          <p:cNvPr id="2" name="灯片编号占位符 5">
            <a:extLst>
              <a:ext uri="{FF2B5EF4-FFF2-40B4-BE49-F238E27FC236}">
                <a16:creationId xmlns:a16="http://schemas.microsoft.com/office/drawing/2014/main" id="{CB940D38-0CE2-420E-8A3D-C1C54245E52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1402E08-4943-428A-9ED8-F5E81844D5F6}" type="slidenum">
              <a:rPr lang="en-US" altLang="zh-CN"/>
              <a:pPr/>
              <a:t>26</a:t>
            </a:fld>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ED1BBC35-FBA4-41ED-8F23-699E51137D84}"/>
              </a:ext>
            </a:extLst>
          </p:cNvPr>
          <p:cNvSpPr>
            <a:spLocks noGrp="1" noRot="1" noChangeArrowheads="1"/>
          </p:cNvSpPr>
          <p:nvPr>
            <p:ph idx="1"/>
          </p:nvPr>
        </p:nvSpPr>
        <p:spPr>
          <a:xfrm>
            <a:off x="385763" y="608013"/>
            <a:ext cx="8281987" cy="5700712"/>
          </a:xfrm>
        </p:spPr>
        <p:txBody>
          <a:bodyPr/>
          <a:lstStyle/>
          <a:p>
            <a:pPr>
              <a:lnSpc>
                <a:spcPct val="120000"/>
              </a:lnSpc>
              <a:spcBef>
                <a:spcPct val="0"/>
              </a:spcBef>
              <a:buFont typeface="Wingdings" panose="05000000000000000000" pitchFamily="2" charset="2"/>
              <a:buNone/>
            </a:pPr>
            <a:r>
              <a:rPr lang="zh-CN" altLang="en-US" sz="2400" b="1">
                <a:ea typeface="楷体" panose="02010609060101010101" pitchFamily="49" charset="-122"/>
              </a:rPr>
              <a:t>例：有一多肽经酸性水解测定，含</a:t>
            </a:r>
            <a:r>
              <a:rPr lang="en-US" altLang="zh-CN" sz="2400" b="1">
                <a:ea typeface="楷体" panose="02010609060101010101" pitchFamily="49" charset="-122"/>
              </a:rPr>
              <a:t>8</a:t>
            </a:r>
            <a:r>
              <a:rPr lang="zh-CN" altLang="en-US" sz="2400" b="1">
                <a:ea typeface="楷体" panose="02010609060101010101" pitchFamily="49" charset="-122"/>
              </a:rPr>
              <a:t>种氨基酸：丙、亮、赖、苯丙、脯、丝、酪、缬。其含量</a:t>
            </a:r>
            <a:r>
              <a:rPr lang="en-US" altLang="zh-CN" sz="2400" b="1">
                <a:ea typeface="楷体" panose="02010609060101010101" pitchFamily="49" charset="-122"/>
              </a:rPr>
              <a:t>1:1</a:t>
            </a:r>
            <a:r>
              <a:rPr lang="zh-CN" altLang="en-US" sz="2400" b="1">
                <a:ea typeface="楷体" panose="02010609060101010101" pitchFamily="49" charset="-122"/>
              </a:rPr>
              <a:t>。分子量测定为八肽。端基分析：</a:t>
            </a:r>
            <a:r>
              <a:rPr lang="en-US" altLang="zh-CN" sz="2400" b="1">
                <a:ea typeface="楷体" panose="02010609060101010101" pitchFamily="49" charset="-122"/>
              </a:rPr>
              <a:t>N-</a:t>
            </a:r>
            <a:r>
              <a:rPr lang="zh-CN" altLang="en-US" sz="2400" b="1">
                <a:ea typeface="楷体" panose="02010609060101010101" pitchFamily="49" charset="-122"/>
              </a:rPr>
              <a:t>端为丙氨酸；</a:t>
            </a:r>
            <a:r>
              <a:rPr lang="en-US" altLang="zh-CN" sz="2400" b="1">
                <a:ea typeface="楷体" panose="02010609060101010101" pitchFamily="49" charset="-122"/>
              </a:rPr>
              <a:t>C-</a:t>
            </a:r>
            <a:r>
              <a:rPr lang="zh-CN" altLang="en-US" sz="2400" b="1">
                <a:ea typeface="楷体" panose="02010609060101010101" pitchFamily="49" charset="-122"/>
              </a:rPr>
              <a:t>端为亮氨酸。用糜蛋白酶水解的酪氨酸、一个三肽</a:t>
            </a:r>
            <a:r>
              <a:rPr lang="en-US" altLang="zh-CN" sz="2400" b="1">
                <a:ea typeface="楷体" panose="02010609060101010101" pitchFamily="49" charset="-122"/>
              </a:rPr>
              <a:t>(N-</a:t>
            </a:r>
            <a:r>
              <a:rPr lang="zh-CN" altLang="en-US" sz="2400" b="1">
                <a:ea typeface="楷体" panose="02010609060101010101" pitchFamily="49" charset="-122"/>
              </a:rPr>
              <a:t>端为丙氨酸，</a:t>
            </a:r>
            <a:r>
              <a:rPr lang="en-US" altLang="zh-CN" sz="2400" b="1">
                <a:ea typeface="楷体" panose="02010609060101010101" pitchFamily="49" charset="-122"/>
              </a:rPr>
              <a:t>C-</a:t>
            </a:r>
            <a:r>
              <a:rPr lang="zh-CN" altLang="en-US" sz="2400" b="1">
                <a:ea typeface="楷体" panose="02010609060101010101" pitchFamily="49" charset="-122"/>
              </a:rPr>
              <a:t>端为苯丙氨酸</a:t>
            </a:r>
            <a:r>
              <a:rPr lang="en-US" altLang="zh-CN" sz="2400" b="1">
                <a:ea typeface="楷体" panose="02010609060101010101" pitchFamily="49" charset="-122"/>
              </a:rPr>
              <a:t>)</a:t>
            </a:r>
            <a:r>
              <a:rPr lang="zh-CN" altLang="en-US" sz="2400" b="1">
                <a:ea typeface="楷体" panose="02010609060101010101" pitchFamily="49" charset="-122"/>
              </a:rPr>
              <a:t>和一个四肽</a:t>
            </a:r>
            <a:r>
              <a:rPr lang="en-US" altLang="zh-CN" sz="2400" b="1">
                <a:ea typeface="楷体" panose="02010609060101010101" pitchFamily="49" charset="-122"/>
              </a:rPr>
              <a:t>(N-</a:t>
            </a:r>
            <a:r>
              <a:rPr lang="zh-CN" altLang="en-US" sz="2400" b="1">
                <a:ea typeface="楷体" panose="02010609060101010101" pitchFamily="49" charset="-122"/>
              </a:rPr>
              <a:t>端为苯丙氨酸，</a:t>
            </a:r>
            <a:r>
              <a:rPr lang="en-US" altLang="zh-CN" sz="2400" b="1">
                <a:ea typeface="楷体" panose="02010609060101010101" pitchFamily="49" charset="-122"/>
              </a:rPr>
              <a:t>C-</a:t>
            </a:r>
            <a:r>
              <a:rPr lang="zh-CN" altLang="en-US" sz="2400" b="1">
                <a:ea typeface="楷体" panose="02010609060101010101" pitchFamily="49" charset="-122"/>
              </a:rPr>
              <a:t>端为亮氨酸</a:t>
            </a:r>
            <a:r>
              <a:rPr lang="en-US" altLang="zh-CN" sz="2400" b="1">
                <a:ea typeface="楷体" panose="02010609060101010101" pitchFamily="49" charset="-122"/>
              </a:rPr>
              <a:t>)</a:t>
            </a:r>
            <a:r>
              <a:rPr lang="zh-CN" altLang="en-US" sz="2400" b="1">
                <a:ea typeface="楷体" panose="02010609060101010101" pitchFamily="49" charset="-122"/>
              </a:rPr>
              <a:t>。三肽在胃蛋白酶的作用下，水解为苯丙氨酸和一个二肽</a:t>
            </a:r>
            <a:r>
              <a:rPr lang="en-US" altLang="zh-CN" sz="2400" b="1">
                <a:ea typeface="楷体" panose="02010609060101010101" pitchFamily="49" charset="-122"/>
              </a:rPr>
              <a:t>(</a:t>
            </a:r>
            <a:r>
              <a:rPr lang="zh-CN" altLang="en-US" sz="2400" b="1">
                <a:ea typeface="楷体" panose="02010609060101010101" pitchFamily="49" charset="-122"/>
              </a:rPr>
              <a:t>丙</a:t>
            </a:r>
            <a:r>
              <a:rPr lang="en-US" altLang="zh-CN" sz="2400" b="1">
                <a:ea typeface="楷体" panose="02010609060101010101" pitchFamily="49" charset="-122"/>
              </a:rPr>
              <a:t>-</a:t>
            </a:r>
            <a:r>
              <a:rPr lang="zh-CN" altLang="en-US" sz="2400" b="1">
                <a:ea typeface="楷体" panose="02010609060101010101" pitchFamily="49" charset="-122"/>
              </a:rPr>
              <a:t>脯</a:t>
            </a:r>
            <a:r>
              <a:rPr lang="en-US" altLang="zh-CN" sz="2400" b="1">
                <a:ea typeface="楷体" panose="02010609060101010101" pitchFamily="49" charset="-122"/>
              </a:rPr>
              <a:t>)</a:t>
            </a:r>
            <a:r>
              <a:rPr lang="zh-CN" altLang="en-US" sz="2400" b="1">
                <a:ea typeface="楷体" panose="02010609060101010101" pitchFamily="49" charset="-122"/>
              </a:rPr>
              <a:t>。四肽在胰蛋白酶作用下水解为赖氨酸和一个三肽；</a:t>
            </a:r>
            <a:r>
              <a:rPr lang="en-US" altLang="zh-CN" sz="2400" b="1">
                <a:ea typeface="楷体" panose="02010609060101010101" pitchFamily="49" charset="-122"/>
              </a:rPr>
              <a:t>N-</a:t>
            </a:r>
            <a:r>
              <a:rPr lang="zh-CN" altLang="en-US" sz="2400" b="1">
                <a:ea typeface="楷体" panose="02010609060101010101" pitchFamily="49" charset="-122"/>
              </a:rPr>
              <a:t>端为丝氨酸。</a:t>
            </a:r>
          </a:p>
          <a:p>
            <a:pPr>
              <a:lnSpc>
                <a:spcPct val="120000"/>
              </a:lnSpc>
              <a:spcBef>
                <a:spcPct val="0"/>
              </a:spcBef>
              <a:buFont typeface="Wingdings" panose="05000000000000000000" pitchFamily="2" charset="2"/>
              <a:buNone/>
            </a:pPr>
            <a:r>
              <a:rPr lang="zh-CN" altLang="en-US" sz="2400" b="1">
                <a:ea typeface="楷体" panose="02010609060101010101" pitchFamily="49" charset="-122"/>
              </a:rPr>
              <a:t>解：根据以上信息得出：</a:t>
            </a:r>
          </a:p>
          <a:p>
            <a:pPr>
              <a:lnSpc>
                <a:spcPct val="120000"/>
              </a:lnSpc>
              <a:spcBef>
                <a:spcPct val="0"/>
              </a:spcBef>
              <a:buFont typeface="Wingdings" panose="05000000000000000000" pitchFamily="2" charset="2"/>
              <a:buNone/>
            </a:pPr>
            <a:endParaRPr lang="zh-CN" altLang="en-US" sz="2400" b="1">
              <a:ea typeface="楷体" panose="02010609060101010101" pitchFamily="49" charset="-122"/>
            </a:endParaRPr>
          </a:p>
          <a:p>
            <a:pPr>
              <a:lnSpc>
                <a:spcPct val="120000"/>
              </a:lnSpc>
              <a:spcBef>
                <a:spcPct val="0"/>
              </a:spcBef>
              <a:buFont typeface="Wingdings" panose="05000000000000000000" pitchFamily="2" charset="2"/>
              <a:buNone/>
            </a:pPr>
            <a:r>
              <a:rPr lang="zh-CN" altLang="en-US" sz="2400" b="1">
                <a:ea typeface="楷体" panose="02010609060101010101" pitchFamily="49" charset="-122"/>
              </a:rPr>
              <a:t>          </a:t>
            </a:r>
            <a:r>
              <a:rPr lang="zh-CN" altLang="en-US" sz="2400" b="1">
                <a:solidFill>
                  <a:srgbClr val="FF0000"/>
                </a:solidFill>
                <a:ea typeface="楷体" panose="02010609060101010101" pitchFamily="49" charset="-122"/>
              </a:rPr>
              <a:t>丙</a:t>
            </a:r>
            <a:r>
              <a:rPr lang="en-US" altLang="zh-CN" sz="2400" b="1">
                <a:solidFill>
                  <a:srgbClr val="FF0000"/>
                </a:solidFill>
                <a:ea typeface="楷体" panose="02010609060101010101" pitchFamily="49" charset="-122"/>
              </a:rPr>
              <a:t>-</a:t>
            </a:r>
            <a:r>
              <a:rPr lang="zh-CN" altLang="en-US" sz="2400" b="1">
                <a:solidFill>
                  <a:srgbClr val="FF0000"/>
                </a:solidFill>
                <a:ea typeface="楷体" panose="02010609060101010101" pitchFamily="49" charset="-122"/>
              </a:rPr>
              <a:t>脯</a:t>
            </a:r>
            <a:r>
              <a:rPr lang="en-US" altLang="zh-CN" sz="2400" b="1">
                <a:solidFill>
                  <a:srgbClr val="FF0000"/>
                </a:solidFill>
                <a:ea typeface="楷体" panose="02010609060101010101" pitchFamily="49" charset="-122"/>
              </a:rPr>
              <a:t>-</a:t>
            </a:r>
            <a:r>
              <a:rPr lang="zh-CN" altLang="en-US" sz="2400" b="1">
                <a:solidFill>
                  <a:srgbClr val="FF0000"/>
                </a:solidFill>
                <a:ea typeface="楷体" panose="02010609060101010101" pitchFamily="49" charset="-122"/>
              </a:rPr>
              <a:t>苯丙</a:t>
            </a:r>
            <a:r>
              <a:rPr lang="en-US" altLang="zh-CN" sz="2400" b="1">
                <a:solidFill>
                  <a:srgbClr val="FF0000"/>
                </a:solidFill>
                <a:ea typeface="楷体" panose="02010609060101010101" pitchFamily="49" charset="-122"/>
              </a:rPr>
              <a:t>-</a:t>
            </a:r>
            <a:r>
              <a:rPr lang="zh-CN" altLang="en-US" sz="2400" b="1">
                <a:solidFill>
                  <a:srgbClr val="FF0000"/>
                </a:solidFill>
                <a:ea typeface="楷体" panose="02010609060101010101" pitchFamily="49" charset="-122"/>
              </a:rPr>
              <a:t>酪</a:t>
            </a:r>
            <a:r>
              <a:rPr lang="en-US" altLang="zh-CN" sz="2400" b="1">
                <a:solidFill>
                  <a:srgbClr val="FF0000"/>
                </a:solidFill>
                <a:ea typeface="楷体" panose="02010609060101010101" pitchFamily="49" charset="-122"/>
              </a:rPr>
              <a:t>-</a:t>
            </a:r>
            <a:r>
              <a:rPr lang="zh-CN" altLang="en-US" sz="2400" b="1">
                <a:solidFill>
                  <a:srgbClr val="FF0000"/>
                </a:solidFill>
                <a:ea typeface="楷体" panose="02010609060101010101" pitchFamily="49" charset="-122"/>
              </a:rPr>
              <a:t>赖</a:t>
            </a:r>
            <a:r>
              <a:rPr lang="en-US" altLang="zh-CN" sz="2400" b="1">
                <a:solidFill>
                  <a:srgbClr val="FF0000"/>
                </a:solidFill>
                <a:ea typeface="楷体" panose="02010609060101010101" pitchFamily="49" charset="-122"/>
              </a:rPr>
              <a:t>-</a:t>
            </a:r>
            <a:r>
              <a:rPr lang="zh-CN" altLang="en-US" sz="2400" b="1">
                <a:solidFill>
                  <a:srgbClr val="FF0000"/>
                </a:solidFill>
                <a:ea typeface="楷体" panose="02010609060101010101" pitchFamily="49" charset="-122"/>
              </a:rPr>
              <a:t>丝</a:t>
            </a:r>
            <a:r>
              <a:rPr lang="en-US" altLang="zh-CN" sz="2400" b="1">
                <a:solidFill>
                  <a:srgbClr val="FF0000"/>
                </a:solidFill>
                <a:ea typeface="楷体" panose="02010609060101010101" pitchFamily="49" charset="-122"/>
              </a:rPr>
              <a:t>-</a:t>
            </a:r>
            <a:r>
              <a:rPr lang="zh-CN" altLang="en-US" sz="2400" b="1">
                <a:solidFill>
                  <a:srgbClr val="FF0000"/>
                </a:solidFill>
                <a:ea typeface="楷体" panose="02010609060101010101" pitchFamily="49" charset="-122"/>
              </a:rPr>
              <a:t>缬</a:t>
            </a:r>
            <a:r>
              <a:rPr lang="en-US" altLang="zh-CN" sz="2400" b="1">
                <a:solidFill>
                  <a:srgbClr val="FF0000"/>
                </a:solidFill>
                <a:ea typeface="楷体" panose="02010609060101010101" pitchFamily="49" charset="-122"/>
              </a:rPr>
              <a:t>-</a:t>
            </a:r>
            <a:r>
              <a:rPr lang="zh-CN" altLang="en-US" sz="2400" b="1">
                <a:solidFill>
                  <a:srgbClr val="FF0000"/>
                </a:solidFill>
                <a:ea typeface="楷体" panose="02010609060101010101" pitchFamily="49" charset="-122"/>
              </a:rPr>
              <a:t>亮八肽</a:t>
            </a:r>
          </a:p>
        </p:txBody>
      </p:sp>
      <p:sp>
        <p:nvSpPr>
          <p:cNvPr id="31747" name="日期占位符 1">
            <a:extLst>
              <a:ext uri="{FF2B5EF4-FFF2-40B4-BE49-F238E27FC236}">
                <a16:creationId xmlns:a16="http://schemas.microsoft.com/office/drawing/2014/main" id="{FB50D7AB-D252-46FF-B59A-43F748AC40DE}"/>
              </a:ext>
            </a:extLst>
          </p:cNvPr>
          <p:cNvSpPr>
            <a:spLocks noGrp="1"/>
          </p:cNvSpPr>
          <p:nvPr>
            <p:ph type="dt" sz="quarter" idx="10"/>
          </p:nvPr>
        </p:nvSpPr>
        <p:spPr/>
        <p:txBody>
          <a:bodyPr anchorCtr="0"/>
          <a:lstStyle/>
          <a:p>
            <a:fld id="{BB962C8B-B14F-4D97-AF65-F5344CB8AC3E}" type="datetime11">
              <a:rPr lang="zh-CN" altLang="en-US" noProof="1" dirty="0" smtClean="0"/>
              <a:pPr/>
              <a:t>18:36:33</a:t>
            </a:fld>
            <a:endParaRPr lang="zh-CN" altLang="en-US" noProof="1"/>
          </a:p>
        </p:txBody>
      </p:sp>
      <p:sp>
        <p:nvSpPr>
          <p:cNvPr id="2" name="灯片编号占位符 5">
            <a:extLst>
              <a:ext uri="{FF2B5EF4-FFF2-40B4-BE49-F238E27FC236}">
                <a16:creationId xmlns:a16="http://schemas.microsoft.com/office/drawing/2014/main" id="{5DFA146C-F1D1-4C76-8456-7C903F156E4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4EC7A37-24F1-490C-B1EA-07B123AC5146}" type="slidenum">
              <a:rPr lang="en-US" altLang="zh-CN"/>
              <a:pPr/>
              <a:t>27</a:t>
            </a:fld>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日期占位符 1">
            <a:extLst>
              <a:ext uri="{FF2B5EF4-FFF2-40B4-BE49-F238E27FC236}">
                <a16:creationId xmlns:a16="http://schemas.microsoft.com/office/drawing/2014/main" id="{B21FFBEE-D6B1-4D6E-BC08-2F687FD387A3}"/>
              </a:ext>
            </a:extLst>
          </p:cNvPr>
          <p:cNvSpPr>
            <a:spLocks noGrp="1"/>
          </p:cNvSpPr>
          <p:nvPr>
            <p:ph type="dt" sz="quarter" idx="10"/>
          </p:nvPr>
        </p:nvSpPr>
        <p:spPr/>
        <p:txBody>
          <a:bodyPr anchorCtr="0"/>
          <a:lstStyle/>
          <a:p>
            <a:fld id="{BB962C8B-B14F-4D97-AF65-F5344CB8AC3E}" type="datetime11">
              <a:rPr lang="zh-CN" altLang="en-US" noProof="1" dirty="0" smtClean="0"/>
              <a:pPr/>
              <a:t>18:36:33</a:t>
            </a:fld>
            <a:endParaRPr lang="zh-CN" altLang="en-US" noProof="1"/>
          </a:p>
        </p:txBody>
      </p:sp>
      <p:sp>
        <p:nvSpPr>
          <p:cNvPr id="2" name="灯片编号占位符 5">
            <a:extLst>
              <a:ext uri="{FF2B5EF4-FFF2-40B4-BE49-F238E27FC236}">
                <a16:creationId xmlns:a16="http://schemas.microsoft.com/office/drawing/2014/main" id="{E7AEB30A-0561-4596-AA08-98F42EAC5EF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2D1684E-0D1D-45C8-8233-6BC6F71F961E}" type="slidenum">
              <a:rPr lang="en-US" altLang="zh-CN"/>
              <a:pPr/>
              <a:t>28</a:t>
            </a:fld>
            <a:endParaRPr lang="en-US" altLang="zh-CN"/>
          </a:p>
        </p:txBody>
      </p:sp>
      <p:sp>
        <p:nvSpPr>
          <p:cNvPr id="32771" name="Rectangle 9">
            <a:extLst>
              <a:ext uri="{FF2B5EF4-FFF2-40B4-BE49-F238E27FC236}">
                <a16:creationId xmlns:a16="http://schemas.microsoft.com/office/drawing/2014/main" id="{74C93233-DAB9-48AF-9772-2E4DD2B60A48}"/>
              </a:ext>
            </a:extLst>
          </p:cNvPr>
          <p:cNvSpPr>
            <a:spLocks noChangeArrowheads="1"/>
          </p:cNvSpPr>
          <p:nvPr/>
        </p:nvSpPr>
        <p:spPr bwMode="auto">
          <a:xfrm>
            <a:off x="2133600" y="304800"/>
            <a:ext cx="3429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buClr>
                <a:schemeClr val="hlink"/>
              </a:buClr>
              <a:buSzPct val="70000"/>
              <a:buFont typeface="Wingdings" panose="05000000000000000000" pitchFamily="2" charset="2"/>
              <a:buNone/>
            </a:pPr>
            <a:r>
              <a:rPr lang="zh-CN" altLang="en-US" sz="2800" b="1">
                <a:latin typeface="宋体" panose="02010600030101010101" pitchFamily="2" charset="-122"/>
              </a:rPr>
              <a:t>第三节  蛋 白 质</a:t>
            </a:r>
          </a:p>
        </p:txBody>
      </p:sp>
      <p:sp>
        <p:nvSpPr>
          <p:cNvPr id="32772" name="Text Box 10">
            <a:extLst>
              <a:ext uri="{FF2B5EF4-FFF2-40B4-BE49-F238E27FC236}">
                <a16:creationId xmlns:a16="http://schemas.microsoft.com/office/drawing/2014/main" id="{8631B4CB-41C5-4AD5-B278-CC3AF1C107C8}"/>
              </a:ext>
            </a:extLst>
          </p:cNvPr>
          <p:cNvSpPr txBox="1">
            <a:spLocks noChangeArrowheads="1"/>
          </p:cNvSpPr>
          <p:nvPr/>
        </p:nvSpPr>
        <p:spPr bwMode="auto">
          <a:xfrm>
            <a:off x="381000" y="990600"/>
            <a:ext cx="419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r>
              <a:rPr lang="zh-CN" altLang="en-US" sz="2400" b="1">
                <a:latin typeface="宋体" panose="02010600030101010101" pitchFamily="2" charset="-122"/>
              </a:rPr>
              <a:t>一、蛋白质的分类</a:t>
            </a:r>
          </a:p>
        </p:txBody>
      </p:sp>
      <p:sp>
        <p:nvSpPr>
          <p:cNvPr id="21515" name="Text Box 11">
            <a:extLst>
              <a:ext uri="{FF2B5EF4-FFF2-40B4-BE49-F238E27FC236}">
                <a16:creationId xmlns:a16="http://schemas.microsoft.com/office/drawing/2014/main" id="{FEFBE108-72C3-40ED-B8B5-AC3A84302D32}"/>
              </a:ext>
            </a:extLst>
          </p:cNvPr>
          <p:cNvSpPr txBox="1">
            <a:spLocks noChangeArrowheads="1"/>
          </p:cNvSpPr>
          <p:nvPr/>
        </p:nvSpPr>
        <p:spPr bwMode="auto">
          <a:xfrm>
            <a:off x="1143000" y="1524000"/>
            <a:ext cx="6172200" cy="151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lnSpc>
                <a:spcPct val="130000"/>
              </a:lnSpc>
            </a:pPr>
            <a:r>
              <a:rPr lang="en-US" altLang="zh-CN" sz="2400" b="1">
                <a:latin typeface="宋体" panose="02010600030101010101" pitchFamily="2" charset="-122"/>
              </a:rPr>
              <a:t>1</a:t>
            </a:r>
            <a:r>
              <a:rPr lang="zh-CN" altLang="en-US" sz="2400" b="1">
                <a:latin typeface="宋体" panose="02010600030101010101" pitchFamily="2" charset="-122"/>
              </a:rPr>
              <a:t>．根据蛋白质的形状分为：</a:t>
            </a:r>
          </a:p>
          <a:p>
            <a:pPr algn="just" eaLnBrk="0" hangingPunct="0">
              <a:lnSpc>
                <a:spcPct val="130000"/>
              </a:lnSpc>
            </a:pPr>
            <a:r>
              <a:rPr lang="zh-CN" altLang="en-US" sz="2400" b="1">
                <a:solidFill>
                  <a:srgbClr val="000000"/>
                </a:solidFill>
                <a:latin typeface="宋体" panose="02010600030101010101" pitchFamily="2" charset="-122"/>
              </a:rPr>
              <a:t>① 纤维蛋白质。 </a:t>
            </a:r>
            <a:r>
              <a:rPr lang="zh-CN" altLang="en-US" sz="2400" b="1">
                <a:solidFill>
                  <a:srgbClr val="008000"/>
                </a:solidFill>
                <a:latin typeface="宋体" panose="02010600030101010101" pitchFamily="2" charset="-122"/>
              </a:rPr>
              <a:t>如丝蛋白、角蛋白等。</a:t>
            </a:r>
          </a:p>
          <a:p>
            <a:pPr algn="just" eaLnBrk="0" hangingPunct="0">
              <a:lnSpc>
                <a:spcPct val="130000"/>
              </a:lnSpc>
            </a:pPr>
            <a:r>
              <a:rPr lang="zh-CN" altLang="en-US" sz="2400" b="1">
                <a:solidFill>
                  <a:srgbClr val="000000"/>
                </a:solidFill>
                <a:latin typeface="宋体" panose="02010600030101010101" pitchFamily="2" charset="-122"/>
              </a:rPr>
              <a:t>② 球蛋白。</a:t>
            </a:r>
            <a:r>
              <a:rPr lang="zh-CN" altLang="en-US" sz="2400" b="1">
                <a:solidFill>
                  <a:srgbClr val="008000"/>
                </a:solidFill>
                <a:latin typeface="宋体" panose="02010600030101010101" pitchFamily="2" charset="-122"/>
              </a:rPr>
              <a:t>如蛋清蛋白、酪蛋白等。</a:t>
            </a:r>
          </a:p>
        </p:txBody>
      </p:sp>
      <p:sp>
        <p:nvSpPr>
          <p:cNvPr id="21516" name="Text Box 12">
            <a:extLst>
              <a:ext uri="{FF2B5EF4-FFF2-40B4-BE49-F238E27FC236}">
                <a16:creationId xmlns:a16="http://schemas.microsoft.com/office/drawing/2014/main" id="{F747ADB2-243E-43BF-8F28-456D22AA41FE}"/>
              </a:ext>
            </a:extLst>
          </p:cNvPr>
          <p:cNvSpPr txBox="1">
            <a:spLocks noChangeArrowheads="1"/>
          </p:cNvSpPr>
          <p:nvPr/>
        </p:nvSpPr>
        <p:spPr bwMode="auto">
          <a:xfrm>
            <a:off x="1219200" y="3200400"/>
            <a:ext cx="7543800" cy="153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lnSpc>
                <a:spcPct val="130000"/>
              </a:lnSpc>
            </a:pPr>
            <a:r>
              <a:rPr lang="en-US" altLang="zh-CN" sz="2400" b="1">
                <a:latin typeface="宋体" panose="02010600030101010101" pitchFamily="2" charset="-122"/>
              </a:rPr>
              <a:t>2</a:t>
            </a:r>
            <a:r>
              <a:rPr lang="zh-CN" altLang="en-US" sz="2400" b="1">
                <a:latin typeface="宋体" panose="02010600030101010101" pitchFamily="2" charset="-122"/>
              </a:rPr>
              <a:t>．根据蛋白质的化学组成分为：</a:t>
            </a:r>
          </a:p>
          <a:p>
            <a:pPr algn="just" eaLnBrk="0" hangingPunct="0">
              <a:lnSpc>
                <a:spcPct val="130000"/>
              </a:lnSpc>
            </a:pPr>
            <a:r>
              <a:rPr lang="zh-CN" altLang="en-US" sz="2400" b="1">
                <a:solidFill>
                  <a:srgbClr val="000000"/>
                </a:solidFill>
                <a:latin typeface="宋体" panose="02010600030101010101" pitchFamily="2" charset="-122"/>
              </a:rPr>
              <a:t>① 单纯蛋白质</a:t>
            </a:r>
            <a:r>
              <a:rPr lang="zh-CN" altLang="en-US" sz="2400" b="1">
                <a:solidFill>
                  <a:srgbClr val="008000"/>
                </a:solidFill>
                <a:latin typeface="宋体" panose="02010600030101010101" pitchFamily="2" charset="-122"/>
              </a:rPr>
              <a:t>（</a:t>
            </a:r>
            <a:r>
              <a:rPr lang="zh-CN" altLang="en-US" sz="2400" b="1">
                <a:solidFill>
                  <a:srgbClr val="008000"/>
                </a:solidFill>
              </a:rPr>
              <a:t>其水解最终产物是</a:t>
            </a:r>
            <a:r>
              <a:rPr lang="en-US" altLang="zh-CN" sz="2400" b="1">
                <a:solidFill>
                  <a:srgbClr val="008000"/>
                </a:solidFill>
                <a:latin typeface="宋体" panose="02010600030101010101" pitchFamily="2" charset="-122"/>
              </a:rPr>
              <a:t>α</a:t>
            </a:r>
            <a:r>
              <a:rPr lang="en-US" altLang="zh-CN" sz="2400" b="1">
                <a:solidFill>
                  <a:srgbClr val="008000"/>
                </a:solidFill>
              </a:rPr>
              <a:t>- </a:t>
            </a:r>
            <a:r>
              <a:rPr lang="zh-CN" altLang="en-US" sz="2400" b="1">
                <a:solidFill>
                  <a:srgbClr val="008000"/>
                </a:solidFill>
              </a:rPr>
              <a:t>氨基酸）。</a:t>
            </a:r>
            <a:endParaRPr lang="zh-CN" altLang="en-US" sz="2400" b="1">
              <a:solidFill>
                <a:srgbClr val="008000"/>
              </a:solidFill>
              <a:latin typeface="宋体" panose="02010600030101010101" pitchFamily="2" charset="-122"/>
            </a:endParaRPr>
          </a:p>
          <a:p>
            <a:pPr algn="just" eaLnBrk="0" hangingPunct="0">
              <a:lnSpc>
                <a:spcPct val="130000"/>
              </a:lnSpc>
            </a:pPr>
            <a:r>
              <a:rPr lang="zh-CN" altLang="en-US" sz="2400" b="1">
                <a:solidFill>
                  <a:srgbClr val="000000"/>
                </a:solidFill>
                <a:latin typeface="宋体" panose="02010600030101010101" pitchFamily="2" charset="-122"/>
              </a:rPr>
              <a:t>② 结合蛋白质</a:t>
            </a:r>
            <a:r>
              <a:rPr lang="zh-CN" altLang="en-US" sz="2400" b="1">
                <a:solidFill>
                  <a:srgbClr val="008000"/>
                </a:solidFill>
                <a:latin typeface="宋体" panose="02010600030101010101" pitchFamily="2" charset="-122"/>
              </a:rPr>
              <a:t>（</a:t>
            </a:r>
            <a:r>
              <a:rPr lang="en-US" altLang="zh-CN" sz="2400" b="1">
                <a:solidFill>
                  <a:srgbClr val="008000"/>
                </a:solidFill>
                <a:latin typeface="宋体" panose="02010600030101010101" pitchFamily="2" charset="-122"/>
              </a:rPr>
              <a:t>α- </a:t>
            </a:r>
            <a:r>
              <a:rPr lang="zh-CN" altLang="en-US" sz="2400" b="1">
                <a:solidFill>
                  <a:srgbClr val="008000"/>
                </a:solidFill>
                <a:latin typeface="宋体" panose="02010600030101010101" pitchFamily="2" charset="-122"/>
              </a:rPr>
              <a:t>氨基酸 </a:t>
            </a:r>
            <a:r>
              <a:rPr lang="en-US" altLang="zh-CN" sz="2400" b="1">
                <a:solidFill>
                  <a:srgbClr val="008000"/>
                </a:solidFill>
                <a:latin typeface="宋体" panose="02010600030101010101" pitchFamily="2" charset="-122"/>
              </a:rPr>
              <a:t>+  </a:t>
            </a:r>
            <a:r>
              <a:rPr lang="zh-CN" altLang="en-US" sz="2400" b="1">
                <a:solidFill>
                  <a:srgbClr val="008000"/>
                </a:solidFill>
                <a:latin typeface="宋体" panose="02010600030101010101" pitchFamily="2" charset="-122"/>
              </a:rPr>
              <a:t>非蛋白质（辅基）。 </a:t>
            </a:r>
          </a:p>
        </p:txBody>
      </p:sp>
      <p:sp>
        <p:nvSpPr>
          <p:cNvPr id="32775" name="Text Box 14">
            <a:extLst>
              <a:ext uri="{FF2B5EF4-FFF2-40B4-BE49-F238E27FC236}">
                <a16:creationId xmlns:a16="http://schemas.microsoft.com/office/drawing/2014/main" id="{E455247F-82B1-40BF-BF7B-9D1A93572A0E}"/>
              </a:ext>
            </a:extLst>
          </p:cNvPr>
          <p:cNvSpPr txBox="1">
            <a:spLocks noChangeArrowheads="1"/>
          </p:cNvSpPr>
          <p:nvPr/>
        </p:nvSpPr>
        <p:spPr bwMode="auto">
          <a:xfrm>
            <a:off x="762000" y="4953000"/>
            <a:ext cx="74676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400" b="1">
                <a:latin typeface="宋体" panose="02010600030101010101" pitchFamily="2" charset="-122"/>
              </a:rPr>
              <a:t>    </a:t>
            </a:r>
            <a:r>
              <a:rPr lang="zh-CN" altLang="en-US" sz="2400" b="1">
                <a:latin typeface="宋体" panose="02010600030101010101" pitchFamily="2" charset="-122"/>
              </a:rPr>
              <a:t>辅基为糖时称为糖蛋白；</a:t>
            </a:r>
          </a:p>
          <a:p>
            <a:pPr>
              <a:spcBef>
                <a:spcPct val="50000"/>
              </a:spcBef>
            </a:pPr>
            <a:r>
              <a:rPr lang="zh-CN" altLang="en-US" sz="2400" b="1">
                <a:latin typeface="宋体" panose="02010600030101010101" pitchFamily="2" charset="-122"/>
              </a:rPr>
              <a:t>    辅基为核酸时称为核蛋白；</a:t>
            </a:r>
          </a:p>
          <a:p>
            <a:pPr>
              <a:spcBef>
                <a:spcPct val="50000"/>
              </a:spcBef>
            </a:pPr>
            <a:r>
              <a:rPr lang="zh-CN" altLang="en-US" sz="2400" b="1">
                <a:latin typeface="宋体" panose="02010600030101010101" pitchFamily="2" charset="-122"/>
              </a:rPr>
              <a:t>    辅基为血红素时称为血红素蛋白等。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15"/>
                                        </p:tgtEl>
                                        <p:attrNameLst>
                                          <p:attrName>style.visibility</p:attrName>
                                        </p:attrNameLst>
                                      </p:cBhvr>
                                      <p:to>
                                        <p:strVal val="visible"/>
                                      </p:to>
                                    </p:set>
                                    <p:animEffect transition="in" filter="blinds(horizontal)">
                                      <p:cBhvr>
                                        <p:cTn id="7" dur="500"/>
                                        <p:tgtEl>
                                          <p:spTgt spid="215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516"/>
                                        </p:tgtEl>
                                        <p:attrNameLst>
                                          <p:attrName>style.visibility</p:attrName>
                                        </p:attrNameLst>
                                      </p:cBhvr>
                                      <p:to>
                                        <p:strVal val="visible"/>
                                      </p:to>
                                    </p:set>
                                    <p:animEffect transition="in" filter="blinds(horizontal)">
                                      <p:cBhvr>
                                        <p:cTn id="12" dur="500"/>
                                        <p:tgtEl>
                                          <p:spTgt spid="21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5" grpId="0"/>
      <p:bldP spid="2151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日期占位符 1">
            <a:extLst>
              <a:ext uri="{FF2B5EF4-FFF2-40B4-BE49-F238E27FC236}">
                <a16:creationId xmlns:a16="http://schemas.microsoft.com/office/drawing/2014/main" id="{10CCB39E-1309-4EE8-AF15-9646353C8C9C}"/>
              </a:ext>
            </a:extLst>
          </p:cNvPr>
          <p:cNvSpPr>
            <a:spLocks noGrp="1"/>
          </p:cNvSpPr>
          <p:nvPr>
            <p:ph type="dt" sz="quarter" idx="10"/>
          </p:nvPr>
        </p:nvSpPr>
        <p:spPr/>
        <p:txBody>
          <a:bodyPr anchorCtr="0"/>
          <a:lstStyle/>
          <a:p>
            <a:fld id="{BB962C8B-B14F-4D97-AF65-F5344CB8AC3E}" type="datetime11">
              <a:rPr lang="zh-CN" altLang="en-US" noProof="1" dirty="0" smtClean="0"/>
              <a:pPr/>
              <a:t>18:36:33</a:t>
            </a:fld>
            <a:endParaRPr lang="zh-CN" altLang="en-US" noProof="1"/>
          </a:p>
        </p:txBody>
      </p:sp>
      <p:sp>
        <p:nvSpPr>
          <p:cNvPr id="2" name="灯片编号占位符 3">
            <a:extLst>
              <a:ext uri="{FF2B5EF4-FFF2-40B4-BE49-F238E27FC236}">
                <a16:creationId xmlns:a16="http://schemas.microsoft.com/office/drawing/2014/main" id="{EEC49353-1D75-4971-8916-ABCD70EBF89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B16362B-FCCA-456A-AC93-FDBFED28DD15}" type="slidenum">
              <a:rPr lang="en-US" altLang="zh-CN"/>
              <a:pPr/>
              <a:t>29</a:t>
            </a:fld>
            <a:endParaRPr lang="en-US" altLang="zh-CN"/>
          </a:p>
        </p:txBody>
      </p:sp>
      <p:sp>
        <p:nvSpPr>
          <p:cNvPr id="63490" name="Text Box 2">
            <a:extLst>
              <a:ext uri="{FF2B5EF4-FFF2-40B4-BE49-F238E27FC236}">
                <a16:creationId xmlns:a16="http://schemas.microsoft.com/office/drawing/2014/main" id="{C507B3B6-628A-4879-A4FC-525CF0C72036}"/>
              </a:ext>
            </a:extLst>
          </p:cNvPr>
          <p:cNvSpPr txBox="1">
            <a:spLocks noChangeArrowheads="1"/>
          </p:cNvSpPr>
          <p:nvPr/>
        </p:nvSpPr>
        <p:spPr bwMode="auto">
          <a:xfrm>
            <a:off x="762000" y="457200"/>
            <a:ext cx="47244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lnSpc>
                <a:spcPct val="130000"/>
              </a:lnSpc>
            </a:pPr>
            <a:r>
              <a:rPr lang="en-US" altLang="zh-CN" sz="2400" b="1">
                <a:latin typeface="宋体" panose="02010600030101010101" pitchFamily="2" charset="-122"/>
              </a:rPr>
              <a:t>3</a:t>
            </a:r>
            <a:r>
              <a:rPr lang="zh-CN" altLang="en-US" sz="2400" b="1">
                <a:latin typeface="宋体" panose="02010600030101010101" pitchFamily="2" charset="-122"/>
              </a:rPr>
              <a:t>．根据蛋白质的功能分为：</a:t>
            </a:r>
            <a:endParaRPr lang="zh-CN" altLang="en-US" sz="2400" b="1">
              <a:solidFill>
                <a:srgbClr val="000000"/>
              </a:solidFill>
              <a:latin typeface="宋体" panose="02010600030101010101" pitchFamily="2" charset="-122"/>
            </a:endParaRPr>
          </a:p>
        </p:txBody>
      </p:sp>
      <p:sp>
        <p:nvSpPr>
          <p:cNvPr id="33796" name="Text Box 3">
            <a:extLst>
              <a:ext uri="{FF2B5EF4-FFF2-40B4-BE49-F238E27FC236}">
                <a16:creationId xmlns:a16="http://schemas.microsoft.com/office/drawing/2014/main" id="{73A583A2-97E7-4F29-9490-747385533279}"/>
              </a:ext>
            </a:extLst>
          </p:cNvPr>
          <p:cNvSpPr txBox="1">
            <a:spLocks noChangeArrowheads="1"/>
          </p:cNvSpPr>
          <p:nvPr/>
        </p:nvSpPr>
        <p:spPr bwMode="auto">
          <a:xfrm>
            <a:off x="762000" y="2895600"/>
            <a:ext cx="7467600" cy="283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40000"/>
              </a:lnSpc>
              <a:spcBef>
                <a:spcPct val="50000"/>
              </a:spcBef>
            </a:pPr>
            <a:r>
              <a:rPr lang="zh-CN" altLang="en-US" sz="2400" b="1">
                <a:solidFill>
                  <a:srgbClr val="008000"/>
                </a:solidFill>
                <a:latin typeface="宋体" panose="02010600030101010101" pitchFamily="2" charset="-122"/>
              </a:rPr>
              <a:t>（</a:t>
            </a:r>
            <a:r>
              <a:rPr lang="en-US" altLang="zh-CN" sz="2400" b="1">
                <a:solidFill>
                  <a:srgbClr val="008000"/>
                </a:solidFill>
                <a:latin typeface="宋体" panose="02010600030101010101" pitchFamily="2" charset="-122"/>
              </a:rPr>
              <a:t>2</a:t>
            </a:r>
            <a:r>
              <a:rPr lang="zh-CN" altLang="en-US" sz="2400" b="1">
                <a:solidFill>
                  <a:srgbClr val="008000"/>
                </a:solidFill>
                <a:latin typeface="宋体" panose="02010600030101010101" pitchFamily="2" charset="-122"/>
              </a:rPr>
              <a:t>）非活性蛋白  担任生物的保护或支持作用的蛋白，但本身不具有生物活性的物质。例如：贮存蛋白（清蛋白、酪蛋白等），结构蛋白（角蛋白、弹性蛋白胶原等）等等。</a:t>
            </a:r>
          </a:p>
          <a:p>
            <a:pPr>
              <a:lnSpc>
                <a:spcPct val="140000"/>
              </a:lnSpc>
              <a:spcBef>
                <a:spcPct val="50000"/>
              </a:spcBef>
            </a:pPr>
            <a:endParaRPr lang="en-US" altLang="zh-CN" sz="2400" b="1">
              <a:solidFill>
                <a:srgbClr val="008000"/>
              </a:solidFill>
            </a:endParaRPr>
          </a:p>
        </p:txBody>
      </p:sp>
      <p:sp>
        <p:nvSpPr>
          <p:cNvPr id="33797" name="Rectangle 4">
            <a:extLst>
              <a:ext uri="{FF2B5EF4-FFF2-40B4-BE49-F238E27FC236}">
                <a16:creationId xmlns:a16="http://schemas.microsoft.com/office/drawing/2014/main" id="{2C517808-DE17-4C15-BBB5-5CBB6C3ECAA6}"/>
              </a:ext>
            </a:extLst>
          </p:cNvPr>
          <p:cNvSpPr>
            <a:spLocks noChangeArrowheads="1"/>
          </p:cNvSpPr>
          <p:nvPr/>
        </p:nvSpPr>
        <p:spPr bwMode="auto">
          <a:xfrm>
            <a:off x="685800" y="1447800"/>
            <a:ext cx="7239000"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40000"/>
              </a:lnSpc>
              <a:spcBef>
                <a:spcPct val="50000"/>
              </a:spcBef>
            </a:pPr>
            <a:r>
              <a:rPr lang="zh-CN" altLang="en-US" sz="2400" b="1">
                <a:solidFill>
                  <a:srgbClr val="000000"/>
                </a:solidFill>
                <a:latin typeface="宋体" panose="02010600030101010101" pitchFamily="2" charset="-122"/>
              </a:rPr>
              <a:t>（</a:t>
            </a:r>
            <a:r>
              <a:rPr lang="en-US" altLang="zh-CN" sz="2400" b="1">
                <a:solidFill>
                  <a:srgbClr val="000000"/>
                </a:solidFill>
                <a:latin typeface="宋体" panose="02010600030101010101" pitchFamily="2" charset="-122"/>
              </a:rPr>
              <a:t>1</a:t>
            </a:r>
            <a:r>
              <a:rPr lang="zh-CN" altLang="en-US" sz="2400" b="1">
                <a:solidFill>
                  <a:srgbClr val="000000"/>
                </a:solidFill>
                <a:latin typeface="宋体" panose="02010600030101010101" pitchFamily="2" charset="-122"/>
              </a:rPr>
              <a:t>） 活性蛋白  按生理作用不同又可分为；酶、激素、抗体、收缩蛋白、运输蛋白等。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490"/>
                                        </p:tgtEl>
                                        <p:attrNameLst>
                                          <p:attrName>style.visibility</p:attrName>
                                        </p:attrNameLst>
                                      </p:cBhvr>
                                      <p:to>
                                        <p:strVal val="visible"/>
                                      </p:to>
                                    </p:set>
                                    <p:animEffect transition="in" filter="blinds(horizontal)">
                                      <p:cBhvr>
                                        <p:cTn id="7" dur="500"/>
                                        <p:tgtEl>
                                          <p:spTgt spid="63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日期占位符 1">
            <a:extLst>
              <a:ext uri="{FF2B5EF4-FFF2-40B4-BE49-F238E27FC236}">
                <a16:creationId xmlns:a16="http://schemas.microsoft.com/office/drawing/2014/main" id="{2DBB00F3-EFC3-49EE-83C8-BDA71AD730DA}"/>
              </a:ext>
            </a:extLst>
          </p:cNvPr>
          <p:cNvSpPr>
            <a:spLocks noGrp="1"/>
          </p:cNvSpPr>
          <p:nvPr>
            <p:ph type="dt" sz="quarter" idx="10"/>
          </p:nvPr>
        </p:nvSpPr>
        <p:spPr/>
        <p:txBody>
          <a:bodyPr anchorCtr="0"/>
          <a:lstStyle/>
          <a:p>
            <a:fld id="{BB962C8B-B14F-4D97-AF65-F5344CB8AC3E}" type="datetime11">
              <a:rPr lang="zh-CN" altLang="en-US" noProof="1" dirty="0" smtClean="0"/>
              <a:pPr/>
              <a:t>18:36:33</a:t>
            </a:fld>
            <a:endParaRPr lang="zh-CN" altLang="en-US" noProof="1"/>
          </a:p>
        </p:txBody>
      </p:sp>
      <p:sp>
        <p:nvSpPr>
          <p:cNvPr id="2" name="灯片编号占位符 3">
            <a:extLst>
              <a:ext uri="{FF2B5EF4-FFF2-40B4-BE49-F238E27FC236}">
                <a16:creationId xmlns:a16="http://schemas.microsoft.com/office/drawing/2014/main" id="{9D52C0AD-798E-4F24-B4ED-432BD3E32F5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F4769BE-F2C8-4610-B546-9312FE0449B2}" type="slidenum">
              <a:rPr lang="en-US" altLang="zh-CN"/>
              <a:pPr/>
              <a:t>3</a:t>
            </a:fld>
            <a:endParaRPr lang="en-US" altLang="zh-CN"/>
          </a:p>
        </p:txBody>
      </p:sp>
      <p:sp>
        <p:nvSpPr>
          <p:cNvPr id="3076" name="Text Box 4">
            <a:extLst>
              <a:ext uri="{FF2B5EF4-FFF2-40B4-BE49-F238E27FC236}">
                <a16:creationId xmlns:a16="http://schemas.microsoft.com/office/drawing/2014/main" id="{05835339-FACB-4C11-B968-CD545A8BF614}"/>
              </a:ext>
            </a:extLst>
          </p:cNvPr>
          <p:cNvSpPr txBox="1">
            <a:spLocks noChangeArrowheads="1"/>
          </p:cNvSpPr>
          <p:nvPr/>
        </p:nvSpPr>
        <p:spPr bwMode="auto">
          <a:xfrm>
            <a:off x="381000" y="1341438"/>
            <a:ext cx="83677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400" b="1">
                <a:solidFill>
                  <a:srgbClr val="000000"/>
                </a:solidFill>
                <a:ea typeface="楷体" panose="02010609060101010101" pitchFamily="49" charset="-122"/>
              </a:rPr>
              <a:t>       </a:t>
            </a:r>
            <a:r>
              <a:rPr lang="zh-CN" altLang="en-US" sz="2400" b="1">
                <a:solidFill>
                  <a:srgbClr val="000000"/>
                </a:solidFill>
                <a:ea typeface="楷体" panose="02010609060101010101" pitchFamily="49" charset="-122"/>
              </a:rPr>
              <a:t>在这</a:t>
            </a:r>
            <a:r>
              <a:rPr lang="en-US" altLang="zh-CN" sz="2400" b="1">
                <a:solidFill>
                  <a:srgbClr val="000000"/>
                </a:solidFill>
                <a:ea typeface="楷体" panose="02010609060101010101" pitchFamily="49" charset="-122"/>
              </a:rPr>
              <a:t>20</a:t>
            </a:r>
            <a:r>
              <a:rPr lang="zh-CN" altLang="en-US" sz="2400" b="1">
                <a:solidFill>
                  <a:srgbClr val="000000"/>
                </a:solidFill>
                <a:ea typeface="楷体" panose="02010609060101010101" pitchFamily="49" charset="-122"/>
              </a:rPr>
              <a:t>多种</a:t>
            </a:r>
            <a:r>
              <a:rPr lang="en-US" altLang="zh-CN" sz="2400" b="1">
                <a:solidFill>
                  <a:srgbClr val="000000"/>
                </a:solidFill>
                <a:ea typeface="楷体" panose="02010609060101010101" pitchFamily="49" charset="-122"/>
              </a:rPr>
              <a:t>α-</a:t>
            </a:r>
            <a:r>
              <a:rPr lang="zh-CN" altLang="en-US" sz="2400" b="1">
                <a:solidFill>
                  <a:srgbClr val="000000"/>
                </a:solidFill>
                <a:ea typeface="楷体" panose="02010609060101010101" pitchFamily="49" charset="-122"/>
              </a:rPr>
              <a:t>氨基酸中，有八种是人体所需要的必需氨基酸</a:t>
            </a:r>
            <a:r>
              <a:rPr lang="en-US" altLang="zh-CN" sz="2400" b="1">
                <a:solidFill>
                  <a:srgbClr val="000000"/>
                </a:solidFill>
                <a:ea typeface="楷体" panose="02010609060101010101" pitchFamily="49" charset="-122"/>
              </a:rPr>
              <a:t>(</a:t>
            </a:r>
            <a:r>
              <a:rPr lang="zh-CN" altLang="en-US" sz="2400" b="1">
                <a:solidFill>
                  <a:srgbClr val="000000"/>
                </a:solidFill>
                <a:ea typeface="楷体" panose="02010609060101010101" pitchFamily="49" charset="-122"/>
              </a:rPr>
              <a:t>即人体本身不能合成的氨基酸</a:t>
            </a:r>
            <a:r>
              <a:rPr lang="en-US" altLang="zh-CN" sz="2400" b="1">
                <a:solidFill>
                  <a:srgbClr val="000000"/>
                </a:solidFill>
                <a:ea typeface="楷体" panose="02010609060101010101" pitchFamily="49" charset="-122"/>
              </a:rPr>
              <a:t>)</a:t>
            </a:r>
            <a:r>
              <a:rPr lang="zh-CN" altLang="en-US" sz="2400" b="1">
                <a:solidFill>
                  <a:srgbClr val="000000"/>
                </a:solidFill>
                <a:ea typeface="楷体" panose="02010609060101010101" pitchFamily="49" charset="-122"/>
              </a:rPr>
              <a:t>。它们是：</a:t>
            </a:r>
          </a:p>
        </p:txBody>
      </p:sp>
      <p:sp>
        <p:nvSpPr>
          <p:cNvPr id="7172" name="Rectangle 10">
            <a:extLst>
              <a:ext uri="{FF2B5EF4-FFF2-40B4-BE49-F238E27FC236}">
                <a16:creationId xmlns:a16="http://schemas.microsoft.com/office/drawing/2014/main" id="{90BE37DA-C4F3-4A56-AEC1-7894A8D4EEAA}"/>
              </a:ext>
            </a:extLst>
          </p:cNvPr>
          <p:cNvSpPr>
            <a:spLocks noChangeArrowheads="1"/>
          </p:cNvSpPr>
          <p:nvPr/>
        </p:nvSpPr>
        <p:spPr bwMode="auto">
          <a:xfrm>
            <a:off x="4479925" y="3048000"/>
            <a:ext cx="1841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zh-CN" sz="4400">
              <a:solidFill>
                <a:schemeClr val="tx2"/>
              </a:solidFill>
              <a:latin typeface="Times New Roman" panose="02020603050405020304" pitchFamily="18" charset="0"/>
            </a:endParaRPr>
          </a:p>
        </p:txBody>
      </p:sp>
      <p:sp>
        <p:nvSpPr>
          <p:cNvPr id="7173" name="Rectangle 12">
            <a:extLst>
              <a:ext uri="{FF2B5EF4-FFF2-40B4-BE49-F238E27FC236}">
                <a16:creationId xmlns:a16="http://schemas.microsoft.com/office/drawing/2014/main" id="{65AB7F26-531A-44C3-B01C-0ED2AC0BA64D}"/>
              </a:ext>
            </a:extLst>
          </p:cNvPr>
          <p:cNvSpPr>
            <a:spLocks noChangeArrowheads="1"/>
          </p:cNvSpPr>
          <p:nvPr/>
        </p:nvSpPr>
        <p:spPr bwMode="auto">
          <a:xfrm>
            <a:off x="0" y="3048000"/>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4400">
              <a:solidFill>
                <a:schemeClr val="tx2"/>
              </a:solidFill>
              <a:latin typeface="Times New Roman" panose="02020603050405020304" pitchFamily="18" charset="0"/>
            </a:endParaRPr>
          </a:p>
        </p:txBody>
      </p:sp>
      <p:graphicFrame>
        <p:nvGraphicFramePr>
          <p:cNvPr id="3105" name="Object 33">
            <a:extLst>
              <a:ext uri="{FF2B5EF4-FFF2-40B4-BE49-F238E27FC236}">
                <a16:creationId xmlns:a16="http://schemas.microsoft.com/office/drawing/2014/main" id="{D970B90E-DBE2-414A-B1DC-25878075ED1B}"/>
              </a:ext>
            </a:extLst>
          </p:cNvPr>
          <p:cNvGraphicFramePr>
            <a:graphicFrameLocks noChangeAspect="1"/>
          </p:cNvGraphicFramePr>
          <p:nvPr/>
        </p:nvGraphicFramePr>
        <p:xfrm>
          <a:off x="1908175" y="549275"/>
          <a:ext cx="4535488" cy="703263"/>
        </p:xfrm>
        <a:graphic>
          <a:graphicData uri="http://schemas.openxmlformats.org/presentationml/2006/ole">
            <mc:AlternateContent xmlns:mc="http://schemas.openxmlformats.org/markup-compatibility/2006">
              <mc:Choice xmlns:v="urn:schemas-microsoft-com:vml" Requires="v">
                <p:oleObj spid="_x0000_s7178" r:id="rId3" imgW="3971160" imgH="615240" progId="ChemDraw.Document.6.0">
                  <p:embed/>
                </p:oleObj>
              </mc:Choice>
              <mc:Fallback>
                <p:oleObj r:id="rId3" imgW="3971160" imgH="615240" progId="ChemDraw.Document.6.0">
                  <p:embed/>
                  <p:pic>
                    <p:nvPicPr>
                      <p:cNvPr id="0" name="Object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549275"/>
                        <a:ext cx="4535488"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106" name="Object 34">
            <a:extLst>
              <a:ext uri="{FF2B5EF4-FFF2-40B4-BE49-F238E27FC236}">
                <a16:creationId xmlns:a16="http://schemas.microsoft.com/office/drawing/2014/main" id="{8B87D715-3D9B-40C6-A2AB-65500268EDD5}"/>
              </a:ext>
            </a:extLst>
          </p:cNvPr>
          <p:cNvGraphicFramePr>
            <a:graphicFrameLocks noChangeAspect="1"/>
          </p:cNvGraphicFramePr>
          <p:nvPr/>
        </p:nvGraphicFramePr>
        <p:xfrm>
          <a:off x="611188" y="2420938"/>
          <a:ext cx="7848600" cy="1163637"/>
        </p:xfrm>
        <a:graphic>
          <a:graphicData uri="http://schemas.openxmlformats.org/presentationml/2006/ole">
            <mc:AlternateContent xmlns:mc="http://schemas.openxmlformats.org/markup-compatibility/2006">
              <mc:Choice xmlns:v="urn:schemas-microsoft-com:vml" Requires="v">
                <p:oleObj spid="_x0000_s7179" r:id="rId5" imgW="7710480" imgH="1143720" progId="ChemDraw.Document.6.0">
                  <p:embed/>
                </p:oleObj>
              </mc:Choice>
              <mc:Fallback>
                <p:oleObj r:id="rId5" imgW="7710480" imgH="1143720" progId="ChemDraw.Document.6.0">
                  <p:embed/>
                  <p:pic>
                    <p:nvPicPr>
                      <p:cNvPr id="0" name="Object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2420938"/>
                        <a:ext cx="7848600" cy="116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107" name="Object 35">
            <a:extLst>
              <a:ext uri="{FF2B5EF4-FFF2-40B4-BE49-F238E27FC236}">
                <a16:creationId xmlns:a16="http://schemas.microsoft.com/office/drawing/2014/main" id="{8ABB0699-3A60-4D64-8E22-159B806B81A2}"/>
              </a:ext>
            </a:extLst>
          </p:cNvPr>
          <p:cNvGraphicFramePr>
            <a:graphicFrameLocks noChangeAspect="1"/>
          </p:cNvGraphicFramePr>
          <p:nvPr/>
        </p:nvGraphicFramePr>
        <p:xfrm>
          <a:off x="693738" y="3860800"/>
          <a:ext cx="8450262" cy="1217613"/>
        </p:xfrm>
        <a:graphic>
          <a:graphicData uri="http://schemas.openxmlformats.org/presentationml/2006/ole">
            <mc:AlternateContent xmlns:mc="http://schemas.openxmlformats.org/markup-compatibility/2006">
              <mc:Choice xmlns:v="urn:schemas-microsoft-com:vml" Requires="v">
                <p:oleObj spid="_x0000_s7180" r:id="rId7" imgW="8301960" imgH="1196640" progId="ChemDraw.Document.6.0">
                  <p:embed/>
                </p:oleObj>
              </mc:Choice>
              <mc:Fallback>
                <p:oleObj r:id="rId7" imgW="8301960" imgH="1196640" progId="ChemDraw.Document.6.0">
                  <p:embed/>
                  <p:pic>
                    <p:nvPicPr>
                      <p:cNvPr id="0" name="Object 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3738" y="3860800"/>
                        <a:ext cx="8450262" cy="121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108" name="Object 36">
            <a:extLst>
              <a:ext uri="{FF2B5EF4-FFF2-40B4-BE49-F238E27FC236}">
                <a16:creationId xmlns:a16="http://schemas.microsoft.com/office/drawing/2014/main" id="{15911872-B683-4716-BB61-9BFCE3D03C31}"/>
              </a:ext>
            </a:extLst>
          </p:cNvPr>
          <p:cNvGraphicFramePr>
            <a:graphicFrameLocks noChangeAspect="1"/>
          </p:cNvGraphicFramePr>
          <p:nvPr/>
        </p:nvGraphicFramePr>
        <p:xfrm>
          <a:off x="1908175" y="5445125"/>
          <a:ext cx="5903913" cy="1162050"/>
        </p:xfrm>
        <a:graphic>
          <a:graphicData uri="http://schemas.openxmlformats.org/presentationml/2006/ole">
            <mc:AlternateContent xmlns:mc="http://schemas.openxmlformats.org/markup-compatibility/2006">
              <mc:Choice xmlns:v="urn:schemas-microsoft-com:vml" Requires="v">
                <p:oleObj spid="_x0000_s7181" r:id="rId9" imgW="5800320" imgH="1141560" progId="ChemDraw.Document.6.0">
                  <p:embed/>
                </p:oleObj>
              </mc:Choice>
              <mc:Fallback>
                <p:oleObj r:id="rId9" imgW="5800320" imgH="1141560" progId="ChemDraw.Document.6.0">
                  <p:embed/>
                  <p:pic>
                    <p:nvPicPr>
                      <p:cNvPr id="0" name="Object 3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8175" y="5445125"/>
                        <a:ext cx="5903913"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3105"/>
                                        </p:tgtEl>
                                        <p:attrNameLst>
                                          <p:attrName>style.visibility</p:attrName>
                                        </p:attrNameLst>
                                      </p:cBhvr>
                                      <p:to>
                                        <p:strVal val="visible"/>
                                      </p:to>
                                    </p:set>
                                    <p:animEffect transition="in" filter="strips(downRight)">
                                      <p:cBhvr>
                                        <p:cTn id="7" dur="500"/>
                                        <p:tgtEl>
                                          <p:spTgt spid="31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076"/>
                                        </p:tgtEl>
                                        <p:attrNameLst>
                                          <p:attrName>style.visibility</p:attrName>
                                        </p:attrNameLst>
                                      </p:cBhvr>
                                      <p:to>
                                        <p:strVal val="visible"/>
                                      </p:to>
                                    </p:set>
                                    <p:anim calcmode="lin" valueType="num">
                                      <p:cBhvr additive="base">
                                        <p:cTn id="12" dur="500" fill="hold"/>
                                        <p:tgtEl>
                                          <p:spTgt spid="3076"/>
                                        </p:tgtEl>
                                        <p:attrNameLst>
                                          <p:attrName>ppt_x</p:attrName>
                                        </p:attrNameLst>
                                      </p:cBhvr>
                                      <p:tavLst>
                                        <p:tav tm="0">
                                          <p:val>
                                            <p:strVal val="0-#ppt_w/2"/>
                                          </p:val>
                                        </p:tav>
                                        <p:tav tm="100000">
                                          <p:val>
                                            <p:strVal val="#ppt_x"/>
                                          </p:val>
                                        </p:tav>
                                      </p:tavLst>
                                    </p:anim>
                                    <p:anim calcmode="lin" valueType="num">
                                      <p:cBhvr additive="base">
                                        <p:cTn id="13" dur="500" fill="hold"/>
                                        <p:tgtEl>
                                          <p:spTgt spid="3076"/>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6" fill="hold" nodeType="clickEffect">
                                  <p:stCondLst>
                                    <p:cond delay="0"/>
                                  </p:stCondLst>
                                  <p:childTnLst>
                                    <p:set>
                                      <p:cBhvr>
                                        <p:cTn id="17" dur="1" fill="hold">
                                          <p:stCondLst>
                                            <p:cond delay="0"/>
                                          </p:stCondLst>
                                        </p:cTn>
                                        <p:tgtEl>
                                          <p:spTgt spid="3106"/>
                                        </p:tgtEl>
                                        <p:attrNameLst>
                                          <p:attrName>style.visibility</p:attrName>
                                        </p:attrNameLst>
                                      </p:cBhvr>
                                      <p:to>
                                        <p:strVal val="visible"/>
                                      </p:to>
                                    </p:set>
                                    <p:animEffect transition="in" filter="strips(downRight)">
                                      <p:cBhvr>
                                        <p:cTn id="18" dur="500"/>
                                        <p:tgtEl>
                                          <p:spTgt spid="310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6" fill="hold" nodeType="clickEffect">
                                  <p:stCondLst>
                                    <p:cond delay="0"/>
                                  </p:stCondLst>
                                  <p:childTnLst>
                                    <p:set>
                                      <p:cBhvr>
                                        <p:cTn id="22" dur="1" fill="hold">
                                          <p:stCondLst>
                                            <p:cond delay="0"/>
                                          </p:stCondLst>
                                        </p:cTn>
                                        <p:tgtEl>
                                          <p:spTgt spid="3107"/>
                                        </p:tgtEl>
                                        <p:attrNameLst>
                                          <p:attrName>style.visibility</p:attrName>
                                        </p:attrNameLst>
                                      </p:cBhvr>
                                      <p:to>
                                        <p:strVal val="visible"/>
                                      </p:to>
                                    </p:set>
                                    <p:animEffect transition="in" filter="strips(downRight)">
                                      <p:cBhvr>
                                        <p:cTn id="23" dur="500"/>
                                        <p:tgtEl>
                                          <p:spTgt spid="310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6" fill="hold" nodeType="clickEffect">
                                  <p:stCondLst>
                                    <p:cond delay="0"/>
                                  </p:stCondLst>
                                  <p:childTnLst>
                                    <p:set>
                                      <p:cBhvr>
                                        <p:cTn id="27" dur="1" fill="hold">
                                          <p:stCondLst>
                                            <p:cond delay="0"/>
                                          </p:stCondLst>
                                        </p:cTn>
                                        <p:tgtEl>
                                          <p:spTgt spid="3108"/>
                                        </p:tgtEl>
                                        <p:attrNameLst>
                                          <p:attrName>style.visibility</p:attrName>
                                        </p:attrNameLst>
                                      </p:cBhvr>
                                      <p:to>
                                        <p:strVal val="visible"/>
                                      </p:to>
                                    </p:set>
                                    <p:animEffect transition="in" filter="strips(downRight)">
                                      <p:cBhvr>
                                        <p:cTn id="28" dur="500"/>
                                        <p:tgtEl>
                                          <p:spTgt spid="3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日期占位符 1">
            <a:extLst>
              <a:ext uri="{FF2B5EF4-FFF2-40B4-BE49-F238E27FC236}">
                <a16:creationId xmlns:a16="http://schemas.microsoft.com/office/drawing/2014/main" id="{A6C2B45A-21BF-40F7-ABC4-1699604DC169}"/>
              </a:ext>
            </a:extLst>
          </p:cNvPr>
          <p:cNvSpPr>
            <a:spLocks noGrp="1"/>
          </p:cNvSpPr>
          <p:nvPr>
            <p:ph type="dt" sz="quarter" idx="10"/>
          </p:nvPr>
        </p:nvSpPr>
        <p:spPr/>
        <p:txBody>
          <a:bodyPr anchorCtr="0"/>
          <a:lstStyle/>
          <a:p>
            <a:fld id="{BB962C8B-B14F-4D97-AF65-F5344CB8AC3E}" type="datetime11">
              <a:rPr lang="zh-CN" altLang="en-US" noProof="1" dirty="0" smtClean="0"/>
              <a:pPr/>
              <a:t>18:36:33</a:t>
            </a:fld>
            <a:endParaRPr lang="zh-CN" altLang="en-US" noProof="1"/>
          </a:p>
        </p:txBody>
      </p:sp>
      <p:sp>
        <p:nvSpPr>
          <p:cNvPr id="2" name="灯片编号占位符 5">
            <a:extLst>
              <a:ext uri="{FF2B5EF4-FFF2-40B4-BE49-F238E27FC236}">
                <a16:creationId xmlns:a16="http://schemas.microsoft.com/office/drawing/2014/main" id="{6AE9F385-5E50-4F0B-9B04-62F8DE2D700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3127DCB-8719-484E-86A4-22226E3386AC}" type="slidenum">
              <a:rPr lang="en-US" altLang="zh-CN"/>
              <a:pPr/>
              <a:t>30</a:t>
            </a:fld>
            <a:endParaRPr lang="en-US" altLang="zh-CN"/>
          </a:p>
        </p:txBody>
      </p:sp>
      <p:sp>
        <p:nvSpPr>
          <p:cNvPr id="34819" name="Text Box 5">
            <a:extLst>
              <a:ext uri="{FF2B5EF4-FFF2-40B4-BE49-F238E27FC236}">
                <a16:creationId xmlns:a16="http://schemas.microsoft.com/office/drawing/2014/main" id="{B50D006C-4F2F-4347-8D4A-C3BC209EA36E}"/>
              </a:ext>
            </a:extLst>
          </p:cNvPr>
          <p:cNvSpPr txBox="1">
            <a:spLocks noChangeArrowheads="1"/>
          </p:cNvSpPr>
          <p:nvPr/>
        </p:nvSpPr>
        <p:spPr bwMode="auto">
          <a:xfrm>
            <a:off x="304800" y="381000"/>
            <a:ext cx="8229600" cy="245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spcBef>
                <a:spcPct val="20000"/>
              </a:spcBef>
              <a:buClr>
                <a:schemeClr val="hlink"/>
              </a:buClr>
              <a:buSzPct val="70000"/>
              <a:buFont typeface="Wingdings" panose="05000000000000000000" pitchFamily="2" charset="2"/>
              <a:buNone/>
            </a:pPr>
            <a:r>
              <a:rPr lang="zh-CN" altLang="en-US" sz="2400" b="1">
                <a:latin typeface="宋体" panose="02010600030101010101" pitchFamily="2" charset="-122"/>
              </a:rPr>
              <a:t>二、 蛋白质的结构 </a:t>
            </a:r>
          </a:p>
          <a:p>
            <a:pPr>
              <a:lnSpc>
                <a:spcPct val="125000"/>
              </a:lnSpc>
              <a:spcBef>
                <a:spcPct val="20000"/>
              </a:spcBef>
              <a:buClr>
                <a:schemeClr val="hlink"/>
              </a:buClr>
              <a:buSzPct val="70000"/>
              <a:buFont typeface="Wingdings" panose="05000000000000000000" pitchFamily="2" charset="2"/>
              <a:buNone/>
            </a:pPr>
            <a:r>
              <a:rPr lang="zh-CN" altLang="en-US" sz="2400" b="1">
                <a:latin typeface="宋体" panose="02010600030101010101" pitchFamily="2" charset="-122"/>
              </a:rPr>
              <a:t>    </a:t>
            </a:r>
            <a:r>
              <a:rPr lang="zh-CN" altLang="en-US" sz="2400" b="1">
                <a:solidFill>
                  <a:srgbClr val="000000"/>
                </a:solidFill>
                <a:latin typeface="宋体" panose="02010600030101010101" pitchFamily="2" charset="-122"/>
              </a:rPr>
              <a:t>各种蛋白质的特定结构，决定了各种蛋白质的特定生理功能。蛋白质种类繁多，结构极其复杂。通过长期研究确定，蛋白质的结构可分为</a:t>
            </a:r>
            <a:r>
              <a:rPr lang="zh-CN" altLang="en-US" sz="2400" b="1">
                <a:solidFill>
                  <a:srgbClr val="FF3300"/>
                </a:solidFill>
                <a:latin typeface="宋体" panose="02010600030101010101" pitchFamily="2" charset="-122"/>
              </a:rPr>
              <a:t>一级结构、二级结构、三级结构和四级结构。</a:t>
            </a:r>
          </a:p>
        </p:txBody>
      </p:sp>
      <p:sp>
        <p:nvSpPr>
          <p:cNvPr id="34820" name="Text Box 6">
            <a:extLst>
              <a:ext uri="{FF2B5EF4-FFF2-40B4-BE49-F238E27FC236}">
                <a16:creationId xmlns:a16="http://schemas.microsoft.com/office/drawing/2014/main" id="{F78D1407-7561-44EC-83A8-08D218E499FF}"/>
              </a:ext>
            </a:extLst>
          </p:cNvPr>
          <p:cNvSpPr txBox="1">
            <a:spLocks noChangeArrowheads="1"/>
          </p:cNvSpPr>
          <p:nvPr/>
        </p:nvSpPr>
        <p:spPr bwMode="auto">
          <a:xfrm>
            <a:off x="304800" y="2971800"/>
            <a:ext cx="678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400" b="1">
                <a:latin typeface="宋体" panose="02010600030101010101" pitchFamily="2" charset="-122"/>
              </a:rPr>
              <a:t>1</a:t>
            </a:r>
            <a:r>
              <a:rPr lang="zh-CN" altLang="en-US" sz="2400" b="1">
                <a:latin typeface="宋体" panose="02010600030101010101" pitchFamily="2" charset="-122"/>
              </a:rPr>
              <a:t>．蛋白质的一级结构</a:t>
            </a:r>
            <a:r>
              <a:rPr lang="zh-CN" altLang="en-US" sz="2400" b="1"/>
              <a:t> </a:t>
            </a:r>
          </a:p>
        </p:txBody>
      </p:sp>
      <p:sp>
        <p:nvSpPr>
          <p:cNvPr id="34821" name="Text Box 7">
            <a:extLst>
              <a:ext uri="{FF2B5EF4-FFF2-40B4-BE49-F238E27FC236}">
                <a16:creationId xmlns:a16="http://schemas.microsoft.com/office/drawing/2014/main" id="{4475BA85-5A42-4560-80E6-A359A857D4F7}"/>
              </a:ext>
            </a:extLst>
          </p:cNvPr>
          <p:cNvSpPr txBox="1">
            <a:spLocks noChangeArrowheads="1"/>
          </p:cNvSpPr>
          <p:nvPr/>
        </p:nvSpPr>
        <p:spPr bwMode="auto">
          <a:xfrm>
            <a:off x="533400" y="3581400"/>
            <a:ext cx="7848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20000"/>
              </a:spcBef>
              <a:buClr>
                <a:schemeClr val="hlink"/>
              </a:buClr>
              <a:buSzPct val="70000"/>
              <a:buFont typeface="Wingdings" panose="05000000000000000000" pitchFamily="2" charset="2"/>
              <a:buNone/>
            </a:pPr>
            <a:r>
              <a:rPr lang="en-US" altLang="zh-CN" sz="2400" b="1">
                <a:solidFill>
                  <a:srgbClr val="008000"/>
                </a:solidFill>
                <a:latin typeface="宋体" panose="02010600030101010101" pitchFamily="2" charset="-122"/>
              </a:rPr>
              <a:t>     </a:t>
            </a:r>
            <a:r>
              <a:rPr lang="zh-CN" altLang="en-US" sz="2400" b="1">
                <a:solidFill>
                  <a:srgbClr val="008000"/>
                </a:solidFill>
                <a:latin typeface="宋体" panose="02010600030101010101" pitchFamily="2" charset="-122"/>
              </a:rPr>
              <a:t>由各氨基酸按一定的排列顺序结合而形成的多肽链（</a:t>
            </a:r>
            <a:r>
              <a:rPr lang="en-US" altLang="zh-CN" sz="2400" b="1">
                <a:solidFill>
                  <a:srgbClr val="008000"/>
                </a:solidFill>
                <a:latin typeface="宋体" panose="02010600030101010101" pitchFamily="2" charset="-122"/>
              </a:rPr>
              <a:t>50</a:t>
            </a:r>
            <a:r>
              <a:rPr lang="zh-CN" altLang="en-US" sz="2400" b="1">
                <a:solidFill>
                  <a:srgbClr val="008000"/>
                </a:solidFill>
                <a:latin typeface="宋体" panose="02010600030101010101" pitchFamily="2" charset="-122"/>
              </a:rPr>
              <a:t>个以上氨基酸）称为蛋白质的一级结构</a:t>
            </a:r>
          </a:p>
        </p:txBody>
      </p:sp>
      <p:sp>
        <p:nvSpPr>
          <p:cNvPr id="23560" name="Text Box 8">
            <a:extLst>
              <a:ext uri="{FF2B5EF4-FFF2-40B4-BE49-F238E27FC236}">
                <a16:creationId xmlns:a16="http://schemas.microsoft.com/office/drawing/2014/main" id="{E9BD33B5-3FFF-4B1D-96D8-09FA39FF6211}"/>
              </a:ext>
            </a:extLst>
          </p:cNvPr>
          <p:cNvSpPr txBox="1">
            <a:spLocks noChangeArrowheads="1"/>
          </p:cNvSpPr>
          <p:nvPr/>
        </p:nvSpPr>
        <p:spPr bwMode="auto">
          <a:xfrm>
            <a:off x="990600" y="4724400"/>
            <a:ext cx="678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400" b="1">
                <a:solidFill>
                  <a:srgbClr val="0000FF"/>
                </a:solidFill>
                <a:latin typeface="Times New Roman" panose="02020603050405020304" pitchFamily="18" charset="0"/>
              </a:rPr>
              <a:t>1</a:t>
            </a:r>
            <a:r>
              <a:rPr lang="zh-CN" altLang="en-US" sz="2400" b="1">
                <a:solidFill>
                  <a:srgbClr val="0000FF"/>
                </a:solidFill>
                <a:latin typeface="Times New Roman" panose="02020603050405020304" pitchFamily="18" charset="0"/>
              </a:rPr>
              <a:t>）</a:t>
            </a:r>
            <a:r>
              <a:rPr lang="en-US" altLang="zh-CN" sz="2400" b="1">
                <a:solidFill>
                  <a:srgbClr val="0000FF"/>
                </a:solidFill>
                <a:latin typeface="Times New Roman" panose="02020603050405020304" pitchFamily="18" charset="0"/>
              </a:rPr>
              <a:t>.  </a:t>
            </a:r>
            <a:r>
              <a:rPr lang="zh-CN" altLang="en-US" sz="2400" b="1">
                <a:solidFill>
                  <a:srgbClr val="0000FF"/>
                </a:solidFill>
                <a:latin typeface="Times New Roman" panose="02020603050405020304" pitchFamily="18" charset="0"/>
              </a:rPr>
              <a:t>氨基酸在蛋白质多肽链中的排列顺序</a:t>
            </a:r>
            <a:endParaRPr lang="zh-CN" altLang="en-US" sz="2400" b="1">
              <a:latin typeface="Times New Roman" panose="02020603050405020304" pitchFamily="18" charset="0"/>
            </a:endParaRPr>
          </a:p>
        </p:txBody>
      </p:sp>
      <p:sp>
        <p:nvSpPr>
          <p:cNvPr id="23561" name="Text Box 9">
            <a:extLst>
              <a:ext uri="{FF2B5EF4-FFF2-40B4-BE49-F238E27FC236}">
                <a16:creationId xmlns:a16="http://schemas.microsoft.com/office/drawing/2014/main" id="{F3FFD4A9-B300-4AF0-ABB4-79E343A70B80}"/>
              </a:ext>
            </a:extLst>
          </p:cNvPr>
          <p:cNvSpPr txBox="1">
            <a:spLocks noChangeArrowheads="1"/>
          </p:cNvSpPr>
          <p:nvPr/>
        </p:nvSpPr>
        <p:spPr bwMode="auto">
          <a:xfrm>
            <a:off x="1066800" y="5486400"/>
            <a:ext cx="632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400" b="1">
                <a:solidFill>
                  <a:srgbClr val="0000FF"/>
                </a:solidFill>
                <a:latin typeface="Times New Roman" panose="02020603050405020304" pitchFamily="18" charset="0"/>
              </a:rPr>
              <a:t>2</a:t>
            </a:r>
            <a:r>
              <a:rPr lang="zh-CN" altLang="en-US" sz="2400" b="1">
                <a:solidFill>
                  <a:srgbClr val="0000FF"/>
                </a:solidFill>
                <a:latin typeface="Times New Roman" panose="02020603050405020304" pitchFamily="18" charset="0"/>
              </a:rPr>
              <a:t>）</a:t>
            </a:r>
            <a:r>
              <a:rPr lang="en-US" altLang="zh-CN" sz="2400" b="1">
                <a:solidFill>
                  <a:srgbClr val="0000FF"/>
                </a:solidFill>
                <a:latin typeface="Times New Roman" panose="02020603050405020304" pitchFamily="18" charset="0"/>
              </a:rPr>
              <a:t>. </a:t>
            </a:r>
            <a:r>
              <a:rPr lang="zh-CN" altLang="en-US" sz="2400" b="1">
                <a:solidFill>
                  <a:srgbClr val="0000FF"/>
                </a:solidFill>
                <a:latin typeface="Times New Roman" panose="02020603050405020304" pitchFamily="18" charset="0"/>
              </a:rPr>
              <a:t>肽键是蛋白质一级结构的基本结构键。</a:t>
            </a:r>
            <a:endParaRPr lang="zh-CN" altLang="en-US" sz="2400"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560"/>
                                        </p:tgtEl>
                                        <p:attrNameLst>
                                          <p:attrName>style.visibility</p:attrName>
                                        </p:attrNameLst>
                                      </p:cBhvr>
                                      <p:to>
                                        <p:strVal val="visible"/>
                                      </p:to>
                                    </p:set>
                                    <p:anim calcmode="lin" valueType="num">
                                      <p:cBhvr additive="base">
                                        <p:cTn id="7" dur="500" fill="hold"/>
                                        <p:tgtEl>
                                          <p:spTgt spid="23560"/>
                                        </p:tgtEl>
                                        <p:attrNameLst>
                                          <p:attrName>ppt_x</p:attrName>
                                        </p:attrNameLst>
                                      </p:cBhvr>
                                      <p:tavLst>
                                        <p:tav tm="0">
                                          <p:val>
                                            <p:strVal val="#ppt_x"/>
                                          </p:val>
                                        </p:tav>
                                        <p:tav tm="100000">
                                          <p:val>
                                            <p:strVal val="#ppt_x"/>
                                          </p:val>
                                        </p:tav>
                                      </p:tavLst>
                                    </p:anim>
                                    <p:anim calcmode="lin" valueType="num">
                                      <p:cBhvr additive="base">
                                        <p:cTn id="8" dur="500" fill="hold"/>
                                        <p:tgtEl>
                                          <p:spTgt spid="2356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561"/>
                                        </p:tgtEl>
                                        <p:attrNameLst>
                                          <p:attrName>style.visibility</p:attrName>
                                        </p:attrNameLst>
                                      </p:cBhvr>
                                      <p:to>
                                        <p:strVal val="visible"/>
                                      </p:to>
                                    </p:set>
                                    <p:anim calcmode="lin" valueType="num">
                                      <p:cBhvr additive="base">
                                        <p:cTn id="13" dur="500" fill="hold"/>
                                        <p:tgtEl>
                                          <p:spTgt spid="23561"/>
                                        </p:tgtEl>
                                        <p:attrNameLst>
                                          <p:attrName>ppt_x</p:attrName>
                                        </p:attrNameLst>
                                      </p:cBhvr>
                                      <p:tavLst>
                                        <p:tav tm="0">
                                          <p:val>
                                            <p:strVal val="0-#ppt_w/2"/>
                                          </p:val>
                                        </p:tav>
                                        <p:tav tm="100000">
                                          <p:val>
                                            <p:strVal val="#ppt_x"/>
                                          </p:val>
                                        </p:tav>
                                      </p:tavLst>
                                    </p:anim>
                                    <p:anim calcmode="lin" valueType="num">
                                      <p:cBhvr additive="base">
                                        <p:cTn id="14" dur="500" fill="hold"/>
                                        <p:tgtEl>
                                          <p:spTgt spid="235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0" grpId="0"/>
      <p:bldP spid="2356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a:extLst>
              <a:ext uri="{FF2B5EF4-FFF2-40B4-BE49-F238E27FC236}">
                <a16:creationId xmlns:a16="http://schemas.microsoft.com/office/drawing/2014/main" id="{DF57C16A-EF9F-424D-971C-AF350C55AE91}"/>
              </a:ext>
            </a:extLst>
          </p:cNvPr>
          <p:cNvSpPr>
            <a:spLocks noGrp="1" noRot="1" noChangeArrowheads="1"/>
          </p:cNvSpPr>
          <p:nvPr>
            <p:ph idx="1"/>
          </p:nvPr>
        </p:nvSpPr>
        <p:spPr>
          <a:xfrm>
            <a:off x="152400" y="762000"/>
            <a:ext cx="8534400" cy="5334000"/>
          </a:xfrm>
        </p:spPr>
        <p:txBody>
          <a:bodyPr/>
          <a:lstStyle/>
          <a:p>
            <a:pPr algn="just">
              <a:lnSpc>
                <a:spcPct val="145000"/>
              </a:lnSpc>
              <a:buFont typeface="Wingdings" panose="05000000000000000000" pitchFamily="2" charset="2"/>
              <a:buNone/>
            </a:pPr>
            <a:r>
              <a:rPr lang="en-US" altLang="zh-CN" sz="2400" b="1">
                <a:solidFill>
                  <a:srgbClr val="FF3300"/>
                </a:solidFill>
              </a:rPr>
              <a:t>            </a:t>
            </a:r>
            <a:r>
              <a:rPr lang="zh-CN" altLang="en-US" sz="2400" b="1">
                <a:solidFill>
                  <a:srgbClr val="FF3300"/>
                </a:solidFill>
              </a:rPr>
              <a:t>蛋白质的一级结构的一级结构是最基本的，它包含着蛋白质高级结构的因素。</a:t>
            </a:r>
          </a:p>
          <a:p>
            <a:pPr algn="just">
              <a:lnSpc>
                <a:spcPct val="145000"/>
              </a:lnSpc>
              <a:buFont typeface="Wingdings" panose="05000000000000000000" pitchFamily="2" charset="2"/>
              <a:buNone/>
            </a:pPr>
            <a:r>
              <a:rPr lang="zh-CN" altLang="en-US" sz="2400" b="1"/>
              <a:t>  对某一蛋白质，若结构顺序发生改变，则可引起疾病或死亡。</a:t>
            </a:r>
          </a:p>
          <a:p>
            <a:pPr algn="just">
              <a:lnSpc>
                <a:spcPct val="145000"/>
              </a:lnSpc>
              <a:buFont typeface="Wingdings" panose="05000000000000000000" pitchFamily="2" charset="2"/>
              <a:buNone/>
            </a:pPr>
            <a:r>
              <a:rPr lang="zh-CN" altLang="en-US" sz="2400" b="1"/>
              <a:t> 例如：</a:t>
            </a:r>
          </a:p>
          <a:p>
            <a:pPr algn="just">
              <a:lnSpc>
                <a:spcPct val="145000"/>
              </a:lnSpc>
              <a:buFont typeface="Wingdings" panose="05000000000000000000" pitchFamily="2" charset="2"/>
              <a:buNone/>
            </a:pPr>
            <a:r>
              <a:rPr lang="zh-CN" altLang="en-US" sz="2400" b="1"/>
              <a:t>           血红蛋白是由两条</a:t>
            </a:r>
            <a:r>
              <a:rPr lang="en-US" altLang="zh-CN" sz="2400" b="1">
                <a:latin typeface="宋体" panose="02010600030101010101" pitchFamily="2" charset="-122"/>
              </a:rPr>
              <a:t>α-</a:t>
            </a:r>
            <a:r>
              <a:rPr lang="zh-CN" altLang="en-US" sz="2400" b="1">
                <a:latin typeface="宋体" panose="02010600030101010101" pitchFamily="2" charset="-122"/>
              </a:rPr>
              <a:t>肽链（各为</a:t>
            </a:r>
            <a:r>
              <a:rPr lang="en-US" altLang="zh-CN" sz="2400" b="1">
                <a:latin typeface="宋体" panose="02010600030101010101" pitchFamily="2" charset="-122"/>
              </a:rPr>
              <a:t>141</a:t>
            </a:r>
            <a:r>
              <a:rPr lang="zh-CN" altLang="en-US" sz="2400" b="1">
                <a:latin typeface="宋体" panose="02010600030101010101" pitchFamily="2" charset="-122"/>
              </a:rPr>
              <a:t>肽）和两条</a:t>
            </a:r>
            <a:r>
              <a:rPr lang="en-US" altLang="zh-CN" sz="2400" b="1">
                <a:latin typeface="宋体" panose="02010600030101010101" pitchFamily="2" charset="-122"/>
              </a:rPr>
              <a:t>β-</a:t>
            </a:r>
            <a:r>
              <a:rPr lang="zh-CN" altLang="en-US" sz="2400" b="1">
                <a:latin typeface="宋体" panose="02010600030101010101" pitchFamily="2" charset="-122"/>
              </a:rPr>
              <a:t>肽链（各为</a:t>
            </a:r>
            <a:r>
              <a:rPr lang="en-US" altLang="zh-CN" sz="2400" b="1">
                <a:latin typeface="宋体" panose="02010600030101010101" pitchFamily="2" charset="-122"/>
              </a:rPr>
              <a:t>146</a:t>
            </a:r>
            <a:r>
              <a:rPr lang="zh-CN" altLang="en-US" sz="2400" b="1">
                <a:latin typeface="宋体" panose="02010600030101010101" pitchFamily="2" charset="-122"/>
              </a:rPr>
              <a:t>肽）四条肽链（共</a:t>
            </a:r>
            <a:r>
              <a:rPr lang="en-US" altLang="zh-CN" sz="2400" b="1">
                <a:latin typeface="宋体" panose="02010600030101010101" pitchFamily="2" charset="-122"/>
              </a:rPr>
              <a:t>574</a:t>
            </a:r>
            <a:r>
              <a:rPr lang="zh-CN" altLang="en-US" sz="2400" b="1">
                <a:latin typeface="宋体" panose="02010600030101010101" pitchFamily="2" charset="-122"/>
              </a:rPr>
              <a:t>肽）组成的。</a:t>
            </a:r>
            <a:endParaRPr lang="zh-CN" altLang="en-US" sz="2400" b="1"/>
          </a:p>
          <a:p>
            <a:pPr>
              <a:lnSpc>
                <a:spcPct val="145000"/>
              </a:lnSpc>
              <a:buFont typeface="Wingdings" panose="05000000000000000000" pitchFamily="2" charset="2"/>
              <a:buNone/>
            </a:pPr>
            <a:r>
              <a:rPr lang="zh-CN" altLang="en-US" sz="2400" b="1">
                <a:latin typeface="宋体" panose="02010600030101010101" pitchFamily="2" charset="-122"/>
              </a:rPr>
              <a:t>     在</a:t>
            </a:r>
            <a:r>
              <a:rPr lang="en-US" altLang="zh-CN" sz="2400" b="1">
                <a:latin typeface="宋体" panose="02010600030101010101" pitchFamily="2" charset="-122"/>
              </a:rPr>
              <a:t>β</a:t>
            </a:r>
            <a:r>
              <a:rPr lang="zh-CN" altLang="en-US" sz="2400" b="1">
                <a:latin typeface="宋体" panose="02010600030101010101" pitchFamily="2" charset="-122"/>
              </a:rPr>
              <a:t>链，</a:t>
            </a:r>
            <a:r>
              <a:rPr lang="en-US" altLang="zh-CN" sz="2400" b="1"/>
              <a:t>N-6</a:t>
            </a:r>
            <a:r>
              <a:rPr lang="zh-CN" altLang="en-US" sz="2400" b="1">
                <a:latin typeface="宋体" panose="02010600030101010101" pitchFamily="2" charset="-122"/>
              </a:rPr>
              <a:t>为谷氨酸，若换为缬氨酸，则造成红血球附聚，即由球状变成镰刀状，若得了这种病（镰刀形贫血症）不到十年就会死亡。</a:t>
            </a:r>
            <a:r>
              <a:rPr lang="zh-CN" altLang="en-US" sz="2400" b="1"/>
              <a:t> </a:t>
            </a:r>
          </a:p>
        </p:txBody>
      </p:sp>
      <p:sp>
        <p:nvSpPr>
          <p:cNvPr id="35843" name="日期占位符 1">
            <a:extLst>
              <a:ext uri="{FF2B5EF4-FFF2-40B4-BE49-F238E27FC236}">
                <a16:creationId xmlns:a16="http://schemas.microsoft.com/office/drawing/2014/main" id="{B026784E-0695-4A3F-BBD3-085FDB70B979}"/>
              </a:ext>
            </a:extLst>
          </p:cNvPr>
          <p:cNvSpPr>
            <a:spLocks noGrp="1"/>
          </p:cNvSpPr>
          <p:nvPr>
            <p:ph type="dt" sz="quarter" idx="10"/>
          </p:nvPr>
        </p:nvSpPr>
        <p:spPr/>
        <p:txBody>
          <a:bodyPr anchorCtr="0"/>
          <a:lstStyle/>
          <a:p>
            <a:fld id="{BB962C8B-B14F-4D97-AF65-F5344CB8AC3E}" type="datetime11">
              <a:rPr lang="zh-CN" altLang="en-US" noProof="1" dirty="0" smtClean="0"/>
              <a:pPr/>
              <a:t>18:36:33</a:t>
            </a:fld>
            <a:endParaRPr lang="zh-CN" altLang="en-US" noProof="1"/>
          </a:p>
        </p:txBody>
      </p:sp>
      <p:sp>
        <p:nvSpPr>
          <p:cNvPr id="2" name="灯片编号占位符 5">
            <a:extLst>
              <a:ext uri="{FF2B5EF4-FFF2-40B4-BE49-F238E27FC236}">
                <a16:creationId xmlns:a16="http://schemas.microsoft.com/office/drawing/2014/main" id="{23C4990E-C8F4-42AE-A8FB-33C5AB03B8B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106C314-7BE4-4BB0-ABB8-B5CEB70835B0}" type="slidenum">
              <a:rPr lang="en-US" altLang="zh-CN"/>
              <a:pPr/>
              <a:t>31</a:t>
            </a:fld>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日期占位符 1">
            <a:extLst>
              <a:ext uri="{FF2B5EF4-FFF2-40B4-BE49-F238E27FC236}">
                <a16:creationId xmlns:a16="http://schemas.microsoft.com/office/drawing/2014/main" id="{0C344414-DE8E-474A-BC2D-5660B04289C7}"/>
              </a:ext>
            </a:extLst>
          </p:cNvPr>
          <p:cNvSpPr>
            <a:spLocks noGrp="1"/>
          </p:cNvSpPr>
          <p:nvPr>
            <p:ph type="dt" sz="quarter" idx="10"/>
          </p:nvPr>
        </p:nvSpPr>
        <p:spPr/>
        <p:txBody>
          <a:bodyPr anchorCtr="0"/>
          <a:lstStyle/>
          <a:p>
            <a:fld id="{BB962C8B-B14F-4D97-AF65-F5344CB8AC3E}" type="datetime11">
              <a:rPr lang="zh-CN" altLang="en-US" noProof="1" dirty="0" smtClean="0"/>
              <a:pPr/>
              <a:t>18:36:33</a:t>
            </a:fld>
            <a:endParaRPr lang="zh-CN" altLang="en-US" noProof="1"/>
          </a:p>
        </p:txBody>
      </p:sp>
      <p:sp>
        <p:nvSpPr>
          <p:cNvPr id="2" name="灯片编号占位符 3">
            <a:extLst>
              <a:ext uri="{FF2B5EF4-FFF2-40B4-BE49-F238E27FC236}">
                <a16:creationId xmlns:a16="http://schemas.microsoft.com/office/drawing/2014/main" id="{5BA50335-A5EC-471B-8860-40E77C1DF43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A02FBC1-3EE7-4CBE-B8FB-E13B49796F67}" type="slidenum">
              <a:rPr lang="en-US" altLang="zh-CN"/>
              <a:pPr/>
              <a:t>32</a:t>
            </a:fld>
            <a:endParaRPr lang="en-US" altLang="zh-CN"/>
          </a:p>
        </p:txBody>
      </p:sp>
      <p:sp>
        <p:nvSpPr>
          <p:cNvPr id="64514" name="Rectangle 2">
            <a:extLst>
              <a:ext uri="{FF2B5EF4-FFF2-40B4-BE49-F238E27FC236}">
                <a16:creationId xmlns:a16="http://schemas.microsoft.com/office/drawing/2014/main" id="{A547559F-17A6-450A-9CC0-808CB7A60DC2}"/>
              </a:ext>
            </a:extLst>
          </p:cNvPr>
          <p:cNvSpPr>
            <a:spLocks noChangeArrowheads="1"/>
          </p:cNvSpPr>
          <p:nvPr/>
        </p:nvSpPr>
        <p:spPr bwMode="auto">
          <a:xfrm>
            <a:off x="457200" y="457200"/>
            <a:ext cx="75438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buClr>
                <a:schemeClr val="hlink"/>
              </a:buClr>
              <a:buSzPct val="70000"/>
              <a:buFont typeface="Wingdings" panose="05000000000000000000" pitchFamily="2" charset="2"/>
              <a:buNone/>
            </a:pPr>
            <a:r>
              <a:rPr lang="en-US" altLang="zh-CN" sz="2400" b="1">
                <a:latin typeface="宋体" panose="02010600030101010101" pitchFamily="2" charset="-122"/>
              </a:rPr>
              <a:t>2</a:t>
            </a:r>
            <a:r>
              <a:rPr lang="zh-CN" altLang="en-US" sz="2400" b="1">
                <a:latin typeface="宋体" panose="02010600030101010101" pitchFamily="2" charset="-122"/>
              </a:rPr>
              <a:t>．蛋白质的空间结构</a:t>
            </a:r>
          </a:p>
          <a:p>
            <a:pPr>
              <a:spcBef>
                <a:spcPct val="50000"/>
              </a:spcBef>
              <a:buClr>
                <a:schemeClr val="hlink"/>
              </a:buClr>
              <a:buSzPct val="70000"/>
              <a:buFont typeface="Wingdings" panose="05000000000000000000" pitchFamily="2" charset="2"/>
              <a:buNone/>
            </a:pPr>
            <a:r>
              <a:rPr lang="en-US" altLang="zh-CN" sz="2400" b="1">
                <a:latin typeface="宋体" panose="02010600030101010101" pitchFamily="2" charset="-122"/>
              </a:rPr>
              <a:t>1</a:t>
            </a:r>
            <a:r>
              <a:rPr lang="zh-CN" altLang="en-US" sz="2400" b="1">
                <a:latin typeface="宋体" panose="02010600030101010101" pitchFamily="2" charset="-122"/>
              </a:rPr>
              <a:t>）二级结构</a:t>
            </a:r>
          </a:p>
        </p:txBody>
      </p:sp>
      <p:sp>
        <p:nvSpPr>
          <p:cNvPr id="64515" name="Text Box 3">
            <a:extLst>
              <a:ext uri="{FF2B5EF4-FFF2-40B4-BE49-F238E27FC236}">
                <a16:creationId xmlns:a16="http://schemas.microsoft.com/office/drawing/2014/main" id="{5EAA4B03-7E1C-4007-AF40-9617959A54C5}"/>
              </a:ext>
            </a:extLst>
          </p:cNvPr>
          <p:cNvSpPr txBox="1">
            <a:spLocks noChangeArrowheads="1"/>
          </p:cNvSpPr>
          <p:nvPr/>
        </p:nvSpPr>
        <p:spPr bwMode="auto">
          <a:xfrm>
            <a:off x="381000" y="2514600"/>
            <a:ext cx="7848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en-US" altLang="zh-CN" sz="2400" b="1">
                <a:solidFill>
                  <a:srgbClr val="FF3300"/>
                </a:solidFill>
                <a:latin typeface="Times New Roman" panose="02020603050405020304" pitchFamily="18" charset="0"/>
              </a:rPr>
              <a:t>  </a:t>
            </a:r>
            <a:r>
              <a:rPr lang="zh-CN" altLang="en-US" sz="2400" b="1">
                <a:solidFill>
                  <a:srgbClr val="FF3300"/>
                </a:solidFill>
                <a:latin typeface="Times New Roman" panose="02020603050405020304" pitchFamily="18" charset="0"/>
              </a:rPr>
              <a:t>（</a:t>
            </a:r>
            <a:r>
              <a:rPr lang="en-US" altLang="zh-CN" sz="2400" b="1">
                <a:solidFill>
                  <a:srgbClr val="FF3300"/>
                </a:solidFill>
                <a:latin typeface="Times New Roman" panose="02020603050405020304" pitchFamily="18" charset="0"/>
              </a:rPr>
              <a:t>1</a:t>
            </a:r>
            <a:r>
              <a:rPr lang="zh-CN" altLang="en-US" sz="2400" b="1">
                <a:solidFill>
                  <a:srgbClr val="FF3300"/>
                </a:solidFill>
                <a:latin typeface="Times New Roman" panose="02020603050405020304" pitchFamily="18" charset="0"/>
              </a:rPr>
              <a:t>） </a:t>
            </a:r>
            <a:r>
              <a:rPr lang="en-US" altLang="zh-CN" sz="2400" b="1">
                <a:solidFill>
                  <a:srgbClr val="FF3300"/>
                </a:solidFill>
                <a:latin typeface="Times New Roman" panose="02020603050405020304" pitchFamily="18" charset="0"/>
              </a:rPr>
              <a:t>α- </a:t>
            </a:r>
            <a:r>
              <a:rPr lang="zh-CN" altLang="en-US" sz="2400" b="1">
                <a:solidFill>
                  <a:srgbClr val="FF3300"/>
                </a:solidFill>
                <a:latin typeface="Times New Roman" panose="02020603050405020304" pitchFamily="18" charset="0"/>
              </a:rPr>
              <a:t>螺旋：</a:t>
            </a:r>
            <a:r>
              <a:rPr lang="zh-CN" altLang="en-US" sz="2400" b="1">
                <a:solidFill>
                  <a:srgbClr val="000000"/>
                </a:solidFill>
                <a:latin typeface="Times New Roman" panose="02020603050405020304" pitchFamily="18" charset="0"/>
              </a:rPr>
              <a:t>一条肽链可以通过一个酰胺键中羰基的氧与另一酰胺键中氨基的氢形成氢键而绕成螺旋形结构。</a:t>
            </a:r>
          </a:p>
        </p:txBody>
      </p:sp>
      <p:sp>
        <p:nvSpPr>
          <p:cNvPr id="64516" name="Text Box 4">
            <a:extLst>
              <a:ext uri="{FF2B5EF4-FFF2-40B4-BE49-F238E27FC236}">
                <a16:creationId xmlns:a16="http://schemas.microsoft.com/office/drawing/2014/main" id="{CEBA9DD6-1309-4603-AAB8-DAD5C74D380E}"/>
              </a:ext>
            </a:extLst>
          </p:cNvPr>
          <p:cNvSpPr txBox="1">
            <a:spLocks noChangeArrowheads="1"/>
          </p:cNvSpPr>
          <p:nvPr/>
        </p:nvSpPr>
        <p:spPr bwMode="auto">
          <a:xfrm>
            <a:off x="533400" y="3429000"/>
            <a:ext cx="7543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400" b="1">
                <a:solidFill>
                  <a:srgbClr val="FF3300"/>
                </a:solidFill>
                <a:latin typeface="Times New Roman" panose="02020603050405020304" pitchFamily="18" charset="0"/>
              </a:rPr>
              <a:t>（</a:t>
            </a:r>
            <a:r>
              <a:rPr lang="en-US" altLang="zh-CN" sz="2400" b="1">
                <a:solidFill>
                  <a:srgbClr val="FF3300"/>
                </a:solidFill>
                <a:latin typeface="Times New Roman" panose="02020603050405020304" pitchFamily="18" charset="0"/>
              </a:rPr>
              <a:t>2</a:t>
            </a:r>
            <a:r>
              <a:rPr lang="zh-CN" altLang="en-US" sz="2400" b="1">
                <a:solidFill>
                  <a:srgbClr val="FF3300"/>
                </a:solidFill>
                <a:latin typeface="Times New Roman" panose="02020603050405020304" pitchFamily="18" charset="0"/>
              </a:rPr>
              <a:t>）</a:t>
            </a:r>
            <a:r>
              <a:rPr lang="en-US" altLang="zh-CN" sz="2400" b="1">
                <a:solidFill>
                  <a:srgbClr val="FF3300"/>
                </a:solidFill>
                <a:latin typeface="Times New Roman" panose="02020603050405020304" pitchFamily="18" charset="0"/>
              </a:rPr>
              <a:t>β- </a:t>
            </a:r>
            <a:r>
              <a:rPr lang="zh-CN" altLang="en-US" sz="2400" b="1">
                <a:solidFill>
                  <a:srgbClr val="FF3300"/>
                </a:solidFill>
                <a:latin typeface="Times New Roman" panose="02020603050405020304" pitchFamily="18" charset="0"/>
              </a:rPr>
              <a:t>折叠片：</a:t>
            </a:r>
            <a:r>
              <a:rPr lang="zh-CN" altLang="en-US" sz="2400" b="1">
                <a:solidFill>
                  <a:srgbClr val="000000"/>
                </a:solidFill>
                <a:latin typeface="Times New Roman" panose="02020603050405020304" pitchFamily="18" charset="0"/>
              </a:rPr>
              <a:t>由链间的氢键将肽拉在一起形成“片”状的结构。 </a:t>
            </a:r>
          </a:p>
        </p:txBody>
      </p:sp>
      <p:pic>
        <p:nvPicPr>
          <p:cNvPr id="64517" name="Picture 5" descr="F:/沈玲/化学提纲/蛋白质图/蛋白质螺旋结构.gif">
            <a:extLst>
              <a:ext uri="{FF2B5EF4-FFF2-40B4-BE49-F238E27FC236}">
                <a16:creationId xmlns:a16="http://schemas.microsoft.com/office/drawing/2014/main" id="{D4CB92B5-63BC-4CB3-B68E-C0AB160F09EA}"/>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352800" y="4267200"/>
            <a:ext cx="3581400" cy="2389188"/>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pic>
      <p:grpSp>
        <p:nvGrpSpPr>
          <p:cNvPr id="64518" name="Group 6">
            <a:extLst>
              <a:ext uri="{FF2B5EF4-FFF2-40B4-BE49-F238E27FC236}">
                <a16:creationId xmlns:a16="http://schemas.microsoft.com/office/drawing/2014/main" id="{389FE701-F609-43F9-A00F-2339340DA8E0}"/>
              </a:ext>
            </a:extLst>
          </p:cNvPr>
          <p:cNvGrpSpPr>
            <a:grpSpLocks/>
          </p:cNvGrpSpPr>
          <p:nvPr/>
        </p:nvGrpSpPr>
        <p:grpSpPr bwMode="auto">
          <a:xfrm>
            <a:off x="7315200" y="4343400"/>
            <a:ext cx="990600" cy="2057400"/>
            <a:chOff x="2496" y="1008"/>
            <a:chExt cx="1016" cy="2976"/>
          </a:xfrm>
        </p:grpSpPr>
        <p:sp>
          <p:nvSpPr>
            <p:cNvPr id="36872" name="Freeform 7">
              <a:extLst>
                <a:ext uri="{FF2B5EF4-FFF2-40B4-BE49-F238E27FC236}">
                  <a16:creationId xmlns:a16="http://schemas.microsoft.com/office/drawing/2014/main" id="{65E6E341-421D-4AA9-B412-23022DAC623F}"/>
                </a:ext>
              </a:extLst>
            </p:cNvPr>
            <p:cNvSpPr>
              <a:spLocks noChangeArrowheads="1"/>
            </p:cNvSpPr>
            <p:nvPr/>
          </p:nvSpPr>
          <p:spPr bwMode="auto">
            <a:xfrm>
              <a:off x="2672" y="1296"/>
              <a:ext cx="840" cy="2544"/>
            </a:xfrm>
            <a:custGeom>
              <a:avLst/>
              <a:gdLst>
                <a:gd name="T0" fmla="*/ 640 w 840"/>
                <a:gd name="T1" fmla="*/ 0 h 2544"/>
                <a:gd name="T2" fmla="*/ 64 w 840"/>
                <a:gd name="T3" fmla="*/ 576 h 2544"/>
                <a:gd name="T4" fmla="*/ 832 w 840"/>
                <a:gd name="T5" fmla="*/ 1104 h 2544"/>
                <a:gd name="T6" fmla="*/ 16 w 840"/>
                <a:gd name="T7" fmla="*/ 1536 h 2544"/>
                <a:gd name="T8" fmla="*/ 736 w 840"/>
                <a:gd name="T9" fmla="*/ 2160 h 2544"/>
                <a:gd name="T10" fmla="*/ 112 w 840"/>
                <a:gd name="T11" fmla="*/ 2496 h 2544"/>
                <a:gd name="T12" fmla="*/ 304 w 840"/>
                <a:gd name="T13" fmla="*/ 2448 h 2544"/>
                <a:gd name="T14" fmla="*/ 304 w 840"/>
                <a:gd name="T15" fmla="*/ 2352 h 25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0" h="2544">
                  <a:moveTo>
                    <a:pt x="640" y="0"/>
                  </a:moveTo>
                  <a:cubicBezTo>
                    <a:pt x="336" y="196"/>
                    <a:pt x="32" y="392"/>
                    <a:pt x="64" y="576"/>
                  </a:cubicBezTo>
                  <a:cubicBezTo>
                    <a:pt x="96" y="760"/>
                    <a:pt x="840" y="944"/>
                    <a:pt x="832" y="1104"/>
                  </a:cubicBezTo>
                  <a:cubicBezTo>
                    <a:pt x="824" y="1264"/>
                    <a:pt x="32" y="1360"/>
                    <a:pt x="16" y="1536"/>
                  </a:cubicBezTo>
                  <a:cubicBezTo>
                    <a:pt x="0" y="1712"/>
                    <a:pt x="720" y="2000"/>
                    <a:pt x="736" y="2160"/>
                  </a:cubicBezTo>
                  <a:cubicBezTo>
                    <a:pt x="752" y="2320"/>
                    <a:pt x="184" y="2448"/>
                    <a:pt x="112" y="2496"/>
                  </a:cubicBezTo>
                  <a:cubicBezTo>
                    <a:pt x="40" y="2544"/>
                    <a:pt x="272" y="2472"/>
                    <a:pt x="304" y="2448"/>
                  </a:cubicBezTo>
                  <a:cubicBezTo>
                    <a:pt x="336" y="2424"/>
                    <a:pt x="312" y="2360"/>
                    <a:pt x="304" y="2352"/>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36873" name="Oval 8">
              <a:extLst>
                <a:ext uri="{FF2B5EF4-FFF2-40B4-BE49-F238E27FC236}">
                  <a16:creationId xmlns:a16="http://schemas.microsoft.com/office/drawing/2014/main" id="{5C0CDA0C-65DF-4BE6-9CC0-A2155E0FD562}"/>
                </a:ext>
              </a:extLst>
            </p:cNvPr>
            <p:cNvSpPr>
              <a:spLocks noChangeArrowheads="1"/>
            </p:cNvSpPr>
            <p:nvPr/>
          </p:nvSpPr>
          <p:spPr bwMode="auto">
            <a:xfrm>
              <a:off x="2928" y="3552"/>
              <a:ext cx="240" cy="240"/>
            </a:xfrm>
            <a:prstGeom prst="ellipse">
              <a:avLst/>
            </a:prstGeom>
            <a:solidFill>
              <a:srgbClr val="3333CC"/>
            </a:solidFill>
            <a:ln w="9525">
              <a:solidFill>
                <a:srgbClr val="000000"/>
              </a:solidFill>
              <a:round/>
              <a:headEnd/>
              <a:tailEnd/>
            </a:ln>
          </p:spPr>
          <p:txBody>
            <a:bodyPr wrap="none" anchor="ctr"/>
            <a:lstStyle/>
            <a:p>
              <a:endParaRPr lang="zh-CN" altLang="en-US"/>
            </a:p>
          </p:txBody>
        </p:sp>
        <p:sp>
          <p:nvSpPr>
            <p:cNvPr id="36874" name="Oval 9">
              <a:extLst>
                <a:ext uri="{FF2B5EF4-FFF2-40B4-BE49-F238E27FC236}">
                  <a16:creationId xmlns:a16="http://schemas.microsoft.com/office/drawing/2014/main" id="{AD333F96-6C79-4A9C-9BFE-5ADE6E72D52D}"/>
                </a:ext>
              </a:extLst>
            </p:cNvPr>
            <p:cNvSpPr>
              <a:spLocks noChangeArrowheads="1"/>
            </p:cNvSpPr>
            <p:nvPr/>
          </p:nvSpPr>
          <p:spPr bwMode="auto">
            <a:xfrm>
              <a:off x="2736" y="2928"/>
              <a:ext cx="192" cy="192"/>
            </a:xfrm>
            <a:prstGeom prst="ellipse">
              <a:avLst/>
            </a:prstGeom>
            <a:solidFill>
              <a:srgbClr val="FFCCFF"/>
            </a:solidFill>
            <a:ln w="9525">
              <a:solidFill>
                <a:srgbClr val="000000"/>
              </a:solidFill>
              <a:round/>
              <a:headEnd/>
              <a:tailEnd/>
            </a:ln>
          </p:spPr>
          <p:txBody>
            <a:bodyPr wrap="none" anchor="ctr"/>
            <a:lstStyle/>
            <a:p>
              <a:endParaRPr lang="zh-CN" altLang="en-US"/>
            </a:p>
          </p:txBody>
        </p:sp>
        <p:sp>
          <p:nvSpPr>
            <p:cNvPr id="36875" name="Oval 10">
              <a:extLst>
                <a:ext uri="{FF2B5EF4-FFF2-40B4-BE49-F238E27FC236}">
                  <a16:creationId xmlns:a16="http://schemas.microsoft.com/office/drawing/2014/main" id="{969D2138-C9C1-458D-AEC2-A4746B8EA28A}"/>
                </a:ext>
              </a:extLst>
            </p:cNvPr>
            <p:cNvSpPr>
              <a:spLocks noChangeArrowheads="1"/>
            </p:cNvSpPr>
            <p:nvPr/>
          </p:nvSpPr>
          <p:spPr bwMode="auto">
            <a:xfrm>
              <a:off x="3312" y="2352"/>
              <a:ext cx="192" cy="192"/>
            </a:xfrm>
            <a:prstGeom prst="ellipse">
              <a:avLst/>
            </a:prstGeom>
            <a:solidFill>
              <a:srgbClr val="CCFF99"/>
            </a:solidFill>
            <a:ln w="9525">
              <a:solidFill>
                <a:srgbClr val="000000"/>
              </a:solidFill>
              <a:round/>
              <a:headEnd/>
              <a:tailEnd/>
            </a:ln>
          </p:spPr>
          <p:txBody>
            <a:bodyPr wrap="none" anchor="ctr"/>
            <a:lstStyle/>
            <a:p>
              <a:endParaRPr lang="zh-CN" altLang="en-US"/>
            </a:p>
          </p:txBody>
        </p:sp>
        <p:sp>
          <p:nvSpPr>
            <p:cNvPr id="36876" name="Oval 11">
              <a:extLst>
                <a:ext uri="{FF2B5EF4-FFF2-40B4-BE49-F238E27FC236}">
                  <a16:creationId xmlns:a16="http://schemas.microsoft.com/office/drawing/2014/main" id="{CBBC6EFB-6492-4DC1-9305-B4FF1B667A64}"/>
                </a:ext>
              </a:extLst>
            </p:cNvPr>
            <p:cNvSpPr>
              <a:spLocks noChangeArrowheads="1"/>
            </p:cNvSpPr>
            <p:nvPr/>
          </p:nvSpPr>
          <p:spPr bwMode="auto">
            <a:xfrm>
              <a:off x="3024" y="2448"/>
              <a:ext cx="240" cy="240"/>
            </a:xfrm>
            <a:prstGeom prst="ellipse">
              <a:avLst/>
            </a:prstGeom>
            <a:solidFill>
              <a:srgbClr val="FF3399"/>
            </a:solidFill>
            <a:ln w="9525">
              <a:solidFill>
                <a:srgbClr val="000000"/>
              </a:solidFill>
              <a:round/>
              <a:headEnd/>
              <a:tailEnd/>
            </a:ln>
          </p:spPr>
          <p:txBody>
            <a:bodyPr wrap="none" anchor="ctr"/>
            <a:lstStyle/>
            <a:p>
              <a:endParaRPr lang="zh-CN" altLang="en-US"/>
            </a:p>
          </p:txBody>
        </p:sp>
        <p:sp>
          <p:nvSpPr>
            <p:cNvPr id="36877" name="Oval 12">
              <a:extLst>
                <a:ext uri="{FF2B5EF4-FFF2-40B4-BE49-F238E27FC236}">
                  <a16:creationId xmlns:a16="http://schemas.microsoft.com/office/drawing/2014/main" id="{98CE4F90-63FC-444A-9287-A1A28A51B146}"/>
                </a:ext>
              </a:extLst>
            </p:cNvPr>
            <p:cNvSpPr>
              <a:spLocks noChangeArrowheads="1"/>
            </p:cNvSpPr>
            <p:nvPr/>
          </p:nvSpPr>
          <p:spPr bwMode="auto">
            <a:xfrm>
              <a:off x="2832" y="2544"/>
              <a:ext cx="240" cy="240"/>
            </a:xfrm>
            <a:prstGeom prst="ellipse">
              <a:avLst/>
            </a:prstGeom>
            <a:solidFill>
              <a:srgbClr val="00CC99"/>
            </a:solidFill>
            <a:ln w="9525">
              <a:solidFill>
                <a:srgbClr val="000000"/>
              </a:solidFill>
              <a:round/>
              <a:headEnd/>
              <a:tailEnd/>
            </a:ln>
          </p:spPr>
          <p:txBody>
            <a:bodyPr wrap="none" anchor="ctr"/>
            <a:lstStyle/>
            <a:p>
              <a:endParaRPr lang="zh-CN" altLang="en-US"/>
            </a:p>
          </p:txBody>
        </p:sp>
        <p:sp>
          <p:nvSpPr>
            <p:cNvPr id="36878" name="Oval 13">
              <a:extLst>
                <a:ext uri="{FF2B5EF4-FFF2-40B4-BE49-F238E27FC236}">
                  <a16:creationId xmlns:a16="http://schemas.microsoft.com/office/drawing/2014/main" id="{EAEB094D-14C6-4D8F-976C-7B45EC7E9879}"/>
                </a:ext>
              </a:extLst>
            </p:cNvPr>
            <p:cNvSpPr>
              <a:spLocks noChangeArrowheads="1"/>
            </p:cNvSpPr>
            <p:nvPr/>
          </p:nvSpPr>
          <p:spPr bwMode="auto">
            <a:xfrm>
              <a:off x="3072" y="1296"/>
              <a:ext cx="240" cy="240"/>
            </a:xfrm>
            <a:prstGeom prst="ellipse">
              <a:avLst/>
            </a:prstGeom>
            <a:solidFill>
              <a:srgbClr val="3333CC"/>
            </a:solidFill>
            <a:ln w="9525">
              <a:solidFill>
                <a:srgbClr val="000000"/>
              </a:solidFill>
              <a:round/>
              <a:headEnd/>
              <a:tailEnd/>
            </a:ln>
          </p:spPr>
          <p:txBody>
            <a:bodyPr wrap="none" anchor="ctr"/>
            <a:lstStyle/>
            <a:p>
              <a:endParaRPr lang="zh-CN" altLang="en-US"/>
            </a:p>
          </p:txBody>
        </p:sp>
        <p:sp>
          <p:nvSpPr>
            <p:cNvPr id="36879" name="Line 14">
              <a:extLst>
                <a:ext uri="{FF2B5EF4-FFF2-40B4-BE49-F238E27FC236}">
                  <a16:creationId xmlns:a16="http://schemas.microsoft.com/office/drawing/2014/main" id="{24E9F575-5445-4D91-9957-647B6D2944C1}"/>
                </a:ext>
              </a:extLst>
            </p:cNvPr>
            <p:cNvSpPr>
              <a:spLocks noChangeShapeType="1"/>
            </p:cNvSpPr>
            <p:nvPr/>
          </p:nvSpPr>
          <p:spPr bwMode="auto">
            <a:xfrm>
              <a:off x="3072" y="1008"/>
              <a:ext cx="48" cy="29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0" name="Oval 15">
              <a:extLst>
                <a:ext uri="{FF2B5EF4-FFF2-40B4-BE49-F238E27FC236}">
                  <a16:creationId xmlns:a16="http://schemas.microsoft.com/office/drawing/2014/main" id="{828D202C-6E1C-4A19-AB1B-1956B16B8A01}"/>
                </a:ext>
              </a:extLst>
            </p:cNvPr>
            <p:cNvSpPr>
              <a:spLocks noChangeArrowheads="1"/>
            </p:cNvSpPr>
            <p:nvPr/>
          </p:nvSpPr>
          <p:spPr bwMode="auto">
            <a:xfrm>
              <a:off x="2832" y="1392"/>
              <a:ext cx="240" cy="192"/>
            </a:xfrm>
            <a:prstGeom prst="ellipse">
              <a:avLst/>
            </a:prstGeom>
            <a:solidFill>
              <a:srgbClr val="FFCCFF"/>
            </a:solidFill>
            <a:ln w="9525">
              <a:solidFill>
                <a:srgbClr val="000000"/>
              </a:solidFill>
              <a:round/>
              <a:headEnd/>
              <a:tailEnd/>
            </a:ln>
          </p:spPr>
          <p:txBody>
            <a:bodyPr wrap="none" anchor="ctr"/>
            <a:lstStyle/>
            <a:p>
              <a:endParaRPr lang="zh-CN" altLang="en-US"/>
            </a:p>
          </p:txBody>
        </p:sp>
        <p:sp>
          <p:nvSpPr>
            <p:cNvPr id="36881" name="Oval 16">
              <a:extLst>
                <a:ext uri="{FF2B5EF4-FFF2-40B4-BE49-F238E27FC236}">
                  <a16:creationId xmlns:a16="http://schemas.microsoft.com/office/drawing/2014/main" id="{62709B17-556B-4873-A73E-175F4DCE7DC7}"/>
                </a:ext>
              </a:extLst>
            </p:cNvPr>
            <p:cNvSpPr>
              <a:spLocks noChangeArrowheads="1"/>
            </p:cNvSpPr>
            <p:nvPr/>
          </p:nvSpPr>
          <p:spPr bwMode="auto">
            <a:xfrm>
              <a:off x="2736" y="1584"/>
              <a:ext cx="192" cy="192"/>
            </a:xfrm>
            <a:prstGeom prst="ellipse">
              <a:avLst/>
            </a:prstGeom>
            <a:solidFill>
              <a:srgbClr val="FFCCFF"/>
            </a:solidFill>
            <a:ln w="9525">
              <a:solidFill>
                <a:srgbClr val="000000"/>
              </a:solidFill>
              <a:round/>
              <a:headEnd/>
              <a:tailEnd/>
            </a:ln>
          </p:spPr>
          <p:txBody>
            <a:bodyPr wrap="none" anchor="ctr"/>
            <a:lstStyle/>
            <a:p>
              <a:endParaRPr lang="zh-CN" altLang="en-US"/>
            </a:p>
          </p:txBody>
        </p:sp>
        <p:sp>
          <p:nvSpPr>
            <p:cNvPr id="36882" name="Oval 17">
              <a:extLst>
                <a:ext uri="{FF2B5EF4-FFF2-40B4-BE49-F238E27FC236}">
                  <a16:creationId xmlns:a16="http://schemas.microsoft.com/office/drawing/2014/main" id="{F8B1C953-AF13-489E-8711-8498EA7B456F}"/>
                </a:ext>
              </a:extLst>
            </p:cNvPr>
            <p:cNvSpPr>
              <a:spLocks noChangeArrowheads="1"/>
            </p:cNvSpPr>
            <p:nvPr/>
          </p:nvSpPr>
          <p:spPr bwMode="auto">
            <a:xfrm>
              <a:off x="2832" y="1968"/>
              <a:ext cx="240" cy="240"/>
            </a:xfrm>
            <a:prstGeom prst="ellipse">
              <a:avLst/>
            </a:prstGeom>
            <a:solidFill>
              <a:srgbClr val="3333CC"/>
            </a:solidFill>
            <a:ln w="9525">
              <a:solidFill>
                <a:srgbClr val="000000"/>
              </a:solidFill>
              <a:round/>
              <a:headEnd/>
              <a:tailEnd/>
            </a:ln>
          </p:spPr>
          <p:txBody>
            <a:bodyPr wrap="none" anchor="ctr"/>
            <a:lstStyle/>
            <a:p>
              <a:endParaRPr lang="zh-CN" altLang="en-US"/>
            </a:p>
          </p:txBody>
        </p:sp>
        <p:sp>
          <p:nvSpPr>
            <p:cNvPr id="36883" name="Oval 18">
              <a:extLst>
                <a:ext uri="{FF2B5EF4-FFF2-40B4-BE49-F238E27FC236}">
                  <a16:creationId xmlns:a16="http://schemas.microsoft.com/office/drawing/2014/main" id="{3A2027E2-DE75-4406-B816-819E2DF6ADAB}"/>
                </a:ext>
              </a:extLst>
            </p:cNvPr>
            <p:cNvSpPr>
              <a:spLocks noChangeArrowheads="1"/>
            </p:cNvSpPr>
            <p:nvPr/>
          </p:nvSpPr>
          <p:spPr bwMode="auto">
            <a:xfrm>
              <a:off x="2640" y="1776"/>
              <a:ext cx="240" cy="240"/>
            </a:xfrm>
            <a:prstGeom prst="ellipse">
              <a:avLst/>
            </a:prstGeom>
            <a:solidFill>
              <a:srgbClr val="3333CC"/>
            </a:solidFill>
            <a:ln w="9525">
              <a:solidFill>
                <a:srgbClr val="000000"/>
              </a:solidFill>
              <a:round/>
              <a:headEnd/>
              <a:tailEnd/>
            </a:ln>
          </p:spPr>
          <p:txBody>
            <a:bodyPr wrap="none" anchor="ctr"/>
            <a:lstStyle/>
            <a:p>
              <a:endParaRPr lang="zh-CN" altLang="en-US"/>
            </a:p>
          </p:txBody>
        </p:sp>
        <p:sp>
          <p:nvSpPr>
            <p:cNvPr id="36884" name="Oval 19">
              <a:extLst>
                <a:ext uri="{FF2B5EF4-FFF2-40B4-BE49-F238E27FC236}">
                  <a16:creationId xmlns:a16="http://schemas.microsoft.com/office/drawing/2014/main" id="{04654D44-C189-45FF-B4C8-48503653018B}"/>
                </a:ext>
              </a:extLst>
            </p:cNvPr>
            <p:cNvSpPr>
              <a:spLocks noChangeArrowheads="1"/>
            </p:cNvSpPr>
            <p:nvPr/>
          </p:nvSpPr>
          <p:spPr bwMode="auto">
            <a:xfrm>
              <a:off x="3072" y="2064"/>
              <a:ext cx="240" cy="240"/>
            </a:xfrm>
            <a:prstGeom prst="ellipse">
              <a:avLst/>
            </a:prstGeom>
            <a:solidFill>
              <a:srgbClr val="3333CC"/>
            </a:solidFill>
            <a:ln w="9525">
              <a:solidFill>
                <a:srgbClr val="000000"/>
              </a:solidFill>
              <a:round/>
              <a:headEnd/>
              <a:tailEnd/>
            </a:ln>
          </p:spPr>
          <p:txBody>
            <a:bodyPr wrap="none" anchor="ctr"/>
            <a:lstStyle/>
            <a:p>
              <a:endParaRPr lang="zh-CN" altLang="en-US"/>
            </a:p>
          </p:txBody>
        </p:sp>
        <p:sp>
          <p:nvSpPr>
            <p:cNvPr id="36885" name="Oval 20">
              <a:extLst>
                <a:ext uri="{FF2B5EF4-FFF2-40B4-BE49-F238E27FC236}">
                  <a16:creationId xmlns:a16="http://schemas.microsoft.com/office/drawing/2014/main" id="{F00FEFB4-3A90-47BC-989D-2638703E5480}"/>
                </a:ext>
              </a:extLst>
            </p:cNvPr>
            <p:cNvSpPr>
              <a:spLocks noChangeArrowheads="1"/>
            </p:cNvSpPr>
            <p:nvPr/>
          </p:nvSpPr>
          <p:spPr bwMode="auto">
            <a:xfrm>
              <a:off x="3312" y="2208"/>
              <a:ext cx="192" cy="192"/>
            </a:xfrm>
            <a:prstGeom prst="ellipse">
              <a:avLst/>
            </a:prstGeom>
            <a:solidFill>
              <a:srgbClr val="CCFF99"/>
            </a:solidFill>
            <a:ln w="9525">
              <a:solidFill>
                <a:srgbClr val="000000"/>
              </a:solidFill>
              <a:round/>
              <a:headEnd/>
              <a:tailEnd/>
            </a:ln>
          </p:spPr>
          <p:txBody>
            <a:bodyPr wrap="none" anchor="ctr"/>
            <a:lstStyle/>
            <a:p>
              <a:endParaRPr lang="zh-CN" altLang="en-US"/>
            </a:p>
          </p:txBody>
        </p:sp>
        <p:sp>
          <p:nvSpPr>
            <p:cNvPr id="36886" name="Oval 21">
              <a:extLst>
                <a:ext uri="{FF2B5EF4-FFF2-40B4-BE49-F238E27FC236}">
                  <a16:creationId xmlns:a16="http://schemas.microsoft.com/office/drawing/2014/main" id="{E3F610BA-7048-4F62-BE37-CE30DDDF0696}"/>
                </a:ext>
              </a:extLst>
            </p:cNvPr>
            <p:cNvSpPr>
              <a:spLocks noChangeArrowheads="1"/>
            </p:cNvSpPr>
            <p:nvPr/>
          </p:nvSpPr>
          <p:spPr bwMode="auto">
            <a:xfrm>
              <a:off x="2640" y="2688"/>
              <a:ext cx="240" cy="240"/>
            </a:xfrm>
            <a:prstGeom prst="ellipse">
              <a:avLst/>
            </a:prstGeom>
            <a:solidFill>
              <a:srgbClr val="00CC99"/>
            </a:solidFill>
            <a:ln w="9525">
              <a:solidFill>
                <a:srgbClr val="000000"/>
              </a:solidFill>
              <a:round/>
              <a:headEnd/>
              <a:tailEnd/>
            </a:ln>
          </p:spPr>
          <p:txBody>
            <a:bodyPr wrap="none" anchor="ctr"/>
            <a:lstStyle/>
            <a:p>
              <a:endParaRPr lang="zh-CN" altLang="en-US"/>
            </a:p>
          </p:txBody>
        </p:sp>
        <p:sp>
          <p:nvSpPr>
            <p:cNvPr id="36887" name="Oval 22">
              <a:extLst>
                <a:ext uri="{FF2B5EF4-FFF2-40B4-BE49-F238E27FC236}">
                  <a16:creationId xmlns:a16="http://schemas.microsoft.com/office/drawing/2014/main" id="{99ADFAF5-0730-4FE0-B288-23006647A7F7}"/>
                </a:ext>
              </a:extLst>
            </p:cNvPr>
            <p:cNvSpPr>
              <a:spLocks noChangeArrowheads="1"/>
            </p:cNvSpPr>
            <p:nvPr/>
          </p:nvSpPr>
          <p:spPr bwMode="auto">
            <a:xfrm>
              <a:off x="2880" y="3024"/>
              <a:ext cx="192" cy="192"/>
            </a:xfrm>
            <a:prstGeom prst="ellipse">
              <a:avLst/>
            </a:prstGeom>
            <a:solidFill>
              <a:srgbClr val="FFCCFF"/>
            </a:solidFill>
            <a:ln w="9525">
              <a:solidFill>
                <a:srgbClr val="000000"/>
              </a:solidFill>
              <a:round/>
              <a:headEnd/>
              <a:tailEnd/>
            </a:ln>
          </p:spPr>
          <p:txBody>
            <a:bodyPr wrap="none" anchor="ctr"/>
            <a:lstStyle/>
            <a:p>
              <a:endParaRPr lang="zh-CN" altLang="en-US"/>
            </a:p>
          </p:txBody>
        </p:sp>
        <p:sp>
          <p:nvSpPr>
            <p:cNvPr id="36888" name="Oval 23">
              <a:extLst>
                <a:ext uri="{FF2B5EF4-FFF2-40B4-BE49-F238E27FC236}">
                  <a16:creationId xmlns:a16="http://schemas.microsoft.com/office/drawing/2014/main" id="{CB6E7A0C-646D-411D-90A7-37C1AA5EC9BB}"/>
                </a:ext>
              </a:extLst>
            </p:cNvPr>
            <p:cNvSpPr>
              <a:spLocks noChangeArrowheads="1"/>
            </p:cNvSpPr>
            <p:nvPr/>
          </p:nvSpPr>
          <p:spPr bwMode="auto">
            <a:xfrm>
              <a:off x="3072" y="3120"/>
              <a:ext cx="192" cy="192"/>
            </a:xfrm>
            <a:prstGeom prst="ellipse">
              <a:avLst/>
            </a:prstGeom>
            <a:solidFill>
              <a:srgbClr val="FFCCFF"/>
            </a:solidFill>
            <a:ln w="9525">
              <a:solidFill>
                <a:srgbClr val="000000"/>
              </a:solidFill>
              <a:round/>
              <a:headEnd/>
              <a:tailEnd/>
            </a:ln>
          </p:spPr>
          <p:txBody>
            <a:bodyPr wrap="none" anchor="ctr"/>
            <a:lstStyle/>
            <a:p>
              <a:endParaRPr lang="zh-CN" altLang="en-US"/>
            </a:p>
          </p:txBody>
        </p:sp>
        <p:sp>
          <p:nvSpPr>
            <p:cNvPr id="36889" name="Oval 24">
              <a:extLst>
                <a:ext uri="{FF2B5EF4-FFF2-40B4-BE49-F238E27FC236}">
                  <a16:creationId xmlns:a16="http://schemas.microsoft.com/office/drawing/2014/main" id="{9E848D73-CD1B-4AA9-8700-6D1ACC761F85}"/>
                </a:ext>
              </a:extLst>
            </p:cNvPr>
            <p:cNvSpPr>
              <a:spLocks noChangeArrowheads="1"/>
            </p:cNvSpPr>
            <p:nvPr/>
          </p:nvSpPr>
          <p:spPr bwMode="auto">
            <a:xfrm>
              <a:off x="3168" y="3456"/>
              <a:ext cx="240" cy="240"/>
            </a:xfrm>
            <a:prstGeom prst="ellipse">
              <a:avLst/>
            </a:prstGeom>
            <a:solidFill>
              <a:srgbClr val="3333CC"/>
            </a:solidFill>
            <a:ln w="9525">
              <a:solidFill>
                <a:srgbClr val="000000"/>
              </a:solidFill>
              <a:round/>
              <a:headEnd/>
              <a:tailEnd/>
            </a:ln>
          </p:spPr>
          <p:txBody>
            <a:bodyPr wrap="none" anchor="ctr"/>
            <a:lstStyle/>
            <a:p>
              <a:endParaRPr lang="zh-CN" altLang="en-US"/>
            </a:p>
          </p:txBody>
        </p:sp>
        <p:sp>
          <p:nvSpPr>
            <p:cNvPr id="36890" name="Oval 25">
              <a:extLst>
                <a:ext uri="{FF2B5EF4-FFF2-40B4-BE49-F238E27FC236}">
                  <a16:creationId xmlns:a16="http://schemas.microsoft.com/office/drawing/2014/main" id="{CA30AD87-A941-4421-B89C-30AD35C72B19}"/>
                </a:ext>
              </a:extLst>
            </p:cNvPr>
            <p:cNvSpPr>
              <a:spLocks noChangeArrowheads="1"/>
            </p:cNvSpPr>
            <p:nvPr/>
          </p:nvSpPr>
          <p:spPr bwMode="auto">
            <a:xfrm>
              <a:off x="3216" y="3264"/>
              <a:ext cx="240" cy="240"/>
            </a:xfrm>
            <a:prstGeom prst="ellipse">
              <a:avLst/>
            </a:prstGeom>
            <a:solidFill>
              <a:srgbClr val="3333CC"/>
            </a:solidFill>
            <a:ln w="9525">
              <a:solidFill>
                <a:srgbClr val="000000"/>
              </a:solidFill>
              <a:round/>
              <a:headEnd/>
              <a:tailEnd/>
            </a:ln>
          </p:spPr>
          <p:txBody>
            <a:bodyPr wrap="none" anchor="ctr"/>
            <a:lstStyle/>
            <a:p>
              <a:endParaRPr lang="zh-CN" altLang="en-US"/>
            </a:p>
          </p:txBody>
        </p:sp>
        <p:sp>
          <p:nvSpPr>
            <p:cNvPr id="36891" name="Oval 26">
              <a:extLst>
                <a:ext uri="{FF2B5EF4-FFF2-40B4-BE49-F238E27FC236}">
                  <a16:creationId xmlns:a16="http://schemas.microsoft.com/office/drawing/2014/main" id="{E8683C44-6331-4314-9875-7CDF48451059}"/>
                </a:ext>
              </a:extLst>
            </p:cNvPr>
            <p:cNvSpPr>
              <a:spLocks noChangeArrowheads="1"/>
            </p:cNvSpPr>
            <p:nvPr/>
          </p:nvSpPr>
          <p:spPr bwMode="auto">
            <a:xfrm>
              <a:off x="2496" y="3648"/>
              <a:ext cx="240" cy="240"/>
            </a:xfrm>
            <a:prstGeom prst="ellipse">
              <a:avLst/>
            </a:prstGeom>
            <a:solidFill>
              <a:srgbClr val="FF3399"/>
            </a:solidFill>
            <a:ln w="9525">
              <a:solidFill>
                <a:srgbClr val="000000"/>
              </a:solidFill>
              <a:round/>
              <a:headEnd/>
              <a:tailEnd/>
            </a:ln>
          </p:spPr>
          <p:txBody>
            <a:bodyPr wrap="none" anchor="ctr"/>
            <a:lstStyle/>
            <a:p>
              <a:endParaRPr lang="zh-CN" altLang="en-US"/>
            </a:p>
          </p:txBody>
        </p:sp>
        <p:sp>
          <p:nvSpPr>
            <p:cNvPr id="36892" name="Oval 27">
              <a:extLst>
                <a:ext uri="{FF2B5EF4-FFF2-40B4-BE49-F238E27FC236}">
                  <a16:creationId xmlns:a16="http://schemas.microsoft.com/office/drawing/2014/main" id="{1FD7CB3A-BB9B-4F89-86E5-863D10292B1A}"/>
                </a:ext>
              </a:extLst>
            </p:cNvPr>
            <p:cNvSpPr>
              <a:spLocks noChangeArrowheads="1"/>
            </p:cNvSpPr>
            <p:nvPr/>
          </p:nvSpPr>
          <p:spPr bwMode="auto">
            <a:xfrm>
              <a:off x="2736" y="3648"/>
              <a:ext cx="240" cy="240"/>
            </a:xfrm>
            <a:prstGeom prst="ellipse">
              <a:avLst/>
            </a:prstGeom>
            <a:solidFill>
              <a:srgbClr val="FF3399"/>
            </a:solidFill>
            <a:ln w="9525">
              <a:solidFill>
                <a:srgbClr val="000000"/>
              </a:solidFill>
              <a:round/>
              <a:headEnd/>
              <a:tailEnd/>
            </a:ln>
          </p:spPr>
          <p:txBody>
            <a:bodyPr wrap="none" anchor="ctr"/>
            <a:lstStyle/>
            <a:p>
              <a:endParaRPr lang="zh-CN" altLang="en-US"/>
            </a:p>
          </p:txBody>
        </p:sp>
      </p:grpSp>
      <p:sp>
        <p:nvSpPr>
          <p:cNvPr id="64540" name="Rectangle 28">
            <a:extLst>
              <a:ext uri="{FF2B5EF4-FFF2-40B4-BE49-F238E27FC236}">
                <a16:creationId xmlns:a16="http://schemas.microsoft.com/office/drawing/2014/main" id="{A59CAF6C-8A6F-4854-A46C-05CFF2DF7A3E}"/>
              </a:ext>
            </a:extLst>
          </p:cNvPr>
          <p:cNvSpPr>
            <a:spLocks noChangeArrowheads="1"/>
          </p:cNvSpPr>
          <p:nvPr/>
        </p:nvSpPr>
        <p:spPr bwMode="auto">
          <a:xfrm>
            <a:off x="457200" y="1524000"/>
            <a:ext cx="8229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buClr>
                <a:schemeClr val="hlink"/>
              </a:buClr>
              <a:buSzPct val="70000"/>
              <a:buFont typeface="Wingdings" panose="05000000000000000000" pitchFamily="2" charset="2"/>
              <a:buNone/>
            </a:pPr>
            <a:r>
              <a:rPr lang="en-US" altLang="zh-CN" sz="2400" b="1">
                <a:solidFill>
                  <a:srgbClr val="008000"/>
                </a:solidFill>
                <a:latin typeface="宋体" panose="02010600030101010101" pitchFamily="2" charset="-122"/>
              </a:rPr>
              <a:t>   </a:t>
            </a:r>
            <a:r>
              <a:rPr lang="zh-CN" altLang="en-US" sz="2400" b="1">
                <a:solidFill>
                  <a:srgbClr val="008000"/>
                </a:solidFill>
                <a:latin typeface="宋体" panose="02010600030101010101" pitchFamily="2" charset="-122"/>
              </a:rPr>
              <a:t>多肽链中互相靠近的</a:t>
            </a:r>
            <a:r>
              <a:rPr lang="zh-CN" altLang="en-US" sz="2400" b="1">
                <a:solidFill>
                  <a:srgbClr val="FF3300"/>
                </a:solidFill>
                <a:latin typeface="宋体" panose="02010600030101010101" pitchFamily="2" charset="-122"/>
              </a:rPr>
              <a:t>氨基酸通过氢键的作用而形成</a:t>
            </a:r>
            <a:r>
              <a:rPr lang="zh-CN" altLang="en-US" sz="2400" b="1">
                <a:solidFill>
                  <a:srgbClr val="008000"/>
                </a:solidFill>
                <a:latin typeface="宋体" panose="02010600030101010101" pitchFamily="2" charset="-122"/>
              </a:rPr>
              <a:t>的多肽在空间排列（构象）称为蛋白质的二级结构。</a:t>
            </a:r>
          </a:p>
        </p:txBody>
      </p:sp>
      <p:sp>
        <p:nvSpPr>
          <p:cNvPr id="64541" name="Text Box 29">
            <a:extLst>
              <a:ext uri="{FF2B5EF4-FFF2-40B4-BE49-F238E27FC236}">
                <a16:creationId xmlns:a16="http://schemas.microsoft.com/office/drawing/2014/main" id="{E296B5D9-3838-42C2-B581-D0EC3A53EF7D}"/>
              </a:ext>
            </a:extLst>
          </p:cNvPr>
          <p:cNvSpPr txBox="1">
            <a:spLocks noChangeArrowheads="1"/>
          </p:cNvSpPr>
          <p:nvPr/>
        </p:nvSpPr>
        <p:spPr bwMode="auto">
          <a:xfrm>
            <a:off x="609600" y="4495800"/>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400" b="1">
                <a:solidFill>
                  <a:srgbClr val="000000"/>
                </a:solidFill>
                <a:latin typeface="宋体" panose="02010600030101010101" pitchFamily="2" charset="-122"/>
              </a:rPr>
              <a:t>（</a:t>
            </a:r>
            <a:r>
              <a:rPr lang="en-US" altLang="zh-CN" sz="2400" b="1">
                <a:solidFill>
                  <a:srgbClr val="000000"/>
                </a:solidFill>
                <a:latin typeface="宋体" panose="02010600030101010101" pitchFamily="2" charset="-122"/>
              </a:rPr>
              <a:t>3</a:t>
            </a:r>
            <a:r>
              <a:rPr lang="zh-CN" altLang="en-US" sz="2400" b="1">
                <a:solidFill>
                  <a:srgbClr val="000000"/>
                </a:solidFill>
                <a:latin typeface="宋体" panose="02010600030101010101" pitchFamily="2" charset="-122"/>
              </a:rPr>
              <a:t>） </a:t>
            </a:r>
            <a:r>
              <a:rPr lang="en-US" altLang="zh-CN" sz="2400" b="1">
                <a:solidFill>
                  <a:srgbClr val="000000"/>
                </a:solidFill>
                <a:latin typeface="宋体" panose="02010600030101010101" pitchFamily="2" charset="-122"/>
              </a:rPr>
              <a:t>β- </a:t>
            </a:r>
            <a:r>
              <a:rPr lang="zh-CN" altLang="en-US" sz="2400" b="1">
                <a:solidFill>
                  <a:srgbClr val="000000"/>
                </a:solidFill>
                <a:latin typeface="宋体" panose="02010600030101010101" pitchFamily="2" charset="-122"/>
              </a:rPr>
              <a:t>转角</a:t>
            </a:r>
          </a:p>
        </p:txBody>
      </p:sp>
      <p:sp>
        <p:nvSpPr>
          <p:cNvPr id="64542" name="Text Box 30">
            <a:extLst>
              <a:ext uri="{FF2B5EF4-FFF2-40B4-BE49-F238E27FC236}">
                <a16:creationId xmlns:a16="http://schemas.microsoft.com/office/drawing/2014/main" id="{F4C8B85B-6554-47E1-BD30-EDDD4439D0C4}"/>
              </a:ext>
            </a:extLst>
          </p:cNvPr>
          <p:cNvSpPr txBox="1">
            <a:spLocks noChangeArrowheads="1"/>
          </p:cNvSpPr>
          <p:nvPr/>
        </p:nvSpPr>
        <p:spPr bwMode="auto">
          <a:xfrm>
            <a:off x="533400" y="5562600"/>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400" b="1">
                <a:solidFill>
                  <a:srgbClr val="000000"/>
                </a:solidFill>
                <a:latin typeface="宋体" panose="02010600030101010101" pitchFamily="2" charset="-122"/>
              </a:rPr>
              <a:t>（</a:t>
            </a:r>
            <a:r>
              <a:rPr lang="en-US" altLang="zh-CN" sz="2400" b="1">
                <a:solidFill>
                  <a:srgbClr val="000000"/>
                </a:solidFill>
                <a:latin typeface="宋体" panose="02010600030101010101" pitchFamily="2" charset="-122"/>
              </a:rPr>
              <a:t>4</a:t>
            </a:r>
            <a:r>
              <a:rPr lang="zh-CN" altLang="en-US" sz="2400" b="1">
                <a:solidFill>
                  <a:srgbClr val="000000"/>
                </a:solidFill>
                <a:latin typeface="宋体" panose="02010600030101010101" pitchFamily="2" charset="-122"/>
              </a:rPr>
              <a:t>）无规卷曲</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514"/>
                                        </p:tgtEl>
                                        <p:attrNameLst>
                                          <p:attrName>style.visibility</p:attrName>
                                        </p:attrNameLst>
                                      </p:cBhvr>
                                      <p:to>
                                        <p:strVal val="visible"/>
                                      </p:to>
                                    </p:set>
                                    <p:anim calcmode="lin" valueType="num">
                                      <p:cBhvr additive="base">
                                        <p:cTn id="7" dur="500" fill="hold"/>
                                        <p:tgtEl>
                                          <p:spTgt spid="64514"/>
                                        </p:tgtEl>
                                        <p:attrNameLst>
                                          <p:attrName>ppt_x</p:attrName>
                                        </p:attrNameLst>
                                      </p:cBhvr>
                                      <p:tavLst>
                                        <p:tav tm="0">
                                          <p:val>
                                            <p:strVal val="0-#ppt_w/2"/>
                                          </p:val>
                                        </p:tav>
                                        <p:tav tm="100000">
                                          <p:val>
                                            <p:strVal val="#ppt_x"/>
                                          </p:val>
                                        </p:tav>
                                      </p:tavLst>
                                    </p:anim>
                                    <p:anim calcmode="lin" valueType="num">
                                      <p:cBhvr additive="base">
                                        <p:cTn id="8" dur="500" fill="hold"/>
                                        <p:tgtEl>
                                          <p:spTgt spid="6451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4540"/>
                                        </p:tgtEl>
                                        <p:attrNameLst>
                                          <p:attrName>style.visibility</p:attrName>
                                        </p:attrNameLst>
                                      </p:cBhvr>
                                      <p:to>
                                        <p:strVal val="visible"/>
                                      </p:to>
                                    </p:set>
                                    <p:anim calcmode="lin" valueType="num">
                                      <p:cBhvr additive="base">
                                        <p:cTn id="13" dur="500" fill="hold"/>
                                        <p:tgtEl>
                                          <p:spTgt spid="64540"/>
                                        </p:tgtEl>
                                        <p:attrNameLst>
                                          <p:attrName>ppt_x</p:attrName>
                                        </p:attrNameLst>
                                      </p:cBhvr>
                                      <p:tavLst>
                                        <p:tav tm="0">
                                          <p:val>
                                            <p:strVal val="0-#ppt_w/2"/>
                                          </p:val>
                                        </p:tav>
                                        <p:tav tm="100000">
                                          <p:val>
                                            <p:strVal val="#ppt_x"/>
                                          </p:val>
                                        </p:tav>
                                      </p:tavLst>
                                    </p:anim>
                                    <p:anim calcmode="lin" valueType="num">
                                      <p:cBhvr additive="base">
                                        <p:cTn id="14" dur="500" fill="hold"/>
                                        <p:tgtEl>
                                          <p:spTgt spid="6454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64515"/>
                                        </p:tgtEl>
                                        <p:attrNameLst>
                                          <p:attrName>style.visibility</p:attrName>
                                        </p:attrNameLst>
                                      </p:cBhvr>
                                      <p:to>
                                        <p:strVal val="visible"/>
                                      </p:to>
                                    </p:set>
                                    <p:anim calcmode="lin" valueType="num">
                                      <p:cBhvr additive="base">
                                        <p:cTn id="19" dur="500" fill="hold"/>
                                        <p:tgtEl>
                                          <p:spTgt spid="64515"/>
                                        </p:tgtEl>
                                        <p:attrNameLst>
                                          <p:attrName>ppt_x</p:attrName>
                                        </p:attrNameLst>
                                      </p:cBhvr>
                                      <p:tavLst>
                                        <p:tav tm="0">
                                          <p:val>
                                            <p:strVal val="1+#ppt_w/2"/>
                                          </p:val>
                                        </p:tav>
                                        <p:tav tm="100000">
                                          <p:val>
                                            <p:strVal val="#ppt_x"/>
                                          </p:val>
                                        </p:tav>
                                      </p:tavLst>
                                    </p:anim>
                                    <p:anim calcmode="lin" valueType="num">
                                      <p:cBhvr additive="base">
                                        <p:cTn id="20" dur="500" fill="hold"/>
                                        <p:tgtEl>
                                          <p:spTgt spid="64515"/>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4516"/>
                                        </p:tgtEl>
                                        <p:attrNameLst>
                                          <p:attrName>style.visibility</p:attrName>
                                        </p:attrNameLst>
                                      </p:cBhvr>
                                      <p:to>
                                        <p:strVal val="visible"/>
                                      </p:to>
                                    </p:set>
                                    <p:anim calcmode="lin" valueType="num">
                                      <p:cBhvr additive="base">
                                        <p:cTn id="25" dur="500" fill="hold"/>
                                        <p:tgtEl>
                                          <p:spTgt spid="64516"/>
                                        </p:tgtEl>
                                        <p:attrNameLst>
                                          <p:attrName>ppt_x</p:attrName>
                                        </p:attrNameLst>
                                      </p:cBhvr>
                                      <p:tavLst>
                                        <p:tav tm="0">
                                          <p:val>
                                            <p:strVal val="#ppt_x"/>
                                          </p:val>
                                        </p:tav>
                                        <p:tav tm="100000">
                                          <p:val>
                                            <p:strVal val="#ppt_x"/>
                                          </p:val>
                                        </p:tav>
                                      </p:tavLst>
                                    </p:anim>
                                    <p:anim calcmode="lin" valueType="num">
                                      <p:cBhvr additive="base">
                                        <p:cTn id="26" dur="500" fill="hold"/>
                                        <p:tgtEl>
                                          <p:spTgt spid="64516"/>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4541"/>
                                        </p:tgtEl>
                                        <p:attrNameLst>
                                          <p:attrName>style.visibility</p:attrName>
                                        </p:attrNameLst>
                                      </p:cBhvr>
                                      <p:to>
                                        <p:strVal val="visible"/>
                                      </p:to>
                                    </p:set>
                                    <p:anim calcmode="lin" valueType="num">
                                      <p:cBhvr additive="base">
                                        <p:cTn id="31" dur="500" fill="hold"/>
                                        <p:tgtEl>
                                          <p:spTgt spid="64541"/>
                                        </p:tgtEl>
                                        <p:attrNameLst>
                                          <p:attrName>ppt_x</p:attrName>
                                        </p:attrNameLst>
                                      </p:cBhvr>
                                      <p:tavLst>
                                        <p:tav tm="0">
                                          <p:val>
                                            <p:strVal val="0-#ppt_w/2"/>
                                          </p:val>
                                        </p:tav>
                                        <p:tav tm="100000">
                                          <p:val>
                                            <p:strVal val="#ppt_x"/>
                                          </p:val>
                                        </p:tav>
                                      </p:tavLst>
                                    </p:anim>
                                    <p:anim calcmode="lin" valueType="num">
                                      <p:cBhvr additive="base">
                                        <p:cTn id="32" dur="500" fill="hold"/>
                                        <p:tgtEl>
                                          <p:spTgt spid="64541"/>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4542"/>
                                        </p:tgtEl>
                                        <p:attrNameLst>
                                          <p:attrName>style.visibility</p:attrName>
                                        </p:attrNameLst>
                                      </p:cBhvr>
                                      <p:to>
                                        <p:strVal val="visible"/>
                                      </p:to>
                                    </p:set>
                                    <p:anim calcmode="lin" valueType="num">
                                      <p:cBhvr additive="base">
                                        <p:cTn id="37" dur="500" fill="hold"/>
                                        <p:tgtEl>
                                          <p:spTgt spid="64542"/>
                                        </p:tgtEl>
                                        <p:attrNameLst>
                                          <p:attrName>ppt_x</p:attrName>
                                        </p:attrNameLst>
                                      </p:cBhvr>
                                      <p:tavLst>
                                        <p:tav tm="0">
                                          <p:val>
                                            <p:strVal val="0-#ppt_w/2"/>
                                          </p:val>
                                        </p:tav>
                                        <p:tav tm="100000">
                                          <p:val>
                                            <p:strVal val="#ppt_x"/>
                                          </p:val>
                                        </p:tav>
                                      </p:tavLst>
                                    </p:anim>
                                    <p:anim calcmode="lin" valueType="num">
                                      <p:cBhvr additive="base">
                                        <p:cTn id="38" dur="500" fill="hold"/>
                                        <p:tgtEl>
                                          <p:spTgt spid="64542"/>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64517"/>
                                        </p:tgtEl>
                                        <p:attrNameLst>
                                          <p:attrName>style.visibility</p:attrName>
                                        </p:attrNameLst>
                                      </p:cBhvr>
                                      <p:to>
                                        <p:strVal val="visible"/>
                                      </p:to>
                                    </p:set>
                                    <p:animEffect transition="in" filter="blinds(horizontal)">
                                      <p:cBhvr>
                                        <p:cTn id="43" dur="500"/>
                                        <p:tgtEl>
                                          <p:spTgt spid="6451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64518"/>
                                        </p:tgtEl>
                                        <p:attrNameLst>
                                          <p:attrName>style.visibility</p:attrName>
                                        </p:attrNameLst>
                                      </p:cBhvr>
                                      <p:to>
                                        <p:strVal val="visible"/>
                                      </p:to>
                                    </p:set>
                                    <p:animEffect transition="in" filter="blinds(horizontal)">
                                      <p:cBhvr>
                                        <p:cTn id="48" dur="500"/>
                                        <p:tgtEl>
                                          <p:spTgt spid="64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p:bldP spid="64515" grpId="0"/>
      <p:bldP spid="64516" grpId="0"/>
      <p:bldP spid="64540" grpId="0"/>
      <p:bldP spid="64541" grpId="0"/>
      <p:bldP spid="6454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占位符 1">
            <a:extLst>
              <a:ext uri="{FF2B5EF4-FFF2-40B4-BE49-F238E27FC236}">
                <a16:creationId xmlns:a16="http://schemas.microsoft.com/office/drawing/2014/main" id="{34CB5505-E66E-445D-82B0-03561752E1CA}"/>
              </a:ext>
            </a:extLst>
          </p:cNvPr>
          <p:cNvSpPr>
            <a:spLocks noGrp="1"/>
          </p:cNvSpPr>
          <p:nvPr>
            <p:ph type="dt" sz="quarter" idx="10"/>
          </p:nvPr>
        </p:nvSpPr>
        <p:spPr/>
        <p:txBody>
          <a:bodyPr anchorCtr="0"/>
          <a:lstStyle/>
          <a:p>
            <a:fld id="{BB962C8B-B14F-4D97-AF65-F5344CB8AC3E}" type="datetime11">
              <a:rPr lang="zh-CN" altLang="en-US" noProof="1" dirty="0" smtClean="0"/>
              <a:pPr/>
              <a:t>18:36:33</a:t>
            </a:fld>
            <a:endParaRPr lang="zh-CN" altLang="en-US" noProof="1"/>
          </a:p>
        </p:txBody>
      </p:sp>
      <p:sp>
        <p:nvSpPr>
          <p:cNvPr id="2" name="灯片编号占位符 3">
            <a:extLst>
              <a:ext uri="{FF2B5EF4-FFF2-40B4-BE49-F238E27FC236}">
                <a16:creationId xmlns:a16="http://schemas.microsoft.com/office/drawing/2014/main" id="{4A78449E-00EB-4E3B-8E01-B184DC7214E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0F376DE-7B6A-453A-91E3-A922B63B45DE}" type="slidenum">
              <a:rPr lang="en-US" altLang="zh-CN"/>
              <a:pPr/>
              <a:t>33</a:t>
            </a:fld>
            <a:endParaRPr lang="en-US" altLang="zh-CN"/>
          </a:p>
        </p:txBody>
      </p:sp>
      <p:pic>
        <p:nvPicPr>
          <p:cNvPr id="65539" name="Picture 3" descr="F:/沈玲/化学提纲/蛋白质图/肽链的构象.gif">
            <a:extLst>
              <a:ext uri="{FF2B5EF4-FFF2-40B4-BE49-F238E27FC236}">
                <a16:creationId xmlns:a16="http://schemas.microsoft.com/office/drawing/2014/main" id="{F27ACEC1-DA8F-4844-8D14-AA896DC55C9B}"/>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04800" y="533400"/>
            <a:ext cx="8153400" cy="581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5539"/>
                                        </p:tgtEl>
                                        <p:attrNameLst>
                                          <p:attrName>style.visibility</p:attrName>
                                        </p:attrNameLst>
                                      </p:cBhvr>
                                      <p:to>
                                        <p:strVal val="visible"/>
                                      </p:to>
                                    </p:set>
                                    <p:animEffect transition="in" filter="blinds(horizontal)">
                                      <p:cBhvr>
                                        <p:cTn id="7" dur="500"/>
                                        <p:tgtEl>
                                          <p:spTgt spid="65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日期占位符 1">
            <a:extLst>
              <a:ext uri="{FF2B5EF4-FFF2-40B4-BE49-F238E27FC236}">
                <a16:creationId xmlns:a16="http://schemas.microsoft.com/office/drawing/2014/main" id="{68510353-0841-4320-9832-511D15CC8EBA}"/>
              </a:ext>
            </a:extLst>
          </p:cNvPr>
          <p:cNvSpPr>
            <a:spLocks noGrp="1"/>
          </p:cNvSpPr>
          <p:nvPr>
            <p:ph type="dt" sz="quarter" idx="10"/>
          </p:nvPr>
        </p:nvSpPr>
        <p:spPr/>
        <p:txBody>
          <a:bodyPr anchorCtr="0"/>
          <a:lstStyle/>
          <a:p>
            <a:fld id="{BB962C8B-B14F-4D97-AF65-F5344CB8AC3E}" type="datetime11">
              <a:rPr lang="zh-CN" altLang="en-US" noProof="1" dirty="0" smtClean="0"/>
              <a:pPr/>
              <a:t>18:36:34</a:t>
            </a:fld>
            <a:endParaRPr lang="zh-CN" altLang="en-US" noProof="1"/>
          </a:p>
        </p:txBody>
      </p:sp>
      <p:sp>
        <p:nvSpPr>
          <p:cNvPr id="2" name="灯片编号占位符 3">
            <a:extLst>
              <a:ext uri="{FF2B5EF4-FFF2-40B4-BE49-F238E27FC236}">
                <a16:creationId xmlns:a16="http://schemas.microsoft.com/office/drawing/2014/main" id="{5C845D0E-7FD0-4660-A60C-F31E5CA2A65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5A7554E-4E63-49DA-A5B9-61808CE475E5}" type="slidenum">
              <a:rPr lang="en-US" altLang="zh-CN"/>
              <a:pPr/>
              <a:t>34</a:t>
            </a:fld>
            <a:endParaRPr lang="en-US" altLang="zh-CN"/>
          </a:p>
        </p:txBody>
      </p:sp>
      <p:sp>
        <p:nvSpPr>
          <p:cNvPr id="38915" name="Rectangle 2">
            <a:extLst>
              <a:ext uri="{FF2B5EF4-FFF2-40B4-BE49-F238E27FC236}">
                <a16:creationId xmlns:a16="http://schemas.microsoft.com/office/drawing/2014/main" id="{BAC06CD5-F41E-4B41-886C-BBAF855E48FF}"/>
              </a:ext>
            </a:extLst>
          </p:cNvPr>
          <p:cNvSpPr>
            <a:spLocks noChangeArrowheads="1"/>
          </p:cNvSpPr>
          <p:nvPr/>
        </p:nvSpPr>
        <p:spPr bwMode="auto">
          <a:xfrm>
            <a:off x="457200" y="762000"/>
            <a:ext cx="754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buClr>
                <a:schemeClr val="hlink"/>
              </a:buClr>
              <a:buSzPct val="70000"/>
              <a:buFont typeface="Wingdings" panose="05000000000000000000" pitchFamily="2" charset="2"/>
              <a:buNone/>
            </a:pPr>
            <a:r>
              <a:rPr lang="en-US" altLang="zh-CN" sz="2400" b="1">
                <a:latin typeface="宋体" panose="02010600030101010101" pitchFamily="2" charset="-122"/>
              </a:rPr>
              <a:t>2</a:t>
            </a:r>
            <a:r>
              <a:rPr lang="zh-CN" altLang="en-US" sz="2400" b="1">
                <a:latin typeface="宋体" panose="02010600030101010101" pitchFamily="2" charset="-122"/>
              </a:rPr>
              <a:t>）．蛋白质的三级结构</a:t>
            </a:r>
          </a:p>
        </p:txBody>
      </p:sp>
      <p:sp>
        <p:nvSpPr>
          <p:cNvPr id="66563" name="Text Box 3">
            <a:extLst>
              <a:ext uri="{FF2B5EF4-FFF2-40B4-BE49-F238E27FC236}">
                <a16:creationId xmlns:a16="http://schemas.microsoft.com/office/drawing/2014/main" id="{D594C1E5-566F-447F-B0A0-D3815C34068A}"/>
              </a:ext>
            </a:extLst>
          </p:cNvPr>
          <p:cNvSpPr txBox="1">
            <a:spLocks noChangeArrowheads="1"/>
          </p:cNvSpPr>
          <p:nvPr/>
        </p:nvSpPr>
        <p:spPr bwMode="auto">
          <a:xfrm>
            <a:off x="228600" y="1447800"/>
            <a:ext cx="7315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400" b="1">
                <a:solidFill>
                  <a:srgbClr val="000000"/>
                </a:solidFill>
                <a:latin typeface="Times New Roman" panose="02020603050405020304" pitchFamily="18" charset="0"/>
              </a:rPr>
              <a:t>（</a:t>
            </a:r>
            <a:r>
              <a:rPr lang="en-US" altLang="zh-CN" sz="2400" b="1">
                <a:solidFill>
                  <a:srgbClr val="000000"/>
                </a:solidFill>
                <a:latin typeface="Times New Roman" panose="02020603050405020304" pitchFamily="18" charset="0"/>
              </a:rPr>
              <a:t>1</a:t>
            </a:r>
            <a:r>
              <a:rPr lang="zh-CN" altLang="en-US" sz="2400" b="1">
                <a:solidFill>
                  <a:srgbClr val="000000"/>
                </a:solidFill>
                <a:latin typeface="Times New Roman" panose="02020603050405020304" pitchFamily="18" charset="0"/>
              </a:rPr>
              <a:t>）</a:t>
            </a:r>
            <a:r>
              <a:rPr lang="en-US" altLang="zh-CN" sz="2400" b="1">
                <a:solidFill>
                  <a:srgbClr val="000000"/>
                </a:solidFill>
                <a:latin typeface="Times New Roman" panose="02020603050405020304" pitchFamily="18" charset="0"/>
              </a:rPr>
              <a:t>.  </a:t>
            </a:r>
            <a:r>
              <a:rPr lang="zh-CN" altLang="en-US" sz="2400" b="1">
                <a:solidFill>
                  <a:srgbClr val="000000"/>
                </a:solidFill>
                <a:latin typeface="Times New Roman" panose="02020603050405020304" pitchFamily="18" charset="0"/>
              </a:rPr>
              <a:t>蛋白质在二级结构形式的基础上进一步盘曲</a:t>
            </a:r>
            <a:r>
              <a:rPr lang="en-US" altLang="zh-CN" sz="2400" b="1">
                <a:solidFill>
                  <a:srgbClr val="000000"/>
                </a:solidFill>
                <a:latin typeface="Times New Roman" panose="02020603050405020304" pitchFamily="18" charset="0"/>
              </a:rPr>
              <a:t>.</a:t>
            </a:r>
            <a:r>
              <a:rPr lang="zh-CN" altLang="en-US" sz="2400" b="1">
                <a:solidFill>
                  <a:srgbClr val="000000"/>
                </a:solidFill>
                <a:latin typeface="Times New Roman" panose="02020603050405020304" pitchFamily="18" charset="0"/>
              </a:rPr>
              <a:t>折叠而形成特定格式的三级结构</a:t>
            </a:r>
          </a:p>
        </p:txBody>
      </p:sp>
      <p:sp>
        <p:nvSpPr>
          <p:cNvPr id="66564" name="Text Box 4">
            <a:extLst>
              <a:ext uri="{FF2B5EF4-FFF2-40B4-BE49-F238E27FC236}">
                <a16:creationId xmlns:a16="http://schemas.microsoft.com/office/drawing/2014/main" id="{C7A75539-F08E-4EBA-BFB8-5E575FB04957}"/>
              </a:ext>
            </a:extLst>
          </p:cNvPr>
          <p:cNvSpPr txBox="1">
            <a:spLocks noChangeArrowheads="1"/>
          </p:cNvSpPr>
          <p:nvPr/>
        </p:nvSpPr>
        <p:spPr bwMode="auto">
          <a:xfrm>
            <a:off x="0" y="2514600"/>
            <a:ext cx="472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400" b="1">
                <a:solidFill>
                  <a:srgbClr val="FF3300"/>
                </a:solidFill>
                <a:latin typeface="Times New Roman" panose="02020603050405020304" pitchFamily="18" charset="0"/>
              </a:rPr>
              <a:t>（</a:t>
            </a:r>
            <a:r>
              <a:rPr lang="en-US" altLang="zh-CN" sz="2400" b="1">
                <a:solidFill>
                  <a:srgbClr val="FF3300"/>
                </a:solidFill>
                <a:latin typeface="Times New Roman" panose="02020603050405020304" pitchFamily="18" charset="0"/>
              </a:rPr>
              <a:t>2</a:t>
            </a:r>
            <a:r>
              <a:rPr lang="zh-CN" altLang="en-US" sz="2400" b="1">
                <a:solidFill>
                  <a:srgbClr val="FF3300"/>
                </a:solidFill>
                <a:latin typeface="Times New Roman" panose="02020603050405020304" pitchFamily="18" charset="0"/>
              </a:rPr>
              <a:t>）</a:t>
            </a:r>
            <a:r>
              <a:rPr lang="en-US" altLang="zh-CN" sz="2400" b="1">
                <a:solidFill>
                  <a:srgbClr val="FF3300"/>
                </a:solidFill>
                <a:latin typeface="Times New Roman" panose="02020603050405020304" pitchFamily="18" charset="0"/>
              </a:rPr>
              <a:t>. </a:t>
            </a:r>
            <a:r>
              <a:rPr lang="zh-CN" altLang="en-US" sz="2400" b="1">
                <a:solidFill>
                  <a:srgbClr val="FF3300"/>
                </a:solidFill>
                <a:latin typeface="Times New Roman" panose="02020603050405020304" pitchFamily="18" charset="0"/>
              </a:rPr>
              <a:t>三级结构主要依靠疏水键</a:t>
            </a:r>
          </a:p>
        </p:txBody>
      </p:sp>
      <p:sp>
        <p:nvSpPr>
          <p:cNvPr id="66565" name="Text Box 5">
            <a:extLst>
              <a:ext uri="{FF2B5EF4-FFF2-40B4-BE49-F238E27FC236}">
                <a16:creationId xmlns:a16="http://schemas.microsoft.com/office/drawing/2014/main" id="{C56BE5F0-5D35-4299-829D-1FCC4C9F1463}"/>
              </a:ext>
            </a:extLst>
          </p:cNvPr>
          <p:cNvSpPr txBox="1">
            <a:spLocks noChangeArrowheads="1"/>
          </p:cNvSpPr>
          <p:nvPr/>
        </p:nvSpPr>
        <p:spPr bwMode="auto">
          <a:xfrm>
            <a:off x="381000" y="5334000"/>
            <a:ext cx="36576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400" b="1">
                <a:solidFill>
                  <a:schemeClr val="hlink"/>
                </a:solidFill>
                <a:latin typeface="Times New Roman" panose="02020603050405020304" pitchFamily="18" charset="0"/>
              </a:rPr>
              <a:t>（</a:t>
            </a:r>
            <a:r>
              <a:rPr lang="en-US" altLang="zh-CN" sz="2400" b="1">
                <a:solidFill>
                  <a:schemeClr val="hlink"/>
                </a:solidFill>
                <a:latin typeface="Times New Roman" panose="02020603050405020304" pitchFamily="18" charset="0"/>
              </a:rPr>
              <a:t>3</a:t>
            </a:r>
            <a:r>
              <a:rPr lang="zh-CN" altLang="en-US" sz="2400" b="1">
                <a:solidFill>
                  <a:schemeClr val="hlink"/>
                </a:solidFill>
                <a:latin typeface="Times New Roman" panose="02020603050405020304" pitchFamily="18" charset="0"/>
              </a:rPr>
              <a:t>）</a:t>
            </a:r>
            <a:r>
              <a:rPr lang="en-US" altLang="zh-CN" sz="2400" b="1">
                <a:solidFill>
                  <a:schemeClr val="hlink"/>
                </a:solidFill>
                <a:latin typeface="Times New Roman" panose="02020603050405020304" pitchFamily="18" charset="0"/>
              </a:rPr>
              <a:t>. </a:t>
            </a:r>
            <a:r>
              <a:rPr lang="zh-CN" altLang="en-US" sz="2400" b="1">
                <a:solidFill>
                  <a:schemeClr val="hlink"/>
                </a:solidFill>
                <a:latin typeface="Times New Roman" panose="02020603050405020304" pitchFamily="18" charset="0"/>
              </a:rPr>
              <a:t>具有三级结构的某些蛋白质多肽链即可表现生物学活性</a:t>
            </a:r>
          </a:p>
        </p:txBody>
      </p:sp>
      <p:pic>
        <p:nvPicPr>
          <p:cNvPr id="66566" name="Picture 6" descr="F:/沈玲/化学提纲/蛋白质图/鲸肌红蛋白质.gif">
            <a:extLst>
              <a:ext uri="{FF2B5EF4-FFF2-40B4-BE49-F238E27FC236}">
                <a16:creationId xmlns:a16="http://schemas.microsoft.com/office/drawing/2014/main" id="{A7B7B173-CEF0-4504-ABFF-ABF0B5771038}"/>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4495800" y="1981200"/>
            <a:ext cx="3962400" cy="376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0" name="Text Box 8">
            <a:extLst>
              <a:ext uri="{FF2B5EF4-FFF2-40B4-BE49-F238E27FC236}">
                <a16:creationId xmlns:a16="http://schemas.microsoft.com/office/drawing/2014/main" id="{0CF29328-F2A8-41E2-84CE-6359600328B4}"/>
              </a:ext>
            </a:extLst>
          </p:cNvPr>
          <p:cNvSpPr txBox="1">
            <a:spLocks noChangeArrowheads="1"/>
          </p:cNvSpPr>
          <p:nvPr/>
        </p:nvSpPr>
        <p:spPr bwMode="auto">
          <a:xfrm>
            <a:off x="457200" y="3276600"/>
            <a:ext cx="449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endParaRPr lang="zh-CN" altLang="zh-CN"/>
          </a:p>
        </p:txBody>
      </p:sp>
      <p:sp>
        <p:nvSpPr>
          <p:cNvPr id="38921" name="Rectangle 9">
            <a:extLst>
              <a:ext uri="{FF2B5EF4-FFF2-40B4-BE49-F238E27FC236}">
                <a16:creationId xmlns:a16="http://schemas.microsoft.com/office/drawing/2014/main" id="{649ED2CD-FD55-4522-A67C-BCA7D0778865}"/>
              </a:ext>
            </a:extLst>
          </p:cNvPr>
          <p:cNvSpPr>
            <a:spLocks noChangeArrowheads="1"/>
          </p:cNvSpPr>
          <p:nvPr/>
        </p:nvSpPr>
        <p:spPr bwMode="auto">
          <a:xfrm>
            <a:off x="609600" y="3429000"/>
            <a:ext cx="4572000" cy="168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25000"/>
              </a:spcBef>
              <a:buClr>
                <a:schemeClr val="hlink"/>
              </a:buClr>
              <a:buSzPct val="70000"/>
              <a:buFont typeface="Wingdings" panose="05000000000000000000" pitchFamily="2" charset="2"/>
              <a:buNone/>
            </a:pPr>
            <a:r>
              <a:rPr lang="zh-CN" altLang="en-US" sz="2400" b="1">
                <a:solidFill>
                  <a:srgbClr val="000000"/>
                </a:solidFill>
              </a:rPr>
              <a:t>共价键（</a:t>
            </a:r>
            <a:r>
              <a:rPr lang="en-US" altLang="zh-CN" sz="2400" b="1">
                <a:solidFill>
                  <a:srgbClr val="000000"/>
                </a:solidFill>
              </a:rPr>
              <a:t>-S-S-</a:t>
            </a:r>
            <a:r>
              <a:rPr lang="zh-CN" altLang="en-US" sz="2400" b="1">
                <a:solidFill>
                  <a:srgbClr val="000000"/>
                </a:solidFill>
              </a:rPr>
              <a:t>）                   </a:t>
            </a:r>
          </a:p>
          <a:p>
            <a:pPr>
              <a:lnSpc>
                <a:spcPct val="90000"/>
              </a:lnSpc>
              <a:spcBef>
                <a:spcPct val="25000"/>
              </a:spcBef>
              <a:buClr>
                <a:schemeClr val="hlink"/>
              </a:buClr>
              <a:buSzPct val="70000"/>
              <a:buFont typeface="Wingdings" panose="05000000000000000000" pitchFamily="2" charset="2"/>
              <a:buNone/>
            </a:pPr>
            <a:r>
              <a:rPr lang="zh-CN" altLang="en-US" sz="2400" b="1">
                <a:solidFill>
                  <a:srgbClr val="000000"/>
                </a:solidFill>
              </a:rPr>
              <a:t>静电键（盐键）                   </a:t>
            </a:r>
          </a:p>
          <a:p>
            <a:pPr>
              <a:lnSpc>
                <a:spcPct val="90000"/>
              </a:lnSpc>
              <a:spcBef>
                <a:spcPct val="25000"/>
              </a:spcBef>
              <a:buClr>
                <a:schemeClr val="hlink"/>
              </a:buClr>
              <a:buSzPct val="70000"/>
              <a:buFont typeface="Wingdings" panose="05000000000000000000" pitchFamily="2" charset="2"/>
              <a:buNone/>
            </a:pPr>
            <a:r>
              <a:rPr lang="zh-CN" altLang="en-US" sz="2400" b="1">
                <a:solidFill>
                  <a:srgbClr val="000000"/>
                </a:solidFill>
              </a:rPr>
              <a:t>氢键                              </a:t>
            </a:r>
          </a:p>
          <a:p>
            <a:pPr>
              <a:lnSpc>
                <a:spcPct val="90000"/>
              </a:lnSpc>
              <a:spcBef>
                <a:spcPct val="25000"/>
              </a:spcBef>
              <a:buClr>
                <a:schemeClr val="hlink"/>
              </a:buClr>
              <a:buSzPct val="70000"/>
              <a:buFont typeface="Wingdings" panose="05000000000000000000" pitchFamily="2" charset="2"/>
              <a:buNone/>
            </a:pPr>
            <a:r>
              <a:rPr lang="zh-CN" altLang="en-US" sz="2400" b="1">
                <a:solidFill>
                  <a:srgbClr val="000000"/>
                </a:solidFill>
              </a:rPr>
              <a:t>憎水基（烃基等）</a:t>
            </a:r>
          </a:p>
        </p:txBody>
      </p:sp>
      <p:sp>
        <p:nvSpPr>
          <p:cNvPr id="38922" name="Rectangle 10">
            <a:extLst>
              <a:ext uri="{FF2B5EF4-FFF2-40B4-BE49-F238E27FC236}">
                <a16:creationId xmlns:a16="http://schemas.microsoft.com/office/drawing/2014/main" id="{4E111B60-65FA-485D-8435-6B9A15E812A7}"/>
              </a:ext>
            </a:extLst>
          </p:cNvPr>
          <p:cNvSpPr>
            <a:spLocks noChangeArrowheads="1"/>
          </p:cNvSpPr>
          <p:nvPr/>
        </p:nvSpPr>
        <p:spPr bwMode="auto">
          <a:xfrm>
            <a:off x="5029200" y="5715000"/>
            <a:ext cx="32766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20000"/>
              </a:spcBef>
              <a:buClr>
                <a:schemeClr val="hlink"/>
              </a:buClr>
              <a:buSzPct val="70000"/>
              <a:buFont typeface="Wingdings" panose="05000000000000000000" pitchFamily="2" charset="2"/>
              <a:buNone/>
            </a:pPr>
            <a:r>
              <a:rPr lang="zh-CN" altLang="en-US" sz="2000" b="1">
                <a:latin typeface="宋体" panose="02010600030101010101" pitchFamily="2" charset="-122"/>
              </a:rPr>
              <a:t>形成三级结构后，亲水基团在结构外，憎水基团在结构内，故球状蛋白溶于水。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66563"/>
                                        </p:tgtEl>
                                        <p:attrNameLst>
                                          <p:attrName>style.visibility</p:attrName>
                                        </p:attrNameLst>
                                      </p:cBhvr>
                                      <p:to>
                                        <p:strVal val="visible"/>
                                      </p:to>
                                    </p:set>
                                    <p:anim calcmode="lin" valueType="num">
                                      <p:cBhvr additive="base">
                                        <p:cTn id="7" dur="500" fill="hold"/>
                                        <p:tgtEl>
                                          <p:spTgt spid="66563"/>
                                        </p:tgtEl>
                                        <p:attrNameLst>
                                          <p:attrName>ppt_x</p:attrName>
                                        </p:attrNameLst>
                                      </p:cBhvr>
                                      <p:tavLst>
                                        <p:tav tm="0">
                                          <p:val>
                                            <p:strVal val="1+#ppt_w/2"/>
                                          </p:val>
                                        </p:tav>
                                        <p:tav tm="100000">
                                          <p:val>
                                            <p:strVal val="#ppt_x"/>
                                          </p:val>
                                        </p:tav>
                                      </p:tavLst>
                                    </p:anim>
                                    <p:anim calcmode="lin" valueType="num">
                                      <p:cBhvr additive="base">
                                        <p:cTn id="8" dur="500" fill="hold"/>
                                        <p:tgtEl>
                                          <p:spTgt spid="6656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6564"/>
                                        </p:tgtEl>
                                        <p:attrNameLst>
                                          <p:attrName>style.visibility</p:attrName>
                                        </p:attrNameLst>
                                      </p:cBhvr>
                                      <p:to>
                                        <p:strVal val="visible"/>
                                      </p:to>
                                    </p:set>
                                    <p:anim calcmode="lin" valueType="num">
                                      <p:cBhvr additive="base">
                                        <p:cTn id="13" dur="500" fill="hold"/>
                                        <p:tgtEl>
                                          <p:spTgt spid="66564"/>
                                        </p:tgtEl>
                                        <p:attrNameLst>
                                          <p:attrName>ppt_x</p:attrName>
                                        </p:attrNameLst>
                                      </p:cBhvr>
                                      <p:tavLst>
                                        <p:tav tm="0">
                                          <p:val>
                                            <p:strVal val="#ppt_x"/>
                                          </p:val>
                                        </p:tav>
                                        <p:tav tm="100000">
                                          <p:val>
                                            <p:strVal val="#ppt_x"/>
                                          </p:val>
                                        </p:tav>
                                      </p:tavLst>
                                    </p:anim>
                                    <p:anim calcmode="lin" valueType="num">
                                      <p:cBhvr additive="base">
                                        <p:cTn id="14" dur="500" fill="hold"/>
                                        <p:tgtEl>
                                          <p:spTgt spid="6656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6565"/>
                                        </p:tgtEl>
                                        <p:attrNameLst>
                                          <p:attrName>style.visibility</p:attrName>
                                        </p:attrNameLst>
                                      </p:cBhvr>
                                      <p:to>
                                        <p:strVal val="visible"/>
                                      </p:to>
                                    </p:set>
                                    <p:anim calcmode="lin" valueType="num">
                                      <p:cBhvr additive="base">
                                        <p:cTn id="19" dur="500" fill="hold"/>
                                        <p:tgtEl>
                                          <p:spTgt spid="66565"/>
                                        </p:tgtEl>
                                        <p:attrNameLst>
                                          <p:attrName>ppt_x</p:attrName>
                                        </p:attrNameLst>
                                      </p:cBhvr>
                                      <p:tavLst>
                                        <p:tav tm="0">
                                          <p:val>
                                            <p:strVal val="1+#ppt_w/2"/>
                                          </p:val>
                                        </p:tav>
                                        <p:tav tm="100000">
                                          <p:val>
                                            <p:strVal val="#ppt_x"/>
                                          </p:val>
                                        </p:tav>
                                      </p:tavLst>
                                    </p:anim>
                                    <p:anim calcmode="lin" valueType="num">
                                      <p:cBhvr additive="base">
                                        <p:cTn id="20" dur="500" fill="hold"/>
                                        <p:tgtEl>
                                          <p:spTgt spid="6656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66566"/>
                                        </p:tgtEl>
                                        <p:attrNameLst>
                                          <p:attrName>style.visibility</p:attrName>
                                        </p:attrNameLst>
                                      </p:cBhvr>
                                      <p:to>
                                        <p:strVal val="visible"/>
                                      </p:to>
                                    </p:set>
                                    <p:animEffect transition="in" filter="blinds(horizontal)">
                                      <p:cBhvr>
                                        <p:cTn id="25" dur="500"/>
                                        <p:tgtEl>
                                          <p:spTgt spid="665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p:bldP spid="66564" grpId="0"/>
      <p:bldP spid="6656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日期占位符 1">
            <a:extLst>
              <a:ext uri="{FF2B5EF4-FFF2-40B4-BE49-F238E27FC236}">
                <a16:creationId xmlns:a16="http://schemas.microsoft.com/office/drawing/2014/main" id="{252736AC-C258-4651-89B1-2FC722435350}"/>
              </a:ext>
            </a:extLst>
          </p:cNvPr>
          <p:cNvSpPr>
            <a:spLocks noGrp="1"/>
          </p:cNvSpPr>
          <p:nvPr>
            <p:ph type="dt" sz="quarter" idx="10"/>
          </p:nvPr>
        </p:nvSpPr>
        <p:spPr/>
        <p:txBody>
          <a:bodyPr anchorCtr="0"/>
          <a:lstStyle/>
          <a:p>
            <a:fld id="{BB962C8B-B14F-4D97-AF65-F5344CB8AC3E}" type="datetime11">
              <a:rPr lang="zh-CN" altLang="en-US" noProof="1" dirty="0" smtClean="0"/>
              <a:pPr/>
              <a:t>18:36:34</a:t>
            </a:fld>
            <a:endParaRPr lang="zh-CN" altLang="en-US" noProof="1"/>
          </a:p>
        </p:txBody>
      </p:sp>
      <p:sp>
        <p:nvSpPr>
          <p:cNvPr id="2" name="灯片编号占位符 5">
            <a:extLst>
              <a:ext uri="{FF2B5EF4-FFF2-40B4-BE49-F238E27FC236}">
                <a16:creationId xmlns:a16="http://schemas.microsoft.com/office/drawing/2014/main" id="{9E865679-E883-44A8-8173-0EA5DBFAB93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F3FDA15-8981-468A-8A41-764AF2793465}" type="slidenum">
              <a:rPr lang="en-US" altLang="zh-CN"/>
              <a:pPr/>
              <a:t>35</a:t>
            </a:fld>
            <a:endParaRPr lang="en-US" altLang="zh-CN"/>
          </a:p>
        </p:txBody>
      </p:sp>
      <p:sp>
        <p:nvSpPr>
          <p:cNvPr id="39939" name="Text Box 7">
            <a:extLst>
              <a:ext uri="{FF2B5EF4-FFF2-40B4-BE49-F238E27FC236}">
                <a16:creationId xmlns:a16="http://schemas.microsoft.com/office/drawing/2014/main" id="{8612F2E8-FA7E-4AAE-BD17-EC36FADEB1AC}"/>
              </a:ext>
            </a:extLst>
          </p:cNvPr>
          <p:cNvSpPr txBox="1">
            <a:spLocks noChangeArrowheads="1"/>
          </p:cNvSpPr>
          <p:nvPr/>
        </p:nvSpPr>
        <p:spPr bwMode="auto">
          <a:xfrm>
            <a:off x="685800" y="457200"/>
            <a:ext cx="579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400" b="1">
                <a:latin typeface="宋体" panose="02010600030101010101" pitchFamily="2" charset="-122"/>
              </a:rPr>
              <a:t>3</a:t>
            </a:r>
            <a:r>
              <a:rPr lang="zh-CN" altLang="en-US" sz="2400" b="1">
                <a:latin typeface="宋体" panose="02010600030101010101" pitchFamily="2" charset="-122"/>
              </a:rPr>
              <a:t>）、蛋白质的四级结构</a:t>
            </a:r>
          </a:p>
        </p:txBody>
      </p:sp>
      <p:sp>
        <p:nvSpPr>
          <p:cNvPr id="39940" name="Text Box 9">
            <a:extLst>
              <a:ext uri="{FF2B5EF4-FFF2-40B4-BE49-F238E27FC236}">
                <a16:creationId xmlns:a16="http://schemas.microsoft.com/office/drawing/2014/main" id="{AD63DB4A-52E3-4EBF-81CA-00C602644909}"/>
              </a:ext>
            </a:extLst>
          </p:cNvPr>
          <p:cNvSpPr txBox="1">
            <a:spLocks noChangeArrowheads="1"/>
          </p:cNvSpPr>
          <p:nvPr/>
        </p:nvSpPr>
        <p:spPr bwMode="auto">
          <a:xfrm>
            <a:off x="457200" y="1371600"/>
            <a:ext cx="2362200" cy="420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spcBef>
                <a:spcPct val="20000"/>
              </a:spcBef>
              <a:buClr>
                <a:schemeClr val="hlink"/>
              </a:buClr>
              <a:buSzPct val="70000"/>
              <a:buFont typeface="Wingdings" panose="05000000000000000000" pitchFamily="2" charset="2"/>
              <a:buNone/>
            </a:pPr>
            <a:r>
              <a:rPr lang="en-US" altLang="zh-CN" sz="2400" b="1">
                <a:solidFill>
                  <a:srgbClr val="000000"/>
                </a:solidFill>
                <a:latin typeface="宋体" panose="02010600030101010101" pitchFamily="2" charset="-122"/>
              </a:rPr>
              <a:t>   </a:t>
            </a:r>
            <a:r>
              <a:rPr lang="zh-CN" altLang="en-US" sz="2400" b="1">
                <a:solidFill>
                  <a:srgbClr val="000000"/>
                </a:solidFill>
                <a:latin typeface="宋体" panose="02010600030101010101" pitchFamily="2" charset="-122"/>
              </a:rPr>
              <a:t>由一条或几条多肽链构成蛋白质的最小单位称为蛋白质亚基，由几个亚基借助各种副键的作用而构成的一定空间结构称为蛋白质的四级结构。 </a:t>
            </a:r>
            <a:endParaRPr lang="zh-CN" altLang="en-US" sz="2400">
              <a:solidFill>
                <a:srgbClr val="000000"/>
              </a:solidFill>
              <a:latin typeface="宋体" panose="02010600030101010101" pitchFamily="2" charset="-122"/>
            </a:endParaRPr>
          </a:p>
        </p:txBody>
      </p:sp>
      <p:grpSp>
        <p:nvGrpSpPr>
          <p:cNvPr id="39941" name="Group 10">
            <a:extLst>
              <a:ext uri="{FF2B5EF4-FFF2-40B4-BE49-F238E27FC236}">
                <a16:creationId xmlns:a16="http://schemas.microsoft.com/office/drawing/2014/main" id="{04EE874D-4B67-4059-9E1A-3BF7F5ACA14E}"/>
              </a:ext>
            </a:extLst>
          </p:cNvPr>
          <p:cNvGrpSpPr>
            <a:grpSpLocks/>
          </p:cNvGrpSpPr>
          <p:nvPr/>
        </p:nvGrpSpPr>
        <p:grpSpPr bwMode="auto">
          <a:xfrm>
            <a:off x="3962400" y="685800"/>
            <a:ext cx="4191000" cy="5715000"/>
            <a:chOff x="3648" y="2880"/>
            <a:chExt cx="1632" cy="1746"/>
          </a:xfrm>
        </p:grpSpPr>
        <p:sp>
          <p:nvSpPr>
            <p:cNvPr id="39942" name="Freeform 11">
              <a:extLst>
                <a:ext uri="{FF2B5EF4-FFF2-40B4-BE49-F238E27FC236}">
                  <a16:creationId xmlns:a16="http://schemas.microsoft.com/office/drawing/2014/main" id="{EA955AEA-189D-4A3E-ADFF-E5DA9375A0CE}"/>
                </a:ext>
              </a:extLst>
            </p:cNvPr>
            <p:cNvSpPr>
              <a:spLocks noChangeArrowheads="1"/>
            </p:cNvSpPr>
            <p:nvPr/>
          </p:nvSpPr>
          <p:spPr bwMode="auto">
            <a:xfrm>
              <a:off x="4178" y="3294"/>
              <a:ext cx="782" cy="848"/>
            </a:xfrm>
            <a:custGeom>
              <a:avLst/>
              <a:gdLst>
                <a:gd name="T0" fmla="*/ 455 w 919"/>
                <a:gd name="T1" fmla="*/ 198 h 1081"/>
                <a:gd name="T2" fmla="*/ 647 w 919"/>
                <a:gd name="T3" fmla="*/ 510 h 1081"/>
                <a:gd name="T4" fmla="*/ 455 w 919"/>
                <a:gd name="T5" fmla="*/ 270 h 1081"/>
                <a:gd name="T6" fmla="*/ 311 w 919"/>
                <a:gd name="T7" fmla="*/ 786 h 1081"/>
                <a:gd name="T8" fmla="*/ 287 w 919"/>
                <a:gd name="T9" fmla="*/ 474 h 1081"/>
                <a:gd name="T10" fmla="*/ 323 w 919"/>
                <a:gd name="T11" fmla="*/ 366 h 1081"/>
                <a:gd name="T12" fmla="*/ 443 w 919"/>
                <a:gd name="T13" fmla="*/ 786 h 1081"/>
                <a:gd name="T14" fmla="*/ 563 w 919"/>
                <a:gd name="T15" fmla="*/ 810 h 1081"/>
                <a:gd name="T16" fmla="*/ 383 w 919"/>
                <a:gd name="T17" fmla="*/ 402 h 1081"/>
                <a:gd name="T18" fmla="*/ 275 w 919"/>
                <a:gd name="T19" fmla="*/ 342 h 1081"/>
                <a:gd name="T20" fmla="*/ 395 w 919"/>
                <a:gd name="T21" fmla="*/ 702 h 1081"/>
                <a:gd name="T22" fmla="*/ 443 w 919"/>
                <a:gd name="T23" fmla="*/ 930 h 1081"/>
                <a:gd name="T24" fmla="*/ 551 w 919"/>
                <a:gd name="T25" fmla="*/ 906 h 1081"/>
                <a:gd name="T26" fmla="*/ 575 w 919"/>
                <a:gd name="T27" fmla="*/ 582 h 1081"/>
                <a:gd name="T28" fmla="*/ 527 w 919"/>
                <a:gd name="T29" fmla="*/ 426 h 1081"/>
                <a:gd name="T30" fmla="*/ 671 w 919"/>
                <a:gd name="T31" fmla="*/ 282 h 1081"/>
                <a:gd name="T32" fmla="*/ 647 w 919"/>
                <a:gd name="T33" fmla="*/ 678 h 1081"/>
                <a:gd name="T34" fmla="*/ 599 w 919"/>
                <a:gd name="T35" fmla="*/ 954 h 1081"/>
                <a:gd name="T36" fmla="*/ 395 w 919"/>
                <a:gd name="T37" fmla="*/ 990 h 1081"/>
                <a:gd name="T38" fmla="*/ 359 w 919"/>
                <a:gd name="T39" fmla="*/ 882 h 1081"/>
                <a:gd name="T40" fmla="*/ 383 w 919"/>
                <a:gd name="T41" fmla="*/ 594 h 1081"/>
                <a:gd name="T42" fmla="*/ 95 w 919"/>
                <a:gd name="T43" fmla="*/ 498 h 1081"/>
                <a:gd name="T44" fmla="*/ 119 w 919"/>
                <a:gd name="T45" fmla="*/ 186 h 1081"/>
                <a:gd name="T46" fmla="*/ 239 w 919"/>
                <a:gd name="T47" fmla="*/ 390 h 1081"/>
                <a:gd name="T48" fmla="*/ 191 w 919"/>
                <a:gd name="T49" fmla="*/ 606 h 1081"/>
                <a:gd name="T50" fmla="*/ 131 w 919"/>
                <a:gd name="T51" fmla="*/ 714 h 1081"/>
                <a:gd name="T52" fmla="*/ 239 w 919"/>
                <a:gd name="T53" fmla="*/ 642 h 1081"/>
                <a:gd name="T54" fmla="*/ 311 w 919"/>
                <a:gd name="T55" fmla="*/ 582 h 1081"/>
                <a:gd name="T56" fmla="*/ 623 w 919"/>
                <a:gd name="T57" fmla="*/ 690 h 1081"/>
                <a:gd name="T58" fmla="*/ 863 w 919"/>
                <a:gd name="T59" fmla="*/ 738 h 1081"/>
                <a:gd name="T60" fmla="*/ 563 w 919"/>
                <a:gd name="T61" fmla="*/ 570 h 1081"/>
                <a:gd name="T62" fmla="*/ 335 w 919"/>
                <a:gd name="T63" fmla="*/ 522 h 1081"/>
                <a:gd name="T64" fmla="*/ 635 w 919"/>
                <a:gd name="T65" fmla="*/ 162 h 1081"/>
                <a:gd name="T66" fmla="*/ 611 w 919"/>
                <a:gd name="T67" fmla="*/ 42 h 1081"/>
                <a:gd name="T68" fmla="*/ 515 w 919"/>
                <a:gd name="T69" fmla="*/ 402 h 1081"/>
                <a:gd name="T70" fmla="*/ 467 w 919"/>
                <a:gd name="T71" fmla="*/ 426 h 1081"/>
                <a:gd name="T72" fmla="*/ 671 w 919"/>
                <a:gd name="T73" fmla="*/ 570 h 1081"/>
                <a:gd name="T74" fmla="*/ 815 w 919"/>
                <a:gd name="T75" fmla="*/ 486 h 1081"/>
                <a:gd name="T76" fmla="*/ 791 w 919"/>
                <a:gd name="T77" fmla="*/ 378 h 1081"/>
                <a:gd name="T78" fmla="*/ 851 w 919"/>
                <a:gd name="T79" fmla="*/ 618 h 10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19" h="1081">
                  <a:moveTo>
                    <a:pt x="311" y="378"/>
                  </a:moveTo>
                  <a:cubicBezTo>
                    <a:pt x="370" y="290"/>
                    <a:pt x="340" y="236"/>
                    <a:pt x="455" y="198"/>
                  </a:cubicBezTo>
                  <a:cubicBezTo>
                    <a:pt x="527" y="207"/>
                    <a:pt x="576" y="207"/>
                    <a:pt x="635" y="246"/>
                  </a:cubicBezTo>
                  <a:cubicBezTo>
                    <a:pt x="668" y="344"/>
                    <a:pt x="655" y="394"/>
                    <a:pt x="647" y="510"/>
                  </a:cubicBezTo>
                  <a:cubicBezTo>
                    <a:pt x="585" y="417"/>
                    <a:pt x="640" y="300"/>
                    <a:pt x="515" y="258"/>
                  </a:cubicBezTo>
                  <a:cubicBezTo>
                    <a:pt x="495" y="262"/>
                    <a:pt x="473" y="260"/>
                    <a:pt x="455" y="270"/>
                  </a:cubicBezTo>
                  <a:cubicBezTo>
                    <a:pt x="415" y="293"/>
                    <a:pt x="408" y="374"/>
                    <a:pt x="395" y="414"/>
                  </a:cubicBezTo>
                  <a:cubicBezTo>
                    <a:pt x="354" y="537"/>
                    <a:pt x="342" y="661"/>
                    <a:pt x="311" y="786"/>
                  </a:cubicBezTo>
                  <a:cubicBezTo>
                    <a:pt x="300" y="742"/>
                    <a:pt x="286" y="698"/>
                    <a:pt x="275" y="654"/>
                  </a:cubicBezTo>
                  <a:cubicBezTo>
                    <a:pt x="279" y="594"/>
                    <a:pt x="278" y="534"/>
                    <a:pt x="287" y="474"/>
                  </a:cubicBezTo>
                  <a:cubicBezTo>
                    <a:pt x="291" y="449"/>
                    <a:pt x="303" y="426"/>
                    <a:pt x="311" y="402"/>
                  </a:cubicBezTo>
                  <a:cubicBezTo>
                    <a:pt x="315" y="390"/>
                    <a:pt x="323" y="366"/>
                    <a:pt x="323" y="366"/>
                  </a:cubicBezTo>
                  <a:cubicBezTo>
                    <a:pt x="382" y="454"/>
                    <a:pt x="367" y="567"/>
                    <a:pt x="395" y="666"/>
                  </a:cubicBezTo>
                  <a:cubicBezTo>
                    <a:pt x="405" y="701"/>
                    <a:pt x="410" y="761"/>
                    <a:pt x="443" y="786"/>
                  </a:cubicBezTo>
                  <a:cubicBezTo>
                    <a:pt x="464" y="802"/>
                    <a:pt x="491" y="810"/>
                    <a:pt x="515" y="822"/>
                  </a:cubicBezTo>
                  <a:cubicBezTo>
                    <a:pt x="531" y="818"/>
                    <a:pt x="559" y="826"/>
                    <a:pt x="563" y="810"/>
                  </a:cubicBezTo>
                  <a:cubicBezTo>
                    <a:pt x="566" y="800"/>
                    <a:pt x="559" y="689"/>
                    <a:pt x="539" y="654"/>
                  </a:cubicBezTo>
                  <a:cubicBezTo>
                    <a:pt x="491" y="567"/>
                    <a:pt x="423" y="493"/>
                    <a:pt x="383" y="402"/>
                  </a:cubicBezTo>
                  <a:cubicBezTo>
                    <a:pt x="337" y="299"/>
                    <a:pt x="430" y="244"/>
                    <a:pt x="395" y="138"/>
                  </a:cubicBezTo>
                  <a:cubicBezTo>
                    <a:pt x="282" y="176"/>
                    <a:pt x="246" y="83"/>
                    <a:pt x="275" y="342"/>
                  </a:cubicBezTo>
                  <a:cubicBezTo>
                    <a:pt x="282" y="404"/>
                    <a:pt x="337" y="528"/>
                    <a:pt x="359" y="594"/>
                  </a:cubicBezTo>
                  <a:cubicBezTo>
                    <a:pt x="371" y="630"/>
                    <a:pt x="383" y="666"/>
                    <a:pt x="395" y="702"/>
                  </a:cubicBezTo>
                  <a:cubicBezTo>
                    <a:pt x="403" y="726"/>
                    <a:pt x="419" y="774"/>
                    <a:pt x="419" y="774"/>
                  </a:cubicBezTo>
                  <a:cubicBezTo>
                    <a:pt x="425" y="819"/>
                    <a:pt x="430" y="883"/>
                    <a:pt x="443" y="930"/>
                  </a:cubicBezTo>
                  <a:cubicBezTo>
                    <a:pt x="450" y="954"/>
                    <a:pt x="467" y="1002"/>
                    <a:pt x="467" y="1002"/>
                  </a:cubicBezTo>
                  <a:cubicBezTo>
                    <a:pt x="499" y="998"/>
                    <a:pt x="522" y="920"/>
                    <a:pt x="551" y="906"/>
                  </a:cubicBezTo>
                  <a:cubicBezTo>
                    <a:pt x="581" y="891"/>
                    <a:pt x="635" y="918"/>
                    <a:pt x="635" y="918"/>
                  </a:cubicBezTo>
                  <a:cubicBezTo>
                    <a:pt x="684" y="771"/>
                    <a:pt x="625" y="699"/>
                    <a:pt x="575" y="582"/>
                  </a:cubicBezTo>
                  <a:cubicBezTo>
                    <a:pt x="562" y="551"/>
                    <a:pt x="561" y="532"/>
                    <a:pt x="551" y="498"/>
                  </a:cubicBezTo>
                  <a:cubicBezTo>
                    <a:pt x="544" y="474"/>
                    <a:pt x="527" y="426"/>
                    <a:pt x="527" y="426"/>
                  </a:cubicBezTo>
                  <a:cubicBezTo>
                    <a:pt x="535" y="334"/>
                    <a:pt x="518" y="240"/>
                    <a:pt x="599" y="186"/>
                  </a:cubicBezTo>
                  <a:cubicBezTo>
                    <a:pt x="672" y="204"/>
                    <a:pt x="654" y="212"/>
                    <a:pt x="671" y="282"/>
                  </a:cubicBezTo>
                  <a:cubicBezTo>
                    <a:pt x="664" y="379"/>
                    <a:pt x="663" y="438"/>
                    <a:pt x="635" y="522"/>
                  </a:cubicBezTo>
                  <a:cubicBezTo>
                    <a:pt x="639" y="574"/>
                    <a:pt x="639" y="626"/>
                    <a:pt x="647" y="678"/>
                  </a:cubicBezTo>
                  <a:cubicBezTo>
                    <a:pt x="657" y="741"/>
                    <a:pt x="691" y="807"/>
                    <a:pt x="707" y="870"/>
                  </a:cubicBezTo>
                  <a:cubicBezTo>
                    <a:pt x="697" y="986"/>
                    <a:pt x="683" y="898"/>
                    <a:pt x="599" y="954"/>
                  </a:cubicBezTo>
                  <a:cubicBezTo>
                    <a:pt x="543" y="950"/>
                    <a:pt x="520" y="1081"/>
                    <a:pt x="467" y="1062"/>
                  </a:cubicBezTo>
                  <a:cubicBezTo>
                    <a:pt x="435" y="1051"/>
                    <a:pt x="395" y="990"/>
                    <a:pt x="395" y="990"/>
                  </a:cubicBezTo>
                  <a:cubicBezTo>
                    <a:pt x="387" y="966"/>
                    <a:pt x="379" y="942"/>
                    <a:pt x="371" y="918"/>
                  </a:cubicBezTo>
                  <a:cubicBezTo>
                    <a:pt x="367" y="906"/>
                    <a:pt x="363" y="894"/>
                    <a:pt x="359" y="882"/>
                  </a:cubicBezTo>
                  <a:cubicBezTo>
                    <a:pt x="355" y="870"/>
                    <a:pt x="347" y="846"/>
                    <a:pt x="347" y="846"/>
                  </a:cubicBezTo>
                  <a:cubicBezTo>
                    <a:pt x="354" y="754"/>
                    <a:pt x="355" y="679"/>
                    <a:pt x="383" y="594"/>
                  </a:cubicBezTo>
                  <a:cubicBezTo>
                    <a:pt x="346" y="444"/>
                    <a:pt x="293" y="550"/>
                    <a:pt x="179" y="474"/>
                  </a:cubicBezTo>
                  <a:cubicBezTo>
                    <a:pt x="158" y="433"/>
                    <a:pt x="110" y="542"/>
                    <a:pt x="95" y="498"/>
                  </a:cubicBezTo>
                  <a:cubicBezTo>
                    <a:pt x="99" y="462"/>
                    <a:pt x="0" y="328"/>
                    <a:pt x="11" y="294"/>
                  </a:cubicBezTo>
                  <a:cubicBezTo>
                    <a:pt x="15" y="282"/>
                    <a:pt x="112" y="175"/>
                    <a:pt x="119" y="186"/>
                  </a:cubicBezTo>
                  <a:cubicBezTo>
                    <a:pt x="128" y="200"/>
                    <a:pt x="144" y="377"/>
                    <a:pt x="155" y="390"/>
                  </a:cubicBezTo>
                  <a:cubicBezTo>
                    <a:pt x="190" y="432"/>
                    <a:pt x="217" y="346"/>
                    <a:pt x="239" y="390"/>
                  </a:cubicBezTo>
                  <a:cubicBezTo>
                    <a:pt x="252" y="416"/>
                    <a:pt x="287" y="462"/>
                    <a:pt x="287" y="462"/>
                  </a:cubicBezTo>
                  <a:cubicBezTo>
                    <a:pt x="275" y="601"/>
                    <a:pt x="322" y="519"/>
                    <a:pt x="191" y="606"/>
                  </a:cubicBezTo>
                  <a:cubicBezTo>
                    <a:pt x="175" y="602"/>
                    <a:pt x="83" y="570"/>
                    <a:pt x="71" y="558"/>
                  </a:cubicBezTo>
                  <a:cubicBezTo>
                    <a:pt x="59" y="546"/>
                    <a:pt x="131" y="730"/>
                    <a:pt x="131" y="714"/>
                  </a:cubicBezTo>
                  <a:cubicBezTo>
                    <a:pt x="129" y="692"/>
                    <a:pt x="173" y="786"/>
                    <a:pt x="191" y="774"/>
                  </a:cubicBezTo>
                  <a:cubicBezTo>
                    <a:pt x="209" y="762"/>
                    <a:pt x="231" y="676"/>
                    <a:pt x="239" y="642"/>
                  </a:cubicBezTo>
                  <a:cubicBezTo>
                    <a:pt x="268" y="605"/>
                    <a:pt x="200" y="596"/>
                    <a:pt x="239" y="570"/>
                  </a:cubicBezTo>
                  <a:cubicBezTo>
                    <a:pt x="263" y="574"/>
                    <a:pt x="287" y="578"/>
                    <a:pt x="311" y="582"/>
                  </a:cubicBezTo>
                  <a:cubicBezTo>
                    <a:pt x="351" y="590"/>
                    <a:pt x="431" y="606"/>
                    <a:pt x="431" y="606"/>
                  </a:cubicBezTo>
                  <a:cubicBezTo>
                    <a:pt x="488" y="644"/>
                    <a:pt x="556" y="673"/>
                    <a:pt x="623" y="690"/>
                  </a:cubicBezTo>
                  <a:cubicBezTo>
                    <a:pt x="676" y="726"/>
                    <a:pt x="730" y="738"/>
                    <a:pt x="791" y="750"/>
                  </a:cubicBezTo>
                  <a:cubicBezTo>
                    <a:pt x="815" y="746"/>
                    <a:pt x="842" y="751"/>
                    <a:pt x="863" y="738"/>
                  </a:cubicBezTo>
                  <a:cubicBezTo>
                    <a:pt x="919" y="703"/>
                    <a:pt x="890" y="601"/>
                    <a:pt x="851" y="582"/>
                  </a:cubicBezTo>
                  <a:cubicBezTo>
                    <a:pt x="772" y="543"/>
                    <a:pt x="648" y="581"/>
                    <a:pt x="563" y="570"/>
                  </a:cubicBezTo>
                  <a:cubicBezTo>
                    <a:pt x="531" y="559"/>
                    <a:pt x="513" y="552"/>
                    <a:pt x="479" y="546"/>
                  </a:cubicBezTo>
                  <a:cubicBezTo>
                    <a:pt x="431" y="537"/>
                    <a:pt x="335" y="522"/>
                    <a:pt x="335" y="522"/>
                  </a:cubicBezTo>
                  <a:cubicBezTo>
                    <a:pt x="351" y="457"/>
                    <a:pt x="377" y="414"/>
                    <a:pt x="431" y="378"/>
                  </a:cubicBezTo>
                  <a:cubicBezTo>
                    <a:pt x="485" y="297"/>
                    <a:pt x="590" y="252"/>
                    <a:pt x="635" y="162"/>
                  </a:cubicBezTo>
                  <a:cubicBezTo>
                    <a:pt x="657" y="119"/>
                    <a:pt x="659" y="64"/>
                    <a:pt x="671" y="18"/>
                  </a:cubicBezTo>
                  <a:cubicBezTo>
                    <a:pt x="685" y="0"/>
                    <a:pt x="591" y="2"/>
                    <a:pt x="611" y="42"/>
                  </a:cubicBezTo>
                  <a:cubicBezTo>
                    <a:pt x="621" y="84"/>
                    <a:pt x="747" y="210"/>
                    <a:pt x="731" y="270"/>
                  </a:cubicBezTo>
                  <a:cubicBezTo>
                    <a:pt x="694" y="491"/>
                    <a:pt x="774" y="416"/>
                    <a:pt x="515" y="402"/>
                  </a:cubicBezTo>
                  <a:cubicBezTo>
                    <a:pt x="503" y="394"/>
                    <a:pt x="492" y="372"/>
                    <a:pt x="479" y="378"/>
                  </a:cubicBezTo>
                  <a:cubicBezTo>
                    <a:pt x="464" y="385"/>
                    <a:pt x="466" y="410"/>
                    <a:pt x="467" y="426"/>
                  </a:cubicBezTo>
                  <a:cubicBezTo>
                    <a:pt x="470" y="455"/>
                    <a:pt x="475" y="486"/>
                    <a:pt x="491" y="510"/>
                  </a:cubicBezTo>
                  <a:cubicBezTo>
                    <a:pt x="511" y="541"/>
                    <a:pt x="632" y="560"/>
                    <a:pt x="671" y="570"/>
                  </a:cubicBezTo>
                  <a:cubicBezTo>
                    <a:pt x="703" y="566"/>
                    <a:pt x="739" y="574"/>
                    <a:pt x="767" y="558"/>
                  </a:cubicBezTo>
                  <a:cubicBezTo>
                    <a:pt x="792" y="543"/>
                    <a:pt x="788" y="495"/>
                    <a:pt x="815" y="486"/>
                  </a:cubicBezTo>
                  <a:cubicBezTo>
                    <a:pt x="827" y="482"/>
                    <a:pt x="839" y="478"/>
                    <a:pt x="851" y="474"/>
                  </a:cubicBezTo>
                  <a:cubicBezTo>
                    <a:pt x="872" y="478"/>
                    <a:pt x="781" y="356"/>
                    <a:pt x="791" y="378"/>
                  </a:cubicBezTo>
                  <a:cubicBezTo>
                    <a:pt x="801" y="400"/>
                    <a:pt x="901" y="566"/>
                    <a:pt x="911" y="606"/>
                  </a:cubicBezTo>
                  <a:cubicBezTo>
                    <a:pt x="901" y="624"/>
                    <a:pt x="871" y="613"/>
                    <a:pt x="851" y="618"/>
                  </a:cubicBezTo>
                  <a:cubicBezTo>
                    <a:pt x="839" y="621"/>
                    <a:pt x="815" y="630"/>
                    <a:pt x="815" y="630"/>
                  </a:cubicBezTo>
                </a:path>
              </a:pathLst>
            </a:custGeom>
            <a:solidFill>
              <a:srgbClr val="FFCCFF"/>
            </a:solidFill>
            <a:ln w="9525">
              <a:solidFill>
                <a:srgbClr val="000000"/>
              </a:solidFill>
              <a:round/>
              <a:headEnd/>
              <a:tailEnd/>
            </a:ln>
          </p:spPr>
          <p:txBody>
            <a:bodyPr/>
            <a:lstStyle/>
            <a:p>
              <a:pPr eaLnBrk="0" hangingPunct="0"/>
              <a:endParaRPr lang="zh-CN" altLang="en-US"/>
            </a:p>
          </p:txBody>
        </p:sp>
        <p:sp>
          <p:nvSpPr>
            <p:cNvPr id="39943" name="Rectangle 12">
              <a:extLst>
                <a:ext uri="{FF2B5EF4-FFF2-40B4-BE49-F238E27FC236}">
                  <a16:creationId xmlns:a16="http://schemas.microsoft.com/office/drawing/2014/main" id="{F7243BCD-1929-4755-88E9-A83D2E97E962}"/>
                </a:ext>
              </a:extLst>
            </p:cNvPr>
            <p:cNvSpPr>
              <a:spLocks noChangeArrowheads="1"/>
            </p:cNvSpPr>
            <p:nvPr/>
          </p:nvSpPr>
          <p:spPr bwMode="auto">
            <a:xfrm>
              <a:off x="4056" y="4047"/>
              <a:ext cx="204" cy="113"/>
            </a:xfrm>
            <a:prstGeom prst="rect">
              <a:avLst/>
            </a:prstGeom>
            <a:solidFill>
              <a:srgbClr val="00CC99"/>
            </a:solidFill>
            <a:ln w="9525">
              <a:solidFill>
                <a:srgbClr val="000000"/>
              </a:solidFill>
              <a:miter lim="800000"/>
              <a:headEnd/>
              <a:tailEnd/>
            </a:ln>
          </p:spPr>
          <p:txBody>
            <a:bodyPr wrap="none" anchor="ctr"/>
            <a:lstStyle/>
            <a:p>
              <a:endParaRPr lang="zh-CN" altLang="en-US"/>
            </a:p>
          </p:txBody>
        </p:sp>
        <p:sp>
          <p:nvSpPr>
            <p:cNvPr id="39944" name="Rectangle 13">
              <a:extLst>
                <a:ext uri="{FF2B5EF4-FFF2-40B4-BE49-F238E27FC236}">
                  <a16:creationId xmlns:a16="http://schemas.microsoft.com/office/drawing/2014/main" id="{30EC6D6D-FD79-4445-A7C2-2C5AB90B8D3E}"/>
                </a:ext>
              </a:extLst>
            </p:cNvPr>
            <p:cNvSpPr>
              <a:spLocks noChangeArrowheads="1"/>
            </p:cNvSpPr>
            <p:nvPr/>
          </p:nvSpPr>
          <p:spPr bwMode="auto">
            <a:xfrm>
              <a:off x="4546" y="4085"/>
              <a:ext cx="204" cy="113"/>
            </a:xfrm>
            <a:prstGeom prst="rect">
              <a:avLst/>
            </a:prstGeom>
            <a:solidFill>
              <a:srgbClr val="00CC99"/>
            </a:solidFill>
            <a:ln w="9525">
              <a:solidFill>
                <a:srgbClr val="000000"/>
              </a:solidFill>
              <a:miter lim="800000"/>
              <a:headEnd/>
              <a:tailEnd/>
            </a:ln>
          </p:spPr>
          <p:txBody>
            <a:bodyPr wrap="none" anchor="ctr"/>
            <a:lstStyle/>
            <a:p>
              <a:endParaRPr lang="zh-CN" altLang="en-US"/>
            </a:p>
          </p:txBody>
        </p:sp>
        <p:sp>
          <p:nvSpPr>
            <p:cNvPr id="39945" name="Rectangle 14">
              <a:extLst>
                <a:ext uri="{FF2B5EF4-FFF2-40B4-BE49-F238E27FC236}">
                  <a16:creationId xmlns:a16="http://schemas.microsoft.com/office/drawing/2014/main" id="{16BBE067-8EB0-463D-95B7-7AB33F1E3A93}"/>
                </a:ext>
              </a:extLst>
            </p:cNvPr>
            <p:cNvSpPr>
              <a:spLocks noChangeArrowheads="1"/>
            </p:cNvSpPr>
            <p:nvPr/>
          </p:nvSpPr>
          <p:spPr bwMode="auto">
            <a:xfrm>
              <a:off x="4546" y="3633"/>
              <a:ext cx="204" cy="113"/>
            </a:xfrm>
            <a:prstGeom prst="rect">
              <a:avLst/>
            </a:prstGeom>
            <a:solidFill>
              <a:srgbClr val="00CC99"/>
            </a:solidFill>
            <a:ln w="9525">
              <a:solidFill>
                <a:srgbClr val="000000"/>
              </a:solidFill>
              <a:miter lim="800000"/>
              <a:headEnd/>
              <a:tailEnd/>
            </a:ln>
          </p:spPr>
          <p:txBody>
            <a:bodyPr wrap="none" anchor="ctr"/>
            <a:lstStyle/>
            <a:p>
              <a:endParaRPr lang="zh-CN" altLang="en-US"/>
            </a:p>
          </p:txBody>
        </p:sp>
        <p:sp>
          <p:nvSpPr>
            <p:cNvPr id="39946" name="Freeform 15">
              <a:extLst>
                <a:ext uri="{FF2B5EF4-FFF2-40B4-BE49-F238E27FC236}">
                  <a16:creationId xmlns:a16="http://schemas.microsoft.com/office/drawing/2014/main" id="{C7F4CAA8-BC34-4B39-B854-2D8D58B1877C}"/>
                </a:ext>
              </a:extLst>
            </p:cNvPr>
            <p:cNvSpPr>
              <a:spLocks noChangeArrowheads="1"/>
            </p:cNvSpPr>
            <p:nvPr/>
          </p:nvSpPr>
          <p:spPr bwMode="auto">
            <a:xfrm>
              <a:off x="4260" y="3784"/>
              <a:ext cx="694" cy="601"/>
            </a:xfrm>
            <a:custGeom>
              <a:avLst/>
              <a:gdLst>
                <a:gd name="T0" fmla="*/ 396 w 816"/>
                <a:gd name="T1" fmla="*/ 240 h 767"/>
                <a:gd name="T2" fmla="*/ 408 w 816"/>
                <a:gd name="T3" fmla="*/ 372 h 767"/>
                <a:gd name="T4" fmla="*/ 228 w 816"/>
                <a:gd name="T5" fmla="*/ 432 h 767"/>
                <a:gd name="T6" fmla="*/ 408 w 816"/>
                <a:gd name="T7" fmla="*/ 360 h 767"/>
                <a:gd name="T8" fmla="*/ 348 w 816"/>
                <a:gd name="T9" fmla="*/ 408 h 767"/>
                <a:gd name="T10" fmla="*/ 372 w 816"/>
                <a:gd name="T11" fmla="*/ 336 h 767"/>
                <a:gd name="T12" fmla="*/ 552 w 816"/>
                <a:gd name="T13" fmla="*/ 348 h 767"/>
                <a:gd name="T14" fmla="*/ 600 w 816"/>
                <a:gd name="T15" fmla="*/ 240 h 767"/>
                <a:gd name="T16" fmla="*/ 384 w 816"/>
                <a:gd name="T17" fmla="*/ 204 h 767"/>
                <a:gd name="T18" fmla="*/ 528 w 816"/>
                <a:gd name="T19" fmla="*/ 576 h 767"/>
                <a:gd name="T20" fmla="*/ 684 w 816"/>
                <a:gd name="T21" fmla="*/ 408 h 767"/>
                <a:gd name="T22" fmla="*/ 432 w 816"/>
                <a:gd name="T23" fmla="*/ 516 h 767"/>
                <a:gd name="T24" fmla="*/ 228 w 816"/>
                <a:gd name="T25" fmla="*/ 660 h 767"/>
                <a:gd name="T26" fmla="*/ 504 w 816"/>
                <a:gd name="T27" fmla="*/ 372 h 767"/>
                <a:gd name="T28" fmla="*/ 660 w 816"/>
                <a:gd name="T29" fmla="*/ 408 h 767"/>
                <a:gd name="T30" fmla="*/ 708 w 816"/>
                <a:gd name="T31" fmla="*/ 228 h 767"/>
                <a:gd name="T32" fmla="*/ 588 w 816"/>
                <a:gd name="T33" fmla="*/ 324 h 767"/>
                <a:gd name="T34" fmla="*/ 432 w 816"/>
                <a:gd name="T35" fmla="*/ 120 h 767"/>
                <a:gd name="T36" fmla="*/ 540 w 816"/>
                <a:gd name="T37" fmla="*/ 60 h 767"/>
                <a:gd name="T38" fmla="*/ 576 w 816"/>
                <a:gd name="T39" fmla="*/ 240 h 767"/>
                <a:gd name="T40" fmla="*/ 408 w 816"/>
                <a:gd name="T41" fmla="*/ 156 h 767"/>
                <a:gd name="T42" fmla="*/ 228 w 816"/>
                <a:gd name="T43" fmla="*/ 0 h 767"/>
                <a:gd name="T44" fmla="*/ 96 w 816"/>
                <a:gd name="T45" fmla="*/ 180 h 767"/>
                <a:gd name="T46" fmla="*/ 288 w 816"/>
                <a:gd name="T47" fmla="*/ 192 h 767"/>
                <a:gd name="T48" fmla="*/ 120 w 816"/>
                <a:gd name="T49" fmla="*/ 216 h 767"/>
                <a:gd name="T50" fmla="*/ 144 w 816"/>
                <a:gd name="T51" fmla="*/ 312 h 767"/>
                <a:gd name="T52" fmla="*/ 204 w 816"/>
                <a:gd name="T53" fmla="*/ 420 h 767"/>
                <a:gd name="T54" fmla="*/ 156 w 816"/>
                <a:gd name="T55" fmla="*/ 492 h 767"/>
                <a:gd name="T56" fmla="*/ 228 w 816"/>
                <a:gd name="T57" fmla="*/ 600 h 767"/>
                <a:gd name="T58" fmla="*/ 0 w 816"/>
                <a:gd name="T59" fmla="*/ 324 h 767"/>
                <a:gd name="T60" fmla="*/ 288 w 816"/>
                <a:gd name="T61" fmla="*/ 528 h 767"/>
                <a:gd name="T62" fmla="*/ 420 w 816"/>
                <a:gd name="T63" fmla="*/ 696 h 767"/>
                <a:gd name="T64" fmla="*/ 624 w 816"/>
                <a:gd name="T65" fmla="*/ 708 h 767"/>
                <a:gd name="T66" fmla="*/ 696 w 816"/>
                <a:gd name="T67" fmla="*/ 612 h 767"/>
                <a:gd name="T68" fmla="*/ 780 w 816"/>
                <a:gd name="T69" fmla="*/ 480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16" h="767">
                  <a:moveTo>
                    <a:pt x="252" y="120"/>
                  </a:moveTo>
                  <a:cubicBezTo>
                    <a:pt x="321" y="143"/>
                    <a:pt x="347" y="191"/>
                    <a:pt x="396" y="240"/>
                  </a:cubicBezTo>
                  <a:cubicBezTo>
                    <a:pt x="403" y="268"/>
                    <a:pt x="420" y="295"/>
                    <a:pt x="420" y="324"/>
                  </a:cubicBezTo>
                  <a:cubicBezTo>
                    <a:pt x="420" y="340"/>
                    <a:pt x="413" y="356"/>
                    <a:pt x="408" y="372"/>
                  </a:cubicBezTo>
                  <a:cubicBezTo>
                    <a:pt x="383" y="454"/>
                    <a:pt x="392" y="453"/>
                    <a:pt x="312" y="480"/>
                  </a:cubicBezTo>
                  <a:cubicBezTo>
                    <a:pt x="260" y="467"/>
                    <a:pt x="263" y="476"/>
                    <a:pt x="228" y="432"/>
                  </a:cubicBezTo>
                  <a:cubicBezTo>
                    <a:pt x="210" y="409"/>
                    <a:pt x="180" y="360"/>
                    <a:pt x="180" y="360"/>
                  </a:cubicBezTo>
                  <a:cubicBezTo>
                    <a:pt x="263" y="339"/>
                    <a:pt x="296" y="326"/>
                    <a:pt x="408" y="360"/>
                  </a:cubicBezTo>
                  <a:cubicBezTo>
                    <a:pt x="422" y="364"/>
                    <a:pt x="395" y="387"/>
                    <a:pt x="384" y="396"/>
                  </a:cubicBezTo>
                  <a:cubicBezTo>
                    <a:pt x="374" y="404"/>
                    <a:pt x="360" y="404"/>
                    <a:pt x="348" y="408"/>
                  </a:cubicBezTo>
                  <a:cubicBezTo>
                    <a:pt x="215" y="391"/>
                    <a:pt x="233" y="406"/>
                    <a:pt x="252" y="276"/>
                  </a:cubicBezTo>
                  <a:cubicBezTo>
                    <a:pt x="296" y="291"/>
                    <a:pt x="329" y="318"/>
                    <a:pt x="372" y="336"/>
                  </a:cubicBezTo>
                  <a:cubicBezTo>
                    <a:pt x="414" y="354"/>
                    <a:pt x="442" y="353"/>
                    <a:pt x="492" y="360"/>
                  </a:cubicBezTo>
                  <a:cubicBezTo>
                    <a:pt x="512" y="356"/>
                    <a:pt x="538" y="362"/>
                    <a:pt x="552" y="348"/>
                  </a:cubicBezTo>
                  <a:cubicBezTo>
                    <a:pt x="570" y="330"/>
                    <a:pt x="562" y="297"/>
                    <a:pt x="576" y="276"/>
                  </a:cubicBezTo>
                  <a:cubicBezTo>
                    <a:pt x="584" y="264"/>
                    <a:pt x="592" y="252"/>
                    <a:pt x="600" y="240"/>
                  </a:cubicBezTo>
                  <a:cubicBezTo>
                    <a:pt x="589" y="161"/>
                    <a:pt x="592" y="133"/>
                    <a:pt x="516" y="108"/>
                  </a:cubicBezTo>
                  <a:cubicBezTo>
                    <a:pt x="472" y="141"/>
                    <a:pt x="428" y="171"/>
                    <a:pt x="384" y="204"/>
                  </a:cubicBezTo>
                  <a:cubicBezTo>
                    <a:pt x="348" y="311"/>
                    <a:pt x="334" y="458"/>
                    <a:pt x="432" y="540"/>
                  </a:cubicBezTo>
                  <a:cubicBezTo>
                    <a:pt x="458" y="562"/>
                    <a:pt x="496" y="563"/>
                    <a:pt x="528" y="576"/>
                  </a:cubicBezTo>
                  <a:cubicBezTo>
                    <a:pt x="687" y="550"/>
                    <a:pt x="667" y="582"/>
                    <a:pt x="696" y="468"/>
                  </a:cubicBezTo>
                  <a:cubicBezTo>
                    <a:pt x="692" y="448"/>
                    <a:pt x="703" y="416"/>
                    <a:pt x="684" y="408"/>
                  </a:cubicBezTo>
                  <a:cubicBezTo>
                    <a:pt x="631" y="385"/>
                    <a:pt x="548" y="442"/>
                    <a:pt x="504" y="468"/>
                  </a:cubicBezTo>
                  <a:cubicBezTo>
                    <a:pt x="479" y="483"/>
                    <a:pt x="432" y="516"/>
                    <a:pt x="432" y="516"/>
                  </a:cubicBezTo>
                  <a:cubicBezTo>
                    <a:pt x="356" y="497"/>
                    <a:pt x="361" y="490"/>
                    <a:pt x="276" y="504"/>
                  </a:cubicBezTo>
                  <a:cubicBezTo>
                    <a:pt x="259" y="556"/>
                    <a:pt x="245" y="608"/>
                    <a:pt x="228" y="660"/>
                  </a:cubicBezTo>
                  <a:cubicBezTo>
                    <a:pt x="264" y="767"/>
                    <a:pt x="377" y="693"/>
                    <a:pt x="444" y="648"/>
                  </a:cubicBezTo>
                  <a:cubicBezTo>
                    <a:pt x="469" y="550"/>
                    <a:pt x="428" y="448"/>
                    <a:pt x="504" y="372"/>
                  </a:cubicBezTo>
                  <a:cubicBezTo>
                    <a:pt x="532" y="376"/>
                    <a:pt x="560" y="378"/>
                    <a:pt x="588" y="384"/>
                  </a:cubicBezTo>
                  <a:cubicBezTo>
                    <a:pt x="613" y="390"/>
                    <a:pt x="660" y="408"/>
                    <a:pt x="660" y="408"/>
                  </a:cubicBezTo>
                  <a:cubicBezTo>
                    <a:pt x="789" y="392"/>
                    <a:pt x="748" y="403"/>
                    <a:pt x="816" y="312"/>
                  </a:cubicBezTo>
                  <a:cubicBezTo>
                    <a:pt x="781" y="265"/>
                    <a:pt x="763" y="246"/>
                    <a:pt x="708" y="228"/>
                  </a:cubicBezTo>
                  <a:cubicBezTo>
                    <a:pt x="696" y="232"/>
                    <a:pt x="682" y="232"/>
                    <a:pt x="672" y="240"/>
                  </a:cubicBezTo>
                  <a:cubicBezTo>
                    <a:pt x="641" y="265"/>
                    <a:pt x="588" y="324"/>
                    <a:pt x="588" y="324"/>
                  </a:cubicBezTo>
                  <a:cubicBezTo>
                    <a:pt x="529" y="295"/>
                    <a:pt x="525" y="273"/>
                    <a:pt x="480" y="228"/>
                  </a:cubicBezTo>
                  <a:cubicBezTo>
                    <a:pt x="467" y="189"/>
                    <a:pt x="445" y="159"/>
                    <a:pt x="432" y="120"/>
                  </a:cubicBezTo>
                  <a:cubicBezTo>
                    <a:pt x="436" y="92"/>
                    <a:pt x="424" y="56"/>
                    <a:pt x="444" y="36"/>
                  </a:cubicBezTo>
                  <a:cubicBezTo>
                    <a:pt x="451" y="29"/>
                    <a:pt x="525" y="55"/>
                    <a:pt x="540" y="60"/>
                  </a:cubicBezTo>
                  <a:cubicBezTo>
                    <a:pt x="567" y="101"/>
                    <a:pt x="576" y="132"/>
                    <a:pt x="588" y="180"/>
                  </a:cubicBezTo>
                  <a:cubicBezTo>
                    <a:pt x="584" y="200"/>
                    <a:pt x="587" y="223"/>
                    <a:pt x="576" y="240"/>
                  </a:cubicBezTo>
                  <a:cubicBezTo>
                    <a:pt x="540" y="294"/>
                    <a:pt x="461" y="194"/>
                    <a:pt x="444" y="180"/>
                  </a:cubicBezTo>
                  <a:cubicBezTo>
                    <a:pt x="433" y="171"/>
                    <a:pt x="420" y="164"/>
                    <a:pt x="408" y="156"/>
                  </a:cubicBezTo>
                  <a:cubicBezTo>
                    <a:pt x="404" y="140"/>
                    <a:pt x="404" y="122"/>
                    <a:pt x="396" y="108"/>
                  </a:cubicBezTo>
                  <a:cubicBezTo>
                    <a:pt x="366" y="56"/>
                    <a:pt x="282" y="13"/>
                    <a:pt x="228" y="0"/>
                  </a:cubicBezTo>
                  <a:cubicBezTo>
                    <a:pt x="109" y="13"/>
                    <a:pt x="82" y="3"/>
                    <a:pt x="12" y="96"/>
                  </a:cubicBezTo>
                  <a:cubicBezTo>
                    <a:pt x="28" y="162"/>
                    <a:pt x="34" y="159"/>
                    <a:pt x="96" y="180"/>
                  </a:cubicBezTo>
                  <a:cubicBezTo>
                    <a:pt x="144" y="176"/>
                    <a:pt x="192" y="165"/>
                    <a:pt x="240" y="168"/>
                  </a:cubicBezTo>
                  <a:cubicBezTo>
                    <a:pt x="258" y="169"/>
                    <a:pt x="282" y="175"/>
                    <a:pt x="288" y="192"/>
                  </a:cubicBezTo>
                  <a:cubicBezTo>
                    <a:pt x="292" y="204"/>
                    <a:pt x="265" y="202"/>
                    <a:pt x="252" y="204"/>
                  </a:cubicBezTo>
                  <a:cubicBezTo>
                    <a:pt x="208" y="210"/>
                    <a:pt x="164" y="212"/>
                    <a:pt x="120" y="216"/>
                  </a:cubicBezTo>
                  <a:cubicBezTo>
                    <a:pt x="42" y="235"/>
                    <a:pt x="27" y="231"/>
                    <a:pt x="0" y="312"/>
                  </a:cubicBezTo>
                  <a:cubicBezTo>
                    <a:pt x="65" y="345"/>
                    <a:pt x="77" y="334"/>
                    <a:pt x="144" y="312"/>
                  </a:cubicBezTo>
                  <a:cubicBezTo>
                    <a:pt x="193" y="263"/>
                    <a:pt x="203" y="247"/>
                    <a:pt x="264" y="288"/>
                  </a:cubicBezTo>
                  <a:cubicBezTo>
                    <a:pt x="246" y="376"/>
                    <a:pt x="263" y="331"/>
                    <a:pt x="204" y="420"/>
                  </a:cubicBezTo>
                  <a:cubicBezTo>
                    <a:pt x="196" y="432"/>
                    <a:pt x="188" y="444"/>
                    <a:pt x="180" y="456"/>
                  </a:cubicBezTo>
                  <a:cubicBezTo>
                    <a:pt x="172" y="468"/>
                    <a:pt x="156" y="492"/>
                    <a:pt x="156" y="492"/>
                  </a:cubicBezTo>
                  <a:cubicBezTo>
                    <a:pt x="149" y="519"/>
                    <a:pt x="125" y="590"/>
                    <a:pt x="156" y="612"/>
                  </a:cubicBezTo>
                  <a:cubicBezTo>
                    <a:pt x="176" y="626"/>
                    <a:pt x="204" y="604"/>
                    <a:pt x="228" y="600"/>
                  </a:cubicBezTo>
                  <a:cubicBezTo>
                    <a:pt x="236" y="576"/>
                    <a:pt x="244" y="552"/>
                    <a:pt x="252" y="528"/>
                  </a:cubicBezTo>
                  <a:cubicBezTo>
                    <a:pt x="304" y="372"/>
                    <a:pt x="97" y="343"/>
                    <a:pt x="0" y="324"/>
                  </a:cubicBezTo>
                  <a:cubicBezTo>
                    <a:pt x="71" y="277"/>
                    <a:pt x="83" y="289"/>
                    <a:pt x="180" y="300"/>
                  </a:cubicBezTo>
                  <a:cubicBezTo>
                    <a:pt x="231" y="368"/>
                    <a:pt x="247" y="454"/>
                    <a:pt x="288" y="528"/>
                  </a:cubicBezTo>
                  <a:cubicBezTo>
                    <a:pt x="309" y="566"/>
                    <a:pt x="336" y="600"/>
                    <a:pt x="360" y="636"/>
                  </a:cubicBezTo>
                  <a:cubicBezTo>
                    <a:pt x="382" y="669"/>
                    <a:pt x="382" y="679"/>
                    <a:pt x="420" y="696"/>
                  </a:cubicBezTo>
                  <a:cubicBezTo>
                    <a:pt x="443" y="706"/>
                    <a:pt x="492" y="720"/>
                    <a:pt x="492" y="720"/>
                  </a:cubicBezTo>
                  <a:cubicBezTo>
                    <a:pt x="536" y="716"/>
                    <a:pt x="593" y="739"/>
                    <a:pt x="624" y="708"/>
                  </a:cubicBezTo>
                  <a:cubicBezTo>
                    <a:pt x="646" y="686"/>
                    <a:pt x="570" y="648"/>
                    <a:pt x="588" y="624"/>
                  </a:cubicBezTo>
                  <a:cubicBezTo>
                    <a:pt x="610" y="595"/>
                    <a:pt x="660" y="616"/>
                    <a:pt x="696" y="612"/>
                  </a:cubicBezTo>
                  <a:cubicBezTo>
                    <a:pt x="753" y="574"/>
                    <a:pt x="727" y="602"/>
                    <a:pt x="756" y="516"/>
                  </a:cubicBezTo>
                  <a:cubicBezTo>
                    <a:pt x="761" y="502"/>
                    <a:pt x="780" y="480"/>
                    <a:pt x="780" y="480"/>
                  </a:cubicBezTo>
                </a:path>
              </a:pathLst>
            </a:custGeom>
            <a:solidFill>
              <a:srgbClr val="FF33CC"/>
            </a:solidFill>
            <a:ln w="9525">
              <a:solidFill>
                <a:srgbClr val="000000"/>
              </a:solidFill>
              <a:round/>
              <a:headEnd/>
              <a:tailEnd/>
            </a:ln>
          </p:spPr>
          <p:txBody>
            <a:bodyPr/>
            <a:lstStyle/>
            <a:p>
              <a:pPr eaLnBrk="0" hangingPunct="0"/>
              <a:endParaRPr lang="zh-CN" altLang="en-US"/>
            </a:p>
          </p:txBody>
        </p:sp>
        <p:sp>
          <p:nvSpPr>
            <p:cNvPr id="39947" name="Rectangle 16">
              <a:extLst>
                <a:ext uri="{FF2B5EF4-FFF2-40B4-BE49-F238E27FC236}">
                  <a16:creationId xmlns:a16="http://schemas.microsoft.com/office/drawing/2014/main" id="{2DB4A55B-2E2C-4B9C-A59C-5524F4FED422}"/>
                </a:ext>
              </a:extLst>
            </p:cNvPr>
            <p:cNvSpPr>
              <a:spLocks noChangeArrowheads="1"/>
            </p:cNvSpPr>
            <p:nvPr/>
          </p:nvSpPr>
          <p:spPr bwMode="auto">
            <a:xfrm>
              <a:off x="3974" y="3708"/>
              <a:ext cx="204" cy="113"/>
            </a:xfrm>
            <a:prstGeom prst="rect">
              <a:avLst/>
            </a:prstGeom>
            <a:solidFill>
              <a:srgbClr val="00CC99"/>
            </a:solidFill>
            <a:ln w="9525">
              <a:solidFill>
                <a:srgbClr val="000000"/>
              </a:solidFill>
              <a:miter lim="800000"/>
              <a:headEnd/>
              <a:tailEnd/>
            </a:ln>
          </p:spPr>
          <p:txBody>
            <a:bodyPr wrap="none" anchor="ctr"/>
            <a:lstStyle/>
            <a:p>
              <a:endParaRPr lang="zh-CN" altLang="en-US"/>
            </a:p>
          </p:txBody>
        </p:sp>
        <p:sp>
          <p:nvSpPr>
            <p:cNvPr id="39948" name="Freeform 17">
              <a:extLst>
                <a:ext uri="{FF2B5EF4-FFF2-40B4-BE49-F238E27FC236}">
                  <a16:creationId xmlns:a16="http://schemas.microsoft.com/office/drawing/2014/main" id="{AE2010A2-EEF3-463C-9026-2130AA93F41C}"/>
                </a:ext>
              </a:extLst>
            </p:cNvPr>
            <p:cNvSpPr>
              <a:spLocks noChangeArrowheads="1"/>
            </p:cNvSpPr>
            <p:nvPr/>
          </p:nvSpPr>
          <p:spPr bwMode="auto">
            <a:xfrm>
              <a:off x="3689" y="3746"/>
              <a:ext cx="693" cy="602"/>
            </a:xfrm>
            <a:custGeom>
              <a:avLst/>
              <a:gdLst>
                <a:gd name="T0" fmla="*/ 396 w 816"/>
                <a:gd name="T1" fmla="*/ 240 h 767"/>
                <a:gd name="T2" fmla="*/ 408 w 816"/>
                <a:gd name="T3" fmla="*/ 372 h 767"/>
                <a:gd name="T4" fmla="*/ 228 w 816"/>
                <a:gd name="T5" fmla="*/ 432 h 767"/>
                <a:gd name="T6" fmla="*/ 408 w 816"/>
                <a:gd name="T7" fmla="*/ 360 h 767"/>
                <a:gd name="T8" fmla="*/ 348 w 816"/>
                <a:gd name="T9" fmla="*/ 408 h 767"/>
                <a:gd name="T10" fmla="*/ 372 w 816"/>
                <a:gd name="T11" fmla="*/ 336 h 767"/>
                <a:gd name="T12" fmla="*/ 552 w 816"/>
                <a:gd name="T13" fmla="*/ 348 h 767"/>
                <a:gd name="T14" fmla="*/ 600 w 816"/>
                <a:gd name="T15" fmla="*/ 240 h 767"/>
                <a:gd name="T16" fmla="*/ 384 w 816"/>
                <a:gd name="T17" fmla="*/ 204 h 767"/>
                <a:gd name="T18" fmla="*/ 528 w 816"/>
                <a:gd name="T19" fmla="*/ 576 h 767"/>
                <a:gd name="T20" fmla="*/ 684 w 816"/>
                <a:gd name="T21" fmla="*/ 408 h 767"/>
                <a:gd name="T22" fmla="*/ 432 w 816"/>
                <a:gd name="T23" fmla="*/ 516 h 767"/>
                <a:gd name="T24" fmla="*/ 228 w 816"/>
                <a:gd name="T25" fmla="*/ 660 h 767"/>
                <a:gd name="T26" fmla="*/ 504 w 816"/>
                <a:gd name="T27" fmla="*/ 372 h 767"/>
                <a:gd name="T28" fmla="*/ 660 w 816"/>
                <a:gd name="T29" fmla="*/ 408 h 767"/>
                <a:gd name="T30" fmla="*/ 708 w 816"/>
                <a:gd name="T31" fmla="*/ 228 h 767"/>
                <a:gd name="T32" fmla="*/ 588 w 816"/>
                <a:gd name="T33" fmla="*/ 324 h 767"/>
                <a:gd name="T34" fmla="*/ 432 w 816"/>
                <a:gd name="T35" fmla="*/ 120 h 767"/>
                <a:gd name="T36" fmla="*/ 540 w 816"/>
                <a:gd name="T37" fmla="*/ 60 h 767"/>
                <a:gd name="T38" fmla="*/ 576 w 816"/>
                <a:gd name="T39" fmla="*/ 240 h 767"/>
                <a:gd name="T40" fmla="*/ 408 w 816"/>
                <a:gd name="T41" fmla="*/ 156 h 767"/>
                <a:gd name="T42" fmla="*/ 228 w 816"/>
                <a:gd name="T43" fmla="*/ 0 h 767"/>
                <a:gd name="T44" fmla="*/ 96 w 816"/>
                <a:gd name="T45" fmla="*/ 180 h 767"/>
                <a:gd name="T46" fmla="*/ 288 w 816"/>
                <a:gd name="T47" fmla="*/ 192 h 767"/>
                <a:gd name="T48" fmla="*/ 120 w 816"/>
                <a:gd name="T49" fmla="*/ 216 h 767"/>
                <a:gd name="T50" fmla="*/ 144 w 816"/>
                <a:gd name="T51" fmla="*/ 312 h 767"/>
                <a:gd name="T52" fmla="*/ 204 w 816"/>
                <a:gd name="T53" fmla="*/ 420 h 767"/>
                <a:gd name="T54" fmla="*/ 156 w 816"/>
                <a:gd name="T55" fmla="*/ 492 h 767"/>
                <a:gd name="T56" fmla="*/ 228 w 816"/>
                <a:gd name="T57" fmla="*/ 600 h 767"/>
                <a:gd name="T58" fmla="*/ 0 w 816"/>
                <a:gd name="T59" fmla="*/ 324 h 767"/>
                <a:gd name="T60" fmla="*/ 288 w 816"/>
                <a:gd name="T61" fmla="*/ 528 h 767"/>
                <a:gd name="T62" fmla="*/ 420 w 816"/>
                <a:gd name="T63" fmla="*/ 696 h 767"/>
                <a:gd name="T64" fmla="*/ 624 w 816"/>
                <a:gd name="T65" fmla="*/ 708 h 767"/>
                <a:gd name="T66" fmla="*/ 696 w 816"/>
                <a:gd name="T67" fmla="*/ 612 h 767"/>
                <a:gd name="T68" fmla="*/ 780 w 816"/>
                <a:gd name="T69" fmla="*/ 480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16" h="767">
                  <a:moveTo>
                    <a:pt x="252" y="120"/>
                  </a:moveTo>
                  <a:cubicBezTo>
                    <a:pt x="321" y="143"/>
                    <a:pt x="347" y="191"/>
                    <a:pt x="396" y="240"/>
                  </a:cubicBezTo>
                  <a:cubicBezTo>
                    <a:pt x="403" y="268"/>
                    <a:pt x="420" y="295"/>
                    <a:pt x="420" y="324"/>
                  </a:cubicBezTo>
                  <a:cubicBezTo>
                    <a:pt x="420" y="340"/>
                    <a:pt x="413" y="356"/>
                    <a:pt x="408" y="372"/>
                  </a:cubicBezTo>
                  <a:cubicBezTo>
                    <a:pt x="383" y="454"/>
                    <a:pt x="392" y="453"/>
                    <a:pt x="312" y="480"/>
                  </a:cubicBezTo>
                  <a:cubicBezTo>
                    <a:pt x="260" y="467"/>
                    <a:pt x="263" y="476"/>
                    <a:pt x="228" y="432"/>
                  </a:cubicBezTo>
                  <a:cubicBezTo>
                    <a:pt x="210" y="409"/>
                    <a:pt x="180" y="360"/>
                    <a:pt x="180" y="360"/>
                  </a:cubicBezTo>
                  <a:cubicBezTo>
                    <a:pt x="263" y="339"/>
                    <a:pt x="296" y="326"/>
                    <a:pt x="408" y="360"/>
                  </a:cubicBezTo>
                  <a:cubicBezTo>
                    <a:pt x="422" y="364"/>
                    <a:pt x="395" y="387"/>
                    <a:pt x="384" y="396"/>
                  </a:cubicBezTo>
                  <a:cubicBezTo>
                    <a:pt x="374" y="404"/>
                    <a:pt x="360" y="404"/>
                    <a:pt x="348" y="408"/>
                  </a:cubicBezTo>
                  <a:cubicBezTo>
                    <a:pt x="215" y="391"/>
                    <a:pt x="233" y="406"/>
                    <a:pt x="252" y="276"/>
                  </a:cubicBezTo>
                  <a:cubicBezTo>
                    <a:pt x="296" y="291"/>
                    <a:pt x="329" y="318"/>
                    <a:pt x="372" y="336"/>
                  </a:cubicBezTo>
                  <a:cubicBezTo>
                    <a:pt x="414" y="354"/>
                    <a:pt x="442" y="353"/>
                    <a:pt x="492" y="360"/>
                  </a:cubicBezTo>
                  <a:cubicBezTo>
                    <a:pt x="512" y="356"/>
                    <a:pt x="538" y="362"/>
                    <a:pt x="552" y="348"/>
                  </a:cubicBezTo>
                  <a:cubicBezTo>
                    <a:pt x="570" y="330"/>
                    <a:pt x="562" y="297"/>
                    <a:pt x="576" y="276"/>
                  </a:cubicBezTo>
                  <a:cubicBezTo>
                    <a:pt x="584" y="264"/>
                    <a:pt x="592" y="252"/>
                    <a:pt x="600" y="240"/>
                  </a:cubicBezTo>
                  <a:cubicBezTo>
                    <a:pt x="589" y="161"/>
                    <a:pt x="592" y="133"/>
                    <a:pt x="516" y="108"/>
                  </a:cubicBezTo>
                  <a:cubicBezTo>
                    <a:pt x="472" y="141"/>
                    <a:pt x="428" y="171"/>
                    <a:pt x="384" y="204"/>
                  </a:cubicBezTo>
                  <a:cubicBezTo>
                    <a:pt x="348" y="311"/>
                    <a:pt x="334" y="458"/>
                    <a:pt x="432" y="540"/>
                  </a:cubicBezTo>
                  <a:cubicBezTo>
                    <a:pt x="458" y="562"/>
                    <a:pt x="496" y="563"/>
                    <a:pt x="528" y="576"/>
                  </a:cubicBezTo>
                  <a:cubicBezTo>
                    <a:pt x="687" y="550"/>
                    <a:pt x="667" y="582"/>
                    <a:pt x="696" y="468"/>
                  </a:cubicBezTo>
                  <a:cubicBezTo>
                    <a:pt x="692" y="448"/>
                    <a:pt x="703" y="416"/>
                    <a:pt x="684" y="408"/>
                  </a:cubicBezTo>
                  <a:cubicBezTo>
                    <a:pt x="631" y="385"/>
                    <a:pt x="548" y="442"/>
                    <a:pt x="504" y="468"/>
                  </a:cubicBezTo>
                  <a:cubicBezTo>
                    <a:pt x="479" y="483"/>
                    <a:pt x="432" y="516"/>
                    <a:pt x="432" y="516"/>
                  </a:cubicBezTo>
                  <a:cubicBezTo>
                    <a:pt x="356" y="497"/>
                    <a:pt x="361" y="490"/>
                    <a:pt x="276" y="504"/>
                  </a:cubicBezTo>
                  <a:cubicBezTo>
                    <a:pt x="259" y="556"/>
                    <a:pt x="245" y="608"/>
                    <a:pt x="228" y="660"/>
                  </a:cubicBezTo>
                  <a:cubicBezTo>
                    <a:pt x="264" y="767"/>
                    <a:pt x="377" y="693"/>
                    <a:pt x="444" y="648"/>
                  </a:cubicBezTo>
                  <a:cubicBezTo>
                    <a:pt x="469" y="550"/>
                    <a:pt x="428" y="448"/>
                    <a:pt x="504" y="372"/>
                  </a:cubicBezTo>
                  <a:cubicBezTo>
                    <a:pt x="532" y="376"/>
                    <a:pt x="560" y="378"/>
                    <a:pt x="588" y="384"/>
                  </a:cubicBezTo>
                  <a:cubicBezTo>
                    <a:pt x="613" y="390"/>
                    <a:pt x="660" y="408"/>
                    <a:pt x="660" y="408"/>
                  </a:cubicBezTo>
                  <a:cubicBezTo>
                    <a:pt x="789" y="392"/>
                    <a:pt x="748" y="403"/>
                    <a:pt x="816" y="312"/>
                  </a:cubicBezTo>
                  <a:cubicBezTo>
                    <a:pt x="781" y="265"/>
                    <a:pt x="763" y="246"/>
                    <a:pt x="708" y="228"/>
                  </a:cubicBezTo>
                  <a:cubicBezTo>
                    <a:pt x="696" y="232"/>
                    <a:pt x="682" y="232"/>
                    <a:pt x="672" y="240"/>
                  </a:cubicBezTo>
                  <a:cubicBezTo>
                    <a:pt x="641" y="265"/>
                    <a:pt x="588" y="324"/>
                    <a:pt x="588" y="324"/>
                  </a:cubicBezTo>
                  <a:cubicBezTo>
                    <a:pt x="529" y="295"/>
                    <a:pt x="525" y="273"/>
                    <a:pt x="480" y="228"/>
                  </a:cubicBezTo>
                  <a:cubicBezTo>
                    <a:pt x="467" y="189"/>
                    <a:pt x="445" y="159"/>
                    <a:pt x="432" y="120"/>
                  </a:cubicBezTo>
                  <a:cubicBezTo>
                    <a:pt x="436" y="92"/>
                    <a:pt x="424" y="56"/>
                    <a:pt x="444" y="36"/>
                  </a:cubicBezTo>
                  <a:cubicBezTo>
                    <a:pt x="451" y="29"/>
                    <a:pt x="525" y="55"/>
                    <a:pt x="540" y="60"/>
                  </a:cubicBezTo>
                  <a:cubicBezTo>
                    <a:pt x="567" y="101"/>
                    <a:pt x="576" y="132"/>
                    <a:pt x="588" y="180"/>
                  </a:cubicBezTo>
                  <a:cubicBezTo>
                    <a:pt x="584" y="200"/>
                    <a:pt x="587" y="223"/>
                    <a:pt x="576" y="240"/>
                  </a:cubicBezTo>
                  <a:cubicBezTo>
                    <a:pt x="540" y="294"/>
                    <a:pt x="461" y="194"/>
                    <a:pt x="444" y="180"/>
                  </a:cubicBezTo>
                  <a:cubicBezTo>
                    <a:pt x="433" y="171"/>
                    <a:pt x="420" y="164"/>
                    <a:pt x="408" y="156"/>
                  </a:cubicBezTo>
                  <a:cubicBezTo>
                    <a:pt x="404" y="140"/>
                    <a:pt x="404" y="122"/>
                    <a:pt x="396" y="108"/>
                  </a:cubicBezTo>
                  <a:cubicBezTo>
                    <a:pt x="366" y="56"/>
                    <a:pt x="282" y="13"/>
                    <a:pt x="228" y="0"/>
                  </a:cubicBezTo>
                  <a:cubicBezTo>
                    <a:pt x="109" y="13"/>
                    <a:pt x="82" y="3"/>
                    <a:pt x="12" y="96"/>
                  </a:cubicBezTo>
                  <a:cubicBezTo>
                    <a:pt x="28" y="162"/>
                    <a:pt x="34" y="159"/>
                    <a:pt x="96" y="180"/>
                  </a:cubicBezTo>
                  <a:cubicBezTo>
                    <a:pt x="144" y="176"/>
                    <a:pt x="192" y="165"/>
                    <a:pt x="240" y="168"/>
                  </a:cubicBezTo>
                  <a:cubicBezTo>
                    <a:pt x="258" y="169"/>
                    <a:pt x="282" y="175"/>
                    <a:pt x="288" y="192"/>
                  </a:cubicBezTo>
                  <a:cubicBezTo>
                    <a:pt x="292" y="204"/>
                    <a:pt x="265" y="202"/>
                    <a:pt x="252" y="204"/>
                  </a:cubicBezTo>
                  <a:cubicBezTo>
                    <a:pt x="208" y="210"/>
                    <a:pt x="164" y="212"/>
                    <a:pt x="120" y="216"/>
                  </a:cubicBezTo>
                  <a:cubicBezTo>
                    <a:pt x="42" y="235"/>
                    <a:pt x="27" y="231"/>
                    <a:pt x="0" y="312"/>
                  </a:cubicBezTo>
                  <a:cubicBezTo>
                    <a:pt x="65" y="345"/>
                    <a:pt x="77" y="334"/>
                    <a:pt x="144" y="312"/>
                  </a:cubicBezTo>
                  <a:cubicBezTo>
                    <a:pt x="193" y="263"/>
                    <a:pt x="203" y="247"/>
                    <a:pt x="264" y="288"/>
                  </a:cubicBezTo>
                  <a:cubicBezTo>
                    <a:pt x="246" y="376"/>
                    <a:pt x="263" y="331"/>
                    <a:pt x="204" y="420"/>
                  </a:cubicBezTo>
                  <a:cubicBezTo>
                    <a:pt x="196" y="432"/>
                    <a:pt x="188" y="444"/>
                    <a:pt x="180" y="456"/>
                  </a:cubicBezTo>
                  <a:cubicBezTo>
                    <a:pt x="172" y="468"/>
                    <a:pt x="156" y="492"/>
                    <a:pt x="156" y="492"/>
                  </a:cubicBezTo>
                  <a:cubicBezTo>
                    <a:pt x="149" y="519"/>
                    <a:pt x="125" y="590"/>
                    <a:pt x="156" y="612"/>
                  </a:cubicBezTo>
                  <a:cubicBezTo>
                    <a:pt x="176" y="626"/>
                    <a:pt x="204" y="604"/>
                    <a:pt x="228" y="600"/>
                  </a:cubicBezTo>
                  <a:cubicBezTo>
                    <a:pt x="236" y="576"/>
                    <a:pt x="244" y="552"/>
                    <a:pt x="252" y="528"/>
                  </a:cubicBezTo>
                  <a:cubicBezTo>
                    <a:pt x="304" y="372"/>
                    <a:pt x="97" y="343"/>
                    <a:pt x="0" y="324"/>
                  </a:cubicBezTo>
                  <a:cubicBezTo>
                    <a:pt x="71" y="277"/>
                    <a:pt x="83" y="289"/>
                    <a:pt x="180" y="300"/>
                  </a:cubicBezTo>
                  <a:cubicBezTo>
                    <a:pt x="231" y="368"/>
                    <a:pt x="247" y="454"/>
                    <a:pt x="288" y="528"/>
                  </a:cubicBezTo>
                  <a:cubicBezTo>
                    <a:pt x="309" y="566"/>
                    <a:pt x="336" y="600"/>
                    <a:pt x="360" y="636"/>
                  </a:cubicBezTo>
                  <a:cubicBezTo>
                    <a:pt x="382" y="669"/>
                    <a:pt x="382" y="679"/>
                    <a:pt x="420" y="696"/>
                  </a:cubicBezTo>
                  <a:cubicBezTo>
                    <a:pt x="443" y="706"/>
                    <a:pt x="492" y="720"/>
                    <a:pt x="492" y="720"/>
                  </a:cubicBezTo>
                  <a:cubicBezTo>
                    <a:pt x="536" y="716"/>
                    <a:pt x="593" y="739"/>
                    <a:pt x="624" y="708"/>
                  </a:cubicBezTo>
                  <a:cubicBezTo>
                    <a:pt x="646" y="686"/>
                    <a:pt x="570" y="648"/>
                    <a:pt x="588" y="624"/>
                  </a:cubicBezTo>
                  <a:cubicBezTo>
                    <a:pt x="610" y="595"/>
                    <a:pt x="660" y="616"/>
                    <a:pt x="696" y="612"/>
                  </a:cubicBezTo>
                  <a:cubicBezTo>
                    <a:pt x="753" y="574"/>
                    <a:pt x="727" y="602"/>
                    <a:pt x="756" y="516"/>
                  </a:cubicBezTo>
                  <a:cubicBezTo>
                    <a:pt x="761" y="502"/>
                    <a:pt x="780" y="480"/>
                    <a:pt x="780" y="480"/>
                  </a:cubicBezTo>
                </a:path>
              </a:pathLst>
            </a:custGeom>
            <a:solidFill>
              <a:srgbClr val="FF33CC"/>
            </a:solidFill>
            <a:ln w="9525">
              <a:solidFill>
                <a:srgbClr val="000000"/>
              </a:solidFill>
              <a:round/>
              <a:headEnd/>
              <a:tailEnd/>
            </a:ln>
          </p:spPr>
          <p:txBody>
            <a:bodyPr/>
            <a:lstStyle/>
            <a:p>
              <a:pPr eaLnBrk="0" hangingPunct="0"/>
              <a:endParaRPr lang="zh-CN" altLang="en-US"/>
            </a:p>
          </p:txBody>
        </p:sp>
        <p:sp>
          <p:nvSpPr>
            <p:cNvPr id="39949" name="Line 18">
              <a:extLst>
                <a:ext uri="{FF2B5EF4-FFF2-40B4-BE49-F238E27FC236}">
                  <a16:creationId xmlns:a16="http://schemas.microsoft.com/office/drawing/2014/main" id="{0ED6C1A3-CA50-449B-A2D5-089ADA89F69D}"/>
                </a:ext>
              </a:extLst>
            </p:cNvPr>
            <p:cNvSpPr>
              <a:spLocks noChangeShapeType="1"/>
            </p:cNvSpPr>
            <p:nvPr/>
          </p:nvSpPr>
          <p:spPr bwMode="auto">
            <a:xfrm flipV="1">
              <a:off x="4056" y="3068"/>
              <a:ext cx="245" cy="603"/>
            </a:xfrm>
            <a:prstGeom prst="line">
              <a:avLst/>
            </a:prstGeom>
            <a:noFill/>
            <a:ln w="9525">
              <a:solidFill>
                <a:srgbClr val="9966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0" name="Line 19">
              <a:extLst>
                <a:ext uri="{FF2B5EF4-FFF2-40B4-BE49-F238E27FC236}">
                  <a16:creationId xmlns:a16="http://schemas.microsoft.com/office/drawing/2014/main" id="{E67501CF-6FF9-41B3-9D99-CDE44B212044}"/>
                </a:ext>
              </a:extLst>
            </p:cNvPr>
            <p:cNvSpPr>
              <a:spLocks noChangeShapeType="1"/>
            </p:cNvSpPr>
            <p:nvPr/>
          </p:nvSpPr>
          <p:spPr bwMode="auto">
            <a:xfrm flipV="1">
              <a:off x="4178" y="3031"/>
              <a:ext cx="123" cy="1054"/>
            </a:xfrm>
            <a:prstGeom prst="line">
              <a:avLst/>
            </a:prstGeom>
            <a:noFill/>
            <a:ln w="9525">
              <a:solidFill>
                <a:srgbClr val="9966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1" name="Line 20">
              <a:extLst>
                <a:ext uri="{FF2B5EF4-FFF2-40B4-BE49-F238E27FC236}">
                  <a16:creationId xmlns:a16="http://schemas.microsoft.com/office/drawing/2014/main" id="{F9527833-3A75-4A9A-8188-61DDB0E4BE4D}"/>
                </a:ext>
              </a:extLst>
            </p:cNvPr>
            <p:cNvSpPr>
              <a:spLocks noChangeShapeType="1"/>
            </p:cNvSpPr>
            <p:nvPr/>
          </p:nvSpPr>
          <p:spPr bwMode="auto">
            <a:xfrm flipH="1" flipV="1">
              <a:off x="4301" y="3106"/>
              <a:ext cx="326" cy="979"/>
            </a:xfrm>
            <a:prstGeom prst="line">
              <a:avLst/>
            </a:prstGeom>
            <a:noFill/>
            <a:ln w="9525">
              <a:solidFill>
                <a:srgbClr val="9966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2" name="Line 21">
              <a:extLst>
                <a:ext uri="{FF2B5EF4-FFF2-40B4-BE49-F238E27FC236}">
                  <a16:creationId xmlns:a16="http://schemas.microsoft.com/office/drawing/2014/main" id="{7A86B63C-D72A-45CA-93B5-C2692D0FED5D}"/>
                </a:ext>
              </a:extLst>
            </p:cNvPr>
            <p:cNvSpPr>
              <a:spLocks noChangeShapeType="1"/>
            </p:cNvSpPr>
            <p:nvPr/>
          </p:nvSpPr>
          <p:spPr bwMode="auto">
            <a:xfrm flipH="1" flipV="1">
              <a:off x="4301" y="3068"/>
              <a:ext cx="285" cy="603"/>
            </a:xfrm>
            <a:prstGeom prst="line">
              <a:avLst/>
            </a:prstGeom>
            <a:noFill/>
            <a:ln w="9525">
              <a:solidFill>
                <a:srgbClr val="9966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3" name="WordArt 22">
              <a:extLst>
                <a:ext uri="{FF2B5EF4-FFF2-40B4-BE49-F238E27FC236}">
                  <a16:creationId xmlns:a16="http://schemas.microsoft.com/office/drawing/2014/main" id="{DCAD58C6-3DE6-47BE-8BBC-F9EC5B03831D}"/>
                </a:ext>
              </a:extLst>
            </p:cNvPr>
            <p:cNvSpPr>
              <a:spLocks noChangeArrowheads="1" noChangeShapeType="1" noTextEdit="1"/>
            </p:cNvSpPr>
            <p:nvPr/>
          </p:nvSpPr>
          <p:spPr bwMode="auto">
            <a:xfrm>
              <a:off x="4219" y="4386"/>
              <a:ext cx="449" cy="240"/>
            </a:xfrm>
            <a:prstGeom prst="rect">
              <a:avLst/>
            </a:prstGeom>
          </p:spPr>
          <p:txBody>
            <a:bodyPr wrap="none" fromWordArt="1">
              <a:prstTxWarp prst="textSlantUp">
                <a:avLst>
                  <a:gd name="adj" fmla="val 1852"/>
                </a:avLst>
              </a:prstTxWarp>
            </a:bodyPr>
            <a:lstStyle/>
            <a:p>
              <a:pPr algn="ctr"/>
              <a:r>
                <a:rPr lang="en-US" altLang="zh-CN" sz="3600" kern="10">
                  <a:ln w="9525">
                    <a:solidFill>
                      <a:srgbClr val="FF6600"/>
                    </a:solidFill>
                    <a:round/>
                    <a:headEnd/>
                    <a:tailEnd/>
                  </a:ln>
                  <a:solidFill>
                    <a:srgbClr val="000000"/>
                  </a:solidFill>
                  <a:latin typeface="宋体" panose="02010600030101010101" pitchFamily="2" charset="-122"/>
                </a:rPr>
                <a:t>HbA</a:t>
              </a:r>
              <a:endParaRPr lang="zh-CN" altLang="en-US" sz="3600" kern="10">
                <a:ln w="9525">
                  <a:solidFill>
                    <a:srgbClr val="FF6600"/>
                  </a:solidFill>
                  <a:round/>
                  <a:headEnd/>
                  <a:tailEnd/>
                </a:ln>
                <a:solidFill>
                  <a:srgbClr val="000000"/>
                </a:solidFill>
                <a:latin typeface="宋体" panose="02010600030101010101" pitchFamily="2" charset="-122"/>
              </a:endParaRPr>
            </a:p>
          </p:txBody>
        </p:sp>
        <p:sp>
          <p:nvSpPr>
            <p:cNvPr id="39954" name="Freeform 23">
              <a:extLst>
                <a:ext uri="{FF2B5EF4-FFF2-40B4-BE49-F238E27FC236}">
                  <a16:creationId xmlns:a16="http://schemas.microsoft.com/office/drawing/2014/main" id="{8AE6F61B-7674-4A5C-A329-8A0243E0A772}"/>
                </a:ext>
              </a:extLst>
            </p:cNvPr>
            <p:cNvSpPr>
              <a:spLocks noChangeArrowheads="1"/>
            </p:cNvSpPr>
            <p:nvPr/>
          </p:nvSpPr>
          <p:spPr bwMode="auto">
            <a:xfrm>
              <a:off x="3648" y="3369"/>
              <a:ext cx="781" cy="848"/>
            </a:xfrm>
            <a:custGeom>
              <a:avLst/>
              <a:gdLst>
                <a:gd name="T0" fmla="*/ 455 w 919"/>
                <a:gd name="T1" fmla="*/ 198 h 1081"/>
                <a:gd name="T2" fmla="*/ 647 w 919"/>
                <a:gd name="T3" fmla="*/ 510 h 1081"/>
                <a:gd name="T4" fmla="*/ 455 w 919"/>
                <a:gd name="T5" fmla="*/ 270 h 1081"/>
                <a:gd name="T6" fmla="*/ 311 w 919"/>
                <a:gd name="T7" fmla="*/ 786 h 1081"/>
                <a:gd name="T8" fmla="*/ 287 w 919"/>
                <a:gd name="T9" fmla="*/ 474 h 1081"/>
                <a:gd name="T10" fmla="*/ 323 w 919"/>
                <a:gd name="T11" fmla="*/ 366 h 1081"/>
                <a:gd name="T12" fmla="*/ 443 w 919"/>
                <a:gd name="T13" fmla="*/ 786 h 1081"/>
                <a:gd name="T14" fmla="*/ 563 w 919"/>
                <a:gd name="T15" fmla="*/ 810 h 1081"/>
                <a:gd name="T16" fmla="*/ 383 w 919"/>
                <a:gd name="T17" fmla="*/ 402 h 1081"/>
                <a:gd name="T18" fmla="*/ 275 w 919"/>
                <a:gd name="T19" fmla="*/ 342 h 1081"/>
                <a:gd name="T20" fmla="*/ 395 w 919"/>
                <a:gd name="T21" fmla="*/ 702 h 1081"/>
                <a:gd name="T22" fmla="*/ 443 w 919"/>
                <a:gd name="T23" fmla="*/ 930 h 1081"/>
                <a:gd name="T24" fmla="*/ 551 w 919"/>
                <a:gd name="T25" fmla="*/ 906 h 1081"/>
                <a:gd name="T26" fmla="*/ 575 w 919"/>
                <a:gd name="T27" fmla="*/ 582 h 1081"/>
                <a:gd name="T28" fmla="*/ 527 w 919"/>
                <a:gd name="T29" fmla="*/ 426 h 1081"/>
                <a:gd name="T30" fmla="*/ 671 w 919"/>
                <a:gd name="T31" fmla="*/ 282 h 1081"/>
                <a:gd name="T32" fmla="*/ 647 w 919"/>
                <a:gd name="T33" fmla="*/ 678 h 1081"/>
                <a:gd name="T34" fmla="*/ 599 w 919"/>
                <a:gd name="T35" fmla="*/ 954 h 1081"/>
                <a:gd name="T36" fmla="*/ 395 w 919"/>
                <a:gd name="T37" fmla="*/ 990 h 1081"/>
                <a:gd name="T38" fmla="*/ 359 w 919"/>
                <a:gd name="T39" fmla="*/ 882 h 1081"/>
                <a:gd name="T40" fmla="*/ 383 w 919"/>
                <a:gd name="T41" fmla="*/ 594 h 1081"/>
                <a:gd name="T42" fmla="*/ 95 w 919"/>
                <a:gd name="T43" fmla="*/ 498 h 1081"/>
                <a:gd name="T44" fmla="*/ 119 w 919"/>
                <a:gd name="T45" fmla="*/ 186 h 1081"/>
                <a:gd name="T46" fmla="*/ 239 w 919"/>
                <a:gd name="T47" fmla="*/ 390 h 1081"/>
                <a:gd name="T48" fmla="*/ 191 w 919"/>
                <a:gd name="T49" fmla="*/ 606 h 1081"/>
                <a:gd name="T50" fmla="*/ 131 w 919"/>
                <a:gd name="T51" fmla="*/ 714 h 1081"/>
                <a:gd name="T52" fmla="*/ 239 w 919"/>
                <a:gd name="T53" fmla="*/ 642 h 1081"/>
                <a:gd name="T54" fmla="*/ 311 w 919"/>
                <a:gd name="T55" fmla="*/ 582 h 1081"/>
                <a:gd name="T56" fmla="*/ 623 w 919"/>
                <a:gd name="T57" fmla="*/ 690 h 1081"/>
                <a:gd name="T58" fmla="*/ 863 w 919"/>
                <a:gd name="T59" fmla="*/ 738 h 1081"/>
                <a:gd name="T60" fmla="*/ 563 w 919"/>
                <a:gd name="T61" fmla="*/ 570 h 1081"/>
                <a:gd name="T62" fmla="*/ 335 w 919"/>
                <a:gd name="T63" fmla="*/ 522 h 1081"/>
                <a:gd name="T64" fmla="*/ 635 w 919"/>
                <a:gd name="T65" fmla="*/ 162 h 1081"/>
                <a:gd name="T66" fmla="*/ 611 w 919"/>
                <a:gd name="T67" fmla="*/ 42 h 1081"/>
                <a:gd name="T68" fmla="*/ 515 w 919"/>
                <a:gd name="T69" fmla="*/ 402 h 1081"/>
                <a:gd name="T70" fmla="*/ 467 w 919"/>
                <a:gd name="T71" fmla="*/ 426 h 1081"/>
                <a:gd name="T72" fmla="*/ 671 w 919"/>
                <a:gd name="T73" fmla="*/ 570 h 1081"/>
                <a:gd name="T74" fmla="*/ 815 w 919"/>
                <a:gd name="T75" fmla="*/ 486 h 1081"/>
                <a:gd name="T76" fmla="*/ 791 w 919"/>
                <a:gd name="T77" fmla="*/ 378 h 1081"/>
                <a:gd name="T78" fmla="*/ 851 w 919"/>
                <a:gd name="T79" fmla="*/ 618 h 10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19" h="1081">
                  <a:moveTo>
                    <a:pt x="311" y="378"/>
                  </a:moveTo>
                  <a:cubicBezTo>
                    <a:pt x="370" y="290"/>
                    <a:pt x="340" y="236"/>
                    <a:pt x="455" y="198"/>
                  </a:cubicBezTo>
                  <a:cubicBezTo>
                    <a:pt x="527" y="207"/>
                    <a:pt x="576" y="207"/>
                    <a:pt x="635" y="246"/>
                  </a:cubicBezTo>
                  <a:cubicBezTo>
                    <a:pt x="668" y="344"/>
                    <a:pt x="655" y="394"/>
                    <a:pt x="647" y="510"/>
                  </a:cubicBezTo>
                  <a:cubicBezTo>
                    <a:pt x="585" y="417"/>
                    <a:pt x="640" y="300"/>
                    <a:pt x="515" y="258"/>
                  </a:cubicBezTo>
                  <a:cubicBezTo>
                    <a:pt x="495" y="262"/>
                    <a:pt x="473" y="260"/>
                    <a:pt x="455" y="270"/>
                  </a:cubicBezTo>
                  <a:cubicBezTo>
                    <a:pt x="415" y="293"/>
                    <a:pt x="408" y="374"/>
                    <a:pt x="395" y="414"/>
                  </a:cubicBezTo>
                  <a:cubicBezTo>
                    <a:pt x="354" y="537"/>
                    <a:pt x="342" y="661"/>
                    <a:pt x="311" y="786"/>
                  </a:cubicBezTo>
                  <a:cubicBezTo>
                    <a:pt x="300" y="742"/>
                    <a:pt x="286" y="698"/>
                    <a:pt x="275" y="654"/>
                  </a:cubicBezTo>
                  <a:cubicBezTo>
                    <a:pt x="279" y="594"/>
                    <a:pt x="278" y="534"/>
                    <a:pt x="287" y="474"/>
                  </a:cubicBezTo>
                  <a:cubicBezTo>
                    <a:pt x="291" y="449"/>
                    <a:pt x="303" y="426"/>
                    <a:pt x="311" y="402"/>
                  </a:cubicBezTo>
                  <a:cubicBezTo>
                    <a:pt x="315" y="390"/>
                    <a:pt x="323" y="366"/>
                    <a:pt x="323" y="366"/>
                  </a:cubicBezTo>
                  <a:cubicBezTo>
                    <a:pt x="382" y="454"/>
                    <a:pt x="367" y="567"/>
                    <a:pt x="395" y="666"/>
                  </a:cubicBezTo>
                  <a:cubicBezTo>
                    <a:pt x="405" y="701"/>
                    <a:pt x="410" y="761"/>
                    <a:pt x="443" y="786"/>
                  </a:cubicBezTo>
                  <a:cubicBezTo>
                    <a:pt x="464" y="802"/>
                    <a:pt x="491" y="810"/>
                    <a:pt x="515" y="822"/>
                  </a:cubicBezTo>
                  <a:cubicBezTo>
                    <a:pt x="531" y="818"/>
                    <a:pt x="559" y="826"/>
                    <a:pt x="563" y="810"/>
                  </a:cubicBezTo>
                  <a:cubicBezTo>
                    <a:pt x="566" y="800"/>
                    <a:pt x="559" y="689"/>
                    <a:pt x="539" y="654"/>
                  </a:cubicBezTo>
                  <a:cubicBezTo>
                    <a:pt x="491" y="567"/>
                    <a:pt x="423" y="493"/>
                    <a:pt x="383" y="402"/>
                  </a:cubicBezTo>
                  <a:cubicBezTo>
                    <a:pt x="337" y="299"/>
                    <a:pt x="430" y="244"/>
                    <a:pt x="395" y="138"/>
                  </a:cubicBezTo>
                  <a:cubicBezTo>
                    <a:pt x="282" y="176"/>
                    <a:pt x="246" y="83"/>
                    <a:pt x="275" y="342"/>
                  </a:cubicBezTo>
                  <a:cubicBezTo>
                    <a:pt x="282" y="404"/>
                    <a:pt x="337" y="528"/>
                    <a:pt x="359" y="594"/>
                  </a:cubicBezTo>
                  <a:cubicBezTo>
                    <a:pt x="371" y="630"/>
                    <a:pt x="383" y="666"/>
                    <a:pt x="395" y="702"/>
                  </a:cubicBezTo>
                  <a:cubicBezTo>
                    <a:pt x="403" y="726"/>
                    <a:pt x="419" y="774"/>
                    <a:pt x="419" y="774"/>
                  </a:cubicBezTo>
                  <a:cubicBezTo>
                    <a:pt x="425" y="819"/>
                    <a:pt x="430" y="883"/>
                    <a:pt x="443" y="930"/>
                  </a:cubicBezTo>
                  <a:cubicBezTo>
                    <a:pt x="450" y="954"/>
                    <a:pt x="467" y="1002"/>
                    <a:pt x="467" y="1002"/>
                  </a:cubicBezTo>
                  <a:cubicBezTo>
                    <a:pt x="499" y="998"/>
                    <a:pt x="522" y="920"/>
                    <a:pt x="551" y="906"/>
                  </a:cubicBezTo>
                  <a:cubicBezTo>
                    <a:pt x="581" y="891"/>
                    <a:pt x="635" y="918"/>
                    <a:pt x="635" y="918"/>
                  </a:cubicBezTo>
                  <a:cubicBezTo>
                    <a:pt x="684" y="771"/>
                    <a:pt x="625" y="699"/>
                    <a:pt x="575" y="582"/>
                  </a:cubicBezTo>
                  <a:cubicBezTo>
                    <a:pt x="562" y="551"/>
                    <a:pt x="561" y="532"/>
                    <a:pt x="551" y="498"/>
                  </a:cubicBezTo>
                  <a:cubicBezTo>
                    <a:pt x="544" y="474"/>
                    <a:pt x="527" y="426"/>
                    <a:pt x="527" y="426"/>
                  </a:cubicBezTo>
                  <a:cubicBezTo>
                    <a:pt x="535" y="334"/>
                    <a:pt x="518" y="240"/>
                    <a:pt x="599" y="186"/>
                  </a:cubicBezTo>
                  <a:cubicBezTo>
                    <a:pt x="672" y="204"/>
                    <a:pt x="654" y="212"/>
                    <a:pt x="671" y="282"/>
                  </a:cubicBezTo>
                  <a:cubicBezTo>
                    <a:pt x="664" y="379"/>
                    <a:pt x="663" y="438"/>
                    <a:pt x="635" y="522"/>
                  </a:cubicBezTo>
                  <a:cubicBezTo>
                    <a:pt x="639" y="574"/>
                    <a:pt x="639" y="626"/>
                    <a:pt x="647" y="678"/>
                  </a:cubicBezTo>
                  <a:cubicBezTo>
                    <a:pt x="657" y="741"/>
                    <a:pt x="691" y="807"/>
                    <a:pt x="707" y="870"/>
                  </a:cubicBezTo>
                  <a:cubicBezTo>
                    <a:pt x="697" y="986"/>
                    <a:pt x="683" y="898"/>
                    <a:pt x="599" y="954"/>
                  </a:cubicBezTo>
                  <a:cubicBezTo>
                    <a:pt x="543" y="950"/>
                    <a:pt x="520" y="1081"/>
                    <a:pt x="467" y="1062"/>
                  </a:cubicBezTo>
                  <a:cubicBezTo>
                    <a:pt x="435" y="1051"/>
                    <a:pt x="395" y="990"/>
                    <a:pt x="395" y="990"/>
                  </a:cubicBezTo>
                  <a:cubicBezTo>
                    <a:pt x="387" y="966"/>
                    <a:pt x="379" y="942"/>
                    <a:pt x="371" y="918"/>
                  </a:cubicBezTo>
                  <a:cubicBezTo>
                    <a:pt x="367" y="906"/>
                    <a:pt x="363" y="894"/>
                    <a:pt x="359" y="882"/>
                  </a:cubicBezTo>
                  <a:cubicBezTo>
                    <a:pt x="355" y="870"/>
                    <a:pt x="347" y="846"/>
                    <a:pt x="347" y="846"/>
                  </a:cubicBezTo>
                  <a:cubicBezTo>
                    <a:pt x="354" y="754"/>
                    <a:pt x="355" y="679"/>
                    <a:pt x="383" y="594"/>
                  </a:cubicBezTo>
                  <a:cubicBezTo>
                    <a:pt x="346" y="444"/>
                    <a:pt x="293" y="550"/>
                    <a:pt x="179" y="474"/>
                  </a:cubicBezTo>
                  <a:cubicBezTo>
                    <a:pt x="158" y="433"/>
                    <a:pt x="110" y="542"/>
                    <a:pt x="95" y="498"/>
                  </a:cubicBezTo>
                  <a:cubicBezTo>
                    <a:pt x="99" y="462"/>
                    <a:pt x="0" y="328"/>
                    <a:pt x="11" y="294"/>
                  </a:cubicBezTo>
                  <a:cubicBezTo>
                    <a:pt x="15" y="282"/>
                    <a:pt x="112" y="175"/>
                    <a:pt x="119" y="186"/>
                  </a:cubicBezTo>
                  <a:cubicBezTo>
                    <a:pt x="128" y="200"/>
                    <a:pt x="144" y="377"/>
                    <a:pt x="155" y="390"/>
                  </a:cubicBezTo>
                  <a:cubicBezTo>
                    <a:pt x="190" y="432"/>
                    <a:pt x="217" y="346"/>
                    <a:pt x="239" y="390"/>
                  </a:cubicBezTo>
                  <a:cubicBezTo>
                    <a:pt x="252" y="416"/>
                    <a:pt x="287" y="462"/>
                    <a:pt x="287" y="462"/>
                  </a:cubicBezTo>
                  <a:cubicBezTo>
                    <a:pt x="275" y="601"/>
                    <a:pt x="322" y="519"/>
                    <a:pt x="191" y="606"/>
                  </a:cubicBezTo>
                  <a:cubicBezTo>
                    <a:pt x="175" y="602"/>
                    <a:pt x="83" y="570"/>
                    <a:pt x="71" y="558"/>
                  </a:cubicBezTo>
                  <a:cubicBezTo>
                    <a:pt x="59" y="546"/>
                    <a:pt x="131" y="730"/>
                    <a:pt x="131" y="714"/>
                  </a:cubicBezTo>
                  <a:cubicBezTo>
                    <a:pt x="129" y="692"/>
                    <a:pt x="173" y="786"/>
                    <a:pt x="191" y="774"/>
                  </a:cubicBezTo>
                  <a:cubicBezTo>
                    <a:pt x="209" y="762"/>
                    <a:pt x="231" y="676"/>
                    <a:pt x="239" y="642"/>
                  </a:cubicBezTo>
                  <a:cubicBezTo>
                    <a:pt x="268" y="605"/>
                    <a:pt x="200" y="596"/>
                    <a:pt x="239" y="570"/>
                  </a:cubicBezTo>
                  <a:cubicBezTo>
                    <a:pt x="263" y="574"/>
                    <a:pt x="287" y="578"/>
                    <a:pt x="311" y="582"/>
                  </a:cubicBezTo>
                  <a:cubicBezTo>
                    <a:pt x="351" y="590"/>
                    <a:pt x="431" y="606"/>
                    <a:pt x="431" y="606"/>
                  </a:cubicBezTo>
                  <a:cubicBezTo>
                    <a:pt x="488" y="644"/>
                    <a:pt x="556" y="673"/>
                    <a:pt x="623" y="690"/>
                  </a:cubicBezTo>
                  <a:cubicBezTo>
                    <a:pt x="676" y="726"/>
                    <a:pt x="730" y="738"/>
                    <a:pt x="791" y="750"/>
                  </a:cubicBezTo>
                  <a:cubicBezTo>
                    <a:pt x="815" y="746"/>
                    <a:pt x="842" y="751"/>
                    <a:pt x="863" y="738"/>
                  </a:cubicBezTo>
                  <a:cubicBezTo>
                    <a:pt x="919" y="703"/>
                    <a:pt x="890" y="601"/>
                    <a:pt x="851" y="582"/>
                  </a:cubicBezTo>
                  <a:cubicBezTo>
                    <a:pt x="772" y="543"/>
                    <a:pt x="648" y="581"/>
                    <a:pt x="563" y="570"/>
                  </a:cubicBezTo>
                  <a:cubicBezTo>
                    <a:pt x="531" y="559"/>
                    <a:pt x="513" y="552"/>
                    <a:pt x="479" y="546"/>
                  </a:cubicBezTo>
                  <a:cubicBezTo>
                    <a:pt x="431" y="537"/>
                    <a:pt x="335" y="522"/>
                    <a:pt x="335" y="522"/>
                  </a:cubicBezTo>
                  <a:cubicBezTo>
                    <a:pt x="351" y="457"/>
                    <a:pt x="377" y="414"/>
                    <a:pt x="431" y="378"/>
                  </a:cubicBezTo>
                  <a:cubicBezTo>
                    <a:pt x="485" y="297"/>
                    <a:pt x="590" y="252"/>
                    <a:pt x="635" y="162"/>
                  </a:cubicBezTo>
                  <a:cubicBezTo>
                    <a:pt x="657" y="119"/>
                    <a:pt x="659" y="64"/>
                    <a:pt x="671" y="18"/>
                  </a:cubicBezTo>
                  <a:cubicBezTo>
                    <a:pt x="685" y="0"/>
                    <a:pt x="591" y="2"/>
                    <a:pt x="611" y="42"/>
                  </a:cubicBezTo>
                  <a:cubicBezTo>
                    <a:pt x="621" y="84"/>
                    <a:pt x="747" y="210"/>
                    <a:pt x="731" y="270"/>
                  </a:cubicBezTo>
                  <a:cubicBezTo>
                    <a:pt x="694" y="491"/>
                    <a:pt x="774" y="416"/>
                    <a:pt x="515" y="402"/>
                  </a:cubicBezTo>
                  <a:cubicBezTo>
                    <a:pt x="503" y="394"/>
                    <a:pt x="492" y="372"/>
                    <a:pt x="479" y="378"/>
                  </a:cubicBezTo>
                  <a:cubicBezTo>
                    <a:pt x="464" y="385"/>
                    <a:pt x="466" y="410"/>
                    <a:pt x="467" y="426"/>
                  </a:cubicBezTo>
                  <a:cubicBezTo>
                    <a:pt x="470" y="455"/>
                    <a:pt x="475" y="486"/>
                    <a:pt x="491" y="510"/>
                  </a:cubicBezTo>
                  <a:cubicBezTo>
                    <a:pt x="511" y="541"/>
                    <a:pt x="632" y="560"/>
                    <a:pt x="671" y="570"/>
                  </a:cubicBezTo>
                  <a:cubicBezTo>
                    <a:pt x="703" y="566"/>
                    <a:pt x="739" y="574"/>
                    <a:pt x="767" y="558"/>
                  </a:cubicBezTo>
                  <a:cubicBezTo>
                    <a:pt x="792" y="543"/>
                    <a:pt x="788" y="495"/>
                    <a:pt x="815" y="486"/>
                  </a:cubicBezTo>
                  <a:cubicBezTo>
                    <a:pt x="827" y="482"/>
                    <a:pt x="839" y="478"/>
                    <a:pt x="851" y="474"/>
                  </a:cubicBezTo>
                  <a:cubicBezTo>
                    <a:pt x="872" y="478"/>
                    <a:pt x="781" y="356"/>
                    <a:pt x="791" y="378"/>
                  </a:cubicBezTo>
                  <a:cubicBezTo>
                    <a:pt x="801" y="400"/>
                    <a:pt x="901" y="566"/>
                    <a:pt x="911" y="606"/>
                  </a:cubicBezTo>
                  <a:cubicBezTo>
                    <a:pt x="901" y="624"/>
                    <a:pt x="871" y="613"/>
                    <a:pt x="851" y="618"/>
                  </a:cubicBezTo>
                  <a:cubicBezTo>
                    <a:pt x="839" y="621"/>
                    <a:pt x="815" y="630"/>
                    <a:pt x="815" y="630"/>
                  </a:cubicBezTo>
                </a:path>
              </a:pathLst>
            </a:custGeom>
            <a:solidFill>
              <a:srgbClr val="FFCCFF"/>
            </a:solidFill>
            <a:ln w="9525">
              <a:solidFill>
                <a:srgbClr val="000000"/>
              </a:solidFill>
              <a:round/>
              <a:headEnd/>
              <a:tailEnd/>
            </a:ln>
          </p:spPr>
          <p:txBody>
            <a:bodyPr/>
            <a:lstStyle/>
            <a:p>
              <a:pPr eaLnBrk="0" hangingPunct="0"/>
              <a:endParaRPr lang="zh-CN" altLang="en-US"/>
            </a:p>
          </p:txBody>
        </p:sp>
        <p:sp>
          <p:nvSpPr>
            <p:cNvPr id="39955" name="WordArt 24">
              <a:extLst>
                <a:ext uri="{FF2B5EF4-FFF2-40B4-BE49-F238E27FC236}">
                  <a16:creationId xmlns:a16="http://schemas.microsoft.com/office/drawing/2014/main" id="{CD9F968E-77A9-43A4-A951-54B1BA6FB490}"/>
                </a:ext>
              </a:extLst>
            </p:cNvPr>
            <p:cNvSpPr>
              <a:spLocks noChangeArrowheads="1" noChangeShapeType="1" noTextEdit="1"/>
            </p:cNvSpPr>
            <p:nvPr/>
          </p:nvSpPr>
          <p:spPr bwMode="auto">
            <a:xfrm>
              <a:off x="4128" y="2880"/>
              <a:ext cx="326" cy="165"/>
            </a:xfrm>
            <a:prstGeom prst="rect">
              <a:avLst/>
            </a:prstGeom>
          </p:spPr>
          <p:txBody>
            <a:bodyPr wrap="none" fromWordArt="1">
              <a:prstTxWarp prst="textSlantUp">
                <a:avLst>
                  <a:gd name="adj" fmla="val 1852"/>
                </a:avLst>
              </a:prstTxWarp>
            </a:bodyPr>
            <a:lstStyle/>
            <a:p>
              <a:pPr algn="ctr"/>
              <a:r>
                <a:rPr lang="zh-CN" altLang="en-US" sz="3600" kern="10">
                  <a:ln w="9525">
                    <a:solidFill>
                      <a:srgbClr val="FF00FF"/>
                    </a:solidFill>
                    <a:round/>
                    <a:headEnd/>
                    <a:tailEnd/>
                  </a:ln>
                  <a:solidFill>
                    <a:srgbClr val="FF00FF"/>
                  </a:solidFill>
                  <a:latin typeface="宋体" panose="02010600030101010101" pitchFamily="2" charset="-122"/>
                </a:rPr>
                <a:t>辅基</a:t>
              </a:r>
            </a:p>
          </p:txBody>
        </p:sp>
        <p:sp>
          <p:nvSpPr>
            <p:cNvPr id="39956" name="WordArt 25">
              <a:extLst>
                <a:ext uri="{FF2B5EF4-FFF2-40B4-BE49-F238E27FC236}">
                  <a16:creationId xmlns:a16="http://schemas.microsoft.com/office/drawing/2014/main" id="{820A1467-088D-43AA-8C5F-678E0DD5EC52}"/>
                </a:ext>
              </a:extLst>
            </p:cNvPr>
            <p:cNvSpPr>
              <a:spLocks noChangeArrowheads="1" noChangeShapeType="1" noTextEdit="1"/>
            </p:cNvSpPr>
            <p:nvPr/>
          </p:nvSpPr>
          <p:spPr bwMode="auto">
            <a:xfrm>
              <a:off x="5076" y="3558"/>
              <a:ext cx="204" cy="164"/>
            </a:xfrm>
            <a:prstGeom prst="rect">
              <a:avLst/>
            </a:prstGeom>
          </p:spPr>
          <p:txBody>
            <a:bodyPr wrap="none" fromWordArt="1">
              <a:prstTxWarp prst="textSlantUp">
                <a:avLst>
                  <a:gd name="adj" fmla="val 1852"/>
                </a:avLst>
              </a:prstTxWarp>
            </a:bodyPr>
            <a:lstStyle/>
            <a:p>
              <a:pPr algn="ctr"/>
              <a:r>
                <a:rPr lang="el-GR" altLang="zh-CN" sz="3600" kern="10">
                  <a:ln w="9525">
                    <a:solidFill>
                      <a:srgbClr val="FFCCFF"/>
                    </a:solidFill>
                    <a:round/>
                    <a:headEnd/>
                    <a:tailEnd/>
                  </a:ln>
                  <a:solidFill>
                    <a:srgbClr val="FFCCFF"/>
                  </a:solidFill>
                  <a:cs typeface="Arial" panose="020B0604020202020204" pitchFamily="34" charset="0"/>
                </a:rPr>
                <a:t>α</a:t>
              </a:r>
              <a:endParaRPr lang="zh-CN" altLang="en-US" sz="3600" kern="10">
                <a:ln w="9525">
                  <a:solidFill>
                    <a:srgbClr val="FFCCFF"/>
                  </a:solidFill>
                  <a:round/>
                  <a:headEnd/>
                  <a:tailEnd/>
                </a:ln>
                <a:solidFill>
                  <a:srgbClr val="FFCCFF"/>
                </a:solidFill>
                <a:cs typeface="Arial" panose="020B0604020202020204" pitchFamily="34" charset="0"/>
              </a:endParaRPr>
            </a:p>
          </p:txBody>
        </p:sp>
        <p:sp>
          <p:nvSpPr>
            <p:cNvPr id="39957" name="WordArt 26">
              <a:extLst>
                <a:ext uri="{FF2B5EF4-FFF2-40B4-BE49-F238E27FC236}">
                  <a16:creationId xmlns:a16="http://schemas.microsoft.com/office/drawing/2014/main" id="{DA8418EE-A2AF-462A-BA29-2F51704A1B32}"/>
                </a:ext>
              </a:extLst>
            </p:cNvPr>
            <p:cNvSpPr>
              <a:spLocks noChangeArrowheads="1" noChangeShapeType="1" noTextEdit="1"/>
            </p:cNvSpPr>
            <p:nvPr/>
          </p:nvSpPr>
          <p:spPr bwMode="auto">
            <a:xfrm>
              <a:off x="5035" y="4198"/>
              <a:ext cx="245" cy="202"/>
            </a:xfrm>
            <a:prstGeom prst="rect">
              <a:avLst/>
            </a:prstGeom>
          </p:spPr>
          <p:txBody>
            <a:bodyPr wrap="none" fromWordArt="1">
              <a:prstTxWarp prst="textSlantUp">
                <a:avLst>
                  <a:gd name="adj" fmla="val 1852"/>
                </a:avLst>
              </a:prstTxWarp>
            </a:bodyPr>
            <a:lstStyle/>
            <a:p>
              <a:pPr algn="ctr"/>
              <a:r>
                <a:rPr lang="el-GR" altLang="zh-CN" sz="3600" kern="10">
                  <a:ln w="9525">
                    <a:solidFill>
                      <a:srgbClr val="FF33CC"/>
                    </a:solidFill>
                    <a:round/>
                    <a:headEnd/>
                    <a:tailEnd/>
                  </a:ln>
                  <a:solidFill>
                    <a:srgbClr val="FF00FF"/>
                  </a:solidFill>
                  <a:cs typeface="Arial" panose="020B0604020202020204" pitchFamily="34" charset="0"/>
                </a:rPr>
                <a:t>β</a:t>
              </a:r>
              <a:endParaRPr lang="zh-CN" altLang="en-US" sz="3600" kern="10">
                <a:ln w="9525">
                  <a:solidFill>
                    <a:srgbClr val="FF33CC"/>
                  </a:solidFill>
                  <a:round/>
                  <a:headEnd/>
                  <a:tailEnd/>
                </a:ln>
                <a:solidFill>
                  <a:srgbClr val="FF00FF"/>
                </a:solidFill>
                <a:cs typeface="Arial" panose="020B0604020202020204" pitchFamily="34" charset="0"/>
              </a:endParaRPr>
            </a:p>
          </p:txBody>
        </p:sp>
        <p:sp>
          <p:nvSpPr>
            <p:cNvPr id="39958" name="Line 27">
              <a:extLst>
                <a:ext uri="{FF2B5EF4-FFF2-40B4-BE49-F238E27FC236}">
                  <a16:creationId xmlns:a16="http://schemas.microsoft.com/office/drawing/2014/main" id="{098A772F-03D3-4AC2-B4C1-F905EA665913}"/>
                </a:ext>
              </a:extLst>
            </p:cNvPr>
            <p:cNvSpPr>
              <a:spLocks noChangeShapeType="1"/>
            </p:cNvSpPr>
            <p:nvPr/>
          </p:nvSpPr>
          <p:spPr bwMode="auto">
            <a:xfrm flipV="1">
              <a:off x="4954" y="3633"/>
              <a:ext cx="122" cy="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9" name="Line 28">
              <a:extLst>
                <a:ext uri="{FF2B5EF4-FFF2-40B4-BE49-F238E27FC236}">
                  <a16:creationId xmlns:a16="http://schemas.microsoft.com/office/drawing/2014/main" id="{1B413D69-E74E-4DDC-B71A-AABBECA2FDEC}"/>
                </a:ext>
              </a:extLst>
            </p:cNvPr>
            <p:cNvSpPr>
              <a:spLocks noChangeShapeType="1"/>
            </p:cNvSpPr>
            <p:nvPr/>
          </p:nvSpPr>
          <p:spPr bwMode="auto">
            <a:xfrm>
              <a:off x="4913" y="4235"/>
              <a:ext cx="122" cy="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日期占位符 1">
            <a:extLst>
              <a:ext uri="{FF2B5EF4-FFF2-40B4-BE49-F238E27FC236}">
                <a16:creationId xmlns:a16="http://schemas.microsoft.com/office/drawing/2014/main" id="{20C7455D-88CC-462A-9EF1-AB8D640ED698}"/>
              </a:ext>
            </a:extLst>
          </p:cNvPr>
          <p:cNvSpPr>
            <a:spLocks noGrp="1"/>
          </p:cNvSpPr>
          <p:nvPr>
            <p:ph type="dt" sz="quarter" idx="10"/>
          </p:nvPr>
        </p:nvSpPr>
        <p:spPr/>
        <p:txBody>
          <a:bodyPr anchorCtr="0"/>
          <a:lstStyle/>
          <a:p>
            <a:fld id="{BB962C8B-B14F-4D97-AF65-F5344CB8AC3E}" type="datetime11">
              <a:rPr lang="zh-CN" altLang="en-US" noProof="1" dirty="0" smtClean="0"/>
              <a:pPr/>
              <a:t>18:36:34</a:t>
            </a:fld>
            <a:endParaRPr lang="zh-CN" altLang="en-US" noProof="1"/>
          </a:p>
        </p:txBody>
      </p:sp>
      <p:sp>
        <p:nvSpPr>
          <p:cNvPr id="2" name="灯片编号占位符 3">
            <a:extLst>
              <a:ext uri="{FF2B5EF4-FFF2-40B4-BE49-F238E27FC236}">
                <a16:creationId xmlns:a16="http://schemas.microsoft.com/office/drawing/2014/main" id="{AFBDA6BC-45B1-4C0B-A968-730F91487AC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55ABD72-78AE-4539-BE0C-7392DEB1A061}" type="slidenum">
              <a:rPr lang="en-US" altLang="zh-CN"/>
              <a:pPr/>
              <a:t>36</a:t>
            </a:fld>
            <a:endParaRPr lang="en-US" altLang="zh-CN"/>
          </a:p>
        </p:txBody>
      </p:sp>
      <p:sp>
        <p:nvSpPr>
          <p:cNvPr id="40963" name="Text Box 2">
            <a:extLst>
              <a:ext uri="{FF2B5EF4-FFF2-40B4-BE49-F238E27FC236}">
                <a16:creationId xmlns:a16="http://schemas.microsoft.com/office/drawing/2014/main" id="{367E4801-0D3F-4DAE-9E42-F0E692D65543}"/>
              </a:ext>
            </a:extLst>
          </p:cNvPr>
          <p:cNvSpPr txBox="1">
            <a:spLocks noChangeArrowheads="1"/>
          </p:cNvSpPr>
          <p:nvPr/>
        </p:nvSpPr>
        <p:spPr bwMode="auto">
          <a:xfrm>
            <a:off x="304800" y="304800"/>
            <a:ext cx="548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400" b="1">
                <a:latin typeface="Times New Roman" panose="02020603050405020304" pitchFamily="18" charset="0"/>
              </a:rPr>
              <a:t>三、蛋白质的理化性质</a:t>
            </a:r>
            <a:endParaRPr lang="zh-CN" altLang="en-US" sz="2400">
              <a:latin typeface="Times New Roman" panose="02020603050405020304" pitchFamily="18" charset="0"/>
            </a:endParaRPr>
          </a:p>
        </p:txBody>
      </p:sp>
      <p:grpSp>
        <p:nvGrpSpPr>
          <p:cNvPr id="67587" name="Group 3">
            <a:extLst>
              <a:ext uri="{FF2B5EF4-FFF2-40B4-BE49-F238E27FC236}">
                <a16:creationId xmlns:a16="http://schemas.microsoft.com/office/drawing/2014/main" id="{0DD68313-B1A7-4201-924D-843449A90808}"/>
              </a:ext>
            </a:extLst>
          </p:cNvPr>
          <p:cNvGrpSpPr>
            <a:grpSpLocks/>
          </p:cNvGrpSpPr>
          <p:nvPr/>
        </p:nvGrpSpPr>
        <p:grpSpPr bwMode="auto">
          <a:xfrm>
            <a:off x="990600" y="2057400"/>
            <a:ext cx="1143000" cy="1216025"/>
            <a:chOff x="2112" y="1200"/>
            <a:chExt cx="720" cy="766"/>
          </a:xfrm>
        </p:grpSpPr>
        <p:sp>
          <p:nvSpPr>
            <p:cNvPr id="40965" name="WordArt 4">
              <a:extLst>
                <a:ext uri="{FF2B5EF4-FFF2-40B4-BE49-F238E27FC236}">
                  <a16:creationId xmlns:a16="http://schemas.microsoft.com/office/drawing/2014/main" id="{4126F6AC-90C4-4183-AF88-FA4875AA1437}"/>
                </a:ext>
              </a:extLst>
            </p:cNvPr>
            <p:cNvSpPr>
              <a:spLocks noChangeArrowheads="1" noChangeShapeType="1" noTextEdit="1"/>
            </p:cNvSpPr>
            <p:nvPr/>
          </p:nvSpPr>
          <p:spPr bwMode="auto">
            <a:xfrm>
              <a:off x="2112" y="1536"/>
              <a:ext cx="85" cy="156"/>
            </a:xfrm>
            <a:prstGeom prst="rect">
              <a:avLst/>
            </a:prstGeom>
          </p:spPr>
          <p:txBody>
            <a:bodyPr wrap="none" fromWordArt="1">
              <a:prstTxWarp prst="textDeflate">
                <a:avLst>
                  <a:gd name="adj" fmla="val 3750"/>
                </a:avLst>
              </a:prstTxWarp>
            </a:bodyPr>
            <a:lstStyle/>
            <a:p>
              <a:pPr algn="ctr"/>
              <a:r>
                <a:rPr lang="en-US" altLang="zh-CN" sz="3600" kern="10">
                  <a:ln w="9525">
                    <a:solidFill>
                      <a:srgbClr val="000000"/>
                    </a:solidFill>
                    <a:round/>
                    <a:headEnd/>
                    <a:tailEnd/>
                  </a:ln>
                  <a:solidFill>
                    <a:srgbClr val="000000"/>
                  </a:solidFill>
                  <a:latin typeface="宋体" panose="02010600030101010101" pitchFamily="2" charset="-122"/>
                </a:rPr>
                <a:t>P</a:t>
              </a:r>
              <a:endParaRPr lang="zh-CN" altLang="en-US" sz="3600" kern="10">
                <a:ln w="9525">
                  <a:solidFill>
                    <a:srgbClr val="000000"/>
                  </a:solidFill>
                  <a:round/>
                  <a:headEnd/>
                  <a:tailEnd/>
                </a:ln>
                <a:solidFill>
                  <a:srgbClr val="000000"/>
                </a:solidFill>
                <a:latin typeface="宋体" panose="02010600030101010101" pitchFamily="2" charset="-122"/>
              </a:endParaRPr>
            </a:p>
          </p:txBody>
        </p:sp>
        <p:sp>
          <p:nvSpPr>
            <p:cNvPr id="40966" name="Line 5">
              <a:extLst>
                <a:ext uri="{FF2B5EF4-FFF2-40B4-BE49-F238E27FC236}">
                  <a16:creationId xmlns:a16="http://schemas.microsoft.com/office/drawing/2014/main" id="{003C5ED6-41E1-4ABB-88BD-9E96F8280F82}"/>
                </a:ext>
              </a:extLst>
            </p:cNvPr>
            <p:cNvSpPr>
              <a:spLocks noChangeShapeType="1"/>
            </p:cNvSpPr>
            <p:nvPr/>
          </p:nvSpPr>
          <p:spPr bwMode="auto">
            <a:xfrm>
              <a:off x="2192" y="1665"/>
              <a:ext cx="200"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67" name="Line 6">
              <a:extLst>
                <a:ext uri="{FF2B5EF4-FFF2-40B4-BE49-F238E27FC236}">
                  <a16:creationId xmlns:a16="http://schemas.microsoft.com/office/drawing/2014/main" id="{58B3FA14-294F-4689-B56E-E6390CC96ED0}"/>
                </a:ext>
              </a:extLst>
            </p:cNvPr>
            <p:cNvSpPr>
              <a:spLocks noChangeShapeType="1"/>
            </p:cNvSpPr>
            <p:nvPr/>
          </p:nvSpPr>
          <p:spPr bwMode="auto">
            <a:xfrm rot="20934561" flipV="1">
              <a:off x="2192" y="1362"/>
              <a:ext cx="240" cy="1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68" name="WordArt 7">
              <a:extLst>
                <a:ext uri="{FF2B5EF4-FFF2-40B4-BE49-F238E27FC236}">
                  <a16:creationId xmlns:a16="http://schemas.microsoft.com/office/drawing/2014/main" id="{2936FBE9-F445-4E4C-B569-010BE176BC91}"/>
                </a:ext>
              </a:extLst>
            </p:cNvPr>
            <p:cNvSpPr>
              <a:spLocks noChangeArrowheads="1" noChangeShapeType="1" noTextEdit="1"/>
            </p:cNvSpPr>
            <p:nvPr/>
          </p:nvSpPr>
          <p:spPr bwMode="auto">
            <a:xfrm>
              <a:off x="2400" y="1200"/>
              <a:ext cx="432" cy="214"/>
            </a:xfrm>
            <a:prstGeom prst="rect">
              <a:avLst/>
            </a:prstGeom>
          </p:spPr>
          <p:txBody>
            <a:bodyPr wrap="none" fromWordArt="1">
              <a:prstTxWarp prst="textDeflate">
                <a:avLst>
                  <a:gd name="adj" fmla="val 1301"/>
                </a:avLst>
              </a:prstTxWarp>
            </a:bodyPr>
            <a:lstStyle/>
            <a:p>
              <a:pPr algn="ctr"/>
              <a:r>
                <a:rPr lang="en-US" altLang="zh-CN" sz="3600" kern="10">
                  <a:ln w="9525">
                    <a:solidFill>
                      <a:srgbClr val="000000"/>
                    </a:solidFill>
                    <a:round/>
                    <a:headEnd/>
                    <a:tailEnd/>
                  </a:ln>
                  <a:solidFill>
                    <a:srgbClr val="000000"/>
                  </a:solidFill>
                  <a:latin typeface="宋体" panose="02010600030101010101" pitchFamily="2" charset="-122"/>
                </a:rPr>
                <a:t>COOH</a:t>
              </a:r>
              <a:endParaRPr lang="zh-CN" altLang="en-US" sz="3600" kern="10">
                <a:ln w="9525">
                  <a:solidFill>
                    <a:srgbClr val="000000"/>
                  </a:solidFill>
                  <a:round/>
                  <a:headEnd/>
                  <a:tailEnd/>
                </a:ln>
                <a:solidFill>
                  <a:srgbClr val="000000"/>
                </a:solidFill>
                <a:latin typeface="宋体" panose="02010600030101010101" pitchFamily="2" charset="-122"/>
              </a:endParaRPr>
            </a:p>
          </p:txBody>
        </p:sp>
        <p:sp>
          <p:nvSpPr>
            <p:cNvPr id="40969" name="WordArt 8">
              <a:extLst>
                <a:ext uri="{FF2B5EF4-FFF2-40B4-BE49-F238E27FC236}">
                  <a16:creationId xmlns:a16="http://schemas.microsoft.com/office/drawing/2014/main" id="{FC3719C3-2765-46C7-AFBC-3FB06E4E3EAA}"/>
                </a:ext>
              </a:extLst>
            </p:cNvPr>
            <p:cNvSpPr>
              <a:spLocks noChangeArrowheads="1" noChangeShapeType="1" noTextEdit="1"/>
            </p:cNvSpPr>
            <p:nvPr/>
          </p:nvSpPr>
          <p:spPr bwMode="auto">
            <a:xfrm>
              <a:off x="2432" y="1778"/>
              <a:ext cx="240" cy="166"/>
            </a:xfrm>
            <a:prstGeom prst="rect">
              <a:avLst/>
            </a:prstGeom>
          </p:spPr>
          <p:txBody>
            <a:bodyPr wrap="none" fromWordArt="1">
              <a:prstTxWarp prst="textDeflate">
                <a:avLst>
                  <a:gd name="adj" fmla="val 4426"/>
                </a:avLst>
              </a:prstTxWarp>
            </a:bodyPr>
            <a:lstStyle/>
            <a:p>
              <a:pPr algn="ctr"/>
              <a:r>
                <a:rPr lang="en-US" altLang="zh-CN" sz="3600" kern="10">
                  <a:ln w="9525">
                    <a:solidFill>
                      <a:srgbClr val="000000"/>
                    </a:solidFill>
                    <a:round/>
                    <a:headEnd/>
                    <a:tailEnd/>
                  </a:ln>
                  <a:solidFill>
                    <a:srgbClr val="000000"/>
                  </a:solidFill>
                  <a:latin typeface="宋体" panose="02010600030101010101" pitchFamily="2" charset="-122"/>
                </a:rPr>
                <a:t>NH</a:t>
              </a:r>
              <a:endParaRPr lang="zh-CN" altLang="en-US" sz="3600" kern="10">
                <a:ln w="9525">
                  <a:solidFill>
                    <a:srgbClr val="000000"/>
                  </a:solidFill>
                  <a:round/>
                  <a:headEnd/>
                  <a:tailEnd/>
                </a:ln>
                <a:solidFill>
                  <a:srgbClr val="000000"/>
                </a:solidFill>
                <a:latin typeface="宋体" panose="02010600030101010101" pitchFamily="2" charset="-122"/>
              </a:endParaRPr>
            </a:p>
          </p:txBody>
        </p:sp>
        <p:sp>
          <p:nvSpPr>
            <p:cNvPr id="40970" name="WordArt 9">
              <a:extLst>
                <a:ext uri="{FF2B5EF4-FFF2-40B4-BE49-F238E27FC236}">
                  <a16:creationId xmlns:a16="http://schemas.microsoft.com/office/drawing/2014/main" id="{DD201FC7-6768-4F5F-8C75-64E576FE1D5C}"/>
                </a:ext>
              </a:extLst>
            </p:cNvPr>
            <p:cNvSpPr>
              <a:spLocks noChangeArrowheads="1" noChangeShapeType="1" noTextEdit="1"/>
            </p:cNvSpPr>
            <p:nvPr/>
          </p:nvSpPr>
          <p:spPr bwMode="auto">
            <a:xfrm>
              <a:off x="2672" y="1854"/>
              <a:ext cx="87" cy="112"/>
            </a:xfrm>
            <a:prstGeom prst="rect">
              <a:avLst/>
            </a:prstGeom>
          </p:spPr>
          <p:txBody>
            <a:bodyPr wrap="none" fromWordArt="1">
              <a:prstTxWarp prst="textDeflate">
                <a:avLst>
                  <a:gd name="adj" fmla="val 2241"/>
                </a:avLst>
              </a:prstTxWarp>
            </a:bodyPr>
            <a:lstStyle/>
            <a:p>
              <a:pPr algn="ctr"/>
              <a:r>
                <a:rPr lang="en-US" altLang="zh-CN" sz="3600" kern="10">
                  <a:ln w="9525">
                    <a:solidFill>
                      <a:srgbClr val="000000"/>
                    </a:solidFill>
                    <a:round/>
                    <a:headEnd/>
                    <a:tailEnd/>
                  </a:ln>
                  <a:solidFill>
                    <a:srgbClr val="000000"/>
                  </a:solidFill>
                  <a:latin typeface="宋体" panose="02010600030101010101" pitchFamily="2" charset="-122"/>
                </a:rPr>
                <a:t>3</a:t>
              </a:r>
              <a:endParaRPr lang="zh-CN" altLang="en-US" sz="3600" kern="10">
                <a:ln w="9525">
                  <a:solidFill>
                    <a:srgbClr val="000000"/>
                  </a:solidFill>
                  <a:round/>
                  <a:headEnd/>
                  <a:tailEnd/>
                </a:ln>
                <a:solidFill>
                  <a:srgbClr val="000000"/>
                </a:solidFill>
                <a:latin typeface="宋体" panose="02010600030101010101" pitchFamily="2" charset="-122"/>
              </a:endParaRPr>
            </a:p>
          </p:txBody>
        </p:sp>
        <p:sp>
          <p:nvSpPr>
            <p:cNvPr id="40971" name="WordArt 10">
              <a:extLst>
                <a:ext uri="{FF2B5EF4-FFF2-40B4-BE49-F238E27FC236}">
                  <a16:creationId xmlns:a16="http://schemas.microsoft.com/office/drawing/2014/main" id="{DC1EBB76-C0A9-47FE-81F0-C5582B88CA95}"/>
                </a:ext>
              </a:extLst>
            </p:cNvPr>
            <p:cNvSpPr>
              <a:spLocks noChangeArrowheads="1" noChangeShapeType="1" noTextEdit="1"/>
            </p:cNvSpPr>
            <p:nvPr/>
          </p:nvSpPr>
          <p:spPr bwMode="auto">
            <a:xfrm>
              <a:off x="2712" y="1702"/>
              <a:ext cx="120" cy="90"/>
            </a:xfrm>
            <a:prstGeom prst="rect">
              <a:avLst/>
            </a:prstGeom>
          </p:spPr>
          <p:txBody>
            <a:bodyPr wrap="none" fromWordArt="1">
              <a:prstTxWarp prst="textDeflate">
                <a:avLst>
                  <a:gd name="adj" fmla="val 0"/>
                </a:avLst>
              </a:prstTxWarp>
            </a:bodyPr>
            <a:lstStyle/>
            <a:p>
              <a:pPr algn="ctr"/>
              <a:r>
                <a:rPr lang="en-US" altLang="zh-CN" sz="3600" kern="10">
                  <a:ln w="9525">
                    <a:solidFill>
                      <a:srgbClr val="000000"/>
                    </a:solidFill>
                    <a:round/>
                    <a:headEnd/>
                    <a:tailEnd/>
                  </a:ln>
                  <a:solidFill>
                    <a:srgbClr val="000000"/>
                  </a:solidFill>
                  <a:latin typeface="宋体" panose="02010600030101010101" pitchFamily="2" charset="-122"/>
                </a:rPr>
                <a:t>+</a:t>
              </a:r>
              <a:endParaRPr lang="zh-CN" altLang="en-US" sz="3600" kern="10">
                <a:ln w="9525">
                  <a:solidFill>
                    <a:srgbClr val="000000"/>
                  </a:solidFill>
                  <a:round/>
                  <a:headEnd/>
                  <a:tailEnd/>
                </a:ln>
                <a:solidFill>
                  <a:srgbClr val="000000"/>
                </a:solidFill>
                <a:latin typeface="宋体" panose="02010600030101010101" pitchFamily="2" charset="-122"/>
              </a:endParaRPr>
            </a:p>
          </p:txBody>
        </p:sp>
      </p:grpSp>
      <p:grpSp>
        <p:nvGrpSpPr>
          <p:cNvPr id="67595" name="Group 11">
            <a:extLst>
              <a:ext uri="{FF2B5EF4-FFF2-40B4-BE49-F238E27FC236}">
                <a16:creationId xmlns:a16="http://schemas.microsoft.com/office/drawing/2014/main" id="{4DBF479E-D7E1-41FD-8203-0F58D72AD7B8}"/>
              </a:ext>
            </a:extLst>
          </p:cNvPr>
          <p:cNvGrpSpPr>
            <a:grpSpLocks/>
          </p:cNvGrpSpPr>
          <p:nvPr/>
        </p:nvGrpSpPr>
        <p:grpSpPr bwMode="auto">
          <a:xfrm>
            <a:off x="3200400" y="2133600"/>
            <a:ext cx="1320800" cy="1176338"/>
            <a:chOff x="3360" y="1248"/>
            <a:chExt cx="832" cy="741"/>
          </a:xfrm>
        </p:grpSpPr>
        <p:sp>
          <p:nvSpPr>
            <p:cNvPr id="40973" name="WordArt 12">
              <a:extLst>
                <a:ext uri="{FF2B5EF4-FFF2-40B4-BE49-F238E27FC236}">
                  <a16:creationId xmlns:a16="http://schemas.microsoft.com/office/drawing/2014/main" id="{5532EF55-20BE-40D5-9AA6-744EBD8D78A6}"/>
                </a:ext>
              </a:extLst>
            </p:cNvPr>
            <p:cNvSpPr>
              <a:spLocks noChangeArrowheads="1" noChangeShapeType="1" noTextEdit="1"/>
            </p:cNvSpPr>
            <p:nvPr/>
          </p:nvSpPr>
          <p:spPr bwMode="auto">
            <a:xfrm>
              <a:off x="3360" y="1536"/>
              <a:ext cx="85" cy="156"/>
            </a:xfrm>
            <a:prstGeom prst="rect">
              <a:avLst/>
            </a:prstGeom>
          </p:spPr>
          <p:txBody>
            <a:bodyPr wrap="none" fromWordArt="1">
              <a:prstTxWarp prst="textDeflate">
                <a:avLst>
                  <a:gd name="adj" fmla="val 3750"/>
                </a:avLst>
              </a:prstTxWarp>
            </a:bodyPr>
            <a:lstStyle/>
            <a:p>
              <a:pPr algn="ctr"/>
              <a:r>
                <a:rPr lang="en-US" altLang="zh-CN" sz="3600" kern="10">
                  <a:ln w="9525">
                    <a:solidFill>
                      <a:srgbClr val="000000"/>
                    </a:solidFill>
                    <a:round/>
                    <a:headEnd/>
                    <a:tailEnd/>
                  </a:ln>
                  <a:solidFill>
                    <a:srgbClr val="000000"/>
                  </a:solidFill>
                  <a:latin typeface="宋体" panose="02010600030101010101" pitchFamily="2" charset="-122"/>
                </a:rPr>
                <a:t>P</a:t>
              </a:r>
              <a:endParaRPr lang="zh-CN" altLang="en-US" sz="3600" kern="10">
                <a:ln w="9525">
                  <a:solidFill>
                    <a:srgbClr val="000000"/>
                  </a:solidFill>
                  <a:round/>
                  <a:headEnd/>
                  <a:tailEnd/>
                </a:ln>
                <a:solidFill>
                  <a:srgbClr val="000000"/>
                </a:solidFill>
                <a:latin typeface="宋体" panose="02010600030101010101" pitchFamily="2" charset="-122"/>
              </a:endParaRPr>
            </a:p>
          </p:txBody>
        </p:sp>
        <p:sp>
          <p:nvSpPr>
            <p:cNvPr id="40974" name="Line 13">
              <a:extLst>
                <a:ext uri="{FF2B5EF4-FFF2-40B4-BE49-F238E27FC236}">
                  <a16:creationId xmlns:a16="http://schemas.microsoft.com/office/drawing/2014/main" id="{F701F3E8-1049-4DFC-962A-732503028B54}"/>
                </a:ext>
              </a:extLst>
            </p:cNvPr>
            <p:cNvSpPr>
              <a:spLocks noChangeShapeType="1"/>
            </p:cNvSpPr>
            <p:nvPr/>
          </p:nvSpPr>
          <p:spPr bwMode="auto">
            <a:xfrm>
              <a:off x="3440" y="1688"/>
              <a:ext cx="200"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5" name="Line 14">
              <a:extLst>
                <a:ext uri="{FF2B5EF4-FFF2-40B4-BE49-F238E27FC236}">
                  <a16:creationId xmlns:a16="http://schemas.microsoft.com/office/drawing/2014/main" id="{9F4B8C1F-46D6-4317-8AD0-0DFA97D48088}"/>
                </a:ext>
              </a:extLst>
            </p:cNvPr>
            <p:cNvSpPr>
              <a:spLocks noChangeShapeType="1"/>
            </p:cNvSpPr>
            <p:nvPr/>
          </p:nvSpPr>
          <p:spPr bwMode="auto">
            <a:xfrm rot="20934561" flipV="1">
              <a:off x="3440" y="1385"/>
              <a:ext cx="240" cy="1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6" name="WordArt 15">
              <a:extLst>
                <a:ext uri="{FF2B5EF4-FFF2-40B4-BE49-F238E27FC236}">
                  <a16:creationId xmlns:a16="http://schemas.microsoft.com/office/drawing/2014/main" id="{64F2F1AC-8A9C-4E29-A8E6-DB01431941AD}"/>
                </a:ext>
              </a:extLst>
            </p:cNvPr>
            <p:cNvSpPr>
              <a:spLocks noChangeArrowheads="1" noChangeShapeType="1" noTextEdit="1"/>
            </p:cNvSpPr>
            <p:nvPr/>
          </p:nvSpPr>
          <p:spPr bwMode="auto">
            <a:xfrm>
              <a:off x="3720" y="1248"/>
              <a:ext cx="312" cy="189"/>
            </a:xfrm>
            <a:prstGeom prst="rect">
              <a:avLst/>
            </a:prstGeom>
          </p:spPr>
          <p:txBody>
            <a:bodyPr wrap="none" fromWordArt="1">
              <a:prstTxWarp prst="textDeflate">
                <a:avLst>
                  <a:gd name="adj" fmla="val 1301"/>
                </a:avLst>
              </a:prstTxWarp>
            </a:bodyPr>
            <a:lstStyle/>
            <a:p>
              <a:pPr algn="ctr"/>
              <a:r>
                <a:rPr lang="en-US" altLang="zh-CN" sz="3600" kern="10">
                  <a:ln w="9525">
                    <a:solidFill>
                      <a:srgbClr val="000000"/>
                    </a:solidFill>
                    <a:round/>
                    <a:headEnd/>
                    <a:tailEnd/>
                  </a:ln>
                  <a:solidFill>
                    <a:srgbClr val="000000"/>
                  </a:solidFill>
                  <a:latin typeface="宋体" panose="02010600030101010101" pitchFamily="2" charset="-122"/>
                </a:rPr>
                <a:t>COO</a:t>
              </a:r>
              <a:endParaRPr lang="zh-CN" altLang="en-US" sz="3600" kern="10">
                <a:ln w="9525">
                  <a:solidFill>
                    <a:srgbClr val="000000"/>
                  </a:solidFill>
                  <a:round/>
                  <a:headEnd/>
                  <a:tailEnd/>
                </a:ln>
                <a:solidFill>
                  <a:srgbClr val="000000"/>
                </a:solidFill>
                <a:latin typeface="宋体" panose="02010600030101010101" pitchFamily="2" charset="-122"/>
              </a:endParaRPr>
            </a:p>
          </p:txBody>
        </p:sp>
        <p:sp>
          <p:nvSpPr>
            <p:cNvPr id="40977" name="WordArt 16">
              <a:extLst>
                <a:ext uri="{FF2B5EF4-FFF2-40B4-BE49-F238E27FC236}">
                  <a16:creationId xmlns:a16="http://schemas.microsoft.com/office/drawing/2014/main" id="{5A936B15-1673-4538-AF13-E5F5412F4AE3}"/>
                </a:ext>
              </a:extLst>
            </p:cNvPr>
            <p:cNvSpPr>
              <a:spLocks noChangeArrowheads="1" noChangeShapeType="1" noTextEdit="1"/>
            </p:cNvSpPr>
            <p:nvPr/>
          </p:nvSpPr>
          <p:spPr bwMode="auto">
            <a:xfrm>
              <a:off x="4080" y="1248"/>
              <a:ext cx="112" cy="16"/>
            </a:xfrm>
            <a:prstGeom prst="rect">
              <a:avLst/>
            </a:prstGeom>
          </p:spPr>
          <p:txBody>
            <a:bodyPr wrap="none" fromWordArt="1">
              <a:prstTxWarp prst="textDeflate">
                <a:avLst>
                  <a:gd name="adj" fmla="val 4889"/>
                </a:avLst>
              </a:prstTxWarp>
            </a:bodyPr>
            <a:lstStyle/>
            <a:p>
              <a:pPr algn="ctr"/>
              <a:r>
                <a:rPr lang="en-US" altLang="zh-CN" sz="3600" kern="10">
                  <a:ln w="9525">
                    <a:solidFill>
                      <a:srgbClr val="000000"/>
                    </a:solidFill>
                    <a:round/>
                    <a:headEnd/>
                    <a:tailEnd/>
                  </a:ln>
                  <a:solidFill>
                    <a:srgbClr val="000000"/>
                  </a:solidFill>
                  <a:latin typeface="宋体" panose="02010600030101010101" pitchFamily="2" charset="-122"/>
                </a:rPr>
                <a:t>-</a:t>
              </a:r>
              <a:endParaRPr lang="zh-CN" altLang="en-US" sz="3600" kern="10">
                <a:ln w="9525">
                  <a:solidFill>
                    <a:srgbClr val="000000"/>
                  </a:solidFill>
                  <a:round/>
                  <a:headEnd/>
                  <a:tailEnd/>
                </a:ln>
                <a:solidFill>
                  <a:srgbClr val="000000"/>
                </a:solidFill>
                <a:latin typeface="宋体" panose="02010600030101010101" pitchFamily="2" charset="-122"/>
              </a:endParaRPr>
            </a:p>
          </p:txBody>
        </p:sp>
        <p:sp>
          <p:nvSpPr>
            <p:cNvPr id="40978" name="WordArt 17">
              <a:extLst>
                <a:ext uri="{FF2B5EF4-FFF2-40B4-BE49-F238E27FC236}">
                  <a16:creationId xmlns:a16="http://schemas.microsoft.com/office/drawing/2014/main" id="{7C390B06-91ED-4626-ACCF-57ECA597781F}"/>
                </a:ext>
              </a:extLst>
            </p:cNvPr>
            <p:cNvSpPr>
              <a:spLocks noChangeArrowheads="1" noChangeShapeType="1" noTextEdit="1"/>
            </p:cNvSpPr>
            <p:nvPr/>
          </p:nvSpPr>
          <p:spPr bwMode="auto">
            <a:xfrm>
              <a:off x="3680" y="1801"/>
              <a:ext cx="240" cy="166"/>
            </a:xfrm>
            <a:prstGeom prst="rect">
              <a:avLst/>
            </a:prstGeom>
          </p:spPr>
          <p:txBody>
            <a:bodyPr wrap="none" fromWordArt="1">
              <a:prstTxWarp prst="textDeflate">
                <a:avLst>
                  <a:gd name="adj" fmla="val 4426"/>
                </a:avLst>
              </a:prstTxWarp>
            </a:bodyPr>
            <a:lstStyle/>
            <a:p>
              <a:pPr algn="ctr"/>
              <a:r>
                <a:rPr lang="en-US" altLang="zh-CN" sz="3600" kern="10">
                  <a:ln w="9525">
                    <a:solidFill>
                      <a:srgbClr val="000000"/>
                    </a:solidFill>
                    <a:round/>
                    <a:headEnd/>
                    <a:tailEnd/>
                  </a:ln>
                  <a:solidFill>
                    <a:srgbClr val="000000"/>
                  </a:solidFill>
                  <a:latin typeface="宋体" panose="02010600030101010101" pitchFamily="2" charset="-122"/>
                </a:rPr>
                <a:t>NH</a:t>
              </a:r>
              <a:endParaRPr lang="zh-CN" altLang="en-US" sz="3600" kern="10">
                <a:ln w="9525">
                  <a:solidFill>
                    <a:srgbClr val="000000"/>
                  </a:solidFill>
                  <a:round/>
                  <a:headEnd/>
                  <a:tailEnd/>
                </a:ln>
                <a:solidFill>
                  <a:srgbClr val="000000"/>
                </a:solidFill>
                <a:latin typeface="宋体" panose="02010600030101010101" pitchFamily="2" charset="-122"/>
              </a:endParaRPr>
            </a:p>
          </p:txBody>
        </p:sp>
        <p:sp>
          <p:nvSpPr>
            <p:cNvPr id="40979" name="WordArt 18">
              <a:extLst>
                <a:ext uri="{FF2B5EF4-FFF2-40B4-BE49-F238E27FC236}">
                  <a16:creationId xmlns:a16="http://schemas.microsoft.com/office/drawing/2014/main" id="{8B9DDA53-4251-48FA-BCC4-A65E1570585D}"/>
                </a:ext>
              </a:extLst>
            </p:cNvPr>
            <p:cNvSpPr>
              <a:spLocks noChangeArrowheads="1" noChangeShapeType="1" noTextEdit="1"/>
            </p:cNvSpPr>
            <p:nvPr/>
          </p:nvSpPr>
          <p:spPr bwMode="auto">
            <a:xfrm>
              <a:off x="3920" y="1877"/>
              <a:ext cx="87" cy="112"/>
            </a:xfrm>
            <a:prstGeom prst="rect">
              <a:avLst/>
            </a:prstGeom>
          </p:spPr>
          <p:txBody>
            <a:bodyPr wrap="none" fromWordArt="1">
              <a:prstTxWarp prst="textDeflate">
                <a:avLst>
                  <a:gd name="adj" fmla="val 2241"/>
                </a:avLst>
              </a:prstTxWarp>
            </a:bodyPr>
            <a:lstStyle/>
            <a:p>
              <a:pPr algn="ctr"/>
              <a:r>
                <a:rPr lang="en-US" altLang="zh-CN" sz="3600" kern="10">
                  <a:ln w="9525">
                    <a:solidFill>
                      <a:srgbClr val="000000"/>
                    </a:solidFill>
                    <a:round/>
                    <a:headEnd/>
                    <a:tailEnd/>
                  </a:ln>
                  <a:solidFill>
                    <a:srgbClr val="000000"/>
                  </a:solidFill>
                  <a:latin typeface="宋体" panose="02010600030101010101" pitchFamily="2" charset="-122"/>
                </a:rPr>
                <a:t>3</a:t>
              </a:r>
              <a:endParaRPr lang="zh-CN" altLang="en-US" sz="3600" kern="10">
                <a:ln w="9525">
                  <a:solidFill>
                    <a:srgbClr val="000000"/>
                  </a:solidFill>
                  <a:round/>
                  <a:headEnd/>
                  <a:tailEnd/>
                </a:ln>
                <a:solidFill>
                  <a:srgbClr val="000000"/>
                </a:solidFill>
                <a:latin typeface="宋体" panose="02010600030101010101" pitchFamily="2" charset="-122"/>
              </a:endParaRPr>
            </a:p>
          </p:txBody>
        </p:sp>
        <p:sp>
          <p:nvSpPr>
            <p:cNvPr id="40980" name="WordArt 19">
              <a:extLst>
                <a:ext uri="{FF2B5EF4-FFF2-40B4-BE49-F238E27FC236}">
                  <a16:creationId xmlns:a16="http://schemas.microsoft.com/office/drawing/2014/main" id="{9A123934-6E3E-4B52-88D8-F8B47353FF28}"/>
                </a:ext>
              </a:extLst>
            </p:cNvPr>
            <p:cNvSpPr>
              <a:spLocks noChangeArrowheads="1" noChangeShapeType="1" noTextEdit="1"/>
            </p:cNvSpPr>
            <p:nvPr/>
          </p:nvSpPr>
          <p:spPr bwMode="auto">
            <a:xfrm>
              <a:off x="3960" y="1725"/>
              <a:ext cx="120" cy="90"/>
            </a:xfrm>
            <a:prstGeom prst="rect">
              <a:avLst/>
            </a:prstGeom>
          </p:spPr>
          <p:txBody>
            <a:bodyPr wrap="none" fromWordArt="1">
              <a:prstTxWarp prst="textDeflate">
                <a:avLst>
                  <a:gd name="adj" fmla="val 0"/>
                </a:avLst>
              </a:prstTxWarp>
            </a:bodyPr>
            <a:lstStyle/>
            <a:p>
              <a:pPr algn="ctr"/>
              <a:r>
                <a:rPr lang="en-US" altLang="zh-CN" sz="3600" kern="10">
                  <a:ln w="9525">
                    <a:solidFill>
                      <a:srgbClr val="000000"/>
                    </a:solidFill>
                    <a:round/>
                    <a:headEnd/>
                    <a:tailEnd/>
                  </a:ln>
                  <a:solidFill>
                    <a:srgbClr val="000000"/>
                  </a:solidFill>
                  <a:latin typeface="宋体" panose="02010600030101010101" pitchFamily="2" charset="-122"/>
                </a:rPr>
                <a:t>+</a:t>
              </a:r>
              <a:endParaRPr lang="zh-CN" altLang="en-US" sz="3600" kern="10">
                <a:ln w="9525">
                  <a:solidFill>
                    <a:srgbClr val="000000"/>
                  </a:solidFill>
                  <a:round/>
                  <a:headEnd/>
                  <a:tailEnd/>
                </a:ln>
                <a:solidFill>
                  <a:srgbClr val="000000"/>
                </a:solidFill>
                <a:latin typeface="宋体" panose="02010600030101010101" pitchFamily="2" charset="-122"/>
              </a:endParaRPr>
            </a:p>
          </p:txBody>
        </p:sp>
      </p:grpSp>
      <p:grpSp>
        <p:nvGrpSpPr>
          <p:cNvPr id="67604" name="Group 20">
            <a:extLst>
              <a:ext uri="{FF2B5EF4-FFF2-40B4-BE49-F238E27FC236}">
                <a16:creationId xmlns:a16="http://schemas.microsoft.com/office/drawing/2014/main" id="{80D5E9EA-A906-4D68-9107-EA71BB37FF61}"/>
              </a:ext>
            </a:extLst>
          </p:cNvPr>
          <p:cNvGrpSpPr>
            <a:grpSpLocks/>
          </p:cNvGrpSpPr>
          <p:nvPr/>
        </p:nvGrpSpPr>
        <p:grpSpPr bwMode="auto">
          <a:xfrm>
            <a:off x="5715000" y="2133600"/>
            <a:ext cx="1270000" cy="1216025"/>
            <a:chOff x="4560" y="1248"/>
            <a:chExt cx="800" cy="766"/>
          </a:xfrm>
        </p:grpSpPr>
        <p:sp>
          <p:nvSpPr>
            <p:cNvPr id="40982" name="WordArt 21">
              <a:extLst>
                <a:ext uri="{FF2B5EF4-FFF2-40B4-BE49-F238E27FC236}">
                  <a16:creationId xmlns:a16="http://schemas.microsoft.com/office/drawing/2014/main" id="{8A4EA261-1094-4901-A5B0-E858FA475EC5}"/>
                </a:ext>
              </a:extLst>
            </p:cNvPr>
            <p:cNvSpPr>
              <a:spLocks noChangeArrowheads="1" noChangeShapeType="1" noTextEdit="1"/>
            </p:cNvSpPr>
            <p:nvPr/>
          </p:nvSpPr>
          <p:spPr bwMode="auto">
            <a:xfrm>
              <a:off x="4560" y="1584"/>
              <a:ext cx="85" cy="156"/>
            </a:xfrm>
            <a:prstGeom prst="rect">
              <a:avLst/>
            </a:prstGeom>
          </p:spPr>
          <p:txBody>
            <a:bodyPr wrap="none" fromWordArt="1">
              <a:prstTxWarp prst="textDeflate">
                <a:avLst>
                  <a:gd name="adj" fmla="val 3750"/>
                </a:avLst>
              </a:prstTxWarp>
            </a:bodyPr>
            <a:lstStyle/>
            <a:p>
              <a:pPr algn="ctr"/>
              <a:r>
                <a:rPr lang="en-US" altLang="zh-CN" sz="3600" kern="10">
                  <a:ln w="9525">
                    <a:solidFill>
                      <a:srgbClr val="000000"/>
                    </a:solidFill>
                    <a:round/>
                    <a:headEnd/>
                    <a:tailEnd/>
                  </a:ln>
                  <a:solidFill>
                    <a:srgbClr val="000000"/>
                  </a:solidFill>
                  <a:latin typeface="宋体" panose="02010600030101010101" pitchFamily="2" charset="-122"/>
                </a:rPr>
                <a:t>P</a:t>
              </a:r>
              <a:endParaRPr lang="zh-CN" altLang="en-US" sz="3600" kern="10">
                <a:ln w="9525">
                  <a:solidFill>
                    <a:srgbClr val="000000"/>
                  </a:solidFill>
                  <a:round/>
                  <a:headEnd/>
                  <a:tailEnd/>
                </a:ln>
                <a:solidFill>
                  <a:srgbClr val="000000"/>
                </a:solidFill>
                <a:latin typeface="宋体" panose="02010600030101010101" pitchFamily="2" charset="-122"/>
              </a:endParaRPr>
            </a:p>
          </p:txBody>
        </p:sp>
        <p:grpSp>
          <p:nvGrpSpPr>
            <p:cNvPr id="40983" name="Group 22">
              <a:extLst>
                <a:ext uri="{FF2B5EF4-FFF2-40B4-BE49-F238E27FC236}">
                  <a16:creationId xmlns:a16="http://schemas.microsoft.com/office/drawing/2014/main" id="{2C2B964C-52F6-42A6-AF75-90A6873577A3}"/>
                </a:ext>
              </a:extLst>
            </p:cNvPr>
            <p:cNvGrpSpPr>
              <a:grpSpLocks/>
            </p:cNvGrpSpPr>
            <p:nvPr/>
          </p:nvGrpSpPr>
          <p:grpSpPr bwMode="auto">
            <a:xfrm>
              <a:off x="4656" y="1248"/>
              <a:ext cx="704" cy="766"/>
              <a:chOff x="4640" y="1248"/>
              <a:chExt cx="704" cy="766"/>
            </a:xfrm>
          </p:grpSpPr>
          <p:sp>
            <p:nvSpPr>
              <p:cNvPr id="40984" name="Line 23">
                <a:extLst>
                  <a:ext uri="{FF2B5EF4-FFF2-40B4-BE49-F238E27FC236}">
                    <a16:creationId xmlns:a16="http://schemas.microsoft.com/office/drawing/2014/main" id="{EA8C81D1-F030-453D-85B0-834827A63EF4}"/>
                  </a:ext>
                </a:extLst>
              </p:cNvPr>
              <p:cNvSpPr>
                <a:spLocks noChangeShapeType="1"/>
              </p:cNvSpPr>
              <p:nvPr/>
            </p:nvSpPr>
            <p:spPr bwMode="auto">
              <a:xfrm>
                <a:off x="4640" y="1713"/>
                <a:ext cx="200"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5" name="Line 24">
                <a:extLst>
                  <a:ext uri="{FF2B5EF4-FFF2-40B4-BE49-F238E27FC236}">
                    <a16:creationId xmlns:a16="http://schemas.microsoft.com/office/drawing/2014/main" id="{7CC3DA08-D7E0-4AA1-ACE8-9EF9F20EEB2C}"/>
                  </a:ext>
                </a:extLst>
              </p:cNvPr>
              <p:cNvSpPr>
                <a:spLocks noChangeShapeType="1"/>
              </p:cNvSpPr>
              <p:nvPr/>
            </p:nvSpPr>
            <p:spPr bwMode="auto">
              <a:xfrm rot="20934561" flipV="1">
                <a:off x="4640" y="1410"/>
                <a:ext cx="240" cy="1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6" name="WordArt 25">
                <a:extLst>
                  <a:ext uri="{FF2B5EF4-FFF2-40B4-BE49-F238E27FC236}">
                    <a16:creationId xmlns:a16="http://schemas.microsoft.com/office/drawing/2014/main" id="{4F6E0240-2BE1-447C-AC79-8CE40845FCC5}"/>
                  </a:ext>
                </a:extLst>
              </p:cNvPr>
              <p:cNvSpPr>
                <a:spLocks noChangeArrowheads="1" noChangeShapeType="1" noTextEdit="1"/>
              </p:cNvSpPr>
              <p:nvPr/>
            </p:nvSpPr>
            <p:spPr bwMode="auto">
              <a:xfrm>
                <a:off x="4896" y="1248"/>
                <a:ext cx="288" cy="214"/>
              </a:xfrm>
              <a:prstGeom prst="rect">
                <a:avLst/>
              </a:prstGeom>
            </p:spPr>
            <p:txBody>
              <a:bodyPr wrap="none" fromWordArt="1">
                <a:prstTxWarp prst="textDeflate">
                  <a:avLst>
                    <a:gd name="adj" fmla="val 1301"/>
                  </a:avLst>
                </a:prstTxWarp>
              </a:bodyPr>
              <a:lstStyle/>
              <a:p>
                <a:pPr algn="ctr"/>
                <a:r>
                  <a:rPr lang="en-US" altLang="zh-CN" sz="3600" kern="10">
                    <a:ln w="9525">
                      <a:solidFill>
                        <a:srgbClr val="000000"/>
                      </a:solidFill>
                      <a:round/>
                      <a:headEnd/>
                      <a:tailEnd/>
                    </a:ln>
                    <a:solidFill>
                      <a:srgbClr val="000000"/>
                    </a:solidFill>
                    <a:latin typeface="宋体" panose="02010600030101010101" pitchFamily="2" charset="-122"/>
                  </a:rPr>
                  <a:t>COO</a:t>
                </a:r>
                <a:endParaRPr lang="zh-CN" altLang="en-US" sz="3600" kern="10">
                  <a:ln w="9525">
                    <a:solidFill>
                      <a:srgbClr val="000000"/>
                    </a:solidFill>
                    <a:round/>
                    <a:headEnd/>
                    <a:tailEnd/>
                  </a:ln>
                  <a:solidFill>
                    <a:srgbClr val="000000"/>
                  </a:solidFill>
                  <a:latin typeface="宋体" panose="02010600030101010101" pitchFamily="2" charset="-122"/>
                </a:endParaRPr>
              </a:p>
            </p:txBody>
          </p:sp>
          <p:sp>
            <p:nvSpPr>
              <p:cNvPr id="40987" name="WordArt 26">
                <a:extLst>
                  <a:ext uri="{FF2B5EF4-FFF2-40B4-BE49-F238E27FC236}">
                    <a16:creationId xmlns:a16="http://schemas.microsoft.com/office/drawing/2014/main" id="{9EBA0D24-2B16-4EC5-8B00-22D529C5745C}"/>
                  </a:ext>
                </a:extLst>
              </p:cNvPr>
              <p:cNvSpPr>
                <a:spLocks noChangeArrowheads="1" noChangeShapeType="1" noTextEdit="1"/>
              </p:cNvSpPr>
              <p:nvPr/>
            </p:nvSpPr>
            <p:spPr bwMode="auto">
              <a:xfrm>
                <a:off x="5232" y="1248"/>
                <a:ext cx="112" cy="16"/>
              </a:xfrm>
              <a:prstGeom prst="rect">
                <a:avLst/>
              </a:prstGeom>
            </p:spPr>
            <p:txBody>
              <a:bodyPr wrap="none" fromWordArt="1">
                <a:prstTxWarp prst="textDeflate">
                  <a:avLst>
                    <a:gd name="adj" fmla="val 4889"/>
                  </a:avLst>
                </a:prstTxWarp>
              </a:bodyPr>
              <a:lstStyle/>
              <a:p>
                <a:pPr algn="ctr"/>
                <a:r>
                  <a:rPr lang="en-US" altLang="zh-CN" sz="3600" kern="10">
                    <a:ln w="9525">
                      <a:solidFill>
                        <a:srgbClr val="000000"/>
                      </a:solidFill>
                      <a:round/>
                      <a:headEnd/>
                      <a:tailEnd/>
                    </a:ln>
                    <a:solidFill>
                      <a:srgbClr val="000000"/>
                    </a:solidFill>
                    <a:latin typeface="宋体" panose="02010600030101010101" pitchFamily="2" charset="-122"/>
                  </a:rPr>
                  <a:t>-</a:t>
                </a:r>
                <a:endParaRPr lang="zh-CN" altLang="en-US" sz="3600" kern="10">
                  <a:ln w="9525">
                    <a:solidFill>
                      <a:srgbClr val="000000"/>
                    </a:solidFill>
                    <a:round/>
                    <a:headEnd/>
                    <a:tailEnd/>
                  </a:ln>
                  <a:solidFill>
                    <a:srgbClr val="000000"/>
                  </a:solidFill>
                  <a:latin typeface="宋体" panose="02010600030101010101" pitchFamily="2" charset="-122"/>
                </a:endParaRPr>
              </a:p>
            </p:txBody>
          </p:sp>
          <p:sp>
            <p:nvSpPr>
              <p:cNvPr id="40988" name="WordArt 27">
                <a:extLst>
                  <a:ext uri="{FF2B5EF4-FFF2-40B4-BE49-F238E27FC236}">
                    <a16:creationId xmlns:a16="http://schemas.microsoft.com/office/drawing/2014/main" id="{EFEB6A10-6387-4A7D-9D0E-2AC01B6B5165}"/>
                  </a:ext>
                </a:extLst>
              </p:cNvPr>
              <p:cNvSpPr>
                <a:spLocks noChangeArrowheads="1" noChangeShapeType="1" noTextEdit="1"/>
              </p:cNvSpPr>
              <p:nvPr/>
            </p:nvSpPr>
            <p:spPr bwMode="auto">
              <a:xfrm>
                <a:off x="4880" y="1826"/>
                <a:ext cx="240" cy="166"/>
              </a:xfrm>
              <a:prstGeom prst="rect">
                <a:avLst/>
              </a:prstGeom>
            </p:spPr>
            <p:txBody>
              <a:bodyPr wrap="none" fromWordArt="1">
                <a:prstTxWarp prst="textDeflate">
                  <a:avLst>
                    <a:gd name="adj" fmla="val 4426"/>
                  </a:avLst>
                </a:prstTxWarp>
              </a:bodyPr>
              <a:lstStyle/>
              <a:p>
                <a:pPr algn="ctr"/>
                <a:r>
                  <a:rPr lang="en-US" altLang="zh-CN" sz="3600" kern="10">
                    <a:ln w="9525">
                      <a:solidFill>
                        <a:srgbClr val="000000"/>
                      </a:solidFill>
                      <a:round/>
                      <a:headEnd/>
                      <a:tailEnd/>
                    </a:ln>
                    <a:solidFill>
                      <a:srgbClr val="000000"/>
                    </a:solidFill>
                    <a:latin typeface="宋体" panose="02010600030101010101" pitchFamily="2" charset="-122"/>
                  </a:rPr>
                  <a:t>NH</a:t>
                </a:r>
                <a:endParaRPr lang="zh-CN" altLang="en-US" sz="3600" kern="10">
                  <a:ln w="9525">
                    <a:solidFill>
                      <a:srgbClr val="000000"/>
                    </a:solidFill>
                    <a:round/>
                    <a:headEnd/>
                    <a:tailEnd/>
                  </a:ln>
                  <a:solidFill>
                    <a:srgbClr val="000000"/>
                  </a:solidFill>
                  <a:latin typeface="宋体" panose="02010600030101010101" pitchFamily="2" charset="-122"/>
                </a:endParaRPr>
              </a:p>
            </p:txBody>
          </p:sp>
          <p:sp>
            <p:nvSpPr>
              <p:cNvPr id="40989" name="WordArt 28">
                <a:extLst>
                  <a:ext uri="{FF2B5EF4-FFF2-40B4-BE49-F238E27FC236}">
                    <a16:creationId xmlns:a16="http://schemas.microsoft.com/office/drawing/2014/main" id="{F9A89E07-98BC-432A-866F-C567516E46B2}"/>
                  </a:ext>
                </a:extLst>
              </p:cNvPr>
              <p:cNvSpPr>
                <a:spLocks noChangeArrowheads="1" noChangeShapeType="1" noTextEdit="1"/>
              </p:cNvSpPr>
              <p:nvPr/>
            </p:nvSpPr>
            <p:spPr bwMode="auto">
              <a:xfrm>
                <a:off x="5120" y="1902"/>
                <a:ext cx="87" cy="112"/>
              </a:xfrm>
              <a:prstGeom prst="rect">
                <a:avLst/>
              </a:prstGeom>
            </p:spPr>
            <p:txBody>
              <a:bodyPr wrap="none" fromWordArt="1">
                <a:prstTxWarp prst="textDeflate">
                  <a:avLst>
                    <a:gd name="adj" fmla="val 2241"/>
                  </a:avLst>
                </a:prstTxWarp>
              </a:bodyPr>
              <a:lstStyle/>
              <a:p>
                <a:pPr algn="ctr"/>
                <a:r>
                  <a:rPr lang="en-US" altLang="zh-CN" sz="3600" kern="10">
                    <a:ln w="9525">
                      <a:solidFill>
                        <a:srgbClr val="000000"/>
                      </a:solidFill>
                      <a:round/>
                      <a:headEnd/>
                      <a:tailEnd/>
                    </a:ln>
                    <a:solidFill>
                      <a:srgbClr val="000000"/>
                    </a:solidFill>
                    <a:latin typeface="宋体" panose="02010600030101010101" pitchFamily="2" charset="-122"/>
                  </a:rPr>
                  <a:t>2</a:t>
                </a:r>
                <a:endParaRPr lang="zh-CN" altLang="en-US" sz="3600" kern="10">
                  <a:ln w="9525">
                    <a:solidFill>
                      <a:srgbClr val="000000"/>
                    </a:solidFill>
                    <a:round/>
                    <a:headEnd/>
                    <a:tailEnd/>
                  </a:ln>
                  <a:solidFill>
                    <a:srgbClr val="000000"/>
                  </a:solidFill>
                  <a:latin typeface="宋体" panose="02010600030101010101" pitchFamily="2" charset="-122"/>
                </a:endParaRPr>
              </a:p>
            </p:txBody>
          </p:sp>
        </p:grpSp>
      </p:grpSp>
      <p:sp>
        <p:nvSpPr>
          <p:cNvPr id="67613" name="Text Box 29">
            <a:extLst>
              <a:ext uri="{FF2B5EF4-FFF2-40B4-BE49-F238E27FC236}">
                <a16:creationId xmlns:a16="http://schemas.microsoft.com/office/drawing/2014/main" id="{30A524EB-784F-4BCA-98AD-6EACF90CD46C}"/>
              </a:ext>
            </a:extLst>
          </p:cNvPr>
          <p:cNvSpPr txBox="1">
            <a:spLocks noChangeArrowheads="1"/>
          </p:cNvSpPr>
          <p:nvPr/>
        </p:nvSpPr>
        <p:spPr bwMode="auto">
          <a:xfrm>
            <a:off x="1066800" y="3505200"/>
            <a:ext cx="13716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400">
                <a:latin typeface="Times New Roman" panose="02020603050405020304" pitchFamily="18" charset="0"/>
              </a:rPr>
              <a:t>阳离子</a:t>
            </a:r>
          </a:p>
          <a:p>
            <a:pPr>
              <a:spcBef>
                <a:spcPct val="50000"/>
              </a:spcBef>
            </a:pPr>
            <a:r>
              <a:rPr lang="en-US" altLang="zh-CN" sz="2400">
                <a:latin typeface="Times New Roman" panose="02020603050405020304" pitchFamily="18" charset="0"/>
              </a:rPr>
              <a:t>PH&lt;PI</a:t>
            </a:r>
            <a:endParaRPr lang="en-US" altLang="zh-CN" sz="2000">
              <a:latin typeface="Times New Roman" panose="02020603050405020304" pitchFamily="18" charset="0"/>
            </a:endParaRPr>
          </a:p>
        </p:txBody>
      </p:sp>
      <p:sp>
        <p:nvSpPr>
          <p:cNvPr id="67614" name="Text Box 30">
            <a:extLst>
              <a:ext uri="{FF2B5EF4-FFF2-40B4-BE49-F238E27FC236}">
                <a16:creationId xmlns:a16="http://schemas.microsoft.com/office/drawing/2014/main" id="{4948A2C2-8EA6-44A5-8847-63F5D9B11878}"/>
              </a:ext>
            </a:extLst>
          </p:cNvPr>
          <p:cNvSpPr txBox="1">
            <a:spLocks noChangeArrowheads="1"/>
          </p:cNvSpPr>
          <p:nvPr/>
        </p:nvSpPr>
        <p:spPr bwMode="auto">
          <a:xfrm>
            <a:off x="5562600" y="3505200"/>
            <a:ext cx="12192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400">
                <a:latin typeface="Times New Roman" panose="02020603050405020304" pitchFamily="18" charset="0"/>
              </a:rPr>
              <a:t>阴离子</a:t>
            </a:r>
          </a:p>
          <a:p>
            <a:pPr>
              <a:spcBef>
                <a:spcPct val="50000"/>
              </a:spcBef>
            </a:pPr>
            <a:r>
              <a:rPr lang="en-US" altLang="zh-CN" sz="2400">
                <a:latin typeface="Times New Roman" panose="02020603050405020304" pitchFamily="18" charset="0"/>
              </a:rPr>
              <a:t>PH&gt;PI</a:t>
            </a:r>
          </a:p>
        </p:txBody>
      </p:sp>
      <p:sp>
        <p:nvSpPr>
          <p:cNvPr id="67615" name="Text Box 31">
            <a:extLst>
              <a:ext uri="{FF2B5EF4-FFF2-40B4-BE49-F238E27FC236}">
                <a16:creationId xmlns:a16="http://schemas.microsoft.com/office/drawing/2014/main" id="{9C99C2A6-CFAA-4267-9680-D9F8AE3F25B2}"/>
              </a:ext>
            </a:extLst>
          </p:cNvPr>
          <p:cNvSpPr txBox="1">
            <a:spLocks noChangeArrowheads="1"/>
          </p:cNvSpPr>
          <p:nvPr/>
        </p:nvSpPr>
        <p:spPr bwMode="auto">
          <a:xfrm>
            <a:off x="3200400" y="3505200"/>
            <a:ext cx="15240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sz="2400">
                <a:latin typeface="Times New Roman" panose="02020603050405020304" pitchFamily="18" charset="0"/>
              </a:rPr>
              <a:t>两性离子</a:t>
            </a:r>
          </a:p>
          <a:p>
            <a:pPr>
              <a:spcBef>
                <a:spcPct val="50000"/>
              </a:spcBef>
            </a:pPr>
            <a:r>
              <a:rPr lang="zh-CN" altLang="en-US" sz="2400">
                <a:latin typeface="Times New Roman" panose="02020603050405020304" pitchFamily="18" charset="0"/>
              </a:rPr>
              <a:t>   </a:t>
            </a:r>
            <a:r>
              <a:rPr lang="en-US" altLang="zh-CN" sz="2400">
                <a:latin typeface="Times New Roman" panose="02020603050405020304" pitchFamily="18" charset="0"/>
              </a:rPr>
              <a:t>PH=PI</a:t>
            </a:r>
            <a:endParaRPr lang="en-US" altLang="zh-CN" sz="2000">
              <a:latin typeface="Times New Roman" panose="02020603050405020304" pitchFamily="18" charset="0"/>
            </a:endParaRPr>
          </a:p>
        </p:txBody>
      </p:sp>
      <p:grpSp>
        <p:nvGrpSpPr>
          <p:cNvPr id="67616" name="Group 32">
            <a:extLst>
              <a:ext uri="{FF2B5EF4-FFF2-40B4-BE49-F238E27FC236}">
                <a16:creationId xmlns:a16="http://schemas.microsoft.com/office/drawing/2014/main" id="{5B05B11E-DF6A-4273-A357-16D5EF947D00}"/>
              </a:ext>
            </a:extLst>
          </p:cNvPr>
          <p:cNvGrpSpPr>
            <a:grpSpLocks/>
          </p:cNvGrpSpPr>
          <p:nvPr/>
        </p:nvGrpSpPr>
        <p:grpSpPr bwMode="auto">
          <a:xfrm>
            <a:off x="2362200" y="2209800"/>
            <a:ext cx="711200" cy="838200"/>
            <a:chOff x="2640" y="1296"/>
            <a:chExt cx="448" cy="528"/>
          </a:xfrm>
        </p:grpSpPr>
        <p:grpSp>
          <p:nvGrpSpPr>
            <p:cNvPr id="40994" name="Group 33">
              <a:extLst>
                <a:ext uri="{FF2B5EF4-FFF2-40B4-BE49-F238E27FC236}">
                  <a16:creationId xmlns:a16="http://schemas.microsoft.com/office/drawing/2014/main" id="{E1F35D7D-4BB9-47F1-99D7-0BE6B52EBA61}"/>
                </a:ext>
              </a:extLst>
            </p:cNvPr>
            <p:cNvGrpSpPr>
              <a:grpSpLocks/>
            </p:cNvGrpSpPr>
            <p:nvPr/>
          </p:nvGrpSpPr>
          <p:grpSpPr bwMode="auto">
            <a:xfrm>
              <a:off x="2640" y="1488"/>
              <a:ext cx="432" cy="144"/>
              <a:chOff x="2640" y="1488"/>
              <a:chExt cx="432" cy="144"/>
            </a:xfrm>
          </p:grpSpPr>
          <p:sp>
            <p:nvSpPr>
              <p:cNvPr id="40995" name="Line 34">
                <a:extLst>
                  <a:ext uri="{FF2B5EF4-FFF2-40B4-BE49-F238E27FC236}">
                    <a16:creationId xmlns:a16="http://schemas.microsoft.com/office/drawing/2014/main" id="{10C9EFFA-29C5-490F-B641-9355232CAD22}"/>
                  </a:ext>
                </a:extLst>
              </p:cNvPr>
              <p:cNvSpPr>
                <a:spLocks noChangeShapeType="1"/>
              </p:cNvSpPr>
              <p:nvPr/>
            </p:nvSpPr>
            <p:spPr bwMode="auto">
              <a:xfrm>
                <a:off x="2640" y="1536"/>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6" name="Line 35">
                <a:extLst>
                  <a:ext uri="{FF2B5EF4-FFF2-40B4-BE49-F238E27FC236}">
                    <a16:creationId xmlns:a16="http://schemas.microsoft.com/office/drawing/2014/main" id="{DE606C02-F58F-4BEE-87D5-63A0B38BE6DF}"/>
                  </a:ext>
                </a:extLst>
              </p:cNvPr>
              <p:cNvSpPr>
                <a:spLocks noChangeShapeType="1"/>
              </p:cNvSpPr>
              <p:nvPr/>
            </p:nvSpPr>
            <p:spPr bwMode="auto">
              <a:xfrm flipH="1" flipV="1">
                <a:off x="2976" y="1488"/>
                <a:ext cx="96"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7" name="Line 36">
                <a:extLst>
                  <a:ext uri="{FF2B5EF4-FFF2-40B4-BE49-F238E27FC236}">
                    <a16:creationId xmlns:a16="http://schemas.microsoft.com/office/drawing/2014/main" id="{8BE9168D-3EC8-4AD5-BF65-C26E89C5FAEB}"/>
                  </a:ext>
                </a:extLst>
              </p:cNvPr>
              <p:cNvSpPr>
                <a:spLocks noChangeShapeType="1"/>
              </p:cNvSpPr>
              <p:nvPr/>
            </p:nvSpPr>
            <p:spPr bwMode="auto">
              <a:xfrm>
                <a:off x="2640" y="1584"/>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8" name="Line 37">
                <a:extLst>
                  <a:ext uri="{FF2B5EF4-FFF2-40B4-BE49-F238E27FC236}">
                    <a16:creationId xmlns:a16="http://schemas.microsoft.com/office/drawing/2014/main" id="{356530E0-34BF-4146-A9E5-C6D03F6FC0FA}"/>
                  </a:ext>
                </a:extLst>
              </p:cNvPr>
              <p:cNvSpPr>
                <a:spLocks noChangeShapeType="1"/>
              </p:cNvSpPr>
              <p:nvPr/>
            </p:nvSpPr>
            <p:spPr bwMode="auto">
              <a:xfrm>
                <a:off x="2640" y="1584"/>
                <a:ext cx="96"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0999" name="Group 38">
              <a:extLst>
                <a:ext uri="{FF2B5EF4-FFF2-40B4-BE49-F238E27FC236}">
                  <a16:creationId xmlns:a16="http://schemas.microsoft.com/office/drawing/2014/main" id="{0787EE6B-5613-4D39-AE9C-7B90C076060B}"/>
                </a:ext>
              </a:extLst>
            </p:cNvPr>
            <p:cNvGrpSpPr>
              <a:grpSpLocks/>
            </p:cNvGrpSpPr>
            <p:nvPr/>
          </p:nvGrpSpPr>
          <p:grpSpPr bwMode="auto">
            <a:xfrm>
              <a:off x="2736" y="1632"/>
              <a:ext cx="240" cy="192"/>
              <a:chOff x="2976" y="2592"/>
              <a:chExt cx="288" cy="288"/>
            </a:xfrm>
          </p:grpSpPr>
          <p:sp>
            <p:nvSpPr>
              <p:cNvPr id="41000" name="WordArt 39">
                <a:extLst>
                  <a:ext uri="{FF2B5EF4-FFF2-40B4-BE49-F238E27FC236}">
                    <a16:creationId xmlns:a16="http://schemas.microsoft.com/office/drawing/2014/main" id="{95AA188F-C7F1-4FC5-A530-9830C78B923F}"/>
                  </a:ext>
                </a:extLst>
              </p:cNvPr>
              <p:cNvSpPr>
                <a:spLocks noChangeArrowheads="1" noChangeShapeType="1" noTextEdit="1"/>
              </p:cNvSpPr>
              <p:nvPr/>
            </p:nvSpPr>
            <p:spPr bwMode="auto">
              <a:xfrm>
                <a:off x="2976" y="2688"/>
                <a:ext cx="144" cy="192"/>
              </a:xfrm>
              <a:prstGeom prst="rect">
                <a:avLst/>
              </a:prstGeom>
            </p:spPr>
            <p:txBody>
              <a:bodyPr wrap="none" fromWordArt="1">
                <a:prstTxWarp prst="textDeflate">
                  <a:avLst>
                    <a:gd name="adj" fmla="val 0"/>
                  </a:avLst>
                </a:prstTxWarp>
              </a:bodyPr>
              <a:lstStyle/>
              <a:p>
                <a:pPr algn="ctr"/>
                <a:r>
                  <a:rPr lang="en-US" altLang="zh-CN" sz="3600" kern="10">
                    <a:ln w="9525">
                      <a:solidFill>
                        <a:srgbClr val="000000"/>
                      </a:solidFill>
                      <a:round/>
                      <a:headEnd/>
                      <a:tailEnd/>
                    </a:ln>
                    <a:solidFill>
                      <a:srgbClr val="000000"/>
                    </a:solidFill>
                    <a:latin typeface="宋体" panose="02010600030101010101" pitchFamily="2" charset="-122"/>
                  </a:rPr>
                  <a:t>H</a:t>
                </a:r>
                <a:endParaRPr lang="zh-CN" altLang="en-US" sz="3600" kern="10">
                  <a:ln w="9525">
                    <a:solidFill>
                      <a:srgbClr val="000000"/>
                    </a:solidFill>
                    <a:round/>
                    <a:headEnd/>
                    <a:tailEnd/>
                  </a:ln>
                  <a:solidFill>
                    <a:srgbClr val="000000"/>
                  </a:solidFill>
                  <a:latin typeface="宋体" panose="02010600030101010101" pitchFamily="2" charset="-122"/>
                </a:endParaRPr>
              </a:p>
            </p:txBody>
          </p:sp>
          <p:sp>
            <p:nvSpPr>
              <p:cNvPr id="41001" name="WordArt 40">
                <a:extLst>
                  <a:ext uri="{FF2B5EF4-FFF2-40B4-BE49-F238E27FC236}">
                    <a16:creationId xmlns:a16="http://schemas.microsoft.com/office/drawing/2014/main" id="{7FA61FBC-4B5E-4DAE-80C5-B0592FBF9DA8}"/>
                  </a:ext>
                </a:extLst>
              </p:cNvPr>
              <p:cNvSpPr>
                <a:spLocks noChangeArrowheads="1" noChangeShapeType="1" noTextEdit="1"/>
              </p:cNvSpPr>
              <p:nvPr/>
            </p:nvSpPr>
            <p:spPr bwMode="auto">
              <a:xfrm>
                <a:off x="3168" y="2592"/>
                <a:ext cx="96" cy="96"/>
              </a:xfrm>
              <a:prstGeom prst="rect">
                <a:avLst/>
              </a:prstGeom>
            </p:spPr>
            <p:txBody>
              <a:bodyPr wrap="none" fromWordArt="1">
                <a:prstTxWarp prst="textDeflate">
                  <a:avLst>
                    <a:gd name="adj" fmla="val 0"/>
                  </a:avLst>
                </a:prstTxWarp>
              </a:bodyPr>
              <a:lstStyle/>
              <a:p>
                <a:pPr algn="ctr"/>
                <a:r>
                  <a:rPr lang="en-US" altLang="zh-CN" sz="3600" kern="10">
                    <a:ln w="9525">
                      <a:solidFill>
                        <a:srgbClr val="000000"/>
                      </a:solidFill>
                      <a:round/>
                      <a:headEnd/>
                      <a:tailEnd/>
                    </a:ln>
                    <a:solidFill>
                      <a:srgbClr val="000000"/>
                    </a:solidFill>
                    <a:latin typeface="宋体" panose="02010600030101010101" pitchFamily="2" charset="-122"/>
                  </a:rPr>
                  <a:t>+</a:t>
                </a:r>
                <a:endParaRPr lang="zh-CN" altLang="en-US" sz="3600" kern="10">
                  <a:ln w="9525">
                    <a:solidFill>
                      <a:srgbClr val="000000"/>
                    </a:solidFill>
                    <a:round/>
                    <a:headEnd/>
                    <a:tailEnd/>
                  </a:ln>
                  <a:solidFill>
                    <a:srgbClr val="000000"/>
                  </a:solidFill>
                  <a:latin typeface="宋体" panose="02010600030101010101" pitchFamily="2" charset="-122"/>
                </a:endParaRPr>
              </a:p>
            </p:txBody>
          </p:sp>
        </p:grpSp>
        <p:grpSp>
          <p:nvGrpSpPr>
            <p:cNvPr id="41002" name="Group 41">
              <a:extLst>
                <a:ext uri="{FF2B5EF4-FFF2-40B4-BE49-F238E27FC236}">
                  <a16:creationId xmlns:a16="http://schemas.microsoft.com/office/drawing/2014/main" id="{92D306C7-8AA5-4FE6-9E1B-8662EE78FAB3}"/>
                </a:ext>
              </a:extLst>
            </p:cNvPr>
            <p:cNvGrpSpPr>
              <a:grpSpLocks/>
            </p:cNvGrpSpPr>
            <p:nvPr/>
          </p:nvGrpSpPr>
          <p:grpSpPr bwMode="auto">
            <a:xfrm>
              <a:off x="2688" y="1296"/>
              <a:ext cx="400" cy="192"/>
              <a:chOff x="2592" y="2928"/>
              <a:chExt cx="400" cy="192"/>
            </a:xfrm>
          </p:grpSpPr>
          <p:sp>
            <p:nvSpPr>
              <p:cNvPr id="41003" name="WordArt 42">
                <a:extLst>
                  <a:ext uri="{FF2B5EF4-FFF2-40B4-BE49-F238E27FC236}">
                    <a16:creationId xmlns:a16="http://schemas.microsoft.com/office/drawing/2014/main" id="{464D19F4-CA2A-44B1-86B3-D6F581FD1F48}"/>
                  </a:ext>
                </a:extLst>
              </p:cNvPr>
              <p:cNvSpPr>
                <a:spLocks noChangeArrowheads="1" noChangeShapeType="1" noTextEdit="1"/>
              </p:cNvSpPr>
              <p:nvPr/>
            </p:nvSpPr>
            <p:spPr bwMode="auto">
              <a:xfrm>
                <a:off x="2592" y="2976"/>
                <a:ext cx="240" cy="144"/>
              </a:xfrm>
              <a:prstGeom prst="rect">
                <a:avLst/>
              </a:prstGeom>
            </p:spPr>
            <p:txBody>
              <a:bodyPr wrap="none" fromWordArt="1">
                <a:prstTxWarp prst="textDeflate">
                  <a:avLst>
                    <a:gd name="adj" fmla="val 0"/>
                  </a:avLst>
                </a:prstTxWarp>
              </a:bodyPr>
              <a:lstStyle/>
              <a:p>
                <a:pPr algn="ctr"/>
                <a:r>
                  <a:rPr lang="en-US" altLang="zh-CN" sz="3600" kern="10">
                    <a:ln w="9525">
                      <a:solidFill>
                        <a:srgbClr val="000000"/>
                      </a:solidFill>
                      <a:round/>
                      <a:headEnd/>
                      <a:tailEnd/>
                    </a:ln>
                    <a:solidFill>
                      <a:srgbClr val="000000"/>
                    </a:solidFill>
                    <a:latin typeface="宋体" panose="02010600030101010101" pitchFamily="2" charset="-122"/>
                  </a:rPr>
                  <a:t>OH</a:t>
                </a:r>
                <a:endParaRPr lang="zh-CN" altLang="en-US" sz="3600" kern="10">
                  <a:ln w="9525">
                    <a:solidFill>
                      <a:srgbClr val="000000"/>
                    </a:solidFill>
                    <a:round/>
                    <a:headEnd/>
                    <a:tailEnd/>
                  </a:ln>
                  <a:solidFill>
                    <a:srgbClr val="000000"/>
                  </a:solidFill>
                  <a:latin typeface="宋体" panose="02010600030101010101" pitchFamily="2" charset="-122"/>
                </a:endParaRPr>
              </a:p>
            </p:txBody>
          </p:sp>
          <p:sp>
            <p:nvSpPr>
              <p:cNvPr id="41004" name="WordArt 43">
                <a:extLst>
                  <a:ext uri="{FF2B5EF4-FFF2-40B4-BE49-F238E27FC236}">
                    <a16:creationId xmlns:a16="http://schemas.microsoft.com/office/drawing/2014/main" id="{7E33C1C0-5141-4B14-A2F7-7FF48AD5349B}"/>
                  </a:ext>
                </a:extLst>
              </p:cNvPr>
              <p:cNvSpPr>
                <a:spLocks noChangeArrowheads="1" noChangeShapeType="1" noTextEdit="1"/>
              </p:cNvSpPr>
              <p:nvPr/>
            </p:nvSpPr>
            <p:spPr bwMode="auto">
              <a:xfrm>
                <a:off x="2880" y="2928"/>
                <a:ext cx="112" cy="16"/>
              </a:xfrm>
              <a:prstGeom prst="rect">
                <a:avLst/>
              </a:prstGeom>
            </p:spPr>
            <p:txBody>
              <a:bodyPr wrap="none" fromWordArt="1">
                <a:prstTxWarp prst="textDeflate">
                  <a:avLst>
                    <a:gd name="adj" fmla="val 4889"/>
                  </a:avLst>
                </a:prstTxWarp>
              </a:bodyPr>
              <a:lstStyle/>
              <a:p>
                <a:pPr algn="ctr"/>
                <a:r>
                  <a:rPr lang="en-US" altLang="zh-CN" sz="3600" kern="10">
                    <a:ln w="9525">
                      <a:solidFill>
                        <a:srgbClr val="000000"/>
                      </a:solidFill>
                      <a:round/>
                      <a:headEnd/>
                      <a:tailEnd/>
                    </a:ln>
                    <a:solidFill>
                      <a:srgbClr val="000000"/>
                    </a:solidFill>
                    <a:latin typeface="宋体" panose="02010600030101010101" pitchFamily="2" charset="-122"/>
                  </a:rPr>
                  <a:t>-</a:t>
                </a:r>
                <a:endParaRPr lang="zh-CN" altLang="en-US" sz="3600" kern="10">
                  <a:ln w="9525">
                    <a:solidFill>
                      <a:srgbClr val="000000"/>
                    </a:solidFill>
                    <a:round/>
                    <a:headEnd/>
                    <a:tailEnd/>
                  </a:ln>
                  <a:solidFill>
                    <a:srgbClr val="000000"/>
                  </a:solidFill>
                  <a:latin typeface="宋体" panose="02010600030101010101" pitchFamily="2" charset="-122"/>
                </a:endParaRPr>
              </a:p>
            </p:txBody>
          </p:sp>
        </p:grpSp>
      </p:grpSp>
      <p:grpSp>
        <p:nvGrpSpPr>
          <p:cNvPr id="67628" name="Group 44">
            <a:extLst>
              <a:ext uri="{FF2B5EF4-FFF2-40B4-BE49-F238E27FC236}">
                <a16:creationId xmlns:a16="http://schemas.microsoft.com/office/drawing/2014/main" id="{14B38E86-C2CD-45FA-8F85-A6B46E7F8A95}"/>
              </a:ext>
            </a:extLst>
          </p:cNvPr>
          <p:cNvGrpSpPr>
            <a:grpSpLocks/>
          </p:cNvGrpSpPr>
          <p:nvPr/>
        </p:nvGrpSpPr>
        <p:grpSpPr bwMode="auto">
          <a:xfrm>
            <a:off x="4648200" y="2133600"/>
            <a:ext cx="711200" cy="914400"/>
            <a:chOff x="4080" y="1248"/>
            <a:chExt cx="448" cy="576"/>
          </a:xfrm>
        </p:grpSpPr>
        <p:grpSp>
          <p:nvGrpSpPr>
            <p:cNvPr id="41006" name="Group 45">
              <a:extLst>
                <a:ext uri="{FF2B5EF4-FFF2-40B4-BE49-F238E27FC236}">
                  <a16:creationId xmlns:a16="http://schemas.microsoft.com/office/drawing/2014/main" id="{D423786D-B5F0-4B65-A081-88D36B8931BC}"/>
                </a:ext>
              </a:extLst>
            </p:cNvPr>
            <p:cNvGrpSpPr>
              <a:grpSpLocks/>
            </p:cNvGrpSpPr>
            <p:nvPr/>
          </p:nvGrpSpPr>
          <p:grpSpPr bwMode="auto">
            <a:xfrm>
              <a:off x="4080" y="1488"/>
              <a:ext cx="432" cy="144"/>
              <a:chOff x="2640" y="1488"/>
              <a:chExt cx="432" cy="144"/>
            </a:xfrm>
          </p:grpSpPr>
          <p:sp>
            <p:nvSpPr>
              <p:cNvPr id="41007" name="Line 46">
                <a:extLst>
                  <a:ext uri="{FF2B5EF4-FFF2-40B4-BE49-F238E27FC236}">
                    <a16:creationId xmlns:a16="http://schemas.microsoft.com/office/drawing/2014/main" id="{DD647D8C-F103-4DE5-BB20-4D3BAB350A16}"/>
                  </a:ext>
                </a:extLst>
              </p:cNvPr>
              <p:cNvSpPr>
                <a:spLocks noChangeShapeType="1"/>
              </p:cNvSpPr>
              <p:nvPr/>
            </p:nvSpPr>
            <p:spPr bwMode="auto">
              <a:xfrm>
                <a:off x="2640" y="1536"/>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8" name="Line 47">
                <a:extLst>
                  <a:ext uri="{FF2B5EF4-FFF2-40B4-BE49-F238E27FC236}">
                    <a16:creationId xmlns:a16="http://schemas.microsoft.com/office/drawing/2014/main" id="{F7A4F215-B4A7-4277-A093-C236F5A0E8EF}"/>
                  </a:ext>
                </a:extLst>
              </p:cNvPr>
              <p:cNvSpPr>
                <a:spLocks noChangeShapeType="1"/>
              </p:cNvSpPr>
              <p:nvPr/>
            </p:nvSpPr>
            <p:spPr bwMode="auto">
              <a:xfrm flipH="1" flipV="1">
                <a:off x="2976" y="1488"/>
                <a:ext cx="96"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9" name="Line 48">
                <a:extLst>
                  <a:ext uri="{FF2B5EF4-FFF2-40B4-BE49-F238E27FC236}">
                    <a16:creationId xmlns:a16="http://schemas.microsoft.com/office/drawing/2014/main" id="{1EAA41BD-F376-4F00-B3AD-FA8A629CAFC7}"/>
                  </a:ext>
                </a:extLst>
              </p:cNvPr>
              <p:cNvSpPr>
                <a:spLocks noChangeShapeType="1"/>
              </p:cNvSpPr>
              <p:nvPr/>
            </p:nvSpPr>
            <p:spPr bwMode="auto">
              <a:xfrm>
                <a:off x="2640" y="1584"/>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10" name="Line 49">
                <a:extLst>
                  <a:ext uri="{FF2B5EF4-FFF2-40B4-BE49-F238E27FC236}">
                    <a16:creationId xmlns:a16="http://schemas.microsoft.com/office/drawing/2014/main" id="{D75FED6A-1EBF-413F-B665-302F70DA9A64}"/>
                  </a:ext>
                </a:extLst>
              </p:cNvPr>
              <p:cNvSpPr>
                <a:spLocks noChangeShapeType="1"/>
              </p:cNvSpPr>
              <p:nvPr/>
            </p:nvSpPr>
            <p:spPr bwMode="auto">
              <a:xfrm>
                <a:off x="2640" y="1584"/>
                <a:ext cx="96"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1011" name="Group 50">
              <a:extLst>
                <a:ext uri="{FF2B5EF4-FFF2-40B4-BE49-F238E27FC236}">
                  <a16:creationId xmlns:a16="http://schemas.microsoft.com/office/drawing/2014/main" id="{F5646DDB-CA7E-4A89-9676-B049371AF79A}"/>
                </a:ext>
              </a:extLst>
            </p:cNvPr>
            <p:cNvGrpSpPr>
              <a:grpSpLocks/>
            </p:cNvGrpSpPr>
            <p:nvPr/>
          </p:nvGrpSpPr>
          <p:grpSpPr bwMode="auto">
            <a:xfrm>
              <a:off x="4176" y="1632"/>
              <a:ext cx="240" cy="192"/>
              <a:chOff x="2976" y="2592"/>
              <a:chExt cx="288" cy="288"/>
            </a:xfrm>
          </p:grpSpPr>
          <p:sp>
            <p:nvSpPr>
              <p:cNvPr id="41012" name="WordArt 51">
                <a:extLst>
                  <a:ext uri="{FF2B5EF4-FFF2-40B4-BE49-F238E27FC236}">
                    <a16:creationId xmlns:a16="http://schemas.microsoft.com/office/drawing/2014/main" id="{583119BA-21D5-4A89-ABB3-A43239233277}"/>
                  </a:ext>
                </a:extLst>
              </p:cNvPr>
              <p:cNvSpPr>
                <a:spLocks noChangeArrowheads="1" noChangeShapeType="1" noTextEdit="1"/>
              </p:cNvSpPr>
              <p:nvPr/>
            </p:nvSpPr>
            <p:spPr bwMode="auto">
              <a:xfrm>
                <a:off x="2976" y="2688"/>
                <a:ext cx="144" cy="192"/>
              </a:xfrm>
              <a:prstGeom prst="rect">
                <a:avLst/>
              </a:prstGeom>
            </p:spPr>
            <p:txBody>
              <a:bodyPr wrap="none" fromWordArt="1">
                <a:prstTxWarp prst="textDeflate">
                  <a:avLst>
                    <a:gd name="adj" fmla="val 0"/>
                  </a:avLst>
                </a:prstTxWarp>
              </a:bodyPr>
              <a:lstStyle/>
              <a:p>
                <a:pPr algn="ctr"/>
                <a:r>
                  <a:rPr lang="en-US" altLang="zh-CN" sz="3600" kern="10">
                    <a:ln w="9525">
                      <a:solidFill>
                        <a:srgbClr val="000000"/>
                      </a:solidFill>
                      <a:round/>
                      <a:headEnd/>
                      <a:tailEnd/>
                    </a:ln>
                    <a:solidFill>
                      <a:srgbClr val="000000"/>
                    </a:solidFill>
                    <a:latin typeface="宋体" panose="02010600030101010101" pitchFamily="2" charset="-122"/>
                  </a:rPr>
                  <a:t>H</a:t>
                </a:r>
                <a:endParaRPr lang="zh-CN" altLang="en-US" sz="3600" kern="10">
                  <a:ln w="9525">
                    <a:solidFill>
                      <a:srgbClr val="000000"/>
                    </a:solidFill>
                    <a:round/>
                    <a:headEnd/>
                    <a:tailEnd/>
                  </a:ln>
                  <a:solidFill>
                    <a:srgbClr val="000000"/>
                  </a:solidFill>
                  <a:latin typeface="宋体" panose="02010600030101010101" pitchFamily="2" charset="-122"/>
                </a:endParaRPr>
              </a:p>
            </p:txBody>
          </p:sp>
          <p:sp>
            <p:nvSpPr>
              <p:cNvPr id="41013" name="WordArt 52">
                <a:extLst>
                  <a:ext uri="{FF2B5EF4-FFF2-40B4-BE49-F238E27FC236}">
                    <a16:creationId xmlns:a16="http://schemas.microsoft.com/office/drawing/2014/main" id="{7086B930-833A-4AE4-9708-7A3DD708554C}"/>
                  </a:ext>
                </a:extLst>
              </p:cNvPr>
              <p:cNvSpPr>
                <a:spLocks noChangeArrowheads="1" noChangeShapeType="1" noTextEdit="1"/>
              </p:cNvSpPr>
              <p:nvPr/>
            </p:nvSpPr>
            <p:spPr bwMode="auto">
              <a:xfrm>
                <a:off x="3168" y="2592"/>
                <a:ext cx="96" cy="96"/>
              </a:xfrm>
              <a:prstGeom prst="rect">
                <a:avLst/>
              </a:prstGeom>
            </p:spPr>
            <p:txBody>
              <a:bodyPr wrap="none" fromWordArt="1">
                <a:prstTxWarp prst="textDeflate">
                  <a:avLst>
                    <a:gd name="adj" fmla="val 0"/>
                  </a:avLst>
                </a:prstTxWarp>
              </a:bodyPr>
              <a:lstStyle/>
              <a:p>
                <a:pPr algn="ctr"/>
                <a:r>
                  <a:rPr lang="en-US" altLang="zh-CN" sz="3600" kern="10">
                    <a:ln w="9525">
                      <a:solidFill>
                        <a:srgbClr val="000000"/>
                      </a:solidFill>
                      <a:round/>
                      <a:headEnd/>
                      <a:tailEnd/>
                    </a:ln>
                    <a:solidFill>
                      <a:srgbClr val="000000"/>
                    </a:solidFill>
                    <a:latin typeface="宋体" panose="02010600030101010101" pitchFamily="2" charset="-122"/>
                  </a:rPr>
                  <a:t>+</a:t>
                </a:r>
                <a:endParaRPr lang="zh-CN" altLang="en-US" sz="3600" kern="10">
                  <a:ln w="9525">
                    <a:solidFill>
                      <a:srgbClr val="000000"/>
                    </a:solidFill>
                    <a:round/>
                    <a:headEnd/>
                    <a:tailEnd/>
                  </a:ln>
                  <a:solidFill>
                    <a:srgbClr val="000000"/>
                  </a:solidFill>
                  <a:latin typeface="宋体" panose="02010600030101010101" pitchFamily="2" charset="-122"/>
                </a:endParaRPr>
              </a:p>
            </p:txBody>
          </p:sp>
        </p:grpSp>
        <p:grpSp>
          <p:nvGrpSpPr>
            <p:cNvPr id="41014" name="Group 53">
              <a:extLst>
                <a:ext uri="{FF2B5EF4-FFF2-40B4-BE49-F238E27FC236}">
                  <a16:creationId xmlns:a16="http://schemas.microsoft.com/office/drawing/2014/main" id="{C25BD81F-BA20-4C0B-AF6E-25E5827F39EA}"/>
                </a:ext>
              </a:extLst>
            </p:cNvPr>
            <p:cNvGrpSpPr>
              <a:grpSpLocks/>
            </p:cNvGrpSpPr>
            <p:nvPr/>
          </p:nvGrpSpPr>
          <p:grpSpPr bwMode="auto">
            <a:xfrm>
              <a:off x="4128" y="1248"/>
              <a:ext cx="400" cy="192"/>
              <a:chOff x="2592" y="2928"/>
              <a:chExt cx="400" cy="192"/>
            </a:xfrm>
          </p:grpSpPr>
          <p:sp>
            <p:nvSpPr>
              <p:cNvPr id="41015" name="WordArt 54">
                <a:extLst>
                  <a:ext uri="{FF2B5EF4-FFF2-40B4-BE49-F238E27FC236}">
                    <a16:creationId xmlns:a16="http://schemas.microsoft.com/office/drawing/2014/main" id="{4D57AE1B-313F-4937-83C5-F77B52382751}"/>
                  </a:ext>
                </a:extLst>
              </p:cNvPr>
              <p:cNvSpPr>
                <a:spLocks noChangeArrowheads="1" noChangeShapeType="1" noTextEdit="1"/>
              </p:cNvSpPr>
              <p:nvPr/>
            </p:nvSpPr>
            <p:spPr bwMode="auto">
              <a:xfrm>
                <a:off x="2592" y="2976"/>
                <a:ext cx="240" cy="144"/>
              </a:xfrm>
              <a:prstGeom prst="rect">
                <a:avLst/>
              </a:prstGeom>
            </p:spPr>
            <p:txBody>
              <a:bodyPr wrap="none" fromWordArt="1">
                <a:prstTxWarp prst="textDeflate">
                  <a:avLst>
                    <a:gd name="adj" fmla="val 0"/>
                  </a:avLst>
                </a:prstTxWarp>
              </a:bodyPr>
              <a:lstStyle/>
              <a:p>
                <a:pPr algn="ctr"/>
                <a:r>
                  <a:rPr lang="en-US" altLang="zh-CN" sz="3600" kern="10">
                    <a:ln w="9525">
                      <a:solidFill>
                        <a:srgbClr val="000000"/>
                      </a:solidFill>
                      <a:round/>
                      <a:headEnd/>
                      <a:tailEnd/>
                    </a:ln>
                    <a:solidFill>
                      <a:srgbClr val="000000"/>
                    </a:solidFill>
                    <a:latin typeface="宋体" panose="02010600030101010101" pitchFamily="2" charset="-122"/>
                  </a:rPr>
                  <a:t>OH</a:t>
                </a:r>
                <a:endParaRPr lang="zh-CN" altLang="en-US" sz="3600" kern="10">
                  <a:ln w="9525">
                    <a:solidFill>
                      <a:srgbClr val="000000"/>
                    </a:solidFill>
                    <a:round/>
                    <a:headEnd/>
                    <a:tailEnd/>
                  </a:ln>
                  <a:solidFill>
                    <a:srgbClr val="000000"/>
                  </a:solidFill>
                  <a:latin typeface="宋体" panose="02010600030101010101" pitchFamily="2" charset="-122"/>
                </a:endParaRPr>
              </a:p>
            </p:txBody>
          </p:sp>
          <p:sp>
            <p:nvSpPr>
              <p:cNvPr id="41016" name="WordArt 55">
                <a:extLst>
                  <a:ext uri="{FF2B5EF4-FFF2-40B4-BE49-F238E27FC236}">
                    <a16:creationId xmlns:a16="http://schemas.microsoft.com/office/drawing/2014/main" id="{CA32ABA7-D6AA-4E99-B487-D7459F2B87D9}"/>
                  </a:ext>
                </a:extLst>
              </p:cNvPr>
              <p:cNvSpPr>
                <a:spLocks noChangeArrowheads="1" noChangeShapeType="1" noTextEdit="1"/>
              </p:cNvSpPr>
              <p:nvPr/>
            </p:nvSpPr>
            <p:spPr bwMode="auto">
              <a:xfrm>
                <a:off x="2880" y="2928"/>
                <a:ext cx="112" cy="16"/>
              </a:xfrm>
              <a:prstGeom prst="rect">
                <a:avLst/>
              </a:prstGeom>
            </p:spPr>
            <p:txBody>
              <a:bodyPr wrap="none" fromWordArt="1">
                <a:prstTxWarp prst="textDeflate">
                  <a:avLst>
                    <a:gd name="adj" fmla="val 4889"/>
                  </a:avLst>
                </a:prstTxWarp>
              </a:bodyPr>
              <a:lstStyle/>
              <a:p>
                <a:pPr algn="ctr"/>
                <a:r>
                  <a:rPr lang="en-US" altLang="zh-CN" sz="3600" kern="10">
                    <a:ln w="9525">
                      <a:solidFill>
                        <a:srgbClr val="000000"/>
                      </a:solidFill>
                      <a:round/>
                      <a:headEnd/>
                      <a:tailEnd/>
                    </a:ln>
                    <a:solidFill>
                      <a:srgbClr val="000000"/>
                    </a:solidFill>
                    <a:latin typeface="宋体" panose="02010600030101010101" pitchFamily="2" charset="-122"/>
                  </a:rPr>
                  <a:t>-</a:t>
                </a:r>
                <a:endParaRPr lang="zh-CN" altLang="en-US" sz="3600" kern="10">
                  <a:ln w="9525">
                    <a:solidFill>
                      <a:srgbClr val="000000"/>
                    </a:solidFill>
                    <a:round/>
                    <a:headEnd/>
                    <a:tailEnd/>
                  </a:ln>
                  <a:solidFill>
                    <a:srgbClr val="000000"/>
                  </a:solidFill>
                  <a:latin typeface="宋体" panose="02010600030101010101" pitchFamily="2" charset="-122"/>
                </a:endParaRPr>
              </a:p>
            </p:txBody>
          </p:sp>
        </p:grpSp>
      </p:grpSp>
      <p:sp>
        <p:nvSpPr>
          <p:cNvPr id="41017" name="Text Box 57">
            <a:extLst>
              <a:ext uri="{FF2B5EF4-FFF2-40B4-BE49-F238E27FC236}">
                <a16:creationId xmlns:a16="http://schemas.microsoft.com/office/drawing/2014/main" id="{076D2968-77FD-4DD9-B795-50A2ACC311E1}"/>
              </a:ext>
            </a:extLst>
          </p:cNvPr>
          <p:cNvSpPr txBox="1">
            <a:spLocks noChangeArrowheads="1"/>
          </p:cNvSpPr>
          <p:nvPr/>
        </p:nvSpPr>
        <p:spPr bwMode="auto">
          <a:xfrm>
            <a:off x="762000" y="914400"/>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en-US" altLang="zh-CN" sz="2400" b="1">
                <a:latin typeface="宋体" panose="02010600030101010101" pitchFamily="2" charset="-122"/>
              </a:rPr>
              <a:t>1</a:t>
            </a:r>
            <a:r>
              <a:rPr lang="zh-CN" altLang="en-US" sz="2400" b="1">
                <a:latin typeface="宋体" panose="02010600030101010101" pitchFamily="2" charset="-122"/>
              </a:rPr>
              <a:t>、两性和等电点 </a:t>
            </a:r>
          </a:p>
        </p:txBody>
      </p:sp>
      <p:sp>
        <p:nvSpPr>
          <p:cNvPr id="67642" name="Text Box 58">
            <a:extLst>
              <a:ext uri="{FF2B5EF4-FFF2-40B4-BE49-F238E27FC236}">
                <a16:creationId xmlns:a16="http://schemas.microsoft.com/office/drawing/2014/main" id="{4A40F2B0-2208-401C-8AA4-7F1B1637BA34}"/>
              </a:ext>
            </a:extLst>
          </p:cNvPr>
          <p:cNvSpPr txBox="1">
            <a:spLocks noChangeArrowheads="1"/>
          </p:cNvSpPr>
          <p:nvPr/>
        </p:nvSpPr>
        <p:spPr bwMode="auto">
          <a:xfrm>
            <a:off x="1295400" y="4876800"/>
            <a:ext cx="5486400" cy="83185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just">
              <a:spcBef>
                <a:spcPct val="50000"/>
              </a:spcBef>
            </a:pPr>
            <a:r>
              <a:rPr lang="en-US" altLang="zh-CN" sz="2400" b="1">
                <a:solidFill>
                  <a:srgbClr val="FF3300"/>
                </a:solidFill>
                <a:latin typeface="Times New Roman" panose="02020603050405020304" pitchFamily="18" charset="0"/>
              </a:rPr>
              <a:t>        </a:t>
            </a:r>
            <a:r>
              <a:rPr lang="zh-CN" altLang="en-US" sz="2400" b="1">
                <a:solidFill>
                  <a:srgbClr val="FF3300"/>
                </a:solidFill>
                <a:latin typeface="Times New Roman" panose="02020603050405020304" pitchFamily="18" charset="0"/>
              </a:rPr>
              <a:t>蛋白质在等电点时水溶性最小，在电场中既不向阳极移动，也不向阴极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7595"/>
                                        </p:tgtEl>
                                        <p:attrNameLst>
                                          <p:attrName>style.visibility</p:attrName>
                                        </p:attrNameLst>
                                      </p:cBhvr>
                                      <p:to>
                                        <p:strVal val="visible"/>
                                      </p:to>
                                    </p:set>
                                    <p:anim calcmode="lin" valueType="num">
                                      <p:cBhvr additive="base">
                                        <p:cTn id="7" dur="500" fill="hold"/>
                                        <p:tgtEl>
                                          <p:spTgt spid="67595"/>
                                        </p:tgtEl>
                                        <p:attrNameLst>
                                          <p:attrName>ppt_x</p:attrName>
                                        </p:attrNameLst>
                                      </p:cBhvr>
                                      <p:tavLst>
                                        <p:tav tm="0">
                                          <p:val>
                                            <p:strVal val="#ppt_x"/>
                                          </p:val>
                                        </p:tav>
                                        <p:tav tm="100000">
                                          <p:val>
                                            <p:strVal val="#ppt_x"/>
                                          </p:val>
                                        </p:tav>
                                      </p:tavLst>
                                    </p:anim>
                                    <p:anim calcmode="lin" valueType="num">
                                      <p:cBhvr additive="base">
                                        <p:cTn id="8" dur="500" fill="hold"/>
                                        <p:tgtEl>
                                          <p:spTgt spid="6759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7615"/>
                                        </p:tgtEl>
                                        <p:attrNameLst>
                                          <p:attrName>style.visibility</p:attrName>
                                        </p:attrNameLst>
                                      </p:cBhvr>
                                      <p:to>
                                        <p:strVal val="visible"/>
                                      </p:to>
                                    </p:set>
                                    <p:anim calcmode="lin" valueType="num">
                                      <p:cBhvr additive="base">
                                        <p:cTn id="13" dur="500" fill="hold"/>
                                        <p:tgtEl>
                                          <p:spTgt spid="67615"/>
                                        </p:tgtEl>
                                        <p:attrNameLst>
                                          <p:attrName>ppt_x</p:attrName>
                                        </p:attrNameLst>
                                      </p:cBhvr>
                                      <p:tavLst>
                                        <p:tav tm="0">
                                          <p:val>
                                            <p:strVal val="1+#ppt_w/2"/>
                                          </p:val>
                                        </p:tav>
                                        <p:tav tm="100000">
                                          <p:val>
                                            <p:strVal val="#ppt_x"/>
                                          </p:val>
                                        </p:tav>
                                      </p:tavLst>
                                    </p:anim>
                                    <p:anim calcmode="lin" valueType="num">
                                      <p:cBhvr additive="base">
                                        <p:cTn id="14" dur="500" fill="hold"/>
                                        <p:tgtEl>
                                          <p:spTgt spid="6761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6761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762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67604"/>
                                        </p:tgtEl>
                                        <p:attrNameLst>
                                          <p:attrName>style.visibility</p:attrName>
                                        </p:attrNameLst>
                                      </p:cBhvr>
                                      <p:to>
                                        <p:strVal val="visible"/>
                                      </p:to>
                                    </p:set>
                                    <p:anim calcmode="lin" valueType="num">
                                      <p:cBhvr additive="base">
                                        <p:cTn id="27" dur="500" fill="hold"/>
                                        <p:tgtEl>
                                          <p:spTgt spid="67604"/>
                                        </p:tgtEl>
                                        <p:attrNameLst>
                                          <p:attrName>ppt_x</p:attrName>
                                        </p:attrNameLst>
                                      </p:cBhvr>
                                      <p:tavLst>
                                        <p:tav tm="0">
                                          <p:val>
                                            <p:strVal val="#ppt_x"/>
                                          </p:val>
                                        </p:tav>
                                        <p:tav tm="100000">
                                          <p:val>
                                            <p:strVal val="#ppt_x"/>
                                          </p:val>
                                        </p:tav>
                                      </p:tavLst>
                                    </p:anim>
                                    <p:anim calcmode="lin" valueType="num">
                                      <p:cBhvr additive="base">
                                        <p:cTn id="28" dur="500" fill="hold"/>
                                        <p:tgtEl>
                                          <p:spTgt spid="67604"/>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67614"/>
                                        </p:tgtEl>
                                        <p:attrNameLst>
                                          <p:attrName>style.visibility</p:attrName>
                                        </p:attrNameLst>
                                      </p:cBhvr>
                                      <p:to>
                                        <p:strVal val="visible"/>
                                      </p:to>
                                    </p:set>
                                    <p:anim calcmode="lin" valueType="num">
                                      <p:cBhvr additive="base">
                                        <p:cTn id="33" dur="500" fill="hold"/>
                                        <p:tgtEl>
                                          <p:spTgt spid="67614"/>
                                        </p:tgtEl>
                                        <p:attrNameLst>
                                          <p:attrName>ppt_x</p:attrName>
                                        </p:attrNameLst>
                                      </p:cBhvr>
                                      <p:tavLst>
                                        <p:tav tm="0">
                                          <p:val>
                                            <p:strVal val="1+#ppt_w/2"/>
                                          </p:val>
                                        </p:tav>
                                        <p:tav tm="100000">
                                          <p:val>
                                            <p:strVal val="#ppt_x"/>
                                          </p:val>
                                        </p:tav>
                                      </p:tavLst>
                                    </p:anim>
                                    <p:anim calcmode="lin" valueType="num">
                                      <p:cBhvr additive="base">
                                        <p:cTn id="34" dur="500" fill="hold"/>
                                        <p:tgtEl>
                                          <p:spTgt spid="67614"/>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nodeType="clickEffect">
                                  <p:stCondLst>
                                    <p:cond delay="0"/>
                                  </p:stCondLst>
                                  <p:childTnLst>
                                    <p:set>
                                      <p:cBhvr>
                                        <p:cTn id="38" dur="1" fill="hold">
                                          <p:stCondLst>
                                            <p:cond delay="0"/>
                                          </p:stCondLst>
                                        </p:cTn>
                                        <p:tgtEl>
                                          <p:spTgt spid="67587"/>
                                        </p:tgtEl>
                                        <p:attrNameLst>
                                          <p:attrName>style.visibility</p:attrName>
                                        </p:attrNameLst>
                                      </p:cBhvr>
                                      <p:to>
                                        <p:strVal val="visible"/>
                                      </p:to>
                                    </p:set>
                                    <p:anim calcmode="lin" valueType="num">
                                      <p:cBhvr additive="base">
                                        <p:cTn id="39" dur="500" fill="hold"/>
                                        <p:tgtEl>
                                          <p:spTgt spid="67587"/>
                                        </p:tgtEl>
                                        <p:attrNameLst>
                                          <p:attrName>ppt_x</p:attrName>
                                        </p:attrNameLst>
                                      </p:cBhvr>
                                      <p:tavLst>
                                        <p:tav tm="0">
                                          <p:val>
                                            <p:strVal val="0-#ppt_w/2"/>
                                          </p:val>
                                        </p:tav>
                                        <p:tav tm="100000">
                                          <p:val>
                                            <p:strVal val="#ppt_x"/>
                                          </p:val>
                                        </p:tav>
                                      </p:tavLst>
                                    </p:anim>
                                    <p:anim calcmode="lin" valueType="num">
                                      <p:cBhvr additive="base">
                                        <p:cTn id="40" dur="500" fill="hold"/>
                                        <p:tgtEl>
                                          <p:spTgt spid="67587"/>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67613"/>
                                        </p:tgtEl>
                                        <p:attrNameLst>
                                          <p:attrName>style.visibility</p:attrName>
                                        </p:attrNameLst>
                                      </p:cBhvr>
                                      <p:to>
                                        <p:strVal val="visible"/>
                                      </p:to>
                                    </p:set>
                                    <p:anim calcmode="lin" valueType="num">
                                      <p:cBhvr additive="base">
                                        <p:cTn id="45" dur="500" fill="hold"/>
                                        <p:tgtEl>
                                          <p:spTgt spid="67613"/>
                                        </p:tgtEl>
                                        <p:attrNameLst>
                                          <p:attrName>ppt_x</p:attrName>
                                        </p:attrNameLst>
                                      </p:cBhvr>
                                      <p:tavLst>
                                        <p:tav tm="0">
                                          <p:val>
                                            <p:strVal val="0-#ppt_w/2"/>
                                          </p:val>
                                        </p:tav>
                                        <p:tav tm="100000">
                                          <p:val>
                                            <p:strVal val="#ppt_x"/>
                                          </p:val>
                                        </p:tav>
                                      </p:tavLst>
                                    </p:anim>
                                    <p:anim calcmode="lin" valueType="num">
                                      <p:cBhvr additive="base">
                                        <p:cTn id="46" dur="500" fill="hold"/>
                                        <p:tgtEl>
                                          <p:spTgt spid="67613"/>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67642"/>
                                        </p:tgtEl>
                                        <p:attrNameLst>
                                          <p:attrName>style.visibility</p:attrName>
                                        </p:attrNameLst>
                                      </p:cBhvr>
                                      <p:to>
                                        <p:strVal val="visible"/>
                                      </p:to>
                                    </p:set>
                                    <p:animEffect transition="in" filter="blinds(horizontal)">
                                      <p:cBhvr>
                                        <p:cTn id="51" dur="500"/>
                                        <p:tgtEl>
                                          <p:spTgt spid="676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13" grpId="0"/>
      <p:bldP spid="67614" grpId="0"/>
      <p:bldP spid="67615" grpId="0"/>
      <p:bldP spid="6764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1">
            <a:extLst>
              <a:ext uri="{FF2B5EF4-FFF2-40B4-BE49-F238E27FC236}">
                <a16:creationId xmlns:a16="http://schemas.microsoft.com/office/drawing/2014/main" id="{5DB7D794-A3B0-403B-B912-6B2C393CA2F7}"/>
              </a:ext>
            </a:extLst>
          </p:cNvPr>
          <p:cNvSpPr>
            <a:spLocks noGrp="1"/>
          </p:cNvSpPr>
          <p:nvPr>
            <p:ph type="dt" sz="quarter" idx="10"/>
          </p:nvPr>
        </p:nvSpPr>
        <p:spPr/>
        <p:txBody>
          <a:bodyPr anchorCtr="0"/>
          <a:lstStyle/>
          <a:p>
            <a:fld id="{BB962C8B-B14F-4D97-AF65-F5344CB8AC3E}" type="datetime11">
              <a:rPr lang="zh-CN" altLang="en-US" noProof="1" dirty="0" smtClean="0"/>
              <a:pPr/>
              <a:t>18:36:34</a:t>
            </a:fld>
            <a:endParaRPr lang="zh-CN" altLang="en-US" noProof="1"/>
          </a:p>
        </p:txBody>
      </p:sp>
      <p:sp>
        <p:nvSpPr>
          <p:cNvPr id="2" name="灯片编号占位符 5">
            <a:extLst>
              <a:ext uri="{FF2B5EF4-FFF2-40B4-BE49-F238E27FC236}">
                <a16:creationId xmlns:a16="http://schemas.microsoft.com/office/drawing/2014/main" id="{EED8B706-0AD1-4FAB-830D-F91A97A532E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8566AAE-3611-4096-B800-2A729DE67054}" type="slidenum">
              <a:rPr lang="en-US" altLang="zh-CN"/>
              <a:pPr/>
              <a:t>37</a:t>
            </a:fld>
            <a:endParaRPr lang="en-US" altLang="zh-CN"/>
          </a:p>
        </p:txBody>
      </p:sp>
      <p:sp>
        <p:nvSpPr>
          <p:cNvPr id="30725" name="Text Box 5">
            <a:extLst>
              <a:ext uri="{FF2B5EF4-FFF2-40B4-BE49-F238E27FC236}">
                <a16:creationId xmlns:a16="http://schemas.microsoft.com/office/drawing/2014/main" id="{E504B6A7-B9FE-4829-A1C6-14099A7B1722}"/>
              </a:ext>
            </a:extLst>
          </p:cNvPr>
          <p:cNvSpPr txBox="1">
            <a:spLocks noChangeArrowheads="1"/>
          </p:cNvSpPr>
          <p:nvPr/>
        </p:nvSpPr>
        <p:spPr bwMode="auto">
          <a:xfrm>
            <a:off x="304800" y="990600"/>
            <a:ext cx="8153400" cy="490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35000"/>
              </a:lnSpc>
              <a:spcBef>
                <a:spcPct val="50000"/>
              </a:spcBef>
            </a:pPr>
            <a:r>
              <a:rPr lang="en-US" altLang="zh-CN" sz="2400" b="1">
                <a:solidFill>
                  <a:srgbClr val="008000"/>
                </a:solidFill>
                <a:latin typeface="宋体" panose="02010600030101010101" pitchFamily="2" charset="-122"/>
              </a:rPr>
              <a:t>     </a:t>
            </a:r>
            <a:r>
              <a:rPr lang="zh-CN" altLang="en-US" sz="2400" b="1">
                <a:solidFill>
                  <a:srgbClr val="008000"/>
                </a:solidFill>
                <a:latin typeface="宋体" panose="02010600030101010101" pitchFamily="2" charset="-122"/>
              </a:rPr>
              <a:t>蛋白质是大分子化合物，分子颗粒的直径在胶粒幅度之内（</a:t>
            </a:r>
            <a:r>
              <a:rPr lang="en-US" altLang="zh-CN" sz="2400" b="1">
                <a:solidFill>
                  <a:srgbClr val="008000"/>
                </a:solidFill>
                <a:latin typeface="宋体" panose="02010600030101010101" pitchFamily="2" charset="-122"/>
              </a:rPr>
              <a:t>0.1-0.001μ</a:t>
            </a:r>
            <a:r>
              <a:rPr lang="zh-CN" altLang="en-US" sz="2400" b="1">
                <a:solidFill>
                  <a:srgbClr val="008000"/>
                </a:solidFill>
                <a:latin typeface="宋体" panose="02010600030101010101" pitchFamily="2" charset="-122"/>
              </a:rPr>
              <a:t>）呈胶体性质。 </a:t>
            </a:r>
          </a:p>
          <a:p>
            <a:pPr algn="just">
              <a:lnSpc>
                <a:spcPct val="135000"/>
              </a:lnSpc>
              <a:spcBef>
                <a:spcPct val="50000"/>
              </a:spcBef>
            </a:pPr>
            <a:r>
              <a:rPr lang="zh-CN" altLang="en-US" sz="2400" b="1">
                <a:solidFill>
                  <a:srgbClr val="000000"/>
                </a:solidFill>
                <a:latin typeface="宋体" panose="02010600030101010101" pitchFamily="2" charset="-122"/>
              </a:rPr>
              <a:t>   ① 蛋白质分子中含有许多亲水基如：</a:t>
            </a:r>
            <a:r>
              <a:rPr lang="en-US" altLang="zh-CN" sz="2400" b="1">
                <a:solidFill>
                  <a:srgbClr val="000000"/>
                </a:solidFill>
                <a:latin typeface="宋体" panose="02010600030101010101" pitchFamily="2" charset="-122"/>
              </a:rPr>
              <a:t>-COOH</a:t>
            </a:r>
            <a:r>
              <a:rPr lang="zh-CN" altLang="en-US" sz="2400" b="1">
                <a:solidFill>
                  <a:srgbClr val="000000"/>
                </a:solidFill>
                <a:latin typeface="宋体" panose="02010600030101010101" pitchFamily="2" charset="-122"/>
              </a:rPr>
              <a:t>、</a:t>
            </a:r>
            <a:r>
              <a:rPr lang="en-US" altLang="zh-CN" sz="2400" b="1">
                <a:solidFill>
                  <a:srgbClr val="000000"/>
                </a:solidFill>
                <a:latin typeface="宋体" panose="02010600030101010101" pitchFamily="2" charset="-122"/>
              </a:rPr>
              <a:t>-NH</a:t>
            </a:r>
            <a:r>
              <a:rPr lang="en-US" altLang="zh-CN" sz="2400" b="1" baseline="-30000">
                <a:solidFill>
                  <a:srgbClr val="000000"/>
                </a:solidFill>
                <a:latin typeface="宋体" panose="02010600030101010101" pitchFamily="2" charset="-122"/>
              </a:rPr>
              <a:t>2</a:t>
            </a:r>
            <a:r>
              <a:rPr lang="zh-CN" altLang="en-US" sz="2400" b="1">
                <a:solidFill>
                  <a:srgbClr val="000000"/>
                </a:solidFill>
                <a:latin typeface="宋体" panose="02010600030101010101" pitchFamily="2" charset="-122"/>
              </a:rPr>
              <a:t>、</a:t>
            </a:r>
            <a:r>
              <a:rPr lang="en-US" altLang="zh-CN" sz="2400" b="1">
                <a:solidFill>
                  <a:srgbClr val="000000"/>
                </a:solidFill>
                <a:latin typeface="宋体" panose="02010600030101010101" pitchFamily="2" charset="-122"/>
              </a:rPr>
              <a:t>-OH</a:t>
            </a:r>
            <a:r>
              <a:rPr lang="zh-CN" altLang="en-US" sz="2400" b="1">
                <a:solidFill>
                  <a:srgbClr val="000000"/>
                </a:solidFill>
                <a:latin typeface="宋体" panose="02010600030101010101" pitchFamily="2" charset="-122"/>
              </a:rPr>
              <a:t>等，它们外在颗粒表面，在水溶液中能与水起水合作用</a:t>
            </a:r>
            <a:r>
              <a:rPr lang="zh-CN" altLang="en-US" sz="2400" b="1">
                <a:solidFill>
                  <a:srgbClr val="FF3300"/>
                </a:solidFill>
                <a:latin typeface="宋体" panose="02010600030101010101" pitchFamily="2" charset="-122"/>
              </a:rPr>
              <a:t>形成水化膜</a:t>
            </a:r>
            <a:r>
              <a:rPr lang="zh-CN" altLang="en-US" sz="2400" b="1">
                <a:solidFill>
                  <a:srgbClr val="000000"/>
                </a:solidFill>
                <a:latin typeface="宋体" panose="02010600030101010101" pitchFamily="2" charset="-122"/>
              </a:rPr>
              <a:t>，水化膜的存在增强了蛋白质的稳定性。</a:t>
            </a:r>
          </a:p>
          <a:p>
            <a:pPr algn="just">
              <a:lnSpc>
                <a:spcPct val="135000"/>
              </a:lnSpc>
              <a:spcBef>
                <a:spcPct val="50000"/>
              </a:spcBef>
            </a:pPr>
            <a:r>
              <a:rPr lang="zh-CN" altLang="en-US" sz="2400" b="1">
                <a:solidFill>
                  <a:srgbClr val="000000"/>
                </a:solidFill>
                <a:latin typeface="宋体" panose="02010600030101010101" pitchFamily="2" charset="-122"/>
              </a:rPr>
              <a:t>   ②蛋白质颗粒表面都带电荷，在酸性溶液中带正电荷，在碱性溶液中带负电荷。带有同性电荷就与周围电性相反的的离子构成稳定的双电层。由于同性电荷相斥，颗粒互相隔绝而不粘合，形成稳定的胶体体系。</a:t>
            </a:r>
          </a:p>
        </p:txBody>
      </p:sp>
      <p:sp>
        <p:nvSpPr>
          <p:cNvPr id="41988" name="Text Box 7">
            <a:extLst>
              <a:ext uri="{FF2B5EF4-FFF2-40B4-BE49-F238E27FC236}">
                <a16:creationId xmlns:a16="http://schemas.microsoft.com/office/drawing/2014/main" id="{6A7D9A3D-65C3-4E6F-9274-1770DBD15B65}"/>
              </a:ext>
            </a:extLst>
          </p:cNvPr>
          <p:cNvSpPr txBox="1">
            <a:spLocks noChangeArrowheads="1"/>
          </p:cNvSpPr>
          <p:nvPr/>
        </p:nvSpPr>
        <p:spPr bwMode="auto">
          <a:xfrm>
            <a:off x="533400" y="304800"/>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en-US" altLang="zh-CN" sz="2400" b="1">
                <a:latin typeface="宋体" panose="02010600030101010101" pitchFamily="2" charset="-122"/>
              </a:rPr>
              <a:t>2</a:t>
            </a:r>
            <a:r>
              <a:rPr lang="zh-CN" altLang="en-US" sz="2400" b="1">
                <a:latin typeface="宋体" panose="02010600030101010101" pitchFamily="2" charset="-122"/>
              </a:rPr>
              <a:t>、胶体性质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25"/>
                                        </p:tgtEl>
                                        <p:attrNameLst>
                                          <p:attrName>style.visibility</p:attrName>
                                        </p:attrNameLst>
                                      </p:cBhvr>
                                      <p:to>
                                        <p:strVal val="visible"/>
                                      </p:to>
                                    </p:set>
                                    <p:animEffect transition="in" filter="blinds(horizontal)">
                                      <p:cBhvr>
                                        <p:cTn id="7" dur="500"/>
                                        <p:tgtEl>
                                          <p:spTgt spid="30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日期占位符 1">
            <a:extLst>
              <a:ext uri="{FF2B5EF4-FFF2-40B4-BE49-F238E27FC236}">
                <a16:creationId xmlns:a16="http://schemas.microsoft.com/office/drawing/2014/main" id="{EFD31912-002A-4DFF-B754-289C858E76CD}"/>
              </a:ext>
            </a:extLst>
          </p:cNvPr>
          <p:cNvSpPr>
            <a:spLocks noGrp="1"/>
          </p:cNvSpPr>
          <p:nvPr>
            <p:ph type="dt" sz="quarter" idx="10"/>
          </p:nvPr>
        </p:nvSpPr>
        <p:spPr/>
        <p:txBody>
          <a:bodyPr anchorCtr="0"/>
          <a:lstStyle/>
          <a:p>
            <a:fld id="{BB962C8B-B14F-4D97-AF65-F5344CB8AC3E}" type="datetime11">
              <a:rPr lang="zh-CN" altLang="en-US" noProof="1" dirty="0" smtClean="0"/>
              <a:pPr/>
              <a:t>18:36:34</a:t>
            </a:fld>
            <a:endParaRPr lang="zh-CN" altLang="en-US" noProof="1"/>
          </a:p>
        </p:txBody>
      </p:sp>
      <p:sp>
        <p:nvSpPr>
          <p:cNvPr id="2" name="灯片编号占位符 5">
            <a:extLst>
              <a:ext uri="{FF2B5EF4-FFF2-40B4-BE49-F238E27FC236}">
                <a16:creationId xmlns:a16="http://schemas.microsoft.com/office/drawing/2014/main" id="{EF29D382-DE46-42CC-BCB1-F0CE778034C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D7AE439-0B69-4C51-82BE-BEE4C45326AE}" type="slidenum">
              <a:rPr lang="en-US" altLang="zh-CN"/>
              <a:pPr/>
              <a:t>38</a:t>
            </a:fld>
            <a:endParaRPr lang="en-US" altLang="zh-CN"/>
          </a:p>
        </p:txBody>
      </p:sp>
      <p:sp>
        <p:nvSpPr>
          <p:cNvPr id="43011" name="Text Box 2">
            <a:extLst>
              <a:ext uri="{FF2B5EF4-FFF2-40B4-BE49-F238E27FC236}">
                <a16:creationId xmlns:a16="http://schemas.microsoft.com/office/drawing/2014/main" id="{BA52D564-CFE8-45BE-84A0-F7EB8D8CDD7F}"/>
              </a:ext>
            </a:extLst>
          </p:cNvPr>
          <p:cNvSpPr txBox="1">
            <a:spLocks noChangeArrowheads="1"/>
          </p:cNvSpPr>
          <p:nvPr/>
        </p:nvSpPr>
        <p:spPr bwMode="auto">
          <a:xfrm>
            <a:off x="838200" y="4572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r>
              <a:rPr lang="en-US" altLang="zh-CN" sz="2400" b="1">
                <a:latin typeface="宋体" panose="02010600030101010101" pitchFamily="2" charset="-122"/>
              </a:rPr>
              <a:t>3</a:t>
            </a:r>
            <a:r>
              <a:rPr lang="zh-CN" altLang="en-US" sz="2400" b="1">
                <a:latin typeface="宋体" panose="02010600030101010101" pitchFamily="2" charset="-122"/>
              </a:rPr>
              <a:t>、沉淀 </a:t>
            </a:r>
          </a:p>
        </p:txBody>
      </p:sp>
      <p:sp>
        <p:nvSpPr>
          <p:cNvPr id="70659" name="Text Box 3">
            <a:extLst>
              <a:ext uri="{FF2B5EF4-FFF2-40B4-BE49-F238E27FC236}">
                <a16:creationId xmlns:a16="http://schemas.microsoft.com/office/drawing/2014/main" id="{14E43347-3C45-4FA7-BD13-EA03C39EDDA7}"/>
              </a:ext>
            </a:extLst>
          </p:cNvPr>
          <p:cNvSpPr txBox="1">
            <a:spLocks noChangeArrowheads="1"/>
          </p:cNvSpPr>
          <p:nvPr/>
        </p:nvSpPr>
        <p:spPr bwMode="auto">
          <a:xfrm>
            <a:off x="609600" y="990600"/>
            <a:ext cx="266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r>
              <a:rPr lang="en-US" altLang="zh-CN" sz="2400" b="1">
                <a:solidFill>
                  <a:srgbClr val="000000"/>
                </a:solidFill>
                <a:latin typeface="宋体" panose="02010600030101010101" pitchFamily="2" charset="-122"/>
              </a:rPr>
              <a:t>① </a:t>
            </a:r>
            <a:r>
              <a:rPr lang="zh-CN" altLang="en-US" sz="2400" b="1">
                <a:solidFill>
                  <a:srgbClr val="000000"/>
                </a:solidFill>
                <a:latin typeface="宋体" panose="02010600030101010101" pitchFamily="2" charset="-122"/>
              </a:rPr>
              <a:t>盐析法</a:t>
            </a:r>
          </a:p>
        </p:txBody>
      </p:sp>
      <p:sp>
        <p:nvSpPr>
          <p:cNvPr id="70660" name="Text Box 4">
            <a:extLst>
              <a:ext uri="{FF2B5EF4-FFF2-40B4-BE49-F238E27FC236}">
                <a16:creationId xmlns:a16="http://schemas.microsoft.com/office/drawing/2014/main" id="{8B63DCE4-A048-4708-80CF-AA7131FD86F0}"/>
              </a:ext>
            </a:extLst>
          </p:cNvPr>
          <p:cNvSpPr txBox="1">
            <a:spLocks noChangeArrowheads="1"/>
          </p:cNvSpPr>
          <p:nvPr/>
        </p:nvSpPr>
        <p:spPr bwMode="auto">
          <a:xfrm>
            <a:off x="533400" y="251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r>
              <a:rPr lang="en-US" altLang="zh-CN" sz="2400" b="1">
                <a:solidFill>
                  <a:srgbClr val="000000"/>
                </a:solidFill>
                <a:latin typeface="宋体" panose="02010600030101010101" pitchFamily="2" charset="-122"/>
              </a:rPr>
              <a:t>② </a:t>
            </a:r>
            <a:r>
              <a:rPr lang="zh-CN" altLang="en-US" sz="2400" b="1">
                <a:solidFill>
                  <a:srgbClr val="000000"/>
                </a:solidFill>
                <a:latin typeface="宋体" panose="02010600030101010101" pitchFamily="2" charset="-122"/>
              </a:rPr>
              <a:t>重金属法</a:t>
            </a:r>
          </a:p>
        </p:txBody>
      </p:sp>
      <p:sp>
        <p:nvSpPr>
          <p:cNvPr id="70661" name="Text Box 5">
            <a:extLst>
              <a:ext uri="{FF2B5EF4-FFF2-40B4-BE49-F238E27FC236}">
                <a16:creationId xmlns:a16="http://schemas.microsoft.com/office/drawing/2014/main" id="{C860E68B-AAE4-4499-8AF6-24353ABF0BB1}"/>
              </a:ext>
            </a:extLst>
          </p:cNvPr>
          <p:cNvSpPr txBox="1">
            <a:spLocks noChangeArrowheads="1"/>
          </p:cNvSpPr>
          <p:nvPr/>
        </p:nvSpPr>
        <p:spPr bwMode="auto">
          <a:xfrm>
            <a:off x="4114800" y="9906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r>
              <a:rPr lang="zh-CN" altLang="en-US" sz="2400" b="1">
                <a:solidFill>
                  <a:srgbClr val="000000"/>
                </a:solidFill>
                <a:latin typeface="宋体" panose="02010600030101010101" pitchFamily="2" charset="-122"/>
              </a:rPr>
              <a:t>可逆沉淀</a:t>
            </a:r>
          </a:p>
        </p:txBody>
      </p:sp>
      <p:sp>
        <p:nvSpPr>
          <p:cNvPr id="70662" name="Text Box 6">
            <a:extLst>
              <a:ext uri="{FF2B5EF4-FFF2-40B4-BE49-F238E27FC236}">
                <a16:creationId xmlns:a16="http://schemas.microsoft.com/office/drawing/2014/main" id="{D33FDF88-A343-4954-B2B3-3722EE1A6C8A}"/>
              </a:ext>
            </a:extLst>
          </p:cNvPr>
          <p:cNvSpPr txBox="1">
            <a:spLocks noChangeArrowheads="1"/>
          </p:cNvSpPr>
          <p:nvPr/>
        </p:nvSpPr>
        <p:spPr bwMode="auto">
          <a:xfrm>
            <a:off x="3886200" y="25146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r>
              <a:rPr lang="zh-CN" altLang="en-US" sz="2400" b="1">
                <a:solidFill>
                  <a:srgbClr val="000000"/>
                </a:solidFill>
                <a:latin typeface="宋体" panose="02010600030101010101" pitchFamily="2" charset="-122"/>
              </a:rPr>
              <a:t>不可逆沉淀</a:t>
            </a:r>
          </a:p>
        </p:txBody>
      </p:sp>
      <p:sp>
        <p:nvSpPr>
          <p:cNvPr id="70663" name="Line 7">
            <a:extLst>
              <a:ext uri="{FF2B5EF4-FFF2-40B4-BE49-F238E27FC236}">
                <a16:creationId xmlns:a16="http://schemas.microsoft.com/office/drawing/2014/main" id="{5D0CF8C0-9840-4163-B90D-9379A8C21D96}"/>
              </a:ext>
            </a:extLst>
          </p:cNvPr>
          <p:cNvSpPr>
            <a:spLocks noChangeShapeType="1"/>
          </p:cNvSpPr>
          <p:nvPr/>
        </p:nvSpPr>
        <p:spPr bwMode="auto">
          <a:xfrm>
            <a:off x="2362200" y="1233488"/>
            <a:ext cx="15240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64" name="Line 8">
            <a:extLst>
              <a:ext uri="{FF2B5EF4-FFF2-40B4-BE49-F238E27FC236}">
                <a16:creationId xmlns:a16="http://schemas.microsoft.com/office/drawing/2014/main" id="{6DED5C8A-ACE1-4071-924C-F11BA5217F35}"/>
              </a:ext>
            </a:extLst>
          </p:cNvPr>
          <p:cNvSpPr>
            <a:spLocks noChangeShapeType="1"/>
          </p:cNvSpPr>
          <p:nvPr/>
        </p:nvSpPr>
        <p:spPr bwMode="auto">
          <a:xfrm>
            <a:off x="2667000" y="2819400"/>
            <a:ext cx="11430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3018" name="Object 9">
            <a:extLst>
              <a:ext uri="{FF2B5EF4-FFF2-40B4-BE49-F238E27FC236}">
                <a16:creationId xmlns:a16="http://schemas.microsoft.com/office/drawing/2014/main" id="{C7B7352C-CB74-43A7-B74A-F2D016BF355F}"/>
              </a:ext>
            </a:extLst>
          </p:cNvPr>
          <p:cNvGraphicFramePr>
            <a:graphicFrameLocks noChangeAspect="1"/>
          </p:cNvGraphicFramePr>
          <p:nvPr/>
        </p:nvGraphicFramePr>
        <p:xfrm>
          <a:off x="990600" y="1524000"/>
          <a:ext cx="6934200" cy="869950"/>
        </p:xfrm>
        <a:graphic>
          <a:graphicData uri="http://schemas.openxmlformats.org/presentationml/2006/ole">
            <mc:AlternateContent xmlns:mc="http://schemas.openxmlformats.org/markup-compatibility/2006">
              <mc:Choice xmlns:v="urn:schemas-microsoft-com:vml" Requires="v">
                <p:oleObj spid="_x0000_s43022" r:id="rId3" imgW="3957320" imgH="495300" progId="">
                  <p:embed/>
                </p:oleObj>
              </mc:Choice>
              <mc:Fallback>
                <p:oleObj r:id="rId3" imgW="3957320" imgH="495300" progId="">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524000"/>
                        <a:ext cx="69342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3019" name="Text Box 10">
            <a:extLst>
              <a:ext uri="{FF2B5EF4-FFF2-40B4-BE49-F238E27FC236}">
                <a16:creationId xmlns:a16="http://schemas.microsoft.com/office/drawing/2014/main" id="{C3B92F13-FF67-48EC-8996-F41875ED065E}"/>
              </a:ext>
            </a:extLst>
          </p:cNvPr>
          <p:cNvSpPr txBox="1">
            <a:spLocks noChangeArrowheads="1"/>
          </p:cNvSpPr>
          <p:nvPr/>
        </p:nvSpPr>
        <p:spPr bwMode="auto">
          <a:xfrm>
            <a:off x="533400" y="3048000"/>
            <a:ext cx="7696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5000"/>
              </a:lnSpc>
              <a:spcBef>
                <a:spcPct val="50000"/>
              </a:spcBef>
            </a:pPr>
            <a:r>
              <a:rPr lang="en-US" altLang="zh-CN" sz="2400" b="1">
                <a:latin typeface="宋体" panose="02010600030101010101" pitchFamily="2" charset="-122"/>
              </a:rPr>
              <a:t>    </a:t>
            </a:r>
            <a:r>
              <a:rPr lang="zh-CN" altLang="en-US" sz="2400" b="1">
                <a:latin typeface="宋体" panose="02010600030101010101" pitchFamily="2" charset="-122"/>
              </a:rPr>
              <a:t>蛋白质与重金属盐作用，则发生不可逆沉淀。</a:t>
            </a:r>
          </a:p>
        </p:txBody>
      </p:sp>
      <p:sp>
        <p:nvSpPr>
          <p:cNvPr id="43020" name="Text Box 12">
            <a:extLst>
              <a:ext uri="{FF2B5EF4-FFF2-40B4-BE49-F238E27FC236}">
                <a16:creationId xmlns:a16="http://schemas.microsoft.com/office/drawing/2014/main" id="{AB75D34E-8A7F-4153-82CA-1309524CCC1C}"/>
              </a:ext>
            </a:extLst>
          </p:cNvPr>
          <p:cNvSpPr txBox="1">
            <a:spLocks noChangeArrowheads="1"/>
          </p:cNvSpPr>
          <p:nvPr/>
        </p:nvSpPr>
        <p:spPr bwMode="auto">
          <a:xfrm>
            <a:off x="685800" y="4648200"/>
            <a:ext cx="74676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5000"/>
              </a:lnSpc>
              <a:spcBef>
                <a:spcPct val="50000"/>
              </a:spcBef>
            </a:pPr>
            <a:r>
              <a:rPr lang="zh-CN" altLang="en-US" sz="2400" b="1">
                <a:latin typeface="宋体" panose="02010600030101010101" pitchFamily="2" charset="-122"/>
              </a:rPr>
              <a:t>在蛋白质溶液中加入有机溶剂（如丙酮、乙醇等）则发生不可逆沉淀。</a:t>
            </a:r>
            <a:endParaRPr lang="zh-CN" altLang="en-US"/>
          </a:p>
        </p:txBody>
      </p:sp>
      <p:sp>
        <p:nvSpPr>
          <p:cNvPr id="70669" name="Text Box 13">
            <a:extLst>
              <a:ext uri="{FF2B5EF4-FFF2-40B4-BE49-F238E27FC236}">
                <a16:creationId xmlns:a16="http://schemas.microsoft.com/office/drawing/2014/main" id="{E76789B7-7558-4D4B-9990-7EA3CA293D78}"/>
              </a:ext>
            </a:extLst>
          </p:cNvPr>
          <p:cNvSpPr txBox="1">
            <a:spLocks noChangeArrowheads="1"/>
          </p:cNvSpPr>
          <p:nvPr/>
        </p:nvSpPr>
        <p:spPr bwMode="auto">
          <a:xfrm>
            <a:off x="609600" y="38100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r>
              <a:rPr lang="en-US" altLang="zh-CN" sz="2400" b="1">
                <a:solidFill>
                  <a:srgbClr val="000000"/>
                </a:solidFill>
                <a:latin typeface="Times New Roman" panose="02020603050405020304" pitchFamily="18" charset="0"/>
              </a:rPr>
              <a:t>③</a:t>
            </a:r>
            <a:r>
              <a:rPr lang="en-US" altLang="zh-CN" sz="2400" b="1">
                <a:solidFill>
                  <a:srgbClr val="000000"/>
                </a:solidFill>
                <a:latin typeface="宋体" panose="02010600030101010101" pitchFamily="2" charset="-122"/>
              </a:rPr>
              <a:t> </a:t>
            </a:r>
            <a:r>
              <a:rPr lang="zh-CN" altLang="en-US" sz="2400" b="1">
                <a:solidFill>
                  <a:srgbClr val="000000"/>
                </a:solidFill>
                <a:latin typeface="宋体" panose="02010600030101010101" pitchFamily="2" charset="-122"/>
              </a:rPr>
              <a:t>脱水剂</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0659"/>
                                        </p:tgtEl>
                                        <p:attrNameLst>
                                          <p:attrName>style.visibility</p:attrName>
                                        </p:attrNameLst>
                                      </p:cBhvr>
                                      <p:to>
                                        <p:strVal val="visible"/>
                                      </p:to>
                                    </p:set>
                                    <p:animEffect transition="in" filter="blinds(horizontal)">
                                      <p:cBhvr>
                                        <p:cTn id="7" dur="500"/>
                                        <p:tgtEl>
                                          <p:spTgt spid="706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0660"/>
                                        </p:tgtEl>
                                        <p:attrNameLst>
                                          <p:attrName>style.visibility</p:attrName>
                                        </p:attrNameLst>
                                      </p:cBhvr>
                                      <p:to>
                                        <p:strVal val="visible"/>
                                      </p:to>
                                    </p:set>
                                    <p:animEffect transition="in" filter="blinds(horizontal)">
                                      <p:cBhvr>
                                        <p:cTn id="12" dur="500"/>
                                        <p:tgtEl>
                                          <p:spTgt spid="706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0661"/>
                                        </p:tgtEl>
                                        <p:attrNameLst>
                                          <p:attrName>style.visibility</p:attrName>
                                        </p:attrNameLst>
                                      </p:cBhvr>
                                      <p:to>
                                        <p:strVal val="visible"/>
                                      </p:to>
                                    </p:set>
                                    <p:animEffect transition="in" filter="blinds(horizontal)">
                                      <p:cBhvr>
                                        <p:cTn id="17" dur="500"/>
                                        <p:tgtEl>
                                          <p:spTgt spid="7066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0662"/>
                                        </p:tgtEl>
                                        <p:attrNameLst>
                                          <p:attrName>style.visibility</p:attrName>
                                        </p:attrNameLst>
                                      </p:cBhvr>
                                      <p:to>
                                        <p:strVal val="visible"/>
                                      </p:to>
                                    </p:set>
                                    <p:animEffect transition="in" filter="blinds(horizontal)">
                                      <p:cBhvr>
                                        <p:cTn id="22" dur="500"/>
                                        <p:tgtEl>
                                          <p:spTgt spid="7066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0669"/>
                                        </p:tgtEl>
                                        <p:attrNameLst>
                                          <p:attrName>style.visibility</p:attrName>
                                        </p:attrNameLst>
                                      </p:cBhvr>
                                      <p:to>
                                        <p:strVal val="visible"/>
                                      </p:to>
                                    </p:set>
                                    <p:animEffect transition="in" filter="blinds(horizontal)">
                                      <p:cBhvr>
                                        <p:cTn id="27" dur="500"/>
                                        <p:tgtEl>
                                          <p:spTgt spid="7066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0663"/>
                                        </p:tgtEl>
                                        <p:attrNameLst>
                                          <p:attrName>style.visibility</p:attrName>
                                        </p:attrNameLst>
                                      </p:cBhvr>
                                      <p:to>
                                        <p:strVal val="visible"/>
                                      </p:to>
                                    </p:set>
                                    <p:animEffect transition="in" filter="blinds(horizontal)">
                                      <p:cBhvr>
                                        <p:cTn id="32" dur="500"/>
                                        <p:tgtEl>
                                          <p:spTgt spid="7066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0664"/>
                                        </p:tgtEl>
                                        <p:attrNameLst>
                                          <p:attrName>style.visibility</p:attrName>
                                        </p:attrNameLst>
                                      </p:cBhvr>
                                      <p:to>
                                        <p:strVal val="visible"/>
                                      </p:to>
                                    </p:set>
                                    <p:animEffect transition="in" filter="blinds(horizontal)">
                                      <p:cBhvr>
                                        <p:cTn id="37" dur="500"/>
                                        <p:tgtEl>
                                          <p:spTgt spid="706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p:bldP spid="70660" grpId="0"/>
      <p:bldP spid="70661" grpId="0"/>
      <p:bldP spid="70662" grpId="0"/>
      <p:bldP spid="7066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日期占位符 1">
            <a:extLst>
              <a:ext uri="{FF2B5EF4-FFF2-40B4-BE49-F238E27FC236}">
                <a16:creationId xmlns:a16="http://schemas.microsoft.com/office/drawing/2014/main" id="{609D3B6A-7D6A-419C-83F3-B22991B3DEEB}"/>
              </a:ext>
            </a:extLst>
          </p:cNvPr>
          <p:cNvSpPr>
            <a:spLocks noGrp="1"/>
          </p:cNvSpPr>
          <p:nvPr>
            <p:ph type="dt" sz="quarter" idx="10"/>
          </p:nvPr>
        </p:nvSpPr>
        <p:spPr/>
        <p:txBody>
          <a:bodyPr anchorCtr="0"/>
          <a:lstStyle/>
          <a:p>
            <a:fld id="{BB962C8B-B14F-4D97-AF65-F5344CB8AC3E}" type="datetime11">
              <a:rPr lang="zh-CN" altLang="en-US" noProof="1" dirty="0" smtClean="0"/>
              <a:pPr/>
              <a:t>18:36:34</a:t>
            </a:fld>
            <a:endParaRPr lang="zh-CN" altLang="en-US" noProof="1"/>
          </a:p>
        </p:txBody>
      </p:sp>
      <p:sp>
        <p:nvSpPr>
          <p:cNvPr id="2" name="灯片编号占位符 5">
            <a:extLst>
              <a:ext uri="{FF2B5EF4-FFF2-40B4-BE49-F238E27FC236}">
                <a16:creationId xmlns:a16="http://schemas.microsoft.com/office/drawing/2014/main" id="{C2CA3B86-A0E7-4890-9D8B-406876EEDB9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C97F05C-2F82-4C86-A9C1-0278D3E388C4}" type="slidenum">
              <a:rPr lang="en-US" altLang="zh-CN"/>
              <a:pPr/>
              <a:t>39</a:t>
            </a:fld>
            <a:endParaRPr lang="en-US" altLang="zh-CN"/>
          </a:p>
        </p:txBody>
      </p:sp>
      <p:sp>
        <p:nvSpPr>
          <p:cNvPr id="71682" name="Text Box 2">
            <a:extLst>
              <a:ext uri="{FF2B5EF4-FFF2-40B4-BE49-F238E27FC236}">
                <a16:creationId xmlns:a16="http://schemas.microsoft.com/office/drawing/2014/main" id="{E1018C91-B2EC-4B1F-B231-85054C1B6DD7}"/>
              </a:ext>
            </a:extLst>
          </p:cNvPr>
          <p:cNvSpPr txBox="1">
            <a:spLocks noChangeArrowheads="1"/>
          </p:cNvSpPr>
          <p:nvPr/>
        </p:nvSpPr>
        <p:spPr bwMode="auto">
          <a:xfrm>
            <a:off x="381000" y="1255713"/>
            <a:ext cx="8229600" cy="157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35000"/>
              </a:lnSpc>
              <a:spcBef>
                <a:spcPct val="50000"/>
              </a:spcBef>
            </a:pPr>
            <a:r>
              <a:rPr lang="en-US" altLang="zh-CN" sz="2400" b="1">
                <a:solidFill>
                  <a:srgbClr val="000000"/>
                </a:solidFill>
                <a:latin typeface="Times New Roman" panose="02020603050405020304" pitchFamily="18" charset="0"/>
              </a:rPr>
              <a:t>    1</a:t>
            </a:r>
            <a:r>
              <a:rPr lang="zh-CN" altLang="en-US" sz="2400" b="1">
                <a:solidFill>
                  <a:srgbClr val="000000"/>
                </a:solidFill>
                <a:latin typeface="Times New Roman" panose="02020603050405020304" pitchFamily="18" charset="0"/>
              </a:rPr>
              <a:t>）</a:t>
            </a:r>
            <a:r>
              <a:rPr lang="en-US" altLang="zh-CN" sz="2400" b="1">
                <a:solidFill>
                  <a:srgbClr val="000000"/>
                </a:solidFill>
                <a:latin typeface="Times New Roman" panose="02020603050405020304" pitchFamily="18" charset="0"/>
              </a:rPr>
              <a:t>.  </a:t>
            </a:r>
            <a:r>
              <a:rPr lang="zh-CN" altLang="en-US" sz="2400" b="1">
                <a:solidFill>
                  <a:srgbClr val="000000"/>
                </a:solidFill>
                <a:latin typeface="Times New Roman" panose="02020603050405020304" pitchFamily="18" charset="0"/>
              </a:rPr>
              <a:t>蛋白质在某些理化因素的作用下，</a:t>
            </a:r>
            <a:r>
              <a:rPr lang="zh-CN" altLang="en-US" sz="2400" b="1">
                <a:solidFill>
                  <a:srgbClr val="000000"/>
                </a:solidFill>
                <a:latin typeface="宋体" panose="02010600030101010101" pitchFamily="2" charset="-122"/>
              </a:rPr>
              <a:t>共价键不变，</a:t>
            </a:r>
            <a:r>
              <a:rPr lang="zh-CN" altLang="en-US" sz="2400" b="1">
                <a:solidFill>
                  <a:srgbClr val="000000"/>
                </a:solidFill>
                <a:latin typeface="Times New Roman" panose="02020603050405020304" pitchFamily="18" charset="0"/>
              </a:rPr>
              <a:t>其</a:t>
            </a:r>
            <a:r>
              <a:rPr lang="zh-CN" altLang="en-US" sz="2400" b="1">
                <a:solidFill>
                  <a:srgbClr val="FF3300"/>
                </a:solidFill>
                <a:latin typeface="Times New Roman" panose="02020603050405020304" pitchFamily="18" charset="0"/>
              </a:rPr>
              <a:t>空间结构受到破坏</a:t>
            </a:r>
            <a:r>
              <a:rPr lang="zh-CN" altLang="en-US" sz="2400" b="1">
                <a:solidFill>
                  <a:srgbClr val="000000"/>
                </a:solidFill>
                <a:latin typeface="Times New Roman" panose="02020603050405020304" pitchFamily="18" charset="0"/>
              </a:rPr>
              <a:t> ，从而改变其理化性质，并失去其生物活性，称为蛋白质的变性。</a:t>
            </a:r>
          </a:p>
        </p:txBody>
      </p:sp>
      <p:sp>
        <p:nvSpPr>
          <p:cNvPr id="71683" name="Text Box 3">
            <a:extLst>
              <a:ext uri="{FF2B5EF4-FFF2-40B4-BE49-F238E27FC236}">
                <a16:creationId xmlns:a16="http://schemas.microsoft.com/office/drawing/2014/main" id="{9A6C9D38-878E-4FC2-A825-94B0D6097FE8}"/>
              </a:ext>
            </a:extLst>
          </p:cNvPr>
          <p:cNvSpPr txBox="1">
            <a:spLocks noChangeArrowheads="1"/>
          </p:cNvSpPr>
          <p:nvPr/>
        </p:nvSpPr>
        <p:spPr bwMode="auto">
          <a:xfrm>
            <a:off x="381000" y="3276600"/>
            <a:ext cx="4471988"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spcBef>
                <a:spcPct val="5000"/>
              </a:spcBef>
            </a:pPr>
            <a:r>
              <a:rPr lang="en-US" altLang="zh-CN" sz="2400" b="1">
                <a:latin typeface="Times New Roman" panose="02020603050405020304" pitchFamily="18" charset="0"/>
              </a:rPr>
              <a:t>2</a:t>
            </a:r>
            <a:r>
              <a:rPr lang="zh-CN" altLang="en-US" sz="2400" b="1">
                <a:latin typeface="Times New Roman" panose="02020603050405020304" pitchFamily="18" charset="0"/>
              </a:rPr>
              <a:t>）</a:t>
            </a:r>
            <a:r>
              <a:rPr lang="en-US" altLang="zh-CN" sz="2400" b="1">
                <a:latin typeface="Times New Roman" panose="02020603050405020304" pitchFamily="18" charset="0"/>
              </a:rPr>
              <a:t>. </a:t>
            </a:r>
            <a:r>
              <a:rPr lang="zh-CN" altLang="en-US" sz="2400" b="1">
                <a:latin typeface="Times New Roman" panose="02020603050405020304" pitchFamily="18" charset="0"/>
              </a:rPr>
              <a:t>变性的实质是破坏了蛋白质</a:t>
            </a:r>
          </a:p>
          <a:p>
            <a:pPr>
              <a:spcBef>
                <a:spcPct val="5000"/>
              </a:spcBef>
            </a:pPr>
            <a:r>
              <a:rPr lang="zh-CN" altLang="en-US" sz="2400" b="1">
                <a:latin typeface="Times New Roman" panose="02020603050405020304" pitchFamily="18" charset="0"/>
              </a:rPr>
              <a:t>的空间结构，并不引起一级</a:t>
            </a:r>
          </a:p>
          <a:p>
            <a:pPr>
              <a:spcBef>
                <a:spcPct val="5000"/>
              </a:spcBef>
            </a:pPr>
            <a:r>
              <a:rPr lang="zh-CN" altLang="en-US" sz="2400" b="1">
                <a:latin typeface="Times New Roman" panose="02020603050405020304" pitchFamily="18" charset="0"/>
              </a:rPr>
              <a:t> 结构的改变。</a:t>
            </a:r>
            <a:r>
              <a:rPr lang="zh-CN" altLang="en-US" sz="2800" b="1">
                <a:latin typeface="Times New Roman" panose="02020603050405020304" pitchFamily="18" charset="0"/>
              </a:rPr>
              <a:t> </a:t>
            </a:r>
          </a:p>
        </p:txBody>
      </p:sp>
      <p:sp>
        <p:nvSpPr>
          <p:cNvPr id="71684" name="Freeform 4">
            <a:extLst>
              <a:ext uri="{FF2B5EF4-FFF2-40B4-BE49-F238E27FC236}">
                <a16:creationId xmlns:a16="http://schemas.microsoft.com/office/drawing/2014/main" id="{E83A2C6C-E1D5-4AD2-AD10-361B8C941058}"/>
              </a:ext>
            </a:extLst>
          </p:cNvPr>
          <p:cNvSpPr>
            <a:spLocks noChangeArrowheads="1"/>
          </p:cNvSpPr>
          <p:nvPr/>
        </p:nvSpPr>
        <p:spPr bwMode="auto">
          <a:xfrm>
            <a:off x="7683500" y="3048000"/>
            <a:ext cx="1460500" cy="1308100"/>
          </a:xfrm>
          <a:custGeom>
            <a:avLst/>
            <a:gdLst>
              <a:gd name="T0" fmla="*/ 192 w 1256"/>
              <a:gd name="T1" fmla="*/ 48 h 1112"/>
              <a:gd name="T2" fmla="*/ 672 w 1256"/>
              <a:gd name="T3" fmla="*/ 480 h 1112"/>
              <a:gd name="T4" fmla="*/ 0 w 1256"/>
              <a:gd name="T5" fmla="*/ 864 h 1112"/>
              <a:gd name="T6" fmla="*/ 672 w 1256"/>
              <a:gd name="T7" fmla="*/ 912 h 1112"/>
              <a:gd name="T8" fmla="*/ 720 w 1256"/>
              <a:gd name="T9" fmla="*/ 624 h 1112"/>
              <a:gd name="T10" fmla="*/ 1008 w 1256"/>
              <a:gd name="T11" fmla="*/ 672 h 1112"/>
              <a:gd name="T12" fmla="*/ 432 w 1256"/>
              <a:gd name="T13" fmla="*/ 480 h 1112"/>
              <a:gd name="T14" fmla="*/ 720 w 1256"/>
              <a:gd name="T15" fmla="*/ 48 h 1112"/>
              <a:gd name="T16" fmla="*/ 864 w 1256"/>
              <a:gd name="T17" fmla="*/ 384 h 1112"/>
              <a:gd name="T18" fmla="*/ 720 w 1256"/>
              <a:gd name="T19" fmla="*/ 288 h 1112"/>
              <a:gd name="T20" fmla="*/ 1200 w 1256"/>
              <a:gd name="T21" fmla="*/ 288 h 1112"/>
              <a:gd name="T22" fmla="*/ 1056 w 1256"/>
              <a:gd name="T23" fmla="*/ 624 h 1112"/>
              <a:gd name="T24" fmla="*/ 960 w 1256"/>
              <a:gd name="T25" fmla="*/ 1056 h 1112"/>
              <a:gd name="T26" fmla="*/ 672 w 1256"/>
              <a:gd name="T27" fmla="*/ 960 h 1112"/>
              <a:gd name="T28" fmla="*/ 240 w 1256"/>
              <a:gd name="T29" fmla="*/ 672 h 1112"/>
              <a:gd name="T30" fmla="*/ 192 w 1256"/>
              <a:gd name="T31" fmla="*/ 432 h 1112"/>
              <a:gd name="T32" fmla="*/ 480 w 1256"/>
              <a:gd name="T33" fmla="*/ 384 h 1112"/>
              <a:gd name="T34" fmla="*/ 528 w 1256"/>
              <a:gd name="T35" fmla="*/ 624 h 1112"/>
              <a:gd name="T36" fmla="*/ 912 w 1256"/>
              <a:gd name="T37" fmla="*/ 672 h 1112"/>
              <a:gd name="T38" fmla="*/ 816 w 1256"/>
              <a:gd name="T39" fmla="*/ 480 h 1112"/>
              <a:gd name="T40" fmla="*/ 192 w 1256"/>
              <a:gd name="T41" fmla="*/ 192 h 1112"/>
              <a:gd name="T42" fmla="*/ 192 w 1256"/>
              <a:gd name="T43" fmla="*/ 48 h 1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56" h="1112">
                <a:moveTo>
                  <a:pt x="192" y="48"/>
                </a:moveTo>
                <a:cubicBezTo>
                  <a:pt x="272" y="96"/>
                  <a:pt x="704" y="344"/>
                  <a:pt x="672" y="480"/>
                </a:cubicBezTo>
                <a:cubicBezTo>
                  <a:pt x="640" y="616"/>
                  <a:pt x="0" y="792"/>
                  <a:pt x="0" y="864"/>
                </a:cubicBezTo>
                <a:cubicBezTo>
                  <a:pt x="0" y="936"/>
                  <a:pt x="552" y="952"/>
                  <a:pt x="672" y="912"/>
                </a:cubicBezTo>
                <a:cubicBezTo>
                  <a:pt x="792" y="872"/>
                  <a:pt x="664" y="664"/>
                  <a:pt x="720" y="624"/>
                </a:cubicBezTo>
                <a:cubicBezTo>
                  <a:pt x="776" y="584"/>
                  <a:pt x="1056" y="696"/>
                  <a:pt x="1008" y="672"/>
                </a:cubicBezTo>
                <a:cubicBezTo>
                  <a:pt x="960" y="648"/>
                  <a:pt x="480" y="584"/>
                  <a:pt x="432" y="480"/>
                </a:cubicBezTo>
                <a:cubicBezTo>
                  <a:pt x="384" y="376"/>
                  <a:pt x="648" y="64"/>
                  <a:pt x="720" y="48"/>
                </a:cubicBezTo>
                <a:cubicBezTo>
                  <a:pt x="792" y="32"/>
                  <a:pt x="864" y="344"/>
                  <a:pt x="864" y="384"/>
                </a:cubicBezTo>
                <a:cubicBezTo>
                  <a:pt x="864" y="424"/>
                  <a:pt x="664" y="304"/>
                  <a:pt x="720" y="288"/>
                </a:cubicBezTo>
                <a:cubicBezTo>
                  <a:pt x="776" y="272"/>
                  <a:pt x="1144" y="232"/>
                  <a:pt x="1200" y="288"/>
                </a:cubicBezTo>
                <a:cubicBezTo>
                  <a:pt x="1256" y="344"/>
                  <a:pt x="1096" y="496"/>
                  <a:pt x="1056" y="624"/>
                </a:cubicBezTo>
                <a:cubicBezTo>
                  <a:pt x="1016" y="752"/>
                  <a:pt x="1024" y="1000"/>
                  <a:pt x="960" y="1056"/>
                </a:cubicBezTo>
                <a:cubicBezTo>
                  <a:pt x="896" y="1112"/>
                  <a:pt x="792" y="1024"/>
                  <a:pt x="672" y="960"/>
                </a:cubicBezTo>
                <a:cubicBezTo>
                  <a:pt x="552" y="896"/>
                  <a:pt x="320" y="760"/>
                  <a:pt x="240" y="672"/>
                </a:cubicBezTo>
                <a:cubicBezTo>
                  <a:pt x="160" y="584"/>
                  <a:pt x="152" y="480"/>
                  <a:pt x="192" y="432"/>
                </a:cubicBezTo>
                <a:cubicBezTo>
                  <a:pt x="232" y="384"/>
                  <a:pt x="424" y="352"/>
                  <a:pt x="480" y="384"/>
                </a:cubicBezTo>
                <a:cubicBezTo>
                  <a:pt x="536" y="416"/>
                  <a:pt x="456" y="576"/>
                  <a:pt x="528" y="624"/>
                </a:cubicBezTo>
                <a:cubicBezTo>
                  <a:pt x="600" y="672"/>
                  <a:pt x="864" y="696"/>
                  <a:pt x="912" y="672"/>
                </a:cubicBezTo>
                <a:cubicBezTo>
                  <a:pt x="960" y="648"/>
                  <a:pt x="936" y="560"/>
                  <a:pt x="816" y="480"/>
                </a:cubicBezTo>
                <a:cubicBezTo>
                  <a:pt x="696" y="400"/>
                  <a:pt x="304" y="264"/>
                  <a:pt x="192" y="192"/>
                </a:cubicBezTo>
                <a:cubicBezTo>
                  <a:pt x="80" y="120"/>
                  <a:pt x="112" y="0"/>
                  <a:pt x="192" y="48"/>
                </a:cubicBezTo>
                <a:close/>
              </a:path>
            </a:pathLst>
          </a:custGeom>
          <a:solidFill>
            <a:srgbClr val="FF3399"/>
          </a:solidFill>
          <a:ln>
            <a:noFill/>
          </a:ln>
          <a:scene3d>
            <a:camera prst="legacyPerspectiveBottom"/>
            <a:lightRig rig="legacyFlat3" dir="t"/>
          </a:scene3d>
          <a:sp3d extrusionH="887400" prstMaterial="legacyMatte">
            <a:bevelT w="13500" h="13500" prst="angle"/>
            <a:bevelB w="13500" h="13500" prst="angle"/>
            <a:extrusionClr>
              <a:srgbClr val="FF3399"/>
            </a:extrusionClr>
            <a:contourClr>
              <a:srgbClr val="FF3399"/>
            </a:contourClr>
          </a:sp3d>
          <a:extLst>
            <a:ext uri="{91240B29-F687-4F45-9708-019B960494DF}">
              <a14:hiddenLine xmlns:a14="http://schemas.microsoft.com/office/drawing/2010/main" w="9525">
                <a:noFill/>
                <a:round/>
                <a:headEnd/>
                <a:tailEnd/>
              </a14:hiddenLine>
            </a:ext>
          </a:extLst>
        </p:spPr>
        <p:txBody>
          <a:bodyPr>
            <a:flatTx/>
          </a:bodyPr>
          <a:lstStyle/>
          <a:p>
            <a:pPr eaLnBrk="0" hangingPunct="0"/>
            <a:endParaRPr lang="zh-CN" altLang="en-US"/>
          </a:p>
        </p:txBody>
      </p:sp>
      <p:grpSp>
        <p:nvGrpSpPr>
          <p:cNvPr id="71685" name="Group 5">
            <a:extLst>
              <a:ext uri="{FF2B5EF4-FFF2-40B4-BE49-F238E27FC236}">
                <a16:creationId xmlns:a16="http://schemas.microsoft.com/office/drawing/2014/main" id="{379E71F6-B0BD-496E-853A-1286F981178E}"/>
              </a:ext>
            </a:extLst>
          </p:cNvPr>
          <p:cNvGrpSpPr>
            <a:grpSpLocks/>
          </p:cNvGrpSpPr>
          <p:nvPr/>
        </p:nvGrpSpPr>
        <p:grpSpPr bwMode="auto">
          <a:xfrm>
            <a:off x="6172200" y="3810000"/>
            <a:ext cx="1524000" cy="2009775"/>
            <a:chOff x="3648" y="2640"/>
            <a:chExt cx="960" cy="1266"/>
          </a:xfrm>
        </p:grpSpPr>
        <p:sp>
          <p:nvSpPr>
            <p:cNvPr id="44039" name="Freeform 6">
              <a:extLst>
                <a:ext uri="{FF2B5EF4-FFF2-40B4-BE49-F238E27FC236}">
                  <a16:creationId xmlns:a16="http://schemas.microsoft.com/office/drawing/2014/main" id="{01E9AE82-A3A3-4AAB-8DEA-D7E25D7B18B6}"/>
                </a:ext>
              </a:extLst>
            </p:cNvPr>
            <p:cNvSpPr>
              <a:spLocks noChangeArrowheads="1"/>
            </p:cNvSpPr>
            <p:nvPr/>
          </p:nvSpPr>
          <p:spPr bwMode="auto">
            <a:xfrm>
              <a:off x="3648" y="2640"/>
              <a:ext cx="912" cy="1062"/>
            </a:xfrm>
            <a:custGeom>
              <a:avLst/>
              <a:gdLst>
                <a:gd name="T0" fmla="*/ 0 w 1524"/>
                <a:gd name="T1" fmla="*/ 252 h 2022"/>
                <a:gd name="T2" fmla="*/ 108 w 1524"/>
                <a:gd name="T3" fmla="*/ 636 h 2022"/>
                <a:gd name="T4" fmla="*/ 312 w 1524"/>
                <a:gd name="T5" fmla="*/ 1032 h 2022"/>
                <a:gd name="T6" fmla="*/ 592 w 1524"/>
                <a:gd name="T7" fmla="*/ 1250 h 2022"/>
                <a:gd name="T8" fmla="*/ 955 w 1524"/>
                <a:gd name="T9" fmla="*/ 1518 h 2022"/>
                <a:gd name="T10" fmla="*/ 1166 w 1524"/>
                <a:gd name="T11" fmla="*/ 1748 h 2022"/>
                <a:gd name="T12" fmla="*/ 1499 w 1524"/>
                <a:gd name="T13" fmla="*/ 1965 h 2022"/>
                <a:gd name="T14" fmla="*/ 1015 w 1524"/>
                <a:gd name="T15" fmla="*/ 1403 h 2022"/>
                <a:gd name="T16" fmla="*/ 396 w 1524"/>
                <a:gd name="T17" fmla="*/ 936 h 2022"/>
                <a:gd name="T18" fmla="*/ 33 w 1524"/>
                <a:gd name="T19" fmla="*/ 0 h 2022"/>
                <a:gd name="T20" fmla="*/ 0 w 1524"/>
                <a:gd name="T21" fmla="*/ 252 h 2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24" h="2022">
                  <a:moveTo>
                    <a:pt x="0" y="252"/>
                  </a:moveTo>
                  <a:cubicBezTo>
                    <a:pt x="12" y="358"/>
                    <a:pt x="56" y="506"/>
                    <a:pt x="108" y="636"/>
                  </a:cubicBezTo>
                  <a:cubicBezTo>
                    <a:pt x="160" y="766"/>
                    <a:pt x="231" y="930"/>
                    <a:pt x="312" y="1032"/>
                  </a:cubicBezTo>
                  <a:cubicBezTo>
                    <a:pt x="393" y="1134"/>
                    <a:pt x="485" y="1169"/>
                    <a:pt x="592" y="1250"/>
                  </a:cubicBezTo>
                  <a:cubicBezTo>
                    <a:pt x="699" y="1331"/>
                    <a:pt x="859" y="1435"/>
                    <a:pt x="955" y="1518"/>
                  </a:cubicBezTo>
                  <a:cubicBezTo>
                    <a:pt x="1051" y="1601"/>
                    <a:pt x="1076" y="1673"/>
                    <a:pt x="1166" y="1748"/>
                  </a:cubicBezTo>
                  <a:cubicBezTo>
                    <a:pt x="1257" y="1822"/>
                    <a:pt x="1524" y="2022"/>
                    <a:pt x="1499" y="1965"/>
                  </a:cubicBezTo>
                  <a:cubicBezTo>
                    <a:pt x="1474" y="1907"/>
                    <a:pt x="1199" y="1574"/>
                    <a:pt x="1015" y="1403"/>
                  </a:cubicBezTo>
                  <a:cubicBezTo>
                    <a:pt x="831" y="1232"/>
                    <a:pt x="560" y="1170"/>
                    <a:pt x="396" y="936"/>
                  </a:cubicBezTo>
                  <a:cubicBezTo>
                    <a:pt x="232" y="702"/>
                    <a:pt x="99" y="114"/>
                    <a:pt x="33" y="0"/>
                  </a:cubicBezTo>
                  <a:lnTo>
                    <a:pt x="0" y="252"/>
                  </a:lnTo>
                  <a:close/>
                </a:path>
              </a:pathLst>
            </a:custGeom>
            <a:solidFill>
              <a:schemeClr val="accent1"/>
            </a:solidFill>
            <a:ln w="9525">
              <a:solidFill>
                <a:srgbClr val="000000"/>
              </a:solidFill>
              <a:round/>
              <a:headEnd/>
              <a:tailEnd/>
            </a:ln>
          </p:spPr>
          <p:txBody>
            <a:bodyPr/>
            <a:lstStyle/>
            <a:p>
              <a:pPr eaLnBrk="0" hangingPunct="0"/>
              <a:endParaRPr lang="zh-CN" altLang="en-US"/>
            </a:p>
          </p:txBody>
        </p:sp>
        <p:sp>
          <p:nvSpPr>
            <p:cNvPr id="44040" name="Line 7">
              <a:extLst>
                <a:ext uri="{FF2B5EF4-FFF2-40B4-BE49-F238E27FC236}">
                  <a16:creationId xmlns:a16="http://schemas.microsoft.com/office/drawing/2014/main" id="{4211547B-3610-4B2D-B91C-C7B5C7BB46AF}"/>
                </a:ext>
              </a:extLst>
            </p:cNvPr>
            <p:cNvSpPr>
              <a:spLocks noChangeShapeType="1"/>
            </p:cNvSpPr>
            <p:nvPr/>
          </p:nvSpPr>
          <p:spPr bwMode="auto">
            <a:xfrm rot="21414810" flipH="1">
              <a:off x="4128" y="2880"/>
              <a:ext cx="480" cy="336"/>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1" name="WordArt 8">
              <a:extLst>
                <a:ext uri="{FF2B5EF4-FFF2-40B4-BE49-F238E27FC236}">
                  <a16:creationId xmlns:a16="http://schemas.microsoft.com/office/drawing/2014/main" id="{63CE3463-BE31-4D84-9828-BD4B30FB0E01}"/>
                </a:ext>
              </a:extLst>
            </p:cNvPr>
            <p:cNvSpPr>
              <a:spLocks noChangeArrowheads="1" noChangeShapeType="1" noTextEdit="1"/>
            </p:cNvSpPr>
            <p:nvPr/>
          </p:nvSpPr>
          <p:spPr bwMode="auto">
            <a:xfrm>
              <a:off x="4224" y="3744"/>
              <a:ext cx="384" cy="162"/>
            </a:xfrm>
            <a:prstGeom prst="rect">
              <a:avLst/>
            </a:prstGeom>
          </p:spPr>
          <p:txBody>
            <a:bodyPr wrap="none" fromWordArt="1">
              <a:prstTxWarp prst="textSlantUp">
                <a:avLst>
                  <a:gd name="adj" fmla="val 1852"/>
                </a:avLst>
              </a:prstTxWarp>
            </a:bodyPr>
            <a:lstStyle/>
            <a:p>
              <a:pPr algn="ctr"/>
              <a:r>
                <a:rPr lang="zh-CN" altLang="en-US" sz="3600" kern="10">
                  <a:ln w="9525">
                    <a:solidFill>
                      <a:schemeClr val="accent1"/>
                    </a:solidFill>
                    <a:round/>
                    <a:headEnd/>
                    <a:tailEnd/>
                  </a:ln>
                  <a:solidFill>
                    <a:srgbClr val="000000"/>
                  </a:solidFill>
                  <a:latin typeface="宋体" panose="02010600030101010101" pitchFamily="2" charset="-122"/>
                </a:rPr>
                <a:t>变性</a:t>
              </a:r>
            </a:p>
          </p:txBody>
        </p:sp>
      </p:grpSp>
      <p:grpSp>
        <p:nvGrpSpPr>
          <p:cNvPr id="71689" name="Group 9">
            <a:extLst>
              <a:ext uri="{FF2B5EF4-FFF2-40B4-BE49-F238E27FC236}">
                <a16:creationId xmlns:a16="http://schemas.microsoft.com/office/drawing/2014/main" id="{0FE0192F-C36D-4B92-8A97-EBA7B5460294}"/>
              </a:ext>
            </a:extLst>
          </p:cNvPr>
          <p:cNvGrpSpPr>
            <a:grpSpLocks/>
          </p:cNvGrpSpPr>
          <p:nvPr/>
        </p:nvGrpSpPr>
        <p:grpSpPr bwMode="auto">
          <a:xfrm>
            <a:off x="4038600" y="4800600"/>
            <a:ext cx="2514600" cy="1704975"/>
            <a:chOff x="2544" y="3024"/>
            <a:chExt cx="1584" cy="1074"/>
          </a:xfrm>
        </p:grpSpPr>
        <p:sp>
          <p:nvSpPr>
            <p:cNvPr id="44043" name="Line 10">
              <a:extLst>
                <a:ext uri="{FF2B5EF4-FFF2-40B4-BE49-F238E27FC236}">
                  <a16:creationId xmlns:a16="http://schemas.microsoft.com/office/drawing/2014/main" id="{E6FC0FC0-4D08-4735-AC22-D9087D73481D}"/>
                </a:ext>
              </a:extLst>
            </p:cNvPr>
            <p:cNvSpPr>
              <a:spLocks noChangeShapeType="1"/>
            </p:cNvSpPr>
            <p:nvPr/>
          </p:nvSpPr>
          <p:spPr bwMode="auto">
            <a:xfrm rot="20831241" flipH="1">
              <a:off x="3408" y="3216"/>
              <a:ext cx="720" cy="24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4" name="Freeform 11">
              <a:extLst>
                <a:ext uri="{FF2B5EF4-FFF2-40B4-BE49-F238E27FC236}">
                  <a16:creationId xmlns:a16="http://schemas.microsoft.com/office/drawing/2014/main" id="{9F8F83C1-2228-4E8C-919F-496204B88478}"/>
                </a:ext>
              </a:extLst>
            </p:cNvPr>
            <p:cNvSpPr>
              <a:spLocks noChangeArrowheads="1"/>
            </p:cNvSpPr>
            <p:nvPr/>
          </p:nvSpPr>
          <p:spPr bwMode="auto">
            <a:xfrm>
              <a:off x="2544" y="3024"/>
              <a:ext cx="920" cy="824"/>
            </a:xfrm>
            <a:custGeom>
              <a:avLst/>
              <a:gdLst>
                <a:gd name="T0" fmla="*/ 192 w 1256"/>
                <a:gd name="T1" fmla="*/ 48 h 1112"/>
                <a:gd name="T2" fmla="*/ 672 w 1256"/>
                <a:gd name="T3" fmla="*/ 480 h 1112"/>
                <a:gd name="T4" fmla="*/ 0 w 1256"/>
                <a:gd name="T5" fmla="*/ 864 h 1112"/>
                <a:gd name="T6" fmla="*/ 672 w 1256"/>
                <a:gd name="T7" fmla="*/ 912 h 1112"/>
                <a:gd name="T8" fmla="*/ 720 w 1256"/>
                <a:gd name="T9" fmla="*/ 624 h 1112"/>
                <a:gd name="T10" fmla="*/ 1008 w 1256"/>
                <a:gd name="T11" fmla="*/ 672 h 1112"/>
                <a:gd name="T12" fmla="*/ 432 w 1256"/>
                <a:gd name="T13" fmla="*/ 480 h 1112"/>
                <a:gd name="T14" fmla="*/ 720 w 1256"/>
                <a:gd name="T15" fmla="*/ 48 h 1112"/>
                <a:gd name="T16" fmla="*/ 864 w 1256"/>
                <a:gd name="T17" fmla="*/ 384 h 1112"/>
                <a:gd name="T18" fmla="*/ 720 w 1256"/>
                <a:gd name="T19" fmla="*/ 288 h 1112"/>
                <a:gd name="T20" fmla="*/ 1200 w 1256"/>
                <a:gd name="T21" fmla="*/ 288 h 1112"/>
                <a:gd name="T22" fmla="*/ 1056 w 1256"/>
                <a:gd name="T23" fmla="*/ 624 h 1112"/>
                <a:gd name="T24" fmla="*/ 960 w 1256"/>
                <a:gd name="T25" fmla="*/ 1056 h 1112"/>
                <a:gd name="T26" fmla="*/ 672 w 1256"/>
                <a:gd name="T27" fmla="*/ 960 h 1112"/>
                <a:gd name="T28" fmla="*/ 240 w 1256"/>
                <a:gd name="T29" fmla="*/ 672 h 1112"/>
                <a:gd name="T30" fmla="*/ 192 w 1256"/>
                <a:gd name="T31" fmla="*/ 432 h 1112"/>
                <a:gd name="T32" fmla="*/ 480 w 1256"/>
                <a:gd name="T33" fmla="*/ 384 h 1112"/>
                <a:gd name="T34" fmla="*/ 528 w 1256"/>
                <a:gd name="T35" fmla="*/ 624 h 1112"/>
                <a:gd name="T36" fmla="*/ 912 w 1256"/>
                <a:gd name="T37" fmla="*/ 672 h 1112"/>
                <a:gd name="T38" fmla="*/ 816 w 1256"/>
                <a:gd name="T39" fmla="*/ 480 h 1112"/>
                <a:gd name="T40" fmla="*/ 192 w 1256"/>
                <a:gd name="T41" fmla="*/ 192 h 1112"/>
                <a:gd name="T42" fmla="*/ 192 w 1256"/>
                <a:gd name="T43" fmla="*/ 48 h 1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56" h="1112">
                  <a:moveTo>
                    <a:pt x="192" y="48"/>
                  </a:moveTo>
                  <a:cubicBezTo>
                    <a:pt x="272" y="96"/>
                    <a:pt x="704" y="344"/>
                    <a:pt x="672" y="480"/>
                  </a:cubicBezTo>
                  <a:cubicBezTo>
                    <a:pt x="640" y="616"/>
                    <a:pt x="0" y="792"/>
                    <a:pt x="0" y="864"/>
                  </a:cubicBezTo>
                  <a:cubicBezTo>
                    <a:pt x="0" y="936"/>
                    <a:pt x="552" y="952"/>
                    <a:pt x="672" y="912"/>
                  </a:cubicBezTo>
                  <a:cubicBezTo>
                    <a:pt x="792" y="872"/>
                    <a:pt x="664" y="664"/>
                    <a:pt x="720" y="624"/>
                  </a:cubicBezTo>
                  <a:cubicBezTo>
                    <a:pt x="776" y="584"/>
                    <a:pt x="1056" y="696"/>
                    <a:pt x="1008" y="672"/>
                  </a:cubicBezTo>
                  <a:cubicBezTo>
                    <a:pt x="960" y="648"/>
                    <a:pt x="480" y="584"/>
                    <a:pt x="432" y="480"/>
                  </a:cubicBezTo>
                  <a:cubicBezTo>
                    <a:pt x="384" y="376"/>
                    <a:pt x="648" y="64"/>
                    <a:pt x="720" y="48"/>
                  </a:cubicBezTo>
                  <a:cubicBezTo>
                    <a:pt x="792" y="32"/>
                    <a:pt x="864" y="344"/>
                    <a:pt x="864" y="384"/>
                  </a:cubicBezTo>
                  <a:cubicBezTo>
                    <a:pt x="864" y="424"/>
                    <a:pt x="664" y="304"/>
                    <a:pt x="720" y="288"/>
                  </a:cubicBezTo>
                  <a:cubicBezTo>
                    <a:pt x="776" y="272"/>
                    <a:pt x="1144" y="232"/>
                    <a:pt x="1200" y="288"/>
                  </a:cubicBezTo>
                  <a:cubicBezTo>
                    <a:pt x="1256" y="344"/>
                    <a:pt x="1096" y="496"/>
                    <a:pt x="1056" y="624"/>
                  </a:cubicBezTo>
                  <a:cubicBezTo>
                    <a:pt x="1016" y="752"/>
                    <a:pt x="1024" y="1000"/>
                    <a:pt x="960" y="1056"/>
                  </a:cubicBezTo>
                  <a:cubicBezTo>
                    <a:pt x="896" y="1112"/>
                    <a:pt x="792" y="1024"/>
                    <a:pt x="672" y="960"/>
                  </a:cubicBezTo>
                  <a:cubicBezTo>
                    <a:pt x="552" y="896"/>
                    <a:pt x="320" y="760"/>
                    <a:pt x="240" y="672"/>
                  </a:cubicBezTo>
                  <a:cubicBezTo>
                    <a:pt x="160" y="584"/>
                    <a:pt x="152" y="480"/>
                    <a:pt x="192" y="432"/>
                  </a:cubicBezTo>
                  <a:cubicBezTo>
                    <a:pt x="232" y="384"/>
                    <a:pt x="424" y="352"/>
                    <a:pt x="480" y="384"/>
                  </a:cubicBezTo>
                  <a:cubicBezTo>
                    <a:pt x="536" y="416"/>
                    <a:pt x="456" y="576"/>
                    <a:pt x="528" y="624"/>
                  </a:cubicBezTo>
                  <a:cubicBezTo>
                    <a:pt x="600" y="672"/>
                    <a:pt x="864" y="696"/>
                    <a:pt x="912" y="672"/>
                  </a:cubicBezTo>
                  <a:cubicBezTo>
                    <a:pt x="960" y="648"/>
                    <a:pt x="936" y="560"/>
                    <a:pt x="816" y="480"/>
                  </a:cubicBezTo>
                  <a:cubicBezTo>
                    <a:pt x="696" y="400"/>
                    <a:pt x="304" y="264"/>
                    <a:pt x="192" y="192"/>
                  </a:cubicBezTo>
                  <a:cubicBezTo>
                    <a:pt x="80" y="120"/>
                    <a:pt x="112" y="0"/>
                    <a:pt x="192" y="48"/>
                  </a:cubicBezTo>
                  <a:close/>
                </a:path>
              </a:pathLst>
            </a:custGeom>
            <a:solidFill>
              <a:srgbClr val="FF3399"/>
            </a:solidFill>
            <a:ln>
              <a:noFill/>
            </a:ln>
            <a:scene3d>
              <a:camera prst="legacyPerspectiveBottom"/>
              <a:lightRig rig="legacyFlat3" dir="t"/>
            </a:scene3d>
            <a:sp3d extrusionH="887400" prstMaterial="legacyMatte">
              <a:bevelT w="13500" h="13500" prst="angle"/>
              <a:bevelB w="13500" h="13500" prst="angle"/>
              <a:extrusionClr>
                <a:srgbClr val="FF3399"/>
              </a:extrusionClr>
              <a:contourClr>
                <a:srgbClr val="FF3399"/>
              </a:contourClr>
            </a:sp3d>
            <a:extLst>
              <a:ext uri="{91240B29-F687-4F45-9708-019B960494DF}">
                <a14:hiddenLine xmlns:a14="http://schemas.microsoft.com/office/drawing/2010/main" w="9525">
                  <a:noFill/>
                  <a:round/>
                  <a:headEnd/>
                  <a:tailEnd/>
                </a14:hiddenLine>
              </a:ext>
            </a:extLst>
          </p:spPr>
          <p:txBody>
            <a:bodyPr>
              <a:flatTx/>
            </a:bodyPr>
            <a:lstStyle/>
            <a:p>
              <a:pPr eaLnBrk="0" hangingPunct="0"/>
              <a:endParaRPr lang="zh-CN" altLang="en-US"/>
            </a:p>
          </p:txBody>
        </p:sp>
        <p:sp>
          <p:nvSpPr>
            <p:cNvPr id="44045" name="WordArt 12">
              <a:extLst>
                <a:ext uri="{FF2B5EF4-FFF2-40B4-BE49-F238E27FC236}">
                  <a16:creationId xmlns:a16="http://schemas.microsoft.com/office/drawing/2014/main" id="{68ED0587-8BE6-4723-B97D-2EC7EC533290}"/>
                </a:ext>
              </a:extLst>
            </p:cNvPr>
            <p:cNvSpPr>
              <a:spLocks noChangeArrowheads="1" noChangeShapeType="1" noTextEdit="1"/>
            </p:cNvSpPr>
            <p:nvPr/>
          </p:nvSpPr>
          <p:spPr bwMode="auto">
            <a:xfrm>
              <a:off x="2880" y="3888"/>
              <a:ext cx="432" cy="210"/>
            </a:xfrm>
            <a:prstGeom prst="rect">
              <a:avLst/>
            </a:prstGeom>
          </p:spPr>
          <p:txBody>
            <a:bodyPr wrap="none" fromWordArt="1">
              <a:prstTxWarp prst="textSlantUp">
                <a:avLst>
                  <a:gd name="adj" fmla="val 3704"/>
                </a:avLst>
              </a:prstTxWarp>
            </a:bodyPr>
            <a:lstStyle/>
            <a:p>
              <a:pPr algn="ctr"/>
              <a:r>
                <a:rPr lang="zh-CN" altLang="en-US" sz="3600" kern="10">
                  <a:ln w="9525">
                    <a:solidFill>
                      <a:srgbClr val="FF00FF"/>
                    </a:solidFill>
                    <a:round/>
                    <a:headEnd/>
                    <a:tailEnd/>
                  </a:ln>
                  <a:solidFill>
                    <a:srgbClr val="000000"/>
                  </a:solidFill>
                  <a:latin typeface="宋体" panose="02010600030101010101" pitchFamily="2" charset="-122"/>
                </a:rPr>
                <a:t>恢复</a:t>
              </a:r>
            </a:p>
          </p:txBody>
        </p:sp>
      </p:grpSp>
      <p:sp>
        <p:nvSpPr>
          <p:cNvPr id="44046" name="Text Box 14">
            <a:extLst>
              <a:ext uri="{FF2B5EF4-FFF2-40B4-BE49-F238E27FC236}">
                <a16:creationId xmlns:a16="http://schemas.microsoft.com/office/drawing/2014/main" id="{5A4B5AE5-0EA6-4026-8178-8386977E7022}"/>
              </a:ext>
            </a:extLst>
          </p:cNvPr>
          <p:cNvSpPr txBox="1">
            <a:spLocks noChangeArrowheads="1"/>
          </p:cNvSpPr>
          <p:nvPr/>
        </p:nvSpPr>
        <p:spPr bwMode="auto">
          <a:xfrm>
            <a:off x="762000" y="609600"/>
            <a:ext cx="152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r>
              <a:rPr lang="en-US" altLang="zh-CN" sz="2800" b="1">
                <a:latin typeface="Times New Roman" panose="02020603050405020304" pitchFamily="18" charset="0"/>
              </a:rPr>
              <a:t>4</a:t>
            </a:r>
            <a:r>
              <a:rPr lang="zh-CN" altLang="en-US" sz="2800" b="1">
                <a:latin typeface="Times New Roman" panose="02020603050405020304" pitchFamily="18" charset="0"/>
              </a:rPr>
              <a:t>、变性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682"/>
                                        </p:tgtEl>
                                        <p:attrNameLst>
                                          <p:attrName>style.visibility</p:attrName>
                                        </p:attrNameLst>
                                      </p:cBhvr>
                                      <p:to>
                                        <p:strVal val="visible"/>
                                      </p:to>
                                    </p:set>
                                    <p:anim calcmode="lin" valueType="num">
                                      <p:cBhvr additive="base">
                                        <p:cTn id="7" dur="500" fill="hold"/>
                                        <p:tgtEl>
                                          <p:spTgt spid="71682"/>
                                        </p:tgtEl>
                                        <p:attrNameLst>
                                          <p:attrName>ppt_x</p:attrName>
                                        </p:attrNameLst>
                                      </p:cBhvr>
                                      <p:tavLst>
                                        <p:tav tm="0">
                                          <p:val>
                                            <p:strVal val="#ppt_x"/>
                                          </p:val>
                                        </p:tav>
                                        <p:tav tm="100000">
                                          <p:val>
                                            <p:strVal val="#ppt_x"/>
                                          </p:val>
                                        </p:tav>
                                      </p:tavLst>
                                    </p:anim>
                                    <p:anim calcmode="lin" valueType="num">
                                      <p:cBhvr additive="base">
                                        <p:cTn id="8" dur="500" fill="hold"/>
                                        <p:tgtEl>
                                          <p:spTgt spid="7168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1683"/>
                                        </p:tgtEl>
                                        <p:attrNameLst>
                                          <p:attrName>style.visibility</p:attrName>
                                        </p:attrNameLst>
                                      </p:cBhvr>
                                      <p:to>
                                        <p:strVal val="visible"/>
                                      </p:to>
                                    </p:set>
                                    <p:anim calcmode="lin" valueType="num">
                                      <p:cBhvr additive="base">
                                        <p:cTn id="13" dur="500" fill="hold"/>
                                        <p:tgtEl>
                                          <p:spTgt spid="71683"/>
                                        </p:tgtEl>
                                        <p:attrNameLst>
                                          <p:attrName>ppt_x</p:attrName>
                                        </p:attrNameLst>
                                      </p:cBhvr>
                                      <p:tavLst>
                                        <p:tav tm="0">
                                          <p:val>
                                            <p:strVal val="1+#ppt_w/2"/>
                                          </p:val>
                                        </p:tav>
                                        <p:tav tm="100000">
                                          <p:val>
                                            <p:strVal val="#ppt_x"/>
                                          </p:val>
                                        </p:tav>
                                      </p:tavLst>
                                    </p:anim>
                                    <p:anim calcmode="lin" valueType="num">
                                      <p:cBhvr additive="base">
                                        <p:cTn id="14" dur="500" fill="hold"/>
                                        <p:tgtEl>
                                          <p:spTgt spid="7168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nodeType="clickEffect">
                                  <p:stCondLst>
                                    <p:cond delay="0"/>
                                  </p:stCondLst>
                                  <p:childTnLst>
                                    <p:set>
                                      <p:cBhvr>
                                        <p:cTn id="18" dur="1" fill="hold">
                                          <p:stCondLst>
                                            <p:cond delay="0"/>
                                          </p:stCondLst>
                                        </p:cTn>
                                        <p:tgtEl>
                                          <p:spTgt spid="71684"/>
                                        </p:tgtEl>
                                        <p:attrNameLst>
                                          <p:attrName>style.visibility</p:attrName>
                                        </p:attrNameLst>
                                      </p:cBhvr>
                                      <p:to>
                                        <p:strVal val="visible"/>
                                      </p:to>
                                    </p:set>
                                    <p:animEffect transition="in" filter="dissolve">
                                      <p:cBhvr>
                                        <p:cTn id="19" dur="500"/>
                                        <p:tgtEl>
                                          <p:spTgt spid="7168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499"/>
                                          </p:stCondLst>
                                        </p:cTn>
                                        <p:tgtEl>
                                          <p:spTgt spid="71685"/>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499"/>
                                          </p:stCondLst>
                                        </p:cTn>
                                        <p:tgtEl>
                                          <p:spTgt spid="716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p:bldP spid="7168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1">
            <a:extLst>
              <a:ext uri="{FF2B5EF4-FFF2-40B4-BE49-F238E27FC236}">
                <a16:creationId xmlns:a16="http://schemas.microsoft.com/office/drawing/2014/main" id="{B084970E-98E2-48AF-B8BA-824F973F6710}"/>
              </a:ext>
            </a:extLst>
          </p:cNvPr>
          <p:cNvSpPr>
            <a:spLocks noGrp="1"/>
          </p:cNvSpPr>
          <p:nvPr>
            <p:ph type="dt" sz="quarter" idx="10"/>
          </p:nvPr>
        </p:nvSpPr>
        <p:spPr/>
        <p:txBody>
          <a:bodyPr anchorCtr="0"/>
          <a:lstStyle/>
          <a:p>
            <a:fld id="{BB962C8B-B14F-4D97-AF65-F5344CB8AC3E}" type="datetime11">
              <a:rPr lang="zh-CN" altLang="en-US" noProof="1" dirty="0" smtClean="0"/>
              <a:pPr/>
              <a:t>18:36:33</a:t>
            </a:fld>
            <a:endParaRPr lang="zh-CN" altLang="en-US" noProof="1"/>
          </a:p>
        </p:txBody>
      </p:sp>
      <p:sp>
        <p:nvSpPr>
          <p:cNvPr id="2" name="灯片编号占位符 3">
            <a:extLst>
              <a:ext uri="{FF2B5EF4-FFF2-40B4-BE49-F238E27FC236}">
                <a16:creationId xmlns:a16="http://schemas.microsoft.com/office/drawing/2014/main" id="{FD20D76D-4FE0-4AD9-BEF2-8BF439F8F42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471AEEE-FF8F-4593-8335-C799C033581D}" type="slidenum">
              <a:rPr lang="en-US" altLang="zh-CN"/>
              <a:pPr/>
              <a:t>4</a:t>
            </a:fld>
            <a:endParaRPr lang="en-US" altLang="zh-CN"/>
          </a:p>
        </p:txBody>
      </p:sp>
      <p:sp>
        <p:nvSpPr>
          <p:cNvPr id="41986" name="Text Box 2">
            <a:extLst>
              <a:ext uri="{FF2B5EF4-FFF2-40B4-BE49-F238E27FC236}">
                <a16:creationId xmlns:a16="http://schemas.microsoft.com/office/drawing/2014/main" id="{D2132326-D1DC-456B-9722-605405AD0E14}"/>
              </a:ext>
            </a:extLst>
          </p:cNvPr>
          <p:cNvSpPr txBox="1">
            <a:spLocks noChangeArrowheads="1"/>
          </p:cNvSpPr>
          <p:nvPr/>
        </p:nvSpPr>
        <p:spPr bwMode="auto">
          <a:xfrm>
            <a:off x="611188" y="1268413"/>
            <a:ext cx="769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400" b="1">
                <a:solidFill>
                  <a:srgbClr val="008000"/>
                </a:solidFill>
                <a:ea typeface="楷体" panose="02010609060101010101" pitchFamily="49" charset="-122"/>
              </a:rPr>
              <a:t>A. </a:t>
            </a:r>
            <a:r>
              <a:rPr lang="zh-CN" altLang="en-US" sz="2400" b="1">
                <a:solidFill>
                  <a:srgbClr val="008000"/>
                </a:solidFill>
                <a:ea typeface="楷体" panose="02010609060101010101" pitchFamily="49" charset="-122"/>
              </a:rPr>
              <a:t>中性氨基酸：</a:t>
            </a:r>
            <a:r>
              <a:rPr lang="zh-CN" altLang="en-US" sz="2400" b="1">
                <a:solidFill>
                  <a:srgbClr val="000000"/>
                </a:solidFill>
                <a:ea typeface="楷体" panose="02010609060101010101" pitchFamily="49" charset="-122"/>
              </a:rPr>
              <a:t>分子中</a:t>
            </a:r>
            <a:r>
              <a:rPr lang="zh-CN" altLang="en-US" sz="2400" b="1">
                <a:solidFill>
                  <a:srgbClr val="FF3300"/>
                </a:solidFill>
                <a:ea typeface="楷体" panose="02010609060101010101" pitchFamily="49" charset="-122"/>
              </a:rPr>
              <a:t>－</a:t>
            </a:r>
            <a:r>
              <a:rPr lang="en-US" altLang="zh-CN" sz="2400" b="1">
                <a:solidFill>
                  <a:srgbClr val="FF3300"/>
                </a:solidFill>
                <a:ea typeface="楷体" panose="02010609060101010101" pitchFamily="49" charset="-122"/>
              </a:rPr>
              <a:t>NH</a:t>
            </a:r>
            <a:r>
              <a:rPr lang="en-US" altLang="zh-CN" sz="2400" b="1" baseline="-25000">
                <a:solidFill>
                  <a:srgbClr val="FF3300"/>
                </a:solidFill>
                <a:ea typeface="楷体" panose="02010609060101010101" pitchFamily="49" charset="-122"/>
              </a:rPr>
              <a:t>2</a:t>
            </a:r>
            <a:r>
              <a:rPr lang="zh-CN" altLang="en-US" sz="2400" b="1">
                <a:solidFill>
                  <a:srgbClr val="FF3300"/>
                </a:solidFill>
                <a:ea typeface="楷体" panose="02010609060101010101" pitchFamily="49" charset="-122"/>
              </a:rPr>
              <a:t>和－</a:t>
            </a:r>
            <a:r>
              <a:rPr lang="en-US" altLang="zh-CN" sz="2400" b="1">
                <a:solidFill>
                  <a:srgbClr val="FF3300"/>
                </a:solidFill>
                <a:ea typeface="楷体" panose="02010609060101010101" pitchFamily="49" charset="-122"/>
              </a:rPr>
              <a:t>COOH</a:t>
            </a:r>
            <a:r>
              <a:rPr lang="zh-CN" altLang="en-US" sz="2400" b="1">
                <a:solidFill>
                  <a:srgbClr val="FF3300"/>
                </a:solidFill>
                <a:ea typeface="楷体" panose="02010609060101010101" pitchFamily="49" charset="-122"/>
              </a:rPr>
              <a:t>的数目相等。</a:t>
            </a:r>
          </a:p>
        </p:txBody>
      </p:sp>
      <p:sp>
        <p:nvSpPr>
          <p:cNvPr id="41987" name="Rectangle 3">
            <a:extLst>
              <a:ext uri="{FF2B5EF4-FFF2-40B4-BE49-F238E27FC236}">
                <a16:creationId xmlns:a16="http://schemas.microsoft.com/office/drawing/2014/main" id="{55E5922E-1689-4F36-80EE-91410160B87F}"/>
              </a:ext>
            </a:extLst>
          </p:cNvPr>
          <p:cNvSpPr>
            <a:spLocks noChangeArrowheads="1"/>
          </p:cNvSpPr>
          <p:nvPr/>
        </p:nvSpPr>
        <p:spPr bwMode="auto">
          <a:xfrm>
            <a:off x="609600" y="381000"/>
            <a:ext cx="7620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400" b="1">
                <a:ea typeface="楷体" panose="02010609060101010101" pitchFamily="49" charset="-122"/>
              </a:rPr>
              <a:t>(2) </a:t>
            </a:r>
            <a:r>
              <a:rPr lang="zh-CN" altLang="en-US" sz="2400" b="1">
                <a:ea typeface="楷体" panose="02010609060101010101" pitchFamily="49" charset="-122"/>
              </a:rPr>
              <a:t>按氨基和羧基的数目可分为：中性氨基酸、酸性氨基酸和碱性氨基酸。</a:t>
            </a:r>
          </a:p>
        </p:txBody>
      </p:sp>
      <p:sp>
        <p:nvSpPr>
          <p:cNvPr id="41990" name="Text Box 6">
            <a:extLst>
              <a:ext uri="{FF2B5EF4-FFF2-40B4-BE49-F238E27FC236}">
                <a16:creationId xmlns:a16="http://schemas.microsoft.com/office/drawing/2014/main" id="{A6C55511-9364-4BC8-9E7A-64794C6A7034}"/>
              </a:ext>
            </a:extLst>
          </p:cNvPr>
          <p:cNvSpPr txBox="1">
            <a:spLocks noChangeArrowheads="1"/>
          </p:cNvSpPr>
          <p:nvPr/>
        </p:nvSpPr>
        <p:spPr bwMode="auto">
          <a:xfrm>
            <a:off x="404813" y="2667000"/>
            <a:ext cx="769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spcBef>
                <a:spcPct val="50000"/>
              </a:spcBef>
            </a:pPr>
            <a:r>
              <a:rPr lang="en-US" altLang="zh-CN" sz="2400">
                <a:latin typeface="Times New Roman" panose="02020603050405020304" pitchFamily="18" charset="0"/>
              </a:rPr>
              <a:t>  </a:t>
            </a:r>
            <a:r>
              <a:rPr lang="en-US" altLang="zh-CN" sz="2400" b="1">
                <a:solidFill>
                  <a:srgbClr val="006600"/>
                </a:solidFill>
                <a:ea typeface="楷体" panose="02010609060101010101" pitchFamily="49" charset="-122"/>
              </a:rPr>
              <a:t>B. </a:t>
            </a:r>
            <a:r>
              <a:rPr lang="zh-CN" altLang="en-US" sz="2400" b="1">
                <a:solidFill>
                  <a:srgbClr val="006600"/>
                </a:solidFill>
                <a:ea typeface="楷体" panose="02010609060101010101" pitchFamily="49" charset="-122"/>
              </a:rPr>
              <a:t>碱性氨基酸：</a:t>
            </a:r>
            <a:r>
              <a:rPr lang="zh-CN" altLang="en-US" sz="2400" b="1">
                <a:solidFill>
                  <a:srgbClr val="000000"/>
                </a:solidFill>
                <a:ea typeface="楷体" panose="02010609060101010101" pitchFamily="49" charset="-122"/>
              </a:rPr>
              <a:t>分子中</a:t>
            </a:r>
            <a:r>
              <a:rPr lang="zh-CN" altLang="en-US" sz="2400" b="1">
                <a:solidFill>
                  <a:srgbClr val="FF3300"/>
                </a:solidFill>
                <a:ea typeface="楷体" panose="02010609060101010101" pitchFamily="49" charset="-122"/>
              </a:rPr>
              <a:t>－</a:t>
            </a:r>
            <a:r>
              <a:rPr lang="en-US" altLang="zh-CN" sz="2400" b="1">
                <a:solidFill>
                  <a:srgbClr val="FF3300"/>
                </a:solidFill>
                <a:ea typeface="楷体" panose="02010609060101010101" pitchFamily="49" charset="-122"/>
              </a:rPr>
              <a:t>NH</a:t>
            </a:r>
            <a:r>
              <a:rPr lang="en-US" altLang="zh-CN" sz="2400" b="1" baseline="-25000">
                <a:solidFill>
                  <a:srgbClr val="FF3300"/>
                </a:solidFill>
                <a:ea typeface="楷体" panose="02010609060101010101" pitchFamily="49" charset="-122"/>
              </a:rPr>
              <a:t>2</a:t>
            </a:r>
            <a:r>
              <a:rPr lang="zh-CN" altLang="en-US" sz="2400" b="1">
                <a:solidFill>
                  <a:srgbClr val="FF3300"/>
                </a:solidFill>
                <a:ea typeface="楷体" panose="02010609060101010101" pitchFamily="49" charset="-122"/>
              </a:rPr>
              <a:t>数目 ＞ －</a:t>
            </a:r>
            <a:r>
              <a:rPr lang="en-US" altLang="zh-CN" sz="2400" b="1">
                <a:solidFill>
                  <a:srgbClr val="FF3300"/>
                </a:solidFill>
                <a:ea typeface="楷体" panose="02010609060101010101" pitchFamily="49" charset="-122"/>
              </a:rPr>
              <a:t>COOH</a:t>
            </a:r>
            <a:r>
              <a:rPr lang="zh-CN" altLang="en-US" sz="2400" b="1">
                <a:solidFill>
                  <a:srgbClr val="FF3300"/>
                </a:solidFill>
                <a:ea typeface="楷体" panose="02010609060101010101" pitchFamily="49" charset="-122"/>
              </a:rPr>
              <a:t>数目。</a:t>
            </a:r>
          </a:p>
        </p:txBody>
      </p:sp>
      <p:sp>
        <p:nvSpPr>
          <p:cNvPr id="41995" name="Text Box 11">
            <a:extLst>
              <a:ext uri="{FF2B5EF4-FFF2-40B4-BE49-F238E27FC236}">
                <a16:creationId xmlns:a16="http://schemas.microsoft.com/office/drawing/2014/main" id="{0986C8C0-6277-465F-A58A-7A8DC597951B}"/>
              </a:ext>
            </a:extLst>
          </p:cNvPr>
          <p:cNvSpPr txBox="1">
            <a:spLocks noChangeArrowheads="1"/>
          </p:cNvSpPr>
          <p:nvPr/>
        </p:nvSpPr>
        <p:spPr bwMode="auto">
          <a:xfrm>
            <a:off x="544513" y="464820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400" b="1">
                <a:solidFill>
                  <a:srgbClr val="006600"/>
                </a:solidFill>
                <a:latin typeface="Times New Roman" panose="02020603050405020304" pitchFamily="18" charset="0"/>
              </a:rPr>
              <a:t> </a:t>
            </a:r>
            <a:r>
              <a:rPr lang="en-US" altLang="zh-CN" sz="2400" b="1">
                <a:solidFill>
                  <a:srgbClr val="006600"/>
                </a:solidFill>
                <a:ea typeface="楷体" panose="02010609060101010101" pitchFamily="49" charset="-122"/>
              </a:rPr>
              <a:t>C. </a:t>
            </a:r>
            <a:r>
              <a:rPr lang="zh-CN" altLang="en-US" sz="2400" b="1">
                <a:solidFill>
                  <a:srgbClr val="006600"/>
                </a:solidFill>
                <a:ea typeface="楷体" panose="02010609060101010101" pitchFamily="49" charset="-122"/>
              </a:rPr>
              <a:t>酸性氨基酸：</a:t>
            </a:r>
            <a:r>
              <a:rPr lang="zh-CN" altLang="en-US" sz="2400" b="1">
                <a:solidFill>
                  <a:srgbClr val="000000"/>
                </a:solidFill>
                <a:ea typeface="楷体" panose="02010609060101010101" pitchFamily="49" charset="-122"/>
              </a:rPr>
              <a:t>分子中</a:t>
            </a:r>
            <a:r>
              <a:rPr lang="zh-CN" altLang="en-US" sz="2400" b="1">
                <a:solidFill>
                  <a:srgbClr val="FF3300"/>
                </a:solidFill>
                <a:ea typeface="楷体" panose="02010609060101010101" pitchFamily="49" charset="-122"/>
              </a:rPr>
              <a:t>－</a:t>
            </a:r>
            <a:r>
              <a:rPr lang="en-US" altLang="zh-CN" sz="2400" b="1">
                <a:solidFill>
                  <a:srgbClr val="FF3300"/>
                </a:solidFill>
                <a:ea typeface="楷体" panose="02010609060101010101" pitchFamily="49" charset="-122"/>
              </a:rPr>
              <a:t>COOH</a:t>
            </a:r>
            <a:r>
              <a:rPr lang="zh-CN" altLang="en-US" sz="2400" b="1">
                <a:solidFill>
                  <a:srgbClr val="FF3300"/>
                </a:solidFill>
                <a:ea typeface="楷体" panose="02010609060101010101" pitchFamily="49" charset="-122"/>
              </a:rPr>
              <a:t>数目 ＞ －</a:t>
            </a:r>
            <a:r>
              <a:rPr lang="en-US" altLang="zh-CN" sz="2400" b="1">
                <a:solidFill>
                  <a:srgbClr val="FF3300"/>
                </a:solidFill>
                <a:ea typeface="楷体" panose="02010609060101010101" pitchFamily="49" charset="-122"/>
              </a:rPr>
              <a:t>NH</a:t>
            </a:r>
            <a:r>
              <a:rPr lang="en-US" altLang="zh-CN" sz="2400" b="1" baseline="-25000">
                <a:solidFill>
                  <a:srgbClr val="FF3300"/>
                </a:solidFill>
                <a:ea typeface="楷体" panose="02010609060101010101" pitchFamily="49" charset="-122"/>
              </a:rPr>
              <a:t>2</a:t>
            </a:r>
            <a:r>
              <a:rPr lang="en-US" altLang="zh-CN" sz="2400" b="1">
                <a:solidFill>
                  <a:srgbClr val="FF3300"/>
                </a:solidFill>
                <a:ea typeface="楷体" panose="02010609060101010101" pitchFamily="49" charset="-122"/>
              </a:rPr>
              <a:t> </a:t>
            </a:r>
            <a:r>
              <a:rPr lang="zh-CN" altLang="en-US" sz="2400" b="1">
                <a:solidFill>
                  <a:srgbClr val="FF3300"/>
                </a:solidFill>
                <a:ea typeface="楷体" panose="02010609060101010101" pitchFamily="49" charset="-122"/>
              </a:rPr>
              <a:t>数目。</a:t>
            </a:r>
          </a:p>
        </p:txBody>
      </p:sp>
      <p:graphicFrame>
        <p:nvGraphicFramePr>
          <p:cNvPr id="41999" name="Object 15">
            <a:extLst>
              <a:ext uri="{FF2B5EF4-FFF2-40B4-BE49-F238E27FC236}">
                <a16:creationId xmlns:a16="http://schemas.microsoft.com/office/drawing/2014/main" id="{31A66AD4-CC0A-4D8F-8757-059B38AA2A06}"/>
              </a:ext>
            </a:extLst>
          </p:cNvPr>
          <p:cNvGraphicFramePr>
            <a:graphicFrameLocks noChangeAspect="1"/>
          </p:cNvGraphicFramePr>
          <p:nvPr/>
        </p:nvGraphicFramePr>
        <p:xfrm>
          <a:off x="2411413" y="1989138"/>
          <a:ext cx="3168650" cy="341312"/>
        </p:xfrm>
        <a:graphic>
          <a:graphicData uri="http://schemas.openxmlformats.org/presentationml/2006/ole">
            <mc:AlternateContent xmlns:mc="http://schemas.openxmlformats.org/markup-compatibility/2006">
              <mc:Choice xmlns:v="urn:schemas-microsoft-com:vml" Requires="v">
                <p:oleObj spid="_x0000_s8202" r:id="rId3" imgW="2560320" imgH="275760" progId="ChemDraw.Document.6.0">
                  <p:embed/>
                </p:oleObj>
              </mc:Choice>
              <mc:Fallback>
                <p:oleObj r:id="rId3" imgW="2560320" imgH="275760" progId="ChemDraw.Document.6.0">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1989138"/>
                        <a:ext cx="3168650"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2000" name="Object 16">
            <a:extLst>
              <a:ext uri="{FF2B5EF4-FFF2-40B4-BE49-F238E27FC236}">
                <a16:creationId xmlns:a16="http://schemas.microsoft.com/office/drawing/2014/main" id="{CC27995E-3C4D-4613-A848-57B4CFCD8075}"/>
              </a:ext>
            </a:extLst>
          </p:cNvPr>
          <p:cNvGraphicFramePr>
            <a:graphicFrameLocks noChangeAspect="1"/>
          </p:cNvGraphicFramePr>
          <p:nvPr/>
        </p:nvGraphicFramePr>
        <p:xfrm>
          <a:off x="1331913" y="3500438"/>
          <a:ext cx="5976937" cy="868362"/>
        </p:xfrm>
        <a:graphic>
          <a:graphicData uri="http://schemas.openxmlformats.org/presentationml/2006/ole">
            <mc:AlternateContent xmlns:mc="http://schemas.openxmlformats.org/markup-compatibility/2006">
              <mc:Choice xmlns:v="urn:schemas-microsoft-com:vml" Requires="v">
                <p:oleObj spid="_x0000_s8203" r:id="rId5" imgW="4893840" imgH="711000" progId="ChemDraw.Document.6.0">
                  <p:embed/>
                </p:oleObj>
              </mc:Choice>
              <mc:Fallback>
                <p:oleObj r:id="rId5" imgW="4893840" imgH="711000" progId="ChemDraw.Document.6.0">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3500438"/>
                        <a:ext cx="5976937"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2001" name="Object 17">
            <a:extLst>
              <a:ext uri="{FF2B5EF4-FFF2-40B4-BE49-F238E27FC236}">
                <a16:creationId xmlns:a16="http://schemas.microsoft.com/office/drawing/2014/main" id="{75D47A1A-3ED8-4AB4-A036-4AD11F37A208}"/>
              </a:ext>
            </a:extLst>
          </p:cNvPr>
          <p:cNvGraphicFramePr>
            <a:graphicFrameLocks noChangeAspect="1"/>
          </p:cNvGraphicFramePr>
          <p:nvPr/>
        </p:nvGraphicFramePr>
        <p:xfrm>
          <a:off x="1979613" y="5445125"/>
          <a:ext cx="4679950" cy="865188"/>
        </p:xfrm>
        <a:graphic>
          <a:graphicData uri="http://schemas.openxmlformats.org/presentationml/2006/ole">
            <mc:AlternateContent xmlns:mc="http://schemas.openxmlformats.org/markup-compatibility/2006">
              <mc:Choice xmlns:v="urn:schemas-microsoft-com:vml" Requires="v">
                <p:oleObj spid="_x0000_s8204" r:id="rId7" imgW="3848760" imgH="710640" progId="ChemDraw.Document.6.0">
                  <p:embed/>
                </p:oleObj>
              </mc:Choice>
              <mc:Fallback>
                <p:oleObj r:id="rId7" imgW="3848760" imgH="710640" progId="ChemDraw.Document.6.0">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613" y="5445125"/>
                        <a:ext cx="4679950"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987"/>
                                        </p:tgtEl>
                                        <p:attrNameLst>
                                          <p:attrName>style.visibility</p:attrName>
                                        </p:attrNameLst>
                                      </p:cBhvr>
                                      <p:to>
                                        <p:strVal val="visible"/>
                                      </p:to>
                                    </p:set>
                                    <p:anim calcmode="lin" valueType="num">
                                      <p:cBhvr additive="base">
                                        <p:cTn id="7" dur="500" fill="hold"/>
                                        <p:tgtEl>
                                          <p:spTgt spid="41987"/>
                                        </p:tgtEl>
                                        <p:attrNameLst>
                                          <p:attrName>ppt_x</p:attrName>
                                        </p:attrNameLst>
                                      </p:cBhvr>
                                      <p:tavLst>
                                        <p:tav tm="0">
                                          <p:val>
                                            <p:strVal val="0-#ppt_w/2"/>
                                          </p:val>
                                        </p:tav>
                                        <p:tav tm="100000">
                                          <p:val>
                                            <p:strVal val="#ppt_x"/>
                                          </p:val>
                                        </p:tav>
                                      </p:tavLst>
                                    </p:anim>
                                    <p:anim calcmode="lin" valueType="num">
                                      <p:cBhvr additive="base">
                                        <p:cTn id="8" dur="500" fill="hold"/>
                                        <p:tgtEl>
                                          <p:spTgt spid="4198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986"/>
                                        </p:tgtEl>
                                        <p:attrNameLst>
                                          <p:attrName>style.visibility</p:attrName>
                                        </p:attrNameLst>
                                      </p:cBhvr>
                                      <p:to>
                                        <p:strVal val="visible"/>
                                      </p:to>
                                    </p:set>
                                    <p:anim calcmode="lin" valueType="num">
                                      <p:cBhvr additive="base">
                                        <p:cTn id="13" dur="500" fill="hold"/>
                                        <p:tgtEl>
                                          <p:spTgt spid="41986"/>
                                        </p:tgtEl>
                                        <p:attrNameLst>
                                          <p:attrName>ppt_x</p:attrName>
                                        </p:attrNameLst>
                                      </p:cBhvr>
                                      <p:tavLst>
                                        <p:tav tm="0">
                                          <p:val>
                                            <p:strVal val="0-#ppt_w/2"/>
                                          </p:val>
                                        </p:tav>
                                        <p:tav tm="100000">
                                          <p:val>
                                            <p:strVal val="#ppt_x"/>
                                          </p:val>
                                        </p:tav>
                                      </p:tavLst>
                                    </p:anim>
                                    <p:anim calcmode="lin" valueType="num">
                                      <p:cBhvr additive="base">
                                        <p:cTn id="14" dur="500" fill="hold"/>
                                        <p:tgtEl>
                                          <p:spTgt spid="41986"/>
                                        </p:tgtEl>
                                        <p:attrNameLst>
                                          <p:attrName>ppt_y</p:attrName>
                                        </p:attrNameLst>
                                      </p:cBhvr>
                                      <p:tavLst>
                                        <p:tav tm="0">
                                          <p:val>
                                            <p:strVal val="#ppt_y"/>
                                          </p:val>
                                        </p:tav>
                                        <p:tav tm="100000">
                                          <p:val>
                                            <p:strVal val="#ppt_y"/>
                                          </p:val>
                                        </p:tav>
                                      </p:tavLst>
                                    </p:anim>
                                  </p:childTnLst>
                                </p:cTn>
                              </p:par>
                              <p:par>
                                <p:cTn id="15" presetID="18" presetClass="entr" presetSubtype="6" fill="hold" nodeType="withEffect">
                                  <p:stCondLst>
                                    <p:cond delay="0"/>
                                  </p:stCondLst>
                                  <p:childTnLst>
                                    <p:set>
                                      <p:cBhvr>
                                        <p:cTn id="16" dur="1" fill="hold">
                                          <p:stCondLst>
                                            <p:cond delay="0"/>
                                          </p:stCondLst>
                                        </p:cTn>
                                        <p:tgtEl>
                                          <p:spTgt spid="41999"/>
                                        </p:tgtEl>
                                        <p:attrNameLst>
                                          <p:attrName>style.visibility</p:attrName>
                                        </p:attrNameLst>
                                      </p:cBhvr>
                                      <p:to>
                                        <p:strVal val="visible"/>
                                      </p:to>
                                    </p:set>
                                    <p:animEffect transition="in" filter="strips(downRight)">
                                      <p:cBhvr>
                                        <p:cTn id="17" dur="500"/>
                                        <p:tgtEl>
                                          <p:spTgt spid="4199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41990"/>
                                        </p:tgtEl>
                                        <p:attrNameLst>
                                          <p:attrName>style.visibility</p:attrName>
                                        </p:attrNameLst>
                                      </p:cBhvr>
                                      <p:to>
                                        <p:strVal val="visible"/>
                                      </p:to>
                                    </p:set>
                                    <p:anim calcmode="lin" valueType="num">
                                      <p:cBhvr additive="base">
                                        <p:cTn id="22" dur="500" fill="hold"/>
                                        <p:tgtEl>
                                          <p:spTgt spid="41990"/>
                                        </p:tgtEl>
                                        <p:attrNameLst>
                                          <p:attrName>ppt_x</p:attrName>
                                        </p:attrNameLst>
                                      </p:cBhvr>
                                      <p:tavLst>
                                        <p:tav tm="0">
                                          <p:val>
                                            <p:strVal val="0-#ppt_w/2"/>
                                          </p:val>
                                        </p:tav>
                                        <p:tav tm="100000">
                                          <p:val>
                                            <p:strVal val="#ppt_x"/>
                                          </p:val>
                                        </p:tav>
                                      </p:tavLst>
                                    </p:anim>
                                    <p:anim calcmode="lin" valueType="num">
                                      <p:cBhvr additive="base">
                                        <p:cTn id="23" dur="500" fill="hold"/>
                                        <p:tgtEl>
                                          <p:spTgt spid="41990"/>
                                        </p:tgtEl>
                                        <p:attrNameLst>
                                          <p:attrName>ppt_y</p:attrName>
                                        </p:attrNameLst>
                                      </p:cBhvr>
                                      <p:tavLst>
                                        <p:tav tm="0">
                                          <p:val>
                                            <p:strVal val="#ppt_y"/>
                                          </p:val>
                                        </p:tav>
                                        <p:tav tm="100000">
                                          <p:val>
                                            <p:strVal val="#ppt_y"/>
                                          </p:val>
                                        </p:tav>
                                      </p:tavLst>
                                    </p:anim>
                                  </p:childTnLst>
                                </p:cTn>
                              </p:par>
                              <p:par>
                                <p:cTn id="24" presetID="18" presetClass="entr" presetSubtype="6" fill="hold" nodeType="withEffect">
                                  <p:stCondLst>
                                    <p:cond delay="0"/>
                                  </p:stCondLst>
                                  <p:childTnLst>
                                    <p:set>
                                      <p:cBhvr>
                                        <p:cTn id="25" dur="1" fill="hold">
                                          <p:stCondLst>
                                            <p:cond delay="0"/>
                                          </p:stCondLst>
                                        </p:cTn>
                                        <p:tgtEl>
                                          <p:spTgt spid="42000"/>
                                        </p:tgtEl>
                                        <p:attrNameLst>
                                          <p:attrName>style.visibility</p:attrName>
                                        </p:attrNameLst>
                                      </p:cBhvr>
                                      <p:to>
                                        <p:strVal val="visible"/>
                                      </p:to>
                                    </p:set>
                                    <p:animEffect transition="in" filter="strips(downRight)">
                                      <p:cBhvr>
                                        <p:cTn id="26" dur="500"/>
                                        <p:tgtEl>
                                          <p:spTgt spid="4200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1995"/>
                                        </p:tgtEl>
                                        <p:attrNameLst>
                                          <p:attrName>style.visibility</p:attrName>
                                        </p:attrNameLst>
                                      </p:cBhvr>
                                      <p:to>
                                        <p:strVal val="visible"/>
                                      </p:to>
                                    </p:set>
                                    <p:anim calcmode="lin" valueType="num">
                                      <p:cBhvr additive="base">
                                        <p:cTn id="31" dur="500" fill="hold"/>
                                        <p:tgtEl>
                                          <p:spTgt spid="41995"/>
                                        </p:tgtEl>
                                        <p:attrNameLst>
                                          <p:attrName>ppt_x</p:attrName>
                                        </p:attrNameLst>
                                      </p:cBhvr>
                                      <p:tavLst>
                                        <p:tav tm="0">
                                          <p:val>
                                            <p:strVal val="0-#ppt_w/2"/>
                                          </p:val>
                                        </p:tav>
                                        <p:tav tm="100000">
                                          <p:val>
                                            <p:strVal val="#ppt_x"/>
                                          </p:val>
                                        </p:tav>
                                      </p:tavLst>
                                    </p:anim>
                                    <p:anim calcmode="lin" valueType="num">
                                      <p:cBhvr additive="base">
                                        <p:cTn id="32" dur="500" fill="hold"/>
                                        <p:tgtEl>
                                          <p:spTgt spid="41995"/>
                                        </p:tgtEl>
                                        <p:attrNameLst>
                                          <p:attrName>ppt_y</p:attrName>
                                        </p:attrNameLst>
                                      </p:cBhvr>
                                      <p:tavLst>
                                        <p:tav tm="0">
                                          <p:val>
                                            <p:strVal val="#ppt_y"/>
                                          </p:val>
                                        </p:tav>
                                        <p:tav tm="100000">
                                          <p:val>
                                            <p:strVal val="#ppt_y"/>
                                          </p:val>
                                        </p:tav>
                                      </p:tavLst>
                                    </p:anim>
                                  </p:childTnLst>
                                </p:cTn>
                              </p:par>
                              <p:par>
                                <p:cTn id="33" presetID="18" presetClass="entr" presetSubtype="6" fill="hold" nodeType="withEffect">
                                  <p:stCondLst>
                                    <p:cond delay="0"/>
                                  </p:stCondLst>
                                  <p:childTnLst>
                                    <p:set>
                                      <p:cBhvr>
                                        <p:cTn id="34" dur="1" fill="hold">
                                          <p:stCondLst>
                                            <p:cond delay="0"/>
                                          </p:stCondLst>
                                        </p:cTn>
                                        <p:tgtEl>
                                          <p:spTgt spid="42001"/>
                                        </p:tgtEl>
                                        <p:attrNameLst>
                                          <p:attrName>style.visibility</p:attrName>
                                        </p:attrNameLst>
                                      </p:cBhvr>
                                      <p:to>
                                        <p:strVal val="visible"/>
                                      </p:to>
                                    </p:set>
                                    <p:animEffect transition="in" filter="strips(downRight)">
                                      <p:cBhvr>
                                        <p:cTn id="35" dur="500"/>
                                        <p:tgtEl>
                                          <p:spTgt spid="420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p:bldP spid="41987" grpId="0"/>
      <p:bldP spid="41990" grpId="0"/>
      <p:bldP spid="4199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日期占位符 1">
            <a:extLst>
              <a:ext uri="{FF2B5EF4-FFF2-40B4-BE49-F238E27FC236}">
                <a16:creationId xmlns:a16="http://schemas.microsoft.com/office/drawing/2014/main" id="{C2EC17A8-59A1-4E29-A51F-000F9B40C1EB}"/>
              </a:ext>
            </a:extLst>
          </p:cNvPr>
          <p:cNvSpPr>
            <a:spLocks noGrp="1"/>
          </p:cNvSpPr>
          <p:nvPr>
            <p:ph type="dt" sz="quarter" idx="10"/>
          </p:nvPr>
        </p:nvSpPr>
        <p:spPr/>
        <p:txBody>
          <a:bodyPr anchorCtr="0"/>
          <a:lstStyle/>
          <a:p>
            <a:fld id="{BB962C8B-B14F-4D97-AF65-F5344CB8AC3E}" type="datetime11">
              <a:rPr lang="zh-CN" altLang="en-US" noProof="1" dirty="0" smtClean="0"/>
              <a:pPr/>
              <a:t>18:36:34</a:t>
            </a:fld>
            <a:endParaRPr lang="zh-CN" altLang="en-US" noProof="1"/>
          </a:p>
        </p:txBody>
      </p:sp>
      <p:sp>
        <p:nvSpPr>
          <p:cNvPr id="2" name="灯片编号占位符 5">
            <a:extLst>
              <a:ext uri="{FF2B5EF4-FFF2-40B4-BE49-F238E27FC236}">
                <a16:creationId xmlns:a16="http://schemas.microsoft.com/office/drawing/2014/main" id="{2E4A245C-051D-49D6-8578-F88E59DDADE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22A0DDD-758C-474B-8B79-9DB33DADDE32}" type="slidenum">
              <a:rPr lang="en-US" altLang="zh-CN"/>
              <a:pPr/>
              <a:t>40</a:t>
            </a:fld>
            <a:endParaRPr lang="en-US" altLang="zh-CN"/>
          </a:p>
        </p:txBody>
      </p:sp>
      <p:sp>
        <p:nvSpPr>
          <p:cNvPr id="45059" name="Text Box 2">
            <a:extLst>
              <a:ext uri="{FF2B5EF4-FFF2-40B4-BE49-F238E27FC236}">
                <a16:creationId xmlns:a16="http://schemas.microsoft.com/office/drawing/2014/main" id="{E628D7BF-BC47-4085-867F-975B8E2BF878}"/>
              </a:ext>
            </a:extLst>
          </p:cNvPr>
          <p:cNvSpPr txBox="1">
            <a:spLocks noChangeArrowheads="1"/>
          </p:cNvSpPr>
          <p:nvPr/>
        </p:nvSpPr>
        <p:spPr bwMode="auto">
          <a:xfrm>
            <a:off x="609600" y="381000"/>
            <a:ext cx="76962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zh-CN" altLang="en-US" sz="2400" b="1">
                <a:latin typeface="宋体" panose="02010600030101010101" pitchFamily="2" charset="-122"/>
              </a:rPr>
              <a:t>变性条件： </a:t>
            </a:r>
          </a:p>
          <a:p>
            <a:pPr algn="just">
              <a:spcBef>
                <a:spcPct val="50000"/>
              </a:spcBef>
            </a:pPr>
            <a:r>
              <a:rPr lang="zh-CN" altLang="en-US" sz="2400" b="1">
                <a:solidFill>
                  <a:srgbClr val="000000"/>
                </a:solidFill>
                <a:latin typeface="宋体" panose="02010600030101010101" pitchFamily="2" charset="-122"/>
              </a:rPr>
              <a:t>物理因素： 干燥、加热、高压、振荡或搅拌、紫外线、</a:t>
            </a:r>
            <a:r>
              <a:rPr lang="en-US" altLang="zh-CN" sz="2400" b="1">
                <a:solidFill>
                  <a:srgbClr val="000000"/>
                </a:solidFill>
                <a:latin typeface="宋体" panose="02010600030101010101" pitchFamily="2" charset="-122"/>
              </a:rPr>
              <a:t>X</a:t>
            </a:r>
            <a:r>
              <a:rPr lang="zh-CN" altLang="en-US" sz="2400" b="1">
                <a:solidFill>
                  <a:srgbClr val="000000"/>
                </a:solidFill>
                <a:latin typeface="宋体" panose="02010600030101010101" pitchFamily="2" charset="-122"/>
              </a:rPr>
              <a:t>射线、超声等等。</a:t>
            </a:r>
          </a:p>
          <a:p>
            <a:pPr algn="just">
              <a:spcBef>
                <a:spcPct val="50000"/>
              </a:spcBef>
            </a:pPr>
            <a:r>
              <a:rPr lang="zh-CN" altLang="en-US" sz="2400" b="1">
                <a:solidFill>
                  <a:srgbClr val="000000"/>
                </a:solidFill>
                <a:latin typeface="宋体" panose="02010600030101010101" pitchFamily="2" charset="-122"/>
              </a:rPr>
              <a:t>化学因素： 强酸、强碱、尿素、重金属盐、生物碱试剂（三氯乙酸、乙醇等等）。</a:t>
            </a:r>
            <a:endParaRPr lang="zh-CN" altLang="en-US" sz="2400" b="1">
              <a:solidFill>
                <a:srgbClr val="000000"/>
              </a:solidFill>
            </a:endParaRPr>
          </a:p>
        </p:txBody>
      </p:sp>
      <p:sp>
        <p:nvSpPr>
          <p:cNvPr id="45060" name="Text Box 6">
            <a:extLst>
              <a:ext uri="{FF2B5EF4-FFF2-40B4-BE49-F238E27FC236}">
                <a16:creationId xmlns:a16="http://schemas.microsoft.com/office/drawing/2014/main" id="{EFD84C23-782C-4490-A80E-8E61D3DADBBA}"/>
              </a:ext>
            </a:extLst>
          </p:cNvPr>
          <p:cNvSpPr txBox="1">
            <a:spLocks noChangeArrowheads="1"/>
          </p:cNvSpPr>
          <p:nvPr/>
        </p:nvSpPr>
        <p:spPr bwMode="auto">
          <a:xfrm>
            <a:off x="228600" y="3200400"/>
            <a:ext cx="77724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zh-CN" altLang="en-US" sz="2400" b="1">
                <a:latin typeface="宋体" panose="02010600030101010101" pitchFamily="2" charset="-122"/>
              </a:rPr>
              <a:t>变性后的特点： </a:t>
            </a:r>
          </a:p>
          <a:p>
            <a:pPr algn="just">
              <a:spcBef>
                <a:spcPct val="50000"/>
              </a:spcBef>
            </a:pPr>
            <a:r>
              <a:rPr lang="zh-CN" altLang="en-US" sz="2400" b="1">
                <a:latin typeface="宋体" panose="02010600030101010101" pitchFamily="2" charset="-122"/>
              </a:rPr>
              <a:t> </a:t>
            </a:r>
            <a:r>
              <a:rPr lang="zh-CN" altLang="en-US" sz="2400" b="1">
                <a:solidFill>
                  <a:srgbClr val="000000"/>
                </a:solidFill>
                <a:latin typeface="宋体" panose="02010600030101010101" pitchFamily="2" charset="-122"/>
              </a:rPr>
              <a:t>① 丧失生物活性</a:t>
            </a:r>
          </a:p>
          <a:p>
            <a:pPr algn="just">
              <a:spcBef>
                <a:spcPct val="50000"/>
              </a:spcBef>
            </a:pPr>
            <a:r>
              <a:rPr lang="zh-CN" altLang="en-US" sz="2400" b="1">
                <a:solidFill>
                  <a:srgbClr val="000000"/>
                </a:solidFill>
                <a:latin typeface="宋体" panose="02010600030101010101" pitchFamily="2" charset="-122"/>
              </a:rPr>
              <a:t> ② 溶解度降低</a:t>
            </a:r>
          </a:p>
          <a:p>
            <a:pPr algn="just">
              <a:spcBef>
                <a:spcPct val="50000"/>
              </a:spcBef>
            </a:pPr>
            <a:r>
              <a:rPr lang="zh-CN" altLang="en-US" sz="2400" b="1">
                <a:solidFill>
                  <a:srgbClr val="000000"/>
                </a:solidFill>
                <a:latin typeface="宋体" panose="02010600030101010101" pitchFamily="2" charset="-122"/>
              </a:rPr>
              <a:t> ③ 易被水解（对水解酶的抵抗力减弱）。</a:t>
            </a:r>
          </a:p>
          <a:p>
            <a:pPr>
              <a:spcBef>
                <a:spcPct val="50000"/>
              </a:spcBef>
            </a:pPr>
            <a:endParaRPr lang="en-US" altLang="zh-CN" sz="2400" b="1">
              <a:solidFill>
                <a:srgbClr val="00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日期占位符 1">
            <a:extLst>
              <a:ext uri="{FF2B5EF4-FFF2-40B4-BE49-F238E27FC236}">
                <a16:creationId xmlns:a16="http://schemas.microsoft.com/office/drawing/2014/main" id="{AA326A8B-994A-4FCF-8D3E-7ABF238BB65B}"/>
              </a:ext>
            </a:extLst>
          </p:cNvPr>
          <p:cNvSpPr>
            <a:spLocks noGrp="1"/>
          </p:cNvSpPr>
          <p:nvPr>
            <p:ph type="dt" sz="quarter" idx="10"/>
          </p:nvPr>
        </p:nvSpPr>
        <p:spPr/>
        <p:txBody>
          <a:bodyPr anchorCtr="0"/>
          <a:lstStyle/>
          <a:p>
            <a:fld id="{BB962C8B-B14F-4D97-AF65-F5344CB8AC3E}" type="datetime11">
              <a:rPr lang="zh-CN" altLang="en-US" noProof="1" dirty="0" smtClean="0"/>
              <a:pPr/>
              <a:t>18:36:34</a:t>
            </a:fld>
            <a:endParaRPr lang="zh-CN" altLang="en-US" noProof="1"/>
          </a:p>
        </p:txBody>
      </p:sp>
      <p:sp>
        <p:nvSpPr>
          <p:cNvPr id="2" name="灯片编号占位符 5">
            <a:extLst>
              <a:ext uri="{FF2B5EF4-FFF2-40B4-BE49-F238E27FC236}">
                <a16:creationId xmlns:a16="http://schemas.microsoft.com/office/drawing/2014/main" id="{7F112B04-1048-4469-803F-BB17BA29E76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CDA31B9-721B-416A-9293-A57511E3A14F}" type="slidenum">
              <a:rPr lang="en-US" altLang="zh-CN"/>
              <a:pPr/>
              <a:t>41</a:t>
            </a:fld>
            <a:endParaRPr lang="en-US" altLang="zh-CN"/>
          </a:p>
        </p:txBody>
      </p:sp>
      <p:sp>
        <p:nvSpPr>
          <p:cNvPr id="46083" name="Text Box 2">
            <a:extLst>
              <a:ext uri="{FF2B5EF4-FFF2-40B4-BE49-F238E27FC236}">
                <a16:creationId xmlns:a16="http://schemas.microsoft.com/office/drawing/2014/main" id="{1C714D6E-DC60-4A35-83AF-20361A72CD5E}"/>
              </a:ext>
            </a:extLst>
          </p:cNvPr>
          <p:cNvSpPr txBox="1">
            <a:spLocks noChangeArrowheads="1"/>
          </p:cNvSpPr>
          <p:nvPr/>
        </p:nvSpPr>
        <p:spPr bwMode="auto">
          <a:xfrm>
            <a:off x="762000" y="685800"/>
            <a:ext cx="7543800"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zh-CN" altLang="en-US" sz="2400" b="1">
                <a:latin typeface="宋体" panose="02010600030101010101" pitchFamily="2" charset="-122"/>
              </a:rPr>
              <a:t>变性作用的利用：</a:t>
            </a:r>
          </a:p>
          <a:p>
            <a:pPr algn="just">
              <a:spcBef>
                <a:spcPct val="50000"/>
              </a:spcBef>
            </a:pPr>
            <a:r>
              <a:rPr lang="zh-CN" altLang="en-US" sz="2400" b="1">
                <a:solidFill>
                  <a:srgbClr val="000000"/>
                </a:solidFill>
                <a:latin typeface="宋体" panose="02010600030101010101" pitchFamily="2" charset="-122"/>
              </a:rPr>
              <a:t>① 消毒、杀菌、点豆腐等；</a:t>
            </a:r>
          </a:p>
          <a:p>
            <a:pPr algn="just">
              <a:spcBef>
                <a:spcPct val="50000"/>
              </a:spcBef>
            </a:pPr>
            <a:r>
              <a:rPr lang="zh-CN" altLang="en-US" sz="2400" b="1">
                <a:solidFill>
                  <a:srgbClr val="000000"/>
                </a:solidFill>
                <a:latin typeface="宋体" panose="02010600030101010101" pitchFamily="2" charset="-122"/>
              </a:rPr>
              <a:t>② 排毒（重金属盐中毒的急救）；</a:t>
            </a:r>
          </a:p>
          <a:p>
            <a:pPr algn="just">
              <a:spcBef>
                <a:spcPct val="50000"/>
              </a:spcBef>
            </a:pPr>
            <a:r>
              <a:rPr lang="zh-CN" altLang="en-US" sz="2400" b="1">
                <a:solidFill>
                  <a:srgbClr val="000000"/>
                </a:solidFill>
                <a:latin typeface="宋体" panose="02010600030101010101" pitchFamily="2" charset="-122"/>
              </a:rPr>
              <a:t>③ 肿瘤的治疗（放疗杀死癌细胞）；</a:t>
            </a:r>
          </a:p>
        </p:txBody>
      </p:sp>
      <p:sp>
        <p:nvSpPr>
          <p:cNvPr id="46084" name="Text Box 3">
            <a:extLst>
              <a:ext uri="{FF2B5EF4-FFF2-40B4-BE49-F238E27FC236}">
                <a16:creationId xmlns:a16="http://schemas.microsoft.com/office/drawing/2014/main" id="{8C2920DE-4D6A-44A0-8CF8-7B351A6E1EBC}"/>
              </a:ext>
            </a:extLst>
          </p:cNvPr>
          <p:cNvSpPr txBox="1">
            <a:spLocks noChangeArrowheads="1"/>
          </p:cNvSpPr>
          <p:nvPr/>
        </p:nvSpPr>
        <p:spPr bwMode="auto">
          <a:xfrm>
            <a:off x="609600" y="3505200"/>
            <a:ext cx="73914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zh-CN" altLang="en-US" sz="2400" b="1">
                <a:latin typeface="宋体" panose="02010600030101010101" pitchFamily="2" charset="-122"/>
              </a:rPr>
              <a:t>变性作用的防治：</a:t>
            </a:r>
          </a:p>
          <a:p>
            <a:pPr algn="just">
              <a:spcBef>
                <a:spcPct val="50000"/>
              </a:spcBef>
            </a:pPr>
            <a:r>
              <a:rPr lang="zh-CN" altLang="en-US" sz="2400" b="1">
                <a:solidFill>
                  <a:srgbClr val="000000"/>
                </a:solidFill>
                <a:latin typeface="宋体" panose="02010600030101010101" pitchFamily="2" charset="-122"/>
              </a:rPr>
              <a:t>① 种子的贮存；</a:t>
            </a:r>
          </a:p>
          <a:p>
            <a:pPr algn="just">
              <a:spcBef>
                <a:spcPct val="50000"/>
              </a:spcBef>
            </a:pPr>
            <a:r>
              <a:rPr lang="zh-CN" altLang="en-US" sz="2400" b="1">
                <a:solidFill>
                  <a:srgbClr val="000000"/>
                </a:solidFill>
                <a:latin typeface="宋体" panose="02010600030101010101" pitchFamily="2" charset="-122"/>
              </a:rPr>
              <a:t>② 人体衰老（缓慢变性）；</a:t>
            </a:r>
          </a:p>
          <a:p>
            <a:pPr>
              <a:spcBef>
                <a:spcPct val="50000"/>
              </a:spcBef>
            </a:pPr>
            <a:r>
              <a:rPr lang="zh-CN" altLang="en-US" sz="2400" b="1">
                <a:solidFill>
                  <a:srgbClr val="000000"/>
                </a:solidFill>
                <a:latin typeface="宋体" panose="02010600030101010101" pitchFamily="2" charset="-122"/>
              </a:rPr>
              <a:t>  ③ 防止紫外光灼伤皮肤。 </a:t>
            </a:r>
          </a:p>
          <a:p>
            <a:pPr>
              <a:spcBef>
                <a:spcPct val="50000"/>
              </a:spcBef>
            </a:pPr>
            <a:endParaRPr lang="en-US" altLang="zh-CN" sz="2400" b="1">
              <a:solidFill>
                <a:srgbClr val="000000"/>
              </a:solidFill>
              <a:latin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日期占位符 1">
            <a:extLst>
              <a:ext uri="{FF2B5EF4-FFF2-40B4-BE49-F238E27FC236}">
                <a16:creationId xmlns:a16="http://schemas.microsoft.com/office/drawing/2014/main" id="{494E3492-AAA2-4399-BEFD-BAEB5B96B839}"/>
              </a:ext>
            </a:extLst>
          </p:cNvPr>
          <p:cNvSpPr>
            <a:spLocks noGrp="1"/>
          </p:cNvSpPr>
          <p:nvPr>
            <p:ph type="dt" sz="quarter" idx="10"/>
          </p:nvPr>
        </p:nvSpPr>
        <p:spPr/>
        <p:txBody>
          <a:bodyPr anchorCtr="0"/>
          <a:lstStyle/>
          <a:p>
            <a:fld id="{BB962C8B-B14F-4D97-AF65-F5344CB8AC3E}" type="datetime11">
              <a:rPr lang="zh-CN" altLang="en-US" noProof="1" dirty="0" smtClean="0"/>
              <a:pPr/>
              <a:t>18:36:34</a:t>
            </a:fld>
            <a:endParaRPr lang="zh-CN" altLang="en-US" noProof="1"/>
          </a:p>
        </p:txBody>
      </p:sp>
      <p:sp>
        <p:nvSpPr>
          <p:cNvPr id="2" name="灯片编号占位符 5">
            <a:extLst>
              <a:ext uri="{FF2B5EF4-FFF2-40B4-BE49-F238E27FC236}">
                <a16:creationId xmlns:a16="http://schemas.microsoft.com/office/drawing/2014/main" id="{94E6878C-4A42-4F03-80E1-8D2986F95B9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D902EEC-B8C5-42A4-BEFD-E873E5E7304A}" type="slidenum">
              <a:rPr lang="en-US" altLang="zh-CN"/>
              <a:pPr/>
              <a:t>42</a:t>
            </a:fld>
            <a:endParaRPr lang="en-US" altLang="zh-CN"/>
          </a:p>
        </p:txBody>
      </p:sp>
      <p:sp>
        <p:nvSpPr>
          <p:cNvPr id="47107" name="Text Box 2">
            <a:extLst>
              <a:ext uri="{FF2B5EF4-FFF2-40B4-BE49-F238E27FC236}">
                <a16:creationId xmlns:a16="http://schemas.microsoft.com/office/drawing/2014/main" id="{E7801FC9-7448-4141-A57C-7E60FD6AAB2E}"/>
              </a:ext>
            </a:extLst>
          </p:cNvPr>
          <p:cNvSpPr txBox="1">
            <a:spLocks noChangeArrowheads="1"/>
          </p:cNvSpPr>
          <p:nvPr/>
        </p:nvSpPr>
        <p:spPr bwMode="auto">
          <a:xfrm>
            <a:off x="685800" y="7620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r>
              <a:rPr lang="en-US" altLang="zh-CN" sz="2400" b="1">
                <a:latin typeface="宋体" panose="02010600030101010101" pitchFamily="2" charset="-122"/>
              </a:rPr>
              <a:t>5</a:t>
            </a:r>
            <a:r>
              <a:rPr lang="zh-CN" altLang="en-US" sz="2400" b="1">
                <a:latin typeface="宋体" panose="02010600030101010101" pitchFamily="2" charset="-122"/>
              </a:rPr>
              <a:t>、显色反应 </a:t>
            </a:r>
          </a:p>
        </p:txBody>
      </p:sp>
      <p:sp>
        <p:nvSpPr>
          <p:cNvPr id="74755" name="Text Box 3">
            <a:extLst>
              <a:ext uri="{FF2B5EF4-FFF2-40B4-BE49-F238E27FC236}">
                <a16:creationId xmlns:a16="http://schemas.microsoft.com/office/drawing/2014/main" id="{AD3202BD-8F16-4F21-A575-CA7ACD61DBA4}"/>
              </a:ext>
            </a:extLst>
          </p:cNvPr>
          <p:cNvSpPr txBox="1">
            <a:spLocks noChangeArrowheads="1"/>
          </p:cNvSpPr>
          <p:nvPr/>
        </p:nvSpPr>
        <p:spPr bwMode="auto">
          <a:xfrm>
            <a:off x="533400" y="1524000"/>
            <a:ext cx="769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r>
              <a:rPr lang="en-US" altLang="zh-CN" sz="2400" b="1">
                <a:latin typeface="宋体" panose="02010600030101010101" pitchFamily="2" charset="-122"/>
              </a:rPr>
              <a:t>① </a:t>
            </a:r>
            <a:r>
              <a:rPr lang="zh-CN" altLang="en-US" sz="2400" b="1">
                <a:latin typeface="宋体" panose="02010600030101010101" pitchFamily="2" charset="-122"/>
              </a:rPr>
              <a:t>与水合茚三酮反应：</a:t>
            </a:r>
            <a:r>
              <a:rPr lang="zh-CN" altLang="en-US" sz="2400" b="1">
                <a:solidFill>
                  <a:srgbClr val="000000"/>
                </a:solidFill>
                <a:latin typeface="宋体" panose="02010600030101010101" pitchFamily="2" charset="-122"/>
              </a:rPr>
              <a:t>呈现蓝紫色（和氨基酸一样）。 </a:t>
            </a:r>
          </a:p>
        </p:txBody>
      </p:sp>
      <p:sp>
        <p:nvSpPr>
          <p:cNvPr id="74756" name="Text Box 4">
            <a:extLst>
              <a:ext uri="{FF2B5EF4-FFF2-40B4-BE49-F238E27FC236}">
                <a16:creationId xmlns:a16="http://schemas.microsoft.com/office/drawing/2014/main" id="{E613DBC9-1F57-4BBC-909E-BF812783E306}"/>
              </a:ext>
            </a:extLst>
          </p:cNvPr>
          <p:cNvSpPr txBox="1">
            <a:spLocks noChangeArrowheads="1"/>
          </p:cNvSpPr>
          <p:nvPr/>
        </p:nvSpPr>
        <p:spPr bwMode="auto">
          <a:xfrm>
            <a:off x="609600" y="2286000"/>
            <a:ext cx="7239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lnSpc>
                <a:spcPct val="125000"/>
              </a:lnSpc>
            </a:pPr>
            <a:r>
              <a:rPr lang="en-US" altLang="zh-CN" sz="2400" b="1">
                <a:latin typeface="宋体" panose="02010600030101010101" pitchFamily="2" charset="-122"/>
              </a:rPr>
              <a:t>② </a:t>
            </a:r>
            <a:r>
              <a:rPr lang="zh-CN" altLang="en-US" sz="2400" b="1">
                <a:latin typeface="宋体" panose="02010600030101010101" pitchFamily="2" charset="-122"/>
              </a:rPr>
              <a:t>缩二脲反应：</a:t>
            </a:r>
            <a:r>
              <a:rPr lang="zh-CN" altLang="en-US" sz="2400" b="1">
                <a:solidFill>
                  <a:srgbClr val="000000"/>
                </a:solidFill>
                <a:latin typeface="宋体" panose="02010600030101010101" pitchFamily="2" charset="-122"/>
              </a:rPr>
              <a:t>蛋白质和缩二脲在</a:t>
            </a:r>
            <a:r>
              <a:rPr lang="en-US" altLang="zh-CN" sz="2400" b="1">
                <a:solidFill>
                  <a:srgbClr val="000000"/>
                </a:solidFill>
                <a:latin typeface="宋体" panose="02010600030101010101" pitchFamily="2" charset="-122"/>
              </a:rPr>
              <a:t>NaOH</a:t>
            </a:r>
            <a:r>
              <a:rPr lang="zh-CN" altLang="en-US" sz="2400" b="1">
                <a:solidFill>
                  <a:srgbClr val="000000"/>
                </a:solidFill>
                <a:latin typeface="宋体" panose="02010600030101010101" pitchFamily="2" charset="-122"/>
              </a:rPr>
              <a:t>溶液中加入</a:t>
            </a:r>
            <a:r>
              <a:rPr lang="en-US" altLang="zh-CN" sz="2400" b="1">
                <a:solidFill>
                  <a:srgbClr val="000000"/>
                </a:solidFill>
                <a:latin typeface="宋体" panose="02010600030101010101" pitchFamily="2" charset="-122"/>
              </a:rPr>
              <a:t>CuSO</a:t>
            </a:r>
            <a:r>
              <a:rPr lang="en-US" altLang="zh-CN" sz="2400" b="1" baseline="-30000">
                <a:solidFill>
                  <a:srgbClr val="000000"/>
                </a:solidFill>
                <a:latin typeface="宋体" panose="02010600030101010101" pitchFamily="2" charset="-122"/>
              </a:rPr>
              <a:t>4</a:t>
            </a:r>
            <a:r>
              <a:rPr lang="zh-CN" altLang="en-US" sz="2400" b="1">
                <a:solidFill>
                  <a:srgbClr val="000000"/>
                </a:solidFill>
                <a:latin typeface="宋体" panose="02010600030101010101" pitchFamily="2" charset="-122"/>
              </a:rPr>
              <a:t>稀溶液时会呈现红紫色。 </a:t>
            </a:r>
          </a:p>
        </p:txBody>
      </p:sp>
      <p:sp>
        <p:nvSpPr>
          <p:cNvPr id="74757" name="Text Box 5">
            <a:extLst>
              <a:ext uri="{FF2B5EF4-FFF2-40B4-BE49-F238E27FC236}">
                <a16:creationId xmlns:a16="http://schemas.microsoft.com/office/drawing/2014/main" id="{99FDBC52-055E-42F9-AD82-B683AB119DCD}"/>
              </a:ext>
            </a:extLst>
          </p:cNvPr>
          <p:cNvSpPr txBox="1">
            <a:spLocks noChangeArrowheads="1"/>
          </p:cNvSpPr>
          <p:nvPr/>
        </p:nvSpPr>
        <p:spPr bwMode="auto">
          <a:xfrm>
            <a:off x="609600" y="3733800"/>
            <a:ext cx="746760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lnSpc>
                <a:spcPct val="125000"/>
              </a:lnSpc>
            </a:pPr>
            <a:r>
              <a:rPr lang="en-US" altLang="zh-CN" sz="2400" b="1">
                <a:latin typeface="宋体" panose="02010600030101010101" pitchFamily="2" charset="-122"/>
              </a:rPr>
              <a:t>③ </a:t>
            </a:r>
            <a:r>
              <a:rPr lang="zh-CN" altLang="en-US" sz="2400" b="1">
                <a:latin typeface="宋体" panose="02010600030101010101" pitchFamily="2" charset="-122"/>
              </a:rPr>
              <a:t>黄蛋白反应 ：</a:t>
            </a:r>
            <a:r>
              <a:rPr lang="zh-CN" altLang="en-US" sz="2400" b="1">
                <a:solidFill>
                  <a:srgbClr val="000000"/>
                </a:solidFill>
                <a:latin typeface="宋体" panose="02010600030101010101" pitchFamily="2" charset="-122"/>
              </a:rPr>
              <a:t>蛋白质中含有苯环的氨基酸，遇浓硝酸发生硝化反应而生成黄色硝基化合物的反应称为蛋白黄反应。</a:t>
            </a:r>
          </a:p>
        </p:txBody>
      </p:sp>
      <p:sp>
        <p:nvSpPr>
          <p:cNvPr id="74758" name="Text Box 6">
            <a:extLst>
              <a:ext uri="{FF2B5EF4-FFF2-40B4-BE49-F238E27FC236}">
                <a16:creationId xmlns:a16="http://schemas.microsoft.com/office/drawing/2014/main" id="{522BF59E-9C72-44AA-992F-F46D29AAB10B}"/>
              </a:ext>
            </a:extLst>
          </p:cNvPr>
          <p:cNvSpPr txBox="1">
            <a:spLocks noChangeArrowheads="1"/>
          </p:cNvSpPr>
          <p:nvPr/>
        </p:nvSpPr>
        <p:spPr bwMode="auto">
          <a:xfrm>
            <a:off x="609600" y="5334000"/>
            <a:ext cx="76962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5000"/>
              </a:lnSpc>
              <a:spcBef>
                <a:spcPct val="50000"/>
              </a:spcBef>
            </a:pPr>
            <a:r>
              <a:rPr lang="en-US" altLang="zh-CN" sz="2400" b="1">
                <a:latin typeface="宋体" panose="02010600030101010101" pitchFamily="2" charset="-122"/>
              </a:rPr>
              <a:t>④</a:t>
            </a:r>
            <a:r>
              <a:rPr lang="zh-CN" altLang="en-US" sz="2400" b="1">
                <a:latin typeface="宋体" panose="02010600030101010101" pitchFamily="2" charset="-122"/>
              </a:rPr>
              <a:t>　米勒反应：</a:t>
            </a:r>
            <a:r>
              <a:rPr lang="zh-CN" altLang="en-US" sz="2400" b="1">
                <a:solidFill>
                  <a:srgbClr val="000000"/>
                </a:solidFill>
                <a:latin typeface="宋体" panose="02010600030101010101" pitchFamily="2" charset="-122"/>
              </a:rPr>
              <a:t>蛋白质中酪氨酸的酚羟基遇到硝酸汞的硝酸溶液后变红色。</a:t>
            </a:r>
          </a:p>
        </p:txBody>
      </p:sp>
      <p:sp>
        <p:nvSpPr>
          <p:cNvPr id="47112" name="AutoShape 9">
            <a:hlinkClick r:id="" action="ppaction://hlinkshowjump?jump=firstslide" highlightClick="1"/>
            <a:extLst>
              <a:ext uri="{FF2B5EF4-FFF2-40B4-BE49-F238E27FC236}">
                <a16:creationId xmlns:a16="http://schemas.microsoft.com/office/drawing/2014/main" id="{D39356AD-2671-45F5-B2B1-C888384B41A5}"/>
              </a:ext>
            </a:extLst>
          </p:cNvPr>
          <p:cNvSpPr>
            <a:spLocks noChangeArrowheads="1"/>
          </p:cNvSpPr>
          <p:nvPr/>
        </p:nvSpPr>
        <p:spPr bwMode="auto">
          <a:xfrm>
            <a:off x="8458200" y="6324600"/>
            <a:ext cx="304800" cy="381000"/>
          </a:xfrm>
          <a:prstGeom prst="actionButtonBackPrevious">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755"/>
                                        </p:tgtEl>
                                        <p:attrNameLst>
                                          <p:attrName>style.visibility</p:attrName>
                                        </p:attrNameLst>
                                      </p:cBhvr>
                                      <p:to>
                                        <p:strVal val="visible"/>
                                      </p:to>
                                    </p:set>
                                    <p:animEffect transition="in" filter="blinds(horizontal)">
                                      <p:cBhvr>
                                        <p:cTn id="7" dur="500"/>
                                        <p:tgtEl>
                                          <p:spTgt spid="747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4756"/>
                                        </p:tgtEl>
                                        <p:attrNameLst>
                                          <p:attrName>style.visibility</p:attrName>
                                        </p:attrNameLst>
                                      </p:cBhvr>
                                      <p:to>
                                        <p:strVal val="visible"/>
                                      </p:to>
                                    </p:set>
                                    <p:animEffect transition="in" filter="blinds(horizontal)">
                                      <p:cBhvr>
                                        <p:cTn id="12" dur="500"/>
                                        <p:tgtEl>
                                          <p:spTgt spid="747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4757"/>
                                        </p:tgtEl>
                                        <p:attrNameLst>
                                          <p:attrName>style.visibility</p:attrName>
                                        </p:attrNameLst>
                                      </p:cBhvr>
                                      <p:to>
                                        <p:strVal val="visible"/>
                                      </p:to>
                                    </p:set>
                                    <p:animEffect transition="in" filter="blinds(horizontal)">
                                      <p:cBhvr>
                                        <p:cTn id="17" dur="500"/>
                                        <p:tgtEl>
                                          <p:spTgt spid="747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4758"/>
                                        </p:tgtEl>
                                        <p:attrNameLst>
                                          <p:attrName>style.visibility</p:attrName>
                                        </p:attrNameLst>
                                      </p:cBhvr>
                                      <p:to>
                                        <p:strVal val="visible"/>
                                      </p:to>
                                    </p:set>
                                    <p:animEffect transition="in" filter="blinds(horizontal)">
                                      <p:cBhvr>
                                        <p:cTn id="22" dur="500"/>
                                        <p:tgtEl>
                                          <p:spTgt spid="747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p:bldP spid="74756" grpId="0"/>
      <p:bldP spid="74757" grpId="0"/>
      <p:bldP spid="7475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日期占位符 1">
            <a:extLst>
              <a:ext uri="{FF2B5EF4-FFF2-40B4-BE49-F238E27FC236}">
                <a16:creationId xmlns:a16="http://schemas.microsoft.com/office/drawing/2014/main" id="{72E8FA12-1FDD-4686-A51B-69B76DA105DA}"/>
              </a:ext>
            </a:extLst>
          </p:cNvPr>
          <p:cNvSpPr>
            <a:spLocks noGrp="1"/>
          </p:cNvSpPr>
          <p:nvPr>
            <p:ph type="dt" sz="quarter" idx="10"/>
          </p:nvPr>
        </p:nvSpPr>
        <p:spPr/>
        <p:txBody>
          <a:bodyPr anchorCtr="0"/>
          <a:lstStyle/>
          <a:p>
            <a:fld id="{BB962C8B-B14F-4D97-AF65-F5344CB8AC3E}" type="datetime11">
              <a:rPr lang="zh-CN" altLang="en-US" noProof="1" dirty="0" smtClean="0"/>
              <a:pPr/>
              <a:t>18:36:34</a:t>
            </a:fld>
            <a:endParaRPr lang="zh-CN" altLang="en-US" noProof="1"/>
          </a:p>
        </p:txBody>
      </p:sp>
      <p:sp>
        <p:nvSpPr>
          <p:cNvPr id="2" name="灯片编号占位符 5">
            <a:extLst>
              <a:ext uri="{FF2B5EF4-FFF2-40B4-BE49-F238E27FC236}">
                <a16:creationId xmlns:a16="http://schemas.microsoft.com/office/drawing/2014/main" id="{F0B5669C-48F7-4188-8476-95837BFF988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3280BF2-72E2-4301-B547-DBD8E9087E87}" type="slidenum">
              <a:rPr lang="en-US" altLang="zh-CN"/>
              <a:pPr/>
              <a:t>43</a:t>
            </a:fld>
            <a:endParaRPr lang="en-US" altLang="zh-CN"/>
          </a:p>
        </p:txBody>
      </p:sp>
      <p:sp>
        <p:nvSpPr>
          <p:cNvPr id="48131" name="Text Box 2">
            <a:extLst>
              <a:ext uri="{FF2B5EF4-FFF2-40B4-BE49-F238E27FC236}">
                <a16:creationId xmlns:a16="http://schemas.microsoft.com/office/drawing/2014/main" id="{44EA6D0C-6A6F-40C9-B643-722BD2DF98CA}"/>
              </a:ext>
            </a:extLst>
          </p:cNvPr>
          <p:cNvSpPr txBox="1">
            <a:spLocks noChangeArrowheads="1"/>
          </p:cNvSpPr>
          <p:nvPr/>
        </p:nvSpPr>
        <p:spPr bwMode="auto">
          <a:xfrm>
            <a:off x="3048000" y="533400"/>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400" b="1">
                <a:latin typeface="宋体" panose="02010600030101010101" pitchFamily="2" charset="-122"/>
              </a:rPr>
              <a:t>第四节   酶 </a:t>
            </a:r>
          </a:p>
        </p:txBody>
      </p:sp>
      <p:sp>
        <p:nvSpPr>
          <p:cNvPr id="48132" name="Text Box 3">
            <a:extLst>
              <a:ext uri="{FF2B5EF4-FFF2-40B4-BE49-F238E27FC236}">
                <a16:creationId xmlns:a16="http://schemas.microsoft.com/office/drawing/2014/main" id="{EDC09A0E-FD4B-41E5-8C72-0670637C5CEA}"/>
              </a:ext>
            </a:extLst>
          </p:cNvPr>
          <p:cNvSpPr txBox="1">
            <a:spLocks noChangeArrowheads="1"/>
          </p:cNvSpPr>
          <p:nvPr/>
        </p:nvSpPr>
        <p:spPr bwMode="auto">
          <a:xfrm>
            <a:off x="457200" y="1219200"/>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400" b="1">
                <a:latin typeface="宋体" panose="02010600030101010101" pitchFamily="2" charset="-122"/>
              </a:rPr>
              <a:t>一、酶的组成</a:t>
            </a:r>
            <a:endParaRPr lang="zh-CN" altLang="en-US" sz="2400"/>
          </a:p>
        </p:txBody>
      </p:sp>
      <p:graphicFrame>
        <p:nvGraphicFramePr>
          <p:cNvPr id="48133" name="Object 4">
            <a:extLst>
              <a:ext uri="{FF2B5EF4-FFF2-40B4-BE49-F238E27FC236}">
                <a16:creationId xmlns:a16="http://schemas.microsoft.com/office/drawing/2014/main" id="{B7228638-209E-4E5F-B3D9-D1A233EF3252}"/>
              </a:ext>
            </a:extLst>
          </p:cNvPr>
          <p:cNvGraphicFramePr>
            <a:graphicFrameLocks noChangeAspect="1"/>
          </p:cNvGraphicFramePr>
          <p:nvPr/>
        </p:nvGraphicFramePr>
        <p:xfrm>
          <a:off x="381000" y="1828800"/>
          <a:ext cx="8458200" cy="908050"/>
        </p:xfrm>
        <a:graphic>
          <a:graphicData uri="http://schemas.openxmlformats.org/presentationml/2006/ole">
            <mc:AlternateContent xmlns:mc="http://schemas.openxmlformats.org/markup-compatibility/2006">
              <mc:Choice xmlns:v="urn:schemas-microsoft-com:vml" Requires="v">
                <p:oleObj spid="_x0000_s48135" r:id="rId3" imgW="4881880" imgH="452120" progId="">
                  <p:embed/>
                </p:oleObj>
              </mc:Choice>
              <mc:Fallback>
                <p:oleObj r:id="rId3" imgW="4881880" imgH="45212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828800"/>
                        <a:ext cx="84582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8134" name="Text Box 10">
            <a:extLst>
              <a:ext uri="{FF2B5EF4-FFF2-40B4-BE49-F238E27FC236}">
                <a16:creationId xmlns:a16="http://schemas.microsoft.com/office/drawing/2014/main" id="{6C26F7FF-4D25-4100-A63D-8C72D5C76FC7}"/>
              </a:ext>
            </a:extLst>
          </p:cNvPr>
          <p:cNvSpPr txBox="1">
            <a:spLocks noChangeArrowheads="1"/>
          </p:cNvSpPr>
          <p:nvPr/>
        </p:nvSpPr>
        <p:spPr bwMode="auto">
          <a:xfrm>
            <a:off x="381000" y="3276600"/>
            <a:ext cx="79248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35000"/>
              </a:lnSpc>
              <a:spcBef>
                <a:spcPct val="50000"/>
              </a:spcBef>
            </a:pPr>
            <a:r>
              <a:rPr lang="zh-CN" altLang="en-US" sz="2400" b="1">
                <a:latin typeface="宋体" panose="02010600030101010101" pitchFamily="2" charset="-122"/>
              </a:rPr>
              <a:t>辅酶的种类颇多，按其化学组成可分两类：</a:t>
            </a:r>
          </a:p>
          <a:p>
            <a:pPr algn="just">
              <a:lnSpc>
                <a:spcPct val="135000"/>
              </a:lnSpc>
              <a:spcBef>
                <a:spcPct val="50000"/>
              </a:spcBef>
            </a:pPr>
            <a:r>
              <a:rPr lang="en-US" altLang="zh-CN" sz="2400" b="1">
                <a:solidFill>
                  <a:srgbClr val="000000"/>
                </a:solidFill>
                <a:latin typeface="宋体" panose="02010600030101010101" pitchFamily="2" charset="-122"/>
              </a:rPr>
              <a:t>1</a:t>
            </a:r>
            <a:r>
              <a:rPr lang="zh-CN" altLang="en-US" sz="2400" b="1">
                <a:solidFill>
                  <a:srgbClr val="000000"/>
                </a:solidFill>
                <a:latin typeface="宋体" panose="02010600030101010101" pitchFamily="2" charset="-122"/>
              </a:rPr>
              <a:t>．无机的金属元素，如铜、锌、锰。</a:t>
            </a:r>
          </a:p>
          <a:p>
            <a:pPr algn="just">
              <a:lnSpc>
                <a:spcPct val="135000"/>
              </a:lnSpc>
              <a:spcBef>
                <a:spcPct val="50000"/>
              </a:spcBef>
            </a:pPr>
            <a:r>
              <a:rPr lang="en-US" altLang="zh-CN" sz="2400" b="1">
                <a:solidFill>
                  <a:srgbClr val="000000"/>
                </a:solidFill>
                <a:latin typeface="宋体" panose="02010600030101010101" pitchFamily="2" charset="-122"/>
              </a:rPr>
              <a:t>2</a:t>
            </a:r>
            <a:r>
              <a:rPr lang="zh-CN" altLang="en-US" sz="2400" b="1">
                <a:solidFill>
                  <a:srgbClr val="000000"/>
                </a:solidFill>
                <a:latin typeface="宋体" panose="02010600030101010101" pitchFamily="2" charset="-122"/>
              </a:rPr>
              <a:t>．相对分子质量低的有机物，如血红素、叶绿素、肌醇、烟酰胺、维生素</a:t>
            </a:r>
            <a:r>
              <a:rPr lang="en-US" altLang="zh-CN" sz="2400" b="1">
                <a:solidFill>
                  <a:srgbClr val="000000"/>
                </a:solidFill>
                <a:latin typeface="宋体" panose="02010600030101010101" pitchFamily="2" charset="-122"/>
              </a:rPr>
              <a:t>B1</a:t>
            </a:r>
            <a:r>
              <a:rPr lang="zh-CN" altLang="en-US" sz="2400" b="1">
                <a:solidFill>
                  <a:srgbClr val="000000"/>
                </a:solidFill>
                <a:latin typeface="宋体" panose="02010600030101010101" pitchFamily="2" charset="-122"/>
              </a:rPr>
              <a:t>、</a:t>
            </a:r>
            <a:r>
              <a:rPr lang="en-US" altLang="zh-CN" sz="2400" b="1">
                <a:solidFill>
                  <a:srgbClr val="000000"/>
                </a:solidFill>
                <a:latin typeface="宋体" panose="02010600030101010101" pitchFamily="2" charset="-122"/>
              </a:rPr>
              <a:t>B2</a:t>
            </a:r>
            <a:r>
              <a:rPr lang="zh-CN" altLang="en-US" sz="2400" b="1">
                <a:solidFill>
                  <a:srgbClr val="000000"/>
                </a:solidFill>
                <a:latin typeface="宋体" panose="02010600030101010101" pitchFamily="2" charset="-122"/>
              </a:rPr>
              <a:t>、</a:t>
            </a:r>
            <a:r>
              <a:rPr lang="en-US" altLang="zh-CN" sz="2400" b="1">
                <a:solidFill>
                  <a:srgbClr val="000000"/>
                </a:solidFill>
                <a:latin typeface="宋体" panose="02010600030101010101" pitchFamily="2" charset="-122"/>
              </a:rPr>
              <a:t>B6</a:t>
            </a:r>
            <a:r>
              <a:rPr lang="zh-CN" altLang="en-US" sz="2400" b="1">
                <a:solidFill>
                  <a:srgbClr val="000000"/>
                </a:solidFill>
                <a:latin typeface="宋体" panose="02010600030101010101" pitchFamily="2" charset="-122"/>
              </a:rPr>
              <a:t>、</a:t>
            </a:r>
            <a:r>
              <a:rPr lang="en-US" altLang="zh-CN" sz="2400" b="1">
                <a:solidFill>
                  <a:srgbClr val="000000"/>
                </a:solidFill>
                <a:latin typeface="宋体" panose="02010600030101010101" pitchFamily="2" charset="-122"/>
              </a:rPr>
              <a:t>B12</a:t>
            </a:r>
            <a:r>
              <a:rPr lang="zh-CN" altLang="en-US" sz="2400" b="1">
                <a:solidFill>
                  <a:srgbClr val="000000"/>
                </a:solidFill>
                <a:latin typeface="宋体" panose="02010600030101010101" pitchFamily="2" charset="-122"/>
              </a:rPr>
              <a:t>等等。</a:t>
            </a:r>
          </a:p>
          <a:p>
            <a:pPr>
              <a:lnSpc>
                <a:spcPct val="135000"/>
              </a:lnSpc>
              <a:spcBef>
                <a:spcPct val="50000"/>
              </a:spcBef>
            </a:pPr>
            <a:endParaRPr lang="en-US" altLang="zh-CN" sz="2400" b="1">
              <a:solidFill>
                <a:srgbClr val="00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日期占位符 1">
            <a:extLst>
              <a:ext uri="{FF2B5EF4-FFF2-40B4-BE49-F238E27FC236}">
                <a16:creationId xmlns:a16="http://schemas.microsoft.com/office/drawing/2014/main" id="{BF4A3D58-2A93-4D6F-A084-85CF797D70CA}"/>
              </a:ext>
            </a:extLst>
          </p:cNvPr>
          <p:cNvSpPr>
            <a:spLocks noGrp="1"/>
          </p:cNvSpPr>
          <p:nvPr>
            <p:ph type="dt" sz="quarter" idx="10"/>
          </p:nvPr>
        </p:nvSpPr>
        <p:spPr/>
        <p:txBody>
          <a:bodyPr anchorCtr="0"/>
          <a:lstStyle/>
          <a:p>
            <a:fld id="{BB962C8B-B14F-4D97-AF65-F5344CB8AC3E}" type="datetime11">
              <a:rPr lang="zh-CN" altLang="en-US" noProof="1" dirty="0" smtClean="0"/>
              <a:pPr/>
              <a:t>18:36:34</a:t>
            </a:fld>
            <a:endParaRPr lang="zh-CN" altLang="en-US" noProof="1"/>
          </a:p>
        </p:txBody>
      </p:sp>
      <p:sp>
        <p:nvSpPr>
          <p:cNvPr id="2" name="灯片编号占位符 5">
            <a:extLst>
              <a:ext uri="{FF2B5EF4-FFF2-40B4-BE49-F238E27FC236}">
                <a16:creationId xmlns:a16="http://schemas.microsoft.com/office/drawing/2014/main" id="{DB05D982-7DC7-465C-86F1-3CB28FE8F07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61972C9-706F-4E66-8718-B5157C30E854}" type="slidenum">
              <a:rPr lang="en-US" altLang="zh-CN"/>
              <a:pPr/>
              <a:t>44</a:t>
            </a:fld>
            <a:endParaRPr lang="en-US" altLang="zh-CN"/>
          </a:p>
        </p:txBody>
      </p:sp>
      <p:sp>
        <p:nvSpPr>
          <p:cNvPr id="76802" name="Text Box 2">
            <a:extLst>
              <a:ext uri="{FF2B5EF4-FFF2-40B4-BE49-F238E27FC236}">
                <a16:creationId xmlns:a16="http://schemas.microsoft.com/office/drawing/2014/main" id="{C0685216-646A-4C78-BC41-F7E14B768C37}"/>
              </a:ext>
            </a:extLst>
          </p:cNvPr>
          <p:cNvSpPr txBox="1">
            <a:spLocks noChangeArrowheads="1"/>
          </p:cNvSpPr>
          <p:nvPr/>
        </p:nvSpPr>
        <p:spPr bwMode="auto">
          <a:xfrm>
            <a:off x="381000" y="609600"/>
            <a:ext cx="716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r>
              <a:rPr lang="zh-CN" altLang="en-US" sz="2400" b="1">
                <a:latin typeface="宋体" panose="02010600030101010101" pitchFamily="2" charset="-122"/>
              </a:rPr>
              <a:t>二、酶蛋白催化反应的特异性</a:t>
            </a:r>
          </a:p>
        </p:txBody>
      </p:sp>
      <p:sp>
        <p:nvSpPr>
          <p:cNvPr id="76803" name="Text Box 3">
            <a:extLst>
              <a:ext uri="{FF2B5EF4-FFF2-40B4-BE49-F238E27FC236}">
                <a16:creationId xmlns:a16="http://schemas.microsoft.com/office/drawing/2014/main" id="{F5EBAFDE-BD4E-4682-B4CC-7469DC43AC95}"/>
              </a:ext>
            </a:extLst>
          </p:cNvPr>
          <p:cNvSpPr txBox="1">
            <a:spLocks noChangeArrowheads="1"/>
          </p:cNvSpPr>
          <p:nvPr/>
        </p:nvSpPr>
        <p:spPr bwMode="auto">
          <a:xfrm>
            <a:off x="838200" y="1295400"/>
            <a:ext cx="73152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lnSpc>
                <a:spcPct val="135000"/>
              </a:lnSpc>
            </a:pPr>
            <a:r>
              <a:rPr lang="en-US" altLang="zh-CN" sz="2400" b="1">
                <a:latin typeface="宋体" panose="02010600030101010101" pitchFamily="2" charset="-122"/>
              </a:rPr>
              <a:t> 1</a:t>
            </a:r>
            <a:r>
              <a:rPr lang="zh-CN" altLang="en-US" sz="2400" b="1">
                <a:latin typeface="宋体" panose="02010600030101010101" pitchFamily="2" charset="-122"/>
              </a:rPr>
              <a:t>．具有一般催化剂的共性：</a:t>
            </a:r>
            <a:r>
              <a:rPr lang="zh-CN" altLang="en-US" sz="2400" b="1">
                <a:solidFill>
                  <a:srgbClr val="FF3300"/>
                </a:solidFill>
                <a:latin typeface="宋体" panose="02010600030101010101" pitchFamily="2" charset="-122"/>
              </a:rPr>
              <a:t>催化效率高</a:t>
            </a:r>
            <a:r>
              <a:rPr lang="zh-CN" altLang="en-US" sz="2400" b="1">
                <a:solidFill>
                  <a:srgbClr val="000000"/>
                </a:solidFill>
                <a:latin typeface="宋体" panose="02010600030101010101" pitchFamily="2" charset="-122"/>
              </a:rPr>
              <a:t>（比一般催化剂高</a:t>
            </a:r>
            <a:r>
              <a:rPr lang="en-US" altLang="zh-CN" sz="2400" b="1">
                <a:solidFill>
                  <a:srgbClr val="000000"/>
                </a:solidFill>
                <a:latin typeface="宋体" panose="02010600030101010101" pitchFamily="2" charset="-122"/>
              </a:rPr>
              <a:t>108-1010</a:t>
            </a:r>
            <a:r>
              <a:rPr lang="zh-CN" altLang="en-US" sz="2400" b="1">
                <a:solidFill>
                  <a:srgbClr val="000000"/>
                </a:solidFill>
                <a:latin typeface="宋体" panose="02010600030101010101" pitchFamily="2" charset="-122"/>
              </a:rPr>
              <a:t>倍）。</a:t>
            </a:r>
          </a:p>
        </p:txBody>
      </p:sp>
      <p:sp>
        <p:nvSpPr>
          <p:cNvPr id="76804" name="Text Box 4">
            <a:extLst>
              <a:ext uri="{FF2B5EF4-FFF2-40B4-BE49-F238E27FC236}">
                <a16:creationId xmlns:a16="http://schemas.microsoft.com/office/drawing/2014/main" id="{8B75C709-171A-4D61-928E-D9C0304D23A4}"/>
              </a:ext>
            </a:extLst>
          </p:cNvPr>
          <p:cNvSpPr txBox="1">
            <a:spLocks noChangeArrowheads="1"/>
          </p:cNvSpPr>
          <p:nvPr/>
        </p:nvSpPr>
        <p:spPr bwMode="auto">
          <a:xfrm>
            <a:off x="838200" y="2667000"/>
            <a:ext cx="7848600" cy="157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lnSpc>
                <a:spcPct val="135000"/>
              </a:lnSpc>
            </a:pPr>
            <a:r>
              <a:rPr lang="en-US" altLang="zh-CN" sz="2400" b="1">
                <a:latin typeface="宋体" panose="02010600030101010101" pitchFamily="2" charset="-122"/>
              </a:rPr>
              <a:t> 2</a:t>
            </a:r>
            <a:r>
              <a:rPr lang="zh-CN" altLang="en-US" sz="2400" b="1">
                <a:latin typeface="宋体" panose="02010600030101010101" pitchFamily="2" charset="-122"/>
              </a:rPr>
              <a:t>．具有化学选择性：</a:t>
            </a:r>
            <a:r>
              <a:rPr lang="zh-CN" altLang="en-US" sz="2400" b="1">
                <a:solidFill>
                  <a:srgbClr val="FF3300"/>
                </a:solidFill>
                <a:latin typeface="宋体" panose="02010600030101010101" pitchFamily="2" charset="-122"/>
              </a:rPr>
              <a:t>能从混合物中挑选特殊的作用物</a:t>
            </a:r>
            <a:r>
              <a:rPr lang="zh-CN" altLang="en-US" sz="2400" b="1">
                <a:latin typeface="宋体" panose="02010600030101010101" pitchFamily="2" charset="-122"/>
              </a:rPr>
              <a:t>。</a:t>
            </a:r>
            <a:r>
              <a:rPr lang="zh-CN" altLang="en-US" sz="2400" b="1">
                <a:solidFill>
                  <a:srgbClr val="008000"/>
                </a:solidFill>
                <a:latin typeface="宋体" panose="02010600030101010101" pitchFamily="2" charset="-122"/>
              </a:rPr>
              <a:t>例如，麦芽糖酶只能使</a:t>
            </a:r>
            <a:r>
              <a:rPr lang="en-US" altLang="zh-CN" sz="2400" b="1">
                <a:solidFill>
                  <a:srgbClr val="008000"/>
                </a:solidFill>
                <a:latin typeface="宋体" panose="02010600030101010101" pitchFamily="2" charset="-122"/>
              </a:rPr>
              <a:t>α-</a:t>
            </a:r>
            <a:r>
              <a:rPr lang="zh-CN" altLang="en-US" sz="2400" b="1">
                <a:solidFill>
                  <a:srgbClr val="008000"/>
                </a:solidFill>
                <a:latin typeface="宋体" panose="02010600030101010101" pitchFamily="2" charset="-122"/>
              </a:rPr>
              <a:t>葡萄糖苷键断裂，而不能使</a:t>
            </a:r>
            <a:r>
              <a:rPr lang="en-US" altLang="zh-CN" sz="2400" b="1">
                <a:solidFill>
                  <a:srgbClr val="008000"/>
                </a:solidFill>
                <a:latin typeface="宋体" panose="02010600030101010101" pitchFamily="2" charset="-122"/>
              </a:rPr>
              <a:t>β-</a:t>
            </a:r>
            <a:r>
              <a:rPr lang="zh-CN" altLang="en-US" sz="2400" b="1">
                <a:solidFill>
                  <a:srgbClr val="008000"/>
                </a:solidFill>
                <a:latin typeface="宋体" panose="02010600030101010101" pitchFamily="2" charset="-122"/>
              </a:rPr>
              <a:t>葡萄糖苷键断裂。</a:t>
            </a:r>
            <a:endParaRPr lang="zh-CN" altLang="en-US" sz="2400" b="1">
              <a:latin typeface="宋体" panose="02010600030101010101" pitchFamily="2" charset="-122"/>
            </a:endParaRPr>
          </a:p>
        </p:txBody>
      </p:sp>
      <p:sp>
        <p:nvSpPr>
          <p:cNvPr id="76805" name="Text Box 5">
            <a:extLst>
              <a:ext uri="{FF2B5EF4-FFF2-40B4-BE49-F238E27FC236}">
                <a16:creationId xmlns:a16="http://schemas.microsoft.com/office/drawing/2014/main" id="{D5DACBF7-FB11-4B62-BAD1-B240B3E027D3}"/>
              </a:ext>
            </a:extLst>
          </p:cNvPr>
          <p:cNvSpPr txBox="1">
            <a:spLocks noChangeArrowheads="1"/>
          </p:cNvSpPr>
          <p:nvPr/>
        </p:nvSpPr>
        <p:spPr bwMode="auto">
          <a:xfrm>
            <a:off x="914400" y="4267200"/>
            <a:ext cx="75438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lnSpc>
                <a:spcPct val="135000"/>
              </a:lnSpc>
            </a:pPr>
            <a:r>
              <a:rPr lang="en-US" altLang="zh-CN" sz="2400" b="1">
                <a:latin typeface="宋体" panose="02010600030101010101" pitchFamily="2" charset="-122"/>
              </a:rPr>
              <a:t>3</a:t>
            </a:r>
            <a:r>
              <a:rPr lang="zh-CN" altLang="en-US" sz="2400" b="1">
                <a:latin typeface="宋体" panose="02010600030101010101" pitchFamily="2" charset="-122"/>
              </a:rPr>
              <a:t>．具有立体化学选择性：</a:t>
            </a:r>
            <a:r>
              <a:rPr lang="zh-CN" altLang="en-US" sz="2400" b="1">
                <a:solidFill>
                  <a:srgbClr val="FF3300"/>
                </a:solidFill>
                <a:latin typeface="宋体" panose="02010600030101010101" pitchFamily="2" charset="-122"/>
              </a:rPr>
              <a:t>辨别对映体</a:t>
            </a:r>
            <a:r>
              <a:rPr lang="zh-CN" altLang="en-US" sz="2400" b="1">
                <a:latin typeface="宋体" panose="02010600030101010101" pitchFamily="2" charset="-122"/>
              </a:rPr>
              <a:t>，</a:t>
            </a:r>
            <a:r>
              <a:rPr lang="zh-CN" altLang="en-US" sz="2400" b="1">
                <a:solidFill>
                  <a:srgbClr val="008000"/>
                </a:solidFill>
                <a:latin typeface="宋体" panose="02010600030101010101" pitchFamily="2" charset="-122"/>
              </a:rPr>
              <a:t>酵母中的酶只能使天然</a:t>
            </a:r>
            <a:r>
              <a:rPr lang="en-US" altLang="zh-CN" sz="2400" b="1">
                <a:solidFill>
                  <a:srgbClr val="008000"/>
                </a:solidFill>
                <a:latin typeface="宋体" panose="02010600030101010101" pitchFamily="2" charset="-122"/>
              </a:rPr>
              <a:t>D</a:t>
            </a:r>
            <a:r>
              <a:rPr lang="zh-CN" altLang="en-US" sz="2400" b="1">
                <a:solidFill>
                  <a:srgbClr val="008000"/>
                </a:solidFill>
                <a:latin typeface="宋体" panose="02010600030101010101" pitchFamily="2" charset="-122"/>
              </a:rPr>
              <a:t>型糖发酵，而不能使相应的</a:t>
            </a:r>
            <a:r>
              <a:rPr lang="en-US" altLang="zh-CN" sz="2400" b="1">
                <a:solidFill>
                  <a:srgbClr val="008000"/>
                </a:solidFill>
                <a:latin typeface="宋体" panose="02010600030101010101" pitchFamily="2" charset="-122"/>
              </a:rPr>
              <a:t>L</a:t>
            </a:r>
            <a:r>
              <a:rPr lang="zh-CN" altLang="en-US" sz="2400" b="1">
                <a:solidFill>
                  <a:srgbClr val="008000"/>
                </a:solidFill>
                <a:latin typeface="宋体" panose="02010600030101010101" pitchFamily="2" charset="-122"/>
              </a:rPr>
              <a:t>型糖发酵。</a:t>
            </a:r>
            <a:endParaRPr lang="zh-CN" altLang="en-US" sz="2400" b="1">
              <a:latin typeface="宋体" panose="02010600030101010101" pitchFamily="2" charset="-122"/>
            </a:endParaRPr>
          </a:p>
        </p:txBody>
      </p:sp>
      <p:sp>
        <p:nvSpPr>
          <p:cNvPr id="76806" name="Text Box 6">
            <a:extLst>
              <a:ext uri="{FF2B5EF4-FFF2-40B4-BE49-F238E27FC236}">
                <a16:creationId xmlns:a16="http://schemas.microsoft.com/office/drawing/2014/main" id="{D33D146E-58CB-4A9C-9A15-B5F1ACBF61E2}"/>
              </a:ext>
            </a:extLst>
          </p:cNvPr>
          <p:cNvSpPr txBox="1">
            <a:spLocks noChangeArrowheads="1"/>
          </p:cNvSpPr>
          <p:nvPr/>
        </p:nvSpPr>
        <p:spPr bwMode="auto">
          <a:xfrm>
            <a:off x="914400" y="5410200"/>
            <a:ext cx="76962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lnSpc>
                <a:spcPct val="135000"/>
              </a:lnSpc>
            </a:pPr>
            <a:r>
              <a:rPr lang="en-US" altLang="zh-CN" sz="2400" b="1">
                <a:latin typeface="宋体" panose="02010600030101010101" pitchFamily="2" charset="-122"/>
              </a:rPr>
              <a:t>4</a:t>
            </a:r>
            <a:r>
              <a:rPr lang="zh-CN" altLang="en-US" sz="2400" b="1">
                <a:latin typeface="宋体" panose="02010600030101010101" pitchFamily="2" charset="-122"/>
              </a:rPr>
              <a:t>．一般在温和的条件下进行催化作用：</a:t>
            </a:r>
            <a:r>
              <a:rPr lang="zh-CN" altLang="en-US" sz="2400" b="1">
                <a:solidFill>
                  <a:srgbClr val="000000"/>
                </a:solidFill>
                <a:latin typeface="宋体" panose="02010600030101010101" pitchFamily="2" charset="-122"/>
              </a:rPr>
              <a:t>一般是在常温常压和</a:t>
            </a:r>
            <a:r>
              <a:rPr lang="en-US" altLang="zh-CN" sz="2400" b="1">
                <a:solidFill>
                  <a:srgbClr val="000000"/>
                </a:solidFill>
                <a:latin typeface="宋体" panose="02010600030101010101" pitchFamily="2" charset="-122"/>
              </a:rPr>
              <a:t>pH 7</a:t>
            </a:r>
            <a:r>
              <a:rPr lang="zh-CN" altLang="en-US" sz="2400" b="1">
                <a:solidFill>
                  <a:srgbClr val="000000"/>
                </a:solidFill>
                <a:latin typeface="宋体" panose="02010600030101010101" pitchFamily="2" charset="-122"/>
              </a:rPr>
              <a:t>左右进行的。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802"/>
                                        </p:tgtEl>
                                        <p:attrNameLst>
                                          <p:attrName>style.visibility</p:attrName>
                                        </p:attrNameLst>
                                      </p:cBhvr>
                                      <p:to>
                                        <p:strVal val="visible"/>
                                      </p:to>
                                    </p:set>
                                    <p:animEffect transition="in" filter="blinds(horizontal)">
                                      <p:cBhvr>
                                        <p:cTn id="7" dur="500"/>
                                        <p:tgtEl>
                                          <p:spTgt spid="768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6803"/>
                                        </p:tgtEl>
                                        <p:attrNameLst>
                                          <p:attrName>style.visibility</p:attrName>
                                        </p:attrNameLst>
                                      </p:cBhvr>
                                      <p:to>
                                        <p:strVal val="visible"/>
                                      </p:to>
                                    </p:set>
                                    <p:animEffect transition="in" filter="blinds(horizontal)">
                                      <p:cBhvr>
                                        <p:cTn id="12" dur="500"/>
                                        <p:tgtEl>
                                          <p:spTgt spid="768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6804"/>
                                        </p:tgtEl>
                                        <p:attrNameLst>
                                          <p:attrName>style.visibility</p:attrName>
                                        </p:attrNameLst>
                                      </p:cBhvr>
                                      <p:to>
                                        <p:strVal val="visible"/>
                                      </p:to>
                                    </p:set>
                                    <p:animEffect transition="in" filter="blinds(horizontal)">
                                      <p:cBhvr>
                                        <p:cTn id="17" dur="500"/>
                                        <p:tgtEl>
                                          <p:spTgt spid="768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6805"/>
                                        </p:tgtEl>
                                        <p:attrNameLst>
                                          <p:attrName>style.visibility</p:attrName>
                                        </p:attrNameLst>
                                      </p:cBhvr>
                                      <p:to>
                                        <p:strVal val="visible"/>
                                      </p:to>
                                    </p:set>
                                    <p:animEffect transition="in" filter="blinds(horizontal)">
                                      <p:cBhvr>
                                        <p:cTn id="22" dur="500"/>
                                        <p:tgtEl>
                                          <p:spTgt spid="7680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6806"/>
                                        </p:tgtEl>
                                        <p:attrNameLst>
                                          <p:attrName>style.visibility</p:attrName>
                                        </p:attrNameLst>
                                      </p:cBhvr>
                                      <p:to>
                                        <p:strVal val="visible"/>
                                      </p:to>
                                    </p:set>
                                    <p:animEffect transition="in" filter="blinds(horizontal)">
                                      <p:cBhvr>
                                        <p:cTn id="27" dur="500"/>
                                        <p:tgtEl>
                                          <p:spTgt spid="76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p:bldP spid="76803" grpId="0"/>
      <p:bldP spid="76804" grpId="0"/>
      <p:bldP spid="76805" grpId="0"/>
      <p:bldP spid="7680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日期占位符 1">
            <a:extLst>
              <a:ext uri="{FF2B5EF4-FFF2-40B4-BE49-F238E27FC236}">
                <a16:creationId xmlns:a16="http://schemas.microsoft.com/office/drawing/2014/main" id="{E1C278BB-3AE7-4E73-B158-B90910B2518E}"/>
              </a:ext>
            </a:extLst>
          </p:cNvPr>
          <p:cNvSpPr>
            <a:spLocks noGrp="1"/>
          </p:cNvSpPr>
          <p:nvPr>
            <p:ph type="dt" sz="quarter" idx="10"/>
          </p:nvPr>
        </p:nvSpPr>
        <p:spPr/>
        <p:txBody>
          <a:bodyPr anchorCtr="0"/>
          <a:lstStyle/>
          <a:p>
            <a:fld id="{BB962C8B-B14F-4D97-AF65-F5344CB8AC3E}" type="datetime11">
              <a:rPr lang="zh-CN" altLang="en-US" noProof="1" dirty="0" smtClean="0"/>
              <a:pPr/>
              <a:t>18:36:34</a:t>
            </a:fld>
            <a:endParaRPr lang="zh-CN" altLang="en-US" noProof="1"/>
          </a:p>
        </p:txBody>
      </p:sp>
      <p:sp>
        <p:nvSpPr>
          <p:cNvPr id="2" name="灯片编号占位符 5">
            <a:extLst>
              <a:ext uri="{FF2B5EF4-FFF2-40B4-BE49-F238E27FC236}">
                <a16:creationId xmlns:a16="http://schemas.microsoft.com/office/drawing/2014/main" id="{E8539183-B066-4C4B-8F3F-5503F76D98E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778C8E9-EC7C-4545-9EAF-5962666F695F}" type="slidenum">
              <a:rPr lang="en-US" altLang="zh-CN"/>
              <a:pPr/>
              <a:t>45</a:t>
            </a:fld>
            <a:endParaRPr lang="en-US" altLang="zh-CN"/>
          </a:p>
        </p:txBody>
      </p:sp>
      <p:pic>
        <p:nvPicPr>
          <p:cNvPr id="50179" name="Picture 2" descr="F:/沈玲/化学提纲/胰蛋白酶的结构和排列顺序示意图.jpg">
            <a:extLst>
              <a:ext uri="{FF2B5EF4-FFF2-40B4-BE49-F238E27FC236}">
                <a16:creationId xmlns:a16="http://schemas.microsoft.com/office/drawing/2014/main" id="{F641B421-11A9-4DCE-8346-3F3A4C16DB47}"/>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4648200" y="1143000"/>
            <a:ext cx="3721100" cy="391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0" name="Text Box 3">
            <a:extLst>
              <a:ext uri="{FF2B5EF4-FFF2-40B4-BE49-F238E27FC236}">
                <a16:creationId xmlns:a16="http://schemas.microsoft.com/office/drawing/2014/main" id="{3ED400B3-B8D6-46B7-8BC2-32EE46F0B5E5}"/>
              </a:ext>
            </a:extLst>
          </p:cNvPr>
          <p:cNvSpPr txBox="1">
            <a:spLocks noChangeArrowheads="1"/>
          </p:cNvSpPr>
          <p:nvPr/>
        </p:nvSpPr>
        <p:spPr bwMode="auto">
          <a:xfrm>
            <a:off x="304800" y="685800"/>
            <a:ext cx="3733800" cy="522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45000"/>
              </a:lnSpc>
              <a:spcBef>
                <a:spcPct val="50000"/>
              </a:spcBef>
            </a:pPr>
            <a:r>
              <a:rPr lang="zh-CN" altLang="en-US" sz="2400" b="1">
                <a:latin typeface="宋体" panose="02010600030101010101" pitchFamily="2" charset="-122"/>
              </a:rPr>
              <a:t>胰凝蛋白酶是研究得比较清楚的一个酶。如图：</a:t>
            </a:r>
          </a:p>
          <a:p>
            <a:pPr algn="just">
              <a:lnSpc>
                <a:spcPct val="145000"/>
              </a:lnSpc>
              <a:spcBef>
                <a:spcPct val="50000"/>
              </a:spcBef>
            </a:pPr>
            <a:r>
              <a:rPr lang="zh-CN" altLang="en-US" sz="2400" b="1">
                <a:latin typeface="宋体" panose="02010600030101010101" pitchFamily="2" charset="-122"/>
              </a:rPr>
              <a:t>胰凝蛋白酶是化学选择性较差的一个酶，它能与其多种底物作用。（见书 </a:t>
            </a:r>
            <a:r>
              <a:rPr lang="en-US" altLang="zh-CN" sz="2400" b="1">
                <a:latin typeface="宋体" panose="02010600030101010101" pitchFamily="2" charset="-122"/>
              </a:rPr>
              <a:t>P</a:t>
            </a:r>
            <a:r>
              <a:rPr lang="zh-CN" altLang="en-US" sz="2400" b="1">
                <a:latin typeface="宋体" panose="02010600030101010101" pitchFamily="2" charset="-122"/>
              </a:rPr>
              <a:t>、</a:t>
            </a:r>
            <a:r>
              <a:rPr lang="en-US" altLang="zh-CN" sz="2400" b="1">
                <a:latin typeface="宋体" panose="02010600030101010101" pitchFamily="2" charset="-122"/>
              </a:rPr>
              <a:t>291 </a:t>
            </a:r>
            <a:r>
              <a:rPr lang="zh-CN" altLang="en-US" sz="2400" b="1">
                <a:latin typeface="宋体" panose="02010600030101010101" pitchFamily="2" charset="-122"/>
              </a:rPr>
              <a:t>图</a:t>
            </a:r>
            <a:r>
              <a:rPr lang="en-US" altLang="zh-CN" sz="2400" b="1">
                <a:latin typeface="宋体" panose="02010600030101010101" pitchFamily="2" charset="-122"/>
              </a:rPr>
              <a:t>20-11</a:t>
            </a:r>
            <a:r>
              <a:rPr lang="zh-CN" altLang="en-US" sz="2400" b="1">
                <a:latin typeface="宋体" panose="02010600030101010101" pitchFamily="2" charset="-122"/>
              </a:rPr>
              <a:t>） </a:t>
            </a:r>
          </a:p>
          <a:p>
            <a:pPr algn="just">
              <a:lnSpc>
                <a:spcPct val="145000"/>
              </a:lnSpc>
              <a:spcBef>
                <a:spcPct val="50000"/>
              </a:spcBef>
            </a:pPr>
            <a:r>
              <a:rPr lang="zh-CN" altLang="en-US" sz="2400" b="1">
                <a:latin typeface="宋体" panose="02010600030101010101" pitchFamily="2" charset="-122"/>
              </a:rPr>
              <a:t>它是由一个单独多肽链组成的蛋白质。这个多肽链是由</a:t>
            </a:r>
            <a:r>
              <a:rPr lang="en-US" altLang="zh-CN" sz="2400" b="1">
                <a:latin typeface="宋体" panose="02010600030101010101" pitchFamily="2" charset="-122"/>
              </a:rPr>
              <a:t>241</a:t>
            </a:r>
            <a:r>
              <a:rPr lang="zh-CN" altLang="en-US" sz="2400" b="1">
                <a:latin typeface="宋体" panose="02010600030101010101" pitchFamily="2" charset="-122"/>
              </a:rPr>
              <a:t>个氨基酸组成的。</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日期占位符 1">
            <a:extLst>
              <a:ext uri="{FF2B5EF4-FFF2-40B4-BE49-F238E27FC236}">
                <a16:creationId xmlns:a16="http://schemas.microsoft.com/office/drawing/2014/main" id="{4DAE6E9A-AC9A-4650-932A-C72621E9F422}"/>
              </a:ext>
            </a:extLst>
          </p:cNvPr>
          <p:cNvSpPr>
            <a:spLocks noGrp="1"/>
          </p:cNvSpPr>
          <p:nvPr>
            <p:ph type="dt" sz="quarter" idx="10"/>
          </p:nvPr>
        </p:nvSpPr>
        <p:spPr/>
        <p:txBody>
          <a:bodyPr anchorCtr="0"/>
          <a:lstStyle/>
          <a:p>
            <a:fld id="{BB962C8B-B14F-4D97-AF65-F5344CB8AC3E}" type="datetime11">
              <a:rPr lang="zh-CN" altLang="en-US" noProof="1" dirty="0" smtClean="0"/>
              <a:pPr/>
              <a:t>18:36:34</a:t>
            </a:fld>
            <a:endParaRPr lang="zh-CN" altLang="en-US" noProof="1"/>
          </a:p>
        </p:txBody>
      </p:sp>
      <p:sp>
        <p:nvSpPr>
          <p:cNvPr id="2" name="灯片编号占位符 5">
            <a:extLst>
              <a:ext uri="{FF2B5EF4-FFF2-40B4-BE49-F238E27FC236}">
                <a16:creationId xmlns:a16="http://schemas.microsoft.com/office/drawing/2014/main" id="{ACA0DFC9-7766-4223-8852-A4100368011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20333B5-461B-46D5-941A-14845CA573F1}" type="slidenum">
              <a:rPr lang="en-US" altLang="zh-CN"/>
              <a:pPr/>
              <a:t>46</a:t>
            </a:fld>
            <a:endParaRPr lang="en-US" altLang="zh-CN"/>
          </a:p>
        </p:txBody>
      </p:sp>
      <p:sp>
        <p:nvSpPr>
          <p:cNvPr id="51203" name="Text Box 2">
            <a:extLst>
              <a:ext uri="{FF2B5EF4-FFF2-40B4-BE49-F238E27FC236}">
                <a16:creationId xmlns:a16="http://schemas.microsoft.com/office/drawing/2014/main" id="{2C075B72-67AA-49BA-A9D2-50B143408BD8}"/>
              </a:ext>
            </a:extLst>
          </p:cNvPr>
          <p:cNvSpPr txBox="1">
            <a:spLocks noChangeArrowheads="1"/>
          </p:cNvSpPr>
          <p:nvPr/>
        </p:nvSpPr>
        <p:spPr bwMode="auto">
          <a:xfrm>
            <a:off x="381000" y="228600"/>
            <a:ext cx="548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400" b="1">
                <a:latin typeface="宋体" panose="02010600030101010101" pitchFamily="2" charset="-122"/>
              </a:rPr>
              <a:t>三、酶的分类和命名 </a:t>
            </a:r>
          </a:p>
        </p:txBody>
      </p:sp>
      <p:sp>
        <p:nvSpPr>
          <p:cNvPr id="51204" name="Text Box 3">
            <a:extLst>
              <a:ext uri="{FF2B5EF4-FFF2-40B4-BE49-F238E27FC236}">
                <a16:creationId xmlns:a16="http://schemas.microsoft.com/office/drawing/2014/main" id="{5E73FECB-9E11-413B-8DEC-53F4E348A971}"/>
              </a:ext>
            </a:extLst>
          </p:cNvPr>
          <p:cNvSpPr txBox="1">
            <a:spLocks noChangeArrowheads="1"/>
          </p:cNvSpPr>
          <p:nvPr/>
        </p:nvSpPr>
        <p:spPr bwMode="auto">
          <a:xfrm>
            <a:off x="228600" y="685800"/>
            <a:ext cx="8458200" cy="578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spcBef>
                <a:spcPct val="20000"/>
              </a:spcBef>
            </a:pPr>
            <a:r>
              <a:rPr lang="en-US" altLang="zh-CN" sz="2400" b="1">
                <a:latin typeface="宋体" panose="02010600030101010101" pitchFamily="2" charset="-122"/>
              </a:rPr>
              <a:t>1</a:t>
            </a:r>
            <a:r>
              <a:rPr lang="zh-CN" altLang="en-US" sz="2400" b="1">
                <a:latin typeface="宋体" panose="02010600030101010101" pitchFamily="2" charset="-122"/>
              </a:rPr>
              <a:t>．按其催化类型可分为六大类：</a:t>
            </a:r>
          </a:p>
          <a:p>
            <a:pPr algn="just">
              <a:lnSpc>
                <a:spcPct val="120000"/>
              </a:lnSpc>
              <a:spcBef>
                <a:spcPct val="20000"/>
              </a:spcBef>
            </a:pPr>
            <a:r>
              <a:rPr lang="zh-CN" altLang="en-US" sz="2400" b="1">
                <a:latin typeface="宋体" panose="02010600030101010101" pitchFamily="2" charset="-122"/>
              </a:rPr>
              <a:t>① 氧化还原酶：</a:t>
            </a:r>
            <a:r>
              <a:rPr lang="zh-CN" altLang="en-US" sz="2400" b="1">
                <a:solidFill>
                  <a:srgbClr val="000000"/>
                </a:solidFill>
                <a:latin typeface="宋体" panose="02010600030101010101" pitchFamily="2" charset="-122"/>
              </a:rPr>
              <a:t>能促进作用物氧化还原的酶类，</a:t>
            </a:r>
            <a:r>
              <a:rPr lang="zh-CN" altLang="en-US" sz="2400" b="1">
                <a:solidFill>
                  <a:srgbClr val="008000"/>
                </a:solidFill>
                <a:latin typeface="宋体" panose="02010600030101010101" pitchFamily="2" charset="-122"/>
              </a:rPr>
              <a:t>如细胞色素氧化酶等；</a:t>
            </a:r>
          </a:p>
          <a:p>
            <a:pPr algn="just">
              <a:lnSpc>
                <a:spcPct val="120000"/>
              </a:lnSpc>
              <a:spcBef>
                <a:spcPct val="20000"/>
              </a:spcBef>
            </a:pPr>
            <a:r>
              <a:rPr lang="zh-CN" altLang="en-US" sz="2400" b="1">
                <a:latin typeface="宋体" panose="02010600030101010101" pitchFamily="2" charset="-122"/>
              </a:rPr>
              <a:t>② 转移酶：</a:t>
            </a:r>
            <a:r>
              <a:rPr lang="zh-CN" altLang="en-US" sz="2400" b="1">
                <a:solidFill>
                  <a:srgbClr val="000000"/>
                </a:solidFill>
                <a:latin typeface="宋体" panose="02010600030101010101" pitchFamily="2" charset="-122"/>
              </a:rPr>
              <a:t>催化一个底物分子的某一基团转到另一底物上去，</a:t>
            </a:r>
            <a:r>
              <a:rPr lang="zh-CN" altLang="en-US" sz="2400" b="1">
                <a:solidFill>
                  <a:srgbClr val="008000"/>
                </a:solidFill>
                <a:latin typeface="宋体" panose="02010600030101010101" pitchFamily="2" charset="-122"/>
              </a:rPr>
              <a:t>如转氨酶；</a:t>
            </a:r>
            <a:r>
              <a:rPr lang="zh-CN" altLang="en-US" sz="2400" b="1">
                <a:solidFill>
                  <a:srgbClr val="000000"/>
                </a:solidFill>
                <a:latin typeface="宋体" panose="02010600030101010101" pitchFamily="2" charset="-122"/>
              </a:rPr>
              <a:t> </a:t>
            </a:r>
          </a:p>
          <a:p>
            <a:pPr algn="just">
              <a:lnSpc>
                <a:spcPct val="120000"/>
              </a:lnSpc>
              <a:spcBef>
                <a:spcPct val="20000"/>
              </a:spcBef>
            </a:pPr>
            <a:r>
              <a:rPr lang="zh-CN" altLang="en-US" sz="2400" b="1">
                <a:latin typeface="宋体" panose="02010600030101010101" pitchFamily="2" charset="-122"/>
              </a:rPr>
              <a:t>③ 水解酶：</a:t>
            </a:r>
            <a:r>
              <a:rPr lang="zh-CN" altLang="en-US" sz="2400" b="1">
                <a:solidFill>
                  <a:srgbClr val="000000"/>
                </a:solidFill>
                <a:latin typeface="宋体" panose="02010600030101010101" pitchFamily="2" charset="-122"/>
              </a:rPr>
              <a:t>催化水解反应，</a:t>
            </a:r>
            <a:r>
              <a:rPr lang="zh-CN" altLang="en-US" sz="2400" b="1">
                <a:solidFill>
                  <a:srgbClr val="008000"/>
                </a:solidFill>
                <a:latin typeface="宋体" panose="02010600030101010101" pitchFamily="2" charset="-122"/>
              </a:rPr>
              <a:t>如淀粉酶、脂肪酶等； </a:t>
            </a:r>
          </a:p>
          <a:p>
            <a:pPr algn="just">
              <a:lnSpc>
                <a:spcPct val="120000"/>
              </a:lnSpc>
              <a:spcBef>
                <a:spcPct val="20000"/>
              </a:spcBef>
            </a:pPr>
            <a:r>
              <a:rPr lang="zh-CN" altLang="en-US" sz="2400" b="1">
                <a:latin typeface="宋体" panose="02010600030101010101" pitchFamily="2" charset="-122"/>
              </a:rPr>
              <a:t>④ 裂解酶：</a:t>
            </a:r>
            <a:r>
              <a:rPr lang="zh-CN" altLang="en-US" sz="2400" b="1">
                <a:solidFill>
                  <a:srgbClr val="000000"/>
                </a:solidFill>
                <a:latin typeface="宋体" panose="02010600030101010101" pitchFamily="2" charset="-122"/>
              </a:rPr>
              <a:t>促进一种化合物分裂为两种化合物，或由两种化合物合成一种化合物的反应，</a:t>
            </a:r>
            <a:r>
              <a:rPr lang="zh-CN" altLang="en-US" sz="2400" b="1">
                <a:solidFill>
                  <a:srgbClr val="008000"/>
                </a:solidFill>
                <a:latin typeface="宋体" panose="02010600030101010101" pitchFamily="2" charset="-122"/>
              </a:rPr>
              <a:t>如碳酸酐酶；</a:t>
            </a:r>
            <a:r>
              <a:rPr lang="zh-CN" altLang="en-US" sz="2400" b="1">
                <a:latin typeface="宋体" panose="02010600030101010101" pitchFamily="2" charset="-122"/>
              </a:rPr>
              <a:t> </a:t>
            </a:r>
          </a:p>
          <a:p>
            <a:pPr algn="just">
              <a:lnSpc>
                <a:spcPct val="120000"/>
              </a:lnSpc>
              <a:spcBef>
                <a:spcPct val="20000"/>
              </a:spcBef>
            </a:pPr>
            <a:r>
              <a:rPr lang="zh-CN" altLang="en-US" sz="2400" b="1">
                <a:latin typeface="宋体" panose="02010600030101010101" pitchFamily="2" charset="-122"/>
              </a:rPr>
              <a:t>⑤ 异构酶：</a:t>
            </a:r>
            <a:r>
              <a:rPr lang="zh-CN" altLang="en-US" sz="2400" b="1">
                <a:solidFill>
                  <a:srgbClr val="000000"/>
                </a:solidFill>
                <a:latin typeface="宋体" panose="02010600030101010101" pitchFamily="2" charset="-122"/>
              </a:rPr>
              <a:t>促进异构化反应，</a:t>
            </a:r>
            <a:r>
              <a:rPr lang="zh-CN" altLang="en-US" sz="2400" b="1">
                <a:solidFill>
                  <a:srgbClr val="008000"/>
                </a:solidFill>
                <a:latin typeface="宋体" panose="02010600030101010101" pitchFamily="2" charset="-122"/>
              </a:rPr>
              <a:t>如磷酸葡萄糖异构酶；</a:t>
            </a:r>
            <a:r>
              <a:rPr lang="zh-CN" altLang="en-US" sz="2400" b="1">
                <a:latin typeface="宋体" panose="02010600030101010101" pitchFamily="2" charset="-122"/>
              </a:rPr>
              <a:t> </a:t>
            </a:r>
          </a:p>
          <a:p>
            <a:pPr algn="just">
              <a:lnSpc>
                <a:spcPct val="120000"/>
              </a:lnSpc>
              <a:spcBef>
                <a:spcPct val="20000"/>
              </a:spcBef>
            </a:pPr>
            <a:r>
              <a:rPr lang="zh-CN" altLang="en-US" sz="2400" b="1">
                <a:latin typeface="宋体" panose="02010600030101010101" pitchFamily="2" charset="-122"/>
              </a:rPr>
              <a:t>⑥ 连接酶：</a:t>
            </a:r>
            <a:r>
              <a:rPr lang="zh-CN" altLang="en-US" sz="2400" b="1">
                <a:solidFill>
                  <a:srgbClr val="000000"/>
                </a:solidFill>
                <a:latin typeface="宋体" panose="02010600030101010101" pitchFamily="2" charset="-122"/>
              </a:rPr>
              <a:t>促进两分子连接起来，同时使</a:t>
            </a:r>
            <a:r>
              <a:rPr lang="en-US" altLang="zh-CN" sz="2400" b="1">
                <a:solidFill>
                  <a:srgbClr val="000000"/>
                </a:solidFill>
                <a:latin typeface="宋体" panose="02010600030101010101" pitchFamily="2" charset="-122"/>
              </a:rPr>
              <a:t>ATP</a:t>
            </a:r>
            <a:r>
              <a:rPr lang="zh-CN" altLang="en-US" sz="2400" b="1">
                <a:solidFill>
                  <a:srgbClr val="000000"/>
                </a:solidFill>
                <a:latin typeface="宋体" panose="02010600030101010101" pitchFamily="2" charset="-122"/>
              </a:rPr>
              <a:t>（或其他三磷酸核苷）中的高能键断裂，转变成</a:t>
            </a:r>
            <a:r>
              <a:rPr lang="en-US" altLang="zh-CN" sz="2400" b="1">
                <a:solidFill>
                  <a:srgbClr val="000000"/>
                </a:solidFill>
                <a:latin typeface="宋体" panose="02010600030101010101" pitchFamily="2" charset="-122"/>
              </a:rPr>
              <a:t>ADP</a:t>
            </a:r>
            <a:r>
              <a:rPr lang="zh-CN" altLang="en-US" sz="2400" b="1">
                <a:solidFill>
                  <a:srgbClr val="000000"/>
                </a:solidFill>
                <a:latin typeface="宋体" panose="02010600030101010101" pitchFamily="2" charset="-122"/>
              </a:rPr>
              <a:t>和无机磷酸盐，或</a:t>
            </a:r>
            <a:r>
              <a:rPr lang="en-US" altLang="zh-CN" sz="2400" b="1">
                <a:solidFill>
                  <a:srgbClr val="000000"/>
                </a:solidFill>
                <a:latin typeface="宋体" panose="02010600030101010101" pitchFamily="2" charset="-122"/>
              </a:rPr>
              <a:t>AMP</a:t>
            </a:r>
            <a:r>
              <a:rPr lang="zh-CN" altLang="en-US" sz="2400" b="1">
                <a:solidFill>
                  <a:srgbClr val="000000"/>
                </a:solidFill>
                <a:latin typeface="宋体" panose="02010600030101010101" pitchFamily="2" charset="-122"/>
              </a:rPr>
              <a:t>和焦磷酸。</a:t>
            </a:r>
            <a:r>
              <a:rPr lang="zh-CN" altLang="en-US" sz="2400" b="1">
                <a:solidFill>
                  <a:srgbClr val="008000"/>
                </a:solidFill>
                <a:latin typeface="宋体" panose="02010600030101010101" pitchFamily="2" charset="-122"/>
              </a:rPr>
              <a:t>如谷氨酰胺合成酶。</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日期占位符 1">
            <a:extLst>
              <a:ext uri="{FF2B5EF4-FFF2-40B4-BE49-F238E27FC236}">
                <a16:creationId xmlns:a16="http://schemas.microsoft.com/office/drawing/2014/main" id="{1FCCA867-E4EE-48C9-A9B6-BC7DC5E01FA8}"/>
              </a:ext>
            </a:extLst>
          </p:cNvPr>
          <p:cNvSpPr>
            <a:spLocks noGrp="1"/>
          </p:cNvSpPr>
          <p:nvPr>
            <p:ph type="dt" sz="quarter" idx="10"/>
          </p:nvPr>
        </p:nvSpPr>
        <p:spPr/>
        <p:txBody>
          <a:bodyPr anchorCtr="0"/>
          <a:lstStyle/>
          <a:p>
            <a:fld id="{BB962C8B-B14F-4D97-AF65-F5344CB8AC3E}" type="datetime11">
              <a:rPr lang="zh-CN" altLang="en-US" noProof="1" dirty="0" smtClean="0"/>
              <a:pPr/>
              <a:t>18:36:34</a:t>
            </a:fld>
            <a:endParaRPr lang="zh-CN" altLang="en-US" noProof="1"/>
          </a:p>
        </p:txBody>
      </p:sp>
      <p:sp>
        <p:nvSpPr>
          <p:cNvPr id="2" name="灯片编号占位符 5">
            <a:extLst>
              <a:ext uri="{FF2B5EF4-FFF2-40B4-BE49-F238E27FC236}">
                <a16:creationId xmlns:a16="http://schemas.microsoft.com/office/drawing/2014/main" id="{890BA615-36EE-43C2-BDF2-BB2F33DDA6C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C658182-5B58-41C4-8A8D-70C31EB4363F}" type="slidenum">
              <a:rPr lang="en-US" altLang="zh-CN"/>
              <a:pPr/>
              <a:t>47</a:t>
            </a:fld>
            <a:endParaRPr lang="en-US" altLang="zh-CN"/>
          </a:p>
        </p:txBody>
      </p:sp>
      <p:sp>
        <p:nvSpPr>
          <p:cNvPr id="79874" name="Text Box 2">
            <a:extLst>
              <a:ext uri="{FF2B5EF4-FFF2-40B4-BE49-F238E27FC236}">
                <a16:creationId xmlns:a16="http://schemas.microsoft.com/office/drawing/2014/main" id="{FEF5688D-FEE9-4D76-8A6C-27715C585583}"/>
              </a:ext>
            </a:extLst>
          </p:cNvPr>
          <p:cNvSpPr txBox="1">
            <a:spLocks noChangeArrowheads="1"/>
          </p:cNvSpPr>
          <p:nvPr/>
        </p:nvSpPr>
        <p:spPr bwMode="auto">
          <a:xfrm>
            <a:off x="228600" y="533400"/>
            <a:ext cx="579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r>
              <a:rPr lang="en-US" altLang="zh-CN" sz="2400" b="1">
                <a:latin typeface="宋体" panose="02010600030101010101" pitchFamily="2" charset="-122"/>
              </a:rPr>
              <a:t>2</a:t>
            </a:r>
            <a:r>
              <a:rPr lang="zh-CN" altLang="en-US" sz="2400" b="1">
                <a:latin typeface="宋体" panose="02010600030101010101" pitchFamily="2" charset="-122"/>
              </a:rPr>
              <a:t>．酶的命名有习惯命名和系统命名两种 </a:t>
            </a:r>
          </a:p>
        </p:txBody>
      </p:sp>
      <p:sp>
        <p:nvSpPr>
          <p:cNvPr id="79875" name="Text Box 3">
            <a:extLst>
              <a:ext uri="{FF2B5EF4-FFF2-40B4-BE49-F238E27FC236}">
                <a16:creationId xmlns:a16="http://schemas.microsoft.com/office/drawing/2014/main" id="{74C88B08-D568-48A9-8620-86F22B38848C}"/>
              </a:ext>
            </a:extLst>
          </p:cNvPr>
          <p:cNvSpPr txBox="1">
            <a:spLocks noChangeArrowheads="1"/>
          </p:cNvSpPr>
          <p:nvPr/>
        </p:nvSpPr>
        <p:spPr bwMode="auto">
          <a:xfrm>
            <a:off x="838200" y="1600200"/>
            <a:ext cx="403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r>
              <a:rPr lang="zh-CN" altLang="en-US" sz="2400" b="1">
                <a:solidFill>
                  <a:srgbClr val="000000"/>
                </a:solidFill>
                <a:latin typeface="宋体" panose="02010600030101010101" pitchFamily="2" charset="-122"/>
              </a:rPr>
              <a:t>原则</a:t>
            </a:r>
            <a:r>
              <a:rPr lang="en-US" altLang="zh-CN" sz="2400" b="1">
                <a:solidFill>
                  <a:srgbClr val="000000"/>
                </a:solidFill>
                <a:latin typeface="宋体" panose="02010600030101010101" pitchFamily="2" charset="-122"/>
              </a:rPr>
              <a:t>1</a:t>
            </a:r>
            <a:r>
              <a:rPr lang="zh-CN" altLang="en-US" sz="2400" b="1">
                <a:solidFill>
                  <a:srgbClr val="000000"/>
                </a:solidFill>
                <a:latin typeface="宋体" panose="02010600030101010101" pitchFamily="2" charset="-122"/>
              </a:rPr>
              <a:t>：根据所作用物命名。 </a:t>
            </a:r>
          </a:p>
        </p:txBody>
      </p:sp>
      <p:sp>
        <p:nvSpPr>
          <p:cNvPr id="79876" name="Text Box 4">
            <a:extLst>
              <a:ext uri="{FF2B5EF4-FFF2-40B4-BE49-F238E27FC236}">
                <a16:creationId xmlns:a16="http://schemas.microsoft.com/office/drawing/2014/main" id="{F6D794DA-C14E-4890-8028-AE1D5F34D880}"/>
              </a:ext>
            </a:extLst>
          </p:cNvPr>
          <p:cNvSpPr txBox="1">
            <a:spLocks noChangeArrowheads="1"/>
          </p:cNvSpPr>
          <p:nvPr/>
        </p:nvSpPr>
        <p:spPr bwMode="auto">
          <a:xfrm>
            <a:off x="762000" y="3962400"/>
            <a:ext cx="617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r>
              <a:rPr lang="zh-CN" altLang="en-US" sz="2400" b="1">
                <a:solidFill>
                  <a:srgbClr val="000000"/>
                </a:solidFill>
                <a:latin typeface="宋体" panose="02010600030101010101" pitchFamily="2" charset="-122"/>
              </a:rPr>
              <a:t>原则</a:t>
            </a:r>
            <a:r>
              <a:rPr lang="en-US" altLang="zh-CN" sz="2400" b="1">
                <a:solidFill>
                  <a:srgbClr val="000000"/>
                </a:solidFill>
                <a:latin typeface="宋体" panose="02010600030101010101" pitchFamily="2" charset="-122"/>
              </a:rPr>
              <a:t>2</a:t>
            </a:r>
            <a:r>
              <a:rPr lang="zh-CN" altLang="en-US" sz="2400" b="1">
                <a:solidFill>
                  <a:srgbClr val="000000"/>
                </a:solidFill>
                <a:latin typeface="宋体" panose="02010600030101010101" pitchFamily="2" charset="-122"/>
              </a:rPr>
              <a:t>：根据催化反应的性质及类型命名。</a:t>
            </a:r>
            <a:r>
              <a:rPr lang="zh-CN" altLang="en-US" sz="2400" b="1">
                <a:latin typeface="宋体" panose="02010600030101010101" pitchFamily="2" charset="-122"/>
              </a:rPr>
              <a:t> </a:t>
            </a:r>
          </a:p>
        </p:txBody>
      </p:sp>
      <p:sp>
        <p:nvSpPr>
          <p:cNvPr id="79877" name="Text Box 5">
            <a:extLst>
              <a:ext uri="{FF2B5EF4-FFF2-40B4-BE49-F238E27FC236}">
                <a16:creationId xmlns:a16="http://schemas.microsoft.com/office/drawing/2014/main" id="{CF6D5EB9-3DC7-4BFE-BEB7-9039D239CAFC}"/>
              </a:ext>
            </a:extLst>
          </p:cNvPr>
          <p:cNvSpPr txBox="1">
            <a:spLocks noChangeArrowheads="1"/>
          </p:cNvSpPr>
          <p:nvPr/>
        </p:nvSpPr>
        <p:spPr bwMode="auto">
          <a:xfrm>
            <a:off x="533400" y="1143000"/>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r>
              <a:rPr lang="en-US" altLang="zh-CN" sz="2400" b="1">
                <a:latin typeface="宋体" panose="02010600030101010101" pitchFamily="2" charset="-122"/>
              </a:rPr>
              <a:t>① </a:t>
            </a:r>
            <a:r>
              <a:rPr lang="zh-CN" altLang="en-US" sz="2400" b="1">
                <a:latin typeface="宋体" panose="02010600030101010101" pitchFamily="2" charset="-122"/>
              </a:rPr>
              <a:t>习惯命名法： </a:t>
            </a:r>
          </a:p>
        </p:txBody>
      </p:sp>
      <p:sp>
        <p:nvSpPr>
          <p:cNvPr id="52231" name="Text Box 6">
            <a:extLst>
              <a:ext uri="{FF2B5EF4-FFF2-40B4-BE49-F238E27FC236}">
                <a16:creationId xmlns:a16="http://schemas.microsoft.com/office/drawing/2014/main" id="{F39347BD-E861-4091-AA2B-9E6642CDC3A0}"/>
              </a:ext>
            </a:extLst>
          </p:cNvPr>
          <p:cNvSpPr txBox="1">
            <a:spLocks noChangeArrowheads="1"/>
          </p:cNvSpPr>
          <p:nvPr/>
        </p:nvSpPr>
        <p:spPr bwMode="auto">
          <a:xfrm>
            <a:off x="609600" y="2209800"/>
            <a:ext cx="746760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5000"/>
              </a:lnSpc>
              <a:spcBef>
                <a:spcPct val="50000"/>
              </a:spcBef>
            </a:pPr>
            <a:r>
              <a:rPr lang="en-US" altLang="zh-CN" sz="2400" b="1">
                <a:solidFill>
                  <a:srgbClr val="000000"/>
                </a:solidFill>
                <a:latin typeface="宋体" panose="02010600030101010101" pitchFamily="2" charset="-122"/>
              </a:rPr>
              <a:t>  </a:t>
            </a:r>
            <a:r>
              <a:rPr lang="zh-CN" altLang="en-US" sz="2400" b="1">
                <a:solidFill>
                  <a:srgbClr val="008000"/>
                </a:solidFill>
                <a:latin typeface="宋体" panose="02010600030101010101" pitchFamily="2" charset="-122"/>
              </a:rPr>
              <a:t>如水解淀粉的酶叫淀粉酶，水解蛋白质的酶叫蛋白酶。有时还要加上来源以区别不同来源的同一类酶，如胃蛋白酶、胰蛋白酶。</a:t>
            </a:r>
            <a:endParaRPr lang="zh-CN" altLang="en-US" sz="2400" b="1">
              <a:solidFill>
                <a:srgbClr val="008000"/>
              </a:solidFill>
            </a:endParaRPr>
          </a:p>
        </p:txBody>
      </p:sp>
      <p:sp>
        <p:nvSpPr>
          <p:cNvPr id="52232" name="Text Box 7">
            <a:extLst>
              <a:ext uri="{FF2B5EF4-FFF2-40B4-BE49-F238E27FC236}">
                <a16:creationId xmlns:a16="http://schemas.microsoft.com/office/drawing/2014/main" id="{9C1D0BC3-29BD-401F-8E66-650049AD716F}"/>
              </a:ext>
            </a:extLst>
          </p:cNvPr>
          <p:cNvSpPr txBox="1">
            <a:spLocks noChangeArrowheads="1"/>
          </p:cNvSpPr>
          <p:nvPr/>
        </p:nvSpPr>
        <p:spPr bwMode="auto">
          <a:xfrm>
            <a:off x="685800" y="4572000"/>
            <a:ext cx="76200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30000"/>
              </a:lnSpc>
              <a:spcBef>
                <a:spcPct val="50000"/>
              </a:spcBef>
            </a:pPr>
            <a:r>
              <a:rPr lang="en-US" altLang="zh-CN" sz="2400" b="1">
                <a:solidFill>
                  <a:srgbClr val="000000"/>
                </a:solidFill>
                <a:latin typeface="宋体" panose="02010600030101010101" pitchFamily="2" charset="-122"/>
              </a:rPr>
              <a:t> </a:t>
            </a:r>
            <a:r>
              <a:rPr lang="zh-CN" altLang="en-US" sz="2400" b="1">
                <a:solidFill>
                  <a:srgbClr val="008000"/>
                </a:solidFill>
                <a:latin typeface="宋体" panose="02010600030101010101" pitchFamily="2" charset="-122"/>
              </a:rPr>
              <a:t>如水解酶、氧化酶、脱氢酶、转移酶等。有时也根据上述两条原则综合起来命名。</a:t>
            </a:r>
            <a:endParaRPr lang="zh-CN" altLang="en-US" sz="2400" b="1">
              <a:solidFill>
                <a:srgbClr val="008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874"/>
                                        </p:tgtEl>
                                        <p:attrNameLst>
                                          <p:attrName>style.visibility</p:attrName>
                                        </p:attrNameLst>
                                      </p:cBhvr>
                                      <p:to>
                                        <p:strVal val="visible"/>
                                      </p:to>
                                    </p:set>
                                    <p:animEffect transition="in" filter="blinds(horizontal)">
                                      <p:cBhvr>
                                        <p:cTn id="7" dur="500"/>
                                        <p:tgtEl>
                                          <p:spTgt spid="798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9877"/>
                                        </p:tgtEl>
                                        <p:attrNameLst>
                                          <p:attrName>style.visibility</p:attrName>
                                        </p:attrNameLst>
                                      </p:cBhvr>
                                      <p:to>
                                        <p:strVal val="visible"/>
                                      </p:to>
                                    </p:set>
                                    <p:animEffect transition="in" filter="blinds(horizontal)">
                                      <p:cBhvr>
                                        <p:cTn id="12" dur="500"/>
                                        <p:tgtEl>
                                          <p:spTgt spid="798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9875"/>
                                        </p:tgtEl>
                                        <p:attrNameLst>
                                          <p:attrName>style.visibility</p:attrName>
                                        </p:attrNameLst>
                                      </p:cBhvr>
                                      <p:to>
                                        <p:strVal val="visible"/>
                                      </p:to>
                                    </p:set>
                                    <p:animEffect transition="in" filter="blinds(horizontal)">
                                      <p:cBhvr>
                                        <p:cTn id="17" dur="500"/>
                                        <p:tgtEl>
                                          <p:spTgt spid="7987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9876"/>
                                        </p:tgtEl>
                                        <p:attrNameLst>
                                          <p:attrName>style.visibility</p:attrName>
                                        </p:attrNameLst>
                                      </p:cBhvr>
                                      <p:to>
                                        <p:strVal val="visible"/>
                                      </p:to>
                                    </p:set>
                                    <p:animEffect transition="in" filter="blinds(horizontal)">
                                      <p:cBhvr>
                                        <p:cTn id="22" dur="500"/>
                                        <p:tgtEl>
                                          <p:spTgt spid="79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p:bldP spid="79875" grpId="0"/>
      <p:bldP spid="79876" grpId="0"/>
      <p:bldP spid="7987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日期占位符 1">
            <a:extLst>
              <a:ext uri="{FF2B5EF4-FFF2-40B4-BE49-F238E27FC236}">
                <a16:creationId xmlns:a16="http://schemas.microsoft.com/office/drawing/2014/main" id="{09D103B0-BA16-49B4-B099-962EF3975D00}"/>
              </a:ext>
            </a:extLst>
          </p:cNvPr>
          <p:cNvSpPr>
            <a:spLocks noGrp="1"/>
          </p:cNvSpPr>
          <p:nvPr>
            <p:ph type="dt" sz="quarter" idx="10"/>
          </p:nvPr>
        </p:nvSpPr>
        <p:spPr/>
        <p:txBody>
          <a:bodyPr anchorCtr="0"/>
          <a:lstStyle/>
          <a:p>
            <a:fld id="{BB962C8B-B14F-4D97-AF65-F5344CB8AC3E}" type="datetime11">
              <a:rPr lang="zh-CN" altLang="en-US" noProof="1" dirty="0" smtClean="0"/>
              <a:pPr/>
              <a:t>18:36:34</a:t>
            </a:fld>
            <a:endParaRPr lang="zh-CN" altLang="en-US" noProof="1"/>
          </a:p>
        </p:txBody>
      </p:sp>
      <p:sp>
        <p:nvSpPr>
          <p:cNvPr id="2" name="灯片编号占位符 5">
            <a:extLst>
              <a:ext uri="{FF2B5EF4-FFF2-40B4-BE49-F238E27FC236}">
                <a16:creationId xmlns:a16="http://schemas.microsoft.com/office/drawing/2014/main" id="{2002BCFD-9314-44CF-9A27-6187660A5A7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9B251E5-955B-4608-983C-BF988E8AED0B}" type="slidenum">
              <a:rPr lang="en-US" altLang="zh-CN"/>
              <a:pPr/>
              <a:t>48</a:t>
            </a:fld>
            <a:endParaRPr lang="en-US" altLang="zh-CN"/>
          </a:p>
        </p:txBody>
      </p:sp>
      <p:sp>
        <p:nvSpPr>
          <p:cNvPr id="80898" name="Text Box 2">
            <a:extLst>
              <a:ext uri="{FF2B5EF4-FFF2-40B4-BE49-F238E27FC236}">
                <a16:creationId xmlns:a16="http://schemas.microsoft.com/office/drawing/2014/main" id="{CA9A69CC-6BAC-4782-90D2-97D1EBDAF656}"/>
              </a:ext>
            </a:extLst>
          </p:cNvPr>
          <p:cNvSpPr txBox="1">
            <a:spLocks noChangeArrowheads="1"/>
          </p:cNvSpPr>
          <p:nvPr/>
        </p:nvSpPr>
        <p:spPr bwMode="auto">
          <a:xfrm>
            <a:off x="609600" y="533400"/>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r>
              <a:rPr lang="en-US" altLang="zh-CN" sz="2400" b="1">
                <a:latin typeface="隶书" panose="02010509060101010101" pitchFamily="49" charset="-122"/>
              </a:rPr>
              <a:t>② </a:t>
            </a:r>
            <a:r>
              <a:rPr lang="zh-CN" altLang="en-US" sz="2400" b="1">
                <a:latin typeface="隶书" panose="02010509060101010101" pitchFamily="49" charset="-122"/>
              </a:rPr>
              <a:t>系统命名法：</a:t>
            </a:r>
            <a:r>
              <a:rPr lang="zh-CN" altLang="en-US" sz="2400" b="1">
                <a:latin typeface="隶书" panose="02010509060101010101" pitchFamily="49" charset="-122"/>
                <a:ea typeface="隶书" panose="02010509060101010101" pitchFamily="49" charset="-122"/>
              </a:rPr>
              <a:t> </a:t>
            </a:r>
          </a:p>
        </p:txBody>
      </p:sp>
      <p:sp>
        <p:nvSpPr>
          <p:cNvPr id="53252" name="Text Box 3">
            <a:extLst>
              <a:ext uri="{FF2B5EF4-FFF2-40B4-BE49-F238E27FC236}">
                <a16:creationId xmlns:a16="http://schemas.microsoft.com/office/drawing/2014/main" id="{C799BBF6-F25B-4A45-9D3F-CE8D599E7A3B}"/>
              </a:ext>
            </a:extLst>
          </p:cNvPr>
          <p:cNvSpPr txBox="1">
            <a:spLocks noChangeArrowheads="1"/>
          </p:cNvSpPr>
          <p:nvPr/>
        </p:nvSpPr>
        <p:spPr bwMode="auto">
          <a:xfrm>
            <a:off x="609600" y="1295400"/>
            <a:ext cx="7696200" cy="157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35000"/>
              </a:lnSpc>
              <a:spcBef>
                <a:spcPct val="50000"/>
              </a:spcBef>
            </a:pPr>
            <a:r>
              <a:rPr lang="en-US" altLang="zh-CN" sz="2400" b="1">
                <a:solidFill>
                  <a:srgbClr val="000000"/>
                </a:solidFill>
                <a:latin typeface="宋体" panose="02010600030101010101" pitchFamily="2" charset="-122"/>
              </a:rPr>
              <a:t>  </a:t>
            </a:r>
            <a:r>
              <a:rPr lang="zh-CN" altLang="en-US" sz="2400" b="1">
                <a:solidFill>
                  <a:srgbClr val="000000"/>
                </a:solidFill>
                <a:latin typeface="宋体" panose="02010600030101010101" pitchFamily="2" charset="-122"/>
              </a:rPr>
              <a:t>是以酶的催化反应为基础进行命名的。规定每种酶的名称要写出作用物的名及其催化性质，并以</a:t>
            </a:r>
            <a:r>
              <a:rPr lang="zh-CN" altLang="en-US" sz="2400" b="1">
                <a:solidFill>
                  <a:srgbClr val="000000"/>
                </a:solidFill>
              </a:rPr>
              <a:t>“</a:t>
            </a:r>
            <a:r>
              <a:rPr lang="zh-CN" altLang="en-US" sz="2400" b="1">
                <a:solidFill>
                  <a:srgbClr val="000000"/>
                </a:solidFill>
                <a:latin typeface="宋体" panose="02010600030101010101" pitchFamily="2" charset="-122"/>
              </a:rPr>
              <a:t>：</a:t>
            </a:r>
            <a:r>
              <a:rPr lang="zh-CN" altLang="en-US" sz="2400" b="1">
                <a:solidFill>
                  <a:srgbClr val="000000"/>
                </a:solidFill>
              </a:rPr>
              <a:t>”</a:t>
            </a:r>
            <a:r>
              <a:rPr lang="zh-CN" altLang="en-US" sz="2400" b="1">
                <a:solidFill>
                  <a:srgbClr val="000000"/>
                </a:solidFill>
                <a:latin typeface="宋体" panose="02010600030101010101" pitchFamily="2" charset="-122"/>
              </a:rPr>
              <a:t>号将两者分开。比较长，尚未广泛使用。</a:t>
            </a:r>
            <a:endParaRPr lang="zh-CN" altLang="en-US" sz="2400" b="1">
              <a:solidFill>
                <a:srgbClr val="000000"/>
              </a:solidFill>
            </a:endParaRPr>
          </a:p>
        </p:txBody>
      </p:sp>
      <p:sp>
        <p:nvSpPr>
          <p:cNvPr id="53253" name="Text Box 4">
            <a:extLst>
              <a:ext uri="{FF2B5EF4-FFF2-40B4-BE49-F238E27FC236}">
                <a16:creationId xmlns:a16="http://schemas.microsoft.com/office/drawing/2014/main" id="{DC1A5350-CD4C-4294-ABA4-A2133E457FC5}"/>
              </a:ext>
            </a:extLst>
          </p:cNvPr>
          <p:cNvSpPr txBox="1">
            <a:spLocks noChangeArrowheads="1"/>
          </p:cNvSpPr>
          <p:nvPr/>
        </p:nvSpPr>
        <p:spPr bwMode="auto">
          <a:xfrm>
            <a:off x="1066800" y="3429000"/>
            <a:ext cx="38862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400" b="1">
                <a:solidFill>
                  <a:srgbClr val="008000"/>
                </a:solidFill>
                <a:latin typeface="宋体" panose="02010600030101010101" pitchFamily="2" charset="-122"/>
              </a:rPr>
              <a:t>如：</a:t>
            </a:r>
          </a:p>
          <a:p>
            <a:pPr>
              <a:spcBef>
                <a:spcPct val="50000"/>
              </a:spcBef>
            </a:pPr>
            <a:r>
              <a:rPr lang="zh-CN" altLang="en-US" sz="2400" b="1">
                <a:solidFill>
                  <a:srgbClr val="FF3300"/>
                </a:solidFill>
                <a:latin typeface="宋体" panose="02010600030101010101" pitchFamily="2" charset="-122"/>
              </a:rPr>
              <a:t>醇：</a:t>
            </a:r>
            <a:r>
              <a:rPr lang="en-US" altLang="zh-CN" sz="2400" b="1">
                <a:solidFill>
                  <a:srgbClr val="FF3300"/>
                </a:solidFill>
                <a:latin typeface="宋体" panose="02010600030101010101" pitchFamily="2" charset="-122"/>
              </a:rPr>
              <a:t>NAD</a:t>
            </a:r>
            <a:r>
              <a:rPr lang="zh-CN" altLang="en-US" sz="2400" b="1">
                <a:solidFill>
                  <a:srgbClr val="008000"/>
                </a:solidFill>
                <a:latin typeface="宋体" panose="02010600030101010101" pitchFamily="2" charset="-122"/>
              </a:rPr>
              <a:t>氧化还原酶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0898"/>
                                        </p:tgtEl>
                                        <p:attrNameLst>
                                          <p:attrName>style.visibility</p:attrName>
                                        </p:attrNameLst>
                                      </p:cBhvr>
                                      <p:to>
                                        <p:strVal val="visible"/>
                                      </p:to>
                                    </p:set>
                                    <p:animEffect transition="in" filter="blinds(horizontal)">
                                      <p:cBhvr>
                                        <p:cTn id="7" dur="500"/>
                                        <p:tgtEl>
                                          <p:spTgt spid="80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日期占位符 1">
            <a:extLst>
              <a:ext uri="{FF2B5EF4-FFF2-40B4-BE49-F238E27FC236}">
                <a16:creationId xmlns:a16="http://schemas.microsoft.com/office/drawing/2014/main" id="{7F6D8F75-7F68-4B15-A792-33DC5B31A407}"/>
              </a:ext>
            </a:extLst>
          </p:cNvPr>
          <p:cNvSpPr>
            <a:spLocks noGrp="1"/>
          </p:cNvSpPr>
          <p:nvPr>
            <p:ph type="dt" sz="quarter" idx="10"/>
          </p:nvPr>
        </p:nvSpPr>
        <p:spPr/>
        <p:txBody>
          <a:bodyPr anchorCtr="0"/>
          <a:lstStyle/>
          <a:p>
            <a:fld id="{BB962C8B-B14F-4D97-AF65-F5344CB8AC3E}" type="datetime11">
              <a:rPr lang="zh-CN" altLang="en-US" noProof="1" dirty="0" smtClean="0"/>
              <a:pPr/>
              <a:t>18:36:34</a:t>
            </a:fld>
            <a:endParaRPr lang="zh-CN" altLang="en-US" noProof="1"/>
          </a:p>
        </p:txBody>
      </p:sp>
      <p:sp>
        <p:nvSpPr>
          <p:cNvPr id="2" name="灯片编号占位符 5">
            <a:extLst>
              <a:ext uri="{FF2B5EF4-FFF2-40B4-BE49-F238E27FC236}">
                <a16:creationId xmlns:a16="http://schemas.microsoft.com/office/drawing/2014/main" id="{FB9F648B-A077-4F16-9380-41F677A92C1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11E9B88-E8D8-4FE9-B36F-8AD7C55A6552}" type="slidenum">
              <a:rPr lang="en-US" altLang="zh-CN"/>
              <a:pPr/>
              <a:t>49</a:t>
            </a:fld>
            <a:endParaRPr lang="en-US" altLang="zh-CN"/>
          </a:p>
        </p:txBody>
      </p:sp>
      <p:sp>
        <p:nvSpPr>
          <p:cNvPr id="54275" name="Text Box 2">
            <a:extLst>
              <a:ext uri="{FF2B5EF4-FFF2-40B4-BE49-F238E27FC236}">
                <a16:creationId xmlns:a16="http://schemas.microsoft.com/office/drawing/2014/main" id="{6178F28D-B4C4-407B-82A9-E8E1B7651EA9}"/>
              </a:ext>
            </a:extLst>
          </p:cNvPr>
          <p:cNvSpPr txBox="1">
            <a:spLocks noChangeArrowheads="1"/>
          </p:cNvSpPr>
          <p:nvPr/>
        </p:nvSpPr>
        <p:spPr bwMode="auto">
          <a:xfrm>
            <a:off x="2209800" y="3048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400" b="1">
                <a:latin typeface="宋体" panose="02010600030101010101" pitchFamily="2" charset="-122"/>
              </a:rPr>
              <a:t>第五节  核     酸</a:t>
            </a:r>
          </a:p>
        </p:txBody>
      </p:sp>
      <p:sp>
        <p:nvSpPr>
          <p:cNvPr id="54276" name="Text Box 3">
            <a:extLst>
              <a:ext uri="{FF2B5EF4-FFF2-40B4-BE49-F238E27FC236}">
                <a16:creationId xmlns:a16="http://schemas.microsoft.com/office/drawing/2014/main" id="{F894FA31-3FF7-4003-A215-681D4353D8D2}"/>
              </a:ext>
            </a:extLst>
          </p:cNvPr>
          <p:cNvSpPr txBox="1">
            <a:spLocks noChangeArrowheads="1"/>
          </p:cNvSpPr>
          <p:nvPr/>
        </p:nvSpPr>
        <p:spPr bwMode="auto">
          <a:xfrm>
            <a:off x="990600" y="914400"/>
            <a:ext cx="716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400" b="1">
                <a:solidFill>
                  <a:srgbClr val="008000"/>
                </a:solidFill>
                <a:latin typeface="宋体" panose="02010600030101010101" pitchFamily="2" charset="-122"/>
              </a:rPr>
              <a:t>核酸是控制生物遗传和支配蛋白质合成的模型。 </a:t>
            </a:r>
          </a:p>
        </p:txBody>
      </p:sp>
      <p:sp>
        <p:nvSpPr>
          <p:cNvPr id="54277" name="Text Box 4">
            <a:extLst>
              <a:ext uri="{FF2B5EF4-FFF2-40B4-BE49-F238E27FC236}">
                <a16:creationId xmlns:a16="http://schemas.microsoft.com/office/drawing/2014/main" id="{9BA78402-B9D7-43A3-BFAA-5201ED21626F}"/>
              </a:ext>
            </a:extLst>
          </p:cNvPr>
          <p:cNvSpPr txBox="1">
            <a:spLocks noChangeArrowheads="1"/>
          </p:cNvSpPr>
          <p:nvPr/>
        </p:nvSpPr>
        <p:spPr bwMode="auto">
          <a:xfrm>
            <a:off x="457200" y="1524000"/>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400" b="1">
                <a:latin typeface="宋体" panose="02010600030101010101" pitchFamily="2" charset="-122"/>
              </a:rPr>
              <a:t>一、核酸的组成 </a:t>
            </a:r>
          </a:p>
        </p:txBody>
      </p:sp>
      <p:graphicFrame>
        <p:nvGraphicFramePr>
          <p:cNvPr id="54278" name="Object 5">
            <a:extLst>
              <a:ext uri="{FF2B5EF4-FFF2-40B4-BE49-F238E27FC236}">
                <a16:creationId xmlns:a16="http://schemas.microsoft.com/office/drawing/2014/main" id="{18036BAB-4482-4E92-AAE8-0BC4F2469394}"/>
              </a:ext>
            </a:extLst>
          </p:cNvPr>
          <p:cNvGraphicFramePr>
            <a:graphicFrameLocks noChangeAspect="1"/>
          </p:cNvGraphicFramePr>
          <p:nvPr/>
        </p:nvGraphicFramePr>
        <p:xfrm>
          <a:off x="152400" y="2438400"/>
          <a:ext cx="8610600" cy="2116138"/>
        </p:xfrm>
        <a:graphic>
          <a:graphicData uri="http://schemas.openxmlformats.org/presentationml/2006/ole">
            <mc:AlternateContent xmlns:mc="http://schemas.openxmlformats.org/markup-compatibility/2006">
              <mc:Choice xmlns:v="urn:schemas-microsoft-com:vml" Requires="v">
                <p:oleObj spid="_x0000_s54280" r:id="rId3" imgW="5036820" imgH="1239520" progId="">
                  <p:embed/>
                </p:oleObj>
              </mc:Choice>
              <mc:Fallback>
                <p:oleObj r:id="rId3" imgW="5036820" imgH="123952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438400"/>
                        <a:ext cx="8610600" cy="211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4279" name="Text Box 6">
            <a:extLst>
              <a:ext uri="{FF2B5EF4-FFF2-40B4-BE49-F238E27FC236}">
                <a16:creationId xmlns:a16="http://schemas.microsoft.com/office/drawing/2014/main" id="{B8307ECF-8B0E-4948-837B-80414810E224}"/>
              </a:ext>
            </a:extLst>
          </p:cNvPr>
          <p:cNvSpPr txBox="1">
            <a:spLocks noChangeArrowheads="1"/>
          </p:cNvSpPr>
          <p:nvPr/>
        </p:nvSpPr>
        <p:spPr bwMode="auto">
          <a:xfrm>
            <a:off x="533400" y="4876800"/>
            <a:ext cx="76200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35000"/>
              </a:lnSpc>
              <a:spcBef>
                <a:spcPct val="50000"/>
              </a:spcBef>
            </a:pPr>
            <a:r>
              <a:rPr lang="zh-CN" altLang="en-US" sz="2400" b="1">
                <a:latin typeface="宋体" panose="02010600030101010101" pitchFamily="2" charset="-122"/>
              </a:rPr>
              <a:t>核酸和蛋白质一样，是由许多核苷酸结合而成的高分子化合物。核苷酸是由磷酸、核糖、及碱基组成的。</a:t>
            </a:r>
            <a:endParaRPr lang="zh-CN" altLang="en-US" sz="24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日期占位符 1">
            <a:extLst>
              <a:ext uri="{FF2B5EF4-FFF2-40B4-BE49-F238E27FC236}">
                <a16:creationId xmlns:a16="http://schemas.microsoft.com/office/drawing/2014/main" id="{DBF2759D-6CF8-4CFC-9D91-519FFE7F248B}"/>
              </a:ext>
            </a:extLst>
          </p:cNvPr>
          <p:cNvSpPr>
            <a:spLocks noGrp="1"/>
          </p:cNvSpPr>
          <p:nvPr>
            <p:ph type="dt" sz="quarter" idx="10"/>
          </p:nvPr>
        </p:nvSpPr>
        <p:spPr/>
        <p:txBody>
          <a:bodyPr anchorCtr="0"/>
          <a:lstStyle/>
          <a:p>
            <a:fld id="{BB962C8B-B14F-4D97-AF65-F5344CB8AC3E}" type="datetime11">
              <a:rPr lang="zh-CN" altLang="en-US" noProof="1" dirty="0" smtClean="0"/>
              <a:pPr/>
              <a:t>18:36:33</a:t>
            </a:fld>
            <a:endParaRPr lang="zh-CN" altLang="en-US" noProof="1"/>
          </a:p>
        </p:txBody>
      </p:sp>
      <p:sp>
        <p:nvSpPr>
          <p:cNvPr id="2" name="灯片编号占位符 3">
            <a:extLst>
              <a:ext uri="{FF2B5EF4-FFF2-40B4-BE49-F238E27FC236}">
                <a16:creationId xmlns:a16="http://schemas.microsoft.com/office/drawing/2014/main" id="{17B9389D-4D55-4479-8EA3-5F4BBC5883D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8B5F75F-B139-44BF-83EC-DA477365471D}" type="slidenum">
              <a:rPr lang="en-US" altLang="zh-CN"/>
              <a:pPr/>
              <a:t>5</a:t>
            </a:fld>
            <a:endParaRPr lang="en-US" altLang="zh-CN"/>
          </a:p>
        </p:txBody>
      </p:sp>
      <p:sp>
        <p:nvSpPr>
          <p:cNvPr id="8228" name="Rectangle 36">
            <a:extLst>
              <a:ext uri="{FF2B5EF4-FFF2-40B4-BE49-F238E27FC236}">
                <a16:creationId xmlns:a16="http://schemas.microsoft.com/office/drawing/2014/main" id="{40FB6590-1F6B-47ED-90C9-7DCB10A8B3D0}"/>
              </a:ext>
            </a:extLst>
          </p:cNvPr>
          <p:cNvSpPr>
            <a:spLocks noChangeArrowheads="1"/>
          </p:cNvSpPr>
          <p:nvPr/>
        </p:nvSpPr>
        <p:spPr bwMode="auto">
          <a:xfrm>
            <a:off x="539750" y="260350"/>
            <a:ext cx="7367588"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400" b="1">
                <a:ea typeface="楷体" panose="02010609060101010101" pitchFamily="49" charset="-122"/>
              </a:rPr>
              <a:t>(3) </a:t>
            </a:r>
            <a:r>
              <a:rPr lang="zh-CN" altLang="en-US" sz="2400" b="1">
                <a:ea typeface="楷体" panose="02010609060101010101" pitchFamily="49" charset="-122"/>
              </a:rPr>
              <a:t>按烃基类型可分为：</a:t>
            </a:r>
          </a:p>
          <a:p>
            <a:pPr>
              <a:spcBef>
                <a:spcPct val="50000"/>
              </a:spcBef>
            </a:pPr>
            <a:r>
              <a:rPr lang="zh-CN" altLang="en-US" sz="2400" b="1">
                <a:solidFill>
                  <a:srgbClr val="000000"/>
                </a:solidFill>
                <a:ea typeface="楷体" panose="02010609060101010101" pitchFamily="49" charset="-122"/>
              </a:rPr>
              <a:t>脂肪族氨基酸，芳香族氨基酸，含杂环氨基酸　</a:t>
            </a:r>
          </a:p>
        </p:txBody>
      </p:sp>
      <p:sp>
        <p:nvSpPr>
          <p:cNvPr id="9220" name="Rectangle 38">
            <a:extLst>
              <a:ext uri="{FF2B5EF4-FFF2-40B4-BE49-F238E27FC236}">
                <a16:creationId xmlns:a16="http://schemas.microsoft.com/office/drawing/2014/main" id="{2B3CC4A5-64B4-481B-B06B-B9326D7CD418}"/>
              </a:ext>
            </a:extLst>
          </p:cNvPr>
          <p:cNvSpPr>
            <a:spLocks noChangeArrowheads="1"/>
          </p:cNvSpPr>
          <p:nvPr/>
        </p:nvSpPr>
        <p:spPr bwMode="auto">
          <a:xfrm>
            <a:off x="0" y="3109913"/>
            <a:ext cx="91440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tLang="zh-CN" sz="1200">
                <a:latin typeface="Times New Roman" panose="02020603050405020304" pitchFamily="18" charset="0"/>
              </a:rPr>
              <a:t> </a:t>
            </a:r>
            <a:endParaRPr lang="en-US" altLang="zh-CN" sz="1200">
              <a:latin typeface="宋体" panose="02010600030101010101" pitchFamily="2" charset="-122"/>
            </a:endParaRPr>
          </a:p>
          <a:p>
            <a:pPr eaLnBrk="0" hangingPunct="0"/>
            <a:endParaRPr lang="en-US" altLang="zh-CN" sz="2400">
              <a:latin typeface="Times New Roman" panose="02020603050405020304" pitchFamily="18" charset="0"/>
            </a:endParaRPr>
          </a:p>
        </p:txBody>
      </p:sp>
      <p:sp>
        <p:nvSpPr>
          <p:cNvPr id="9221" name="Rectangle 40">
            <a:extLst>
              <a:ext uri="{FF2B5EF4-FFF2-40B4-BE49-F238E27FC236}">
                <a16:creationId xmlns:a16="http://schemas.microsoft.com/office/drawing/2014/main" id="{24FBAE95-EB9D-4952-9BAE-09F8EC6B203B}"/>
              </a:ext>
            </a:extLst>
          </p:cNvPr>
          <p:cNvSpPr>
            <a:spLocks noChangeArrowheads="1"/>
          </p:cNvSpPr>
          <p:nvPr/>
        </p:nvSpPr>
        <p:spPr bwMode="auto">
          <a:xfrm>
            <a:off x="1947863" y="29908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8234" name="Text Box 42">
            <a:extLst>
              <a:ext uri="{FF2B5EF4-FFF2-40B4-BE49-F238E27FC236}">
                <a16:creationId xmlns:a16="http://schemas.microsoft.com/office/drawing/2014/main" id="{9F3227C4-EEF5-4D7C-8C58-0E5C18C894DB}"/>
              </a:ext>
            </a:extLst>
          </p:cNvPr>
          <p:cNvSpPr txBox="1">
            <a:spLocks noChangeArrowheads="1"/>
          </p:cNvSpPr>
          <p:nvPr/>
        </p:nvSpPr>
        <p:spPr bwMode="auto">
          <a:xfrm>
            <a:off x="304800" y="3067050"/>
            <a:ext cx="8370888"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en-US" altLang="zh-CN" sz="2400" b="1">
                <a:ea typeface="楷体" panose="02010609060101010101" pitchFamily="49" charset="-122"/>
              </a:rPr>
              <a:t>2</a:t>
            </a:r>
            <a:r>
              <a:rPr lang="zh-CN" altLang="en-US" sz="2400" b="1">
                <a:ea typeface="楷体" panose="02010609060101010101" pitchFamily="49" charset="-122"/>
              </a:rPr>
              <a:t>．命名：</a:t>
            </a:r>
          </a:p>
          <a:p>
            <a:r>
              <a:rPr lang="zh-CN" altLang="en-US" sz="2400" b="1">
                <a:ea typeface="楷体" panose="02010609060101010101" pitchFamily="49" charset="-122"/>
              </a:rPr>
              <a:t>    系统命名与羟基酸相同，但更多地使用俗名，如门冬氨基酸最初是由天门冬的幼苗中发现的；甘氨酸是因为具有甜味而得名。 且常使用代号。</a:t>
            </a:r>
          </a:p>
        </p:txBody>
      </p:sp>
      <p:sp>
        <p:nvSpPr>
          <p:cNvPr id="9223" name="Rectangle 53">
            <a:extLst>
              <a:ext uri="{FF2B5EF4-FFF2-40B4-BE49-F238E27FC236}">
                <a16:creationId xmlns:a16="http://schemas.microsoft.com/office/drawing/2014/main" id="{B56731AF-4E61-481F-86B0-3072FB4C49C4}"/>
              </a:ext>
            </a:extLst>
          </p:cNvPr>
          <p:cNvSpPr>
            <a:spLocks noChangeArrowheads="1"/>
          </p:cNvSpPr>
          <p:nvPr/>
        </p:nvSpPr>
        <p:spPr bwMode="auto">
          <a:xfrm>
            <a:off x="3729038" y="31480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8248" name="Object 56">
            <a:extLst>
              <a:ext uri="{FF2B5EF4-FFF2-40B4-BE49-F238E27FC236}">
                <a16:creationId xmlns:a16="http://schemas.microsoft.com/office/drawing/2014/main" id="{2665D4EA-97D1-4857-ACBF-EA15ACBE47B5}"/>
              </a:ext>
            </a:extLst>
          </p:cNvPr>
          <p:cNvGraphicFramePr>
            <a:graphicFrameLocks noChangeAspect="1"/>
          </p:cNvGraphicFramePr>
          <p:nvPr/>
        </p:nvGraphicFramePr>
        <p:xfrm>
          <a:off x="468313" y="1557338"/>
          <a:ext cx="8208962" cy="1209675"/>
        </p:xfrm>
        <a:graphic>
          <a:graphicData uri="http://schemas.openxmlformats.org/presentationml/2006/ole">
            <mc:AlternateContent xmlns:mc="http://schemas.openxmlformats.org/markup-compatibility/2006">
              <mc:Choice xmlns:v="urn:schemas-microsoft-com:vml" Requires="v">
                <p:oleObj spid="_x0000_s9226" r:id="rId3" imgW="7832520" imgH="1153800" progId="ChemDraw.Document.6.0">
                  <p:embed/>
                </p:oleObj>
              </mc:Choice>
              <mc:Fallback>
                <p:oleObj r:id="rId3" imgW="7832520" imgH="1153800" progId="ChemDraw.Document.6.0">
                  <p:embed/>
                  <p:pic>
                    <p:nvPicPr>
                      <p:cNvPr id="0" name="Object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557338"/>
                        <a:ext cx="8208962"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249" name="Object 57">
            <a:extLst>
              <a:ext uri="{FF2B5EF4-FFF2-40B4-BE49-F238E27FC236}">
                <a16:creationId xmlns:a16="http://schemas.microsoft.com/office/drawing/2014/main" id="{3B88167F-FCF1-4418-9527-53CEAD498FB2}"/>
              </a:ext>
            </a:extLst>
          </p:cNvPr>
          <p:cNvGraphicFramePr>
            <a:graphicFrameLocks noChangeAspect="1"/>
          </p:cNvGraphicFramePr>
          <p:nvPr/>
        </p:nvGraphicFramePr>
        <p:xfrm>
          <a:off x="1403350" y="4868863"/>
          <a:ext cx="5834063" cy="1644650"/>
        </p:xfrm>
        <a:graphic>
          <a:graphicData uri="http://schemas.openxmlformats.org/presentationml/2006/ole">
            <mc:AlternateContent xmlns:mc="http://schemas.openxmlformats.org/markup-compatibility/2006">
              <mc:Choice xmlns:v="urn:schemas-microsoft-com:vml" Requires="v">
                <p:oleObj spid="_x0000_s9227" r:id="rId5" imgW="5605200" imgH="1578960" progId="ChemDraw.Document.6.0">
                  <p:embed/>
                </p:oleObj>
              </mc:Choice>
              <mc:Fallback>
                <p:oleObj r:id="rId5" imgW="5605200" imgH="1578960" progId="ChemDraw.Document.6.0">
                  <p:embed/>
                  <p:pic>
                    <p:nvPicPr>
                      <p:cNvPr id="0" name="Object 5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4868863"/>
                        <a:ext cx="5834063"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228"/>
                                        </p:tgtEl>
                                        <p:attrNameLst>
                                          <p:attrName>style.visibility</p:attrName>
                                        </p:attrNameLst>
                                      </p:cBhvr>
                                      <p:to>
                                        <p:strVal val="visible"/>
                                      </p:to>
                                    </p:set>
                                    <p:animEffect transition="in" filter="strips(downRight)">
                                      <p:cBhvr>
                                        <p:cTn id="7" dur="500"/>
                                        <p:tgtEl>
                                          <p:spTgt spid="8228"/>
                                        </p:tgtEl>
                                      </p:cBhvr>
                                    </p:animEffect>
                                  </p:childTnLst>
                                </p:cTn>
                              </p:par>
                              <p:par>
                                <p:cTn id="8" presetID="18" presetClass="entr" presetSubtype="6" fill="hold" nodeType="withEffect">
                                  <p:stCondLst>
                                    <p:cond delay="0"/>
                                  </p:stCondLst>
                                  <p:childTnLst>
                                    <p:set>
                                      <p:cBhvr>
                                        <p:cTn id="9" dur="1" fill="hold">
                                          <p:stCondLst>
                                            <p:cond delay="0"/>
                                          </p:stCondLst>
                                        </p:cTn>
                                        <p:tgtEl>
                                          <p:spTgt spid="8248"/>
                                        </p:tgtEl>
                                        <p:attrNameLst>
                                          <p:attrName>style.visibility</p:attrName>
                                        </p:attrNameLst>
                                      </p:cBhvr>
                                      <p:to>
                                        <p:strVal val="visible"/>
                                      </p:to>
                                    </p:set>
                                    <p:animEffect transition="in" filter="strips(downRight)">
                                      <p:cBhvr>
                                        <p:cTn id="10" dur="500"/>
                                        <p:tgtEl>
                                          <p:spTgt spid="824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nodeType="clickEffect">
                                  <p:stCondLst>
                                    <p:cond delay="0"/>
                                  </p:stCondLst>
                                  <p:childTnLst>
                                    <p:set>
                                      <p:cBhvr>
                                        <p:cTn id="14" dur="1" fill="hold">
                                          <p:stCondLst>
                                            <p:cond delay="0"/>
                                          </p:stCondLst>
                                        </p:cTn>
                                        <p:tgtEl>
                                          <p:spTgt spid="8234">
                                            <p:txEl>
                                              <p:pRg st="0" end="0"/>
                                            </p:txEl>
                                          </p:spTgt>
                                        </p:tgtEl>
                                        <p:attrNameLst>
                                          <p:attrName>style.visibility</p:attrName>
                                        </p:attrNameLst>
                                      </p:cBhvr>
                                      <p:to>
                                        <p:strVal val="visible"/>
                                      </p:to>
                                    </p:set>
                                    <p:anim calcmode="lin" valueType="num">
                                      <p:cBhvr additive="base">
                                        <p:cTn id="15" dur="500" fill="hold"/>
                                        <p:tgtEl>
                                          <p:spTgt spid="8234">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23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nodeType="clickEffect">
                                  <p:stCondLst>
                                    <p:cond delay="0"/>
                                  </p:stCondLst>
                                  <p:childTnLst>
                                    <p:set>
                                      <p:cBhvr>
                                        <p:cTn id="20" dur="1" fill="hold">
                                          <p:stCondLst>
                                            <p:cond delay="0"/>
                                          </p:stCondLst>
                                        </p:cTn>
                                        <p:tgtEl>
                                          <p:spTgt spid="8234">
                                            <p:txEl>
                                              <p:pRg st="1" end="1"/>
                                            </p:txEl>
                                          </p:spTgt>
                                        </p:tgtEl>
                                        <p:attrNameLst>
                                          <p:attrName>style.visibility</p:attrName>
                                        </p:attrNameLst>
                                      </p:cBhvr>
                                      <p:to>
                                        <p:strVal val="visible"/>
                                      </p:to>
                                    </p:set>
                                    <p:animEffect transition="in" filter="strips(downRight)">
                                      <p:cBhvr>
                                        <p:cTn id="21" dur="500"/>
                                        <p:tgtEl>
                                          <p:spTgt spid="8234">
                                            <p:txEl>
                                              <p:pRg st="1" end="1"/>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6" fill="hold" nodeType="clickEffect">
                                  <p:stCondLst>
                                    <p:cond delay="0"/>
                                  </p:stCondLst>
                                  <p:childTnLst>
                                    <p:set>
                                      <p:cBhvr>
                                        <p:cTn id="25" dur="1" fill="hold">
                                          <p:stCondLst>
                                            <p:cond delay="0"/>
                                          </p:stCondLst>
                                        </p:cTn>
                                        <p:tgtEl>
                                          <p:spTgt spid="8249"/>
                                        </p:tgtEl>
                                        <p:attrNameLst>
                                          <p:attrName>style.visibility</p:attrName>
                                        </p:attrNameLst>
                                      </p:cBhvr>
                                      <p:to>
                                        <p:strVal val="visible"/>
                                      </p:to>
                                    </p:set>
                                    <p:animEffect transition="in" filter="strips(downRight)">
                                      <p:cBhvr>
                                        <p:cTn id="26" dur="500"/>
                                        <p:tgtEl>
                                          <p:spTgt spid="8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2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日期占位符 1">
            <a:extLst>
              <a:ext uri="{FF2B5EF4-FFF2-40B4-BE49-F238E27FC236}">
                <a16:creationId xmlns:a16="http://schemas.microsoft.com/office/drawing/2014/main" id="{F710EBA1-8E13-4F8A-BEB3-DF4B151FE54F}"/>
              </a:ext>
            </a:extLst>
          </p:cNvPr>
          <p:cNvSpPr>
            <a:spLocks noGrp="1"/>
          </p:cNvSpPr>
          <p:nvPr>
            <p:ph type="dt" sz="quarter" idx="10"/>
          </p:nvPr>
        </p:nvSpPr>
        <p:spPr/>
        <p:txBody>
          <a:bodyPr anchorCtr="0"/>
          <a:lstStyle/>
          <a:p>
            <a:fld id="{BB962C8B-B14F-4D97-AF65-F5344CB8AC3E}" type="datetime11">
              <a:rPr lang="zh-CN" altLang="en-US" noProof="1" dirty="0" smtClean="0"/>
              <a:pPr/>
              <a:t>18:36:34</a:t>
            </a:fld>
            <a:endParaRPr lang="zh-CN" altLang="en-US" noProof="1"/>
          </a:p>
        </p:txBody>
      </p:sp>
      <p:sp>
        <p:nvSpPr>
          <p:cNvPr id="2" name="灯片编号占位符 5">
            <a:extLst>
              <a:ext uri="{FF2B5EF4-FFF2-40B4-BE49-F238E27FC236}">
                <a16:creationId xmlns:a16="http://schemas.microsoft.com/office/drawing/2014/main" id="{CF6DA14F-1B67-4901-9F78-945CC193DA0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DC57580-CE67-4645-8083-6F2A9EAEA40C}" type="slidenum">
              <a:rPr lang="en-US" altLang="zh-CN"/>
              <a:pPr/>
              <a:t>50</a:t>
            </a:fld>
            <a:endParaRPr lang="en-US" altLang="zh-CN"/>
          </a:p>
        </p:txBody>
      </p:sp>
      <p:sp>
        <p:nvSpPr>
          <p:cNvPr id="55299" name="Text Box 2">
            <a:extLst>
              <a:ext uri="{FF2B5EF4-FFF2-40B4-BE49-F238E27FC236}">
                <a16:creationId xmlns:a16="http://schemas.microsoft.com/office/drawing/2014/main" id="{8579C3F2-15DE-4CEF-A93C-956FA0952532}"/>
              </a:ext>
            </a:extLst>
          </p:cNvPr>
          <p:cNvSpPr txBox="1">
            <a:spLocks noChangeArrowheads="1"/>
          </p:cNvSpPr>
          <p:nvPr/>
        </p:nvSpPr>
        <p:spPr bwMode="auto">
          <a:xfrm>
            <a:off x="533400" y="685800"/>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400" b="1">
                <a:latin typeface="宋体" panose="02010600030101010101" pitchFamily="2" charset="-122"/>
              </a:rPr>
              <a:t>1</a:t>
            </a:r>
            <a:r>
              <a:rPr lang="zh-CN" altLang="en-US" sz="2400" b="1">
                <a:latin typeface="宋体" panose="02010600030101010101" pitchFamily="2" charset="-122"/>
              </a:rPr>
              <a:t>、核糖和</a:t>
            </a:r>
            <a:r>
              <a:rPr lang="en-US" altLang="zh-CN" sz="2400" b="1">
                <a:latin typeface="宋体" panose="02010600030101010101" pitchFamily="2" charset="-122"/>
              </a:rPr>
              <a:t>2-</a:t>
            </a:r>
            <a:r>
              <a:rPr lang="zh-CN" altLang="en-US" sz="2400" b="1">
                <a:latin typeface="宋体" panose="02010600030101010101" pitchFamily="2" charset="-122"/>
              </a:rPr>
              <a:t>脱氧核糖</a:t>
            </a:r>
          </a:p>
        </p:txBody>
      </p:sp>
      <p:graphicFrame>
        <p:nvGraphicFramePr>
          <p:cNvPr id="55300" name="Object 3">
            <a:extLst>
              <a:ext uri="{FF2B5EF4-FFF2-40B4-BE49-F238E27FC236}">
                <a16:creationId xmlns:a16="http://schemas.microsoft.com/office/drawing/2014/main" id="{FC21B374-DDB1-43DD-9FB0-7CB4E471F82F}"/>
              </a:ext>
            </a:extLst>
          </p:cNvPr>
          <p:cNvGraphicFramePr>
            <a:graphicFrameLocks noChangeAspect="1"/>
          </p:cNvGraphicFramePr>
          <p:nvPr/>
        </p:nvGraphicFramePr>
        <p:xfrm>
          <a:off x="457200" y="1524000"/>
          <a:ext cx="7543800" cy="2263775"/>
        </p:xfrm>
        <a:graphic>
          <a:graphicData uri="http://schemas.openxmlformats.org/presentationml/2006/ole">
            <mc:AlternateContent xmlns:mc="http://schemas.openxmlformats.org/markup-compatibility/2006">
              <mc:Choice xmlns:v="urn:schemas-microsoft-com:vml" Requires="v">
                <p:oleObj spid="_x0000_s55304" r:id="rId3" imgW="4538980" imgH="1366520" progId="">
                  <p:embed/>
                </p:oleObj>
              </mc:Choice>
              <mc:Fallback>
                <p:oleObj r:id="rId3" imgW="4538980" imgH="136652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524000"/>
                        <a:ext cx="7543800" cy="226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5301" name="Text Box 4">
            <a:extLst>
              <a:ext uri="{FF2B5EF4-FFF2-40B4-BE49-F238E27FC236}">
                <a16:creationId xmlns:a16="http://schemas.microsoft.com/office/drawing/2014/main" id="{EF764C18-87D0-4851-A1D1-81A719603CEC}"/>
              </a:ext>
            </a:extLst>
          </p:cNvPr>
          <p:cNvSpPr txBox="1">
            <a:spLocks noChangeArrowheads="1"/>
          </p:cNvSpPr>
          <p:nvPr/>
        </p:nvSpPr>
        <p:spPr bwMode="auto">
          <a:xfrm>
            <a:off x="304800" y="3886200"/>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en-US" altLang="zh-CN" sz="2400" b="1">
                <a:latin typeface="宋体" panose="02010600030101010101" pitchFamily="2" charset="-122"/>
              </a:rPr>
              <a:t>2</a:t>
            </a:r>
            <a:r>
              <a:rPr lang="zh-CN" altLang="en-US" sz="2400" b="1">
                <a:latin typeface="宋体" panose="02010600030101010101" pitchFamily="2" charset="-122"/>
              </a:rPr>
              <a:t>．碱基</a:t>
            </a:r>
            <a:endParaRPr lang="zh-CN" altLang="en-US" sz="2400" b="1"/>
          </a:p>
        </p:txBody>
      </p:sp>
      <p:sp>
        <p:nvSpPr>
          <p:cNvPr id="83973" name="Text Box 5">
            <a:extLst>
              <a:ext uri="{FF2B5EF4-FFF2-40B4-BE49-F238E27FC236}">
                <a16:creationId xmlns:a16="http://schemas.microsoft.com/office/drawing/2014/main" id="{A06F44CE-9156-4057-A288-CC012411C4C5}"/>
              </a:ext>
            </a:extLst>
          </p:cNvPr>
          <p:cNvSpPr txBox="1">
            <a:spLocks noChangeArrowheads="1"/>
          </p:cNvSpPr>
          <p:nvPr/>
        </p:nvSpPr>
        <p:spPr bwMode="auto">
          <a:xfrm>
            <a:off x="457200" y="4648200"/>
            <a:ext cx="83820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zh-CN" altLang="en-US" sz="2400" b="1">
                <a:solidFill>
                  <a:srgbClr val="000000"/>
                </a:solidFill>
                <a:latin typeface="宋体" panose="02010600030101010101" pitchFamily="2" charset="-122"/>
              </a:rPr>
              <a:t>嘧啶衍生物：脲嘧啶（</a:t>
            </a:r>
            <a:r>
              <a:rPr lang="en-US" altLang="zh-CN" sz="2400" b="1">
                <a:solidFill>
                  <a:srgbClr val="000000"/>
                </a:solidFill>
                <a:latin typeface="宋体" panose="02010600030101010101" pitchFamily="2" charset="-122"/>
              </a:rPr>
              <a:t>U</a:t>
            </a:r>
            <a:r>
              <a:rPr lang="zh-CN" altLang="en-US" sz="2400" b="1">
                <a:solidFill>
                  <a:srgbClr val="000000"/>
                </a:solidFill>
                <a:latin typeface="宋体" panose="02010600030101010101" pitchFamily="2" charset="-122"/>
              </a:rPr>
              <a:t>）、胞嘧啶（</a:t>
            </a:r>
            <a:r>
              <a:rPr lang="en-US" altLang="zh-CN" sz="2400" b="1">
                <a:solidFill>
                  <a:srgbClr val="000000"/>
                </a:solidFill>
                <a:latin typeface="宋体" panose="02010600030101010101" pitchFamily="2" charset="-122"/>
              </a:rPr>
              <a:t>C</a:t>
            </a:r>
            <a:r>
              <a:rPr lang="zh-CN" altLang="en-US" sz="2400" b="1">
                <a:solidFill>
                  <a:srgbClr val="000000"/>
                </a:solidFill>
                <a:latin typeface="宋体" panose="02010600030101010101" pitchFamily="2" charset="-122"/>
              </a:rPr>
              <a:t>）、胸腺嘧啶（</a:t>
            </a:r>
            <a:r>
              <a:rPr lang="en-US" altLang="zh-CN" sz="2400" b="1">
                <a:solidFill>
                  <a:srgbClr val="000000"/>
                </a:solidFill>
                <a:latin typeface="宋体" panose="02010600030101010101" pitchFamily="2" charset="-122"/>
              </a:rPr>
              <a:t>T</a:t>
            </a:r>
            <a:r>
              <a:rPr lang="zh-CN" altLang="en-US" sz="2400" b="1">
                <a:solidFill>
                  <a:srgbClr val="000000"/>
                </a:solidFill>
                <a:latin typeface="宋体" panose="02010600030101010101" pitchFamily="2" charset="-122"/>
              </a:rPr>
              <a:t>）。</a:t>
            </a:r>
          </a:p>
          <a:p>
            <a:pPr algn="just">
              <a:spcBef>
                <a:spcPct val="50000"/>
              </a:spcBef>
            </a:pPr>
            <a:r>
              <a:rPr lang="zh-CN" altLang="en-US" sz="2400" b="1">
                <a:solidFill>
                  <a:srgbClr val="000000"/>
                </a:solidFill>
                <a:latin typeface="宋体" panose="02010600030101010101" pitchFamily="2" charset="-122"/>
              </a:rPr>
              <a:t>嘌呤衍生物：腺嘌呤（</a:t>
            </a:r>
            <a:r>
              <a:rPr lang="en-US" altLang="zh-CN" sz="2400" b="1">
                <a:solidFill>
                  <a:srgbClr val="000000"/>
                </a:solidFill>
                <a:latin typeface="宋体" panose="02010600030101010101" pitchFamily="2" charset="-122"/>
              </a:rPr>
              <a:t>A</a:t>
            </a:r>
            <a:r>
              <a:rPr lang="zh-CN" altLang="en-US" sz="2400" b="1">
                <a:solidFill>
                  <a:srgbClr val="000000"/>
                </a:solidFill>
                <a:latin typeface="宋体" panose="02010600030101010101" pitchFamily="2" charset="-122"/>
              </a:rPr>
              <a:t>）和鸟嘌呤（</a:t>
            </a:r>
            <a:r>
              <a:rPr lang="en-US" altLang="zh-CN" sz="2400" b="1">
                <a:solidFill>
                  <a:srgbClr val="000000"/>
                </a:solidFill>
                <a:latin typeface="宋体" panose="02010600030101010101" pitchFamily="2" charset="-122"/>
              </a:rPr>
              <a:t>G</a:t>
            </a:r>
            <a:r>
              <a:rPr lang="zh-CN" altLang="en-US" sz="2400" b="1">
                <a:solidFill>
                  <a:srgbClr val="000000"/>
                </a:solidFill>
                <a:latin typeface="宋体" panose="02010600030101010101" pitchFamily="2" charset="-122"/>
              </a:rPr>
              <a:t>）。</a:t>
            </a:r>
          </a:p>
        </p:txBody>
      </p:sp>
      <p:sp>
        <p:nvSpPr>
          <p:cNvPr id="55303" name="Text Box 6">
            <a:extLst>
              <a:ext uri="{FF2B5EF4-FFF2-40B4-BE49-F238E27FC236}">
                <a16:creationId xmlns:a16="http://schemas.microsoft.com/office/drawing/2014/main" id="{98652438-F803-450E-82B0-050E625782DF}"/>
              </a:ext>
            </a:extLst>
          </p:cNvPr>
          <p:cNvSpPr txBox="1">
            <a:spLocks noChangeArrowheads="1"/>
          </p:cNvSpPr>
          <p:nvPr/>
        </p:nvSpPr>
        <p:spPr bwMode="auto">
          <a:xfrm>
            <a:off x="609600" y="5791200"/>
            <a:ext cx="739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zh-CN" altLang="en-US" sz="2400" b="1">
                <a:latin typeface="宋体" panose="02010600030101010101" pitchFamily="2" charset="-122"/>
              </a:rPr>
              <a:t>碱基</a:t>
            </a:r>
            <a:r>
              <a:rPr lang="en-US" altLang="zh-CN" sz="2400" b="1"/>
              <a:t>——</a:t>
            </a:r>
            <a:r>
              <a:rPr lang="en-US" altLang="zh-CN" sz="2400" b="1">
                <a:latin typeface="宋体" panose="02010600030101010101" pitchFamily="2" charset="-122"/>
              </a:rPr>
              <a:t>RNA</a:t>
            </a:r>
            <a:r>
              <a:rPr lang="zh-CN" altLang="en-US" sz="2400" b="1">
                <a:latin typeface="宋体" panose="02010600030101010101" pitchFamily="2" charset="-122"/>
              </a:rPr>
              <a:t>中为</a:t>
            </a:r>
            <a:r>
              <a:rPr lang="en-US" altLang="zh-CN" sz="2400" b="1">
                <a:latin typeface="宋体" panose="02010600030101010101" pitchFamily="2" charset="-122"/>
              </a:rPr>
              <a:t>A</a:t>
            </a:r>
            <a:r>
              <a:rPr lang="zh-CN" altLang="en-US" sz="2400" b="1">
                <a:latin typeface="宋体" panose="02010600030101010101" pitchFamily="2" charset="-122"/>
              </a:rPr>
              <a:t>、</a:t>
            </a:r>
            <a:r>
              <a:rPr lang="en-US" altLang="zh-CN" sz="2400" b="1">
                <a:latin typeface="宋体" panose="02010600030101010101" pitchFamily="2" charset="-122"/>
              </a:rPr>
              <a:t>U</a:t>
            </a:r>
            <a:r>
              <a:rPr lang="zh-CN" altLang="en-US" sz="2400" b="1">
                <a:latin typeface="宋体" panose="02010600030101010101" pitchFamily="2" charset="-122"/>
              </a:rPr>
              <a:t>、</a:t>
            </a:r>
            <a:r>
              <a:rPr lang="en-US" altLang="zh-CN" sz="2400" b="1">
                <a:latin typeface="宋体" panose="02010600030101010101" pitchFamily="2" charset="-122"/>
              </a:rPr>
              <a:t>C</a:t>
            </a:r>
            <a:r>
              <a:rPr lang="zh-CN" altLang="en-US" sz="2400" b="1">
                <a:latin typeface="宋体" panose="02010600030101010101" pitchFamily="2" charset="-122"/>
              </a:rPr>
              <a:t>、</a:t>
            </a:r>
            <a:r>
              <a:rPr lang="en-US" altLang="zh-CN" sz="2400" b="1">
                <a:latin typeface="宋体" panose="02010600030101010101" pitchFamily="2" charset="-122"/>
              </a:rPr>
              <a:t>G</a:t>
            </a:r>
            <a:r>
              <a:rPr lang="zh-CN" altLang="en-US" sz="2400" b="1">
                <a:latin typeface="宋体" panose="02010600030101010101" pitchFamily="2" charset="-122"/>
              </a:rPr>
              <a:t>； </a:t>
            </a:r>
            <a:r>
              <a:rPr lang="en-US" altLang="zh-CN" sz="2400" b="1">
                <a:latin typeface="宋体" panose="02010600030101010101" pitchFamily="2" charset="-122"/>
              </a:rPr>
              <a:t>DNA</a:t>
            </a:r>
            <a:r>
              <a:rPr lang="zh-CN" altLang="en-US" sz="2400" b="1">
                <a:latin typeface="宋体" panose="02010600030101010101" pitchFamily="2" charset="-122"/>
              </a:rPr>
              <a:t>中为</a:t>
            </a:r>
            <a:r>
              <a:rPr lang="en-US" altLang="zh-CN" sz="2400" b="1">
                <a:latin typeface="宋体" panose="02010600030101010101" pitchFamily="2" charset="-122"/>
              </a:rPr>
              <a:t>A</a:t>
            </a:r>
            <a:r>
              <a:rPr lang="zh-CN" altLang="en-US" sz="2400" b="1">
                <a:latin typeface="宋体" panose="02010600030101010101" pitchFamily="2" charset="-122"/>
              </a:rPr>
              <a:t>、</a:t>
            </a:r>
            <a:r>
              <a:rPr lang="en-US" altLang="zh-CN" sz="2400" b="1">
                <a:latin typeface="宋体" panose="02010600030101010101" pitchFamily="2" charset="-122"/>
              </a:rPr>
              <a:t>T</a:t>
            </a:r>
            <a:r>
              <a:rPr lang="zh-CN" altLang="en-US" sz="2400" b="1">
                <a:latin typeface="宋体" panose="02010600030101010101" pitchFamily="2" charset="-122"/>
              </a:rPr>
              <a:t>、</a:t>
            </a:r>
            <a:r>
              <a:rPr lang="en-US" altLang="zh-CN" sz="2400" b="1">
                <a:latin typeface="宋体" panose="02010600030101010101" pitchFamily="2" charset="-122"/>
              </a:rPr>
              <a:t>C</a:t>
            </a:r>
            <a:r>
              <a:rPr lang="zh-CN" altLang="en-US" sz="2400" b="1">
                <a:latin typeface="宋体" panose="02010600030101010101" pitchFamily="2" charset="-122"/>
              </a:rPr>
              <a:t>、</a:t>
            </a:r>
            <a:r>
              <a:rPr lang="en-US" altLang="zh-CN" sz="2400" b="1">
                <a:latin typeface="宋体" panose="02010600030101010101" pitchFamily="2" charset="-122"/>
              </a:rPr>
              <a:t>G</a:t>
            </a:r>
            <a:r>
              <a:rPr lang="zh-CN" altLang="en-US" sz="2400" b="1">
                <a:latin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3973"/>
                                        </p:tgtEl>
                                        <p:attrNameLst>
                                          <p:attrName>style.visibility</p:attrName>
                                        </p:attrNameLst>
                                      </p:cBhvr>
                                      <p:to>
                                        <p:strVal val="visible"/>
                                      </p:to>
                                    </p:set>
                                    <p:animEffect transition="in" filter="blinds(horizontal)">
                                      <p:cBhvr>
                                        <p:cTn id="7" dur="500"/>
                                        <p:tgtEl>
                                          <p:spTgt spid="839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日期占位符 1">
            <a:extLst>
              <a:ext uri="{FF2B5EF4-FFF2-40B4-BE49-F238E27FC236}">
                <a16:creationId xmlns:a16="http://schemas.microsoft.com/office/drawing/2014/main" id="{7F33ABE7-4D08-4689-BFE7-B2CA3D2DAA9E}"/>
              </a:ext>
            </a:extLst>
          </p:cNvPr>
          <p:cNvSpPr>
            <a:spLocks noGrp="1"/>
          </p:cNvSpPr>
          <p:nvPr>
            <p:ph type="dt" sz="quarter" idx="10"/>
          </p:nvPr>
        </p:nvSpPr>
        <p:spPr/>
        <p:txBody>
          <a:bodyPr anchorCtr="0"/>
          <a:lstStyle/>
          <a:p>
            <a:fld id="{BB962C8B-B14F-4D97-AF65-F5344CB8AC3E}" type="datetime11">
              <a:rPr lang="zh-CN" altLang="en-US" noProof="1" dirty="0" smtClean="0"/>
              <a:pPr/>
              <a:t>18:36:34</a:t>
            </a:fld>
            <a:endParaRPr lang="zh-CN" altLang="en-US" noProof="1"/>
          </a:p>
        </p:txBody>
      </p:sp>
      <p:sp>
        <p:nvSpPr>
          <p:cNvPr id="2" name="灯片编号占位符 5">
            <a:extLst>
              <a:ext uri="{FF2B5EF4-FFF2-40B4-BE49-F238E27FC236}">
                <a16:creationId xmlns:a16="http://schemas.microsoft.com/office/drawing/2014/main" id="{B13B22FB-C7F4-4AAD-94C9-79B6027E8F4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A614ED9-DCB6-48B2-BDDC-49FEAD725C46}" type="slidenum">
              <a:rPr lang="en-US" altLang="zh-CN"/>
              <a:pPr/>
              <a:t>51</a:t>
            </a:fld>
            <a:endParaRPr lang="en-US" altLang="zh-CN"/>
          </a:p>
        </p:txBody>
      </p:sp>
      <p:sp>
        <p:nvSpPr>
          <p:cNvPr id="56323" name="Text Box 6">
            <a:extLst>
              <a:ext uri="{FF2B5EF4-FFF2-40B4-BE49-F238E27FC236}">
                <a16:creationId xmlns:a16="http://schemas.microsoft.com/office/drawing/2014/main" id="{D8EBA908-9629-4B4F-BADA-BB749E8C7A07}"/>
              </a:ext>
            </a:extLst>
          </p:cNvPr>
          <p:cNvSpPr txBox="1">
            <a:spLocks noChangeArrowheads="1"/>
          </p:cNvSpPr>
          <p:nvPr/>
        </p:nvSpPr>
        <p:spPr bwMode="auto">
          <a:xfrm>
            <a:off x="304800" y="381000"/>
            <a:ext cx="396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400" b="1">
                <a:latin typeface="宋体" panose="02010600030101010101" pitchFamily="2" charset="-122"/>
              </a:rPr>
              <a:t>3</a:t>
            </a:r>
            <a:r>
              <a:rPr lang="zh-CN" altLang="en-US" sz="2400" b="1">
                <a:latin typeface="宋体" panose="02010600030101010101" pitchFamily="2" charset="-122"/>
              </a:rPr>
              <a:t>．核苷 </a:t>
            </a:r>
          </a:p>
        </p:txBody>
      </p:sp>
      <p:sp>
        <p:nvSpPr>
          <p:cNvPr id="56324" name="Text Box 7">
            <a:extLst>
              <a:ext uri="{FF2B5EF4-FFF2-40B4-BE49-F238E27FC236}">
                <a16:creationId xmlns:a16="http://schemas.microsoft.com/office/drawing/2014/main" id="{FB9A27FE-920F-49A3-A210-06E34B929079}"/>
              </a:ext>
            </a:extLst>
          </p:cNvPr>
          <p:cNvSpPr txBox="1">
            <a:spLocks noChangeArrowheads="1"/>
          </p:cNvSpPr>
          <p:nvPr/>
        </p:nvSpPr>
        <p:spPr bwMode="auto">
          <a:xfrm>
            <a:off x="228600" y="990600"/>
            <a:ext cx="82296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35000"/>
              </a:lnSpc>
              <a:spcBef>
                <a:spcPct val="50000"/>
              </a:spcBef>
            </a:pPr>
            <a:r>
              <a:rPr lang="en-US" altLang="zh-CN" sz="2400" b="1">
                <a:solidFill>
                  <a:srgbClr val="000000"/>
                </a:solidFill>
                <a:latin typeface="宋体" panose="02010600030101010101" pitchFamily="2" charset="-122"/>
              </a:rPr>
              <a:t>  </a:t>
            </a:r>
            <a:r>
              <a:rPr lang="zh-CN" altLang="en-US" sz="2400" b="1">
                <a:solidFill>
                  <a:srgbClr val="000000"/>
                </a:solidFill>
                <a:latin typeface="宋体" panose="02010600030101010101" pitchFamily="2" charset="-122"/>
              </a:rPr>
              <a:t>核苷是</a:t>
            </a:r>
            <a:r>
              <a:rPr lang="zh-CN" altLang="en-US" sz="2400" b="1">
                <a:solidFill>
                  <a:srgbClr val="FF3300"/>
                </a:solidFill>
                <a:latin typeface="宋体" panose="02010600030101010101" pitchFamily="2" charset="-122"/>
              </a:rPr>
              <a:t>核糖的</a:t>
            </a:r>
            <a:r>
              <a:rPr lang="en-US" altLang="zh-CN" sz="2400" b="1">
                <a:solidFill>
                  <a:srgbClr val="FF3300"/>
                </a:solidFill>
                <a:latin typeface="宋体" panose="02010600030101010101" pitchFamily="2" charset="-122"/>
              </a:rPr>
              <a:t>β-</a:t>
            </a:r>
            <a:r>
              <a:rPr lang="zh-CN" altLang="en-US" sz="2400" b="1">
                <a:solidFill>
                  <a:srgbClr val="FF3300"/>
                </a:solidFill>
                <a:latin typeface="宋体" panose="02010600030101010101" pitchFamily="2" charset="-122"/>
              </a:rPr>
              <a:t>苷羟基</a:t>
            </a:r>
            <a:r>
              <a:rPr lang="zh-CN" altLang="en-US" sz="2400" b="1">
                <a:solidFill>
                  <a:srgbClr val="000000"/>
                </a:solidFill>
                <a:latin typeface="宋体" panose="02010600030101010101" pitchFamily="2" charset="-122"/>
              </a:rPr>
              <a:t>与</a:t>
            </a:r>
            <a:r>
              <a:rPr lang="zh-CN" altLang="en-US" sz="2400" b="1">
                <a:solidFill>
                  <a:srgbClr val="FF3300"/>
                </a:solidFill>
                <a:latin typeface="宋体" panose="02010600030101010101" pitchFamily="2" charset="-122"/>
              </a:rPr>
              <a:t>碱基氮原子上的氢</a:t>
            </a:r>
            <a:r>
              <a:rPr lang="zh-CN" altLang="en-US" sz="2400" b="1">
                <a:solidFill>
                  <a:srgbClr val="000000"/>
                </a:solidFill>
                <a:latin typeface="宋体" panose="02010600030101010101" pitchFamily="2" charset="-122"/>
              </a:rPr>
              <a:t>脱水而形成的</a:t>
            </a:r>
            <a:r>
              <a:rPr lang="zh-CN" altLang="en-US" sz="2400" b="1">
                <a:solidFill>
                  <a:srgbClr val="FF3300"/>
                </a:solidFill>
                <a:latin typeface="宋体" panose="02010600030101010101" pitchFamily="2" charset="-122"/>
              </a:rPr>
              <a:t>苷</a:t>
            </a:r>
            <a:r>
              <a:rPr lang="zh-CN" altLang="en-US" sz="2400" b="1">
                <a:solidFill>
                  <a:srgbClr val="000000"/>
                </a:solidFill>
                <a:latin typeface="宋体" panose="02010600030101010101" pitchFamily="2" charset="-122"/>
              </a:rPr>
              <a:t>，根据核糖的不同，核苷有两类：</a:t>
            </a:r>
          </a:p>
        </p:txBody>
      </p:sp>
      <p:sp>
        <p:nvSpPr>
          <p:cNvPr id="56325" name="Text Box 8">
            <a:extLst>
              <a:ext uri="{FF2B5EF4-FFF2-40B4-BE49-F238E27FC236}">
                <a16:creationId xmlns:a16="http://schemas.microsoft.com/office/drawing/2014/main" id="{CD751EE3-DAF0-4E28-93E8-3CBFDE7E6CB8}"/>
              </a:ext>
            </a:extLst>
          </p:cNvPr>
          <p:cNvSpPr txBox="1">
            <a:spLocks noChangeArrowheads="1"/>
          </p:cNvSpPr>
          <p:nvPr/>
        </p:nvSpPr>
        <p:spPr bwMode="auto">
          <a:xfrm>
            <a:off x="609600" y="2362200"/>
            <a:ext cx="723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zh-CN" altLang="en-US" sz="2400" b="1">
                <a:latin typeface="宋体" panose="02010600030101010101" pitchFamily="2" charset="-122"/>
              </a:rPr>
              <a:t>（</a:t>
            </a:r>
            <a:r>
              <a:rPr lang="en-US" altLang="zh-CN" sz="2400" b="1">
                <a:latin typeface="宋体" panose="02010600030101010101" pitchFamily="2" charset="-122"/>
              </a:rPr>
              <a:t>1</a:t>
            </a:r>
            <a:r>
              <a:rPr lang="zh-CN" altLang="en-US" sz="2400" b="1">
                <a:latin typeface="宋体" panose="02010600030101010101" pitchFamily="2" charset="-122"/>
              </a:rPr>
              <a:t>）核苷</a:t>
            </a:r>
            <a:r>
              <a:rPr lang="en-US" altLang="zh-CN" sz="2400" b="1"/>
              <a:t>——</a:t>
            </a:r>
            <a:r>
              <a:rPr lang="zh-CN" altLang="en-US" sz="2400" b="1">
                <a:solidFill>
                  <a:srgbClr val="000000"/>
                </a:solidFill>
                <a:latin typeface="宋体" panose="02010600030101010101" pitchFamily="2" charset="-122"/>
              </a:rPr>
              <a:t>（由</a:t>
            </a:r>
            <a:r>
              <a:rPr lang="en-US" altLang="zh-CN" sz="2400" b="1">
                <a:solidFill>
                  <a:srgbClr val="000000"/>
                </a:solidFill>
                <a:latin typeface="宋体" panose="02010600030101010101" pitchFamily="2" charset="-122"/>
              </a:rPr>
              <a:t>RNA</a:t>
            </a:r>
            <a:r>
              <a:rPr lang="zh-CN" altLang="en-US" sz="2400" b="1">
                <a:solidFill>
                  <a:srgbClr val="000000"/>
                </a:solidFill>
                <a:latin typeface="宋体" panose="02010600030101010101" pitchFamily="2" charset="-122"/>
              </a:rPr>
              <a:t>水解而得）</a:t>
            </a:r>
            <a:endParaRPr lang="zh-CN" altLang="en-US" sz="2400" b="1">
              <a:solidFill>
                <a:srgbClr val="A50021"/>
              </a:solidFill>
              <a:latin typeface="Times New Roman" panose="02020603050405020304" pitchFamily="18" charset="0"/>
            </a:endParaRPr>
          </a:p>
        </p:txBody>
      </p:sp>
      <p:graphicFrame>
        <p:nvGraphicFramePr>
          <p:cNvPr id="56326" name="Object 9">
            <a:extLst>
              <a:ext uri="{FF2B5EF4-FFF2-40B4-BE49-F238E27FC236}">
                <a16:creationId xmlns:a16="http://schemas.microsoft.com/office/drawing/2014/main" id="{56724480-C36B-440B-ADF7-A6D4E478EB1D}"/>
              </a:ext>
            </a:extLst>
          </p:cNvPr>
          <p:cNvGraphicFramePr>
            <a:graphicFrameLocks noChangeAspect="1"/>
          </p:cNvGraphicFramePr>
          <p:nvPr/>
        </p:nvGraphicFramePr>
        <p:xfrm>
          <a:off x="152400" y="3124200"/>
          <a:ext cx="8763000" cy="2667000"/>
        </p:xfrm>
        <a:graphic>
          <a:graphicData uri="http://schemas.openxmlformats.org/presentationml/2006/ole">
            <mc:AlternateContent xmlns:mc="http://schemas.openxmlformats.org/markup-compatibility/2006">
              <mc:Choice xmlns:v="urn:schemas-microsoft-com:vml" Requires="v">
                <p:oleObj spid="_x0000_s56327" r:id="rId3" imgW="5250180" imgH="1389380" progId="">
                  <p:embed/>
                </p:oleObj>
              </mc:Choice>
              <mc:Fallback>
                <p:oleObj r:id="rId3" imgW="5250180" imgH="1389380" progId="">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124200"/>
                        <a:ext cx="87630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日期占位符 1">
            <a:extLst>
              <a:ext uri="{FF2B5EF4-FFF2-40B4-BE49-F238E27FC236}">
                <a16:creationId xmlns:a16="http://schemas.microsoft.com/office/drawing/2014/main" id="{8595211A-75F8-4BFD-8CB0-B136CD6638D3}"/>
              </a:ext>
            </a:extLst>
          </p:cNvPr>
          <p:cNvSpPr>
            <a:spLocks noGrp="1"/>
          </p:cNvSpPr>
          <p:nvPr>
            <p:ph type="dt" sz="quarter" idx="10"/>
          </p:nvPr>
        </p:nvSpPr>
        <p:spPr/>
        <p:txBody>
          <a:bodyPr anchorCtr="0"/>
          <a:lstStyle/>
          <a:p>
            <a:fld id="{BB962C8B-B14F-4D97-AF65-F5344CB8AC3E}" type="datetime11">
              <a:rPr lang="zh-CN" altLang="en-US" noProof="1" dirty="0" smtClean="0"/>
              <a:pPr/>
              <a:t>18:36:34</a:t>
            </a:fld>
            <a:endParaRPr lang="zh-CN" altLang="en-US" noProof="1"/>
          </a:p>
        </p:txBody>
      </p:sp>
      <p:sp>
        <p:nvSpPr>
          <p:cNvPr id="2" name="灯片编号占位符 5">
            <a:extLst>
              <a:ext uri="{FF2B5EF4-FFF2-40B4-BE49-F238E27FC236}">
                <a16:creationId xmlns:a16="http://schemas.microsoft.com/office/drawing/2014/main" id="{1DE20892-0BE3-4F7C-922C-5C613654A20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EBE86E6-2313-45B6-A8A9-FAD83769E817}" type="slidenum">
              <a:rPr lang="en-US" altLang="zh-CN"/>
              <a:pPr/>
              <a:t>52</a:t>
            </a:fld>
            <a:endParaRPr lang="en-US" altLang="zh-CN"/>
          </a:p>
        </p:txBody>
      </p:sp>
      <p:sp>
        <p:nvSpPr>
          <p:cNvPr id="57347" name="Text Box 2">
            <a:extLst>
              <a:ext uri="{FF2B5EF4-FFF2-40B4-BE49-F238E27FC236}">
                <a16:creationId xmlns:a16="http://schemas.microsoft.com/office/drawing/2014/main" id="{0FBDC9D7-53CB-4AE5-B194-A2E7E86505A0}"/>
              </a:ext>
            </a:extLst>
          </p:cNvPr>
          <p:cNvSpPr txBox="1">
            <a:spLocks noChangeArrowheads="1"/>
          </p:cNvSpPr>
          <p:nvPr/>
        </p:nvSpPr>
        <p:spPr bwMode="auto">
          <a:xfrm>
            <a:off x="609600" y="5334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400" b="1">
                <a:latin typeface="宋体" panose="02010600030101010101" pitchFamily="2" charset="-122"/>
              </a:rPr>
              <a:t>（</a:t>
            </a:r>
            <a:r>
              <a:rPr lang="en-US" altLang="zh-CN" sz="2400" b="1">
                <a:latin typeface="宋体" panose="02010600030101010101" pitchFamily="2" charset="-122"/>
              </a:rPr>
              <a:t>2</a:t>
            </a:r>
            <a:r>
              <a:rPr lang="zh-CN" altLang="en-US" sz="2400" b="1">
                <a:latin typeface="宋体" panose="02010600030101010101" pitchFamily="2" charset="-122"/>
              </a:rPr>
              <a:t>） </a:t>
            </a:r>
            <a:r>
              <a:rPr lang="en-US" altLang="zh-CN" sz="2400" b="1">
                <a:latin typeface="宋体" panose="02010600030101010101" pitchFamily="2" charset="-122"/>
              </a:rPr>
              <a:t>2-</a:t>
            </a:r>
            <a:r>
              <a:rPr lang="zh-CN" altLang="en-US" sz="2400" b="1">
                <a:latin typeface="宋体" panose="02010600030101010101" pitchFamily="2" charset="-122"/>
              </a:rPr>
              <a:t>脱氧核苷</a:t>
            </a:r>
            <a:r>
              <a:rPr lang="en-US" altLang="zh-CN" sz="2400" b="1"/>
              <a:t>——</a:t>
            </a:r>
            <a:r>
              <a:rPr lang="zh-CN" altLang="en-US" sz="2400" b="1">
                <a:latin typeface="宋体" panose="02010600030101010101" pitchFamily="2" charset="-122"/>
              </a:rPr>
              <a:t>（由</a:t>
            </a:r>
            <a:r>
              <a:rPr lang="en-US" altLang="zh-CN" sz="2400" b="1">
                <a:latin typeface="宋体" panose="02010600030101010101" pitchFamily="2" charset="-122"/>
              </a:rPr>
              <a:t>DNA</a:t>
            </a:r>
            <a:r>
              <a:rPr lang="zh-CN" altLang="en-US" sz="2400" b="1">
                <a:latin typeface="宋体" panose="02010600030101010101" pitchFamily="2" charset="-122"/>
              </a:rPr>
              <a:t>水解而得）</a:t>
            </a:r>
            <a:endParaRPr lang="zh-CN" altLang="en-US" sz="2400" b="1">
              <a:solidFill>
                <a:srgbClr val="A50021"/>
              </a:solidFill>
              <a:latin typeface="Times New Roman" panose="02020603050405020304" pitchFamily="18" charset="0"/>
            </a:endParaRPr>
          </a:p>
        </p:txBody>
      </p:sp>
      <p:graphicFrame>
        <p:nvGraphicFramePr>
          <p:cNvPr id="57348" name="Object 3">
            <a:extLst>
              <a:ext uri="{FF2B5EF4-FFF2-40B4-BE49-F238E27FC236}">
                <a16:creationId xmlns:a16="http://schemas.microsoft.com/office/drawing/2014/main" id="{0A86F91E-729D-4889-B1FD-5D9B90B4C177}"/>
              </a:ext>
            </a:extLst>
          </p:cNvPr>
          <p:cNvGraphicFramePr>
            <a:graphicFrameLocks noChangeAspect="1"/>
          </p:cNvGraphicFramePr>
          <p:nvPr/>
        </p:nvGraphicFramePr>
        <p:xfrm>
          <a:off x="152400" y="1219200"/>
          <a:ext cx="8763000" cy="2819400"/>
        </p:xfrm>
        <a:graphic>
          <a:graphicData uri="http://schemas.openxmlformats.org/presentationml/2006/ole">
            <mc:AlternateContent xmlns:mc="http://schemas.openxmlformats.org/markup-compatibility/2006">
              <mc:Choice xmlns:v="urn:schemas-microsoft-com:vml" Requires="v">
                <p:oleObj spid="_x0000_s57351" r:id="rId3" imgW="5021580" imgH="1391920" progId="">
                  <p:embed/>
                </p:oleObj>
              </mc:Choice>
              <mc:Fallback>
                <p:oleObj r:id="rId3" imgW="5021580" imgH="139192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219200"/>
                        <a:ext cx="87630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7349" name="Text Box 4">
            <a:extLst>
              <a:ext uri="{FF2B5EF4-FFF2-40B4-BE49-F238E27FC236}">
                <a16:creationId xmlns:a16="http://schemas.microsoft.com/office/drawing/2014/main" id="{02468276-5DB7-41B8-B754-20A1E1194ECD}"/>
              </a:ext>
            </a:extLst>
          </p:cNvPr>
          <p:cNvSpPr txBox="1">
            <a:spLocks noChangeArrowheads="1"/>
          </p:cNvSpPr>
          <p:nvPr/>
        </p:nvSpPr>
        <p:spPr bwMode="auto">
          <a:xfrm>
            <a:off x="381000" y="4114800"/>
            <a:ext cx="845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400" b="1">
                <a:latin typeface="宋体" panose="02010600030101010101" pitchFamily="2" charset="-122"/>
              </a:rPr>
              <a:t>4</a:t>
            </a:r>
            <a:r>
              <a:rPr lang="zh-CN" altLang="en-US" sz="2400" b="1">
                <a:latin typeface="宋体" panose="02010600030101010101" pitchFamily="2" charset="-122"/>
              </a:rPr>
              <a:t>．核苷酸    </a:t>
            </a:r>
            <a:r>
              <a:rPr lang="zh-CN" altLang="en-US" sz="2400" b="1">
                <a:solidFill>
                  <a:srgbClr val="000000"/>
                </a:solidFill>
                <a:latin typeface="宋体" panose="02010600030101010101" pitchFamily="2" charset="-122"/>
              </a:rPr>
              <a:t>核糖</a:t>
            </a:r>
            <a:r>
              <a:rPr lang="en-US" altLang="zh-CN" sz="2400" b="1">
                <a:solidFill>
                  <a:srgbClr val="000000"/>
                </a:solidFill>
                <a:latin typeface="宋体" panose="02010600030101010101" pitchFamily="2" charset="-122"/>
              </a:rPr>
              <a:t>C</a:t>
            </a:r>
            <a:r>
              <a:rPr lang="en-US" altLang="zh-CN" sz="2400" b="1" baseline="-30000">
                <a:solidFill>
                  <a:srgbClr val="000000"/>
                </a:solidFill>
                <a:latin typeface="宋体" panose="02010600030101010101" pitchFamily="2" charset="-122"/>
              </a:rPr>
              <a:t>5</a:t>
            </a:r>
            <a:r>
              <a:rPr lang="zh-CN" altLang="en-US" sz="2400" b="1">
                <a:solidFill>
                  <a:srgbClr val="000000"/>
                </a:solidFill>
                <a:latin typeface="宋体" panose="02010600030101010101" pitchFamily="2" charset="-122"/>
              </a:rPr>
              <a:t>上的羟基与磷酸酯化便得到核苷酸。 </a:t>
            </a:r>
          </a:p>
        </p:txBody>
      </p:sp>
      <p:graphicFrame>
        <p:nvGraphicFramePr>
          <p:cNvPr id="57350" name="Object 5">
            <a:extLst>
              <a:ext uri="{FF2B5EF4-FFF2-40B4-BE49-F238E27FC236}">
                <a16:creationId xmlns:a16="http://schemas.microsoft.com/office/drawing/2014/main" id="{6BC34A15-834A-465C-965F-C46C8D7502C3}"/>
              </a:ext>
            </a:extLst>
          </p:cNvPr>
          <p:cNvGraphicFramePr>
            <a:graphicFrameLocks noChangeAspect="1"/>
          </p:cNvGraphicFramePr>
          <p:nvPr/>
        </p:nvGraphicFramePr>
        <p:xfrm>
          <a:off x="1295400" y="4495800"/>
          <a:ext cx="6072188" cy="2159000"/>
        </p:xfrm>
        <a:graphic>
          <a:graphicData uri="http://schemas.openxmlformats.org/presentationml/2006/ole">
            <mc:AlternateContent xmlns:mc="http://schemas.openxmlformats.org/markup-compatibility/2006">
              <mc:Choice xmlns:v="urn:schemas-microsoft-com:vml" Requires="v">
                <p:oleObj spid="_x0000_s57352" r:id="rId5" imgW="3919220" imgH="1389380" progId="">
                  <p:embed/>
                </p:oleObj>
              </mc:Choice>
              <mc:Fallback>
                <p:oleObj r:id="rId5" imgW="3919220" imgH="1389380" progId="">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4495800"/>
                        <a:ext cx="6072188"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日期占位符 1">
            <a:extLst>
              <a:ext uri="{FF2B5EF4-FFF2-40B4-BE49-F238E27FC236}">
                <a16:creationId xmlns:a16="http://schemas.microsoft.com/office/drawing/2014/main" id="{F11BB02E-9B8F-4A27-AEF6-3A8B2E6742D9}"/>
              </a:ext>
            </a:extLst>
          </p:cNvPr>
          <p:cNvSpPr>
            <a:spLocks noGrp="1"/>
          </p:cNvSpPr>
          <p:nvPr>
            <p:ph type="dt" sz="quarter" idx="10"/>
          </p:nvPr>
        </p:nvSpPr>
        <p:spPr/>
        <p:txBody>
          <a:bodyPr anchorCtr="0"/>
          <a:lstStyle/>
          <a:p>
            <a:fld id="{BB962C8B-B14F-4D97-AF65-F5344CB8AC3E}" type="datetime11">
              <a:rPr lang="zh-CN" altLang="en-US" noProof="1" dirty="0" smtClean="0"/>
              <a:pPr/>
              <a:t>18:36:34</a:t>
            </a:fld>
            <a:endParaRPr lang="zh-CN" altLang="en-US" noProof="1"/>
          </a:p>
        </p:txBody>
      </p:sp>
      <p:sp>
        <p:nvSpPr>
          <p:cNvPr id="2" name="灯片编号占位符 5">
            <a:extLst>
              <a:ext uri="{FF2B5EF4-FFF2-40B4-BE49-F238E27FC236}">
                <a16:creationId xmlns:a16="http://schemas.microsoft.com/office/drawing/2014/main" id="{12FA8204-50D3-4A0F-AACC-469D678BE59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ED780EE-4ADA-4F4E-AE58-6A995B12E980}" type="slidenum">
              <a:rPr lang="en-US" altLang="zh-CN"/>
              <a:pPr/>
              <a:t>53</a:t>
            </a:fld>
            <a:endParaRPr lang="en-US" altLang="zh-CN"/>
          </a:p>
        </p:txBody>
      </p:sp>
      <p:sp>
        <p:nvSpPr>
          <p:cNvPr id="58371" name="Text Box 2">
            <a:extLst>
              <a:ext uri="{FF2B5EF4-FFF2-40B4-BE49-F238E27FC236}">
                <a16:creationId xmlns:a16="http://schemas.microsoft.com/office/drawing/2014/main" id="{307DA63F-A960-4D7E-BA6D-FEDB78391100}"/>
              </a:ext>
            </a:extLst>
          </p:cNvPr>
          <p:cNvSpPr txBox="1">
            <a:spLocks noChangeArrowheads="1"/>
          </p:cNvSpPr>
          <p:nvPr/>
        </p:nvSpPr>
        <p:spPr bwMode="auto">
          <a:xfrm>
            <a:off x="457200" y="533400"/>
            <a:ext cx="502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zh-CN" altLang="en-US" sz="2400" b="1">
                <a:latin typeface="宋体" panose="02010600030101010101" pitchFamily="2" charset="-122"/>
              </a:rPr>
              <a:t>二、核酸的结构</a:t>
            </a:r>
            <a:endParaRPr lang="zh-CN" altLang="en-US" sz="2400"/>
          </a:p>
        </p:txBody>
      </p:sp>
      <p:sp>
        <p:nvSpPr>
          <p:cNvPr id="58372" name="Text Box 3">
            <a:extLst>
              <a:ext uri="{FF2B5EF4-FFF2-40B4-BE49-F238E27FC236}">
                <a16:creationId xmlns:a16="http://schemas.microsoft.com/office/drawing/2014/main" id="{FA6D7F50-BA93-466F-B8C4-3065437EA4E7}"/>
              </a:ext>
            </a:extLst>
          </p:cNvPr>
          <p:cNvSpPr txBox="1">
            <a:spLocks noChangeArrowheads="1"/>
          </p:cNvSpPr>
          <p:nvPr/>
        </p:nvSpPr>
        <p:spPr bwMode="auto">
          <a:xfrm>
            <a:off x="533400" y="1143000"/>
            <a:ext cx="75438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35000"/>
              </a:lnSpc>
              <a:spcBef>
                <a:spcPct val="50000"/>
              </a:spcBef>
            </a:pPr>
            <a:r>
              <a:rPr lang="en-US" altLang="zh-CN" sz="2400" b="1">
                <a:solidFill>
                  <a:srgbClr val="000000"/>
                </a:solidFill>
                <a:latin typeface="宋体" panose="02010600030101010101" pitchFamily="2" charset="-122"/>
              </a:rPr>
              <a:t>  </a:t>
            </a:r>
            <a:r>
              <a:rPr lang="zh-CN" altLang="en-US" sz="2400" b="1">
                <a:solidFill>
                  <a:srgbClr val="000000"/>
                </a:solidFill>
                <a:latin typeface="宋体" panose="02010600030101010101" pitchFamily="2" charset="-122"/>
              </a:rPr>
              <a:t>核酸是核苷酸单体中核糖的</a:t>
            </a:r>
            <a:r>
              <a:rPr lang="en-US" altLang="zh-CN" sz="2400" b="1">
                <a:solidFill>
                  <a:srgbClr val="000000"/>
                </a:solidFill>
                <a:latin typeface="宋体" panose="02010600030101010101" pitchFamily="2" charset="-122"/>
              </a:rPr>
              <a:t>3ˊ</a:t>
            </a:r>
            <a:r>
              <a:rPr lang="zh-CN" altLang="en-US" sz="2400" b="1">
                <a:solidFill>
                  <a:srgbClr val="000000"/>
                </a:solidFill>
                <a:latin typeface="宋体" panose="02010600030101010101" pitchFamily="2" charset="-122"/>
              </a:rPr>
              <a:t>位羟基和</a:t>
            </a:r>
            <a:r>
              <a:rPr lang="en-US" altLang="zh-CN" sz="2400" b="1">
                <a:solidFill>
                  <a:srgbClr val="000000"/>
                </a:solidFill>
                <a:latin typeface="宋体" panose="02010600030101010101" pitchFamily="2" charset="-122"/>
              </a:rPr>
              <a:t>5ˊ</a:t>
            </a:r>
            <a:r>
              <a:rPr lang="zh-CN" altLang="en-US" sz="2400" b="1">
                <a:solidFill>
                  <a:srgbClr val="000000"/>
                </a:solidFill>
                <a:latin typeface="宋体" panose="02010600030101010101" pitchFamily="2" charset="-122"/>
              </a:rPr>
              <a:t>位上的磷酸基酯化而成的高分子化合物。</a:t>
            </a:r>
            <a:endParaRPr lang="zh-CN" altLang="en-US" sz="2400" b="1">
              <a:solidFill>
                <a:srgbClr val="000000"/>
              </a:solidFill>
            </a:endParaRPr>
          </a:p>
        </p:txBody>
      </p:sp>
      <p:sp>
        <p:nvSpPr>
          <p:cNvPr id="58373" name="Text Box 4">
            <a:extLst>
              <a:ext uri="{FF2B5EF4-FFF2-40B4-BE49-F238E27FC236}">
                <a16:creationId xmlns:a16="http://schemas.microsoft.com/office/drawing/2014/main" id="{0320693D-8209-4B4A-B086-C88469510350}"/>
              </a:ext>
            </a:extLst>
          </p:cNvPr>
          <p:cNvSpPr txBox="1">
            <a:spLocks noChangeArrowheads="1"/>
          </p:cNvSpPr>
          <p:nvPr/>
        </p:nvSpPr>
        <p:spPr bwMode="auto">
          <a:xfrm>
            <a:off x="609600" y="2667000"/>
            <a:ext cx="7772400" cy="157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35000"/>
              </a:lnSpc>
              <a:spcBef>
                <a:spcPct val="50000"/>
              </a:spcBef>
            </a:pPr>
            <a:r>
              <a:rPr lang="en-US" altLang="zh-CN" sz="2400" b="1">
                <a:solidFill>
                  <a:srgbClr val="000000"/>
                </a:solidFill>
                <a:latin typeface="宋体" panose="02010600030101010101" pitchFamily="2" charset="-122"/>
              </a:rPr>
              <a:t>  </a:t>
            </a:r>
            <a:r>
              <a:rPr lang="zh-CN" altLang="en-US" sz="2400" b="1">
                <a:solidFill>
                  <a:srgbClr val="000000"/>
                </a:solidFill>
                <a:latin typeface="宋体" panose="02010600030101010101" pitchFamily="2" charset="-122"/>
              </a:rPr>
              <a:t>核酸和蛋白质一样，也有单体排列顺序和空间关系问题，因此，核酸也有一级结构、二级结构和三级结构的问题。</a:t>
            </a:r>
            <a:endParaRPr lang="zh-CN" altLang="en-US" sz="2400" b="1">
              <a:solidFill>
                <a:srgbClr val="000000"/>
              </a:solidFill>
            </a:endParaRPr>
          </a:p>
        </p:txBody>
      </p:sp>
      <p:sp>
        <p:nvSpPr>
          <p:cNvPr id="86021" name="Text Box 5">
            <a:extLst>
              <a:ext uri="{FF2B5EF4-FFF2-40B4-BE49-F238E27FC236}">
                <a16:creationId xmlns:a16="http://schemas.microsoft.com/office/drawing/2014/main" id="{5E103AC1-0A48-40B5-A01C-A64AA093C213}"/>
              </a:ext>
            </a:extLst>
          </p:cNvPr>
          <p:cNvSpPr txBox="1">
            <a:spLocks noChangeArrowheads="1"/>
          </p:cNvSpPr>
          <p:nvPr/>
        </p:nvSpPr>
        <p:spPr bwMode="auto">
          <a:xfrm>
            <a:off x="762000" y="4724400"/>
            <a:ext cx="64008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en-US" altLang="zh-CN" sz="2400" b="1">
                <a:latin typeface="Times New Roman" panose="02020603050405020304" pitchFamily="18" charset="0"/>
              </a:rPr>
              <a:t>1</a:t>
            </a:r>
            <a:r>
              <a:rPr lang="zh-CN" altLang="en-US" sz="2400" b="1">
                <a:latin typeface="Times New Roman" panose="02020603050405020304" pitchFamily="18" charset="0"/>
              </a:rPr>
              <a:t>．核酸的一级结构：</a:t>
            </a:r>
          </a:p>
          <a:p>
            <a:pPr algn="just">
              <a:spcBef>
                <a:spcPct val="50000"/>
              </a:spcBef>
            </a:pPr>
            <a:r>
              <a:rPr lang="zh-CN" altLang="en-US" sz="2400" b="1">
                <a:solidFill>
                  <a:srgbClr val="000000"/>
                </a:solidFill>
                <a:latin typeface="Times New Roman" panose="02020603050405020304" pitchFamily="18" charset="0"/>
              </a:rPr>
              <a:t>   是指核酸中各核苷酸单位的排列次序。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6021"/>
                                        </p:tgtEl>
                                        <p:attrNameLst>
                                          <p:attrName>style.visibility</p:attrName>
                                        </p:attrNameLst>
                                      </p:cBhvr>
                                      <p:to>
                                        <p:strVal val="visible"/>
                                      </p:to>
                                    </p:set>
                                    <p:animEffect transition="in" filter="blinds(horizontal)">
                                      <p:cBhvr>
                                        <p:cTn id="7" dur="500"/>
                                        <p:tgtEl>
                                          <p:spTgt spid="860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日期占位符 1">
            <a:extLst>
              <a:ext uri="{FF2B5EF4-FFF2-40B4-BE49-F238E27FC236}">
                <a16:creationId xmlns:a16="http://schemas.microsoft.com/office/drawing/2014/main" id="{77960A6C-C624-41E2-9058-83DD114B7A95}"/>
              </a:ext>
            </a:extLst>
          </p:cNvPr>
          <p:cNvSpPr>
            <a:spLocks noGrp="1"/>
          </p:cNvSpPr>
          <p:nvPr>
            <p:ph type="dt" sz="quarter" idx="10"/>
          </p:nvPr>
        </p:nvSpPr>
        <p:spPr/>
        <p:txBody>
          <a:bodyPr anchorCtr="0"/>
          <a:lstStyle/>
          <a:p>
            <a:fld id="{BB962C8B-B14F-4D97-AF65-F5344CB8AC3E}" type="datetime11">
              <a:rPr lang="zh-CN" altLang="en-US" noProof="1" dirty="0" smtClean="0"/>
              <a:pPr/>
              <a:t>18:36:34</a:t>
            </a:fld>
            <a:endParaRPr lang="zh-CN" altLang="en-US" noProof="1"/>
          </a:p>
        </p:txBody>
      </p:sp>
      <p:sp>
        <p:nvSpPr>
          <p:cNvPr id="2" name="灯片编号占位符 5">
            <a:extLst>
              <a:ext uri="{FF2B5EF4-FFF2-40B4-BE49-F238E27FC236}">
                <a16:creationId xmlns:a16="http://schemas.microsoft.com/office/drawing/2014/main" id="{89802780-32F1-45F2-936D-EA563FA038D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869D6D7-05C9-46FB-88B5-306EBEC49BA0}" type="slidenum">
              <a:rPr lang="en-US" altLang="zh-CN"/>
              <a:pPr/>
              <a:t>54</a:t>
            </a:fld>
            <a:endParaRPr lang="en-US" altLang="zh-CN"/>
          </a:p>
        </p:txBody>
      </p:sp>
      <p:graphicFrame>
        <p:nvGraphicFramePr>
          <p:cNvPr id="59395" name="Object 2">
            <a:extLst>
              <a:ext uri="{FF2B5EF4-FFF2-40B4-BE49-F238E27FC236}">
                <a16:creationId xmlns:a16="http://schemas.microsoft.com/office/drawing/2014/main" id="{EF40196F-BA8C-477A-82A2-150C714F0B90}"/>
              </a:ext>
            </a:extLst>
          </p:cNvPr>
          <p:cNvGraphicFramePr>
            <a:graphicFrameLocks noChangeAspect="1"/>
          </p:cNvGraphicFramePr>
          <p:nvPr/>
        </p:nvGraphicFramePr>
        <p:xfrm>
          <a:off x="457200" y="990600"/>
          <a:ext cx="8153400" cy="5867400"/>
        </p:xfrm>
        <a:graphic>
          <a:graphicData uri="http://schemas.openxmlformats.org/presentationml/2006/ole">
            <mc:AlternateContent xmlns:mc="http://schemas.openxmlformats.org/markup-compatibility/2006">
              <mc:Choice xmlns:v="urn:schemas-microsoft-com:vml" Requires="v">
                <p:oleObj spid="_x0000_s59397" r:id="rId3" imgW="4823460" imgH="3660140" progId="">
                  <p:embed/>
                </p:oleObj>
              </mc:Choice>
              <mc:Fallback>
                <p:oleObj r:id="rId3" imgW="4823460" imgH="366014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990600"/>
                        <a:ext cx="815340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9396" name="Text Box 3">
            <a:extLst>
              <a:ext uri="{FF2B5EF4-FFF2-40B4-BE49-F238E27FC236}">
                <a16:creationId xmlns:a16="http://schemas.microsoft.com/office/drawing/2014/main" id="{F7F10C8F-C576-4209-981F-B5985767E89D}"/>
              </a:ext>
            </a:extLst>
          </p:cNvPr>
          <p:cNvSpPr txBox="1">
            <a:spLocks noChangeArrowheads="1"/>
          </p:cNvSpPr>
          <p:nvPr/>
        </p:nvSpPr>
        <p:spPr bwMode="auto">
          <a:xfrm>
            <a:off x="381000" y="228600"/>
            <a:ext cx="8305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400" b="1">
                <a:latin typeface="宋体" panose="02010600030101010101" pitchFamily="2" charset="-122"/>
              </a:rPr>
              <a:t>   </a:t>
            </a:r>
            <a:r>
              <a:rPr lang="zh-CN" altLang="en-US" sz="2400" b="1">
                <a:latin typeface="宋体" panose="02010600030101010101" pitchFamily="2" charset="-122"/>
              </a:rPr>
              <a:t>核苷酸的顺序组成了核酸的一级结构。</a:t>
            </a:r>
            <a:r>
              <a:rPr lang="en-US" altLang="zh-CN" sz="2400" b="1">
                <a:latin typeface="宋体" panose="02010600030101010101" pitchFamily="2" charset="-122"/>
              </a:rPr>
              <a:t>RNA</a:t>
            </a:r>
            <a:r>
              <a:rPr lang="zh-CN" altLang="en-US" sz="2400" b="1">
                <a:latin typeface="宋体" panose="02010600030101010101" pitchFamily="2" charset="-122"/>
              </a:rPr>
              <a:t>中的多核苷酸链如下图：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日期占位符 1">
            <a:extLst>
              <a:ext uri="{FF2B5EF4-FFF2-40B4-BE49-F238E27FC236}">
                <a16:creationId xmlns:a16="http://schemas.microsoft.com/office/drawing/2014/main" id="{B029D96A-0B85-4AE5-8387-44ADB95A73A9}"/>
              </a:ext>
            </a:extLst>
          </p:cNvPr>
          <p:cNvSpPr>
            <a:spLocks noGrp="1"/>
          </p:cNvSpPr>
          <p:nvPr>
            <p:ph type="dt" sz="quarter" idx="10"/>
          </p:nvPr>
        </p:nvSpPr>
        <p:spPr/>
        <p:txBody>
          <a:bodyPr anchorCtr="0"/>
          <a:lstStyle/>
          <a:p>
            <a:fld id="{BB962C8B-B14F-4D97-AF65-F5344CB8AC3E}" type="datetime11">
              <a:rPr lang="zh-CN" altLang="en-US" noProof="1" dirty="0" smtClean="0"/>
              <a:pPr/>
              <a:t>18:36:34</a:t>
            </a:fld>
            <a:endParaRPr lang="zh-CN" altLang="en-US" noProof="1"/>
          </a:p>
        </p:txBody>
      </p:sp>
      <p:sp>
        <p:nvSpPr>
          <p:cNvPr id="2" name="灯片编号占位符 3">
            <a:extLst>
              <a:ext uri="{FF2B5EF4-FFF2-40B4-BE49-F238E27FC236}">
                <a16:creationId xmlns:a16="http://schemas.microsoft.com/office/drawing/2014/main" id="{7F9AA21D-9399-4711-8AC9-A1359FA49AD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65CC1F7-58BE-4D3A-B97D-E48B15602A6E}" type="slidenum">
              <a:rPr lang="en-US" altLang="zh-CN"/>
              <a:pPr/>
              <a:t>55</a:t>
            </a:fld>
            <a:endParaRPr lang="en-US" altLang="zh-CN"/>
          </a:p>
        </p:txBody>
      </p:sp>
      <p:sp>
        <p:nvSpPr>
          <p:cNvPr id="60419" name="Text Box 2">
            <a:extLst>
              <a:ext uri="{FF2B5EF4-FFF2-40B4-BE49-F238E27FC236}">
                <a16:creationId xmlns:a16="http://schemas.microsoft.com/office/drawing/2014/main" id="{FCBBBC02-63C0-4B05-9FC7-95D86275CF69}"/>
              </a:ext>
            </a:extLst>
          </p:cNvPr>
          <p:cNvSpPr txBox="1">
            <a:spLocks noChangeArrowheads="1"/>
          </p:cNvSpPr>
          <p:nvPr/>
        </p:nvSpPr>
        <p:spPr bwMode="auto">
          <a:xfrm>
            <a:off x="609600" y="228600"/>
            <a:ext cx="7696200" cy="151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30000"/>
              </a:lnSpc>
              <a:spcBef>
                <a:spcPct val="50000"/>
              </a:spcBef>
            </a:pPr>
            <a:r>
              <a:rPr lang="en-US" altLang="zh-CN" sz="2400" b="1">
                <a:latin typeface="宋体" panose="02010600030101010101" pitchFamily="2" charset="-122"/>
              </a:rPr>
              <a:t>RNA</a:t>
            </a:r>
            <a:r>
              <a:rPr lang="zh-CN" altLang="en-US" sz="2400" b="1">
                <a:latin typeface="宋体" panose="02010600030101010101" pitchFamily="2" charset="-122"/>
              </a:rPr>
              <a:t>或</a:t>
            </a:r>
            <a:r>
              <a:rPr lang="en-US" altLang="zh-CN" sz="2400" b="1">
                <a:latin typeface="宋体" panose="02010600030101010101" pitchFamily="2" charset="-122"/>
              </a:rPr>
              <a:t>DNA</a:t>
            </a:r>
            <a:r>
              <a:rPr lang="zh-CN" altLang="en-US" sz="2400" b="1">
                <a:latin typeface="宋体" panose="02010600030101010101" pitchFamily="2" charset="-122"/>
              </a:rPr>
              <a:t>中的多核苷酸链，都按上图方式表示，显然太繁复了，所以现在都用简化了的示意法来表示。如上图可简化如下：</a:t>
            </a:r>
            <a:endParaRPr lang="zh-CN" altLang="en-US" sz="2400" b="1"/>
          </a:p>
        </p:txBody>
      </p:sp>
      <p:graphicFrame>
        <p:nvGraphicFramePr>
          <p:cNvPr id="60420" name="Object 3">
            <a:extLst>
              <a:ext uri="{FF2B5EF4-FFF2-40B4-BE49-F238E27FC236}">
                <a16:creationId xmlns:a16="http://schemas.microsoft.com/office/drawing/2014/main" id="{C775F701-7684-4674-A99E-87CB3271DD5D}"/>
              </a:ext>
            </a:extLst>
          </p:cNvPr>
          <p:cNvGraphicFramePr>
            <a:graphicFrameLocks noChangeAspect="1"/>
          </p:cNvGraphicFramePr>
          <p:nvPr/>
        </p:nvGraphicFramePr>
        <p:xfrm>
          <a:off x="304800" y="1752600"/>
          <a:ext cx="7772400" cy="2198688"/>
        </p:xfrm>
        <a:graphic>
          <a:graphicData uri="http://schemas.openxmlformats.org/presentationml/2006/ole">
            <mc:AlternateContent xmlns:mc="http://schemas.openxmlformats.org/markup-compatibility/2006">
              <mc:Choice xmlns:v="urn:schemas-microsoft-com:vml" Requires="v">
                <p:oleObj spid="_x0000_s60424" r:id="rId3" imgW="4622800" imgH="1173480" progId="">
                  <p:embed/>
                </p:oleObj>
              </mc:Choice>
              <mc:Fallback>
                <p:oleObj r:id="rId3" imgW="4622800" imgH="117348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752600"/>
                        <a:ext cx="7772400" cy="219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0421" name="Text Box 4">
            <a:extLst>
              <a:ext uri="{FF2B5EF4-FFF2-40B4-BE49-F238E27FC236}">
                <a16:creationId xmlns:a16="http://schemas.microsoft.com/office/drawing/2014/main" id="{EED65B7E-9C1F-4E2E-A520-5A33117CEC6D}"/>
              </a:ext>
            </a:extLst>
          </p:cNvPr>
          <p:cNvSpPr txBox="1">
            <a:spLocks noChangeArrowheads="1"/>
          </p:cNvSpPr>
          <p:nvPr/>
        </p:nvSpPr>
        <p:spPr bwMode="auto">
          <a:xfrm>
            <a:off x="533400" y="3962400"/>
            <a:ext cx="76200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30000"/>
              </a:lnSpc>
              <a:spcBef>
                <a:spcPct val="50000"/>
              </a:spcBef>
            </a:pPr>
            <a:r>
              <a:rPr lang="zh-CN" altLang="en-US" sz="2400" b="1">
                <a:solidFill>
                  <a:srgbClr val="008000"/>
                </a:solidFill>
                <a:latin typeface="宋体" panose="02010600030101010101" pitchFamily="2" charset="-122"/>
              </a:rPr>
              <a:t>其中</a:t>
            </a:r>
            <a:r>
              <a:rPr lang="en-US" altLang="zh-CN" sz="2400" b="1">
                <a:solidFill>
                  <a:srgbClr val="008000"/>
                </a:solidFill>
                <a:latin typeface="宋体" panose="02010600030101010101" pitchFamily="2" charset="-122"/>
              </a:rPr>
              <a:t>R</a:t>
            </a:r>
            <a:r>
              <a:rPr lang="en-US" altLang="zh-CN" sz="2400" b="1" baseline="-30000">
                <a:solidFill>
                  <a:srgbClr val="008000"/>
                </a:solidFill>
                <a:latin typeface="宋体" panose="02010600030101010101" pitchFamily="2" charset="-122"/>
              </a:rPr>
              <a:t>1</a:t>
            </a:r>
            <a:r>
              <a:rPr lang="zh-CN" altLang="en-US" sz="2400" b="1">
                <a:solidFill>
                  <a:srgbClr val="008000"/>
                </a:solidFill>
                <a:latin typeface="宋体" panose="02010600030101010101" pitchFamily="2" charset="-122"/>
              </a:rPr>
              <a:t>、</a:t>
            </a:r>
            <a:r>
              <a:rPr lang="en-US" altLang="zh-CN" sz="2400" b="1">
                <a:solidFill>
                  <a:srgbClr val="008000"/>
                </a:solidFill>
                <a:latin typeface="宋体" panose="02010600030101010101" pitchFamily="2" charset="-122"/>
              </a:rPr>
              <a:t>R</a:t>
            </a:r>
            <a:r>
              <a:rPr lang="en-US" altLang="zh-CN" sz="2400" b="1" baseline="-30000">
                <a:solidFill>
                  <a:srgbClr val="008000"/>
                </a:solidFill>
                <a:latin typeface="宋体" panose="02010600030101010101" pitchFamily="2" charset="-122"/>
              </a:rPr>
              <a:t>2</a:t>
            </a:r>
            <a:r>
              <a:rPr lang="zh-CN" altLang="en-US" sz="2400" b="1">
                <a:solidFill>
                  <a:srgbClr val="008000"/>
                </a:solidFill>
                <a:latin typeface="宋体" panose="02010600030101010101" pitchFamily="2" charset="-122"/>
              </a:rPr>
              <a:t>、</a:t>
            </a:r>
            <a:r>
              <a:rPr lang="en-US" altLang="zh-CN" sz="2400" b="1">
                <a:solidFill>
                  <a:srgbClr val="008000"/>
                </a:solidFill>
                <a:latin typeface="宋体" panose="02010600030101010101" pitchFamily="2" charset="-122"/>
              </a:rPr>
              <a:t>R</a:t>
            </a:r>
            <a:r>
              <a:rPr lang="en-US" altLang="zh-CN" sz="2400" b="1" baseline="-30000">
                <a:solidFill>
                  <a:srgbClr val="008000"/>
                </a:solidFill>
                <a:latin typeface="宋体" panose="02010600030101010101" pitchFamily="2" charset="-122"/>
              </a:rPr>
              <a:t>3</a:t>
            </a:r>
            <a:r>
              <a:rPr lang="zh-CN" altLang="en-US" sz="2400" b="1">
                <a:solidFill>
                  <a:srgbClr val="008000"/>
                </a:solidFill>
                <a:latin typeface="宋体" panose="02010600030101010101" pitchFamily="2" charset="-122"/>
              </a:rPr>
              <a:t>、</a:t>
            </a:r>
            <a:r>
              <a:rPr lang="en-US" altLang="zh-CN" sz="2400" b="1">
                <a:solidFill>
                  <a:srgbClr val="008000"/>
                </a:solidFill>
                <a:latin typeface="宋体" panose="02010600030101010101" pitchFamily="2" charset="-122"/>
              </a:rPr>
              <a:t>R</a:t>
            </a:r>
            <a:r>
              <a:rPr lang="en-US" altLang="zh-CN" sz="2400" b="1" baseline="-30000">
                <a:solidFill>
                  <a:srgbClr val="008000"/>
                </a:solidFill>
                <a:latin typeface="宋体" panose="02010600030101010101" pitchFamily="2" charset="-122"/>
              </a:rPr>
              <a:t>4</a:t>
            </a:r>
            <a:r>
              <a:rPr lang="zh-CN" altLang="en-US" sz="2400" b="1">
                <a:solidFill>
                  <a:srgbClr val="008000"/>
                </a:solidFill>
                <a:latin typeface="宋体" panose="02010600030101010101" pitchFamily="2" charset="-122"/>
              </a:rPr>
              <a:t>表示碱基，</a:t>
            </a:r>
            <a:r>
              <a:rPr lang="en-US" altLang="zh-CN" sz="2400" b="1">
                <a:solidFill>
                  <a:srgbClr val="008000"/>
                </a:solidFill>
                <a:latin typeface="宋体" panose="02010600030101010101" pitchFamily="2" charset="-122"/>
              </a:rPr>
              <a:t>P</a:t>
            </a:r>
            <a:r>
              <a:rPr lang="zh-CN" altLang="en-US" sz="2400" b="1">
                <a:solidFill>
                  <a:srgbClr val="008000"/>
                </a:solidFill>
                <a:latin typeface="宋体" panose="02010600030101010101" pitchFamily="2" charset="-122"/>
              </a:rPr>
              <a:t>表示磷酸基，一竖表示糖分子，</a:t>
            </a:r>
            <a:r>
              <a:rPr lang="en-US" altLang="zh-CN" sz="2400" b="1">
                <a:solidFill>
                  <a:srgbClr val="008000"/>
                </a:solidFill>
                <a:latin typeface="宋体" panose="02010600030101010101" pitchFamily="2" charset="-122"/>
              </a:rPr>
              <a:t>2ˊ</a:t>
            </a:r>
            <a:r>
              <a:rPr lang="zh-CN" altLang="en-US" sz="2400" b="1">
                <a:solidFill>
                  <a:srgbClr val="008000"/>
                </a:solidFill>
                <a:latin typeface="宋体" panose="02010600030101010101" pitchFamily="2" charset="-122"/>
              </a:rPr>
              <a:t>、</a:t>
            </a:r>
            <a:r>
              <a:rPr lang="en-US" altLang="zh-CN" sz="2400" b="1">
                <a:solidFill>
                  <a:srgbClr val="008000"/>
                </a:solidFill>
                <a:latin typeface="宋体" panose="02010600030101010101" pitchFamily="2" charset="-122"/>
              </a:rPr>
              <a:t>3ˊ</a:t>
            </a:r>
            <a:r>
              <a:rPr lang="zh-CN" altLang="en-US" sz="2400" b="1">
                <a:solidFill>
                  <a:srgbClr val="008000"/>
                </a:solidFill>
                <a:latin typeface="宋体" panose="02010600030101010101" pitchFamily="2" charset="-122"/>
              </a:rPr>
              <a:t>、</a:t>
            </a:r>
            <a:r>
              <a:rPr lang="en-US" altLang="zh-CN" sz="2400" b="1">
                <a:solidFill>
                  <a:srgbClr val="008000"/>
                </a:solidFill>
                <a:latin typeface="宋体" panose="02010600030101010101" pitchFamily="2" charset="-122"/>
              </a:rPr>
              <a:t>5ˊ</a:t>
            </a:r>
            <a:r>
              <a:rPr lang="zh-CN" altLang="en-US" sz="2400" b="1">
                <a:solidFill>
                  <a:srgbClr val="008000"/>
                </a:solidFill>
                <a:latin typeface="宋体" panose="02010600030101010101" pitchFamily="2" charset="-122"/>
              </a:rPr>
              <a:t>表示糖中</a:t>
            </a:r>
            <a:r>
              <a:rPr lang="en-US" altLang="zh-CN" sz="2400" b="1">
                <a:solidFill>
                  <a:srgbClr val="008000"/>
                </a:solidFill>
                <a:latin typeface="宋体" panose="02010600030101010101" pitchFamily="2" charset="-122"/>
              </a:rPr>
              <a:t>C</a:t>
            </a:r>
            <a:r>
              <a:rPr lang="zh-CN" altLang="en-US" sz="2400" b="1">
                <a:solidFill>
                  <a:srgbClr val="008000"/>
                </a:solidFill>
                <a:latin typeface="宋体" panose="02010600030101010101" pitchFamily="2" charset="-122"/>
              </a:rPr>
              <a:t>原子编号。</a:t>
            </a:r>
            <a:endParaRPr lang="zh-CN" altLang="en-US" sz="2400" b="1">
              <a:solidFill>
                <a:srgbClr val="008000"/>
              </a:solidFill>
            </a:endParaRPr>
          </a:p>
        </p:txBody>
      </p:sp>
      <p:sp>
        <p:nvSpPr>
          <p:cNvPr id="60422" name="Text Box 5">
            <a:extLst>
              <a:ext uri="{FF2B5EF4-FFF2-40B4-BE49-F238E27FC236}">
                <a16:creationId xmlns:a16="http://schemas.microsoft.com/office/drawing/2014/main" id="{AA63EC0C-9E0A-4E3D-83B0-6EF6807D1525}"/>
              </a:ext>
            </a:extLst>
          </p:cNvPr>
          <p:cNvSpPr txBox="1">
            <a:spLocks noChangeArrowheads="1"/>
          </p:cNvSpPr>
          <p:nvPr/>
        </p:nvSpPr>
        <p:spPr bwMode="auto">
          <a:xfrm>
            <a:off x="914400" y="5943600"/>
            <a:ext cx="716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400" b="1">
                <a:latin typeface="宋体" panose="02010600030101010101" pitchFamily="2" charset="-122"/>
              </a:rPr>
              <a:t>RNA </a:t>
            </a:r>
            <a:r>
              <a:rPr lang="zh-CN" altLang="en-US" sz="2400" b="1">
                <a:latin typeface="宋体" panose="02010600030101010101" pitchFamily="2" charset="-122"/>
              </a:rPr>
              <a:t>还可以进一步简化成</a:t>
            </a:r>
            <a:r>
              <a:rPr lang="en-US" altLang="zh-CN" sz="2400" b="1">
                <a:solidFill>
                  <a:schemeClr val="hlink"/>
                </a:solidFill>
                <a:latin typeface="宋体" panose="02010600030101010101" pitchFamily="2" charset="-122"/>
              </a:rPr>
              <a:t>PA-C-G-UP</a:t>
            </a:r>
            <a:r>
              <a:rPr lang="zh-CN" altLang="en-US" sz="2400" b="1">
                <a:latin typeface="宋体" panose="02010600030101010101" pitchFamily="2" charset="-122"/>
              </a:rPr>
              <a:t>。 </a:t>
            </a:r>
          </a:p>
        </p:txBody>
      </p:sp>
      <p:sp>
        <p:nvSpPr>
          <p:cNvPr id="60423" name="Text Box 6">
            <a:extLst>
              <a:ext uri="{FF2B5EF4-FFF2-40B4-BE49-F238E27FC236}">
                <a16:creationId xmlns:a16="http://schemas.microsoft.com/office/drawing/2014/main" id="{C398F306-37A1-4BDC-AE85-5340E2CD3896}"/>
              </a:ext>
            </a:extLst>
          </p:cNvPr>
          <p:cNvSpPr txBox="1">
            <a:spLocks noChangeArrowheads="1"/>
          </p:cNvSpPr>
          <p:nvPr/>
        </p:nvSpPr>
        <p:spPr bwMode="auto">
          <a:xfrm>
            <a:off x="609600" y="5257800"/>
            <a:ext cx="739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zh-CN" altLang="en-US" sz="2400" b="1">
                <a:solidFill>
                  <a:srgbClr val="FF3300"/>
                </a:solidFill>
                <a:latin typeface="宋体" panose="02010600030101010101" pitchFamily="2" charset="-122"/>
              </a:rPr>
              <a:t>碱基</a:t>
            </a:r>
            <a:r>
              <a:rPr lang="en-US" altLang="zh-CN" sz="2400" b="1">
                <a:solidFill>
                  <a:srgbClr val="FF3300"/>
                </a:solidFill>
              </a:rPr>
              <a:t>——</a:t>
            </a:r>
            <a:r>
              <a:rPr lang="en-US" altLang="zh-CN" sz="2400" b="1">
                <a:solidFill>
                  <a:srgbClr val="FF3300"/>
                </a:solidFill>
                <a:latin typeface="宋体" panose="02010600030101010101" pitchFamily="2" charset="-122"/>
              </a:rPr>
              <a:t>RNA</a:t>
            </a:r>
            <a:r>
              <a:rPr lang="zh-CN" altLang="en-US" sz="2400" b="1">
                <a:solidFill>
                  <a:srgbClr val="FF3300"/>
                </a:solidFill>
                <a:latin typeface="宋体" panose="02010600030101010101" pitchFamily="2" charset="-122"/>
              </a:rPr>
              <a:t>中为</a:t>
            </a:r>
            <a:r>
              <a:rPr lang="en-US" altLang="zh-CN" sz="2400" b="1">
                <a:solidFill>
                  <a:srgbClr val="FF3300"/>
                </a:solidFill>
                <a:latin typeface="宋体" panose="02010600030101010101" pitchFamily="2" charset="-122"/>
              </a:rPr>
              <a:t>A</a:t>
            </a:r>
            <a:r>
              <a:rPr lang="zh-CN" altLang="en-US" sz="2400" b="1">
                <a:solidFill>
                  <a:srgbClr val="FF3300"/>
                </a:solidFill>
                <a:latin typeface="宋体" panose="02010600030101010101" pitchFamily="2" charset="-122"/>
              </a:rPr>
              <a:t>、</a:t>
            </a:r>
            <a:r>
              <a:rPr lang="en-US" altLang="zh-CN" sz="2400" b="1">
                <a:solidFill>
                  <a:srgbClr val="FF3300"/>
                </a:solidFill>
                <a:latin typeface="宋体" panose="02010600030101010101" pitchFamily="2" charset="-122"/>
              </a:rPr>
              <a:t>U</a:t>
            </a:r>
            <a:r>
              <a:rPr lang="zh-CN" altLang="en-US" sz="2400" b="1">
                <a:solidFill>
                  <a:srgbClr val="FF3300"/>
                </a:solidFill>
                <a:latin typeface="宋体" panose="02010600030101010101" pitchFamily="2" charset="-122"/>
              </a:rPr>
              <a:t>、</a:t>
            </a:r>
            <a:r>
              <a:rPr lang="en-US" altLang="zh-CN" sz="2400" b="1">
                <a:solidFill>
                  <a:srgbClr val="FF3300"/>
                </a:solidFill>
                <a:latin typeface="宋体" panose="02010600030101010101" pitchFamily="2" charset="-122"/>
              </a:rPr>
              <a:t>C</a:t>
            </a:r>
            <a:r>
              <a:rPr lang="zh-CN" altLang="en-US" sz="2400" b="1">
                <a:solidFill>
                  <a:srgbClr val="FF3300"/>
                </a:solidFill>
                <a:latin typeface="宋体" panose="02010600030101010101" pitchFamily="2" charset="-122"/>
              </a:rPr>
              <a:t>、</a:t>
            </a:r>
            <a:r>
              <a:rPr lang="en-US" altLang="zh-CN" sz="2400" b="1">
                <a:solidFill>
                  <a:srgbClr val="FF3300"/>
                </a:solidFill>
                <a:latin typeface="宋体" panose="02010600030101010101" pitchFamily="2" charset="-122"/>
              </a:rPr>
              <a:t>G</a:t>
            </a:r>
            <a:r>
              <a:rPr lang="zh-CN" altLang="en-US" sz="2400" b="1">
                <a:solidFill>
                  <a:srgbClr val="FF3300"/>
                </a:solidFill>
                <a:latin typeface="宋体" panose="02010600030101010101" pitchFamily="2" charset="-122"/>
              </a:rPr>
              <a:t>； </a:t>
            </a:r>
            <a:r>
              <a:rPr lang="en-US" altLang="zh-CN" sz="2400" b="1">
                <a:solidFill>
                  <a:srgbClr val="FF3300"/>
                </a:solidFill>
                <a:latin typeface="宋体" panose="02010600030101010101" pitchFamily="2" charset="-122"/>
              </a:rPr>
              <a:t>DNA</a:t>
            </a:r>
            <a:r>
              <a:rPr lang="zh-CN" altLang="en-US" sz="2400" b="1">
                <a:solidFill>
                  <a:srgbClr val="FF3300"/>
                </a:solidFill>
                <a:latin typeface="宋体" panose="02010600030101010101" pitchFamily="2" charset="-122"/>
              </a:rPr>
              <a:t>中为</a:t>
            </a:r>
            <a:r>
              <a:rPr lang="en-US" altLang="zh-CN" sz="2400" b="1">
                <a:solidFill>
                  <a:srgbClr val="FF3300"/>
                </a:solidFill>
                <a:latin typeface="宋体" panose="02010600030101010101" pitchFamily="2" charset="-122"/>
              </a:rPr>
              <a:t>A</a:t>
            </a:r>
            <a:r>
              <a:rPr lang="zh-CN" altLang="en-US" sz="2400" b="1">
                <a:solidFill>
                  <a:srgbClr val="FF3300"/>
                </a:solidFill>
                <a:latin typeface="宋体" panose="02010600030101010101" pitchFamily="2" charset="-122"/>
              </a:rPr>
              <a:t>、</a:t>
            </a:r>
            <a:r>
              <a:rPr lang="en-US" altLang="zh-CN" sz="2400" b="1">
                <a:solidFill>
                  <a:srgbClr val="FF3300"/>
                </a:solidFill>
                <a:latin typeface="宋体" panose="02010600030101010101" pitchFamily="2" charset="-122"/>
              </a:rPr>
              <a:t>T</a:t>
            </a:r>
            <a:r>
              <a:rPr lang="zh-CN" altLang="en-US" sz="2400" b="1">
                <a:solidFill>
                  <a:srgbClr val="FF3300"/>
                </a:solidFill>
                <a:latin typeface="宋体" panose="02010600030101010101" pitchFamily="2" charset="-122"/>
              </a:rPr>
              <a:t>、</a:t>
            </a:r>
            <a:r>
              <a:rPr lang="en-US" altLang="zh-CN" sz="2400" b="1">
                <a:solidFill>
                  <a:srgbClr val="FF3300"/>
                </a:solidFill>
                <a:latin typeface="宋体" panose="02010600030101010101" pitchFamily="2" charset="-122"/>
              </a:rPr>
              <a:t>C</a:t>
            </a:r>
            <a:r>
              <a:rPr lang="zh-CN" altLang="en-US" sz="2400" b="1">
                <a:solidFill>
                  <a:srgbClr val="FF3300"/>
                </a:solidFill>
                <a:latin typeface="宋体" panose="02010600030101010101" pitchFamily="2" charset="-122"/>
              </a:rPr>
              <a:t>、</a:t>
            </a:r>
            <a:r>
              <a:rPr lang="en-US" altLang="zh-CN" sz="2400" b="1">
                <a:solidFill>
                  <a:srgbClr val="FF3300"/>
                </a:solidFill>
                <a:latin typeface="宋体" panose="02010600030101010101" pitchFamily="2" charset="-122"/>
              </a:rPr>
              <a:t>G</a:t>
            </a:r>
            <a:r>
              <a:rPr lang="zh-CN" altLang="en-US" sz="2400" b="1">
                <a:solidFill>
                  <a:srgbClr val="FF3300"/>
                </a:solidFill>
                <a:latin typeface="宋体" panose="02010600030101010101" pitchFamily="2" charset="-122"/>
              </a:rPr>
              <a: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日期占位符 1">
            <a:extLst>
              <a:ext uri="{FF2B5EF4-FFF2-40B4-BE49-F238E27FC236}">
                <a16:creationId xmlns:a16="http://schemas.microsoft.com/office/drawing/2014/main" id="{3D7C73F1-783F-4115-8303-65A005CEEF43}"/>
              </a:ext>
            </a:extLst>
          </p:cNvPr>
          <p:cNvSpPr>
            <a:spLocks noGrp="1"/>
          </p:cNvSpPr>
          <p:nvPr>
            <p:ph type="dt" sz="quarter" idx="10"/>
          </p:nvPr>
        </p:nvSpPr>
        <p:spPr/>
        <p:txBody>
          <a:bodyPr anchorCtr="0"/>
          <a:lstStyle/>
          <a:p>
            <a:fld id="{BB962C8B-B14F-4D97-AF65-F5344CB8AC3E}" type="datetime11">
              <a:rPr lang="zh-CN" altLang="en-US" noProof="1" dirty="0" smtClean="0"/>
              <a:pPr/>
              <a:t>18:36:34</a:t>
            </a:fld>
            <a:endParaRPr lang="zh-CN" altLang="en-US" noProof="1"/>
          </a:p>
        </p:txBody>
      </p:sp>
      <p:sp>
        <p:nvSpPr>
          <p:cNvPr id="2" name="灯片编号占位符 3">
            <a:extLst>
              <a:ext uri="{FF2B5EF4-FFF2-40B4-BE49-F238E27FC236}">
                <a16:creationId xmlns:a16="http://schemas.microsoft.com/office/drawing/2014/main" id="{633FA593-39B4-4F8F-A436-2EF0D790F0D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1C3D3AE-3C3E-4B5E-85F7-8D09DA04B6E0}" type="slidenum">
              <a:rPr lang="en-US" altLang="zh-CN"/>
              <a:pPr/>
              <a:t>56</a:t>
            </a:fld>
            <a:endParaRPr lang="en-US" altLang="zh-CN"/>
          </a:p>
        </p:txBody>
      </p:sp>
      <p:sp>
        <p:nvSpPr>
          <p:cNvPr id="87042" name="Text Box 2">
            <a:extLst>
              <a:ext uri="{FF2B5EF4-FFF2-40B4-BE49-F238E27FC236}">
                <a16:creationId xmlns:a16="http://schemas.microsoft.com/office/drawing/2014/main" id="{13D51144-0571-44F6-9D52-1462B81AB5BA}"/>
              </a:ext>
            </a:extLst>
          </p:cNvPr>
          <p:cNvSpPr txBox="1">
            <a:spLocks noChangeArrowheads="1"/>
          </p:cNvSpPr>
          <p:nvPr/>
        </p:nvSpPr>
        <p:spPr bwMode="auto">
          <a:xfrm>
            <a:off x="304800" y="381000"/>
            <a:ext cx="64008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en-US" altLang="zh-CN" sz="2400" b="1">
                <a:latin typeface="宋体" panose="02010600030101010101" pitchFamily="2" charset="-122"/>
              </a:rPr>
              <a:t>1</a:t>
            </a:r>
            <a:r>
              <a:rPr lang="zh-CN" altLang="en-US" sz="2400" b="1">
                <a:latin typeface="宋体" panose="02010600030101010101" pitchFamily="2" charset="-122"/>
              </a:rPr>
              <a:t>．核酸的一级结构：</a:t>
            </a:r>
          </a:p>
          <a:p>
            <a:pPr algn="just">
              <a:spcBef>
                <a:spcPct val="50000"/>
              </a:spcBef>
            </a:pPr>
            <a:r>
              <a:rPr lang="zh-CN" altLang="en-US" sz="2400" b="1">
                <a:latin typeface="宋体" panose="02010600030101010101" pitchFamily="2" charset="-122"/>
              </a:rPr>
              <a:t>   是指核酸中各核苷酸单位的排列次序。 </a:t>
            </a:r>
          </a:p>
        </p:txBody>
      </p:sp>
      <p:sp>
        <p:nvSpPr>
          <p:cNvPr id="87043" name="Text Box 3">
            <a:extLst>
              <a:ext uri="{FF2B5EF4-FFF2-40B4-BE49-F238E27FC236}">
                <a16:creationId xmlns:a16="http://schemas.microsoft.com/office/drawing/2014/main" id="{08301F17-2E84-4D88-A5CD-D8C9497E1828}"/>
              </a:ext>
            </a:extLst>
          </p:cNvPr>
          <p:cNvSpPr txBox="1">
            <a:spLocks noChangeArrowheads="1"/>
          </p:cNvSpPr>
          <p:nvPr/>
        </p:nvSpPr>
        <p:spPr bwMode="auto">
          <a:xfrm>
            <a:off x="457200" y="2209800"/>
            <a:ext cx="350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en-US" altLang="zh-CN" sz="2400" b="1">
                <a:latin typeface="宋体" panose="02010600030101010101" pitchFamily="2" charset="-122"/>
              </a:rPr>
              <a:t>2</a:t>
            </a:r>
            <a:r>
              <a:rPr lang="zh-CN" altLang="en-US" sz="2400" b="1">
                <a:latin typeface="宋体" panose="02010600030101010101" pitchFamily="2" charset="-122"/>
              </a:rPr>
              <a:t>．核酸的二级结构 </a:t>
            </a:r>
          </a:p>
        </p:txBody>
      </p:sp>
      <p:pic>
        <p:nvPicPr>
          <p:cNvPr id="87044" name="Picture 4" descr="F:/沈玲/化学提纲/双螺旋.gif">
            <a:extLst>
              <a:ext uri="{FF2B5EF4-FFF2-40B4-BE49-F238E27FC236}">
                <a16:creationId xmlns:a16="http://schemas.microsoft.com/office/drawing/2014/main" id="{82171813-EE62-4AA9-B25B-C7883A095292}"/>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6324600" y="2667000"/>
            <a:ext cx="2016125"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45" name="Picture 5" descr="F:/沈玲/化学提纲/蛋白质图/DNA双螺旋结构.gif">
            <a:extLst>
              <a:ext uri="{FF2B5EF4-FFF2-40B4-BE49-F238E27FC236}">
                <a16:creationId xmlns:a16="http://schemas.microsoft.com/office/drawing/2014/main" id="{AB5053D4-77A5-4395-BC95-068D9E13125C}"/>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1447800" y="3886200"/>
            <a:ext cx="1520825" cy="208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46" name="Picture 6" descr="F:/沈玲/化学提纲/蛋白质图/双螺旋模型2.jpg">
            <a:extLst>
              <a:ext uri="{FF2B5EF4-FFF2-40B4-BE49-F238E27FC236}">
                <a16:creationId xmlns:a16="http://schemas.microsoft.com/office/drawing/2014/main" id="{350AA691-3CD5-4731-B299-F5C5E3343895}"/>
              </a:ext>
            </a:extLst>
          </p:cNvPr>
          <p:cNvPicPr>
            <a:picLocks noChangeAspect="1" noChangeArrowheads="1"/>
          </p:cNvPicPr>
          <p:nvPr/>
        </p:nvPicPr>
        <p:blipFill>
          <a:blip r:embed="rId6" r:link="rId7">
            <a:extLst>
              <a:ext uri="{28A0092B-C50C-407E-A947-70E740481C1C}">
                <a14:useLocalDpi xmlns:a14="http://schemas.microsoft.com/office/drawing/2010/main" val="0"/>
              </a:ext>
            </a:extLst>
          </a:blip>
          <a:srcRect/>
          <a:stretch>
            <a:fillRect/>
          </a:stretch>
        </p:blipFill>
        <p:spPr bwMode="auto">
          <a:xfrm>
            <a:off x="3429000" y="3886200"/>
            <a:ext cx="2209800" cy="217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7" name="Text Box 7">
            <a:extLst>
              <a:ext uri="{FF2B5EF4-FFF2-40B4-BE49-F238E27FC236}">
                <a16:creationId xmlns:a16="http://schemas.microsoft.com/office/drawing/2014/main" id="{73516E6F-0969-4A66-912F-5F41135DCB84}"/>
              </a:ext>
            </a:extLst>
          </p:cNvPr>
          <p:cNvSpPr txBox="1">
            <a:spLocks noChangeArrowheads="1"/>
          </p:cNvSpPr>
          <p:nvPr/>
        </p:nvSpPr>
        <p:spPr bwMode="auto">
          <a:xfrm>
            <a:off x="457200" y="3048000"/>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en-US" altLang="zh-CN" sz="2400" b="1">
                <a:latin typeface="宋体" panose="02010600030101010101" pitchFamily="2" charset="-122"/>
              </a:rPr>
              <a:t>DNA</a:t>
            </a:r>
            <a:r>
              <a:rPr lang="zh-CN" altLang="en-US" sz="2400" b="1">
                <a:latin typeface="宋体" panose="02010600030101010101" pitchFamily="2" charset="-122"/>
              </a:rPr>
              <a:t>的双螺旋结构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7042"/>
                                        </p:tgtEl>
                                        <p:attrNameLst>
                                          <p:attrName>style.visibility</p:attrName>
                                        </p:attrNameLst>
                                      </p:cBhvr>
                                      <p:to>
                                        <p:strVal val="visible"/>
                                      </p:to>
                                    </p:set>
                                    <p:animEffect transition="in" filter="blinds(horizontal)">
                                      <p:cBhvr>
                                        <p:cTn id="7" dur="500"/>
                                        <p:tgtEl>
                                          <p:spTgt spid="870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7043"/>
                                        </p:tgtEl>
                                        <p:attrNameLst>
                                          <p:attrName>style.visibility</p:attrName>
                                        </p:attrNameLst>
                                      </p:cBhvr>
                                      <p:to>
                                        <p:strVal val="visible"/>
                                      </p:to>
                                    </p:set>
                                    <p:animEffect transition="in" filter="blinds(horizontal)">
                                      <p:cBhvr>
                                        <p:cTn id="12" dur="500"/>
                                        <p:tgtEl>
                                          <p:spTgt spid="870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7047"/>
                                        </p:tgtEl>
                                        <p:attrNameLst>
                                          <p:attrName>style.visibility</p:attrName>
                                        </p:attrNameLst>
                                      </p:cBhvr>
                                      <p:to>
                                        <p:strVal val="visible"/>
                                      </p:to>
                                    </p:set>
                                    <p:animEffect transition="in" filter="blinds(horizontal)">
                                      <p:cBhvr>
                                        <p:cTn id="17" dur="500"/>
                                        <p:tgtEl>
                                          <p:spTgt spid="870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7044"/>
                                        </p:tgtEl>
                                        <p:attrNameLst>
                                          <p:attrName>style.visibility</p:attrName>
                                        </p:attrNameLst>
                                      </p:cBhvr>
                                      <p:to>
                                        <p:strVal val="visible"/>
                                      </p:to>
                                    </p:set>
                                    <p:animEffect transition="in" filter="blinds(horizontal)">
                                      <p:cBhvr>
                                        <p:cTn id="22" dur="500"/>
                                        <p:tgtEl>
                                          <p:spTgt spid="8704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87046"/>
                                        </p:tgtEl>
                                        <p:attrNameLst>
                                          <p:attrName>style.visibility</p:attrName>
                                        </p:attrNameLst>
                                      </p:cBhvr>
                                      <p:to>
                                        <p:strVal val="visible"/>
                                      </p:to>
                                    </p:set>
                                    <p:animEffect transition="in" filter="blinds(horizontal)">
                                      <p:cBhvr>
                                        <p:cTn id="27" dur="500"/>
                                        <p:tgtEl>
                                          <p:spTgt spid="8704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87045"/>
                                        </p:tgtEl>
                                        <p:attrNameLst>
                                          <p:attrName>style.visibility</p:attrName>
                                        </p:attrNameLst>
                                      </p:cBhvr>
                                      <p:to>
                                        <p:strVal val="visible"/>
                                      </p:to>
                                    </p:set>
                                    <p:animEffect transition="in" filter="blinds(horizontal)">
                                      <p:cBhvr>
                                        <p:cTn id="32" dur="500"/>
                                        <p:tgtEl>
                                          <p:spTgt spid="87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2" grpId="0"/>
      <p:bldP spid="87043" grpId="0"/>
      <p:bldP spid="8704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日期占位符 1">
            <a:extLst>
              <a:ext uri="{FF2B5EF4-FFF2-40B4-BE49-F238E27FC236}">
                <a16:creationId xmlns:a16="http://schemas.microsoft.com/office/drawing/2014/main" id="{C011A5D9-6B10-4895-95E8-F76CBBD97959}"/>
              </a:ext>
            </a:extLst>
          </p:cNvPr>
          <p:cNvSpPr>
            <a:spLocks noGrp="1"/>
          </p:cNvSpPr>
          <p:nvPr>
            <p:ph type="dt" sz="quarter" idx="10"/>
          </p:nvPr>
        </p:nvSpPr>
        <p:spPr/>
        <p:txBody>
          <a:bodyPr anchorCtr="0"/>
          <a:lstStyle/>
          <a:p>
            <a:fld id="{BB962C8B-B14F-4D97-AF65-F5344CB8AC3E}" type="datetime11">
              <a:rPr lang="zh-CN" altLang="en-US" noProof="1" dirty="0" smtClean="0"/>
              <a:pPr/>
              <a:t>18:36:34</a:t>
            </a:fld>
            <a:endParaRPr lang="zh-CN" altLang="en-US" noProof="1"/>
          </a:p>
        </p:txBody>
      </p:sp>
      <p:sp>
        <p:nvSpPr>
          <p:cNvPr id="2" name="灯片编号占位符 3">
            <a:extLst>
              <a:ext uri="{FF2B5EF4-FFF2-40B4-BE49-F238E27FC236}">
                <a16:creationId xmlns:a16="http://schemas.microsoft.com/office/drawing/2014/main" id="{A4B5E255-7A9F-4969-B212-E25BF6FD61E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8C70361-A129-4182-B331-4E03EDD6B80F}" type="slidenum">
              <a:rPr lang="en-US" altLang="zh-CN"/>
              <a:pPr/>
              <a:t>57</a:t>
            </a:fld>
            <a:endParaRPr lang="en-US" altLang="zh-CN"/>
          </a:p>
        </p:txBody>
      </p:sp>
      <p:sp>
        <p:nvSpPr>
          <p:cNvPr id="62467" name="Text Box 2">
            <a:extLst>
              <a:ext uri="{FF2B5EF4-FFF2-40B4-BE49-F238E27FC236}">
                <a16:creationId xmlns:a16="http://schemas.microsoft.com/office/drawing/2014/main" id="{B5D8FC82-C0A7-4A14-BBA5-25F0DD8DFA9C}"/>
              </a:ext>
            </a:extLst>
          </p:cNvPr>
          <p:cNvSpPr txBox="1">
            <a:spLocks noChangeArrowheads="1"/>
          </p:cNvSpPr>
          <p:nvPr/>
        </p:nvSpPr>
        <p:spPr bwMode="auto">
          <a:xfrm>
            <a:off x="533400" y="381000"/>
            <a:ext cx="800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zh-CN" altLang="en-US" sz="2400" b="1">
                <a:latin typeface="宋体" panose="02010600030101010101" pitchFamily="2" charset="-122"/>
              </a:rPr>
              <a:t>碱基配对只能是</a:t>
            </a:r>
            <a:r>
              <a:rPr lang="en-US" altLang="zh-CN" sz="2400" b="1">
                <a:latin typeface="宋体" panose="02010600030101010101" pitchFamily="2" charset="-122"/>
              </a:rPr>
              <a:t>A</a:t>
            </a:r>
            <a:r>
              <a:rPr lang="zh-CN" altLang="en-US" sz="2400" b="1">
                <a:latin typeface="宋体" panose="02010600030101010101" pitchFamily="2" charset="-122"/>
              </a:rPr>
              <a:t>与</a:t>
            </a:r>
            <a:r>
              <a:rPr lang="en-US" altLang="zh-CN" sz="2400" b="1">
                <a:latin typeface="宋体" panose="02010600030101010101" pitchFamily="2" charset="-122"/>
              </a:rPr>
              <a:t>T</a:t>
            </a:r>
            <a:r>
              <a:rPr lang="zh-CN" altLang="en-US" sz="2400" b="1">
                <a:latin typeface="宋体" panose="02010600030101010101" pitchFamily="2" charset="-122"/>
              </a:rPr>
              <a:t>（</a:t>
            </a:r>
            <a:r>
              <a:rPr lang="en-US" altLang="zh-CN" sz="2400" b="1">
                <a:latin typeface="宋体" panose="02010600030101010101" pitchFamily="2" charset="-122"/>
              </a:rPr>
              <a:t>RNA</a:t>
            </a:r>
            <a:r>
              <a:rPr lang="zh-CN" altLang="en-US" sz="2400" b="1">
                <a:latin typeface="宋体" panose="02010600030101010101" pitchFamily="2" charset="-122"/>
              </a:rPr>
              <a:t>中是</a:t>
            </a:r>
            <a:r>
              <a:rPr lang="en-US" altLang="zh-CN" sz="2400" b="1">
                <a:latin typeface="宋体" panose="02010600030101010101" pitchFamily="2" charset="-122"/>
              </a:rPr>
              <a:t>A</a:t>
            </a:r>
            <a:r>
              <a:rPr lang="zh-CN" altLang="en-US" sz="2400" b="1">
                <a:latin typeface="宋体" panose="02010600030101010101" pitchFamily="2" charset="-122"/>
              </a:rPr>
              <a:t>与</a:t>
            </a:r>
            <a:r>
              <a:rPr lang="en-US" altLang="zh-CN" sz="2400" b="1">
                <a:latin typeface="宋体" panose="02010600030101010101" pitchFamily="2" charset="-122"/>
              </a:rPr>
              <a:t>U</a:t>
            </a:r>
            <a:r>
              <a:rPr lang="zh-CN" altLang="en-US" sz="2400" b="1">
                <a:latin typeface="宋体" panose="02010600030101010101" pitchFamily="2" charset="-122"/>
              </a:rPr>
              <a:t>）配对，</a:t>
            </a:r>
            <a:r>
              <a:rPr lang="en-US" altLang="zh-CN" sz="2400" b="1">
                <a:latin typeface="宋体" panose="02010600030101010101" pitchFamily="2" charset="-122"/>
              </a:rPr>
              <a:t>G</a:t>
            </a:r>
            <a:r>
              <a:rPr lang="zh-CN" altLang="en-US" sz="2400" b="1">
                <a:latin typeface="宋体" panose="02010600030101010101" pitchFamily="2" charset="-122"/>
              </a:rPr>
              <a:t>与</a:t>
            </a:r>
            <a:r>
              <a:rPr lang="en-US" altLang="zh-CN" sz="2400" b="1">
                <a:latin typeface="宋体" panose="02010600030101010101" pitchFamily="2" charset="-122"/>
              </a:rPr>
              <a:t>C</a:t>
            </a:r>
            <a:r>
              <a:rPr lang="zh-CN" altLang="en-US" sz="2400" b="1">
                <a:latin typeface="宋体" panose="02010600030101010101" pitchFamily="2" charset="-122"/>
              </a:rPr>
              <a:t>配对。</a:t>
            </a:r>
          </a:p>
        </p:txBody>
      </p:sp>
      <p:sp>
        <p:nvSpPr>
          <p:cNvPr id="62468" name="Text Box 3">
            <a:extLst>
              <a:ext uri="{FF2B5EF4-FFF2-40B4-BE49-F238E27FC236}">
                <a16:creationId xmlns:a16="http://schemas.microsoft.com/office/drawing/2014/main" id="{32BA6403-7062-414B-8FA9-182FC831517B}"/>
              </a:ext>
            </a:extLst>
          </p:cNvPr>
          <p:cNvSpPr txBox="1">
            <a:spLocks noChangeArrowheads="1"/>
          </p:cNvSpPr>
          <p:nvPr/>
        </p:nvSpPr>
        <p:spPr bwMode="auto">
          <a:xfrm>
            <a:off x="381000" y="990600"/>
            <a:ext cx="8229600" cy="2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zh-CN" altLang="en-US" sz="2400" b="1">
                <a:latin typeface="宋体" panose="02010600030101010101" pitchFamily="2" charset="-122"/>
              </a:rPr>
              <a:t>原因是：</a:t>
            </a:r>
          </a:p>
          <a:p>
            <a:pPr algn="just">
              <a:spcBef>
                <a:spcPct val="50000"/>
              </a:spcBef>
            </a:pPr>
            <a:r>
              <a:rPr lang="zh-CN" altLang="en-US" sz="2400" b="1">
                <a:latin typeface="宋体" panose="02010600030101010101" pitchFamily="2" charset="-122"/>
              </a:rPr>
              <a:t>   （</a:t>
            </a:r>
            <a:r>
              <a:rPr lang="en-US" altLang="zh-CN" sz="2400" b="1">
                <a:solidFill>
                  <a:srgbClr val="000000"/>
                </a:solidFill>
                <a:latin typeface="宋体" panose="02010600030101010101" pitchFamily="2" charset="-122"/>
              </a:rPr>
              <a:t>1</a:t>
            </a:r>
            <a:r>
              <a:rPr lang="zh-CN" altLang="en-US" sz="2400" b="1">
                <a:solidFill>
                  <a:srgbClr val="000000"/>
                </a:solidFill>
                <a:latin typeface="宋体" panose="02010600030101010101" pitchFamily="2" charset="-122"/>
              </a:rPr>
              <a:t>）只有当一个嘌呤环和一个嘧啶环成对排列时，碱基的连接才吻合。</a:t>
            </a:r>
          </a:p>
          <a:p>
            <a:pPr>
              <a:spcBef>
                <a:spcPct val="50000"/>
              </a:spcBef>
            </a:pPr>
            <a:r>
              <a:rPr lang="zh-CN" altLang="en-US" sz="2400" b="1">
                <a:solidFill>
                  <a:srgbClr val="000000"/>
                </a:solidFill>
                <a:latin typeface="宋体" panose="02010600030101010101" pitchFamily="2" charset="-122"/>
              </a:rPr>
              <a:t>   （</a:t>
            </a:r>
            <a:r>
              <a:rPr lang="en-US" altLang="zh-CN" sz="2400" b="1">
                <a:solidFill>
                  <a:srgbClr val="000000"/>
                </a:solidFill>
                <a:latin typeface="宋体" panose="02010600030101010101" pitchFamily="2" charset="-122"/>
              </a:rPr>
              <a:t>2</a:t>
            </a:r>
            <a:r>
              <a:rPr lang="zh-CN" altLang="en-US" sz="2400" b="1">
                <a:solidFill>
                  <a:srgbClr val="000000"/>
                </a:solidFill>
                <a:latin typeface="宋体" panose="02010600030101010101" pitchFamily="2" charset="-122"/>
              </a:rPr>
              <a:t>）只有腺嘌呤与胸腺嘧啶成对，鸟嘌呤与胞嘧啶成对才能吻合。 </a:t>
            </a:r>
          </a:p>
          <a:p>
            <a:pPr>
              <a:spcBef>
                <a:spcPct val="50000"/>
              </a:spcBef>
            </a:pPr>
            <a:endParaRPr lang="en-US" altLang="zh-CN">
              <a:solidFill>
                <a:srgbClr val="000000"/>
              </a:solidFill>
            </a:endParaRPr>
          </a:p>
        </p:txBody>
      </p:sp>
      <p:sp>
        <p:nvSpPr>
          <p:cNvPr id="62469" name="Text Box 4">
            <a:extLst>
              <a:ext uri="{FF2B5EF4-FFF2-40B4-BE49-F238E27FC236}">
                <a16:creationId xmlns:a16="http://schemas.microsoft.com/office/drawing/2014/main" id="{89DA13CE-2ED9-4BC2-8E43-90CD66F0CD7D}"/>
              </a:ext>
            </a:extLst>
          </p:cNvPr>
          <p:cNvSpPr txBox="1">
            <a:spLocks noChangeArrowheads="1"/>
          </p:cNvSpPr>
          <p:nvPr/>
        </p:nvSpPr>
        <p:spPr bwMode="auto">
          <a:xfrm>
            <a:off x="685800" y="4495800"/>
            <a:ext cx="8001000" cy="157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35000"/>
              </a:lnSpc>
              <a:spcBef>
                <a:spcPct val="50000"/>
              </a:spcBef>
            </a:pPr>
            <a:r>
              <a:rPr lang="en-US" altLang="zh-CN" sz="2400" b="1">
                <a:solidFill>
                  <a:srgbClr val="000000"/>
                </a:solidFill>
                <a:latin typeface="宋体" panose="02010600030101010101" pitchFamily="2" charset="-122"/>
              </a:rPr>
              <a:t>  </a:t>
            </a:r>
            <a:r>
              <a:rPr lang="zh-CN" altLang="en-US" sz="2400" b="1">
                <a:solidFill>
                  <a:srgbClr val="000000"/>
                </a:solidFill>
                <a:latin typeface="宋体" panose="02010600030101010101" pitchFamily="2" charset="-122"/>
              </a:rPr>
              <a:t>核酸的三级结构是在二级结构的基础上进一步紧缩、扭曲成闭链状环或开链状环以及麻花状的一定空间关系的结构。</a:t>
            </a:r>
            <a:endParaRPr lang="zh-CN" altLang="en-US" sz="2400" b="1">
              <a:solidFill>
                <a:srgbClr val="000000"/>
              </a:solidFill>
            </a:endParaRPr>
          </a:p>
        </p:txBody>
      </p:sp>
      <p:sp>
        <p:nvSpPr>
          <p:cNvPr id="62470" name="Rectangle 5">
            <a:extLst>
              <a:ext uri="{FF2B5EF4-FFF2-40B4-BE49-F238E27FC236}">
                <a16:creationId xmlns:a16="http://schemas.microsoft.com/office/drawing/2014/main" id="{4C381853-0B2C-4D85-ABBA-74DE90718D6F}"/>
              </a:ext>
            </a:extLst>
          </p:cNvPr>
          <p:cNvSpPr>
            <a:spLocks noChangeArrowheads="1"/>
          </p:cNvSpPr>
          <p:nvPr/>
        </p:nvSpPr>
        <p:spPr bwMode="auto">
          <a:xfrm>
            <a:off x="609600" y="3733800"/>
            <a:ext cx="308451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35000"/>
              </a:lnSpc>
              <a:spcBef>
                <a:spcPct val="50000"/>
              </a:spcBef>
            </a:pPr>
            <a:r>
              <a:rPr lang="en-US" altLang="zh-CN" sz="2400" b="1">
                <a:latin typeface="宋体" panose="02010600030101010101" pitchFamily="2" charset="-122"/>
              </a:rPr>
              <a:t>3</a:t>
            </a:r>
            <a:r>
              <a:rPr lang="zh-CN" altLang="en-US" sz="2400" b="1">
                <a:latin typeface="宋体" panose="02010600030101010101" pitchFamily="2" charset="-122"/>
              </a:rPr>
              <a:t>．核酸的三级结构</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日期占位符 1">
            <a:extLst>
              <a:ext uri="{FF2B5EF4-FFF2-40B4-BE49-F238E27FC236}">
                <a16:creationId xmlns:a16="http://schemas.microsoft.com/office/drawing/2014/main" id="{043A7D54-193E-48DD-BE2A-A41889C61E66}"/>
              </a:ext>
            </a:extLst>
          </p:cNvPr>
          <p:cNvSpPr>
            <a:spLocks noGrp="1"/>
          </p:cNvSpPr>
          <p:nvPr>
            <p:ph type="dt" sz="quarter" idx="10"/>
          </p:nvPr>
        </p:nvSpPr>
        <p:spPr/>
        <p:txBody>
          <a:bodyPr anchorCtr="0"/>
          <a:lstStyle/>
          <a:p>
            <a:fld id="{BB962C8B-B14F-4D97-AF65-F5344CB8AC3E}" type="datetime11">
              <a:rPr lang="zh-CN" altLang="en-US" noProof="1" dirty="0" smtClean="0"/>
              <a:pPr/>
              <a:t>18:36:34</a:t>
            </a:fld>
            <a:endParaRPr lang="zh-CN" altLang="en-US" noProof="1"/>
          </a:p>
        </p:txBody>
      </p:sp>
      <p:sp>
        <p:nvSpPr>
          <p:cNvPr id="2" name="灯片编号占位符 3">
            <a:extLst>
              <a:ext uri="{FF2B5EF4-FFF2-40B4-BE49-F238E27FC236}">
                <a16:creationId xmlns:a16="http://schemas.microsoft.com/office/drawing/2014/main" id="{C94EDDB1-DA78-4939-B974-8A5CEC238A0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BDC3844-9120-4849-9811-5D086B491BAD}" type="slidenum">
              <a:rPr lang="en-US" altLang="zh-CN"/>
              <a:pPr/>
              <a:t>58</a:t>
            </a:fld>
            <a:endParaRPr lang="en-US" altLang="zh-CN"/>
          </a:p>
        </p:txBody>
      </p:sp>
      <p:pic>
        <p:nvPicPr>
          <p:cNvPr id="88066" name="Picture 2" descr="F:/沈玲/化学提纲/DNA复制.gif">
            <a:extLst>
              <a:ext uri="{FF2B5EF4-FFF2-40B4-BE49-F238E27FC236}">
                <a16:creationId xmlns:a16="http://schemas.microsoft.com/office/drawing/2014/main" id="{2BCA86BE-284C-4678-A7F5-35AF14018867}"/>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04800" y="685800"/>
            <a:ext cx="8229600" cy="387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2" name="Text Box 3">
            <a:extLst>
              <a:ext uri="{FF2B5EF4-FFF2-40B4-BE49-F238E27FC236}">
                <a16:creationId xmlns:a16="http://schemas.microsoft.com/office/drawing/2014/main" id="{F9532680-04AB-4550-990C-C9B850F69F68}"/>
              </a:ext>
            </a:extLst>
          </p:cNvPr>
          <p:cNvSpPr txBox="1">
            <a:spLocks noChangeArrowheads="1"/>
          </p:cNvSpPr>
          <p:nvPr/>
        </p:nvSpPr>
        <p:spPr bwMode="auto">
          <a:xfrm>
            <a:off x="457200" y="304800"/>
            <a:ext cx="533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zh-CN" altLang="en-US" sz="2400" b="1">
                <a:latin typeface="宋体" panose="02010600030101010101" pitchFamily="2" charset="-122"/>
              </a:rPr>
              <a:t>三、核酸的生物功能</a:t>
            </a:r>
            <a:endParaRPr lang="zh-CN" altLang="en-US" sz="2400"/>
          </a:p>
        </p:txBody>
      </p:sp>
      <p:sp>
        <p:nvSpPr>
          <p:cNvPr id="63493" name="Text Box 4">
            <a:extLst>
              <a:ext uri="{FF2B5EF4-FFF2-40B4-BE49-F238E27FC236}">
                <a16:creationId xmlns:a16="http://schemas.microsoft.com/office/drawing/2014/main" id="{09CD4FB3-4BD8-4519-B730-D435143BDE1F}"/>
              </a:ext>
            </a:extLst>
          </p:cNvPr>
          <p:cNvSpPr txBox="1">
            <a:spLocks noChangeArrowheads="1"/>
          </p:cNvSpPr>
          <p:nvPr/>
        </p:nvSpPr>
        <p:spPr bwMode="auto">
          <a:xfrm>
            <a:off x="381000" y="4572000"/>
            <a:ext cx="8153400"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spcBef>
                <a:spcPct val="50000"/>
              </a:spcBef>
            </a:pPr>
            <a:r>
              <a:rPr lang="en-US" altLang="zh-CN" sz="2400" b="1">
                <a:latin typeface="宋体" panose="02010600030101010101" pitchFamily="2" charset="-122"/>
              </a:rPr>
              <a:t>DNA</a:t>
            </a:r>
            <a:r>
              <a:rPr lang="zh-CN" altLang="en-US" sz="2400" b="1">
                <a:latin typeface="宋体" panose="02010600030101010101" pitchFamily="2" charset="-122"/>
              </a:rPr>
              <a:t>的双螺旋结构学说，可以解释</a:t>
            </a:r>
            <a:r>
              <a:rPr lang="en-US" altLang="zh-CN" sz="2400" b="1">
                <a:latin typeface="宋体" panose="02010600030101010101" pitchFamily="2" charset="-122"/>
              </a:rPr>
              <a:t>DNA</a:t>
            </a:r>
            <a:r>
              <a:rPr lang="zh-CN" altLang="en-US" sz="2400" b="1">
                <a:latin typeface="宋体" panose="02010600030101010101" pitchFamily="2" charset="-122"/>
              </a:rPr>
              <a:t>分子本身的复制机制，细胞分裂时</a:t>
            </a:r>
            <a:r>
              <a:rPr lang="en-US" altLang="zh-CN" sz="2400" b="1">
                <a:latin typeface="Times New Roman" panose="02020603050405020304" pitchFamily="18" charset="0"/>
              </a:rPr>
              <a:t>DNA</a:t>
            </a:r>
            <a:r>
              <a:rPr lang="zh-CN" altLang="en-US" sz="2400" b="1">
                <a:latin typeface="宋体" panose="02010600030101010101" pitchFamily="2" charset="-122"/>
              </a:rPr>
              <a:t>的二条链可以拆开，分别到两个子细胞里，每条链通过碱基配套对，即</a:t>
            </a:r>
            <a:r>
              <a:rPr lang="en-US" altLang="zh-CN" sz="2400" b="1">
                <a:latin typeface="Times New Roman" panose="02020603050405020304" pitchFamily="18" charset="0"/>
              </a:rPr>
              <a:t>A-T</a:t>
            </a:r>
            <a:r>
              <a:rPr lang="zh-CN" altLang="en-US" sz="2400" b="1">
                <a:latin typeface="宋体" panose="02010600030101010101" pitchFamily="2" charset="-122"/>
              </a:rPr>
              <a:t>，</a:t>
            </a:r>
            <a:r>
              <a:rPr lang="en-US" altLang="zh-CN" sz="2400" b="1">
                <a:latin typeface="Times New Roman" panose="02020603050405020304" pitchFamily="18" charset="0"/>
              </a:rPr>
              <a:t>G-C</a:t>
            </a:r>
            <a:r>
              <a:rPr lang="zh-CN" altLang="en-US" sz="2400" b="1">
                <a:latin typeface="宋体" panose="02010600030101010101" pitchFamily="2" charset="-122"/>
              </a:rPr>
              <a:t>各自复制出一条与自相对应的链子，并一起组成一个新的</a:t>
            </a:r>
            <a:r>
              <a:rPr lang="en-US" altLang="zh-CN" sz="2400" b="1">
                <a:latin typeface="Times New Roman" panose="02020603050405020304" pitchFamily="18" charset="0"/>
              </a:rPr>
              <a:t>DNA</a:t>
            </a:r>
            <a:r>
              <a:rPr lang="zh-CN" altLang="en-US" sz="2400" b="1">
                <a:latin typeface="宋体" panose="02010600030101010101" pitchFamily="2" charset="-122"/>
              </a:rPr>
              <a:t>分子。</a:t>
            </a:r>
            <a:r>
              <a:rPr lang="zh-CN" altLang="en-US" sz="2400" b="1"/>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8066"/>
                                        </p:tgtEl>
                                        <p:attrNameLst>
                                          <p:attrName>style.visibility</p:attrName>
                                        </p:attrNameLst>
                                      </p:cBhvr>
                                      <p:to>
                                        <p:strVal val="visible"/>
                                      </p:to>
                                    </p:set>
                                    <p:animEffect transition="in" filter="blinds(horizontal)">
                                      <p:cBhvr>
                                        <p:cTn id="7" dur="500"/>
                                        <p:tgtEl>
                                          <p:spTgt spid="880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日期占位符 1">
            <a:extLst>
              <a:ext uri="{FF2B5EF4-FFF2-40B4-BE49-F238E27FC236}">
                <a16:creationId xmlns:a16="http://schemas.microsoft.com/office/drawing/2014/main" id="{7721573E-5406-4100-9DBA-A9DEDDED0563}"/>
              </a:ext>
            </a:extLst>
          </p:cNvPr>
          <p:cNvSpPr>
            <a:spLocks noGrp="1"/>
          </p:cNvSpPr>
          <p:nvPr>
            <p:ph type="dt" sz="quarter" idx="10"/>
          </p:nvPr>
        </p:nvSpPr>
        <p:spPr/>
        <p:txBody>
          <a:bodyPr anchorCtr="0"/>
          <a:lstStyle/>
          <a:p>
            <a:fld id="{BB962C8B-B14F-4D97-AF65-F5344CB8AC3E}" type="datetime11">
              <a:rPr lang="zh-CN" altLang="en-US" noProof="1" dirty="0" smtClean="0"/>
              <a:pPr/>
              <a:t>18:36:34</a:t>
            </a:fld>
            <a:endParaRPr lang="zh-CN" altLang="en-US" noProof="1"/>
          </a:p>
        </p:txBody>
      </p:sp>
      <p:sp>
        <p:nvSpPr>
          <p:cNvPr id="2" name="灯片编号占位符 3">
            <a:extLst>
              <a:ext uri="{FF2B5EF4-FFF2-40B4-BE49-F238E27FC236}">
                <a16:creationId xmlns:a16="http://schemas.microsoft.com/office/drawing/2014/main" id="{7B27709D-517A-42F3-B878-7D15E913744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F54C972-FE08-4047-B631-F3C656A8615D}" type="slidenum">
              <a:rPr lang="en-US" altLang="zh-CN"/>
              <a:pPr/>
              <a:t>59</a:t>
            </a:fld>
            <a:endParaRPr lang="en-US" altLang="zh-CN"/>
          </a:p>
        </p:txBody>
      </p:sp>
      <p:sp>
        <p:nvSpPr>
          <p:cNvPr id="64515" name="Text Box 2">
            <a:extLst>
              <a:ext uri="{FF2B5EF4-FFF2-40B4-BE49-F238E27FC236}">
                <a16:creationId xmlns:a16="http://schemas.microsoft.com/office/drawing/2014/main" id="{81ABAB63-78FD-4981-9BCA-61BCA97C5AD2}"/>
              </a:ext>
            </a:extLst>
          </p:cNvPr>
          <p:cNvSpPr txBox="1">
            <a:spLocks noChangeArrowheads="1"/>
          </p:cNvSpPr>
          <p:nvPr/>
        </p:nvSpPr>
        <p:spPr bwMode="auto">
          <a:xfrm>
            <a:off x="304800" y="685800"/>
            <a:ext cx="8305800" cy="137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en-US" altLang="zh-CN" sz="2400" b="1">
                <a:latin typeface="宋体" panose="02010600030101010101" pitchFamily="2" charset="-122"/>
              </a:rPr>
              <a:t>DNA</a:t>
            </a:r>
            <a:r>
              <a:rPr lang="en-US" altLang="zh-CN" sz="2400" b="1"/>
              <a:t>——</a:t>
            </a:r>
            <a:r>
              <a:rPr lang="zh-CN" altLang="en-US" sz="2400" b="1">
                <a:latin typeface="宋体" panose="02010600030101010101" pitchFamily="2" charset="-122"/>
              </a:rPr>
              <a:t>遗传基因，转录副本，将遗传信息传到子代。是蛋白质合成的模板。</a:t>
            </a:r>
          </a:p>
          <a:p>
            <a:pPr>
              <a:spcBef>
                <a:spcPct val="50000"/>
              </a:spcBef>
            </a:pPr>
            <a:r>
              <a:rPr lang="en-US" altLang="zh-CN" sz="2400" b="1">
                <a:latin typeface="宋体" panose="02010600030101010101" pitchFamily="2" charset="-122"/>
              </a:rPr>
              <a:t>RNA</a:t>
            </a:r>
            <a:r>
              <a:rPr lang="en-US" altLang="zh-CN" sz="2400" b="1"/>
              <a:t>——</a:t>
            </a:r>
            <a:r>
              <a:rPr lang="zh-CN" altLang="en-US" sz="2400" b="1">
                <a:latin typeface="宋体" panose="02010600030101010101" pitchFamily="2" charset="-122"/>
              </a:rPr>
              <a:t>决定蛋白质的生物合成（合成蛋白质的工厂） </a:t>
            </a:r>
          </a:p>
        </p:txBody>
      </p:sp>
      <p:sp>
        <p:nvSpPr>
          <p:cNvPr id="64516" name="Text Box 3">
            <a:extLst>
              <a:ext uri="{FF2B5EF4-FFF2-40B4-BE49-F238E27FC236}">
                <a16:creationId xmlns:a16="http://schemas.microsoft.com/office/drawing/2014/main" id="{546D53CB-8678-4DF2-9582-3DED25D7C602}"/>
              </a:ext>
            </a:extLst>
          </p:cNvPr>
          <p:cNvSpPr txBox="1">
            <a:spLocks noChangeArrowheads="1"/>
          </p:cNvSpPr>
          <p:nvPr/>
        </p:nvSpPr>
        <p:spPr bwMode="auto">
          <a:xfrm>
            <a:off x="381000" y="2590800"/>
            <a:ext cx="815340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zh-CN" altLang="en-US" sz="2400" b="1">
                <a:latin typeface="宋体" panose="02010600030101010101" pitchFamily="2" charset="-122"/>
              </a:rPr>
              <a:t>根据在蛋白质合成中所起的作用，</a:t>
            </a:r>
            <a:r>
              <a:rPr lang="en-US" altLang="zh-CN" sz="2400" b="1">
                <a:latin typeface="宋体" panose="02010600030101010101" pitchFamily="2" charset="-122"/>
              </a:rPr>
              <a:t>RNA</a:t>
            </a:r>
            <a:r>
              <a:rPr lang="zh-CN" altLang="en-US" sz="2400" b="1">
                <a:latin typeface="宋体" panose="02010600030101010101" pitchFamily="2" charset="-122"/>
              </a:rPr>
              <a:t>分为三类：</a:t>
            </a:r>
          </a:p>
          <a:p>
            <a:pPr algn="just">
              <a:spcBef>
                <a:spcPct val="50000"/>
              </a:spcBef>
            </a:pPr>
            <a:r>
              <a:rPr lang="en-US" altLang="zh-CN" sz="2400" b="1">
                <a:solidFill>
                  <a:srgbClr val="000000"/>
                </a:solidFill>
                <a:latin typeface="宋体" panose="02010600030101010101" pitchFamily="2" charset="-122"/>
              </a:rPr>
              <a:t>1</a:t>
            </a:r>
            <a:r>
              <a:rPr lang="zh-CN" altLang="en-US" sz="2400" b="1">
                <a:solidFill>
                  <a:srgbClr val="000000"/>
                </a:solidFill>
                <a:latin typeface="宋体" panose="02010600030101010101" pitchFamily="2" charset="-122"/>
              </a:rPr>
              <a:t>．信使核酸（</a:t>
            </a:r>
            <a:r>
              <a:rPr lang="en-US" altLang="zh-CN" sz="2400" b="1">
                <a:solidFill>
                  <a:srgbClr val="000000"/>
                </a:solidFill>
                <a:latin typeface="宋体" panose="02010600030101010101" pitchFamily="2" charset="-122"/>
              </a:rPr>
              <a:t>mRNA</a:t>
            </a:r>
            <a:r>
              <a:rPr lang="zh-CN" altLang="en-US" sz="2400" b="1">
                <a:solidFill>
                  <a:srgbClr val="000000"/>
                </a:solidFill>
                <a:latin typeface="宋体" panose="02010600030101010101" pitchFamily="2" charset="-122"/>
              </a:rPr>
              <a:t>）</a:t>
            </a:r>
            <a:r>
              <a:rPr lang="en-US" altLang="zh-CN" sz="2400" b="1">
                <a:solidFill>
                  <a:srgbClr val="000000"/>
                </a:solidFill>
              </a:rPr>
              <a:t>——</a:t>
            </a:r>
            <a:r>
              <a:rPr lang="zh-CN" altLang="en-US" sz="2400" b="1">
                <a:solidFill>
                  <a:srgbClr val="000000"/>
                </a:solidFill>
                <a:latin typeface="宋体" panose="02010600030101010101" pitchFamily="2" charset="-122"/>
              </a:rPr>
              <a:t>传递</a:t>
            </a:r>
            <a:r>
              <a:rPr lang="en-US" altLang="zh-CN" sz="2400" b="1">
                <a:solidFill>
                  <a:srgbClr val="000000"/>
                </a:solidFill>
                <a:latin typeface="宋体" panose="02010600030101010101" pitchFamily="2" charset="-122"/>
              </a:rPr>
              <a:t>DNA</a:t>
            </a:r>
            <a:r>
              <a:rPr lang="zh-CN" altLang="en-US" sz="2400" b="1">
                <a:solidFill>
                  <a:srgbClr val="000000"/>
                </a:solidFill>
                <a:latin typeface="宋体" panose="02010600030101010101" pitchFamily="2" charset="-122"/>
              </a:rPr>
              <a:t>的遗传信息，合成模板。</a:t>
            </a:r>
          </a:p>
          <a:p>
            <a:pPr algn="just">
              <a:spcBef>
                <a:spcPct val="50000"/>
              </a:spcBef>
            </a:pPr>
            <a:r>
              <a:rPr lang="en-US" altLang="zh-CN" sz="2400" b="1">
                <a:solidFill>
                  <a:srgbClr val="000000"/>
                </a:solidFill>
                <a:latin typeface="宋体" panose="02010600030101010101" pitchFamily="2" charset="-122"/>
              </a:rPr>
              <a:t>2</a:t>
            </a:r>
            <a:r>
              <a:rPr lang="zh-CN" altLang="en-US" sz="2400" b="1">
                <a:solidFill>
                  <a:srgbClr val="000000"/>
                </a:solidFill>
                <a:latin typeface="宋体" panose="02010600030101010101" pitchFamily="2" charset="-122"/>
              </a:rPr>
              <a:t>．核糖体核酸（</a:t>
            </a:r>
            <a:r>
              <a:rPr lang="en-US" altLang="zh-CN" sz="2400" b="1">
                <a:solidFill>
                  <a:srgbClr val="000000"/>
                </a:solidFill>
                <a:latin typeface="宋体" panose="02010600030101010101" pitchFamily="2" charset="-122"/>
              </a:rPr>
              <a:t>rRNA</a:t>
            </a:r>
            <a:r>
              <a:rPr lang="zh-CN" altLang="en-US" sz="2400" b="1">
                <a:solidFill>
                  <a:srgbClr val="000000"/>
                </a:solidFill>
                <a:latin typeface="宋体" panose="02010600030101010101" pitchFamily="2" charset="-122"/>
              </a:rPr>
              <a:t>）</a:t>
            </a:r>
            <a:r>
              <a:rPr lang="en-US" altLang="zh-CN" sz="2400" b="1">
                <a:solidFill>
                  <a:srgbClr val="000000"/>
                </a:solidFill>
              </a:rPr>
              <a:t>——</a:t>
            </a:r>
            <a:r>
              <a:rPr lang="zh-CN" altLang="en-US" sz="2400" b="1">
                <a:solidFill>
                  <a:srgbClr val="000000"/>
                </a:solidFill>
                <a:latin typeface="宋体" panose="02010600030101010101" pitchFamily="2" charset="-122"/>
              </a:rPr>
              <a:t>合成蛋白质的场所。</a:t>
            </a:r>
          </a:p>
          <a:p>
            <a:pPr algn="just">
              <a:spcBef>
                <a:spcPct val="50000"/>
              </a:spcBef>
            </a:pPr>
            <a:r>
              <a:rPr lang="zh-CN" altLang="en-US" sz="2400" b="1">
                <a:solidFill>
                  <a:srgbClr val="000000"/>
                </a:solidFill>
                <a:latin typeface="宋体" panose="02010600030101010101" pitchFamily="2" charset="-122"/>
              </a:rPr>
              <a:t>  </a:t>
            </a:r>
            <a:r>
              <a:rPr lang="en-US" altLang="zh-CN" sz="2400" b="1">
                <a:solidFill>
                  <a:srgbClr val="000000"/>
                </a:solidFill>
                <a:latin typeface="宋体" panose="02010600030101010101" pitchFamily="2" charset="-122"/>
              </a:rPr>
              <a:t>3</a:t>
            </a:r>
            <a:r>
              <a:rPr lang="zh-CN" altLang="en-US" sz="2400" b="1">
                <a:solidFill>
                  <a:srgbClr val="000000"/>
                </a:solidFill>
                <a:latin typeface="宋体" panose="02010600030101010101" pitchFamily="2" charset="-122"/>
              </a:rPr>
              <a:t>．转移核糖核酸（</a:t>
            </a:r>
            <a:r>
              <a:rPr lang="en-US" altLang="zh-CN" sz="2400" b="1">
                <a:solidFill>
                  <a:srgbClr val="000000"/>
                </a:solidFill>
                <a:latin typeface="宋体" panose="02010600030101010101" pitchFamily="2" charset="-122"/>
              </a:rPr>
              <a:t>tRNA</a:t>
            </a:r>
            <a:r>
              <a:rPr lang="zh-CN" altLang="en-US" sz="2400" b="1">
                <a:solidFill>
                  <a:srgbClr val="000000"/>
                </a:solidFill>
                <a:latin typeface="宋体" panose="02010600030101010101" pitchFamily="2" charset="-122"/>
              </a:rPr>
              <a:t>）</a:t>
            </a:r>
            <a:r>
              <a:rPr lang="en-US" altLang="zh-CN" sz="2400" b="1">
                <a:solidFill>
                  <a:srgbClr val="000000"/>
                </a:solidFill>
              </a:rPr>
              <a:t>——</a:t>
            </a:r>
            <a:r>
              <a:rPr lang="zh-CN" altLang="en-US" sz="2400" b="1">
                <a:solidFill>
                  <a:srgbClr val="000000"/>
                </a:solidFill>
                <a:latin typeface="宋体" panose="02010600030101010101" pitchFamily="2" charset="-122"/>
              </a:rPr>
              <a:t>搬运工具</a:t>
            </a:r>
          </a:p>
          <a:p>
            <a:pPr algn="just">
              <a:spcBef>
                <a:spcPct val="50000"/>
              </a:spcBef>
            </a:pPr>
            <a:r>
              <a:rPr lang="zh-CN" altLang="en-US" sz="2400" b="1">
                <a:latin typeface="宋体" panose="02010600030101010101" pitchFamily="2" charset="-122"/>
              </a:rPr>
              <a:t>  在蛋白质的合成中</a:t>
            </a:r>
            <a:r>
              <a:rPr lang="en-US" altLang="zh-CN" sz="2400" b="1">
                <a:latin typeface="宋体" panose="02010600030101010101" pitchFamily="2" charset="-122"/>
              </a:rPr>
              <a:t>tRNA</a:t>
            </a:r>
            <a:r>
              <a:rPr lang="zh-CN" altLang="en-US" sz="2400" b="1">
                <a:latin typeface="宋体" panose="02010600030101010101" pitchFamily="2" charset="-122"/>
              </a:rPr>
              <a:t>按照</a:t>
            </a:r>
            <a:r>
              <a:rPr lang="en-US" altLang="zh-CN" sz="2400" b="1">
                <a:latin typeface="宋体" panose="02010600030101010101" pitchFamily="2" charset="-122"/>
              </a:rPr>
              <a:t>mRNA</a:t>
            </a:r>
            <a:r>
              <a:rPr lang="zh-CN" altLang="en-US" sz="2400" b="1">
                <a:latin typeface="宋体" panose="02010600030101010101" pitchFamily="2" charset="-122"/>
              </a:rPr>
              <a:t>传递的指令，将某一氨基酸搬运到指定的位置进行合成。</a:t>
            </a:r>
            <a:r>
              <a:rPr lang="en-US" altLang="zh-CN" sz="2400" b="1">
                <a:latin typeface="宋体" panose="02010600030101010101" pitchFamily="2" charset="-122"/>
              </a:rPr>
              <a:t>tRNA</a:t>
            </a:r>
            <a:r>
              <a:rPr lang="zh-CN" altLang="en-US" sz="2400" b="1">
                <a:latin typeface="宋体" panose="02010600030101010101" pitchFamily="2" charset="-122"/>
              </a:rPr>
              <a:t>的专一性很高，一种</a:t>
            </a:r>
            <a:r>
              <a:rPr lang="en-US" altLang="zh-CN" sz="2400" b="1">
                <a:latin typeface="宋体" panose="02010600030101010101" pitchFamily="2" charset="-122"/>
              </a:rPr>
              <a:t>tRNA</a:t>
            </a:r>
            <a:r>
              <a:rPr lang="zh-CN" altLang="en-US" sz="2400" b="1">
                <a:latin typeface="宋体" panose="02010600030101010101" pitchFamily="2" charset="-122"/>
              </a:rPr>
              <a:t>只能搬运一种氨基酸。</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日期占位符 1">
            <a:extLst>
              <a:ext uri="{FF2B5EF4-FFF2-40B4-BE49-F238E27FC236}">
                <a16:creationId xmlns:a16="http://schemas.microsoft.com/office/drawing/2014/main" id="{A52FC7BD-28AB-4F9C-983B-2314D3884A03}"/>
              </a:ext>
            </a:extLst>
          </p:cNvPr>
          <p:cNvSpPr>
            <a:spLocks noGrp="1"/>
          </p:cNvSpPr>
          <p:nvPr>
            <p:ph type="dt" sz="quarter" idx="10"/>
          </p:nvPr>
        </p:nvSpPr>
        <p:spPr/>
        <p:txBody>
          <a:bodyPr anchorCtr="0"/>
          <a:lstStyle/>
          <a:p>
            <a:fld id="{BB962C8B-B14F-4D97-AF65-F5344CB8AC3E}" type="datetime11">
              <a:rPr lang="zh-CN" altLang="en-US" noProof="1" dirty="0" smtClean="0"/>
              <a:pPr/>
              <a:t>18:36:33</a:t>
            </a:fld>
            <a:endParaRPr lang="zh-CN" altLang="en-US" noProof="1"/>
          </a:p>
        </p:txBody>
      </p:sp>
      <p:sp>
        <p:nvSpPr>
          <p:cNvPr id="2" name="灯片编号占位符 3">
            <a:extLst>
              <a:ext uri="{FF2B5EF4-FFF2-40B4-BE49-F238E27FC236}">
                <a16:creationId xmlns:a16="http://schemas.microsoft.com/office/drawing/2014/main" id="{198D3A12-E7ED-45ED-84A5-6AD9A7982A7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EBBBD6B-B0F7-4DF8-BFF2-E4816E624390}" type="slidenum">
              <a:rPr lang="en-US" altLang="zh-CN"/>
              <a:pPr/>
              <a:t>6</a:t>
            </a:fld>
            <a:endParaRPr lang="en-US" altLang="zh-CN"/>
          </a:p>
        </p:txBody>
      </p:sp>
      <p:sp>
        <p:nvSpPr>
          <p:cNvPr id="43011" name="Text Box 3">
            <a:extLst>
              <a:ext uri="{FF2B5EF4-FFF2-40B4-BE49-F238E27FC236}">
                <a16:creationId xmlns:a16="http://schemas.microsoft.com/office/drawing/2014/main" id="{C01CC767-A3BF-4232-8F78-EBDA4B11DDEE}"/>
              </a:ext>
            </a:extLst>
          </p:cNvPr>
          <p:cNvSpPr txBox="1">
            <a:spLocks noChangeArrowheads="1"/>
          </p:cNvSpPr>
          <p:nvPr/>
        </p:nvSpPr>
        <p:spPr bwMode="auto">
          <a:xfrm>
            <a:off x="395288" y="4865688"/>
            <a:ext cx="8497887" cy="151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spcBef>
                <a:spcPct val="50000"/>
              </a:spcBef>
            </a:pPr>
            <a:r>
              <a:rPr lang="en-US" altLang="zh-CN" sz="2400" b="1">
                <a:solidFill>
                  <a:srgbClr val="000000"/>
                </a:solidFill>
                <a:ea typeface="楷体" panose="02010609060101010101" pitchFamily="49" charset="-122"/>
              </a:rPr>
              <a:t>       </a:t>
            </a:r>
            <a:r>
              <a:rPr lang="zh-CN" altLang="en-US" sz="2400" b="1">
                <a:solidFill>
                  <a:srgbClr val="000000"/>
                </a:solidFill>
                <a:ea typeface="楷体" panose="02010609060101010101" pitchFamily="49" charset="-122"/>
              </a:rPr>
              <a:t>除甘氨酸外，所有的氨基酸分子的</a:t>
            </a:r>
            <a:r>
              <a:rPr lang="en-US" altLang="zh-CN" sz="2400" b="1">
                <a:solidFill>
                  <a:srgbClr val="000000"/>
                </a:solidFill>
                <a:ea typeface="楷体" panose="02010609060101010101" pitchFamily="49" charset="-122"/>
              </a:rPr>
              <a:t>α-</a:t>
            </a:r>
            <a:r>
              <a:rPr lang="zh-CN" altLang="en-US" sz="2400" b="1">
                <a:solidFill>
                  <a:srgbClr val="000000"/>
                </a:solidFill>
                <a:ea typeface="楷体" panose="02010609060101010101" pitchFamily="49" charset="-122"/>
              </a:rPr>
              <a:t>碳原子都是手性碳原子。</a:t>
            </a:r>
            <a:r>
              <a:rPr lang="zh-CN" altLang="en-US" sz="2400" b="1">
                <a:ea typeface="楷体" panose="02010609060101010101" pitchFamily="49" charset="-122"/>
              </a:rPr>
              <a:t>因而</a:t>
            </a:r>
            <a:r>
              <a:rPr lang="zh-CN" altLang="en-US" sz="2400" b="1">
                <a:solidFill>
                  <a:srgbClr val="FF3300"/>
                </a:solidFill>
                <a:ea typeface="楷体" panose="02010609060101010101" pitchFamily="49" charset="-122"/>
              </a:rPr>
              <a:t>都具有旋光性</a:t>
            </a:r>
            <a:r>
              <a:rPr lang="zh-CN" altLang="en-US" sz="2400" b="1">
                <a:solidFill>
                  <a:srgbClr val="0000FF"/>
                </a:solidFill>
                <a:ea typeface="楷体" panose="02010609060101010101" pitchFamily="49" charset="-122"/>
              </a:rPr>
              <a:t>，而且发现主要</a:t>
            </a:r>
            <a:r>
              <a:rPr lang="zh-CN" altLang="en-US" sz="2400" b="1">
                <a:solidFill>
                  <a:srgbClr val="FF3300"/>
                </a:solidFill>
                <a:ea typeface="楷体" panose="02010609060101010101" pitchFamily="49" charset="-122"/>
              </a:rPr>
              <a:t>是</a:t>
            </a:r>
            <a:r>
              <a:rPr lang="en-US" altLang="zh-CN" sz="2400" b="1">
                <a:solidFill>
                  <a:srgbClr val="FF3300"/>
                </a:solidFill>
                <a:ea typeface="楷体" panose="02010609060101010101" pitchFamily="49" charset="-122"/>
              </a:rPr>
              <a:t>L</a:t>
            </a:r>
            <a:r>
              <a:rPr lang="zh-CN" altLang="en-US" sz="2400" b="1">
                <a:solidFill>
                  <a:srgbClr val="FF3300"/>
                </a:solidFill>
                <a:ea typeface="楷体" panose="02010609060101010101" pitchFamily="49" charset="-122"/>
              </a:rPr>
              <a:t>型</a:t>
            </a:r>
            <a:r>
              <a:rPr lang="zh-CN" altLang="en-US" sz="2400" b="1">
                <a:solidFill>
                  <a:srgbClr val="0000FF"/>
                </a:solidFill>
                <a:ea typeface="楷体" panose="02010609060101010101" pitchFamily="49" charset="-122"/>
              </a:rPr>
              <a:t>的</a:t>
            </a:r>
            <a:r>
              <a:rPr lang="en-US" altLang="zh-CN" sz="2400" b="1">
                <a:solidFill>
                  <a:srgbClr val="0000FF"/>
                </a:solidFill>
                <a:ea typeface="楷体" panose="02010609060101010101" pitchFamily="49" charset="-122"/>
              </a:rPr>
              <a:t>(</a:t>
            </a:r>
            <a:r>
              <a:rPr lang="zh-CN" altLang="en-US" sz="2400" b="1">
                <a:solidFill>
                  <a:srgbClr val="0000FF"/>
                </a:solidFill>
                <a:ea typeface="楷体" panose="02010609060101010101" pitchFamily="49" charset="-122"/>
              </a:rPr>
              <a:t>也有</a:t>
            </a:r>
            <a:r>
              <a:rPr lang="en-US" altLang="zh-CN" sz="2400" b="1">
                <a:solidFill>
                  <a:srgbClr val="0000FF"/>
                </a:solidFill>
                <a:ea typeface="楷体" panose="02010609060101010101" pitchFamily="49" charset="-122"/>
              </a:rPr>
              <a:t>D</a:t>
            </a:r>
            <a:r>
              <a:rPr lang="zh-CN" altLang="en-US" sz="2400" b="1">
                <a:solidFill>
                  <a:srgbClr val="0000FF"/>
                </a:solidFill>
                <a:ea typeface="楷体" panose="02010609060101010101" pitchFamily="49" charset="-122"/>
              </a:rPr>
              <a:t>型的，但很少</a:t>
            </a:r>
            <a:r>
              <a:rPr lang="en-US" altLang="zh-CN" sz="2400" b="1">
                <a:solidFill>
                  <a:srgbClr val="0000FF"/>
                </a:solidFill>
                <a:ea typeface="楷体" panose="02010609060101010101" pitchFamily="49" charset="-122"/>
              </a:rPr>
              <a:t>)</a:t>
            </a:r>
            <a:r>
              <a:rPr lang="zh-CN" altLang="en-US" sz="2400" b="1">
                <a:solidFill>
                  <a:srgbClr val="0000FF"/>
                </a:solidFill>
                <a:ea typeface="楷体" panose="02010609060101010101" pitchFamily="49" charset="-122"/>
              </a:rPr>
              <a:t>。</a:t>
            </a:r>
            <a:r>
              <a:rPr lang="zh-CN" altLang="en-US" sz="2400" b="1">
                <a:solidFill>
                  <a:srgbClr val="0000FF"/>
                </a:solidFill>
                <a:latin typeface="Times New Roman" panose="02020603050405020304" pitchFamily="18" charset="0"/>
                <a:ea typeface="楷体" panose="02010609060101010101" pitchFamily="49" charset="-122"/>
              </a:rPr>
              <a:t> </a:t>
            </a:r>
          </a:p>
        </p:txBody>
      </p:sp>
      <p:sp>
        <p:nvSpPr>
          <p:cNvPr id="43012" name="Text Box 4">
            <a:extLst>
              <a:ext uri="{FF2B5EF4-FFF2-40B4-BE49-F238E27FC236}">
                <a16:creationId xmlns:a16="http://schemas.microsoft.com/office/drawing/2014/main" id="{95986D45-756E-4FDC-8271-CD1874B1C558}"/>
              </a:ext>
            </a:extLst>
          </p:cNvPr>
          <p:cNvSpPr txBox="1">
            <a:spLocks noChangeArrowheads="1"/>
          </p:cNvSpPr>
          <p:nvPr/>
        </p:nvSpPr>
        <p:spPr bwMode="auto">
          <a:xfrm>
            <a:off x="609600" y="685800"/>
            <a:ext cx="3962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latin typeface="宋体" panose="02010600030101010101" pitchFamily="2" charset="-122"/>
                <a:ea typeface="楷体" panose="02010609060101010101" pitchFamily="49" charset="-122"/>
              </a:rPr>
              <a:t>二、氨基酸的构型 </a:t>
            </a:r>
          </a:p>
        </p:txBody>
      </p:sp>
      <p:sp>
        <p:nvSpPr>
          <p:cNvPr id="43024" name="Text Box 16">
            <a:extLst>
              <a:ext uri="{FF2B5EF4-FFF2-40B4-BE49-F238E27FC236}">
                <a16:creationId xmlns:a16="http://schemas.microsoft.com/office/drawing/2014/main" id="{4E07456D-CA07-41A2-AA18-09222F949FDD}"/>
              </a:ext>
            </a:extLst>
          </p:cNvPr>
          <p:cNvSpPr txBox="1">
            <a:spLocks noChangeArrowheads="1"/>
          </p:cNvSpPr>
          <p:nvPr/>
        </p:nvSpPr>
        <p:spPr bwMode="auto">
          <a:xfrm>
            <a:off x="611188" y="1268413"/>
            <a:ext cx="799465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spcBef>
                <a:spcPct val="50000"/>
              </a:spcBef>
            </a:pPr>
            <a:r>
              <a:rPr lang="en-US" altLang="zh-CN" sz="2400" b="1">
                <a:solidFill>
                  <a:srgbClr val="000000"/>
                </a:solidFill>
                <a:ea typeface="楷体" panose="02010609060101010101" pitchFamily="49" charset="-122"/>
              </a:rPr>
              <a:t>      </a:t>
            </a:r>
            <a:r>
              <a:rPr lang="zh-CN" altLang="en-US" sz="2400" b="1">
                <a:solidFill>
                  <a:srgbClr val="000000"/>
                </a:solidFill>
                <a:ea typeface="楷体" panose="02010609060101010101" pitchFamily="49" charset="-122"/>
              </a:rPr>
              <a:t>用</a:t>
            </a:r>
            <a:r>
              <a:rPr lang="en-US" altLang="zh-CN" sz="2400" b="1">
                <a:solidFill>
                  <a:srgbClr val="000000"/>
                </a:solidFill>
                <a:ea typeface="楷体" panose="02010609060101010101" pitchFamily="49" charset="-122"/>
              </a:rPr>
              <a:t>D/L</a:t>
            </a:r>
            <a:r>
              <a:rPr lang="zh-CN" altLang="en-US" sz="2400" b="1">
                <a:solidFill>
                  <a:srgbClr val="000000"/>
                </a:solidFill>
                <a:ea typeface="楷体" panose="02010609060101010101" pitchFamily="49" charset="-122"/>
              </a:rPr>
              <a:t>体系表示</a:t>
            </a:r>
            <a:r>
              <a:rPr lang="en-US" altLang="zh-CN" sz="2400" b="1">
                <a:solidFill>
                  <a:srgbClr val="000000"/>
                </a:solidFill>
                <a:ea typeface="楷体" panose="02010609060101010101" pitchFamily="49" charset="-122"/>
              </a:rPr>
              <a:t>——</a:t>
            </a:r>
            <a:r>
              <a:rPr lang="zh-CN" altLang="en-US" sz="2400" b="1">
                <a:solidFill>
                  <a:srgbClr val="000000"/>
                </a:solidFill>
                <a:ea typeface="楷体" panose="02010609060101010101" pitchFamily="49" charset="-122"/>
              </a:rPr>
              <a:t>在费歇尔投影式中氨基位于横键右边的为</a:t>
            </a:r>
            <a:r>
              <a:rPr lang="en-US" altLang="zh-CN" sz="2400" b="1">
                <a:solidFill>
                  <a:srgbClr val="000000"/>
                </a:solidFill>
                <a:ea typeface="楷体" panose="02010609060101010101" pitchFamily="49" charset="-122"/>
              </a:rPr>
              <a:t>D</a:t>
            </a:r>
            <a:r>
              <a:rPr lang="zh-CN" altLang="en-US" sz="2400" b="1">
                <a:solidFill>
                  <a:srgbClr val="000000"/>
                </a:solidFill>
                <a:ea typeface="楷体" panose="02010609060101010101" pitchFamily="49" charset="-122"/>
              </a:rPr>
              <a:t>型，位于左边的为</a:t>
            </a:r>
            <a:r>
              <a:rPr lang="en-US" altLang="zh-CN" sz="2400" b="1">
                <a:solidFill>
                  <a:srgbClr val="000000"/>
                </a:solidFill>
                <a:ea typeface="楷体" panose="02010609060101010101" pitchFamily="49" charset="-122"/>
              </a:rPr>
              <a:t>L</a:t>
            </a:r>
            <a:r>
              <a:rPr lang="zh-CN" altLang="en-US" sz="2400" b="1">
                <a:solidFill>
                  <a:srgbClr val="000000"/>
                </a:solidFill>
                <a:ea typeface="楷体" panose="02010609060101010101" pitchFamily="49" charset="-122"/>
              </a:rPr>
              <a:t>型。</a:t>
            </a:r>
            <a:r>
              <a:rPr lang="zh-CN" altLang="en-US" sz="2400" b="1">
                <a:solidFill>
                  <a:srgbClr val="000000"/>
                </a:solidFill>
                <a:latin typeface="宋体" panose="02010600030101010101" pitchFamily="2" charset="-122"/>
                <a:ea typeface="楷体" panose="02010609060101010101" pitchFamily="49" charset="-122"/>
              </a:rPr>
              <a:t> </a:t>
            </a:r>
          </a:p>
        </p:txBody>
      </p:sp>
      <p:graphicFrame>
        <p:nvGraphicFramePr>
          <p:cNvPr id="43025" name="Object 17">
            <a:extLst>
              <a:ext uri="{FF2B5EF4-FFF2-40B4-BE49-F238E27FC236}">
                <a16:creationId xmlns:a16="http://schemas.microsoft.com/office/drawing/2014/main" id="{3683302A-DD54-458E-99B8-99C1911B1D45}"/>
              </a:ext>
            </a:extLst>
          </p:cNvPr>
          <p:cNvGraphicFramePr>
            <a:graphicFrameLocks noChangeAspect="1"/>
          </p:cNvGraphicFramePr>
          <p:nvPr/>
        </p:nvGraphicFramePr>
        <p:xfrm>
          <a:off x="684213" y="2565400"/>
          <a:ext cx="7991475" cy="2062163"/>
        </p:xfrm>
        <a:graphic>
          <a:graphicData uri="http://schemas.openxmlformats.org/presentationml/2006/ole">
            <mc:AlternateContent xmlns:mc="http://schemas.openxmlformats.org/markup-compatibility/2006">
              <mc:Choice xmlns:v="urn:schemas-microsoft-com:vml" Requires="v">
                <p:oleObj spid="_x0000_s10247" r:id="rId3" imgW="8056080" imgH="2078640" progId="ChemDraw.Document.6.0">
                  <p:embed/>
                </p:oleObj>
              </mc:Choice>
              <mc:Fallback>
                <p:oleObj r:id="rId3" imgW="8056080" imgH="2078640" progId="ChemDraw.Document.6.0">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2565400"/>
                        <a:ext cx="7991475"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012"/>
                                        </p:tgtEl>
                                        <p:attrNameLst>
                                          <p:attrName>style.visibility</p:attrName>
                                        </p:attrNameLst>
                                      </p:cBhvr>
                                      <p:to>
                                        <p:strVal val="visible"/>
                                      </p:to>
                                    </p:set>
                                    <p:anim calcmode="lin" valueType="num">
                                      <p:cBhvr additive="base">
                                        <p:cTn id="7" dur="500" fill="hold"/>
                                        <p:tgtEl>
                                          <p:spTgt spid="43012"/>
                                        </p:tgtEl>
                                        <p:attrNameLst>
                                          <p:attrName>ppt_x</p:attrName>
                                        </p:attrNameLst>
                                      </p:cBhvr>
                                      <p:tavLst>
                                        <p:tav tm="0">
                                          <p:val>
                                            <p:strVal val="#ppt_x"/>
                                          </p:val>
                                        </p:tav>
                                        <p:tav tm="100000">
                                          <p:val>
                                            <p:strVal val="#ppt_x"/>
                                          </p:val>
                                        </p:tav>
                                      </p:tavLst>
                                    </p:anim>
                                    <p:anim calcmode="lin" valueType="num">
                                      <p:cBhvr additive="base">
                                        <p:cTn id="8" dur="500" fill="hold"/>
                                        <p:tgtEl>
                                          <p:spTgt spid="4301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43024"/>
                                        </p:tgtEl>
                                        <p:attrNameLst>
                                          <p:attrName>style.visibility</p:attrName>
                                        </p:attrNameLst>
                                      </p:cBhvr>
                                      <p:to>
                                        <p:strVal val="visible"/>
                                      </p:to>
                                    </p:set>
                                    <p:animEffect transition="in" filter="strips(downRight)">
                                      <p:cBhvr>
                                        <p:cTn id="13" dur="500"/>
                                        <p:tgtEl>
                                          <p:spTgt spid="4302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6" fill="hold" nodeType="clickEffect">
                                  <p:stCondLst>
                                    <p:cond delay="0"/>
                                  </p:stCondLst>
                                  <p:childTnLst>
                                    <p:set>
                                      <p:cBhvr>
                                        <p:cTn id="17" dur="1" fill="hold">
                                          <p:stCondLst>
                                            <p:cond delay="0"/>
                                          </p:stCondLst>
                                        </p:cTn>
                                        <p:tgtEl>
                                          <p:spTgt spid="43025"/>
                                        </p:tgtEl>
                                        <p:attrNameLst>
                                          <p:attrName>style.visibility</p:attrName>
                                        </p:attrNameLst>
                                      </p:cBhvr>
                                      <p:to>
                                        <p:strVal val="visible"/>
                                      </p:to>
                                    </p:set>
                                    <p:animEffect transition="in" filter="strips(downRight)">
                                      <p:cBhvr>
                                        <p:cTn id="18" dur="500"/>
                                        <p:tgtEl>
                                          <p:spTgt spid="4302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3011"/>
                                        </p:tgtEl>
                                        <p:attrNameLst>
                                          <p:attrName>style.visibility</p:attrName>
                                        </p:attrNameLst>
                                      </p:cBhvr>
                                      <p:to>
                                        <p:strVal val="visible"/>
                                      </p:to>
                                    </p:set>
                                    <p:anim calcmode="lin" valueType="num">
                                      <p:cBhvr additive="base">
                                        <p:cTn id="23" dur="500" fill="hold"/>
                                        <p:tgtEl>
                                          <p:spTgt spid="43011"/>
                                        </p:tgtEl>
                                        <p:attrNameLst>
                                          <p:attrName>ppt_x</p:attrName>
                                        </p:attrNameLst>
                                      </p:cBhvr>
                                      <p:tavLst>
                                        <p:tav tm="0">
                                          <p:val>
                                            <p:strVal val="0-#ppt_w/2"/>
                                          </p:val>
                                        </p:tav>
                                        <p:tav tm="100000">
                                          <p:val>
                                            <p:strVal val="#ppt_x"/>
                                          </p:val>
                                        </p:tav>
                                      </p:tavLst>
                                    </p:anim>
                                    <p:anim calcmode="lin" valueType="num">
                                      <p:cBhvr additive="base">
                                        <p:cTn id="24" dur="500" fill="hold"/>
                                        <p:tgtEl>
                                          <p:spTgt spid="430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p:bldP spid="43012" grpId="0"/>
      <p:bldP spid="4302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日期占位符 1">
            <a:extLst>
              <a:ext uri="{FF2B5EF4-FFF2-40B4-BE49-F238E27FC236}">
                <a16:creationId xmlns:a16="http://schemas.microsoft.com/office/drawing/2014/main" id="{5CBAC14D-F637-463D-9BA6-0152C151BBB7}"/>
              </a:ext>
            </a:extLst>
          </p:cNvPr>
          <p:cNvSpPr>
            <a:spLocks noGrp="1"/>
          </p:cNvSpPr>
          <p:nvPr>
            <p:ph type="dt" sz="quarter" idx="10"/>
          </p:nvPr>
        </p:nvSpPr>
        <p:spPr/>
        <p:txBody>
          <a:bodyPr anchorCtr="0"/>
          <a:lstStyle/>
          <a:p>
            <a:fld id="{BB962C8B-B14F-4D97-AF65-F5344CB8AC3E}" type="datetime11">
              <a:rPr lang="zh-CN" altLang="en-US" noProof="1" dirty="0" smtClean="0"/>
              <a:pPr/>
              <a:t>18:36:34</a:t>
            </a:fld>
            <a:endParaRPr lang="zh-CN" altLang="en-US" noProof="1"/>
          </a:p>
        </p:txBody>
      </p:sp>
      <p:sp>
        <p:nvSpPr>
          <p:cNvPr id="2" name="灯片编号占位符 3">
            <a:extLst>
              <a:ext uri="{FF2B5EF4-FFF2-40B4-BE49-F238E27FC236}">
                <a16:creationId xmlns:a16="http://schemas.microsoft.com/office/drawing/2014/main" id="{5D244F2A-7D78-41AD-8BB2-9D09A59E06D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D464094-0BED-4B27-A32B-D93CFC8640E8}" type="slidenum">
              <a:rPr lang="en-US" altLang="zh-CN"/>
              <a:pPr/>
              <a:t>60</a:t>
            </a:fld>
            <a:endParaRPr lang="en-US" altLang="zh-CN"/>
          </a:p>
        </p:txBody>
      </p:sp>
      <p:sp>
        <p:nvSpPr>
          <p:cNvPr id="65539" name="Text Box 2">
            <a:extLst>
              <a:ext uri="{FF2B5EF4-FFF2-40B4-BE49-F238E27FC236}">
                <a16:creationId xmlns:a16="http://schemas.microsoft.com/office/drawing/2014/main" id="{C972EE31-CA27-4072-A691-C8496EC08129}"/>
              </a:ext>
            </a:extLst>
          </p:cNvPr>
          <p:cNvSpPr txBox="1">
            <a:spLocks noChangeArrowheads="1"/>
          </p:cNvSpPr>
          <p:nvPr/>
        </p:nvSpPr>
        <p:spPr bwMode="auto">
          <a:xfrm>
            <a:off x="381000" y="533400"/>
            <a:ext cx="8077200" cy="158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35000"/>
              </a:lnSpc>
              <a:spcBef>
                <a:spcPct val="50000"/>
              </a:spcBef>
            </a:pPr>
            <a:r>
              <a:rPr lang="en-US" altLang="zh-CN" sz="2400" b="1">
                <a:latin typeface="宋体" panose="02010600030101010101" pitchFamily="2" charset="-122"/>
              </a:rPr>
              <a:t>  </a:t>
            </a:r>
            <a:r>
              <a:rPr lang="zh-CN" altLang="en-US" sz="2400" b="1">
                <a:latin typeface="宋体" panose="02010600030101010101" pitchFamily="2" charset="-122"/>
              </a:rPr>
              <a:t>在核苷酸分子中，每三个核苷酸组成一个联体，决定着生物体内合成蛋白质中的一种氨基酸，即遗传密码。现在三联密码已全部弄清，变成明码了。</a:t>
            </a:r>
            <a:endParaRPr lang="zh-CN" altLang="en-US" sz="2400" b="1"/>
          </a:p>
        </p:txBody>
      </p:sp>
      <p:sp>
        <p:nvSpPr>
          <p:cNvPr id="65540" name="Text Box 3">
            <a:extLst>
              <a:ext uri="{FF2B5EF4-FFF2-40B4-BE49-F238E27FC236}">
                <a16:creationId xmlns:a16="http://schemas.microsoft.com/office/drawing/2014/main" id="{DEAA418E-BB0A-4E8A-84A2-C51D0C52BAB1}"/>
              </a:ext>
            </a:extLst>
          </p:cNvPr>
          <p:cNvSpPr txBox="1">
            <a:spLocks noChangeArrowheads="1"/>
          </p:cNvSpPr>
          <p:nvPr/>
        </p:nvSpPr>
        <p:spPr bwMode="auto">
          <a:xfrm>
            <a:off x="533400" y="2743200"/>
            <a:ext cx="76200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35000"/>
              </a:lnSpc>
              <a:spcBef>
                <a:spcPct val="50000"/>
              </a:spcBef>
            </a:pPr>
            <a:r>
              <a:rPr lang="zh-CN" altLang="en-US" sz="2400" b="1">
                <a:solidFill>
                  <a:srgbClr val="000000"/>
                </a:solidFill>
                <a:latin typeface="宋体" panose="02010600030101010101" pitchFamily="2" charset="-122"/>
              </a:rPr>
              <a:t>在多肽链的合成中，氨基酸是基本原料，</a:t>
            </a:r>
            <a:r>
              <a:rPr lang="en-US" altLang="zh-CN" sz="2400" b="1">
                <a:solidFill>
                  <a:srgbClr val="000000"/>
                </a:solidFill>
                <a:latin typeface="宋体" panose="02010600030101010101" pitchFamily="2" charset="-122"/>
              </a:rPr>
              <a:t>mRNA</a:t>
            </a:r>
            <a:r>
              <a:rPr lang="zh-CN" altLang="en-US" sz="2400" b="1">
                <a:solidFill>
                  <a:srgbClr val="000000"/>
                </a:solidFill>
                <a:latin typeface="宋体" panose="02010600030101010101" pitchFamily="2" charset="-122"/>
              </a:rPr>
              <a:t>是模板， </a:t>
            </a:r>
            <a:r>
              <a:rPr lang="en-US" altLang="zh-CN" sz="2400" b="1">
                <a:solidFill>
                  <a:srgbClr val="000000"/>
                </a:solidFill>
                <a:latin typeface="宋体" panose="02010600030101010101" pitchFamily="2" charset="-122"/>
              </a:rPr>
              <a:t>tRNA</a:t>
            </a:r>
            <a:r>
              <a:rPr lang="zh-CN" altLang="en-US" sz="2400" b="1">
                <a:solidFill>
                  <a:srgbClr val="000000"/>
                </a:solidFill>
                <a:latin typeface="宋体" panose="02010600030101010101" pitchFamily="2" charset="-122"/>
              </a:rPr>
              <a:t>是运载工具，</a:t>
            </a:r>
            <a:r>
              <a:rPr lang="en-US" altLang="zh-CN" sz="2400" b="1">
                <a:solidFill>
                  <a:srgbClr val="000000"/>
                </a:solidFill>
                <a:latin typeface="宋体" panose="02010600030101010101" pitchFamily="2" charset="-122"/>
              </a:rPr>
              <a:t>rRNA</a:t>
            </a:r>
            <a:r>
              <a:rPr lang="zh-CN" altLang="en-US" sz="2400" b="1">
                <a:solidFill>
                  <a:srgbClr val="000000"/>
                </a:solidFill>
                <a:latin typeface="宋体" panose="02010600030101010101" pitchFamily="2" charset="-122"/>
              </a:rPr>
              <a:t>是合成肽链的现场（工作台）。合成中所需能量由</a:t>
            </a:r>
            <a:r>
              <a:rPr lang="en-US" altLang="zh-CN" sz="2400" b="1">
                <a:solidFill>
                  <a:srgbClr val="000000"/>
                </a:solidFill>
                <a:latin typeface="宋体" panose="02010600030101010101" pitchFamily="2" charset="-122"/>
              </a:rPr>
              <a:t>GPT</a:t>
            </a:r>
            <a:r>
              <a:rPr lang="zh-CN" altLang="en-US" sz="2400" b="1">
                <a:solidFill>
                  <a:srgbClr val="000000"/>
                </a:solidFill>
                <a:latin typeface="宋体" panose="02010600030101010101" pitchFamily="2" charset="-122"/>
              </a:rPr>
              <a:t>（鸟苷三磷酸）、</a:t>
            </a:r>
            <a:r>
              <a:rPr lang="en-US" altLang="zh-CN" sz="2400" b="1">
                <a:solidFill>
                  <a:srgbClr val="000000"/>
                </a:solidFill>
                <a:latin typeface="宋体" panose="02010600030101010101" pitchFamily="2" charset="-122"/>
              </a:rPr>
              <a:t>APT</a:t>
            </a:r>
            <a:r>
              <a:rPr lang="zh-CN" altLang="en-US" sz="2400" b="1">
                <a:solidFill>
                  <a:srgbClr val="000000"/>
                </a:solidFill>
                <a:latin typeface="宋体" panose="02010600030101010101" pitchFamily="2" charset="-122"/>
              </a:rPr>
              <a:t>（腺苷三磷酸）供应。</a:t>
            </a:r>
          </a:p>
          <a:p>
            <a:pPr>
              <a:lnSpc>
                <a:spcPct val="135000"/>
              </a:lnSpc>
              <a:spcBef>
                <a:spcPct val="50000"/>
              </a:spcBef>
            </a:pPr>
            <a:endParaRPr lang="en-US" altLang="zh-CN" sz="2400" b="1">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日期占位符 1">
            <a:extLst>
              <a:ext uri="{FF2B5EF4-FFF2-40B4-BE49-F238E27FC236}">
                <a16:creationId xmlns:a16="http://schemas.microsoft.com/office/drawing/2014/main" id="{41ADD7FC-79F8-43A5-86C6-D60CB503F2E5}"/>
              </a:ext>
            </a:extLst>
          </p:cNvPr>
          <p:cNvSpPr>
            <a:spLocks noGrp="1"/>
          </p:cNvSpPr>
          <p:nvPr>
            <p:ph type="dt" sz="quarter" idx="10"/>
          </p:nvPr>
        </p:nvSpPr>
        <p:spPr/>
        <p:txBody>
          <a:bodyPr anchorCtr="0"/>
          <a:lstStyle/>
          <a:p>
            <a:fld id="{BB962C8B-B14F-4D97-AF65-F5344CB8AC3E}" type="datetime11">
              <a:rPr lang="zh-CN" altLang="en-US" noProof="1" dirty="0" smtClean="0"/>
              <a:pPr/>
              <a:t>18:36:33</a:t>
            </a:fld>
            <a:endParaRPr lang="zh-CN" altLang="en-US" noProof="1"/>
          </a:p>
        </p:txBody>
      </p:sp>
      <p:sp>
        <p:nvSpPr>
          <p:cNvPr id="2" name="灯片编号占位符 3">
            <a:extLst>
              <a:ext uri="{FF2B5EF4-FFF2-40B4-BE49-F238E27FC236}">
                <a16:creationId xmlns:a16="http://schemas.microsoft.com/office/drawing/2014/main" id="{08527E79-9067-43EB-AF47-532AD523C86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92148C9-4BC2-4725-B38E-E9EF7FE6869A}" type="slidenum">
              <a:rPr lang="en-US" altLang="zh-CN"/>
              <a:pPr/>
              <a:t>7</a:t>
            </a:fld>
            <a:endParaRPr lang="en-US" altLang="zh-CN"/>
          </a:p>
        </p:txBody>
      </p:sp>
      <p:sp>
        <p:nvSpPr>
          <p:cNvPr id="11267" name="Text Box 5">
            <a:extLst>
              <a:ext uri="{FF2B5EF4-FFF2-40B4-BE49-F238E27FC236}">
                <a16:creationId xmlns:a16="http://schemas.microsoft.com/office/drawing/2014/main" id="{F1F02F54-3ACD-4639-B8FE-2D3C5AD9E041}"/>
              </a:ext>
            </a:extLst>
          </p:cNvPr>
          <p:cNvSpPr txBox="1">
            <a:spLocks noChangeArrowheads="1"/>
          </p:cNvSpPr>
          <p:nvPr/>
        </p:nvSpPr>
        <p:spPr bwMode="auto">
          <a:xfrm>
            <a:off x="1219200" y="1668463"/>
            <a:ext cx="792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spcBef>
                <a:spcPct val="50000"/>
              </a:spcBef>
            </a:pPr>
            <a:r>
              <a:rPr lang="en-US" altLang="zh-CN" sz="2400">
                <a:latin typeface="Times New Roman" panose="02020603050405020304" pitchFamily="18" charset="0"/>
              </a:rPr>
              <a:t>    </a:t>
            </a:r>
            <a:endParaRPr lang="en-US" altLang="zh-CN" sz="2400" b="1">
              <a:solidFill>
                <a:srgbClr val="006600"/>
              </a:solidFill>
              <a:latin typeface="Times New Roman" panose="02020603050405020304" pitchFamily="18" charset="0"/>
            </a:endParaRPr>
          </a:p>
        </p:txBody>
      </p:sp>
      <p:sp>
        <p:nvSpPr>
          <p:cNvPr id="11268" name="Text Box 6">
            <a:extLst>
              <a:ext uri="{FF2B5EF4-FFF2-40B4-BE49-F238E27FC236}">
                <a16:creationId xmlns:a16="http://schemas.microsoft.com/office/drawing/2014/main" id="{6AD6A997-1C8F-449D-89EE-B2F4B66EDB10}"/>
              </a:ext>
            </a:extLst>
          </p:cNvPr>
          <p:cNvSpPr txBox="1">
            <a:spLocks noChangeArrowheads="1"/>
          </p:cNvSpPr>
          <p:nvPr/>
        </p:nvSpPr>
        <p:spPr bwMode="auto">
          <a:xfrm>
            <a:off x="1219200" y="2209800"/>
            <a:ext cx="792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spcBef>
                <a:spcPct val="50000"/>
              </a:spcBef>
            </a:pPr>
            <a:r>
              <a:rPr lang="en-US" altLang="zh-CN" sz="2400" b="1">
                <a:latin typeface="Times New Roman" panose="02020603050405020304" pitchFamily="18" charset="0"/>
              </a:rPr>
              <a:t>        </a:t>
            </a:r>
            <a:endParaRPr lang="en-US" altLang="zh-CN" sz="2400">
              <a:latin typeface="Times New Roman" panose="02020603050405020304" pitchFamily="18" charset="0"/>
            </a:endParaRPr>
          </a:p>
        </p:txBody>
      </p:sp>
      <p:sp>
        <p:nvSpPr>
          <p:cNvPr id="11300" name="Text Box 36">
            <a:extLst>
              <a:ext uri="{FF2B5EF4-FFF2-40B4-BE49-F238E27FC236}">
                <a16:creationId xmlns:a16="http://schemas.microsoft.com/office/drawing/2014/main" id="{BD5C9B74-28B5-4F13-A748-2AA7A1B97DEC}"/>
              </a:ext>
            </a:extLst>
          </p:cNvPr>
          <p:cNvSpPr txBox="1">
            <a:spLocks noChangeArrowheads="1"/>
          </p:cNvSpPr>
          <p:nvPr/>
        </p:nvSpPr>
        <p:spPr bwMode="auto">
          <a:xfrm>
            <a:off x="395288" y="115888"/>
            <a:ext cx="3657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latin typeface="宋体" panose="02010600030101010101" pitchFamily="2" charset="-122"/>
                <a:ea typeface="楷体" panose="02010609060101010101" pitchFamily="49" charset="-122"/>
              </a:rPr>
              <a:t>三、</a:t>
            </a:r>
            <a:r>
              <a:rPr lang="zh-CN" altLang="en-US" sz="2800" b="1">
                <a:latin typeface="Times New Roman" panose="02020603050405020304" pitchFamily="18" charset="0"/>
                <a:ea typeface="楷体" panose="02010609060101010101" pitchFamily="49" charset="-122"/>
              </a:rPr>
              <a:t>氨基酸的性质</a:t>
            </a:r>
            <a:endParaRPr lang="zh-CN" altLang="en-US" sz="2800" b="1">
              <a:latin typeface="宋体" panose="02010600030101010101" pitchFamily="2" charset="-122"/>
              <a:ea typeface="楷体" panose="02010609060101010101" pitchFamily="49" charset="-122"/>
            </a:endParaRPr>
          </a:p>
        </p:txBody>
      </p:sp>
      <p:sp>
        <p:nvSpPr>
          <p:cNvPr id="11312" name="Text Box 48">
            <a:extLst>
              <a:ext uri="{FF2B5EF4-FFF2-40B4-BE49-F238E27FC236}">
                <a16:creationId xmlns:a16="http://schemas.microsoft.com/office/drawing/2014/main" id="{37810C84-9FA0-4DD6-BCBB-52C8D0F6368A}"/>
              </a:ext>
            </a:extLst>
          </p:cNvPr>
          <p:cNvSpPr txBox="1">
            <a:spLocks noChangeArrowheads="1"/>
          </p:cNvSpPr>
          <p:nvPr/>
        </p:nvSpPr>
        <p:spPr bwMode="auto">
          <a:xfrm>
            <a:off x="611188" y="620713"/>
            <a:ext cx="4238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en-US" altLang="zh-CN" sz="2400" b="1">
                <a:ea typeface="楷体" panose="02010609060101010101" pitchFamily="49" charset="-122"/>
              </a:rPr>
              <a:t>1</a:t>
            </a:r>
            <a:r>
              <a:rPr lang="zh-CN" altLang="en-US" sz="2400" b="1">
                <a:ea typeface="楷体" panose="02010609060101010101" pitchFamily="49" charset="-122"/>
              </a:rPr>
              <a:t>、两性与等电点 </a:t>
            </a:r>
            <a:r>
              <a:rPr lang="en-US" altLang="zh-CN" sz="2400" b="1">
                <a:ea typeface="楷体" panose="02010609060101010101" pitchFamily="49" charset="-122"/>
              </a:rPr>
              <a:t>(pI)</a:t>
            </a:r>
          </a:p>
        </p:txBody>
      </p:sp>
      <p:sp>
        <p:nvSpPr>
          <p:cNvPr id="11271" name="Rectangle 49">
            <a:extLst>
              <a:ext uri="{FF2B5EF4-FFF2-40B4-BE49-F238E27FC236}">
                <a16:creationId xmlns:a16="http://schemas.microsoft.com/office/drawing/2014/main" id="{D498DA40-946C-4757-8A30-A44884693101}"/>
              </a:ext>
            </a:extLst>
          </p:cNvPr>
          <p:cNvSpPr>
            <a:spLocks noChangeArrowheads="1"/>
          </p:cNvSpPr>
          <p:nvPr/>
        </p:nvSpPr>
        <p:spPr bwMode="auto">
          <a:xfrm>
            <a:off x="395288" y="981075"/>
            <a:ext cx="86042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a:ea typeface="楷体" panose="02010609060101010101" pitchFamily="49" charset="-122"/>
              </a:rPr>
              <a:t>      </a:t>
            </a:r>
            <a:r>
              <a:rPr lang="zh-CN" altLang="en-US" sz="2400" b="1">
                <a:ea typeface="楷体" panose="02010609060101010101" pitchFamily="49" charset="-122"/>
              </a:rPr>
              <a:t>氨基酸分子中既含有碱性基</a:t>
            </a:r>
            <a:r>
              <a:rPr lang="en-US" altLang="zh-CN" sz="2400" b="1">
                <a:ea typeface="楷体" panose="02010609060101010101" pitchFamily="49" charset="-122"/>
              </a:rPr>
              <a:t>-NH</a:t>
            </a:r>
            <a:r>
              <a:rPr lang="en-US" altLang="zh-CN" sz="2400" b="1" baseline="-25000">
                <a:ea typeface="楷体" panose="02010609060101010101" pitchFamily="49" charset="-122"/>
              </a:rPr>
              <a:t>2</a:t>
            </a:r>
            <a:r>
              <a:rPr lang="zh-CN" altLang="en-US" sz="2400" b="1">
                <a:ea typeface="楷体" panose="02010609060101010101" pitchFamily="49" charset="-122"/>
              </a:rPr>
              <a:t>，又含有酸性基</a:t>
            </a:r>
            <a:r>
              <a:rPr lang="en-US" altLang="zh-CN" sz="2400" b="1">
                <a:ea typeface="楷体" panose="02010609060101010101" pitchFamily="49" charset="-122"/>
              </a:rPr>
              <a:t>-COOH</a:t>
            </a:r>
            <a:r>
              <a:rPr lang="zh-CN" altLang="en-US" sz="2400" b="1">
                <a:ea typeface="楷体" panose="02010609060101010101" pitchFamily="49" charset="-122"/>
              </a:rPr>
              <a:t>，因而能够形成内盐以偶极离子形式存在。具有低挥发性，高熔点，难溶于有机溶剂。在水中存在着两个平衡。</a:t>
            </a:r>
          </a:p>
        </p:txBody>
      </p:sp>
      <p:graphicFrame>
        <p:nvGraphicFramePr>
          <p:cNvPr id="11317" name="Object 53">
            <a:extLst>
              <a:ext uri="{FF2B5EF4-FFF2-40B4-BE49-F238E27FC236}">
                <a16:creationId xmlns:a16="http://schemas.microsoft.com/office/drawing/2014/main" id="{97F860B8-68B8-41EE-B218-DE3F3DC7F418}"/>
              </a:ext>
            </a:extLst>
          </p:cNvPr>
          <p:cNvGraphicFramePr>
            <a:graphicFrameLocks noChangeAspect="1"/>
          </p:cNvGraphicFramePr>
          <p:nvPr/>
        </p:nvGraphicFramePr>
        <p:xfrm>
          <a:off x="1331913" y="2205038"/>
          <a:ext cx="5976937" cy="3363912"/>
        </p:xfrm>
        <a:graphic>
          <a:graphicData uri="http://schemas.openxmlformats.org/presentationml/2006/ole">
            <mc:AlternateContent xmlns:mc="http://schemas.openxmlformats.org/markup-compatibility/2006">
              <mc:Choice xmlns:v="urn:schemas-microsoft-com:vml" Requires="v">
                <p:oleObj spid="_x0000_s11274" r:id="rId3" imgW="6846840" imgH="3853440" progId="ChemDraw.Document.6.0">
                  <p:embed/>
                </p:oleObj>
              </mc:Choice>
              <mc:Fallback>
                <p:oleObj r:id="rId3" imgW="6846840" imgH="3853440" progId="ChemDraw.Document.6.0">
                  <p:embed/>
                  <p:pic>
                    <p:nvPicPr>
                      <p:cNvPr id="0" name="Object 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2205038"/>
                        <a:ext cx="5976937" cy="336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1318" name="Text Box 54">
            <a:extLst>
              <a:ext uri="{FF2B5EF4-FFF2-40B4-BE49-F238E27FC236}">
                <a16:creationId xmlns:a16="http://schemas.microsoft.com/office/drawing/2014/main" id="{60D9D725-0CD5-45B9-9766-3B2ACEE73BBD}"/>
              </a:ext>
            </a:extLst>
          </p:cNvPr>
          <p:cNvSpPr txBox="1">
            <a:spLocks noChangeArrowheads="1"/>
          </p:cNvSpPr>
          <p:nvPr/>
        </p:nvSpPr>
        <p:spPr bwMode="auto">
          <a:xfrm>
            <a:off x="323850" y="5588000"/>
            <a:ext cx="8424863"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400" b="1">
                <a:solidFill>
                  <a:srgbClr val="000000"/>
                </a:solidFill>
                <a:ea typeface="楷体" panose="02010609060101010101" pitchFamily="49" charset="-122"/>
              </a:rPr>
              <a:t>     </a:t>
            </a:r>
            <a:r>
              <a:rPr lang="zh-CN" altLang="en-US" sz="2200" b="1">
                <a:solidFill>
                  <a:srgbClr val="000000"/>
                </a:solidFill>
                <a:ea typeface="楷体" panose="02010609060101010101" pitchFamily="49" charset="-122"/>
              </a:rPr>
              <a:t>若调节溶液的</a:t>
            </a:r>
            <a:r>
              <a:rPr lang="en-US" altLang="zh-CN" sz="2200" b="1">
                <a:solidFill>
                  <a:srgbClr val="000000"/>
                </a:solidFill>
                <a:ea typeface="楷体" panose="02010609060101010101" pitchFamily="49" charset="-122"/>
              </a:rPr>
              <a:t>pH</a:t>
            </a:r>
            <a:r>
              <a:rPr lang="zh-CN" altLang="en-US" sz="2200" b="1">
                <a:solidFill>
                  <a:srgbClr val="000000"/>
                </a:solidFill>
                <a:ea typeface="楷体" panose="02010609060101010101" pitchFamily="49" charset="-122"/>
              </a:rPr>
              <a:t>值，使</a:t>
            </a:r>
            <a:r>
              <a:rPr lang="zh-CN" altLang="en-US" sz="2200" b="1">
                <a:solidFill>
                  <a:srgbClr val="FF3300"/>
                </a:solidFill>
                <a:ea typeface="楷体" panose="02010609060101010101" pitchFamily="49" charset="-122"/>
              </a:rPr>
              <a:t>－</a:t>
            </a:r>
            <a:r>
              <a:rPr lang="en-US" altLang="zh-CN" sz="2200" b="1">
                <a:solidFill>
                  <a:srgbClr val="FF3300"/>
                </a:solidFill>
                <a:ea typeface="楷体" panose="02010609060101010101" pitchFamily="49" charset="-122"/>
              </a:rPr>
              <a:t>NH</a:t>
            </a:r>
            <a:r>
              <a:rPr lang="en-US" altLang="zh-CN" sz="2200" b="1" baseline="-25000">
                <a:solidFill>
                  <a:srgbClr val="FF3300"/>
                </a:solidFill>
                <a:ea typeface="楷体" panose="02010609060101010101" pitchFamily="49" charset="-122"/>
              </a:rPr>
              <a:t>2</a:t>
            </a:r>
            <a:r>
              <a:rPr lang="zh-CN" altLang="en-US" sz="2200" b="1">
                <a:solidFill>
                  <a:srgbClr val="000000"/>
                </a:solidFill>
                <a:ea typeface="楷体" panose="02010609060101010101" pitchFamily="49" charset="-122"/>
              </a:rPr>
              <a:t>和</a:t>
            </a:r>
            <a:r>
              <a:rPr lang="zh-CN" altLang="en-US" sz="2200" b="1">
                <a:solidFill>
                  <a:srgbClr val="FF3300"/>
                </a:solidFill>
                <a:ea typeface="楷体" panose="02010609060101010101" pitchFamily="49" charset="-122"/>
              </a:rPr>
              <a:t>－</a:t>
            </a:r>
            <a:r>
              <a:rPr lang="en-US" altLang="zh-CN" sz="2200" b="1">
                <a:solidFill>
                  <a:srgbClr val="FF3300"/>
                </a:solidFill>
                <a:ea typeface="楷体" panose="02010609060101010101" pitchFamily="49" charset="-122"/>
              </a:rPr>
              <a:t>COOH</a:t>
            </a:r>
            <a:r>
              <a:rPr lang="zh-CN" altLang="en-US" sz="2200" b="1">
                <a:solidFill>
                  <a:srgbClr val="000000"/>
                </a:solidFill>
                <a:ea typeface="楷体" panose="02010609060101010101" pitchFamily="49" charset="-122"/>
              </a:rPr>
              <a:t>的</a:t>
            </a:r>
            <a:r>
              <a:rPr lang="zh-CN" altLang="en-US" sz="2200" b="1">
                <a:solidFill>
                  <a:srgbClr val="FF3300"/>
                </a:solidFill>
                <a:ea typeface="楷体" panose="02010609060101010101" pitchFamily="49" charset="-122"/>
              </a:rPr>
              <a:t>离子化程度相等</a:t>
            </a:r>
            <a:r>
              <a:rPr lang="en-US" altLang="zh-CN" sz="2200" b="1">
                <a:solidFill>
                  <a:srgbClr val="000000"/>
                </a:solidFill>
                <a:ea typeface="楷体" panose="02010609060101010101" pitchFamily="49" charset="-122"/>
              </a:rPr>
              <a:t>(</a:t>
            </a:r>
            <a:r>
              <a:rPr lang="zh-CN" altLang="en-US" sz="2200" b="1">
                <a:solidFill>
                  <a:srgbClr val="000000"/>
                </a:solidFill>
                <a:ea typeface="楷体" panose="02010609060101010101" pitchFamily="49" charset="-122"/>
              </a:rPr>
              <a:t>即氨基酸分子所带电荷呈中性</a:t>
            </a:r>
            <a:r>
              <a:rPr lang="en-US" altLang="zh-CN" sz="2200" b="1">
                <a:solidFill>
                  <a:srgbClr val="000000"/>
                </a:solidFill>
                <a:ea typeface="楷体" panose="02010609060101010101" pitchFamily="49" charset="-122"/>
              </a:rPr>
              <a:t>——</a:t>
            </a:r>
            <a:r>
              <a:rPr lang="zh-CN" altLang="en-US" sz="2200" b="1">
                <a:solidFill>
                  <a:srgbClr val="000000"/>
                </a:solidFill>
                <a:ea typeface="楷体" panose="02010609060101010101" pitchFamily="49" charset="-122"/>
              </a:rPr>
              <a:t>处于等电状态</a:t>
            </a:r>
            <a:r>
              <a:rPr lang="en-US" altLang="zh-CN" sz="2200" b="1">
                <a:solidFill>
                  <a:srgbClr val="000000"/>
                </a:solidFill>
                <a:ea typeface="楷体" panose="02010609060101010101" pitchFamily="49" charset="-122"/>
              </a:rPr>
              <a:t>)</a:t>
            </a:r>
            <a:r>
              <a:rPr lang="zh-CN" altLang="en-US" sz="2200" b="1">
                <a:solidFill>
                  <a:srgbClr val="000000"/>
                </a:solidFill>
                <a:ea typeface="楷体" panose="02010609060101010101" pitchFamily="49" charset="-122"/>
              </a:rPr>
              <a:t>时溶液的</a:t>
            </a:r>
            <a:r>
              <a:rPr lang="en-US" altLang="zh-CN" sz="2200" b="1">
                <a:solidFill>
                  <a:srgbClr val="FF3300"/>
                </a:solidFill>
                <a:ea typeface="楷体" panose="02010609060101010101" pitchFamily="49" charset="-122"/>
              </a:rPr>
              <a:t>pH</a:t>
            </a:r>
            <a:r>
              <a:rPr lang="zh-CN" altLang="en-US" sz="2200" b="1">
                <a:solidFill>
                  <a:srgbClr val="FF3300"/>
                </a:solidFill>
                <a:ea typeface="楷体" panose="02010609060101010101" pitchFamily="49" charset="-122"/>
              </a:rPr>
              <a:t>值</a:t>
            </a:r>
            <a:r>
              <a:rPr lang="zh-CN" altLang="en-US" sz="2200" b="1">
                <a:solidFill>
                  <a:srgbClr val="000000"/>
                </a:solidFill>
                <a:ea typeface="楷体" panose="02010609060101010101" pitchFamily="49" charset="-122"/>
              </a:rPr>
              <a:t>称为</a:t>
            </a:r>
            <a:r>
              <a:rPr lang="zh-CN" altLang="en-US" sz="2200" b="1">
                <a:solidFill>
                  <a:srgbClr val="FF3300"/>
                </a:solidFill>
                <a:ea typeface="楷体" panose="02010609060101010101" pitchFamily="49" charset="-122"/>
              </a:rPr>
              <a:t>氨基酸的等电点</a:t>
            </a:r>
            <a:r>
              <a:rPr lang="zh-CN" altLang="en-US" sz="2200" b="1">
                <a:solidFill>
                  <a:srgbClr val="000000"/>
                </a:solidFill>
                <a:ea typeface="楷体" panose="02010609060101010101" pitchFamily="49" charset="-122"/>
              </a:rPr>
              <a:t>。常以</a:t>
            </a:r>
            <a:r>
              <a:rPr lang="en-US" altLang="zh-CN" sz="2200" b="1">
                <a:solidFill>
                  <a:srgbClr val="FF3300"/>
                </a:solidFill>
                <a:ea typeface="楷体" panose="02010609060101010101" pitchFamily="49" charset="-122"/>
              </a:rPr>
              <a:t>pI</a:t>
            </a:r>
            <a:r>
              <a:rPr lang="zh-CN" altLang="en-US" sz="2200" b="1">
                <a:solidFill>
                  <a:srgbClr val="000000"/>
                </a:solidFill>
                <a:ea typeface="楷体" panose="02010609060101010101" pitchFamily="49" charset="-122"/>
              </a:rPr>
              <a:t>表示。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300"/>
                                        </p:tgtEl>
                                        <p:attrNameLst>
                                          <p:attrName>style.visibility</p:attrName>
                                        </p:attrNameLst>
                                      </p:cBhvr>
                                      <p:to>
                                        <p:strVal val="visible"/>
                                      </p:to>
                                    </p:set>
                                    <p:animEffect transition="in" filter="blinds(horizontal)">
                                      <p:cBhvr>
                                        <p:cTn id="7" dur="500"/>
                                        <p:tgtEl>
                                          <p:spTgt spid="113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312"/>
                                        </p:tgtEl>
                                        <p:attrNameLst>
                                          <p:attrName>style.visibility</p:attrName>
                                        </p:attrNameLst>
                                      </p:cBhvr>
                                      <p:to>
                                        <p:strVal val="visible"/>
                                      </p:to>
                                    </p:set>
                                    <p:animEffect transition="in" filter="blinds(horizontal)">
                                      <p:cBhvr>
                                        <p:cTn id="12" dur="500"/>
                                        <p:tgtEl>
                                          <p:spTgt spid="113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1317"/>
                                        </p:tgtEl>
                                        <p:attrNameLst>
                                          <p:attrName>style.visibility</p:attrName>
                                        </p:attrNameLst>
                                      </p:cBhvr>
                                      <p:to>
                                        <p:strVal val="visible"/>
                                      </p:to>
                                    </p:set>
                                    <p:animEffect transition="in" filter="strips(downRight)">
                                      <p:cBhvr>
                                        <p:cTn id="17" dur="500"/>
                                        <p:tgtEl>
                                          <p:spTgt spid="113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11318"/>
                                        </p:tgtEl>
                                        <p:attrNameLst>
                                          <p:attrName>style.visibility</p:attrName>
                                        </p:attrNameLst>
                                      </p:cBhvr>
                                      <p:to>
                                        <p:strVal val="visible"/>
                                      </p:to>
                                    </p:set>
                                    <p:anim calcmode="lin" valueType="num">
                                      <p:cBhvr additive="base">
                                        <p:cTn id="22" dur="500" fill="hold"/>
                                        <p:tgtEl>
                                          <p:spTgt spid="11318"/>
                                        </p:tgtEl>
                                        <p:attrNameLst>
                                          <p:attrName>ppt_x</p:attrName>
                                        </p:attrNameLst>
                                      </p:cBhvr>
                                      <p:tavLst>
                                        <p:tav tm="0">
                                          <p:val>
                                            <p:strVal val="0-#ppt_w/2"/>
                                          </p:val>
                                        </p:tav>
                                        <p:tav tm="100000">
                                          <p:val>
                                            <p:strVal val="#ppt_x"/>
                                          </p:val>
                                        </p:tav>
                                      </p:tavLst>
                                    </p:anim>
                                    <p:anim calcmode="lin" valueType="num">
                                      <p:cBhvr additive="base">
                                        <p:cTn id="23" dur="500" fill="hold"/>
                                        <p:tgtEl>
                                          <p:spTgt spid="113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00" grpId="0"/>
      <p:bldP spid="11312" grpId="0"/>
      <p:bldP spid="113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日期占位符 1">
            <a:extLst>
              <a:ext uri="{FF2B5EF4-FFF2-40B4-BE49-F238E27FC236}">
                <a16:creationId xmlns:a16="http://schemas.microsoft.com/office/drawing/2014/main" id="{C4F765B6-D265-40C8-9EFF-4B338BD99F10}"/>
              </a:ext>
            </a:extLst>
          </p:cNvPr>
          <p:cNvSpPr>
            <a:spLocks noGrp="1"/>
          </p:cNvSpPr>
          <p:nvPr>
            <p:ph type="dt" sz="quarter" idx="10"/>
          </p:nvPr>
        </p:nvSpPr>
        <p:spPr/>
        <p:txBody>
          <a:bodyPr anchorCtr="0"/>
          <a:lstStyle/>
          <a:p>
            <a:fld id="{BB962C8B-B14F-4D97-AF65-F5344CB8AC3E}" type="datetime11">
              <a:rPr lang="zh-CN" altLang="en-US" noProof="1" dirty="0" smtClean="0"/>
              <a:pPr/>
              <a:t>18:36:33</a:t>
            </a:fld>
            <a:endParaRPr lang="zh-CN" altLang="en-US" noProof="1"/>
          </a:p>
        </p:txBody>
      </p:sp>
      <p:sp>
        <p:nvSpPr>
          <p:cNvPr id="2" name="灯片编号占位符 3">
            <a:extLst>
              <a:ext uri="{FF2B5EF4-FFF2-40B4-BE49-F238E27FC236}">
                <a16:creationId xmlns:a16="http://schemas.microsoft.com/office/drawing/2014/main" id="{ED9DC20A-0964-4216-B9E9-3FB9543B5C4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12E6347-D8C1-4728-BFD2-73FFD670DB05}" type="slidenum">
              <a:rPr lang="en-US" altLang="zh-CN"/>
              <a:pPr/>
              <a:t>8</a:t>
            </a:fld>
            <a:endParaRPr lang="en-US" altLang="zh-CN"/>
          </a:p>
        </p:txBody>
      </p:sp>
      <p:sp>
        <p:nvSpPr>
          <p:cNvPr id="12291" name="Text Box 2">
            <a:extLst>
              <a:ext uri="{FF2B5EF4-FFF2-40B4-BE49-F238E27FC236}">
                <a16:creationId xmlns:a16="http://schemas.microsoft.com/office/drawing/2014/main" id="{0B375286-0F68-4482-A10A-A3D27AE41ECB}"/>
              </a:ext>
            </a:extLst>
          </p:cNvPr>
          <p:cNvSpPr txBox="1">
            <a:spLocks noChangeArrowheads="1"/>
          </p:cNvSpPr>
          <p:nvPr/>
        </p:nvSpPr>
        <p:spPr bwMode="auto">
          <a:xfrm>
            <a:off x="1219200" y="0"/>
            <a:ext cx="792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spcBef>
                <a:spcPct val="50000"/>
              </a:spcBef>
            </a:pPr>
            <a:r>
              <a:rPr lang="en-US" altLang="zh-CN" sz="2400">
                <a:latin typeface="Times New Roman" panose="02020603050405020304" pitchFamily="18" charset="0"/>
              </a:rPr>
              <a:t>        </a:t>
            </a:r>
            <a:endParaRPr lang="en-US" altLang="zh-CN" sz="2400" b="1">
              <a:solidFill>
                <a:schemeClr val="accent2"/>
              </a:solidFill>
              <a:latin typeface="Times New Roman" panose="02020603050405020304" pitchFamily="18" charset="0"/>
            </a:endParaRPr>
          </a:p>
        </p:txBody>
      </p:sp>
      <p:sp>
        <p:nvSpPr>
          <p:cNvPr id="12292" name="Text Box 13">
            <a:extLst>
              <a:ext uri="{FF2B5EF4-FFF2-40B4-BE49-F238E27FC236}">
                <a16:creationId xmlns:a16="http://schemas.microsoft.com/office/drawing/2014/main" id="{5D9BCF92-AB4B-40C4-9A32-5C62FB364C6B}"/>
              </a:ext>
            </a:extLst>
          </p:cNvPr>
          <p:cNvSpPr txBox="1">
            <a:spLocks noChangeArrowheads="1"/>
          </p:cNvSpPr>
          <p:nvPr/>
        </p:nvSpPr>
        <p:spPr bwMode="auto">
          <a:xfrm>
            <a:off x="1219200" y="2430463"/>
            <a:ext cx="792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spcBef>
                <a:spcPct val="50000"/>
              </a:spcBef>
            </a:pPr>
            <a:r>
              <a:rPr lang="en-US" altLang="zh-CN" sz="2400">
                <a:latin typeface="Times New Roman" panose="02020603050405020304" pitchFamily="18" charset="0"/>
              </a:rPr>
              <a:t>        </a:t>
            </a:r>
            <a:endParaRPr lang="en-US" altLang="zh-CN" sz="2400" b="1">
              <a:solidFill>
                <a:srgbClr val="FF00FF"/>
              </a:solidFill>
              <a:latin typeface="Times New Roman" panose="02020603050405020304" pitchFamily="18" charset="0"/>
            </a:endParaRPr>
          </a:p>
        </p:txBody>
      </p:sp>
      <p:sp>
        <p:nvSpPr>
          <p:cNvPr id="12293" name="Text Box 18">
            <a:extLst>
              <a:ext uri="{FF2B5EF4-FFF2-40B4-BE49-F238E27FC236}">
                <a16:creationId xmlns:a16="http://schemas.microsoft.com/office/drawing/2014/main" id="{39EA35E3-F456-4637-A28E-C760DF8868BB}"/>
              </a:ext>
            </a:extLst>
          </p:cNvPr>
          <p:cNvSpPr txBox="1">
            <a:spLocks noChangeArrowheads="1"/>
          </p:cNvSpPr>
          <p:nvPr/>
        </p:nvSpPr>
        <p:spPr bwMode="auto">
          <a:xfrm>
            <a:off x="1219200" y="4868863"/>
            <a:ext cx="792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spcBef>
                <a:spcPct val="50000"/>
              </a:spcBef>
            </a:pPr>
            <a:r>
              <a:rPr lang="en-US" altLang="zh-CN" sz="2400">
                <a:latin typeface="Times New Roman" panose="02020603050405020304" pitchFamily="18" charset="0"/>
              </a:rPr>
              <a:t>        </a:t>
            </a:r>
          </a:p>
        </p:txBody>
      </p:sp>
      <p:sp>
        <p:nvSpPr>
          <p:cNvPr id="12332" name="Rectangle 44">
            <a:extLst>
              <a:ext uri="{FF2B5EF4-FFF2-40B4-BE49-F238E27FC236}">
                <a16:creationId xmlns:a16="http://schemas.microsoft.com/office/drawing/2014/main" id="{870DD106-4D0A-4BAB-AE12-E88149611B76}"/>
              </a:ext>
            </a:extLst>
          </p:cNvPr>
          <p:cNvSpPr>
            <a:spLocks noChangeArrowheads="1"/>
          </p:cNvSpPr>
          <p:nvPr/>
        </p:nvSpPr>
        <p:spPr bwMode="auto">
          <a:xfrm>
            <a:off x="250825" y="1700213"/>
            <a:ext cx="7848600" cy="376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5000"/>
              </a:lnSpc>
              <a:spcBef>
                <a:spcPct val="50000"/>
              </a:spcBef>
              <a:buClr>
                <a:schemeClr val="hlink"/>
              </a:buClr>
              <a:buSzPct val="70000"/>
              <a:buFont typeface="Wingdings" panose="05000000000000000000" pitchFamily="2" charset="2"/>
              <a:buNone/>
            </a:pPr>
            <a:r>
              <a:rPr lang="en-US" altLang="zh-CN" sz="2400" b="1">
                <a:ea typeface="楷体" panose="02010609060101010101" pitchFamily="49" charset="-122"/>
              </a:rPr>
              <a:t>1°</a:t>
            </a:r>
            <a:r>
              <a:rPr lang="zh-CN" altLang="en-US" sz="2400" b="1">
                <a:ea typeface="楷体" panose="02010609060101010101" pitchFamily="49" charset="-122"/>
              </a:rPr>
              <a:t>等电点为电中性而不是中性（即</a:t>
            </a:r>
            <a:r>
              <a:rPr lang="en-US" altLang="zh-CN" sz="2400" b="1">
                <a:ea typeface="楷体" panose="02010609060101010101" pitchFamily="49" charset="-122"/>
              </a:rPr>
              <a:t>pH=7</a:t>
            </a:r>
            <a:r>
              <a:rPr lang="zh-CN" altLang="en-US" sz="2400" b="1">
                <a:ea typeface="楷体" panose="02010609060101010101" pitchFamily="49" charset="-122"/>
              </a:rPr>
              <a:t>），在溶液中加入电极时其电荷迁移为零。</a:t>
            </a:r>
          </a:p>
          <a:p>
            <a:pPr>
              <a:lnSpc>
                <a:spcPct val="115000"/>
              </a:lnSpc>
              <a:spcBef>
                <a:spcPct val="50000"/>
              </a:spcBef>
              <a:buClr>
                <a:schemeClr val="hlink"/>
              </a:buClr>
              <a:buSzPct val="70000"/>
              <a:buFont typeface="Wingdings" panose="05000000000000000000" pitchFamily="2" charset="2"/>
              <a:buNone/>
            </a:pPr>
            <a:r>
              <a:rPr lang="zh-CN" altLang="en-US" sz="2400" b="1">
                <a:solidFill>
                  <a:srgbClr val="000000"/>
                </a:solidFill>
                <a:ea typeface="楷体" panose="02010609060101010101" pitchFamily="49" charset="-122"/>
              </a:rPr>
              <a:t>中性氨基酸     </a:t>
            </a:r>
            <a:r>
              <a:rPr lang="en-US" altLang="zh-CN" sz="2400" b="1">
                <a:solidFill>
                  <a:srgbClr val="000000"/>
                </a:solidFill>
                <a:ea typeface="楷体" panose="02010609060101010101" pitchFamily="49" charset="-122"/>
              </a:rPr>
              <a:t>pI = 4.8-6.3</a:t>
            </a:r>
          </a:p>
          <a:p>
            <a:pPr>
              <a:lnSpc>
                <a:spcPct val="115000"/>
              </a:lnSpc>
              <a:spcBef>
                <a:spcPct val="50000"/>
              </a:spcBef>
              <a:buClr>
                <a:schemeClr val="hlink"/>
              </a:buClr>
              <a:buSzPct val="70000"/>
              <a:buFont typeface="Wingdings" panose="05000000000000000000" pitchFamily="2" charset="2"/>
              <a:buNone/>
            </a:pPr>
            <a:r>
              <a:rPr lang="zh-CN" altLang="en-US" sz="2400" b="1">
                <a:solidFill>
                  <a:srgbClr val="000000"/>
                </a:solidFill>
                <a:ea typeface="楷体" panose="02010609060101010101" pitchFamily="49" charset="-122"/>
              </a:rPr>
              <a:t>酸性氨基酸     </a:t>
            </a:r>
            <a:r>
              <a:rPr lang="en-US" altLang="zh-CN" sz="2400" b="1">
                <a:solidFill>
                  <a:srgbClr val="000000"/>
                </a:solidFill>
                <a:ea typeface="楷体" panose="02010609060101010101" pitchFamily="49" charset="-122"/>
              </a:rPr>
              <a:t>pI = 2.7-3.2</a:t>
            </a:r>
          </a:p>
          <a:p>
            <a:pPr>
              <a:lnSpc>
                <a:spcPct val="115000"/>
              </a:lnSpc>
              <a:spcBef>
                <a:spcPct val="50000"/>
              </a:spcBef>
              <a:buClr>
                <a:schemeClr val="hlink"/>
              </a:buClr>
              <a:buSzPct val="70000"/>
              <a:buFont typeface="Wingdings" panose="05000000000000000000" pitchFamily="2" charset="2"/>
              <a:buNone/>
            </a:pPr>
            <a:r>
              <a:rPr lang="zh-CN" altLang="en-US" sz="2400" b="1">
                <a:solidFill>
                  <a:srgbClr val="000000"/>
                </a:solidFill>
                <a:ea typeface="楷体" panose="02010609060101010101" pitchFamily="49" charset="-122"/>
              </a:rPr>
              <a:t>碱性氨基酸     </a:t>
            </a:r>
            <a:r>
              <a:rPr lang="en-US" altLang="zh-CN" sz="2400" b="1">
                <a:solidFill>
                  <a:srgbClr val="000000"/>
                </a:solidFill>
                <a:ea typeface="楷体" panose="02010609060101010101" pitchFamily="49" charset="-122"/>
              </a:rPr>
              <a:t>pI = 7.6-10.8</a:t>
            </a:r>
          </a:p>
          <a:p>
            <a:pPr>
              <a:lnSpc>
                <a:spcPct val="115000"/>
              </a:lnSpc>
              <a:spcBef>
                <a:spcPct val="50000"/>
              </a:spcBef>
              <a:buClr>
                <a:schemeClr val="hlink"/>
              </a:buClr>
              <a:buSzPct val="70000"/>
              <a:buFont typeface="Wingdings" panose="05000000000000000000" pitchFamily="2" charset="2"/>
              <a:buNone/>
            </a:pPr>
            <a:r>
              <a:rPr lang="en-US" altLang="zh-CN" sz="2400" b="1">
                <a:ea typeface="楷体" panose="02010609060101010101" pitchFamily="49" charset="-122"/>
              </a:rPr>
              <a:t>2°</a:t>
            </a:r>
            <a:r>
              <a:rPr lang="zh-CN" altLang="en-US" sz="2400" b="1">
                <a:ea typeface="楷体" panose="02010609060101010101" pitchFamily="49" charset="-122"/>
              </a:rPr>
              <a:t>等电点时，偶极离子在水中的溶解度最小，易结晶析出。</a:t>
            </a:r>
            <a:r>
              <a:rPr lang="zh-CN" altLang="en-US" sz="2400" b="1">
                <a:solidFill>
                  <a:srgbClr val="FF3300"/>
                </a:solidFill>
                <a:ea typeface="楷体" panose="02010609060101010101" pitchFamily="49" charset="-122"/>
              </a:rPr>
              <a:t>可用调节氨基酸等电点的方法分离氨基酸的混合物。</a:t>
            </a:r>
            <a:r>
              <a:rPr lang="zh-CN" altLang="en-US" sz="2400" b="1">
                <a:solidFill>
                  <a:srgbClr val="A50021"/>
                </a:solidFill>
                <a:latin typeface="Times New Roman" panose="02020603050405020304" pitchFamily="18" charset="0"/>
                <a:ea typeface="楷体" panose="02010609060101010101" pitchFamily="49" charset="-122"/>
              </a:rPr>
              <a:t> </a:t>
            </a:r>
            <a:endParaRPr lang="zh-CN" altLang="en-US" sz="2400" b="1">
              <a:latin typeface="宋体" panose="02010600030101010101" pitchFamily="2" charset="-122"/>
              <a:ea typeface="楷体" panose="02010609060101010101" pitchFamily="49" charset="-122"/>
            </a:endParaRPr>
          </a:p>
        </p:txBody>
      </p:sp>
      <p:sp>
        <p:nvSpPr>
          <p:cNvPr id="12333" name="Rectangle 45">
            <a:extLst>
              <a:ext uri="{FF2B5EF4-FFF2-40B4-BE49-F238E27FC236}">
                <a16:creationId xmlns:a16="http://schemas.microsoft.com/office/drawing/2014/main" id="{6003B728-BF0D-4A76-968E-020F879F3B83}"/>
              </a:ext>
            </a:extLst>
          </p:cNvPr>
          <p:cNvSpPr>
            <a:spLocks noChangeArrowheads="1"/>
          </p:cNvSpPr>
          <p:nvPr/>
        </p:nvSpPr>
        <p:spPr bwMode="auto">
          <a:xfrm>
            <a:off x="323850" y="620713"/>
            <a:ext cx="1103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solidFill>
                  <a:srgbClr val="FF3300"/>
                </a:solidFill>
                <a:ea typeface="楷体" panose="02010609060101010101" pitchFamily="49" charset="-122"/>
              </a:rPr>
              <a:t>注意：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333"/>
                                        </p:tgtEl>
                                        <p:attrNameLst>
                                          <p:attrName>style.visibility</p:attrName>
                                        </p:attrNameLst>
                                      </p:cBhvr>
                                      <p:to>
                                        <p:strVal val="visible"/>
                                      </p:to>
                                    </p:set>
                                    <p:animEffect transition="in" filter="strips(downRight)">
                                      <p:cBhvr>
                                        <p:cTn id="7" dur="500"/>
                                        <p:tgtEl>
                                          <p:spTgt spid="123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2332">
                                            <p:txEl>
                                              <p:pRg st="0" end="0"/>
                                            </p:txEl>
                                          </p:spTgt>
                                        </p:tgtEl>
                                        <p:attrNameLst>
                                          <p:attrName>style.visibility</p:attrName>
                                        </p:attrNameLst>
                                      </p:cBhvr>
                                      <p:to>
                                        <p:strVal val="visible"/>
                                      </p:to>
                                    </p:set>
                                    <p:animEffect transition="in" filter="strips(downRight)">
                                      <p:cBhvr>
                                        <p:cTn id="12" dur="500"/>
                                        <p:tgtEl>
                                          <p:spTgt spid="12332">
                                            <p:txEl>
                                              <p:pRg st="0" end="0"/>
                                            </p:txEl>
                                          </p:spTgt>
                                        </p:tgtEl>
                                      </p:cBhvr>
                                    </p:animEffect>
                                  </p:childTnLst>
                                </p:cTn>
                              </p:par>
                              <p:par>
                                <p:cTn id="13" presetID="18" presetClass="entr" presetSubtype="6" fill="hold" nodeType="withEffect">
                                  <p:stCondLst>
                                    <p:cond delay="0"/>
                                  </p:stCondLst>
                                  <p:childTnLst>
                                    <p:set>
                                      <p:cBhvr>
                                        <p:cTn id="14" dur="1" fill="hold">
                                          <p:stCondLst>
                                            <p:cond delay="0"/>
                                          </p:stCondLst>
                                        </p:cTn>
                                        <p:tgtEl>
                                          <p:spTgt spid="12332">
                                            <p:txEl>
                                              <p:pRg st="1" end="1"/>
                                            </p:txEl>
                                          </p:spTgt>
                                        </p:tgtEl>
                                        <p:attrNameLst>
                                          <p:attrName>style.visibility</p:attrName>
                                        </p:attrNameLst>
                                      </p:cBhvr>
                                      <p:to>
                                        <p:strVal val="visible"/>
                                      </p:to>
                                    </p:set>
                                    <p:animEffect transition="in" filter="strips(downRight)">
                                      <p:cBhvr>
                                        <p:cTn id="15" dur="500"/>
                                        <p:tgtEl>
                                          <p:spTgt spid="12332">
                                            <p:txEl>
                                              <p:pRg st="1" end="1"/>
                                            </p:txEl>
                                          </p:spTgt>
                                        </p:tgtEl>
                                      </p:cBhvr>
                                    </p:animEffect>
                                  </p:childTnLst>
                                </p:cTn>
                              </p:par>
                              <p:par>
                                <p:cTn id="16" presetID="18" presetClass="entr" presetSubtype="6" fill="hold" nodeType="withEffect">
                                  <p:stCondLst>
                                    <p:cond delay="0"/>
                                  </p:stCondLst>
                                  <p:childTnLst>
                                    <p:set>
                                      <p:cBhvr>
                                        <p:cTn id="17" dur="1" fill="hold">
                                          <p:stCondLst>
                                            <p:cond delay="0"/>
                                          </p:stCondLst>
                                        </p:cTn>
                                        <p:tgtEl>
                                          <p:spTgt spid="12332">
                                            <p:txEl>
                                              <p:pRg st="2" end="2"/>
                                            </p:txEl>
                                          </p:spTgt>
                                        </p:tgtEl>
                                        <p:attrNameLst>
                                          <p:attrName>style.visibility</p:attrName>
                                        </p:attrNameLst>
                                      </p:cBhvr>
                                      <p:to>
                                        <p:strVal val="visible"/>
                                      </p:to>
                                    </p:set>
                                    <p:animEffect transition="in" filter="strips(downRight)">
                                      <p:cBhvr>
                                        <p:cTn id="18" dur="500"/>
                                        <p:tgtEl>
                                          <p:spTgt spid="12332">
                                            <p:txEl>
                                              <p:pRg st="2" end="2"/>
                                            </p:txEl>
                                          </p:spTgt>
                                        </p:tgtEl>
                                      </p:cBhvr>
                                    </p:animEffect>
                                  </p:childTnLst>
                                </p:cTn>
                              </p:par>
                              <p:par>
                                <p:cTn id="19" presetID="18" presetClass="entr" presetSubtype="6" fill="hold" nodeType="withEffect">
                                  <p:stCondLst>
                                    <p:cond delay="0"/>
                                  </p:stCondLst>
                                  <p:childTnLst>
                                    <p:set>
                                      <p:cBhvr>
                                        <p:cTn id="20" dur="1" fill="hold">
                                          <p:stCondLst>
                                            <p:cond delay="0"/>
                                          </p:stCondLst>
                                        </p:cTn>
                                        <p:tgtEl>
                                          <p:spTgt spid="12332">
                                            <p:txEl>
                                              <p:pRg st="3" end="3"/>
                                            </p:txEl>
                                          </p:spTgt>
                                        </p:tgtEl>
                                        <p:attrNameLst>
                                          <p:attrName>style.visibility</p:attrName>
                                        </p:attrNameLst>
                                      </p:cBhvr>
                                      <p:to>
                                        <p:strVal val="visible"/>
                                      </p:to>
                                    </p:set>
                                    <p:animEffect transition="in" filter="strips(downRight)">
                                      <p:cBhvr>
                                        <p:cTn id="21" dur="500"/>
                                        <p:tgtEl>
                                          <p:spTgt spid="12332">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6" fill="hold" nodeType="clickEffect">
                                  <p:stCondLst>
                                    <p:cond delay="0"/>
                                  </p:stCondLst>
                                  <p:childTnLst>
                                    <p:set>
                                      <p:cBhvr>
                                        <p:cTn id="25" dur="1" fill="hold">
                                          <p:stCondLst>
                                            <p:cond delay="0"/>
                                          </p:stCondLst>
                                        </p:cTn>
                                        <p:tgtEl>
                                          <p:spTgt spid="12332">
                                            <p:txEl>
                                              <p:pRg st="4" end="4"/>
                                            </p:txEl>
                                          </p:spTgt>
                                        </p:tgtEl>
                                        <p:attrNameLst>
                                          <p:attrName>style.visibility</p:attrName>
                                        </p:attrNameLst>
                                      </p:cBhvr>
                                      <p:to>
                                        <p:strVal val="visible"/>
                                      </p:to>
                                    </p:set>
                                    <p:animEffect transition="in" filter="strips(downRight)">
                                      <p:cBhvr>
                                        <p:cTn id="26" dur="500"/>
                                        <p:tgtEl>
                                          <p:spTgt spid="1233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日期占位符 1">
            <a:extLst>
              <a:ext uri="{FF2B5EF4-FFF2-40B4-BE49-F238E27FC236}">
                <a16:creationId xmlns:a16="http://schemas.microsoft.com/office/drawing/2014/main" id="{5275969F-256A-4176-A0D8-06AF64F4F7FC}"/>
              </a:ext>
            </a:extLst>
          </p:cNvPr>
          <p:cNvSpPr>
            <a:spLocks noGrp="1"/>
          </p:cNvSpPr>
          <p:nvPr>
            <p:ph type="dt" sz="quarter" idx="10"/>
          </p:nvPr>
        </p:nvSpPr>
        <p:spPr/>
        <p:txBody>
          <a:bodyPr anchorCtr="0"/>
          <a:lstStyle/>
          <a:p>
            <a:fld id="{BB962C8B-B14F-4D97-AF65-F5344CB8AC3E}" type="datetime11">
              <a:rPr lang="zh-CN" altLang="en-US" noProof="1" dirty="0" smtClean="0"/>
              <a:pPr/>
              <a:t>18:36:33</a:t>
            </a:fld>
            <a:endParaRPr lang="zh-CN" altLang="en-US" noProof="1"/>
          </a:p>
        </p:txBody>
      </p:sp>
      <p:sp>
        <p:nvSpPr>
          <p:cNvPr id="2" name="灯片编号占位符 3">
            <a:extLst>
              <a:ext uri="{FF2B5EF4-FFF2-40B4-BE49-F238E27FC236}">
                <a16:creationId xmlns:a16="http://schemas.microsoft.com/office/drawing/2014/main" id="{FFE3A611-8013-478F-96A9-87D9EF46426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26F8B4F-DAA9-4DA7-9F06-7D89C9763E95}" type="slidenum">
              <a:rPr lang="en-US" altLang="zh-CN"/>
              <a:pPr/>
              <a:t>9</a:t>
            </a:fld>
            <a:endParaRPr lang="en-US" altLang="zh-CN"/>
          </a:p>
        </p:txBody>
      </p:sp>
      <p:sp>
        <p:nvSpPr>
          <p:cNvPr id="46082" name="Text Box 2">
            <a:extLst>
              <a:ext uri="{FF2B5EF4-FFF2-40B4-BE49-F238E27FC236}">
                <a16:creationId xmlns:a16="http://schemas.microsoft.com/office/drawing/2014/main" id="{95E165A4-9C55-4274-9E51-6248DC233694}"/>
              </a:ext>
            </a:extLst>
          </p:cNvPr>
          <p:cNvSpPr txBox="1">
            <a:spLocks noChangeArrowheads="1"/>
          </p:cNvSpPr>
          <p:nvPr/>
        </p:nvSpPr>
        <p:spPr bwMode="auto">
          <a:xfrm>
            <a:off x="457200" y="381000"/>
            <a:ext cx="373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en-US" altLang="zh-CN" sz="2400" b="1">
                <a:ea typeface="楷体" panose="02010609060101010101" pitchFamily="49" charset="-122"/>
              </a:rPr>
              <a:t>2</a:t>
            </a:r>
            <a:r>
              <a:rPr lang="zh-CN" altLang="en-US" sz="2400" b="1">
                <a:ea typeface="楷体" panose="02010609060101010101" pitchFamily="49" charset="-122"/>
              </a:rPr>
              <a:t>、氨基酸的反应 </a:t>
            </a:r>
          </a:p>
        </p:txBody>
      </p:sp>
      <p:sp>
        <p:nvSpPr>
          <p:cNvPr id="46083" name="Text Box 3">
            <a:extLst>
              <a:ext uri="{FF2B5EF4-FFF2-40B4-BE49-F238E27FC236}">
                <a16:creationId xmlns:a16="http://schemas.microsoft.com/office/drawing/2014/main" id="{A745131D-F640-4D67-A186-CFD4E13DB063}"/>
              </a:ext>
            </a:extLst>
          </p:cNvPr>
          <p:cNvSpPr txBox="1">
            <a:spLocks noChangeArrowheads="1"/>
          </p:cNvSpPr>
          <p:nvPr/>
        </p:nvSpPr>
        <p:spPr bwMode="auto">
          <a:xfrm>
            <a:off x="539750" y="1484313"/>
            <a:ext cx="304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en-US" altLang="zh-CN" sz="2400" b="1">
                <a:ea typeface="楷体" panose="02010609060101010101" pitchFamily="49" charset="-122"/>
              </a:rPr>
              <a:t>A.  </a:t>
            </a:r>
            <a:r>
              <a:rPr lang="zh-CN" altLang="en-US" sz="2400" b="1">
                <a:ea typeface="楷体" panose="02010609060101010101" pitchFamily="49" charset="-122"/>
              </a:rPr>
              <a:t>氨基酰化</a:t>
            </a:r>
          </a:p>
        </p:txBody>
      </p:sp>
      <p:sp>
        <p:nvSpPr>
          <p:cNvPr id="46090" name="Text Box 10">
            <a:extLst>
              <a:ext uri="{FF2B5EF4-FFF2-40B4-BE49-F238E27FC236}">
                <a16:creationId xmlns:a16="http://schemas.microsoft.com/office/drawing/2014/main" id="{8F9EB4D8-5507-470E-BCD4-FCBB13A20796}"/>
              </a:ext>
            </a:extLst>
          </p:cNvPr>
          <p:cNvSpPr txBox="1">
            <a:spLocks noChangeArrowheads="1"/>
          </p:cNvSpPr>
          <p:nvPr/>
        </p:nvSpPr>
        <p:spPr bwMode="auto">
          <a:xfrm>
            <a:off x="323850" y="2060575"/>
            <a:ext cx="8820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400" b="1">
                <a:solidFill>
                  <a:srgbClr val="008000"/>
                </a:solidFill>
                <a:latin typeface="楷体" panose="02010609060101010101" pitchFamily="49" charset="-122"/>
                <a:ea typeface="楷体" panose="02010609060101010101" pitchFamily="49" charset="-122"/>
              </a:rPr>
              <a:t>乙酰氯、醋酸酐、苯甲酰氯、邻苯二甲酸酐等都可用作酰化剂。</a:t>
            </a:r>
            <a:r>
              <a:rPr lang="zh-CN" altLang="en-US" sz="2400" b="1">
                <a:solidFill>
                  <a:srgbClr val="008000"/>
                </a:solidFill>
                <a:latin typeface="宋体" panose="02010600030101010101" pitchFamily="2" charset="-122"/>
                <a:ea typeface="楷体" panose="02010609060101010101" pitchFamily="49" charset="-122"/>
              </a:rPr>
              <a:t> </a:t>
            </a:r>
          </a:p>
        </p:txBody>
      </p:sp>
      <p:sp>
        <p:nvSpPr>
          <p:cNvPr id="46094" name="Text Box 14">
            <a:extLst>
              <a:ext uri="{FF2B5EF4-FFF2-40B4-BE49-F238E27FC236}">
                <a16:creationId xmlns:a16="http://schemas.microsoft.com/office/drawing/2014/main" id="{B0D5A218-C280-4338-9DAB-FFD792504D99}"/>
              </a:ext>
            </a:extLst>
          </p:cNvPr>
          <p:cNvSpPr txBox="1">
            <a:spLocks noChangeArrowheads="1"/>
          </p:cNvSpPr>
          <p:nvPr/>
        </p:nvSpPr>
        <p:spPr bwMode="auto">
          <a:xfrm>
            <a:off x="304800" y="3962400"/>
            <a:ext cx="8153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en-US" altLang="zh-CN" sz="2400" b="1">
                <a:solidFill>
                  <a:srgbClr val="000000"/>
                </a:solidFill>
                <a:latin typeface="宋体" panose="02010600030101010101" pitchFamily="2" charset="-122"/>
              </a:rPr>
              <a:t>  </a:t>
            </a:r>
            <a:r>
              <a:rPr lang="zh-CN" altLang="en-US" sz="2400" b="1">
                <a:solidFill>
                  <a:srgbClr val="000000"/>
                </a:solidFill>
                <a:latin typeface="楷体" panose="02010609060101010101" pitchFamily="49" charset="-122"/>
                <a:ea typeface="楷体" panose="02010609060101010101" pitchFamily="49" charset="-122"/>
              </a:rPr>
              <a:t>在蛋白质的合成过程中为了保护氨基则用苄氧甲酰氯作为酰化剂。</a:t>
            </a:r>
          </a:p>
        </p:txBody>
      </p:sp>
      <p:sp>
        <p:nvSpPr>
          <p:cNvPr id="46096" name="Text Box 16">
            <a:extLst>
              <a:ext uri="{FF2B5EF4-FFF2-40B4-BE49-F238E27FC236}">
                <a16:creationId xmlns:a16="http://schemas.microsoft.com/office/drawing/2014/main" id="{54ABE123-BAAB-4851-B9D2-2488A2D3F774}"/>
              </a:ext>
            </a:extLst>
          </p:cNvPr>
          <p:cNvSpPr txBox="1">
            <a:spLocks noChangeArrowheads="1"/>
          </p:cNvSpPr>
          <p:nvPr/>
        </p:nvSpPr>
        <p:spPr bwMode="auto">
          <a:xfrm>
            <a:off x="395288" y="990600"/>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400" b="1">
                <a:ea typeface="楷体" panose="02010609060101010101" pitchFamily="49" charset="-122"/>
              </a:rPr>
              <a:t>(1) </a:t>
            </a:r>
            <a:r>
              <a:rPr lang="zh-CN" altLang="en-US" sz="2400" b="1">
                <a:ea typeface="楷体" panose="02010609060101010101" pitchFamily="49" charset="-122"/>
              </a:rPr>
              <a:t>氨基的反应</a:t>
            </a:r>
          </a:p>
        </p:txBody>
      </p:sp>
      <p:graphicFrame>
        <p:nvGraphicFramePr>
          <p:cNvPr id="46097" name="Object 17">
            <a:extLst>
              <a:ext uri="{FF2B5EF4-FFF2-40B4-BE49-F238E27FC236}">
                <a16:creationId xmlns:a16="http://schemas.microsoft.com/office/drawing/2014/main" id="{B2D4C67F-AD13-4CBD-A0B6-0E3E51B9DD6D}"/>
              </a:ext>
            </a:extLst>
          </p:cNvPr>
          <p:cNvGraphicFramePr>
            <a:graphicFrameLocks noChangeAspect="1"/>
          </p:cNvGraphicFramePr>
          <p:nvPr/>
        </p:nvGraphicFramePr>
        <p:xfrm>
          <a:off x="684213" y="2708275"/>
          <a:ext cx="7848600" cy="987425"/>
        </p:xfrm>
        <a:graphic>
          <a:graphicData uri="http://schemas.openxmlformats.org/presentationml/2006/ole">
            <mc:AlternateContent xmlns:mc="http://schemas.openxmlformats.org/markup-compatibility/2006">
              <mc:Choice xmlns:v="urn:schemas-microsoft-com:vml" Requires="v">
                <p:oleObj spid="_x0000_s13322" r:id="rId3" imgW="8269560" imgH="1040040" progId="ChemDraw.Document.6.0">
                  <p:embed/>
                </p:oleObj>
              </mc:Choice>
              <mc:Fallback>
                <p:oleObj r:id="rId3" imgW="8269560" imgH="1040040" progId="ChemDraw.Document.6.0">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2708275"/>
                        <a:ext cx="7848600"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6098" name="Object 18">
            <a:extLst>
              <a:ext uri="{FF2B5EF4-FFF2-40B4-BE49-F238E27FC236}">
                <a16:creationId xmlns:a16="http://schemas.microsoft.com/office/drawing/2014/main" id="{8BC12244-AE1C-4A52-95E3-1BBAF6FA558F}"/>
              </a:ext>
            </a:extLst>
          </p:cNvPr>
          <p:cNvGraphicFramePr>
            <a:graphicFrameLocks noChangeAspect="1"/>
          </p:cNvGraphicFramePr>
          <p:nvPr/>
        </p:nvGraphicFramePr>
        <p:xfrm>
          <a:off x="250825" y="5229225"/>
          <a:ext cx="8497888" cy="806450"/>
        </p:xfrm>
        <a:graphic>
          <a:graphicData uri="http://schemas.openxmlformats.org/presentationml/2006/ole">
            <mc:AlternateContent xmlns:mc="http://schemas.openxmlformats.org/markup-compatibility/2006">
              <mc:Choice xmlns:v="urn:schemas-microsoft-com:vml" Requires="v">
                <p:oleObj spid="_x0000_s13323" r:id="rId5" imgW="8777880" imgH="832680" progId="ChemDraw.Document.6.0">
                  <p:embed/>
                </p:oleObj>
              </mc:Choice>
              <mc:Fallback>
                <p:oleObj r:id="rId5" imgW="8777880" imgH="832680" progId="ChemDraw.Document.6.0">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825" y="5229225"/>
                        <a:ext cx="8497888"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082"/>
                                        </p:tgtEl>
                                        <p:attrNameLst>
                                          <p:attrName>style.visibility</p:attrName>
                                        </p:attrNameLst>
                                      </p:cBhvr>
                                      <p:to>
                                        <p:strVal val="visible"/>
                                      </p:to>
                                    </p:set>
                                    <p:animEffect transition="in" filter="blinds(horizontal)">
                                      <p:cBhvr>
                                        <p:cTn id="7" dur="500"/>
                                        <p:tgtEl>
                                          <p:spTgt spid="460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6096"/>
                                        </p:tgtEl>
                                        <p:attrNameLst>
                                          <p:attrName>style.visibility</p:attrName>
                                        </p:attrNameLst>
                                      </p:cBhvr>
                                      <p:to>
                                        <p:strVal val="visible"/>
                                      </p:to>
                                    </p:set>
                                    <p:anim calcmode="lin" valueType="num">
                                      <p:cBhvr additive="base">
                                        <p:cTn id="12" dur="500" fill="hold"/>
                                        <p:tgtEl>
                                          <p:spTgt spid="46096"/>
                                        </p:tgtEl>
                                        <p:attrNameLst>
                                          <p:attrName>ppt_x</p:attrName>
                                        </p:attrNameLst>
                                      </p:cBhvr>
                                      <p:tavLst>
                                        <p:tav tm="0">
                                          <p:val>
                                            <p:strVal val="0-#ppt_w/2"/>
                                          </p:val>
                                        </p:tav>
                                        <p:tav tm="100000">
                                          <p:val>
                                            <p:strVal val="#ppt_x"/>
                                          </p:val>
                                        </p:tav>
                                      </p:tavLst>
                                    </p:anim>
                                    <p:anim calcmode="lin" valueType="num">
                                      <p:cBhvr additive="base">
                                        <p:cTn id="13" dur="500" fill="hold"/>
                                        <p:tgtEl>
                                          <p:spTgt spid="46096"/>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6083"/>
                                        </p:tgtEl>
                                        <p:attrNameLst>
                                          <p:attrName>style.visibility</p:attrName>
                                        </p:attrNameLst>
                                      </p:cBhvr>
                                      <p:to>
                                        <p:strVal val="visible"/>
                                      </p:to>
                                    </p:set>
                                    <p:animEffect transition="in" filter="blinds(horizontal)">
                                      <p:cBhvr>
                                        <p:cTn id="18" dur="500"/>
                                        <p:tgtEl>
                                          <p:spTgt spid="4608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6090"/>
                                        </p:tgtEl>
                                        <p:attrNameLst>
                                          <p:attrName>style.visibility</p:attrName>
                                        </p:attrNameLst>
                                      </p:cBhvr>
                                      <p:to>
                                        <p:strVal val="visible"/>
                                      </p:to>
                                    </p:set>
                                    <p:anim calcmode="lin" valueType="num">
                                      <p:cBhvr additive="base">
                                        <p:cTn id="23" dur="500" fill="hold"/>
                                        <p:tgtEl>
                                          <p:spTgt spid="46090"/>
                                        </p:tgtEl>
                                        <p:attrNameLst>
                                          <p:attrName>ppt_x</p:attrName>
                                        </p:attrNameLst>
                                      </p:cBhvr>
                                      <p:tavLst>
                                        <p:tav tm="0">
                                          <p:val>
                                            <p:strVal val="0-#ppt_w/2"/>
                                          </p:val>
                                        </p:tav>
                                        <p:tav tm="100000">
                                          <p:val>
                                            <p:strVal val="#ppt_x"/>
                                          </p:val>
                                        </p:tav>
                                      </p:tavLst>
                                    </p:anim>
                                    <p:anim calcmode="lin" valueType="num">
                                      <p:cBhvr additive="base">
                                        <p:cTn id="24" dur="500" fill="hold"/>
                                        <p:tgtEl>
                                          <p:spTgt spid="46090"/>
                                        </p:tgtEl>
                                        <p:attrNameLst>
                                          <p:attrName>ppt_y</p:attrName>
                                        </p:attrNameLst>
                                      </p:cBhvr>
                                      <p:tavLst>
                                        <p:tav tm="0">
                                          <p:val>
                                            <p:strVal val="#ppt_y"/>
                                          </p:val>
                                        </p:tav>
                                        <p:tav tm="100000">
                                          <p:val>
                                            <p:strVal val="#ppt_y"/>
                                          </p:val>
                                        </p:tav>
                                      </p:tavLst>
                                    </p:anim>
                                  </p:childTnLst>
                                </p:cTn>
                              </p:par>
                              <p:par>
                                <p:cTn id="25" presetID="18" presetClass="entr" presetSubtype="6" fill="hold" nodeType="withEffect">
                                  <p:stCondLst>
                                    <p:cond delay="0"/>
                                  </p:stCondLst>
                                  <p:childTnLst>
                                    <p:set>
                                      <p:cBhvr>
                                        <p:cTn id="26" dur="1" fill="hold">
                                          <p:stCondLst>
                                            <p:cond delay="0"/>
                                          </p:stCondLst>
                                        </p:cTn>
                                        <p:tgtEl>
                                          <p:spTgt spid="46097"/>
                                        </p:tgtEl>
                                        <p:attrNameLst>
                                          <p:attrName>style.visibility</p:attrName>
                                        </p:attrNameLst>
                                      </p:cBhvr>
                                      <p:to>
                                        <p:strVal val="visible"/>
                                      </p:to>
                                    </p:set>
                                    <p:animEffect transition="in" filter="strips(downRight)">
                                      <p:cBhvr>
                                        <p:cTn id="27" dur="500"/>
                                        <p:tgtEl>
                                          <p:spTgt spid="4609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46094"/>
                                        </p:tgtEl>
                                        <p:attrNameLst>
                                          <p:attrName>style.visibility</p:attrName>
                                        </p:attrNameLst>
                                      </p:cBhvr>
                                      <p:to>
                                        <p:strVal val="visible"/>
                                      </p:to>
                                    </p:set>
                                    <p:anim calcmode="lin" valueType="num">
                                      <p:cBhvr additive="base">
                                        <p:cTn id="32" dur="500" fill="hold"/>
                                        <p:tgtEl>
                                          <p:spTgt spid="46094"/>
                                        </p:tgtEl>
                                        <p:attrNameLst>
                                          <p:attrName>ppt_x</p:attrName>
                                        </p:attrNameLst>
                                      </p:cBhvr>
                                      <p:tavLst>
                                        <p:tav tm="0">
                                          <p:val>
                                            <p:strVal val="0-#ppt_w/2"/>
                                          </p:val>
                                        </p:tav>
                                        <p:tav tm="100000">
                                          <p:val>
                                            <p:strVal val="#ppt_x"/>
                                          </p:val>
                                        </p:tav>
                                      </p:tavLst>
                                    </p:anim>
                                    <p:anim calcmode="lin" valueType="num">
                                      <p:cBhvr additive="base">
                                        <p:cTn id="33" dur="500" fill="hold"/>
                                        <p:tgtEl>
                                          <p:spTgt spid="46094"/>
                                        </p:tgtEl>
                                        <p:attrNameLst>
                                          <p:attrName>ppt_y</p:attrName>
                                        </p:attrNameLst>
                                      </p:cBhvr>
                                      <p:tavLst>
                                        <p:tav tm="0">
                                          <p:val>
                                            <p:strVal val="#ppt_y"/>
                                          </p:val>
                                        </p:tav>
                                        <p:tav tm="100000">
                                          <p:val>
                                            <p:strVal val="#ppt_y"/>
                                          </p:val>
                                        </p:tav>
                                      </p:tavLst>
                                    </p:anim>
                                  </p:childTnLst>
                                </p:cTn>
                              </p:par>
                              <p:par>
                                <p:cTn id="34" presetID="18" presetClass="entr" presetSubtype="6" fill="hold" nodeType="withEffect">
                                  <p:stCondLst>
                                    <p:cond delay="0"/>
                                  </p:stCondLst>
                                  <p:childTnLst>
                                    <p:set>
                                      <p:cBhvr>
                                        <p:cTn id="35" dur="1" fill="hold">
                                          <p:stCondLst>
                                            <p:cond delay="0"/>
                                          </p:stCondLst>
                                        </p:cTn>
                                        <p:tgtEl>
                                          <p:spTgt spid="46098"/>
                                        </p:tgtEl>
                                        <p:attrNameLst>
                                          <p:attrName>style.visibility</p:attrName>
                                        </p:attrNameLst>
                                      </p:cBhvr>
                                      <p:to>
                                        <p:strVal val="visible"/>
                                      </p:to>
                                    </p:set>
                                    <p:animEffect transition="in" filter="strips(downRight)">
                                      <p:cBhvr>
                                        <p:cTn id="36" dur="500"/>
                                        <p:tgtEl>
                                          <p:spTgt spid="46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p:bldP spid="46083" grpId="0"/>
      <p:bldP spid="46090" grpId="0"/>
      <p:bldP spid="46094" grpId="0"/>
      <p:bldP spid="46096" grpId="0"/>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jAyYTdmZmQ4ODg0NDk1MDY4MGEwMzAwOWUyZjljNGIifQ=="/>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4822</Words>
  <Application>Microsoft Office PowerPoint</Application>
  <PresentationFormat>全屏显示(4:3)</PresentationFormat>
  <Paragraphs>426</Paragraphs>
  <Slides>60</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60</vt:i4>
      </vt:variant>
    </vt:vector>
  </HeadingPairs>
  <TitlesOfParts>
    <vt:vector size="73" baseType="lpstr">
      <vt:lpstr>Arial</vt:lpstr>
      <vt:lpstr>宋体</vt:lpstr>
      <vt:lpstr>Wingdings</vt:lpstr>
      <vt:lpstr>等线 Light</vt:lpstr>
      <vt:lpstr>等线</vt:lpstr>
      <vt:lpstr>Times New Roman</vt:lpstr>
      <vt:lpstr>楷体</vt:lpstr>
      <vt:lpstr>Symbol</vt:lpstr>
      <vt:lpstr>隶书</vt:lpstr>
      <vt:lpstr>微软雅黑</vt:lpstr>
      <vt:lpstr>Arial Unicode MS</vt:lpstr>
      <vt:lpstr>自定义设计方案</vt:lpstr>
      <vt:lpstr>CS ChemDraw Drawing</vt:lpstr>
      <vt:lpstr>第十三章  氨基酸 多肽 蛋白质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大连轻工业学院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dc:title>
  <dc:creator>dupl</dc:creator>
  <cp:lastModifiedBy>du pengli</cp:lastModifiedBy>
  <cp:revision>153</cp:revision>
  <dcterms:created xsi:type="dcterms:W3CDTF">2002-12-25T01:08:42Z</dcterms:created>
  <dcterms:modified xsi:type="dcterms:W3CDTF">2023-06-14T10:36:49Z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035A24A9A62E480899844870221C7511</vt:lpwstr>
  </property>
  <property fmtid="{D5CDD505-2E9C-101B-9397-08002B2CF9AE}" pid="3" name="KSOProductBuildVer">
    <vt:lpwstr>2052-11.1.0.13703</vt:lpwstr>
  </property>
</Properties>
</file>