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306" r:id="rId2"/>
    <p:sldId id="257" r:id="rId3"/>
    <p:sldId id="258" r:id="rId4"/>
    <p:sldId id="259" r:id="rId5"/>
    <p:sldId id="260" r:id="rId6"/>
    <p:sldId id="308" r:id="rId7"/>
    <p:sldId id="310" r:id="rId8"/>
    <p:sldId id="334" r:id="rId9"/>
    <p:sldId id="312" r:id="rId10"/>
    <p:sldId id="313" r:id="rId11"/>
    <p:sldId id="314" r:id="rId12"/>
    <p:sldId id="338" r:id="rId13"/>
    <p:sldId id="318" r:id="rId14"/>
    <p:sldId id="319" r:id="rId15"/>
    <p:sldId id="320" r:id="rId16"/>
    <p:sldId id="321" r:id="rId17"/>
    <p:sldId id="340" r:id="rId18"/>
    <p:sldId id="341" r:id="rId19"/>
    <p:sldId id="323" r:id="rId20"/>
    <p:sldId id="325" r:id="rId21"/>
    <p:sldId id="326" r:id="rId22"/>
    <p:sldId id="328" r:id="rId23"/>
    <p:sldId id="329" r:id="rId24"/>
    <p:sldId id="330" r:id="rId25"/>
    <p:sldId id="331" r:id="rId26"/>
    <p:sldId id="339" r:id="rId27"/>
    <p:sldId id="333" r:id="rId28"/>
    <p:sldId id="343" r:id="rId29"/>
    <p:sldId id="344" r:id="rId30"/>
    <p:sldId id="345" r:id="rId31"/>
    <p:sldId id="346" r:id="rId32"/>
    <p:sldId id="347" r:id="rId33"/>
    <p:sldId id="348" r:id="rId34"/>
    <p:sldId id="349" r:id="rId35"/>
    <p:sldId id="350" r:id="rId36"/>
    <p:sldId id="351" r:id="rId37"/>
    <p:sldId id="352" r:id="rId38"/>
    <p:sldId id="354" r:id="rId39"/>
    <p:sldId id="355" r:id="rId40"/>
    <p:sldId id="356" r:id="rId41"/>
    <p:sldId id="357" r:id="rId42"/>
    <p:sldId id="358" r:id="rId43"/>
    <p:sldId id="359" r:id="rId44"/>
    <p:sldId id="360" r:id="rId45"/>
    <p:sldId id="361" r:id="rId46"/>
  </p:sldIdLst>
  <p:sldSz cx="9144000" cy="6858000" type="screen4x3"/>
  <p:notesSz cx="6858000" cy="9144000"/>
  <p:custDataLst>
    <p:tags r:id="rId48"/>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4" userDrawn="1">
          <p15:clr>
            <a:srgbClr val="A4A3A4"/>
          </p15:clr>
        </p15:guide>
        <p15:guide id="2" pos="2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6600"/>
    <a:srgbClr val="FF00FF"/>
    <a:srgbClr val="339933"/>
    <a:srgbClr val="008000"/>
    <a:srgbClr val="00CC00"/>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p:restoredTop sz="94557"/>
  </p:normalViewPr>
  <p:slideViewPr>
    <p:cSldViewPr showGuides="1">
      <p:cViewPr varScale="1">
        <p:scale>
          <a:sx n="85" d="100"/>
          <a:sy n="85" d="100"/>
        </p:scale>
        <p:origin x="1140" y="54"/>
      </p:cViewPr>
      <p:guideLst>
        <p:guide orient="horz" pos="2194"/>
        <p:guide pos="284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1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image" Target="../media/image2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image" Target="../media/image26.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image" Target="../media/image3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kumimoji="1"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277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3277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eaLnBrk="1" hangingPunct="1">
              <a:defRPr kumimoji="1"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p>
            <a:pPr lvl="0" algn="r" eaLnBrk="1" fontAlgn="base" hangingPunct="1">
              <a:buNone/>
            </a:pPr>
            <a:fld id="{9A0DB2DC-4C9A-4742-B13C-FB6460FD3503}" type="slidenum">
              <a:rPr lang="en-US" altLang="zh-CN" sz="1200" strike="noStrike" noProof="1" dirty="0">
                <a:latin typeface="Times New Roman" panose="02020603050405020304" pitchFamily="18" charset="0"/>
                <a:ea typeface="宋体" panose="02010600030101010101" pitchFamily="2" charset="-122"/>
                <a:cs typeface="+mn-cs"/>
              </a:rPr>
              <a:t>‹#›</a:t>
            </a:fld>
            <a:endParaRPr lang="en-US" altLang="zh-CN" sz="1200"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99100" y="914400"/>
            <a:ext cx="7349400" cy="2570400"/>
          </a:xfrm>
        </p:spPr>
        <p:txBody>
          <a:bodyPr lIns="90000" tIns="46800" rIns="90000" bIns="46800" anchor="b" anchorCtr="0">
            <a:normAutofit/>
          </a:bodyPr>
          <a:lstStyle>
            <a:lvl1pPr algn="ctr">
              <a:defRPr sz="4500"/>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899100" y="3560400"/>
            <a:ext cx="7349400" cy="1472400"/>
          </a:xfrm>
        </p:spPr>
        <p:txBody>
          <a:bodyPr lIns="90000" tIns="46800" rIns="90000" bIns="46800">
            <a:normAutofit/>
          </a:bodyPr>
          <a:lstStyle>
            <a:lvl1pPr marL="0" indent="0" algn="ctr">
              <a:lnSpc>
                <a:spcPct val="110000"/>
              </a:lnSpc>
              <a:buNone/>
              <a:defRPr sz="1800" spc="2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456300" y="774000"/>
            <a:ext cx="8229600" cy="5482800"/>
          </a:xfrm>
        </p:spPr>
        <p:txBody>
          <a:bodyPr/>
          <a:lstStyle/>
          <a:p>
            <a:pPr lvl="0" fontAlgn="auto"/>
            <a:r>
              <a:rPr lang="zh-CN" altLang="en-US" sz="1350" strike="noStrike" noProof="1"/>
              <a:t>单击此处编辑母版文本样式</a:t>
            </a:r>
            <a:endParaRPr lang="zh-CN" altLang="en-US" strike="noStrike" noProof="1"/>
          </a:p>
          <a:p>
            <a:pPr lvl="1" fontAlgn="auto"/>
            <a:r>
              <a:rPr lang="zh-CN" altLang="en-US" strike="noStrike" noProof="1"/>
              <a:t>第二级</a:t>
            </a:r>
          </a:p>
          <a:p>
            <a:pPr lvl="2" fontAlgn="auto"/>
            <a:r>
              <a:rPr lang="zh-CN" altLang="en-US" strike="noStrike" noProof="1"/>
              <a:t>第三级</a:t>
            </a:r>
          </a:p>
          <a:p>
            <a:pPr lvl="3" fontAlgn="auto"/>
            <a:r>
              <a:rPr lang="zh-CN" altLang="en-US" sz="1050" strike="noStrike" noProof="1"/>
              <a:t>第四级</a:t>
            </a:r>
            <a:endParaRPr lang="zh-CN" altLang="en-US" strike="noStrike" noProof="1"/>
          </a:p>
          <a:p>
            <a:pPr lvl="4" fontAlgn="auto"/>
            <a:r>
              <a:rPr lang="zh-CN" altLang="en-US" sz="1050" strike="noStrike" noProof="1"/>
              <a:t>第五级</a:t>
            </a:r>
            <a:endParaRPr lang="zh-CN" altLang="en-US" strike="noStrike" noProof="1"/>
          </a:p>
        </p:txBody>
      </p:sp>
      <p:sp>
        <p:nvSpPr>
          <p:cNvPr id="2" name="日期占位符 1"/>
          <p:cNvSpPr>
            <a:spLocks noGrp="1"/>
          </p:cNvSpPr>
          <p:nvPr>
            <p:ph type="dt" sz="half" idx="14"/>
          </p:nvPr>
        </p:nvSpPr>
        <p:spPr/>
        <p:txBody>
          <a:body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3" name="页脚占位符 2"/>
          <p:cNvSpPr>
            <a:spLocks noGrp="1"/>
          </p:cNvSpPr>
          <p:nvPr>
            <p:ph type="ftr" sz="quarter" idx="15"/>
          </p:nvPr>
        </p:nvSpPr>
        <p:spPr/>
        <p:txBody>
          <a:bodyPr/>
          <a:lstStyle/>
          <a:p>
            <a:pPr fontAlgn="base"/>
            <a:endParaRPr lang="zh-CN" altLang="en-US" strike="noStrike" noProof="1"/>
          </a:p>
        </p:txBody>
      </p:sp>
      <p:sp>
        <p:nvSpPr>
          <p:cNvPr id="4" name="灯片编号占位符 3"/>
          <p:cNvSpPr>
            <a:spLocks noGrp="1"/>
          </p:cNvSpPr>
          <p:nvPr>
            <p:ph type="sldNum" sz="quarter" idx="16"/>
          </p:nvPr>
        </p:nvSpPr>
        <p:spPr/>
        <p:txBody>
          <a:body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99100" y="2484000"/>
            <a:ext cx="7349400" cy="1018800"/>
          </a:xfrm>
        </p:spPr>
        <p:txBody>
          <a:bodyPr vert="horz" lIns="90000" tIns="46800" rIns="90000" bIns="46800" rtlCol="0" anchor="t" anchorCtr="0">
            <a:normAutofit/>
          </a:bodyPr>
          <a:lstStyle>
            <a:lvl1pPr algn="ctr">
              <a:defRPr sz="4500"/>
            </a:lvl1pPr>
          </a:lstStyle>
          <a:p>
            <a:pPr lvl="0" fontAlgn="auto"/>
            <a:r>
              <a:rPr lang="zh-CN" altLang="en-US" strike="noStrike" noProof="1"/>
              <a:t>单击此处编辑标题</a:t>
            </a:r>
          </a:p>
        </p:txBody>
      </p:sp>
      <p:sp>
        <p:nvSpPr>
          <p:cNvPr id="7" name="文本占位符 6"/>
          <p:cNvSpPr>
            <a:spLocks noGrp="1"/>
          </p:cNvSpPr>
          <p:nvPr>
            <p:ph type="body" sz="quarter" idx="13"/>
          </p:nvPr>
        </p:nvSpPr>
        <p:spPr>
          <a:xfrm>
            <a:off x="899100" y="3560400"/>
            <a:ext cx="7349400" cy="471600"/>
          </a:xfrm>
        </p:spPr>
        <p:txBody>
          <a:bodyPr lIns="90000" tIns="46800" rIns="90000" bIns="46800">
            <a:normAutofit/>
          </a:bodyPr>
          <a:lstStyle>
            <a:lvl1pPr algn="ctr">
              <a:lnSpc>
                <a:spcPct val="110000"/>
              </a:lnSpc>
              <a:buNone/>
              <a:defRPr sz="1800" spc="200"/>
            </a:lvl1pPr>
          </a:lstStyle>
          <a:p>
            <a:pPr lvl="0" fontAlgn="auto"/>
            <a:r>
              <a:rPr lang="zh-CN" altLang="en-US" strike="noStrike" noProof="1"/>
              <a:t>单击此处编辑母版文本样式</a:t>
            </a:r>
          </a:p>
        </p:txBody>
      </p:sp>
      <p:sp>
        <p:nvSpPr>
          <p:cNvPr id="3" name="日期占位符 2"/>
          <p:cNvSpPr>
            <a:spLocks noGrp="1"/>
          </p:cNvSpPr>
          <p:nvPr>
            <p:ph type="dt" sz="half" idx="14"/>
          </p:nvPr>
        </p:nvSpPr>
        <p:spPr/>
        <p:txBody>
          <a:body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4" name="页脚占位符 3"/>
          <p:cNvSpPr>
            <a:spLocks noGrp="1"/>
          </p:cNvSpPr>
          <p:nvPr>
            <p:ph type="ftr" sz="quarter" idx="15"/>
          </p:nvPr>
        </p:nvSpPr>
        <p:spPr/>
        <p:txBody>
          <a:bodyPr/>
          <a:lstStyle/>
          <a:p>
            <a:pPr fontAlgn="base"/>
            <a:endParaRPr lang="zh-CN" altLang="en-US" strike="noStrike" noProof="1"/>
          </a:p>
        </p:txBody>
      </p:sp>
      <p:sp>
        <p:nvSpPr>
          <p:cNvPr id="5" name="灯片编号占位符 4"/>
          <p:cNvSpPr>
            <a:spLocks noGrp="1"/>
          </p:cNvSpPr>
          <p:nvPr>
            <p:ph type="sldNum" sz="quarter" idx="16"/>
          </p:nvPr>
        </p:nvSpPr>
        <p:spPr/>
        <p:txBody>
          <a:body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6300" y="608400"/>
            <a:ext cx="8226900" cy="705600"/>
          </a:xfrm>
        </p:spPr>
        <p:txBody>
          <a:bodyPr vert="horz" lIns="90000" tIns="46800" rIns="90000" bIns="46800" rtlCol="0" anchor="ctr" anchorCtr="0">
            <a:normAutofit/>
          </a:bodyPr>
          <a:lstStyle/>
          <a:p>
            <a:pPr lvl="0" fontAlgn="auto"/>
            <a:r>
              <a:rPr lang="zh-CN" altLang="en-US" strike="noStrike" noProof="1"/>
              <a:t>单击此处编辑母版标题样式</a:t>
            </a:r>
          </a:p>
        </p:txBody>
      </p:sp>
      <p:sp>
        <p:nvSpPr>
          <p:cNvPr id="3" name="内容占位符 2"/>
          <p:cNvSpPr>
            <a:spLocks noGrp="1"/>
          </p:cNvSpPr>
          <p:nvPr>
            <p:ph idx="1"/>
          </p:nvPr>
        </p:nvSpPr>
        <p:spPr>
          <a:xfrm>
            <a:off x="456300" y="1490400"/>
            <a:ext cx="8226900" cy="4759200"/>
          </a:xfrm>
        </p:spPr>
        <p:txBody>
          <a:bodyPr vert="horz" lIns="90000" tIns="46800" rIns="90000" bIns="46800" rtlCol="0">
            <a:normAutofit/>
          </a:bodyPr>
          <a:lstStyle/>
          <a:p>
            <a:pPr lvl="0" fontAlgn="auto"/>
            <a:r>
              <a:rPr lang="zh-CN" altLang="en-US" sz="1350" strike="noStrike" noProof="1"/>
              <a:t>单击此处编辑母版文本样式</a:t>
            </a:r>
            <a:endParaRPr lang="zh-CN" altLang="en-US" strike="noStrike" noProof="1"/>
          </a:p>
          <a:p>
            <a:pPr lvl="1" fontAlgn="auto"/>
            <a:r>
              <a:rPr lang="zh-CN" altLang="en-US" strike="noStrike" noProof="1"/>
              <a:t>第二级</a:t>
            </a:r>
          </a:p>
          <a:p>
            <a:pPr lvl="2" fontAlgn="auto"/>
            <a:r>
              <a:rPr lang="zh-CN" altLang="en-US" strike="noStrike" noProof="1"/>
              <a:t>第三级</a:t>
            </a:r>
          </a:p>
          <a:p>
            <a:pPr lvl="3" fontAlgn="auto"/>
            <a:r>
              <a:rPr lang="zh-CN" altLang="en-US" sz="1050" strike="noStrike" noProof="1"/>
              <a:t>第四级</a:t>
            </a:r>
            <a:endParaRPr lang="zh-CN" altLang="en-US" strike="noStrike" noProof="1"/>
          </a:p>
          <a:p>
            <a:pPr lvl="4" fontAlgn="auto"/>
            <a:r>
              <a:rPr lang="zh-CN" altLang="en-US" sz="1050"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493100" y="3848400"/>
            <a:ext cx="5826600" cy="766800"/>
          </a:xfrm>
        </p:spPr>
        <p:txBody>
          <a:bodyPr lIns="90000" tIns="46800" rIns="90000" bIns="46800" anchor="b" anchorCtr="0">
            <a:normAutofit/>
          </a:bodyPr>
          <a:lstStyle>
            <a:lvl1pPr>
              <a:defRPr sz="3300"/>
            </a:lvl1pPr>
          </a:lstStyle>
          <a:p>
            <a:pPr fontAlgn="auto"/>
            <a:r>
              <a:rPr lang="zh-CN" altLang="en-US" strike="noStrike" noProof="1"/>
              <a:t>单击此处编辑标题</a:t>
            </a:r>
          </a:p>
        </p:txBody>
      </p:sp>
      <p:sp>
        <p:nvSpPr>
          <p:cNvPr id="3" name="文本占位符 2"/>
          <p:cNvSpPr>
            <a:spLocks noGrp="1"/>
          </p:cNvSpPr>
          <p:nvPr>
            <p:ph type="body" idx="1" hasCustomPrompt="1"/>
          </p:nvPr>
        </p:nvSpPr>
        <p:spPr>
          <a:xfrm>
            <a:off x="1493100" y="4615200"/>
            <a:ext cx="5826600" cy="867600"/>
          </a:xfrm>
        </p:spPr>
        <p:txBody>
          <a:bodyPr lIns="90000" tIns="46800" rIns="90000" bIns="46800">
            <a:normAutofit/>
          </a:bodyPr>
          <a:lstStyle>
            <a:lvl1pPr marL="0" indent="0">
              <a:buNone/>
              <a:defRPr sz="1350">
                <a:solidFill>
                  <a:schemeClr val="tx1">
                    <a:lumMod val="65000"/>
                    <a:lumOff val="35000"/>
                  </a:schemeClr>
                </a:solidFill>
              </a:defRPr>
            </a:lvl1pPr>
            <a:lvl2pPr marL="342900" indent="0">
              <a:buNone/>
              <a:defRPr sz="1200">
                <a:solidFill>
                  <a:schemeClr val="tx1">
                    <a:tint val="75000"/>
                  </a:schemeClr>
                </a:solidFill>
              </a:defRPr>
            </a:lvl2pPr>
            <a:lvl3pPr marL="685800" indent="0">
              <a:buNone/>
              <a:defRPr sz="12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auto"/>
            <a:r>
              <a:rPr lang="zh-CN" altLang="en-US" sz="1350" strike="noStrike" noProof="1"/>
              <a:t>单击此处编辑文本</a:t>
            </a:r>
            <a:endParaRPr lang="zh-CN" altLang="en-US" strike="noStrike" noProof="1"/>
          </a:p>
        </p:txBody>
      </p:sp>
      <p:sp>
        <p:nvSpPr>
          <p:cNvPr id="4" name="日期占位符 3"/>
          <p:cNvSpPr>
            <a:spLocks noGrp="1"/>
          </p:cNvSpPr>
          <p:nvPr>
            <p:ph type="dt" sz="half" idx="10"/>
          </p:nvPr>
        </p:nvSpPr>
        <p:spPr/>
        <p:txBody>
          <a:body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6300" y="608400"/>
            <a:ext cx="8226900" cy="705600"/>
          </a:xfrm>
        </p:spPr>
        <p:txBody>
          <a:bodyPr vert="horz" lIns="90000" tIns="46800" rIns="90000" bIns="46800" rtlCol="0" anchor="ctr" anchorCtr="0">
            <a:normAutofit/>
          </a:bodyPr>
          <a:lstStyle/>
          <a:p>
            <a:pPr lvl="0" fontAlgn="auto"/>
            <a:r>
              <a:rPr lang="zh-CN" altLang="en-US" strike="noStrike" noProof="1"/>
              <a:t>单击此处编辑母版标题样式</a:t>
            </a:r>
          </a:p>
        </p:txBody>
      </p:sp>
      <p:sp>
        <p:nvSpPr>
          <p:cNvPr id="3" name="内容占位符 2"/>
          <p:cNvSpPr>
            <a:spLocks noGrp="1"/>
          </p:cNvSpPr>
          <p:nvPr>
            <p:ph sz="half" idx="1"/>
          </p:nvPr>
        </p:nvSpPr>
        <p:spPr>
          <a:xfrm>
            <a:off x="456300" y="1501200"/>
            <a:ext cx="3882600" cy="4748400"/>
          </a:xfrm>
        </p:spPr>
        <p:txBody>
          <a:bodyPr vert="horz" lIns="90000" tIns="46800" rIns="90000" bIns="46800" rtlCol="0">
            <a:normAutofit/>
          </a:bodyPr>
          <a:lstStyle/>
          <a:p>
            <a:pPr lvl="0" fontAlgn="auto"/>
            <a:r>
              <a:rPr lang="zh-CN" altLang="en-US" sz="1350" strike="noStrike" noProof="1"/>
              <a:t>单击此处编辑母版文本样式</a:t>
            </a:r>
            <a:endParaRPr lang="zh-CN" altLang="en-US" strike="noStrike" noProof="1"/>
          </a:p>
          <a:p>
            <a:pPr lvl="1" fontAlgn="auto"/>
            <a:r>
              <a:rPr lang="zh-CN" altLang="en-US" strike="noStrike" noProof="1"/>
              <a:t>第二级</a:t>
            </a:r>
          </a:p>
          <a:p>
            <a:pPr lvl="2" fontAlgn="auto"/>
            <a:r>
              <a:rPr lang="zh-CN" altLang="en-US" strike="noStrike" noProof="1"/>
              <a:t>第三级</a:t>
            </a:r>
          </a:p>
          <a:p>
            <a:pPr lvl="3" fontAlgn="auto"/>
            <a:r>
              <a:rPr lang="zh-CN" altLang="en-US" sz="1050" strike="noStrike" noProof="1"/>
              <a:t>第四级</a:t>
            </a:r>
            <a:endParaRPr lang="zh-CN" altLang="en-US" strike="noStrike" noProof="1"/>
          </a:p>
          <a:p>
            <a:pPr lvl="4" fontAlgn="auto"/>
            <a:r>
              <a:rPr lang="zh-CN" altLang="en-US" sz="1050" strike="noStrike" noProof="1"/>
              <a:t>第五级</a:t>
            </a:r>
            <a:endParaRPr lang="zh-CN" altLang="en-US" strike="noStrike" noProof="1"/>
          </a:p>
        </p:txBody>
      </p:sp>
      <p:sp>
        <p:nvSpPr>
          <p:cNvPr id="4" name="内容占位符 3"/>
          <p:cNvSpPr>
            <a:spLocks noGrp="1"/>
          </p:cNvSpPr>
          <p:nvPr>
            <p:ph sz="half" idx="2"/>
          </p:nvPr>
        </p:nvSpPr>
        <p:spPr>
          <a:xfrm>
            <a:off x="4808700" y="1501200"/>
            <a:ext cx="3882600" cy="4748400"/>
          </a:xfrm>
        </p:spPr>
        <p:txBody>
          <a:bodyPr lIns="90000" tIns="46800" rIns="90000" bIns="46800">
            <a:normAutofit/>
          </a:bodyPr>
          <a:lstStyle/>
          <a:p>
            <a:pPr lvl="0" fontAlgn="auto"/>
            <a:r>
              <a:rPr lang="zh-CN" altLang="en-US" sz="1350" strike="noStrike" noProof="1"/>
              <a:t>单击此处编辑母版文本样式</a:t>
            </a:r>
            <a:endParaRPr lang="zh-CN" altLang="en-US" strike="noStrike" noProof="1"/>
          </a:p>
          <a:p>
            <a:pPr lvl="1" fontAlgn="auto"/>
            <a:r>
              <a:rPr lang="zh-CN" altLang="en-US" strike="noStrike" noProof="1"/>
              <a:t>第二级</a:t>
            </a:r>
          </a:p>
          <a:p>
            <a:pPr lvl="2" fontAlgn="auto"/>
            <a:r>
              <a:rPr lang="zh-CN" altLang="en-US" strike="noStrike" noProof="1"/>
              <a:t>第三级</a:t>
            </a:r>
          </a:p>
          <a:p>
            <a:pPr lvl="3" fontAlgn="auto"/>
            <a:r>
              <a:rPr lang="zh-CN" altLang="en-US" sz="1050" strike="noStrike" noProof="1"/>
              <a:t>第四级</a:t>
            </a:r>
            <a:endParaRPr lang="zh-CN" altLang="en-US" strike="noStrike" noProof="1"/>
          </a:p>
          <a:p>
            <a:pPr lvl="4" fontAlgn="auto"/>
            <a:r>
              <a:rPr lang="zh-CN" altLang="en-US" sz="1050" strike="noStrike" noProof="1"/>
              <a:t>第五级</a:t>
            </a:r>
            <a:endParaRPr lang="zh-CN" altLang="en-US" strike="noStrike" noProof="1"/>
          </a:p>
        </p:txBody>
      </p:sp>
      <p:sp>
        <p:nvSpPr>
          <p:cNvPr id="5" name="日期占位符 4"/>
          <p:cNvSpPr>
            <a:spLocks noGrp="1"/>
          </p:cNvSpPr>
          <p:nvPr>
            <p:ph type="dt" sz="half" idx="10"/>
          </p:nvPr>
        </p:nvSpPr>
        <p:spPr/>
        <p:txBody>
          <a:body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6300" y="608400"/>
            <a:ext cx="8226900" cy="705600"/>
          </a:xfrm>
        </p:spPr>
        <p:txBody>
          <a:bodyPr vert="horz" lIns="90000" tIns="46800" rIns="90000" bIns="46800" rtlCol="0" anchor="ctr" anchorCtr="0">
            <a:normAutofit/>
          </a:bodyPr>
          <a:lstStyle/>
          <a:p>
            <a:pPr lvl="0" fontAlgn="auto"/>
            <a:r>
              <a:rPr lang="zh-CN" altLang="en-US" strike="noStrike" noProof="1"/>
              <a:t>单击此处编辑母版标题样式</a:t>
            </a:r>
          </a:p>
        </p:txBody>
      </p:sp>
      <p:sp>
        <p:nvSpPr>
          <p:cNvPr id="3" name="文本占位符 2"/>
          <p:cNvSpPr>
            <a:spLocks noGrp="1"/>
          </p:cNvSpPr>
          <p:nvPr>
            <p:ph type="body" idx="1" hasCustomPrompt="1"/>
          </p:nvPr>
        </p:nvSpPr>
        <p:spPr>
          <a:xfrm>
            <a:off x="456300" y="1429200"/>
            <a:ext cx="4006800" cy="381600"/>
          </a:xfrm>
        </p:spPr>
        <p:txBody>
          <a:bodyPr lIns="101600" tIns="38100" rIns="76200" bIns="38100" anchor="t" anchorCtr="0">
            <a:normAutofit/>
          </a:bodyPr>
          <a:lstStyle>
            <a:lvl1pPr marL="0" indent="0">
              <a:lnSpc>
                <a:spcPct val="100000"/>
              </a:lnSpc>
              <a:buNone/>
              <a:defRPr sz="1500" b="1" spc="20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单击此处编辑文本</a:t>
            </a:r>
          </a:p>
        </p:txBody>
      </p:sp>
      <p:sp>
        <p:nvSpPr>
          <p:cNvPr id="4" name="内容占位符 3"/>
          <p:cNvSpPr>
            <a:spLocks noGrp="1"/>
          </p:cNvSpPr>
          <p:nvPr>
            <p:ph sz="half" idx="2"/>
          </p:nvPr>
        </p:nvSpPr>
        <p:spPr>
          <a:xfrm>
            <a:off x="456300" y="1854000"/>
            <a:ext cx="4006800" cy="4395600"/>
          </a:xfrm>
        </p:spPr>
        <p:txBody>
          <a:bodyPr vert="horz" lIns="101600" tIns="0" rIns="82550" bIns="0" rtlCol="0">
            <a:normAutofit/>
          </a:bodyPr>
          <a:lstStyle/>
          <a:p>
            <a:pPr lvl="0" fontAlgn="auto"/>
            <a:r>
              <a:rPr lang="zh-CN" altLang="en-US" sz="1350" strike="noStrike" noProof="1"/>
              <a:t>单击此处编辑母版文本样式</a:t>
            </a:r>
            <a:endParaRPr lang="zh-CN" altLang="en-US" strike="noStrike" noProof="1"/>
          </a:p>
          <a:p>
            <a:pPr lvl="1" fontAlgn="auto"/>
            <a:r>
              <a:rPr lang="zh-CN" altLang="en-US" strike="noStrike" noProof="1"/>
              <a:t>第二级</a:t>
            </a:r>
          </a:p>
          <a:p>
            <a:pPr lvl="2" fontAlgn="auto"/>
            <a:r>
              <a:rPr lang="zh-CN" altLang="en-US" strike="noStrike" noProof="1"/>
              <a:t>第三级</a:t>
            </a:r>
          </a:p>
          <a:p>
            <a:pPr lvl="3" fontAlgn="auto"/>
            <a:r>
              <a:rPr lang="zh-CN" altLang="en-US" sz="1050" strike="noStrike" noProof="1"/>
              <a:t>第四级</a:t>
            </a:r>
            <a:endParaRPr lang="zh-CN" altLang="en-US" strike="noStrike" noProof="1"/>
          </a:p>
          <a:p>
            <a:pPr lvl="4" fontAlgn="auto"/>
            <a:r>
              <a:rPr lang="zh-CN" altLang="en-US" sz="1050" strike="noStrike" noProof="1"/>
              <a:t>第五级</a:t>
            </a:r>
            <a:endParaRPr lang="zh-CN" altLang="en-US" strike="noStrike" noProof="1"/>
          </a:p>
        </p:txBody>
      </p:sp>
      <p:sp>
        <p:nvSpPr>
          <p:cNvPr id="5" name="文本占位符 4"/>
          <p:cNvSpPr>
            <a:spLocks noGrp="1"/>
          </p:cNvSpPr>
          <p:nvPr>
            <p:ph type="body" sz="quarter" idx="3" hasCustomPrompt="1"/>
          </p:nvPr>
        </p:nvSpPr>
        <p:spPr>
          <a:xfrm>
            <a:off x="4676813" y="1421729"/>
            <a:ext cx="4006800" cy="381600"/>
          </a:xfrm>
        </p:spPr>
        <p:txBody>
          <a:bodyPr vert="horz" lIns="101600" tIns="38100" rIns="76200" bIns="38100" rtlCol="0" anchor="t" anchorCtr="0">
            <a:normAutofit/>
          </a:bodyPr>
          <a:lstStyle>
            <a:lvl1pPr marL="0" indent="0">
              <a:lnSpc>
                <a:spcPct val="100000"/>
              </a:lnSpc>
              <a:buNone/>
              <a:defRPr sz="1500" b="1" spc="200">
                <a:solidFill>
                  <a:schemeClr val="tx1">
                    <a:lumMod val="75000"/>
                    <a:lumOff val="2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auto"/>
            <a:r>
              <a:rPr lang="zh-CN" altLang="en-US" strike="noStrike" noProof="1"/>
              <a:t>单击此处编辑文本</a:t>
            </a:r>
          </a:p>
        </p:txBody>
      </p:sp>
      <p:sp>
        <p:nvSpPr>
          <p:cNvPr id="6" name="内容占位符 5"/>
          <p:cNvSpPr>
            <a:spLocks noGrp="1"/>
          </p:cNvSpPr>
          <p:nvPr>
            <p:ph sz="quarter" idx="4"/>
          </p:nvPr>
        </p:nvSpPr>
        <p:spPr>
          <a:xfrm>
            <a:off x="4676813" y="1854000"/>
            <a:ext cx="4006800" cy="4395600"/>
          </a:xfrm>
        </p:spPr>
        <p:txBody>
          <a:bodyPr vert="horz" lIns="101600" tIns="0" rIns="82550" bIns="0" rtlCol="0">
            <a:normAutofit/>
          </a:bodyPr>
          <a:lstStyle/>
          <a:p>
            <a:pPr lvl="0" fontAlgn="auto"/>
            <a:r>
              <a:rPr lang="zh-CN" altLang="en-US" sz="1350" strike="noStrike" noProof="1"/>
              <a:t>单击此处编辑母版文本样式</a:t>
            </a:r>
            <a:endParaRPr lang="zh-CN" altLang="en-US" strike="noStrike" noProof="1"/>
          </a:p>
          <a:p>
            <a:pPr lvl="1" fontAlgn="auto"/>
            <a:r>
              <a:rPr lang="zh-CN" altLang="en-US" strike="noStrike" noProof="1"/>
              <a:t>第二级</a:t>
            </a:r>
          </a:p>
          <a:p>
            <a:pPr lvl="2" fontAlgn="auto"/>
            <a:r>
              <a:rPr lang="zh-CN" altLang="en-US" strike="noStrike" noProof="1"/>
              <a:t>第三级</a:t>
            </a:r>
          </a:p>
          <a:p>
            <a:pPr lvl="3" fontAlgn="auto"/>
            <a:r>
              <a:rPr lang="zh-CN" altLang="en-US" sz="1050" strike="noStrike" noProof="1"/>
              <a:t>第四级</a:t>
            </a:r>
            <a:endParaRPr lang="zh-CN" altLang="en-US" strike="noStrike" noProof="1"/>
          </a:p>
          <a:p>
            <a:pPr lvl="4" fontAlgn="auto"/>
            <a:r>
              <a:rPr lang="zh-CN" altLang="en-US" sz="1050" strike="noStrike" noProof="1"/>
              <a:t>第五级</a:t>
            </a:r>
            <a:endParaRPr lang="zh-CN" altLang="en-US" strike="noStrike" noProof="1"/>
          </a:p>
        </p:txBody>
      </p:sp>
      <p:sp>
        <p:nvSpPr>
          <p:cNvPr id="7" name="日期占位符 6"/>
          <p:cNvSpPr>
            <a:spLocks noGrp="1"/>
          </p:cNvSpPr>
          <p:nvPr>
            <p:ph type="dt" sz="half" idx="10"/>
          </p:nvPr>
        </p:nvSpPr>
        <p:spPr/>
        <p:txBody>
          <a:body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8" name="页脚占位符 7"/>
          <p:cNvSpPr>
            <a:spLocks noGrp="1"/>
          </p:cNvSpPr>
          <p:nvPr>
            <p:ph type="ftr" sz="quarter" idx="11"/>
          </p:nvPr>
        </p:nvSpPr>
        <p:spPr/>
        <p:txBody>
          <a:bodyPr/>
          <a:lstStyle/>
          <a:p>
            <a:pPr fontAlgn="base"/>
            <a:endParaRPr lang="zh-CN" altLang="en-US" strike="noStrike" noProof="1"/>
          </a:p>
        </p:txBody>
      </p:sp>
      <p:sp>
        <p:nvSpPr>
          <p:cNvPr id="9" name="灯片编号占位符 8"/>
          <p:cNvSpPr>
            <a:spLocks noGrp="1"/>
          </p:cNvSpPr>
          <p:nvPr>
            <p:ph type="sldNum" sz="quarter" idx="12"/>
          </p:nvPr>
        </p:nvSpPr>
        <p:spPr/>
        <p:txBody>
          <a:body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6300" y="608400"/>
            <a:ext cx="8226900" cy="705600"/>
          </a:xfrm>
        </p:spPr>
        <p:txBody>
          <a:bodyPr vert="horz" lIns="90000" tIns="46800" rIns="90000" bIns="46800" rtlCol="0" anchor="ctr" anchorCtr="0">
            <a:normAutofit/>
          </a:bodyPr>
          <a:lstStyle/>
          <a:p>
            <a:pPr lvl="0"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456300" y="1555200"/>
            <a:ext cx="3924808" cy="4608000"/>
          </a:xfrm>
        </p:spPr>
        <p:txBody>
          <a:bodyPr vert="horz" lIns="90000" tIns="46800" rIns="90000" bIns="46800" rtlCol="0">
            <a:normAutofit/>
          </a:bodyPr>
          <a:lstStyle>
            <a:lvl1pPr>
              <a:buNone/>
              <a:defRPr sz="1200"/>
            </a:lvl1pPr>
          </a:lstStyle>
          <a:p>
            <a:pPr lvl="0" fontAlgn="auto"/>
            <a:endParaRPr lang="zh-CN" altLang="en-US" strike="noStrike" noProof="1"/>
          </a:p>
        </p:txBody>
      </p:sp>
      <p:sp>
        <p:nvSpPr>
          <p:cNvPr id="4" name="文本占位符 3"/>
          <p:cNvSpPr>
            <a:spLocks noGrp="1"/>
          </p:cNvSpPr>
          <p:nvPr>
            <p:ph type="body" sz="half" idx="2"/>
          </p:nvPr>
        </p:nvSpPr>
        <p:spPr>
          <a:xfrm>
            <a:off x="4762800" y="1555200"/>
            <a:ext cx="3920400" cy="4608000"/>
          </a:xfrm>
        </p:spPr>
        <p:txBody>
          <a:bodyPr vert="horz" lIns="90000" tIns="46800" rIns="90000" bIns="46800" rtlCol="0">
            <a:normAutofit/>
          </a:bodyPr>
          <a:lstStyle>
            <a:lvl1pPr>
              <a:buNone/>
              <a:defRPr sz="1200"/>
            </a:lvl1pPr>
          </a:lstStyle>
          <a:p>
            <a:pPr lvl="0" fontAlgn="auto"/>
            <a:r>
              <a:rPr lang="zh-CN" altLang="en-US" strike="noStrike" noProof="1"/>
              <a:t>单击此处编辑母版文本样式</a:t>
            </a:r>
          </a:p>
        </p:txBody>
      </p:sp>
      <p:sp>
        <p:nvSpPr>
          <p:cNvPr id="9" name="标题 8"/>
          <p:cNvSpPr>
            <a:spLocks noGrp="1"/>
          </p:cNvSpPr>
          <p:nvPr>
            <p:ph type="title"/>
          </p:nvPr>
        </p:nvSpPr>
        <p:spPr/>
        <p:txBody>
          <a:body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7676100" y="914400"/>
            <a:ext cx="783000" cy="5029200"/>
          </a:xfrm>
        </p:spPr>
        <p:txBody>
          <a:bodyPr vert="eaVert" lIns="90000" tIns="46800" rIns="90000" bIns="46800" rtlCol="0" anchor="ctr" anchorCtr="0">
            <a:normAutofit/>
          </a:bodyPr>
          <a:lstStyle>
            <a:lvl1pPr>
              <a:buNone/>
              <a:defRPr sz="2100"/>
            </a:lvl1pPr>
          </a:lstStyle>
          <a:p>
            <a:pPr lvl="0" fontAlgn="auto"/>
            <a:r>
              <a:rPr lang="zh-CN" altLang="en-US" strike="noStrike" noProof="1"/>
              <a:t>单击此处编辑标题</a:t>
            </a:r>
          </a:p>
        </p:txBody>
      </p:sp>
      <p:sp>
        <p:nvSpPr>
          <p:cNvPr id="3" name="竖排文字占位符 2"/>
          <p:cNvSpPr>
            <a:spLocks noGrp="1"/>
          </p:cNvSpPr>
          <p:nvPr>
            <p:ph type="body" orient="vert" idx="1"/>
          </p:nvPr>
        </p:nvSpPr>
        <p:spPr>
          <a:xfrm>
            <a:off x="685800" y="914400"/>
            <a:ext cx="6876900" cy="5029200"/>
          </a:xfrm>
        </p:spPr>
        <p:txBody>
          <a:bodyPr vert="eaVert" lIns="46800" tIns="46800" rIns="46800" bIns="46800"/>
          <a:lstStyle>
            <a:lvl1pPr marL="171450" indent="-171450">
              <a:spcAft>
                <a:spcPts val="1000"/>
              </a:spcAft>
              <a:defRPr spc="300"/>
            </a:lvl1pPr>
            <a:lvl2pPr marL="514350" indent="-171450">
              <a:defRPr spc="300"/>
            </a:lvl2pPr>
            <a:lvl3pPr marL="857250" indent="-171450">
              <a:defRPr spc="300"/>
            </a:lvl3pPr>
            <a:lvl4pPr marL="1200150" indent="-171450">
              <a:defRPr spc="300"/>
            </a:lvl4pPr>
            <a:lvl5pPr marL="1543050" indent="-171450">
              <a:defRPr spc="300"/>
            </a:lvl5pPr>
          </a:lstStyle>
          <a:p>
            <a:pPr lvl="0" fontAlgn="auto"/>
            <a:r>
              <a:rPr lang="zh-CN" altLang="en-US" sz="1350" strike="noStrike" noProof="1"/>
              <a:t>单击此处编辑母版文本样式</a:t>
            </a:r>
            <a:endParaRPr lang="zh-CN" altLang="en-US" strike="noStrike" noProof="1"/>
          </a:p>
          <a:p>
            <a:pPr lvl="1" fontAlgn="auto"/>
            <a:r>
              <a:rPr lang="zh-CN" altLang="en-US" strike="noStrike" noProof="1"/>
              <a:t>第二级</a:t>
            </a:r>
          </a:p>
          <a:p>
            <a:pPr lvl="2" fontAlgn="auto"/>
            <a:r>
              <a:rPr lang="zh-CN" altLang="en-US" strike="noStrike" noProof="1"/>
              <a:t>第三级</a:t>
            </a:r>
          </a:p>
          <a:p>
            <a:pPr lvl="3" fontAlgn="auto"/>
            <a:r>
              <a:rPr lang="zh-CN" altLang="en-US" sz="1050" strike="noStrike" noProof="1"/>
              <a:t>第四级</a:t>
            </a:r>
            <a:endParaRPr lang="zh-CN" altLang="en-US" strike="noStrike" noProof="1"/>
          </a:p>
          <a:p>
            <a:pPr lvl="4" fontAlgn="auto"/>
            <a:r>
              <a:rPr lang="zh-CN" altLang="en-US" sz="1050" strike="noStrike" noProof="1"/>
              <a:t>第五级</a:t>
            </a:r>
            <a:endParaRPr lang="zh-CN" altLang="en-US" strike="noStrike" noProof="1"/>
          </a:p>
        </p:txBody>
      </p:sp>
      <p:sp>
        <p:nvSpPr>
          <p:cNvPr id="4" name="日期占位符 3"/>
          <p:cNvSpPr>
            <a:spLocks noGrp="1"/>
          </p:cNvSpPr>
          <p:nvPr>
            <p:ph type="dt" sz="half" idx="10"/>
          </p:nvPr>
        </p:nvSpPr>
        <p:spPr/>
        <p:txBody>
          <a:body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custDataLst>
              <p:tags r:id="rId18"/>
            </p:custDataLst>
          </p:nvPr>
        </p:nvSpPr>
        <p:spPr>
          <a:xfrm>
            <a:off x="455613" y="608013"/>
            <a:ext cx="8228012" cy="706437"/>
          </a:xfrm>
          <a:prstGeom prst="rect">
            <a:avLst/>
          </a:prstGeom>
          <a:noFill/>
          <a:ln w="9525">
            <a:noFill/>
          </a:ln>
        </p:spPr>
        <p:txBody>
          <a:bodyPr vert="horz" lIns="90170" tIns="46990" rIns="90170" bIns="46990" anchor="ctr" anchorCtr="0"/>
          <a:lstStyle/>
          <a:p>
            <a:pPr lvl="0"/>
            <a:r>
              <a:rPr lang="zh-CN" altLang="en-US" dirty="0"/>
              <a:t>单击此处编辑母版标题样式</a:t>
            </a:r>
          </a:p>
        </p:txBody>
      </p:sp>
      <p:sp>
        <p:nvSpPr>
          <p:cNvPr id="3" name="文本占位符 2"/>
          <p:cNvSpPr>
            <a:spLocks noGrp="1"/>
          </p:cNvSpPr>
          <p:nvPr>
            <p:ph type="body" idx="1"/>
            <p:custDataLst>
              <p:tags r:id="rId19"/>
            </p:custDataLst>
          </p:nvPr>
        </p:nvSpPr>
        <p:spPr>
          <a:xfrm>
            <a:off x="455613" y="1490663"/>
            <a:ext cx="8228013" cy="4759325"/>
          </a:xfrm>
          <a:prstGeom prst="rect">
            <a:avLst/>
          </a:prstGeom>
        </p:spPr>
        <p:txBody>
          <a:bodyPr vert="horz" lIns="90000" tIns="46800" rIns="90000" bIns="46800" rtlCol="0">
            <a:normAutofit/>
          </a:bodyPr>
          <a:lstStyle/>
          <a:p>
            <a:pPr lvl="0" fontAlgn="auto"/>
            <a:r>
              <a:rPr lang="zh-CN" altLang="en-US" sz="1350" strike="noStrike" noProof="1"/>
              <a:t>单击此处编辑母版文本样式</a:t>
            </a:r>
            <a:endParaRPr lang="zh-CN" altLang="en-US" strike="noStrike" noProof="1"/>
          </a:p>
          <a:p>
            <a:pPr lvl="1" fontAlgn="auto"/>
            <a:r>
              <a:rPr lang="zh-CN" altLang="en-US" strike="noStrike" noProof="1"/>
              <a:t>第二级</a:t>
            </a:r>
          </a:p>
          <a:p>
            <a:pPr lvl="2" fontAlgn="auto"/>
            <a:r>
              <a:rPr lang="zh-CN" altLang="en-US" strike="noStrike" noProof="1"/>
              <a:t>第三级</a:t>
            </a:r>
          </a:p>
          <a:p>
            <a:pPr lvl="3" fontAlgn="auto"/>
            <a:r>
              <a:rPr lang="zh-CN" altLang="en-US" sz="1050" strike="noStrike" noProof="1"/>
              <a:t>第四级</a:t>
            </a:r>
            <a:endParaRPr lang="zh-CN" altLang="en-US" strike="noStrike" noProof="1"/>
          </a:p>
          <a:p>
            <a:pPr lvl="4" fontAlgn="auto"/>
            <a:r>
              <a:rPr lang="zh-CN" altLang="en-US" sz="1050" strike="noStrike" noProof="1"/>
              <a:t>第五级</a:t>
            </a:r>
            <a:endParaRPr lang="zh-CN" altLang="en-US" strike="noStrike" noProof="1"/>
          </a:p>
        </p:txBody>
      </p:sp>
      <p:sp>
        <p:nvSpPr>
          <p:cNvPr id="4" name="日期占位符 3"/>
          <p:cNvSpPr>
            <a:spLocks noGrp="1"/>
          </p:cNvSpPr>
          <p:nvPr>
            <p:ph type="dt" sz="half" idx="2"/>
            <p:custDataLst>
              <p:tags r:id="rId20"/>
            </p:custDataLst>
          </p:nvPr>
        </p:nvSpPr>
        <p:spPr>
          <a:xfrm>
            <a:off x="458788" y="6315075"/>
            <a:ext cx="2025650" cy="315913"/>
          </a:xfrm>
          <a:prstGeom prst="rect">
            <a:avLst/>
          </a:prstGeom>
        </p:spPr>
        <p:txBody>
          <a:bodyPr vert="horz" lIns="91440" tIns="45720" rIns="91440" bIns="45720" rtlCol="0" anchor="ctr">
            <a:normAutofit/>
          </a:bodyPr>
          <a:lstStyle>
            <a:lvl1pPr algn="l">
              <a:defRPr sz="750" baseline="0">
                <a:solidFill>
                  <a:schemeClr val="tx1">
                    <a:tint val="75000"/>
                  </a:schemeClr>
                </a:solidFill>
              </a:defRPr>
            </a:lvl1pPr>
          </a:lstStyle>
          <a:p>
            <a:pPr fontAlgn="base"/>
            <a:fld id="{760FBDFE-C587-4B4C-A407-44438C67B59E}" type="datetimeFigureOut">
              <a:rPr lang="zh-CN" altLang="en-US" sz="750" strike="noStrike" noProof="1" smtClean="0">
                <a:latin typeface="Arial" panose="020B0604020202020204" pitchFamily="34" charset="0"/>
                <a:ea typeface="宋体" panose="02010600030101010101" pitchFamily="2" charset="-122"/>
                <a:cs typeface="+mn-cs"/>
              </a:rPr>
              <a:t>2023/6/14</a:t>
            </a:fld>
            <a:endParaRPr lang="zh-CN" altLang="en-US" strike="noStrike" noProof="1"/>
          </a:p>
        </p:txBody>
      </p:sp>
      <p:sp>
        <p:nvSpPr>
          <p:cNvPr id="5" name="页脚占位符 4"/>
          <p:cNvSpPr>
            <a:spLocks noGrp="1"/>
          </p:cNvSpPr>
          <p:nvPr>
            <p:ph type="ftr" sz="quarter" idx="3"/>
            <p:custDataLst>
              <p:tags r:id="rId21"/>
            </p:custDataLst>
          </p:nvPr>
        </p:nvSpPr>
        <p:spPr>
          <a:xfrm>
            <a:off x="3087688" y="6315075"/>
            <a:ext cx="2968625" cy="315913"/>
          </a:xfrm>
          <a:prstGeom prst="rect">
            <a:avLst/>
          </a:prstGeom>
        </p:spPr>
        <p:txBody>
          <a:bodyPr vert="horz" lIns="91440" tIns="45720" rIns="91440" bIns="45720" rtlCol="0" anchor="ctr">
            <a:normAutofit/>
          </a:bodyPr>
          <a:lstStyle>
            <a:lvl1pPr algn="ctr">
              <a:defRPr sz="750" baseline="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custDataLst>
              <p:tags r:id="rId22"/>
            </p:custDataLst>
          </p:nvPr>
        </p:nvSpPr>
        <p:spPr>
          <a:xfrm>
            <a:off x="6657975" y="6315075"/>
            <a:ext cx="2025650" cy="315913"/>
          </a:xfrm>
          <a:prstGeom prst="rect">
            <a:avLst/>
          </a:prstGeom>
        </p:spPr>
        <p:txBody>
          <a:bodyPr vert="horz" lIns="91440" tIns="45720" rIns="91440" bIns="45720" rtlCol="0" anchor="ctr">
            <a:normAutofit/>
          </a:bodyPr>
          <a:lstStyle>
            <a:lvl1pPr algn="r">
              <a:defRPr sz="750" baseline="0">
                <a:solidFill>
                  <a:schemeClr val="tx1">
                    <a:tint val="75000"/>
                  </a:schemeClr>
                </a:solidFill>
              </a:defRPr>
            </a:lvl1pPr>
          </a:lstStyle>
          <a:p>
            <a:pPr fontAlgn="base"/>
            <a:fld id="{49AE70B2-8BF9-45C0-BB95-33D1B9D3A854}" type="slidenum">
              <a:rPr lang="zh-CN" altLang="en-US" sz="750"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mj-lt"/>
          <a:ea typeface="+mj-ea"/>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350" u="none" strike="noStrike" kern="1200" cap="none" spc="150" normalizeH="0" baseline="0">
          <a:solidFill>
            <a:schemeClr val="tx1">
              <a:lumMod val="65000"/>
              <a:lumOff val="35000"/>
            </a:schemeClr>
          </a:solidFill>
          <a:uFillTx/>
          <a:latin typeface="+mn-lt"/>
          <a:ea typeface="+mn-ea"/>
          <a:cs typeface="+mn-cs"/>
        </a:defRPr>
      </a:lvl1pPr>
      <a:lvl2pPr marL="514350" indent="-171450" algn="l" defTabSz="685800" rtl="0" eaLnBrk="1" fontAlgn="auto" latinLnBrk="0" hangingPunct="1">
        <a:lnSpc>
          <a:spcPct val="120000"/>
        </a:lnSpc>
        <a:spcBef>
          <a:spcPts val="0"/>
        </a:spcBef>
        <a:spcAft>
          <a:spcPts val="600"/>
        </a:spcAft>
        <a:buFont typeface="Arial" panose="020B0604020202020204" pitchFamily="34" charset="0"/>
        <a:buChar char="●"/>
        <a:tabLst>
          <a:tab pos="1207135" algn="l"/>
          <a:tab pos="1207135" algn="l"/>
          <a:tab pos="1207135" algn="l"/>
          <a:tab pos="1207135" algn="l"/>
        </a:tabLst>
        <a:defRPr sz="1200" u="none" strike="noStrike" kern="1200" cap="none" spc="150" normalizeH="0" baseline="0">
          <a:solidFill>
            <a:schemeClr val="tx1">
              <a:lumMod val="65000"/>
              <a:lumOff val="35000"/>
            </a:schemeClr>
          </a:solidFill>
          <a:uFillTx/>
          <a:latin typeface="+mn-lt"/>
          <a:ea typeface="+mn-ea"/>
          <a:cs typeface="+mn-cs"/>
        </a:defRPr>
      </a:lvl2pPr>
      <a:lvl3pPr marL="857250" indent="-171450" algn="l" defTabSz="685800" rtl="0" eaLnBrk="1" fontAlgn="auto" latinLnBrk="0" hangingPunct="1">
        <a:lnSpc>
          <a:spcPct val="120000"/>
        </a:lnSpc>
        <a:spcBef>
          <a:spcPts val="0"/>
        </a:spcBef>
        <a:spcAft>
          <a:spcPts val="600"/>
        </a:spcAft>
        <a:buFont typeface="Arial" panose="020B0604020202020204" pitchFamily="34" charset="0"/>
        <a:buChar char="●"/>
        <a:defRPr sz="1200" u="none" strike="noStrike" kern="1200" cap="none" spc="150" normalizeH="0" baseline="0">
          <a:solidFill>
            <a:schemeClr val="tx1">
              <a:lumMod val="65000"/>
              <a:lumOff val="35000"/>
            </a:schemeClr>
          </a:solidFill>
          <a:uFillTx/>
          <a:latin typeface="+mn-lt"/>
          <a:ea typeface="+mn-ea"/>
          <a:cs typeface="+mn-cs"/>
        </a:defRPr>
      </a:lvl3pPr>
      <a:lvl4pPr marL="1200150" indent="-171450" algn="l" defTabSz="685800" rtl="0" eaLnBrk="1" fontAlgn="auto" latinLnBrk="0" hangingPunct="1">
        <a:lnSpc>
          <a:spcPct val="120000"/>
        </a:lnSpc>
        <a:spcBef>
          <a:spcPts val="0"/>
        </a:spcBef>
        <a:spcAft>
          <a:spcPts val="300"/>
        </a:spcAft>
        <a:buFont typeface="Wingdings" panose="05000000000000000000" charset="0"/>
        <a:buChar char=""/>
        <a:defRPr sz="1050" u="none" strike="noStrike" kern="1200" cap="none" spc="150" normalizeH="0" baseline="0">
          <a:solidFill>
            <a:schemeClr val="tx1">
              <a:lumMod val="65000"/>
              <a:lumOff val="35000"/>
            </a:schemeClr>
          </a:solidFill>
          <a:uFillTx/>
          <a:latin typeface="+mn-lt"/>
          <a:ea typeface="+mn-ea"/>
          <a:cs typeface="+mn-cs"/>
        </a:defRPr>
      </a:lvl4pPr>
      <a:lvl5pPr marL="1543050" indent="-171450" algn="l" defTabSz="685800" rtl="0" eaLnBrk="1" fontAlgn="auto" latinLnBrk="0" hangingPunct="1">
        <a:lnSpc>
          <a:spcPct val="120000"/>
        </a:lnSpc>
        <a:spcBef>
          <a:spcPts val="0"/>
        </a:spcBef>
        <a:spcAft>
          <a:spcPts val="300"/>
        </a:spcAft>
        <a:buFont typeface="Arial" panose="020B0604020202020204" pitchFamily="34" charset="0"/>
        <a:buChar char="•"/>
        <a:defRPr sz="1050" u="none" strike="noStrike" kern="1200" cap="none" spc="150" normalizeH="0" baseline="0">
          <a:solidFill>
            <a:schemeClr val="tx1">
              <a:lumMod val="65000"/>
              <a:lumOff val="35000"/>
            </a:schemeClr>
          </a:solidFill>
          <a:uFillTx/>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0.xml"/><Relationship Id="rId1" Type="http://schemas.openxmlformats.org/officeDocument/2006/relationships/vmlDrawing" Target="../drawings/vmlDrawing4.v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0.xml"/><Relationship Id="rId1" Type="http://schemas.openxmlformats.org/officeDocument/2006/relationships/vmlDrawing" Target="../drawings/vmlDrawing6.v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0.xml"/><Relationship Id="rId1" Type="http://schemas.openxmlformats.org/officeDocument/2006/relationships/vmlDrawing" Target="../drawings/vmlDrawing7.vml"/><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4.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0.xml"/><Relationship Id="rId1" Type="http://schemas.openxmlformats.org/officeDocument/2006/relationships/vmlDrawing" Target="../drawings/vmlDrawing9.v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5.xml"/><Relationship Id="rId1" Type="http://schemas.openxmlformats.org/officeDocument/2006/relationships/vmlDrawing" Target="../drawings/vmlDrawing10.v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0.xml"/><Relationship Id="rId1" Type="http://schemas.openxmlformats.org/officeDocument/2006/relationships/vmlDrawing" Target="../drawings/vmlDrawing11.vml"/><Relationship Id="rId4" Type="http://schemas.openxmlformats.org/officeDocument/2006/relationships/image" Target="../media/image15.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0.xml"/><Relationship Id="rId1" Type="http://schemas.openxmlformats.org/officeDocument/2006/relationships/vmlDrawing" Target="../drawings/vmlDrawing12.vml"/><Relationship Id="rId4" Type="http://schemas.openxmlformats.org/officeDocument/2006/relationships/image" Target="../media/image16.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0.xml"/><Relationship Id="rId1" Type="http://schemas.openxmlformats.org/officeDocument/2006/relationships/vmlDrawing" Target="../drawings/vmlDrawing13.vml"/><Relationship Id="rId4" Type="http://schemas.openxmlformats.org/officeDocument/2006/relationships/image" Target="../media/image1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0.xml"/><Relationship Id="rId1" Type="http://schemas.openxmlformats.org/officeDocument/2006/relationships/vmlDrawing" Target="../drawings/vmlDrawing14.vml"/><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20.emf"/><Relationship Id="rId5" Type="http://schemas.openxmlformats.org/officeDocument/2006/relationships/oleObject" Target="../embeddings/oleObject18.bin"/><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22.emf"/><Relationship Id="rId5" Type="http://schemas.openxmlformats.org/officeDocument/2006/relationships/oleObject" Target="../embeddings/oleObject20.bin"/><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6.xml"/><Relationship Id="rId1" Type="http://schemas.openxmlformats.org/officeDocument/2006/relationships/vmlDrawing" Target="../drawings/vmlDrawing17.vml"/><Relationship Id="rId4" Type="http://schemas.openxmlformats.org/officeDocument/2006/relationships/image" Target="../media/image23.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25.emf"/><Relationship Id="rId5" Type="http://schemas.openxmlformats.org/officeDocument/2006/relationships/oleObject" Target="../embeddings/oleObject23.bin"/><Relationship Id="rId4" Type="http://schemas.openxmlformats.org/officeDocument/2006/relationships/image" Target="../media/image2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9.vml"/><Relationship Id="rId6" Type="http://schemas.openxmlformats.org/officeDocument/2006/relationships/image" Target="../media/image27.emf"/><Relationship Id="rId5" Type="http://schemas.openxmlformats.org/officeDocument/2006/relationships/oleObject" Target="../embeddings/oleObject25.bin"/><Relationship Id="rId4" Type="http://schemas.openxmlformats.org/officeDocument/2006/relationships/image" Target="../media/image2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29.emf"/><Relationship Id="rId5" Type="http://schemas.openxmlformats.org/officeDocument/2006/relationships/oleObject" Target="../embeddings/oleObject27.bin"/><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31.png"/><Relationship Id="rId5" Type="http://schemas.openxmlformats.org/officeDocument/2006/relationships/oleObject" Target="../embeddings/oleObject29.bin"/><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5.jpeg"/><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noRot="1"/>
          </p:cNvSpPr>
          <p:nvPr>
            <p:ph type="title"/>
          </p:nvPr>
        </p:nvSpPr>
        <p:spPr>
          <a:xfrm>
            <a:off x="1257300" y="2133600"/>
            <a:ext cx="6689725" cy="1143000"/>
          </a:xfrm>
          <a:ln/>
        </p:spPr>
        <p:txBody>
          <a:bodyPr wrap="square" lIns="91440" tIns="45720" rIns="91440" bIns="45720" anchor="ctr" anchorCtr="0"/>
          <a:lstStyle/>
          <a:p>
            <a:r>
              <a:rPr lang="zh-CN" altLang="en-US" sz="4800" dirty="0">
                <a:ea typeface="楷体" panose="02010609060101010101" pitchFamily="49" charset="-122"/>
              </a:rPr>
              <a:t>第十二章 碳水化合物</a:t>
            </a:r>
          </a:p>
        </p:txBody>
      </p:sp>
      <p:sp>
        <p:nvSpPr>
          <p:cNvPr id="4099"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4100" name="灯片编号占位符 4"/>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17" name="Rectangle 45"/>
          <p:cNvSpPr/>
          <p:nvPr/>
        </p:nvSpPr>
        <p:spPr>
          <a:xfrm>
            <a:off x="611188" y="404813"/>
            <a:ext cx="7993062" cy="1698625"/>
          </a:xfrm>
          <a:prstGeom prst="rect">
            <a:avLst/>
          </a:prstGeom>
          <a:noFill/>
          <a:ln w="9525">
            <a:noFill/>
          </a:ln>
        </p:spPr>
        <p:txBody>
          <a:bodyPr anchor="t" anchorCtr="0">
            <a:spAutoFit/>
          </a:bodyPr>
          <a:lstStyle/>
          <a:p>
            <a:pPr>
              <a:lnSpc>
                <a:spcPct val="110000"/>
              </a:lnSpc>
              <a:buClrTx/>
              <a:buFontTx/>
            </a:pPr>
            <a:r>
              <a:rPr lang="en-US" altLang="zh-CN" sz="2400" b="1" dirty="0">
                <a:latin typeface="Arial" panose="020B0604020202020204" pitchFamily="34" charset="0"/>
                <a:ea typeface="楷体" panose="02010609060101010101" pitchFamily="49" charset="-122"/>
              </a:rPr>
              <a:t>(1)</a:t>
            </a:r>
            <a:r>
              <a:rPr lang="zh-CN" altLang="en-US" sz="2400" b="1" dirty="0">
                <a:latin typeface="Arial" panose="020B0604020202020204" pitchFamily="34" charset="0"/>
                <a:ea typeface="楷体" panose="02010609060101010101" pitchFamily="49" charset="-122"/>
              </a:rPr>
              <a:t>、单糖的环状结构概念</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半缩醛形式：</a:t>
            </a:r>
          </a:p>
          <a:p>
            <a:pPr>
              <a:lnSpc>
                <a:spcPct val="110000"/>
              </a:lnSpc>
              <a:buClrTx/>
              <a:buFontTx/>
            </a:pPr>
            <a:r>
              <a:rPr lang="zh-CN" altLang="en-US" sz="2400" b="1" dirty="0">
                <a:latin typeface="Arial" panose="020B0604020202020204" pitchFamily="34" charset="0"/>
                <a:ea typeface="楷体" panose="02010609060101010101" pitchFamily="49" charset="-122"/>
              </a:rPr>
              <a:t>       单糖分子中的醛基</a:t>
            </a:r>
            <a:r>
              <a:rPr lang="en-US" altLang="zh-CN" sz="2400" b="1" dirty="0">
                <a:latin typeface="Arial" panose="020B0604020202020204" pitchFamily="34" charset="0"/>
                <a:ea typeface="楷体" panose="02010609060101010101" pitchFamily="49" charset="-122"/>
              </a:rPr>
              <a:t>(-CHO)</a:t>
            </a:r>
            <a:r>
              <a:rPr lang="zh-CN" altLang="en-US" sz="2400" b="1" dirty="0">
                <a:latin typeface="Arial" panose="020B0604020202020204" pitchFamily="34" charset="0"/>
                <a:ea typeface="楷体" panose="02010609060101010101" pitchFamily="49" charset="-122"/>
              </a:rPr>
              <a:t>和羟基</a:t>
            </a:r>
            <a:r>
              <a:rPr lang="en-US" altLang="zh-CN" sz="2400" b="1" dirty="0">
                <a:latin typeface="Arial" panose="020B0604020202020204" pitchFamily="34" charset="0"/>
                <a:ea typeface="楷体" panose="02010609060101010101" pitchFamily="49" charset="-122"/>
              </a:rPr>
              <a:t>(-OH)</a:t>
            </a:r>
            <a:r>
              <a:rPr lang="zh-CN" altLang="en-US" sz="2400" b="1" dirty="0">
                <a:latin typeface="Arial" panose="020B0604020202020204" pitchFamily="34" charset="0"/>
                <a:ea typeface="楷体" panose="02010609060101010101" pitchFamily="49" charset="-122"/>
              </a:rPr>
              <a:t>自身缩合形成环状结构，增加了分子的稳定性。同时</a:t>
            </a:r>
            <a:r>
              <a:rPr lang="en-US" altLang="zh-CN" sz="2400" b="1" dirty="0">
                <a:latin typeface="Arial" panose="020B0604020202020204" pitchFamily="34" charset="0"/>
                <a:ea typeface="楷体" panose="02010609060101010101" pitchFamily="49" charset="-122"/>
              </a:rPr>
              <a:t>1</a:t>
            </a:r>
            <a:r>
              <a:rPr lang="zh-CN" altLang="en-US" sz="2400" b="1" dirty="0">
                <a:latin typeface="Arial" panose="020B0604020202020204" pitchFamily="34" charset="0"/>
                <a:ea typeface="楷体" panose="02010609060101010101" pitchFamily="49" charset="-122"/>
              </a:rPr>
              <a:t>号醛基碳原子转变为手性碳原子使单糖分子的旋光性发生变化。</a:t>
            </a:r>
          </a:p>
        </p:txBody>
      </p:sp>
      <p:graphicFrame>
        <p:nvGraphicFramePr>
          <p:cNvPr id="131121" name="Object 49"/>
          <p:cNvGraphicFramePr>
            <a:graphicFrameLocks noGrp="1" noChangeAspect="1"/>
          </p:cNvGraphicFramePr>
          <p:nvPr>
            <p:ph idx="1"/>
          </p:nvPr>
        </p:nvGraphicFramePr>
        <p:xfrm>
          <a:off x="684213" y="2133600"/>
          <a:ext cx="7654925" cy="4346575"/>
        </p:xfrm>
        <a:graphic>
          <a:graphicData uri="http://schemas.openxmlformats.org/presentationml/2006/ole">
            <mc:AlternateContent xmlns:mc="http://schemas.openxmlformats.org/markup-compatibility/2006">
              <mc:Choice xmlns:v="urn:schemas-microsoft-com:vml" Requires="v">
                <p:oleObj spid="_x0000_s6147" r:id="rId3" imgW="7353300" imgH="4178300" progId="ChemDraw.Document.6.0">
                  <p:embed/>
                </p:oleObj>
              </mc:Choice>
              <mc:Fallback>
                <p:oleObj r:id="rId3" imgW="7353300" imgH="4178300" progId="ChemDraw.Document.6.0">
                  <p:embed/>
                  <p:pic>
                    <p:nvPicPr>
                      <p:cNvPr id="0" name="图片 3076"/>
                      <p:cNvPicPr/>
                      <p:nvPr/>
                    </p:nvPicPr>
                    <p:blipFill>
                      <a:blip r:embed="rId4"/>
                      <a:stretch>
                        <a:fillRect/>
                      </a:stretch>
                    </p:blipFill>
                    <p:spPr>
                      <a:xfrm>
                        <a:off x="684213" y="2133600"/>
                        <a:ext cx="7654925" cy="4346575"/>
                      </a:xfrm>
                      <a:prstGeom prst="rect">
                        <a:avLst/>
                      </a:prstGeom>
                      <a:noFill/>
                      <a:ln w="38100">
                        <a:noFill/>
                        <a:miter/>
                      </a:ln>
                    </p:spPr>
                  </p:pic>
                </p:oleObj>
              </mc:Fallback>
            </mc:AlternateContent>
          </a:graphicData>
        </a:graphic>
      </p:graphicFrame>
      <p:sp>
        <p:nvSpPr>
          <p:cNvPr id="14340" name="日期占位符 1"/>
          <p:cNvSpPr txBox="1">
            <a:spLocks noGrp="1"/>
          </p:cNvSpPr>
          <p:nvPr>
            <p:ph type="dt" sz="half" idx="14"/>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14341" name="灯片编号占位符 2"/>
          <p:cNvSpPr txBox="1">
            <a:spLocks noGrp="1"/>
          </p:cNvSpPr>
          <p:nvPr>
            <p:ph type="sldNum" sz="quarter" idx="16"/>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10</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117">
                                            <p:txEl>
                                              <p:pRg st="0" end="0"/>
                                            </p:txEl>
                                          </p:spTgt>
                                        </p:tgtEl>
                                        <p:attrNameLst>
                                          <p:attrName>style.visibility</p:attrName>
                                        </p:attrNameLst>
                                      </p:cBhvr>
                                      <p:to>
                                        <p:strVal val="visible"/>
                                      </p:to>
                                    </p:set>
                                    <p:anim calcmode="lin" valueType="num">
                                      <p:cBhvr additive="base">
                                        <p:cTn id="7" dur="500" fill="hold"/>
                                        <p:tgtEl>
                                          <p:spTgt spid="13111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1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131117">
                                            <p:txEl>
                                              <p:pRg st="1" end="1"/>
                                            </p:txEl>
                                          </p:spTgt>
                                        </p:tgtEl>
                                        <p:attrNameLst>
                                          <p:attrName>style.visibility</p:attrName>
                                        </p:attrNameLst>
                                      </p:cBhvr>
                                      <p:to>
                                        <p:strVal val="visible"/>
                                      </p:to>
                                    </p:set>
                                    <p:animEffect transition="in" filter="strips(downRight)">
                                      <p:cBhvr>
                                        <p:cTn id="13" dur="500"/>
                                        <p:tgtEl>
                                          <p:spTgt spid="13111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nodeType="clickEffect">
                                  <p:stCondLst>
                                    <p:cond delay="0"/>
                                  </p:stCondLst>
                                  <p:childTnLst>
                                    <p:set>
                                      <p:cBhvr>
                                        <p:cTn id="17" dur="1" fill="hold">
                                          <p:stCondLst>
                                            <p:cond delay="0"/>
                                          </p:stCondLst>
                                        </p:cTn>
                                        <p:tgtEl>
                                          <p:spTgt spid="131121"/>
                                        </p:tgtEl>
                                        <p:attrNameLst>
                                          <p:attrName>style.visibility</p:attrName>
                                        </p:attrNameLst>
                                      </p:cBhvr>
                                      <p:to>
                                        <p:strVal val="visible"/>
                                      </p:to>
                                    </p:set>
                                    <p:animEffect transition="in" filter="barn(inHorizontal)">
                                      <p:cBhvr>
                                        <p:cTn id="18" dur="500"/>
                                        <p:tgtEl>
                                          <p:spTgt spid="131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88" name="Rectangle 92"/>
          <p:cNvSpPr/>
          <p:nvPr/>
        </p:nvSpPr>
        <p:spPr>
          <a:xfrm>
            <a:off x="323850" y="333375"/>
            <a:ext cx="8640763" cy="1625600"/>
          </a:xfrm>
          <a:prstGeom prst="rect">
            <a:avLst/>
          </a:prstGeom>
          <a:noFill/>
          <a:ln w="9525">
            <a:noFill/>
          </a:ln>
        </p:spPr>
        <p:txBody>
          <a:bodyPr anchor="t" anchorCtr="0">
            <a:spAutoFit/>
          </a:bodyPr>
          <a:lstStyle/>
          <a:p>
            <a:pPr>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(2)</a:t>
            </a:r>
            <a:r>
              <a:rPr lang="zh-CN" altLang="en-US" sz="2400" b="1" dirty="0">
                <a:latin typeface="Arial" panose="020B0604020202020204" pitchFamily="34" charset="0"/>
                <a:ea typeface="楷体" panose="02010609060101010101" pitchFamily="49" charset="-122"/>
              </a:rPr>
              <a:t>、单糖的环状结构的哈武斯式：</a:t>
            </a:r>
          </a:p>
          <a:p>
            <a:pPr>
              <a:spcBef>
                <a:spcPct val="20000"/>
              </a:spcBef>
              <a:buClr>
                <a:schemeClr val="hlink"/>
              </a:buClr>
              <a:buSzPct val="70000"/>
              <a:buFont typeface="Wingdings" panose="05000000000000000000" pitchFamily="2" charset="2"/>
            </a:pPr>
            <a:r>
              <a:rPr lang="zh-CN" altLang="en-US" sz="2400" b="1" dirty="0">
                <a:latin typeface="Arial" panose="020B0604020202020204" pitchFamily="34" charset="0"/>
                <a:ea typeface="楷体" panose="02010609060101010101" pitchFamily="49" charset="-122"/>
              </a:rPr>
              <a:t>      由于费歇尔投影式表示得不直观、不方便。为了更好地表示其结构，一般使用哈武斯透视式。</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己糖为一个包含氧原子的六员环</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与吡喃结构相似，故称为吡喃型单糖</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a:t>
            </a:r>
          </a:p>
        </p:txBody>
      </p:sp>
      <p:graphicFrame>
        <p:nvGraphicFramePr>
          <p:cNvPr id="132189" name="Object 93"/>
          <p:cNvGraphicFramePr>
            <a:graphicFrameLocks noGrp="1" noChangeAspect="1"/>
          </p:cNvGraphicFramePr>
          <p:nvPr>
            <p:ph sz="half" idx="1"/>
          </p:nvPr>
        </p:nvGraphicFramePr>
        <p:xfrm>
          <a:off x="6804025" y="0"/>
          <a:ext cx="1366838" cy="909638"/>
        </p:xfrm>
        <a:graphic>
          <a:graphicData uri="http://schemas.openxmlformats.org/presentationml/2006/ole">
            <mc:AlternateContent xmlns:mc="http://schemas.openxmlformats.org/markup-compatibility/2006">
              <mc:Choice xmlns:v="urn:schemas-microsoft-com:vml" Requires="v">
                <p:oleObj spid="_x0000_s7173" r:id="rId3" imgW="1828800" imgH="1231900" progId="ChemDraw.Document.6.0">
                  <p:embed/>
                </p:oleObj>
              </mc:Choice>
              <mc:Fallback>
                <p:oleObj r:id="rId3" imgW="1828800" imgH="1231900" progId="ChemDraw.Document.6.0">
                  <p:embed/>
                  <p:pic>
                    <p:nvPicPr>
                      <p:cNvPr id="0" name="图片 3082"/>
                      <p:cNvPicPr/>
                      <p:nvPr/>
                    </p:nvPicPr>
                    <p:blipFill>
                      <a:blip r:embed="rId4"/>
                      <a:stretch>
                        <a:fillRect/>
                      </a:stretch>
                    </p:blipFill>
                    <p:spPr>
                      <a:xfrm>
                        <a:off x="6804025" y="0"/>
                        <a:ext cx="1366838" cy="909638"/>
                      </a:xfrm>
                      <a:prstGeom prst="rect">
                        <a:avLst/>
                      </a:prstGeom>
                      <a:noFill/>
                      <a:ln w="38100">
                        <a:noFill/>
                        <a:miter/>
                      </a:ln>
                    </p:spPr>
                  </p:pic>
                </p:oleObj>
              </mc:Fallback>
            </mc:AlternateContent>
          </a:graphicData>
        </a:graphic>
      </p:graphicFrame>
      <p:graphicFrame>
        <p:nvGraphicFramePr>
          <p:cNvPr id="13315" name="Object 100"/>
          <p:cNvGraphicFramePr>
            <a:graphicFrameLocks noGrp="1" noChangeAspect="1"/>
          </p:cNvGraphicFramePr>
          <p:nvPr>
            <p:ph sz="half" idx="2"/>
          </p:nvPr>
        </p:nvGraphicFramePr>
        <p:xfrm>
          <a:off x="611188" y="2205038"/>
          <a:ext cx="8137525" cy="4105275"/>
        </p:xfrm>
        <a:graphic>
          <a:graphicData uri="http://schemas.openxmlformats.org/presentationml/2006/ole">
            <mc:AlternateContent xmlns:mc="http://schemas.openxmlformats.org/markup-compatibility/2006">
              <mc:Choice xmlns:v="urn:schemas-microsoft-com:vml" Requires="v">
                <p:oleObj spid="_x0000_s7174" r:id="rId5" imgW="8445500" imgH="4267200" progId="ChemDraw.Document.6.0">
                  <p:embed/>
                </p:oleObj>
              </mc:Choice>
              <mc:Fallback>
                <p:oleObj r:id="rId5" imgW="8445500" imgH="4267200" progId="ChemDraw.Document.6.0">
                  <p:embed/>
                  <p:pic>
                    <p:nvPicPr>
                      <p:cNvPr id="0" name="图片 3083"/>
                      <p:cNvPicPr/>
                      <p:nvPr/>
                    </p:nvPicPr>
                    <p:blipFill>
                      <a:blip r:embed="rId6"/>
                      <a:stretch>
                        <a:fillRect/>
                      </a:stretch>
                    </p:blipFill>
                    <p:spPr>
                      <a:xfrm>
                        <a:off x="611188" y="2205038"/>
                        <a:ext cx="8137525" cy="4105275"/>
                      </a:xfrm>
                      <a:prstGeom prst="rect">
                        <a:avLst/>
                      </a:prstGeom>
                      <a:noFill/>
                      <a:ln w="38100">
                        <a:noFill/>
                        <a:miter/>
                      </a:ln>
                    </p:spPr>
                  </p:pic>
                </p:oleObj>
              </mc:Fallback>
            </mc:AlternateContent>
          </a:graphicData>
        </a:graphic>
      </p:graphicFrame>
      <p:sp>
        <p:nvSpPr>
          <p:cNvPr id="15365"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15366"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11</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32188">
                                            <p:txEl>
                                              <p:pRg st="0" end="0"/>
                                            </p:txEl>
                                          </p:spTgt>
                                        </p:tgtEl>
                                        <p:attrNameLst>
                                          <p:attrName>style.visibility</p:attrName>
                                        </p:attrNameLst>
                                      </p:cBhvr>
                                      <p:to>
                                        <p:strVal val="visible"/>
                                      </p:to>
                                    </p:set>
                                    <p:animEffect transition="in" filter="strips(downRight)">
                                      <p:cBhvr>
                                        <p:cTn id="7" dur="500"/>
                                        <p:tgtEl>
                                          <p:spTgt spid="132188">
                                            <p:txEl>
                                              <p:pRg st="0" end="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132188">
                                            <p:txEl>
                                              <p:pRg st="1" end="1"/>
                                            </p:txEl>
                                          </p:spTgt>
                                        </p:tgtEl>
                                        <p:attrNameLst>
                                          <p:attrName>style.visibility</p:attrName>
                                        </p:attrNameLst>
                                      </p:cBhvr>
                                      <p:to>
                                        <p:strVal val="visible"/>
                                      </p:to>
                                    </p:set>
                                    <p:animEffect transition="in" filter="strips(downRight)">
                                      <p:cBhvr>
                                        <p:cTn id="10" dur="500"/>
                                        <p:tgtEl>
                                          <p:spTgt spid="132188">
                                            <p:txEl>
                                              <p:pRg st="1" end="1"/>
                                            </p:txEl>
                                          </p:spTgt>
                                        </p:tgtEl>
                                      </p:cBhvr>
                                    </p:animEffect>
                                  </p:childTnLst>
                                </p:cTn>
                              </p:par>
                              <p:par>
                                <p:cTn id="11" presetID="2" presetClass="entr" presetSubtype="4" fill="hold" nodeType="withEffect">
                                  <p:stCondLst>
                                    <p:cond delay="0"/>
                                  </p:stCondLst>
                                  <p:childTnLst>
                                    <p:set>
                                      <p:cBhvr>
                                        <p:cTn id="12" dur="1" fill="hold">
                                          <p:stCondLst>
                                            <p:cond delay="0"/>
                                          </p:stCondLst>
                                        </p:cTn>
                                        <p:tgtEl>
                                          <p:spTgt spid="132189"/>
                                        </p:tgtEl>
                                        <p:attrNameLst>
                                          <p:attrName>style.visibility</p:attrName>
                                        </p:attrNameLst>
                                      </p:cBhvr>
                                      <p:to>
                                        <p:strVal val="visible"/>
                                      </p:to>
                                    </p:set>
                                    <p:anim calcmode="lin" valueType="num">
                                      <p:cBhvr additive="base">
                                        <p:cTn id="13" dur="500" fill="hold"/>
                                        <p:tgtEl>
                                          <p:spTgt spid="132189"/>
                                        </p:tgtEl>
                                        <p:attrNameLst>
                                          <p:attrName>ppt_x</p:attrName>
                                        </p:attrNameLst>
                                      </p:cBhvr>
                                      <p:tavLst>
                                        <p:tav tm="0">
                                          <p:val>
                                            <p:strVal val="#ppt_x"/>
                                          </p:val>
                                        </p:tav>
                                        <p:tav tm="100000">
                                          <p:val>
                                            <p:strVal val="#ppt_x"/>
                                          </p:val>
                                        </p:tav>
                                      </p:tavLst>
                                    </p:anim>
                                    <p:anim calcmode="lin" valueType="num">
                                      <p:cBhvr additive="base">
                                        <p:cTn id="14" dur="500" fill="hold"/>
                                        <p:tgtEl>
                                          <p:spTgt spid="132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20" name="Text Box 8"/>
          <p:cNvSpPr txBox="1"/>
          <p:nvPr/>
        </p:nvSpPr>
        <p:spPr>
          <a:xfrm>
            <a:off x="611188" y="188913"/>
            <a:ext cx="8229600" cy="1187450"/>
          </a:xfrm>
          <a:prstGeom prst="rect">
            <a:avLst/>
          </a:prstGeom>
          <a:noFill/>
          <a:ln w="9525">
            <a:noFill/>
          </a:ln>
        </p:spPr>
        <p:txBody>
          <a:bodyPr anchor="t" anchorCtr="0">
            <a:spAutoFit/>
          </a:bodyPr>
          <a:lstStyle/>
          <a:p>
            <a:pPr>
              <a:spcBef>
                <a:spcPct val="50000"/>
              </a:spcBef>
              <a:buClrTx/>
              <a:buFontTx/>
            </a:pPr>
            <a:r>
              <a:rPr lang="en-US" altLang="zh-CN" sz="2400" dirty="0">
                <a:latin typeface="Arial" panose="020B0604020202020204" pitchFamily="34" charset="0"/>
                <a:ea typeface="楷体" panose="02010609060101010101" pitchFamily="49" charset="-122"/>
              </a:rPr>
              <a:t>       </a:t>
            </a:r>
            <a:r>
              <a:rPr lang="zh-CN" altLang="en-US" sz="2400" b="1" dirty="0">
                <a:latin typeface="Arial" panose="020B0604020202020204" pitchFamily="34" charset="0"/>
                <a:ea typeface="楷体" panose="02010609060101010101" pitchFamily="49" charset="-122"/>
              </a:rPr>
              <a:t>氧环式结构的确定，对变旋光现象就有了一个令人信服的解释： 这是因为</a:t>
            </a:r>
            <a:r>
              <a:rPr lang="en-US" altLang="zh-CN" sz="2400" b="1" dirty="0">
                <a:latin typeface="Arial" panose="020B0604020202020204" pitchFamily="34" charset="0"/>
                <a:ea typeface="楷体" panose="02010609060101010101" pitchFamily="49" charset="-122"/>
              </a:rPr>
              <a:t>α</a:t>
            </a:r>
            <a:r>
              <a:rPr lang="zh-CN" altLang="en-US" sz="2400" b="1" dirty="0">
                <a:latin typeface="Arial" panose="020B0604020202020204" pitchFamily="34" charset="0"/>
                <a:ea typeface="楷体" panose="02010609060101010101" pitchFamily="49" charset="-122"/>
              </a:rPr>
              <a:t>－异构体和</a:t>
            </a:r>
            <a:r>
              <a:rPr lang="en-US" altLang="zh-CN" sz="2400" b="1" dirty="0">
                <a:latin typeface="Arial" panose="020B0604020202020204" pitchFamily="34" charset="0"/>
                <a:ea typeface="楷体" panose="02010609060101010101" pitchFamily="49" charset="-122"/>
              </a:rPr>
              <a:t>β</a:t>
            </a:r>
            <a:r>
              <a:rPr lang="zh-CN" altLang="en-US" sz="2400" b="1" dirty="0">
                <a:latin typeface="Arial" panose="020B0604020202020204" pitchFamily="34" charset="0"/>
                <a:ea typeface="楷体" panose="02010609060101010101" pitchFamily="49" charset="-122"/>
              </a:rPr>
              <a:t>－异构体两种晶体在水溶液中可以通过开链式互变，并迅速建立平衡。</a:t>
            </a:r>
          </a:p>
        </p:txBody>
      </p:sp>
      <p:graphicFrame>
        <p:nvGraphicFramePr>
          <p:cNvPr id="166921" name="Object 9"/>
          <p:cNvGraphicFramePr>
            <a:graphicFrameLocks noGrp="1" noChangeAspect="1"/>
          </p:cNvGraphicFramePr>
          <p:nvPr>
            <p:ph idx="1"/>
          </p:nvPr>
        </p:nvGraphicFramePr>
        <p:xfrm>
          <a:off x="611188" y="1484313"/>
          <a:ext cx="7618412" cy="5181600"/>
        </p:xfrm>
        <a:graphic>
          <a:graphicData uri="http://schemas.openxmlformats.org/presentationml/2006/ole">
            <mc:AlternateContent xmlns:mc="http://schemas.openxmlformats.org/markup-compatibility/2006">
              <mc:Choice xmlns:v="urn:schemas-microsoft-com:vml" Requires="v">
                <p:oleObj spid="_x0000_s8195" r:id="rId3" imgW="8763000" imgH="5956300" progId="ChemDraw.Document.6.0">
                  <p:embed/>
                </p:oleObj>
              </mc:Choice>
              <mc:Fallback>
                <p:oleObj r:id="rId3" imgW="8763000" imgH="5956300" progId="ChemDraw.Document.6.0">
                  <p:embed/>
                  <p:pic>
                    <p:nvPicPr>
                      <p:cNvPr id="0" name="图片 3084"/>
                      <p:cNvPicPr/>
                      <p:nvPr/>
                    </p:nvPicPr>
                    <p:blipFill>
                      <a:blip r:embed="rId4"/>
                      <a:stretch>
                        <a:fillRect/>
                      </a:stretch>
                    </p:blipFill>
                    <p:spPr>
                      <a:xfrm>
                        <a:off x="611188" y="1484313"/>
                        <a:ext cx="7618412" cy="5181600"/>
                      </a:xfrm>
                      <a:prstGeom prst="rect">
                        <a:avLst/>
                      </a:prstGeom>
                      <a:noFill/>
                      <a:ln w="38100">
                        <a:noFill/>
                        <a:miter/>
                      </a:ln>
                    </p:spPr>
                  </p:pic>
                </p:oleObj>
              </mc:Fallback>
            </mc:AlternateContent>
          </a:graphicData>
        </a:graphic>
      </p:graphicFrame>
      <p:sp>
        <p:nvSpPr>
          <p:cNvPr id="16388" name="日期占位符 1"/>
          <p:cNvSpPr txBox="1">
            <a:spLocks noGrp="1"/>
          </p:cNvSpPr>
          <p:nvPr>
            <p:ph type="dt" sz="half" idx="14"/>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16389" name="灯片编号占位符 2"/>
          <p:cNvSpPr txBox="1">
            <a:spLocks noGrp="1"/>
          </p:cNvSpPr>
          <p:nvPr>
            <p:ph type="sldNum" sz="quarter" idx="16"/>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12</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6920"/>
                                        </p:tgtEl>
                                        <p:attrNameLst>
                                          <p:attrName>style.visibility</p:attrName>
                                        </p:attrNameLst>
                                      </p:cBhvr>
                                      <p:to>
                                        <p:strVal val="visible"/>
                                      </p:to>
                                    </p:set>
                                    <p:anim calcmode="lin" valueType="num">
                                      <p:cBhvr additive="base">
                                        <p:cTn id="7" dur="500" fill="hold"/>
                                        <p:tgtEl>
                                          <p:spTgt spid="166920"/>
                                        </p:tgtEl>
                                        <p:attrNameLst>
                                          <p:attrName>ppt_x</p:attrName>
                                        </p:attrNameLst>
                                      </p:cBhvr>
                                      <p:tavLst>
                                        <p:tav tm="0">
                                          <p:val>
                                            <p:strVal val="0-#ppt_w/2"/>
                                          </p:val>
                                        </p:tav>
                                        <p:tav tm="100000">
                                          <p:val>
                                            <p:strVal val="#ppt_x"/>
                                          </p:val>
                                        </p:tav>
                                      </p:tavLst>
                                    </p:anim>
                                    <p:anim calcmode="lin" valueType="num">
                                      <p:cBhvr additive="base">
                                        <p:cTn id="8" dur="500" fill="hold"/>
                                        <p:tgtEl>
                                          <p:spTgt spid="1669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166921"/>
                                        </p:tgtEl>
                                        <p:attrNameLst>
                                          <p:attrName>style.visibility</p:attrName>
                                        </p:attrNameLst>
                                      </p:cBhvr>
                                      <p:to>
                                        <p:strVal val="visible"/>
                                      </p:to>
                                    </p:set>
                                    <p:animEffect transition="in" filter="strips(downRight)">
                                      <p:cBhvr>
                                        <p:cTn id="13" dur="500"/>
                                        <p:tgtEl>
                                          <p:spTgt spid="166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301" name="Rectangle 109"/>
          <p:cNvSpPr/>
          <p:nvPr/>
        </p:nvSpPr>
        <p:spPr>
          <a:xfrm>
            <a:off x="684213" y="404813"/>
            <a:ext cx="8064500" cy="1077912"/>
          </a:xfrm>
          <a:prstGeom prst="rect">
            <a:avLst/>
          </a:prstGeom>
          <a:noFill/>
          <a:ln w="9525">
            <a:noFill/>
          </a:ln>
        </p:spPr>
        <p:txBody>
          <a:bodyPr anchor="t" anchorCtr="0">
            <a:spAutoFit/>
          </a:bodyPr>
          <a:lstStyle/>
          <a:p>
            <a:pPr>
              <a:lnSpc>
                <a:spcPct val="90000"/>
              </a:lnSpc>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       </a:t>
            </a:r>
            <a:r>
              <a:rPr lang="zh-CN" altLang="en-US" sz="2400" b="1" dirty="0">
                <a:latin typeface="Arial" panose="020B0604020202020204" pitchFamily="34" charset="0"/>
                <a:ea typeface="楷体" panose="02010609060101010101" pitchFamily="49" charset="-122"/>
              </a:rPr>
              <a:t>酮糖同样也存在变旋光现象。由于羰基碳位于</a:t>
            </a:r>
            <a:r>
              <a:rPr lang="en-US" altLang="zh-CN" sz="2400" b="1" dirty="0">
                <a:latin typeface="Arial" panose="020B0604020202020204" pitchFamily="34" charset="0"/>
                <a:ea typeface="楷体" panose="02010609060101010101" pitchFamily="49" charset="-122"/>
              </a:rPr>
              <a:t>C2</a:t>
            </a:r>
            <a:r>
              <a:rPr lang="zh-CN" altLang="en-US" sz="2400" b="1" dirty="0">
                <a:latin typeface="Arial" panose="020B0604020202020204" pitchFamily="34" charset="0"/>
                <a:ea typeface="楷体" panose="02010609060101010101" pitchFamily="49" charset="-122"/>
              </a:rPr>
              <a:t>位，因此可形成吡喃式</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六元环</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和呋喃式</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五员环</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。所以，果糖溶液中存在五种异构平衡。</a:t>
            </a:r>
          </a:p>
        </p:txBody>
      </p:sp>
      <p:graphicFrame>
        <p:nvGraphicFramePr>
          <p:cNvPr id="15362" name="Object 112"/>
          <p:cNvGraphicFramePr>
            <a:graphicFrameLocks noGrp="1" noChangeAspect="1"/>
          </p:cNvGraphicFramePr>
          <p:nvPr>
            <p:ph idx="1"/>
          </p:nvPr>
        </p:nvGraphicFramePr>
        <p:xfrm>
          <a:off x="755650" y="1628775"/>
          <a:ext cx="7343775" cy="4667250"/>
        </p:xfrm>
        <a:graphic>
          <a:graphicData uri="http://schemas.openxmlformats.org/presentationml/2006/ole">
            <mc:AlternateContent xmlns:mc="http://schemas.openxmlformats.org/markup-compatibility/2006">
              <mc:Choice xmlns:v="urn:schemas-microsoft-com:vml" Requires="v">
                <p:oleObj spid="_x0000_s9219" r:id="rId3" imgW="7912100" imgH="5029200" progId="ChemDraw.Document.6.0">
                  <p:embed/>
                </p:oleObj>
              </mc:Choice>
              <mc:Fallback>
                <p:oleObj r:id="rId3" imgW="7912100" imgH="5029200" progId="ChemDraw.Document.6.0">
                  <p:embed/>
                  <p:pic>
                    <p:nvPicPr>
                      <p:cNvPr id="0" name="图片 3085"/>
                      <p:cNvPicPr/>
                      <p:nvPr/>
                    </p:nvPicPr>
                    <p:blipFill>
                      <a:blip r:embed="rId4"/>
                      <a:stretch>
                        <a:fillRect/>
                      </a:stretch>
                    </p:blipFill>
                    <p:spPr>
                      <a:xfrm>
                        <a:off x="755650" y="1628775"/>
                        <a:ext cx="7343775" cy="4667250"/>
                      </a:xfrm>
                      <a:prstGeom prst="rect">
                        <a:avLst/>
                      </a:prstGeom>
                      <a:noFill/>
                      <a:ln w="38100">
                        <a:noFill/>
                        <a:miter/>
                      </a:ln>
                    </p:spPr>
                  </p:pic>
                </p:oleObj>
              </mc:Fallback>
            </mc:AlternateContent>
          </a:graphicData>
        </a:graphic>
      </p:graphicFrame>
      <p:sp>
        <p:nvSpPr>
          <p:cNvPr id="17412" name="日期占位符 1"/>
          <p:cNvSpPr txBox="1">
            <a:spLocks noGrp="1"/>
          </p:cNvSpPr>
          <p:nvPr>
            <p:ph type="dt" sz="half" idx="14"/>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17413" name="灯片编号占位符 2"/>
          <p:cNvSpPr txBox="1">
            <a:spLocks noGrp="1"/>
          </p:cNvSpPr>
          <p:nvPr>
            <p:ph type="sldNum" sz="quarter" idx="16"/>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13</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6301"/>
                                        </p:tgtEl>
                                        <p:attrNameLst>
                                          <p:attrName>style.visibility</p:attrName>
                                        </p:attrNameLst>
                                      </p:cBhvr>
                                      <p:to>
                                        <p:strVal val="visible"/>
                                      </p:to>
                                    </p:set>
                                    <p:animEffect transition="in" filter="strips(downRight)">
                                      <p:cBhvr>
                                        <p:cTn id="7" dur="500"/>
                                        <p:tgtEl>
                                          <p:spTgt spid="136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30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317" name="Rectangle 101"/>
          <p:cNvSpPr/>
          <p:nvPr/>
        </p:nvSpPr>
        <p:spPr>
          <a:xfrm>
            <a:off x="684213" y="5929313"/>
            <a:ext cx="7843837" cy="457200"/>
          </a:xfrm>
          <a:prstGeom prst="rect">
            <a:avLst/>
          </a:prstGeom>
          <a:noFill/>
          <a:ln w="9525">
            <a:noFill/>
          </a:ln>
        </p:spPr>
        <p:txBody>
          <a:bodyPr wrap="none" anchor="t" anchorCtr="0">
            <a:spAutoFit/>
          </a:bodyPr>
          <a:lstStyle/>
          <a:p>
            <a:pPr>
              <a:spcBef>
                <a:spcPct val="20000"/>
              </a:spcBef>
              <a:buClr>
                <a:schemeClr val="hlink"/>
              </a:buClr>
              <a:buSzPct val="70000"/>
              <a:buFont typeface="Wingdings" panose="05000000000000000000" pitchFamily="2" charset="2"/>
            </a:pPr>
            <a:r>
              <a:rPr lang="zh-CN" altLang="en-US" sz="2400" b="1" dirty="0">
                <a:latin typeface="Arial" panose="020B0604020202020204" pitchFamily="34" charset="0"/>
                <a:ea typeface="楷体" panose="02010609060101010101" pitchFamily="49" charset="-122"/>
              </a:rPr>
              <a:t>自然界化合态的果糖都是呋喃型，而结晶态则为吡喃型。</a:t>
            </a:r>
          </a:p>
        </p:txBody>
      </p:sp>
      <p:graphicFrame>
        <p:nvGraphicFramePr>
          <p:cNvPr id="137318" name="Object 102"/>
          <p:cNvGraphicFramePr>
            <a:graphicFrameLocks noGrp="1" noChangeAspect="1"/>
          </p:cNvGraphicFramePr>
          <p:nvPr>
            <p:ph sz="half" idx="1"/>
          </p:nvPr>
        </p:nvGraphicFramePr>
        <p:xfrm>
          <a:off x="1042988" y="836613"/>
          <a:ext cx="6840537" cy="4484687"/>
        </p:xfrm>
        <a:graphic>
          <a:graphicData uri="http://schemas.openxmlformats.org/presentationml/2006/ole">
            <mc:AlternateContent xmlns:mc="http://schemas.openxmlformats.org/markup-compatibility/2006">
              <mc:Choice xmlns:v="urn:schemas-microsoft-com:vml" Requires="v">
                <p:oleObj spid="_x0000_s10243" r:id="rId3" imgW="7848600" imgH="5143500" progId="ChemDraw.Document.6.0">
                  <p:embed/>
                </p:oleObj>
              </mc:Choice>
              <mc:Fallback>
                <p:oleObj r:id="rId3" imgW="7848600" imgH="5143500" progId="ChemDraw.Document.6.0">
                  <p:embed/>
                  <p:pic>
                    <p:nvPicPr>
                      <p:cNvPr id="0" name="图片 3087"/>
                      <p:cNvPicPr/>
                      <p:nvPr/>
                    </p:nvPicPr>
                    <p:blipFill>
                      <a:blip r:embed="rId4"/>
                      <a:stretch>
                        <a:fillRect/>
                      </a:stretch>
                    </p:blipFill>
                    <p:spPr>
                      <a:xfrm>
                        <a:off x="1042988" y="836613"/>
                        <a:ext cx="6840537" cy="4484687"/>
                      </a:xfrm>
                      <a:prstGeom prst="rect">
                        <a:avLst/>
                      </a:prstGeom>
                      <a:noFill/>
                      <a:ln w="38100">
                        <a:noFill/>
                        <a:miter/>
                      </a:ln>
                    </p:spPr>
                  </p:pic>
                </p:oleObj>
              </mc:Fallback>
            </mc:AlternateContent>
          </a:graphicData>
        </a:graphic>
      </p:graphicFrame>
      <p:sp>
        <p:nvSpPr>
          <p:cNvPr id="18436"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18437"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14</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7318"/>
                                        </p:tgtEl>
                                        <p:attrNameLst>
                                          <p:attrName>style.visibility</p:attrName>
                                        </p:attrNameLst>
                                      </p:cBhvr>
                                      <p:to>
                                        <p:strVal val="visible"/>
                                      </p:to>
                                    </p:set>
                                    <p:animEffect transition="in" filter="slide(fromBottom)">
                                      <p:cBhvr>
                                        <p:cTn id="7" dur="500"/>
                                        <p:tgtEl>
                                          <p:spTgt spid="13731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37317"/>
                                        </p:tgtEl>
                                        <p:attrNameLst>
                                          <p:attrName>style.visibility</p:attrName>
                                        </p:attrNameLst>
                                      </p:cBhvr>
                                      <p:to>
                                        <p:strVal val="visible"/>
                                      </p:to>
                                    </p:set>
                                    <p:animEffect transition="in" filter="slide(fromBottom)">
                                      <p:cBhvr>
                                        <p:cTn id="12" dur="500"/>
                                        <p:tgtEl>
                                          <p:spTgt spid="137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3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02" name="Rectangle 62"/>
          <p:cNvSpPr/>
          <p:nvPr/>
        </p:nvSpPr>
        <p:spPr>
          <a:xfrm>
            <a:off x="611188" y="260350"/>
            <a:ext cx="3313112" cy="519113"/>
          </a:xfrm>
          <a:prstGeom prst="rect">
            <a:avLst/>
          </a:prstGeom>
          <a:noFill/>
          <a:ln w="9525">
            <a:noFill/>
          </a:ln>
        </p:spPr>
        <p:txBody>
          <a:bodyPr anchor="t" anchorCtr="0">
            <a:spAutoFit/>
          </a:bodyPr>
          <a:lstStyle/>
          <a:p>
            <a:pPr>
              <a:spcBef>
                <a:spcPct val="20000"/>
              </a:spcBef>
              <a:buClr>
                <a:schemeClr val="hlink"/>
              </a:buClr>
              <a:buSzPct val="70000"/>
              <a:buFont typeface="Wingdings" panose="05000000000000000000" pitchFamily="2" charset="2"/>
            </a:pPr>
            <a:r>
              <a:rPr lang="zh-CN" altLang="en-US" sz="2800" b="1" dirty="0">
                <a:latin typeface="Arial" panose="020B0604020202020204" pitchFamily="34" charset="0"/>
                <a:ea typeface="楷体" panose="02010609060101010101" pitchFamily="49" charset="-122"/>
              </a:rPr>
              <a:t>二、单糖的构象</a:t>
            </a:r>
          </a:p>
        </p:txBody>
      </p:sp>
      <p:sp>
        <p:nvSpPr>
          <p:cNvPr id="138303" name="Rectangle 63"/>
          <p:cNvSpPr/>
          <p:nvPr/>
        </p:nvSpPr>
        <p:spPr>
          <a:xfrm>
            <a:off x="250825" y="981075"/>
            <a:ext cx="8532813" cy="1406525"/>
          </a:xfrm>
          <a:prstGeom prst="rect">
            <a:avLst/>
          </a:prstGeom>
          <a:noFill/>
          <a:ln w="9525">
            <a:noFill/>
          </a:ln>
        </p:spPr>
        <p:txBody>
          <a:bodyPr anchor="t" anchorCtr="0">
            <a:spAutoFit/>
          </a:bodyPr>
          <a:lstStyle/>
          <a:p>
            <a:pPr>
              <a:lnSpc>
                <a:spcPct val="120000"/>
              </a:lnSpc>
              <a:spcBef>
                <a:spcPct val="20000"/>
              </a:spcBef>
              <a:buClr>
                <a:schemeClr val="hlink"/>
              </a:buClr>
              <a:buSzPct val="70000"/>
              <a:buFont typeface="Wingdings" panose="05000000000000000000" pitchFamily="2" charset="2"/>
            </a:pPr>
            <a:r>
              <a:rPr lang="en-US" altLang="zh-CN" dirty="0">
                <a:latin typeface="Arial" panose="020B0604020202020204" pitchFamily="34" charset="0"/>
                <a:ea typeface="微软雅黑" panose="020B0503020204020204" charset="-122"/>
              </a:rPr>
              <a:t>      </a:t>
            </a:r>
            <a:r>
              <a:rPr lang="zh-CN" altLang="en-US" sz="2400" b="1" dirty="0">
                <a:latin typeface="Arial" panose="020B0604020202020204" pitchFamily="34" charset="0"/>
                <a:ea typeface="楷体" panose="02010609060101010101" pitchFamily="49" charset="-122"/>
              </a:rPr>
              <a:t>对于单糖分子的环状结构，环碳原子和氧原子是</a:t>
            </a:r>
            <a:r>
              <a:rPr lang="en-US" altLang="zh-CN" sz="2400" b="1" i="1" dirty="0">
                <a:latin typeface="Arial" panose="020B0604020202020204" pitchFamily="34" charset="0"/>
                <a:ea typeface="楷体" panose="02010609060101010101" pitchFamily="49" charset="-122"/>
              </a:rPr>
              <a:t>sp</a:t>
            </a:r>
            <a:r>
              <a:rPr lang="en-US" altLang="zh-CN" sz="2400" b="1" baseline="30000" dirty="0">
                <a:latin typeface="Arial" panose="020B0604020202020204" pitchFamily="34" charset="0"/>
                <a:ea typeface="楷体" panose="02010609060101010101" pitchFamily="49" charset="-122"/>
              </a:rPr>
              <a:t>3</a:t>
            </a:r>
            <a:r>
              <a:rPr lang="zh-CN" altLang="en-US" sz="2400" b="1" dirty="0">
                <a:latin typeface="Arial" panose="020B0604020202020204" pitchFamily="34" charset="0"/>
                <a:ea typeface="楷体" panose="02010609060101010101" pitchFamily="49" charset="-122"/>
              </a:rPr>
              <a:t>杂化。因此，在空间具有一定的构象。根据实验测定：组成的六员环具有椅式构象，并且，环上的大基团尽可能地处于平伏键</a:t>
            </a:r>
            <a:r>
              <a:rPr lang="en-US" altLang="zh-CN" sz="2400" b="1" dirty="0">
                <a:latin typeface="Arial" panose="020B0604020202020204" pitchFamily="34" charset="0"/>
                <a:ea typeface="楷体" panose="02010609060101010101" pitchFamily="49" charset="-122"/>
              </a:rPr>
              <a:t>(</a:t>
            </a:r>
            <a:r>
              <a:rPr lang="en-US" altLang="zh-CN" sz="2400" b="1" i="1" dirty="0">
                <a:latin typeface="Arial" panose="020B0604020202020204" pitchFamily="34" charset="0"/>
                <a:ea typeface="楷体" panose="02010609060101010101" pitchFamily="49" charset="-122"/>
              </a:rPr>
              <a:t>e</a:t>
            </a:r>
            <a:r>
              <a:rPr lang="zh-CN" altLang="en-US" sz="2400" b="1" dirty="0">
                <a:latin typeface="Arial" panose="020B0604020202020204" pitchFamily="34" charset="0"/>
                <a:ea typeface="楷体" panose="02010609060101010101" pitchFamily="49" charset="-122"/>
              </a:rPr>
              <a:t>键</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a:t>
            </a:r>
          </a:p>
        </p:txBody>
      </p:sp>
      <p:graphicFrame>
        <p:nvGraphicFramePr>
          <p:cNvPr id="138308" name="Object 68"/>
          <p:cNvGraphicFramePr>
            <a:graphicFrameLocks noGrp="1" noChangeAspect="1"/>
          </p:cNvGraphicFramePr>
          <p:nvPr>
            <p:ph idx="1"/>
          </p:nvPr>
        </p:nvGraphicFramePr>
        <p:xfrm>
          <a:off x="250825" y="2420938"/>
          <a:ext cx="8543925" cy="3733800"/>
        </p:xfrm>
        <a:graphic>
          <a:graphicData uri="http://schemas.openxmlformats.org/presentationml/2006/ole">
            <mc:AlternateContent xmlns:mc="http://schemas.openxmlformats.org/markup-compatibility/2006">
              <mc:Choice xmlns:v="urn:schemas-microsoft-com:vml" Requires="v">
                <p:oleObj spid="_x0000_s11267" r:id="rId3" imgW="7848600" imgH="3441700" progId="ChemDraw.Document.6.0">
                  <p:embed/>
                </p:oleObj>
              </mc:Choice>
              <mc:Fallback>
                <p:oleObj r:id="rId3" imgW="7848600" imgH="3441700" progId="ChemDraw.Document.6.0">
                  <p:embed/>
                  <p:pic>
                    <p:nvPicPr>
                      <p:cNvPr id="0" name="图片 3086"/>
                      <p:cNvPicPr/>
                      <p:nvPr/>
                    </p:nvPicPr>
                    <p:blipFill>
                      <a:blip r:embed="rId4"/>
                      <a:stretch>
                        <a:fillRect/>
                      </a:stretch>
                    </p:blipFill>
                    <p:spPr>
                      <a:xfrm>
                        <a:off x="250825" y="2420938"/>
                        <a:ext cx="8543925" cy="3733800"/>
                      </a:xfrm>
                      <a:prstGeom prst="rect">
                        <a:avLst/>
                      </a:prstGeom>
                      <a:noFill/>
                      <a:ln w="38100">
                        <a:noFill/>
                        <a:miter/>
                      </a:ln>
                    </p:spPr>
                  </p:pic>
                </p:oleObj>
              </mc:Fallback>
            </mc:AlternateContent>
          </a:graphicData>
        </a:graphic>
      </p:graphicFrame>
      <p:sp>
        <p:nvSpPr>
          <p:cNvPr id="19461" name="日期占位符 1"/>
          <p:cNvSpPr txBox="1">
            <a:spLocks noGrp="1"/>
          </p:cNvSpPr>
          <p:nvPr>
            <p:ph type="dt" sz="half" idx="14"/>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19462" name="灯片编号占位符 2"/>
          <p:cNvSpPr txBox="1">
            <a:spLocks noGrp="1"/>
          </p:cNvSpPr>
          <p:nvPr>
            <p:ph type="sldNum" sz="quarter" idx="16"/>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15</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302"/>
                                        </p:tgtEl>
                                        <p:attrNameLst>
                                          <p:attrName>style.visibility</p:attrName>
                                        </p:attrNameLst>
                                      </p:cBhvr>
                                      <p:to>
                                        <p:strVal val="visible"/>
                                      </p:to>
                                    </p:set>
                                    <p:anim calcmode="lin" valueType="num">
                                      <p:cBhvr additive="base">
                                        <p:cTn id="7" dur="500" fill="hold"/>
                                        <p:tgtEl>
                                          <p:spTgt spid="138302"/>
                                        </p:tgtEl>
                                        <p:attrNameLst>
                                          <p:attrName>ppt_x</p:attrName>
                                        </p:attrNameLst>
                                      </p:cBhvr>
                                      <p:tavLst>
                                        <p:tav tm="0">
                                          <p:val>
                                            <p:strVal val="#ppt_x"/>
                                          </p:val>
                                        </p:tav>
                                        <p:tav tm="100000">
                                          <p:val>
                                            <p:strVal val="#ppt_x"/>
                                          </p:val>
                                        </p:tav>
                                      </p:tavLst>
                                    </p:anim>
                                    <p:anim calcmode="lin" valueType="num">
                                      <p:cBhvr additive="base">
                                        <p:cTn id="8" dur="500" fill="hold"/>
                                        <p:tgtEl>
                                          <p:spTgt spid="13830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38303"/>
                                        </p:tgtEl>
                                        <p:attrNameLst>
                                          <p:attrName>style.visibility</p:attrName>
                                        </p:attrNameLst>
                                      </p:cBhvr>
                                      <p:to>
                                        <p:strVal val="visible"/>
                                      </p:to>
                                    </p:set>
                                    <p:animEffect transition="in" filter="strips(downRight)">
                                      <p:cBhvr>
                                        <p:cTn id="13" dur="500"/>
                                        <p:tgtEl>
                                          <p:spTgt spid="13830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38308"/>
                                        </p:tgtEl>
                                        <p:attrNameLst>
                                          <p:attrName>style.visibility</p:attrName>
                                        </p:attrNameLst>
                                      </p:cBhvr>
                                      <p:to>
                                        <p:strVal val="visible"/>
                                      </p:to>
                                    </p:set>
                                    <p:animEffect transition="in" filter="slide(fromBottom)">
                                      <p:cBhvr>
                                        <p:cTn id="18" dur="500"/>
                                        <p:tgtEl>
                                          <p:spTgt spid="138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302" grpId="0"/>
      <p:bldP spid="1383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329" name="Rectangle 65"/>
          <p:cNvSpPr/>
          <p:nvPr/>
        </p:nvSpPr>
        <p:spPr>
          <a:xfrm>
            <a:off x="468313" y="5157788"/>
            <a:ext cx="8404225" cy="968375"/>
          </a:xfrm>
          <a:prstGeom prst="rect">
            <a:avLst/>
          </a:prstGeom>
          <a:noFill/>
          <a:ln w="9525">
            <a:noFill/>
          </a:ln>
        </p:spPr>
        <p:txBody>
          <a:bodyPr anchor="t" anchorCtr="0">
            <a:spAutoFit/>
          </a:bodyPr>
          <a:lstStyle/>
          <a:p>
            <a:pPr>
              <a:lnSpc>
                <a:spcPct val="120000"/>
              </a:lnSpc>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      </a:t>
            </a:r>
            <a:r>
              <a:rPr lang="zh-CN" altLang="en-US" sz="2400" b="1" dirty="0">
                <a:latin typeface="Arial" panose="020B0604020202020204" pitchFamily="34" charset="0"/>
                <a:ea typeface="楷体" panose="02010609060101010101" pitchFamily="49" charset="-122"/>
              </a:rPr>
              <a:t>从整体结构的稳定性看：</a:t>
            </a:r>
            <a:r>
              <a:rPr lang="zh-CN" altLang="en-US" sz="2400" b="1" dirty="0">
                <a:latin typeface="Arial" panose="020B0604020202020204" pitchFamily="34" charset="0"/>
                <a:ea typeface="楷体" panose="02010609060101010101" pitchFamily="49" charset="-122"/>
                <a:sym typeface="Symbol" panose="05050102010706020507" pitchFamily="18" charset="2"/>
              </a:rPr>
              <a:t></a:t>
            </a:r>
            <a:r>
              <a:rPr lang="en-US" altLang="zh-CN" sz="2400" b="1" dirty="0">
                <a:latin typeface="Arial" panose="020B0604020202020204" pitchFamily="34" charset="0"/>
                <a:ea typeface="楷体" panose="02010609060101010101" pitchFamily="49" charset="-122"/>
                <a:sym typeface="Symbol" panose="05050102010706020507" pitchFamily="18" charset="2"/>
              </a:rPr>
              <a:t>-</a:t>
            </a:r>
            <a:r>
              <a:rPr lang="zh-CN" altLang="en-US" sz="2400" b="1" dirty="0">
                <a:latin typeface="Arial" panose="020B0604020202020204" pitchFamily="34" charset="0"/>
                <a:ea typeface="楷体" panose="02010609060101010101" pitchFamily="49" charset="-122"/>
                <a:sym typeface="Symbol" panose="05050102010706020507" pitchFamily="18" charset="2"/>
              </a:rPr>
              <a:t>型比</a:t>
            </a:r>
            <a:r>
              <a:rPr lang="en-US" altLang="zh-CN" sz="2400" b="1" dirty="0">
                <a:latin typeface="Arial" panose="020B0604020202020204" pitchFamily="34" charset="0"/>
                <a:ea typeface="楷体" panose="02010609060101010101" pitchFamily="49" charset="-122"/>
                <a:sym typeface="Symbol" panose="05050102010706020507" pitchFamily="18" charset="2"/>
              </a:rPr>
              <a:t>-</a:t>
            </a:r>
            <a:r>
              <a:rPr lang="zh-CN" altLang="en-US" sz="2400" b="1" dirty="0">
                <a:latin typeface="Arial" panose="020B0604020202020204" pitchFamily="34" charset="0"/>
                <a:ea typeface="楷体" panose="02010609060101010101" pitchFamily="49" charset="-122"/>
                <a:sym typeface="Symbol" panose="05050102010706020507" pitchFamily="18" charset="2"/>
              </a:rPr>
              <a:t>型更稳定，所以在平衡的水溶液中</a:t>
            </a:r>
            <a:r>
              <a:rPr lang="en-US" altLang="zh-CN" sz="2400" b="1" dirty="0">
                <a:latin typeface="Arial" panose="020B0604020202020204" pitchFamily="34" charset="0"/>
                <a:ea typeface="楷体" panose="02010609060101010101" pitchFamily="49" charset="-122"/>
                <a:sym typeface="Symbol" panose="05050102010706020507" pitchFamily="18" charset="2"/>
              </a:rPr>
              <a:t>-</a:t>
            </a:r>
            <a:r>
              <a:rPr lang="zh-CN" altLang="en-US" sz="2400" b="1" dirty="0">
                <a:latin typeface="Arial" panose="020B0604020202020204" pitchFamily="34" charset="0"/>
                <a:ea typeface="楷体" panose="02010609060101010101" pitchFamily="49" charset="-122"/>
                <a:sym typeface="Symbol" panose="05050102010706020507" pitchFamily="18" charset="2"/>
              </a:rPr>
              <a:t>型比例大于</a:t>
            </a:r>
            <a:r>
              <a:rPr lang="en-US" altLang="zh-CN" sz="2400" b="1" dirty="0">
                <a:latin typeface="Arial" panose="020B0604020202020204" pitchFamily="34" charset="0"/>
                <a:ea typeface="楷体" panose="02010609060101010101" pitchFamily="49" charset="-122"/>
                <a:sym typeface="Symbol" panose="05050102010706020507" pitchFamily="18" charset="2"/>
              </a:rPr>
              <a:t>-</a:t>
            </a:r>
            <a:r>
              <a:rPr lang="zh-CN" altLang="en-US" sz="2400" b="1" dirty="0">
                <a:latin typeface="Arial" panose="020B0604020202020204" pitchFamily="34" charset="0"/>
                <a:ea typeface="楷体" panose="02010609060101010101" pitchFamily="49" charset="-122"/>
                <a:sym typeface="Symbol" panose="05050102010706020507" pitchFamily="18" charset="2"/>
              </a:rPr>
              <a:t>型。</a:t>
            </a:r>
          </a:p>
        </p:txBody>
      </p:sp>
      <p:graphicFrame>
        <p:nvGraphicFramePr>
          <p:cNvPr id="139331" name="Object 67"/>
          <p:cNvGraphicFramePr>
            <a:graphicFrameLocks noGrp="1" noChangeAspect="1"/>
          </p:cNvGraphicFramePr>
          <p:nvPr>
            <p:ph sz="half" idx="1"/>
          </p:nvPr>
        </p:nvGraphicFramePr>
        <p:xfrm>
          <a:off x="827088" y="1412875"/>
          <a:ext cx="7632700" cy="3249613"/>
        </p:xfrm>
        <a:graphic>
          <a:graphicData uri="http://schemas.openxmlformats.org/presentationml/2006/ole">
            <mc:AlternateContent xmlns:mc="http://schemas.openxmlformats.org/markup-compatibility/2006">
              <mc:Choice xmlns:v="urn:schemas-microsoft-com:vml" Requires="v">
                <p:oleObj spid="_x0000_s12291" r:id="rId3" imgW="8140700" imgH="3467100" progId="ChemDraw.Document.6.0">
                  <p:embed/>
                </p:oleObj>
              </mc:Choice>
              <mc:Fallback>
                <p:oleObj r:id="rId3" imgW="8140700" imgH="3467100" progId="ChemDraw.Document.6.0">
                  <p:embed/>
                  <p:pic>
                    <p:nvPicPr>
                      <p:cNvPr id="0" name="图片 3088"/>
                      <p:cNvPicPr/>
                      <p:nvPr/>
                    </p:nvPicPr>
                    <p:blipFill>
                      <a:blip r:embed="rId4"/>
                      <a:stretch>
                        <a:fillRect/>
                      </a:stretch>
                    </p:blipFill>
                    <p:spPr>
                      <a:xfrm>
                        <a:off x="827088" y="1412875"/>
                        <a:ext cx="7632700" cy="3249613"/>
                      </a:xfrm>
                      <a:prstGeom prst="rect">
                        <a:avLst/>
                      </a:prstGeom>
                      <a:noFill/>
                      <a:ln w="38100">
                        <a:noFill/>
                        <a:miter/>
                      </a:ln>
                    </p:spPr>
                  </p:pic>
                </p:oleObj>
              </mc:Fallback>
            </mc:AlternateContent>
          </a:graphicData>
        </a:graphic>
      </p:graphicFrame>
      <p:sp>
        <p:nvSpPr>
          <p:cNvPr id="20484"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20485"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16</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39331"/>
                                        </p:tgtEl>
                                        <p:attrNameLst>
                                          <p:attrName>style.visibility</p:attrName>
                                        </p:attrNameLst>
                                      </p:cBhvr>
                                      <p:to>
                                        <p:strVal val="visible"/>
                                      </p:to>
                                    </p:set>
                                    <p:animEffect transition="in" filter="strips(downRight)">
                                      <p:cBhvr>
                                        <p:cTn id="7" dur="500"/>
                                        <p:tgtEl>
                                          <p:spTgt spid="13933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9329">
                                            <p:txEl>
                                              <p:pRg st="0" end="0"/>
                                            </p:txEl>
                                          </p:spTgt>
                                        </p:tgtEl>
                                        <p:attrNameLst>
                                          <p:attrName>style.visibility</p:attrName>
                                        </p:attrNameLst>
                                      </p:cBhvr>
                                      <p:to>
                                        <p:strVal val="visible"/>
                                      </p:to>
                                    </p:set>
                                    <p:animEffect transition="in" filter="slide(fromBottom)">
                                      <p:cBhvr>
                                        <p:cTn id="12" dur="500"/>
                                        <p:tgtEl>
                                          <p:spTgt spid="1393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5348" name="Object 4"/>
          <p:cNvGraphicFramePr>
            <a:graphicFrameLocks noGrp="1" noChangeAspect="1"/>
          </p:cNvGraphicFramePr>
          <p:nvPr>
            <p:ph idx="1"/>
          </p:nvPr>
        </p:nvGraphicFramePr>
        <p:xfrm>
          <a:off x="755650" y="1628775"/>
          <a:ext cx="7704138" cy="3749675"/>
        </p:xfrm>
        <a:graphic>
          <a:graphicData uri="http://schemas.openxmlformats.org/presentationml/2006/ole">
            <mc:AlternateContent xmlns:mc="http://schemas.openxmlformats.org/markup-compatibility/2006">
              <mc:Choice xmlns:v="urn:schemas-microsoft-com:vml" Requires="v">
                <p:oleObj spid="_x0000_s13315" r:id="rId3" imgW="8001000" imgH="3898900" progId="ChemDraw.Document.6.0">
                  <p:embed/>
                </p:oleObj>
              </mc:Choice>
              <mc:Fallback>
                <p:oleObj r:id="rId3" imgW="8001000" imgH="3898900" progId="ChemDraw.Document.6.0">
                  <p:embed/>
                  <p:pic>
                    <p:nvPicPr>
                      <p:cNvPr id="0" name="图片 3089"/>
                      <p:cNvPicPr/>
                      <p:nvPr/>
                    </p:nvPicPr>
                    <p:blipFill>
                      <a:blip r:embed="rId4"/>
                      <a:stretch>
                        <a:fillRect/>
                      </a:stretch>
                    </p:blipFill>
                    <p:spPr>
                      <a:xfrm>
                        <a:off x="755650" y="1628775"/>
                        <a:ext cx="7704138" cy="3749675"/>
                      </a:xfrm>
                      <a:prstGeom prst="rect">
                        <a:avLst/>
                      </a:prstGeom>
                      <a:noFill/>
                      <a:ln w="38100">
                        <a:noFill/>
                        <a:miter/>
                      </a:ln>
                    </p:spPr>
                  </p:pic>
                </p:oleObj>
              </mc:Fallback>
            </mc:AlternateContent>
          </a:graphicData>
        </a:graphic>
      </p:graphicFrame>
      <p:sp>
        <p:nvSpPr>
          <p:cNvPr id="21507" name="日期占位符 1"/>
          <p:cNvSpPr txBox="1">
            <a:spLocks noGrp="1"/>
          </p:cNvSpPr>
          <p:nvPr>
            <p:ph type="dt" sz="half" idx="14"/>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21508" name="灯片编号占位符 4"/>
          <p:cNvSpPr txBox="1">
            <a:spLocks noGrp="1"/>
          </p:cNvSpPr>
          <p:nvPr>
            <p:ph type="sldNum" sz="quarter" idx="16"/>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17</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5348"/>
                                        </p:tgtEl>
                                        <p:attrNameLst>
                                          <p:attrName>style.visibility</p:attrName>
                                        </p:attrNameLst>
                                      </p:cBhvr>
                                      <p:to>
                                        <p:strVal val="visible"/>
                                      </p:to>
                                    </p:set>
                                    <p:anim calcmode="lin" valueType="num">
                                      <p:cBhvr additive="base">
                                        <p:cTn id="7" dur="500" fill="hold"/>
                                        <p:tgtEl>
                                          <p:spTgt spid="185348"/>
                                        </p:tgtEl>
                                        <p:attrNameLst>
                                          <p:attrName>ppt_x</p:attrName>
                                        </p:attrNameLst>
                                      </p:cBhvr>
                                      <p:tavLst>
                                        <p:tav tm="0">
                                          <p:val>
                                            <p:strVal val="#ppt_x"/>
                                          </p:val>
                                        </p:tav>
                                        <p:tav tm="100000">
                                          <p:val>
                                            <p:strVal val="#ppt_x"/>
                                          </p:val>
                                        </p:tav>
                                      </p:tavLst>
                                    </p:anim>
                                    <p:anim calcmode="lin" valueType="num">
                                      <p:cBhvr additive="base">
                                        <p:cTn id="8" dur="500" fill="hold"/>
                                        <p:tgtEl>
                                          <p:spTgt spid="185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7396" name="Object 4"/>
          <p:cNvGraphicFramePr>
            <a:graphicFrameLocks noGrp="1" noChangeAspect="1"/>
          </p:cNvGraphicFramePr>
          <p:nvPr>
            <p:ph idx="1"/>
          </p:nvPr>
        </p:nvGraphicFramePr>
        <p:xfrm>
          <a:off x="468313" y="1412875"/>
          <a:ext cx="8351837" cy="4194175"/>
        </p:xfrm>
        <a:graphic>
          <a:graphicData uri="http://schemas.openxmlformats.org/presentationml/2006/ole">
            <mc:AlternateContent xmlns:mc="http://schemas.openxmlformats.org/markup-compatibility/2006">
              <mc:Choice xmlns:v="urn:schemas-microsoft-com:vml" Requires="v">
                <p:oleObj spid="_x0000_s14339" r:id="rId3" imgW="8102600" imgH="4076700" progId="ChemDraw.Document.6.0">
                  <p:embed/>
                </p:oleObj>
              </mc:Choice>
              <mc:Fallback>
                <p:oleObj r:id="rId3" imgW="8102600" imgH="4076700" progId="ChemDraw.Document.6.0">
                  <p:embed/>
                  <p:pic>
                    <p:nvPicPr>
                      <p:cNvPr id="0" name="图片 3077"/>
                      <p:cNvPicPr/>
                      <p:nvPr/>
                    </p:nvPicPr>
                    <p:blipFill>
                      <a:blip r:embed="rId4"/>
                      <a:stretch>
                        <a:fillRect/>
                      </a:stretch>
                    </p:blipFill>
                    <p:spPr>
                      <a:xfrm>
                        <a:off x="468313" y="1412875"/>
                        <a:ext cx="8351837" cy="4194175"/>
                      </a:xfrm>
                      <a:prstGeom prst="rect">
                        <a:avLst/>
                      </a:prstGeom>
                      <a:noFill/>
                      <a:ln w="38100">
                        <a:noFill/>
                        <a:miter/>
                      </a:ln>
                    </p:spPr>
                  </p:pic>
                </p:oleObj>
              </mc:Fallback>
            </mc:AlternateContent>
          </a:graphicData>
        </a:graphic>
      </p:graphicFrame>
      <p:sp>
        <p:nvSpPr>
          <p:cNvPr id="22531" name="日期占位符 1"/>
          <p:cNvSpPr txBox="1">
            <a:spLocks noGrp="1"/>
          </p:cNvSpPr>
          <p:nvPr>
            <p:ph type="dt" sz="half" idx="14"/>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22532" name="灯片编号占位符 4"/>
          <p:cNvSpPr txBox="1">
            <a:spLocks noGrp="1"/>
          </p:cNvSpPr>
          <p:nvPr>
            <p:ph type="sldNum" sz="quarter" idx="16"/>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7396"/>
                                        </p:tgtEl>
                                        <p:attrNameLst>
                                          <p:attrName>style.visibility</p:attrName>
                                        </p:attrNameLst>
                                      </p:cBhvr>
                                      <p:to>
                                        <p:strVal val="visible"/>
                                      </p:to>
                                    </p:set>
                                    <p:animEffect transition="in" filter="slide(fromBottom)">
                                      <p:cBhvr>
                                        <p:cTn id="7" dur="500"/>
                                        <p:tgtEl>
                                          <p:spTgt spid="187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87" name="Rectangle 75"/>
          <p:cNvSpPr/>
          <p:nvPr/>
        </p:nvSpPr>
        <p:spPr>
          <a:xfrm>
            <a:off x="2700338" y="274638"/>
            <a:ext cx="3398837" cy="519112"/>
          </a:xfrm>
          <a:prstGeom prst="rect">
            <a:avLst/>
          </a:prstGeom>
          <a:noFill/>
          <a:ln w="9525">
            <a:noFill/>
          </a:ln>
        </p:spPr>
        <p:txBody>
          <a:bodyPr wrap="none" anchor="t" anchorCtr="0">
            <a:spAutoFit/>
          </a:bodyPr>
          <a:lstStyle/>
          <a:p>
            <a:pPr>
              <a:buClrTx/>
              <a:buFontTx/>
            </a:pPr>
            <a:r>
              <a:rPr lang="zh-CN" altLang="en-US" sz="2800" b="1" dirty="0">
                <a:latin typeface="Arial" panose="020B0604020202020204" pitchFamily="34" charset="0"/>
                <a:ea typeface="楷体" panose="02010609060101010101" pitchFamily="49" charset="-122"/>
              </a:rPr>
              <a:t>三、单糖的化学性质</a:t>
            </a:r>
          </a:p>
        </p:txBody>
      </p:sp>
      <p:sp>
        <p:nvSpPr>
          <p:cNvPr id="141389" name="Rectangle 77"/>
          <p:cNvSpPr/>
          <p:nvPr/>
        </p:nvSpPr>
        <p:spPr>
          <a:xfrm>
            <a:off x="468313" y="836613"/>
            <a:ext cx="7993062" cy="1406525"/>
          </a:xfrm>
          <a:prstGeom prst="rect">
            <a:avLst/>
          </a:prstGeom>
          <a:noFill/>
          <a:ln w="9525">
            <a:noFill/>
          </a:ln>
        </p:spPr>
        <p:txBody>
          <a:bodyPr anchor="t" anchorCtr="0">
            <a:spAutoFit/>
          </a:bodyPr>
          <a:lstStyle/>
          <a:p>
            <a:pPr>
              <a:lnSpc>
                <a:spcPct val="120000"/>
              </a:lnSpc>
              <a:buClrTx/>
              <a:buFontTx/>
            </a:pPr>
            <a:r>
              <a:rPr lang="en-US" altLang="zh-CN" sz="2400" b="1" dirty="0">
                <a:latin typeface="Arial" panose="020B0604020202020204" pitchFamily="34" charset="0"/>
                <a:ea typeface="楷体" panose="02010609060101010101" pitchFamily="49" charset="-122"/>
              </a:rPr>
              <a:t>1</a:t>
            </a:r>
            <a:r>
              <a:rPr lang="zh-CN" altLang="en-US" sz="2400" b="1" dirty="0">
                <a:latin typeface="Arial" panose="020B0604020202020204" pitchFamily="34" charset="0"/>
                <a:ea typeface="楷体" panose="02010609060101010101" pitchFamily="49" charset="-122"/>
              </a:rPr>
              <a:t>、与碱的作用</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差向异构化：</a:t>
            </a:r>
          </a:p>
          <a:p>
            <a:pPr>
              <a:lnSpc>
                <a:spcPct val="120000"/>
              </a:lnSpc>
              <a:buClrTx/>
              <a:buFontTx/>
            </a:pPr>
            <a:r>
              <a:rPr lang="zh-CN" altLang="en-US" sz="2400" b="1" dirty="0">
                <a:latin typeface="Arial" panose="020B0604020202020204" pitchFamily="34" charset="0"/>
                <a:ea typeface="楷体" panose="02010609060101010101" pitchFamily="49" charset="-122"/>
              </a:rPr>
              <a:t>   在稀碱的作用下，单糖可以发生差向异构作用。具体历程是通过烯醇式的变换完成。</a:t>
            </a:r>
          </a:p>
        </p:txBody>
      </p:sp>
      <p:graphicFrame>
        <p:nvGraphicFramePr>
          <p:cNvPr id="141392" name="Object 80"/>
          <p:cNvGraphicFramePr>
            <a:graphicFrameLocks noGrp="1" noChangeAspect="1"/>
          </p:cNvGraphicFramePr>
          <p:nvPr>
            <p:ph idx="1"/>
          </p:nvPr>
        </p:nvGraphicFramePr>
        <p:xfrm>
          <a:off x="395288" y="1965325"/>
          <a:ext cx="8280400" cy="4892675"/>
        </p:xfrm>
        <a:graphic>
          <a:graphicData uri="http://schemas.openxmlformats.org/presentationml/2006/ole">
            <mc:AlternateContent xmlns:mc="http://schemas.openxmlformats.org/markup-compatibility/2006">
              <mc:Choice xmlns:v="urn:schemas-microsoft-com:vml" Requires="v">
                <p:oleObj spid="_x0000_s15363" r:id="rId3" imgW="8750300" imgH="5181600" progId="ChemDraw.Document.6.0">
                  <p:embed/>
                </p:oleObj>
              </mc:Choice>
              <mc:Fallback>
                <p:oleObj r:id="rId3" imgW="8750300" imgH="5181600" progId="ChemDraw.Document.6.0">
                  <p:embed/>
                  <p:pic>
                    <p:nvPicPr>
                      <p:cNvPr id="0" name="图片 3081"/>
                      <p:cNvPicPr/>
                      <p:nvPr/>
                    </p:nvPicPr>
                    <p:blipFill>
                      <a:blip r:embed="rId4"/>
                      <a:stretch>
                        <a:fillRect/>
                      </a:stretch>
                    </p:blipFill>
                    <p:spPr>
                      <a:xfrm>
                        <a:off x="395288" y="1965325"/>
                        <a:ext cx="8280400" cy="4892675"/>
                      </a:xfrm>
                      <a:prstGeom prst="rect">
                        <a:avLst/>
                      </a:prstGeom>
                      <a:noFill/>
                      <a:ln w="38100">
                        <a:noFill/>
                        <a:miter/>
                      </a:ln>
                    </p:spPr>
                  </p:pic>
                </p:oleObj>
              </mc:Fallback>
            </mc:AlternateContent>
          </a:graphicData>
        </a:graphic>
      </p:graphicFrame>
      <p:sp>
        <p:nvSpPr>
          <p:cNvPr id="23557" name="日期占位符 1"/>
          <p:cNvSpPr txBox="1">
            <a:spLocks noGrp="1"/>
          </p:cNvSpPr>
          <p:nvPr>
            <p:ph type="dt" sz="half" idx="14"/>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23558" name="灯片编号占位符 2"/>
          <p:cNvSpPr txBox="1">
            <a:spLocks noGrp="1"/>
          </p:cNvSpPr>
          <p:nvPr>
            <p:ph type="sldNum" sz="quarter" idx="16"/>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19</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87">
                                            <p:txEl>
                                              <p:pRg st="0" end="0"/>
                                            </p:txEl>
                                          </p:spTgt>
                                        </p:tgtEl>
                                        <p:attrNameLst>
                                          <p:attrName>style.visibility</p:attrName>
                                        </p:attrNameLst>
                                      </p:cBhvr>
                                      <p:to>
                                        <p:strVal val="visible"/>
                                      </p:to>
                                    </p:set>
                                    <p:anim calcmode="lin" valueType="num">
                                      <p:cBhvr additive="base">
                                        <p:cTn id="7" dur="500" fill="hold"/>
                                        <p:tgtEl>
                                          <p:spTgt spid="141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141389">
                                            <p:txEl>
                                              <p:pRg st="0" end="0"/>
                                            </p:txEl>
                                          </p:spTgt>
                                        </p:tgtEl>
                                        <p:attrNameLst>
                                          <p:attrName>style.visibility</p:attrName>
                                        </p:attrNameLst>
                                      </p:cBhvr>
                                      <p:to>
                                        <p:strVal val="visible"/>
                                      </p:to>
                                    </p:set>
                                    <p:animEffect transition="in" filter="strips(downRight)">
                                      <p:cBhvr>
                                        <p:cTn id="13" dur="500"/>
                                        <p:tgtEl>
                                          <p:spTgt spid="141389">
                                            <p:txEl>
                                              <p:pRg st="0" end="0"/>
                                            </p:txEl>
                                          </p:spTgt>
                                        </p:tgtEl>
                                      </p:cBhvr>
                                    </p:animEffect>
                                  </p:childTnLst>
                                </p:cTn>
                              </p:par>
                              <p:par>
                                <p:cTn id="14" presetID="18" presetClass="entr" presetSubtype="6" fill="hold" nodeType="withEffect">
                                  <p:stCondLst>
                                    <p:cond delay="0"/>
                                  </p:stCondLst>
                                  <p:childTnLst>
                                    <p:set>
                                      <p:cBhvr>
                                        <p:cTn id="15" dur="1" fill="hold">
                                          <p:stCondLst>
                                            <p:cond delay="0"/>
                                          </p:stCondLst>
                                        </p:cTn>
                                        <p:tgtEl>
                                          <p:spTgt spid="141389">
                                            <p:txEl>
                                              <p:pRg st="1" end="1"/>
                                            </p:txEl>
                                          </p:spTgt>
                                        </p:tgtEl>
                                        <p:attrNameLst>
                                          <p:attrName>style.visibility</p:attrName>
                                        </p:attrNameLst>
                                      </p:cBhvr>
                                      <p:to>
                                        <p:strVal val="visible"/>
                                      </p:to>
                                    </p:set>
                                    <p:animEffect transition="in" filter="strips(downRight)">
                                      <p:cBhvr>
                                        <p:cTn id="16" dur="500"/>
                                        <p:tgtEl>
                                          <p:spTgt spid="14138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141392"/>
                                        </p:tgtEl>
                                        <p:attrNameLst>
                                          <p:attrName>style.visibility</p:attrName>
                                        </p:attrNameLst>
                                      </p:cBhvr>
                                      <p:to>
                                        <p:strVal val="visible"/>
                                      </p:to>
                                    </p:set>
                                    <p:animEffect transition="in" filter="strips(downRight)">
                                      <p:cBhvr>
                                        <p:cTn id="21" dur="500"/>
                                        <p:tgtEl>
                                          <p:spTgt spid="141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4"/>
          <p:cNvSpPr>
            <a:spLocks noGrp="1" noRot="1"/>
          </p:cNvSpPr>
          <p:nvPr>
            <p:ph type="title" idx="4294967295"/>
          </p:nvPr>
        </p:nvSpPr>
        <p:spPr>
          <a:xfrm>
            <a:off x="914400" y="381000"/>
            <a:ext cx="7543800" cy="609600"/>
          </a:xfrm>
          <a:ln/>
        </p:spPr>
        <p:txBody>
          <a:bodyPr wrap="square" lIns="91440" tIns="45720" rIns="91440" bIns="45720" anchor="ctr" anchorCtr="0"/>
          <a:lstStyle/>
          <a:p>
            <a:r>
              <a:rPr lang="zh-CN" altLang="en-US" sz="2800" dirty="0">
                <a:solidFill>
                  <a:schemeClr val="tx1"/>
                </a:solidFill>
                <a:ea typeface="楷体" panose="02010609060101010101" pitchFamily="49" charset="-122"/>
              </a:rPr>
              <a:t>概述</a:t>
            </a:r>
          </a:p>
        </p:txBody>
      </p:sp>
      <p:sp>
        <p:nvSpPr>
          <p:cNvPr id="1032" name="Text Box 8"/>
          <p:cNvSpPr txBox="1"/>
          <p:nvPr/>
        </p:nvSpPr>
        <p:spPr>
          <a:xfrm>
            <a:off x="395288" y="2565400"/>
            <a:ext cx="7620000" cy="519113"/>
          </a:xfrm>
          <a:prstGeom prst="rect">
            <a:avLst/>
          </a:prstGeom>
          <a:noFill/>
          <a:ln w="9525">
            <a:noFill/>
          </a:ln>
        </p:spPr>
        <p:txBody>
          <a:bodyPr anchor="t" anchorCtr="0">
            <a:spAutoFit/>
          </a:bodyPr>
          <a:lstStyle/>
          <a:p>
            <a:pPr>
              <a:spcBef>
                <a:spcPct val="50000"/>
              </a:spcBef>
              <a:buClrTx/>
              <a:buFontTx/>
            </a:pPr>
            <a:r>
              <a:rPr lang="en-US" altLang="zh-CN" sz="2800" b="1" dirty="0">
                <a:latin typeface="Times New Roman" panose="02020603050405020304" pitchFamily="18" charset="0"/>
                <a:ea typeface="微软雅黑" panose="020B0503020204020204" charset="-122"/>
              </a:rPr>
              <a:t>      </a:t>
            </a:r>
            <a:r>
              <a:rPr lang="zh-CN" altLang="en-US" sz="2400" b="1" dirty="0">
                <a:latin typeface="Arial" panose="020B0604020202020204" pitchFamily="34" charset="0"/>
                <a:ea typeface="楷体" panose="02010609060101010101" pitchFamily="49" charset="-122"/>
              </a:rPr>
              <a:t>碳水化合物的元素组成</a:t>
            </a:r>
            <a:r>
              <a:rPr lang="en-US" altLang="zh-CN" sz="2400" b="1" dirty="0">
                <a:latin typeface="Arial" panose="020B0604020202020204" pitchFamily="34" charset="0"/>
                <a:ea typeface="楷体" panose="02010609060101010101" pitchFamily="49" charset="-122"/>
              </a:rPr>
              <a:t>——</a:t>
            </a:r>
            <a:r>
              <a:rPr lang="en-US" altLang="zh-CN" sz="2400" b="1" dirty="0">
                <a:solidFill>
                  <a:srgbClr val="FF00FF"/>
                </a:solidFill>
                <a:latin typeface="Arial" panose="020B0604020202020204" pitchFamily="34" charset="0"/>
                <a:ea typeface="楷体" panose="02010609060101010101" pitchFamily="49" charset="-122"/>
              </a:rPr>
              <a:t>C</a:t>
            </a:r>
            <a:r>
              <a:rPr lang="zh-CN" altLang="en-US" sz="2400" b="1" dirty="0">
                <a:solidFill>
                  <a:srgbClr val="FF00FF"/>
                </a:solidFill>
                <a:latin typeface="Arial" panose="020B0604020202020204" pitchFamily="34" charset="0"/>
                <a:ea typeface="楷体" panose="02010609060101010101" pitchFamily="49" charset="-122"/>
              </a:rPr>
              <a:t>、</a:t>
            </a:r>
            <a:r>
              <a:rPr lang="en-US" altLang="zh-CN" sz="2400" b="1" dirty="0">
                <a:solidFill>
                  <a:srgbClr val="FF00FF"/>
                </a:solidFill>
                <a:latin typeface="Arial" panose="020B0604020202020204" pitchFamily="34" charset="0"/>
                <a:ea typeface="楷体" panose="02010609060101010101" pitchFamily="49" charset="-122"/>
              </a:rPr>
              <a:t>H</a:t>
            </a:r>
            <a:r>
              <a:rPr lang="zh-CN" altLang="en-US" sz="2400" b="1" dirty="0">
                <a:solidFill>
                  <a:srgbClr val="FF00FF"/>
                </a:solidFill>
                <a:latin typeface="Arial" panose="020B0604020202020204" pitchFamily="34" charset="0"/>
                <a:ea typeface="楷体" panose="02010609060101010101" pitchFamily="49" charset="-122"/>
              </a:rPr>
              <a:t>、</a:t>
            </a:r>
            <a:r>
              <a:rPr lang="en-US" altLang="zh-CN" sz="2400" b="1" dirty="0">
                <a:solidFill>
                  <a:srgbClr val="FF00FF"/>
                </a:solidFill>
                <a:latin typeface="Arial" panose="020B0604020202020204" pitchFamily="34" charset="0"/>
                <a:ea typeface="楷体" panose="02010609060101010101" pitchFamily="49" charset="-122"/>
              </a:rPr>
              <a:t>O</a:t>
            </a:r>
            <a:r>
              <a:rPr lang="zh-CN" altLang="en-US" sz="2400" b="1" dirty="0">
                <a:latin typeface="Arial" panose="020B0604020202020204" pitchFamily="34" charset="0"/>
                <a:ea typeface="楷体" panose="02010609060101010101" pitchFamily="49" charset="-122"/>
              </a:rPr>
              <a:t>。</a:t>
            </a:r>
          </a:p>
        </p:txBody>
      </p:sp>
      <p:sp>
        <p:nvSpPr>
          <p:cNvPr id="1034" name="Rectangle 10"/>
          <p:cNvSpPr/>
          <p:nvPr/>
        </p:nvSpPr>
        <p:spPr>
          <a:xfrm>
            <a:off x="468313" y="1125538"/>
            <a:ext cx="8207375" cy="1406525"/>
          </a:xfrm>
          <a:prstGeom prst="rect">
            <a:avLst/>
          </a:prstGeom>
          <a:noFill/>
          <a:ln w="9525">
            <a:noFill/>
          </a:ln>
        </p:spPr>
        <p:txBody>
          <a:bodyPr anchor="t" anchorCtr="0">
            <a:spAutoFit/>
          </a:bodyPr>
          <a:lstStyle/>
          <a:p>
            <a:pPr>
              <a:lnSpc>
                <a:spcPct val="120000"/>
              </a:lnSpc>
              <a:buClrTx/>
              <a:buFontTx/>
            </a:pPr>
            <a:r>
              <a:rPr lang="zh-CN" altLang="en-US" sz="2400" b="1" dirty="0">
                <a:solidFill>
                  <a:srgbClr val="FF0000"/>
                </a:solidFill>
                <a:latin typeface="Arial" panose="020B0604020202020204" pitchFamily="34" charset="0"/>
                <a:ea typeface="楷体" panose="02010609060101010101" pitchFamily="49" charset="-122"/>
              </a:rPr>
              <a:t>碳水化合物的涵义：</a:t>
            </a:r>
          </a:p>
          <a:p>
            <a:pPr>
              <a:lnSpc>
                <a:spcPct val="120000"/>
              </a:lnSpc>
              <a:buClrTx/>
              <a:buFontTx/>
            </a:pPr>
            <a:r>
              <a:rPr lang="zh-CN" altLang="en-US" sz="2400" b="1" dirty="0">
                <a:latin typeface="Arial" panose="020B0604020202020204" pitchFamily="34" charset="0"/>
                <a:ea typeface="楷体" panose="02010609060101010101" pitchFamily="49" charset="-122"/>
              </a:rPr>
              <a:t>       碳水化合物如：糖、淀粉 、纤维素等，都是天然有机化合物，它们对维持动植物的生命起着重要的作用。</a:t>
            </a:r>
          </a:p>
        </p:txBody>
      </p:sp>
      <p:sp>
        <p:nvSpPr>
          <p:cNvPr id="1037" name="Rectangle 13"/>
          <p:cNvSpPr/>
          <p:nvPr/>
        </p:nvSpPr>
        <p:spPr>
          <a:xfrm>
            <a:off x="971550" y="3284538"/>
            <a:ext cx="7435850" cy="457200"/>
          </a:xfrm>
          <a:prstGeom prst="rect">
            <a:avLst/>
          </a:prstGeom>
          <a:noFill/>
          <a:ln w="9525">
            <a:noFill/>
          </a:ln>
        </p:spPr>
        <p:txBody>
          <a:bodyPr wrap="none" anchor="t" anchorCtr="0">
            <a:spAutoFit/>
          </a:bodyPr>
          <a:lstStyle/>
          <a:p>
            <a:pPr>
              <a:buClrTx/>
              <a:buFontTx/>
            </a:pPr>
            <a:r>
              <a:rPr lang="zh-CN" altLang="en-US" sz="2400" b="1" dirty="0">
                <a:solidFill>
                  <a:schemeClr val="tx2"/>
                </a:solidFill>
                <a:latin typeface="Arial" panose="020B0604020202020204" pitchFamily="34" charset="0"/>
                <a:ea typeface="楷体" panose="02010609060101010101" pitchFamily="49" charset="-122"/>
              </a:rPr>
              <a:t>三种元素中 </a:t>
            </a:r>
            <a:r>
              <a:rPr lang="en-US" altLang="zh-CN" sz="2400" b="1" dirty="0">
                <a:solidFill>
                  <a:srgbClr val="FF00FF"/>
                </a:solidFill>
                <a:latin typeface="Arial" panose="020B0604020202020204" pitchFamily="34" charset="0"/>
                <a:ea typeface="楷体" panose="02010609060101010101" pitchFamily="49" charset="-122"/>
              </a:rPr>
              <a:t>H : O</a:t>
            </a:r>
            <a:r>
              <a:rPr lang="en-US" altLang="zh-CN" sz="2400" b="1" dirty="0">
                <a:solidFill>
                  <a:schemeClr val="tx2"/>
                </a:solidFill>
                <a:latin typeface="Arial" panose="020B0604020202020204" pitchFamily="34" charset="0"/>
                <a:ea typeface="楷体" panose="02010609060101010101" pitchFamily="49" charset="-122"/>
              </a:rPr>
              <a:t> = </a:t>
            </a:r>
            <a:r>
              <a:rPr lang="en-US" altLang="zh-CN" sz="2400" b="1" dirty="0">
                <a:solidFill>
                  <a:srgbClr val="0000FF"/>
                </a:solidFill>
                <a:latin typeface="Arial" panose="020B0604020202020204" pitchFamily="34" charset="0"/>
                <a:ea typeface="楷体" panose="02010609060101010101" pitchFamily="49" charset="-122"/>
              </a:rPr>
              <a:t>2 </a:t>
            </a:r>
            <a:r>
              <a:rPr lang="zh-CN" altLang="en-US" sz="2400" b="1" dirty="0">
                <a:solidFill>
                  <a:srgbClr val="0000FF"/>
                </a:solidFill>
                <a:latin typeface="Arial" panose="020B0604020202020204" pitchFamily="34" charset="0"/>
                <a:ea typeface="楷体" panose="02010609060101010101" pitchFamily="49" charset="-122"/>
              </a:rPr>
              <a:t>：</a:t>
            </a:r>
            <a:r>
              <a:rPr lang="en-US" altLang="zh-CN" sz="2400" b="1" dirty="0">
                <a:solidFill>
                  <a:srgbClr val="0000FF"/>
                </a:solidFill>
                <a:latin typeface="Arial" panose="020B0604020202020204" pitchFamily="34" charset="0"/>
                <a:ea typeface="楷体" panose="02010609060101010101" pitchFamily="49" charset="-122"/>
              </a:rPr>
              <a:t>1</a:t>
            </a:r>
            <a:r>
              <a:rPr lang="zh-CN" altLang="en-US" sz="2400" b="1" dirty="0">
                <a:latin typeface="Arial" panose="020B0604020202020204" pitchFamily="34" charset="0"/>
                <a:ea typeface="楷体" panose="02010609060101010101" pitchFamily="49" charset="-122"/>
              </a:rPr>
              <a:t>，相当于</a:t>
            </a:r>
            <a:r>
              <a:rPr lang="en-US" altLang="zh-CN" sz="2400" b="1" dirty="0">
                <a:latin typeface="Arial" panose="020B0604020202020204" pitchFamily="34" charset="0"/>
                <a:ea typeface="楷体" panose="02010609060101010101" pitchFamily="49" charset="-122"/>
              </a:rPr>
              <a:t>H</a:t>
            </a:r>
            <a:r>
              <a:rPr lang="en-US" altLang="zh-CN" sz="2400" b="1" baseline="-25000" dirty="0">
                <a:latin typeface="Arial" panose="020B0604020202020204" pitchFamily="34" charset="0"/>
                <a:ea typeface="楷体" panose="02010609060101010101" pitchFamily="49" charset="-122"/>
              </a:rPr>
              <a:t>2</a:t>
            </a:r>
            <a:r>
              <a:rPr lang="en-US" altLang="zh-CN" sz="2400" b="1" dirty="0">
                <a:latin typeface="Arial" panose="020B0604020202020204" pitchFamily="34" charset="0"/>
                <a:ea typeface="楷体" panose="02010609060101010101" pitchFamily="49" charset="-122"/>
              </a:rPr>
              <a:t>O</a:t>
            </a:r>
            <a:r>
              <a:rPr lang="zh-CN" altLang="en-US" sz="2400" b="1" dirty="0">
                <a:latin typeface="Arial" panose="020B0604020202020204" pitchFamily="34" charset="0"/>
                <a:ea typeface="楷体" panose="02010609060101010101" pitchFamily="49" charset="-122"/>
              </a:rPr>
              <a:t>中的 </a:t>
            </a:r>
            <a:r>
              <a:rPr lang="en-US" altLang="zh-CN" sz="2400" b="1" dirty="0">
                <a:solidFill>
                  <a:srgbClr val="FF00FF"/>
                </a:solidFill>
                <a:latin typeface="Arial" panose="020B0604020202020204" pitchFamily="34" charset="0"/>
                <a:ea typeface="楷体" panose="02010609060101010101" pitchFamily="49" charset="-122"/>
              </a:rPr>
              <a:t>H : O</a:t>
            </a:r>
            <a:r>
              <a:rPr lang="zh-CN" altLang="en-US" sz="2400" b="1" dirty="0">
                <a:latin typeface="Arial" panose="020B0604020202020204" pitchFamily="34" charset="0"/>
                <a:ea typeface="楷体" panose="02010609060101010101" pitchFamily="49" charset="-122"/>
              </a:rPr>
              <a:t>比。</a:t>
            </a:r>
          </a:p>
        </p:txBody>
      </p:sp>
      <p:sp>
        <p:nvSpPr>
          <p:cNvPr id="1038" name="Rectangle 14"/>
          <p:cNvSpPr/>
          <p:nvPr/>
        </p:nvSpPr>
        <p:spPr>
          <a:xfrm>
            <a:off x="971550" y="3979863"/>
            <a:ext cx="6518275" cy="457200"/>
          </a:xfrm>
          <a:prstGeom prst="rect">
            <a:avLst/>
          </a:prstGeom>
          <a:noFill/>
          <a:ln w="9525">
            <a:noFill/>
          </a:ln>
        </p:spPr>
        <p:txBody>
          <a:bodyPr wrap="none" anchor="t" anchorCtr="0">
            <a:spAutoFit/>
          </a:bodyPr>
          <a:lstStyle/>
          <a:p>
            <a:pPr>
              <a:buClrTx/>
              <a:buFontTx/>
            </a:pPr>
            <a:r>
              <a:rPr lang="zh-CN" altLang="en-US" sz="2400" b="1" dirty="0">
                <a:latin typeface="Arial" panose="020B0604020202020204" pitchFamily="34" charset="0"/>
                <a:ea typeface="楷体" panose="02010609060101010101" pitchFamily="49" charset="-122"/>
              </a:rPr>
              <a:t>碳水化合物因此而得名，并赋予通式：</a:t>
            </a:r>
            <a:r>
              <a:rPr lang="en-US" altLang="zh-CN" b="1" dirty="0">
                <a:latin typeface="Arial" panose="020B0604020202020204" pitchFamily="34" charset="0"/>
                <a:ea typeface="楷体" panose="02010609060101010101" pitchFamily="49" charset="-122"/>
              </a:rPr>
              <a:t>C</a:t>
            </a:r>
            <a:r>
              <a:rPr lang="en-US" altLang="zh-CN" b="1" baseline="-25000" dirty="0">
                <a:latin typeface="Arial" panose="020B0604020202020204" pitchFamily="34" charset="0"/>
                <a:ea typeface="楷体" panose="02010609060101010101" pitchFamily="49" charset="-122"/>
              </a:rPr>
              <a:t>n</a:t>
            </a:r>
            <a:r>
              <a:rPr lang="en-US" altLang="zh-CN" b="1" dirty="0">
                <a:latin typeface="Arial" panose="020B0604020202020204" pitchFamily="34" charset="0"/>
                <a:ea typeface="楷体" panose="02010609060101010101" pitchFamily="49" charset="-122"/>
              </a:rPr>
              <a:t>(H</a:t>
            </a:r>
            <a:r>
              <a:rPr lang="en-US" altLang="zh-CN" b="1" baseline="-25000" dirty="0">
                <a:latin typeface="Arial" panose="020B0604020202020204" pitchFamily="34" charset="0"/>
                <a:ea typeface="楷体" panose="02010609060101010101" pitchFamily="49" charset="-122"/>
              </a:rPr>
              <a:t>2</a:t>
            </a:r>
            <a:r>
              <a:rPr lang="en-US" altLang="zh-CN" b="1" dirty="0">
                <a:latin typeface="Arial" panose="020B0604020202020204" pitchFamily="34" charset="0"/>
                <a:ea typeface="楷体" panose="02010609060101010101" pitchFamily="49" charset="-122"/>
              </a:rPr>
              <a:t>O)</a:t>
            </a:r>
            <a:r>
              <a:rPr lang="en-US" altLang="zh-CN" b="1" baseline="-25000" dirty="0">
                <a:latin typeface="Arial" panose="020B0604020202020204" pitchFamily="34" charset="0"/>
                <a:ea typeface="楷体" panose="02010609060101010101" pitchFamily="49" charset="-122"/>
              </a:rPr>
              <a:t>m</a:t>
            </a:r>
            <a:r>
              <a:rPr lang="zh-CN" altLang="en-US" b="1" baseline="-25000" dirty="0">
                <a:latin typeface="Arial" panose="020B0604020202020204" pitchFamily="34" charset="0"/>
                <a:ea typeface="楷体" panose="02010609060101010101" pitchFamily="49" charset="-122"/>
              </a:rPr>
              <a:t>。</a:t>
            </a:r>
          </a:p>
        </p:txBody>
      </p:sp>
      <p:sp>
        <p:nvSpPr>
          <p:cNvPr id="1039" name="Rectangle 15"/>
          <p:cNvSpPr/>
          <p:nvPr/>
        </p:nvSpPr>
        <p:spPr>
          <a:xfrm>
            <a:off x="395288" y="4649788"/>
            <a:ext cx="8066087" cy="1516062"/>
          </a:xfrm>
          <a:prstGeom prst="rect">
            <a:avLst/>
          </a:prstGeom>
          <a:noFill/>
          <a:ln w="9525">
            <a:noFill/>
          </a:ln>
        </p:spPr>
        <p:txBody>
          <a:bodyPr anchor="t" anchorCtr="0">
            <a:spAutoFit/>
          </a:bodyPr>
          <a:lstStyle/>
          <a:p>
            <a:pPr>
              <a:lnSpc>
                <a:spcPct val="130000"/>
              </a:lnSpc>
              <a:buClrTx/>
              <a:buFontTx/>
            </a:pPr>
            <a:r>
              <a:rPr lang="en-US" altLang="zh-CN" sz="2400" b="1" dirty="0">
                <a:latin typeface="Arial" panose="020B0604020202020204" pitchFamily="34" charset="0"/>
                <a:ea typeface="楷体" panose="02010609060101010101" pitchFamily="49" charset="-122"/>
              </a:rPr>
              <a:t>    </a:t>
            </a:r>
            <a:r>
              <a:rPr lang="zh-CN" altLang="en-US" sz="2400" b="1" dirty="0">
                <a:latin typeface="Arial" panose="020B0604020202020204" pitchFamily="34" charset="0"/>
                <a:ea typeface="楷体" panose="02010609060101010101" pitchFamily="49" charset="-122"/>
              </a:rPr>
              <a:t>事实上，碳水化合物并不是以</a:t>
            </a:r>
            <a:r>
              <a:rPr lang="en-US" altLang="zh-CN" sz="2400" b="1" dirty="0">
                <a:latin typeface="Arial" panose="020B0604020202020204" pitchFamily="34" charset="0"/>
                <a:ea typeface="楷体" panose="02010609060101010101" pitchFamily="49" charset="-122"/>
              </a:rPr>
              <a:t>C</a:t>
            </a:r>
            <a:r>
              <a:rPr lang="zh-CN" altLang="en-US" sz="2400" b="1" dirty="0">
                <a:latin typeface="Arial" panose="020B0604020202020204" pitchFamily="34" charset="0"/>
                <a:ea typeface="楷体" panose="02010609060101010101" pitchFamily="49" charset="-122"/>
              </a:rPr>
              <a:t>和</a:t>
            </a:r>
            <a:r>
              <a:rPr lang="en-US" altLang="zh-CN" sz="2400" b="1" dirty="0">
                <a:latin typeface="Arial" panose="020B0604020202020204" pitchFamily="34" charset="0"/>
                <a:ea typeface="楷体" panose="02010609060101010101" pitchFamily="49" charset="-122"/>
              </a:rPr>
              <a:t>H</a:t>
            </a:r>
            <a:r>
              <a:rPr lang="en-US" altLang="zh-CN" sz="2400" b="1" baseline="-25000" dirty="0">
                <a:latin typeface="Arial" panose="020B0604020202020204" pitchFamily="34" charset="0"/>
                <a:ea typeface="楷体" panose="02010609060101010101" pitchFamily="49" charset="-122"/>
              </a:rPr>
              <a:t>2</a:t>
            </a:r>
            <a:r>
              <a:rPr lang="en-US" altLang="zh-CN" sz="2400" b="1" dirty="0">
                <a:latin typeface="Arial" panose="020B0604020202020204" pitchFamily="34" charset="0"/>
                <a:ea typeface="楷体" panose="02010609060101010101" pitchFamily="49" charset="-122"/>
              </a:rPr>
              <a:t>O</a:t>
            </a:r>
            <a:r>
              <a:rPr lang="zh-CN" altLang="en-US" sz="2400" b="1" dirty="0">
                <a:latin typeface="Arial" panose="020B0604020202020204" pitchFamily="34" charset="0"/>
                <a:ea typeface="楷体" panose="02010609060101010101" pitchFamily="49" charset="-122"/>
              </a:rPr>
              <a:t>的形式存在的。如：</a:t>
            </a:r>
          </a:p>
          <a:p>
            <a:pPr>
              <a:lnSpc>
                <a:spcPct val="130000"/>
              </a:lnSpc>
              <a:buClrTx/>
              <a:buFontTx/>
            </a:pPr>
            <a:r>
              <a:rPr lang="zh-CN" altLang="en-US" sz="2400" b="1" dirty="0">
                <a:latin typeface="Arial" panose="020B0604020202020204" pitchFamily="34" charset="0"/>
                <a:ea typeface="楷体" panose="02010609060101010101" pitchFamily="49" charset="-122"/>
              </a:rPr>
              <a:t>     </a:t>
            </a:r>
            <a:r>
              <a:rPr lang="zh-CN" altLang="en-US" sz="2400" b="1" dirty="0">
                <a:solidFill>
                  <a:srgbClr val="FF00FF"/>
                </a:solidFill>
                <a:latin typeface="Arial" panose="020B0604020202020204" pitchFamily="34" charset="0"/>
                <a:ea typeface="楷体" panose="02010609060101010101" pitchFamily="49" charset="-122"/>
              </a:rPr>
              <a:t>鼠李糖</a:t>
            </a:r>
            <a:r>
              <a:rPr lang="en-US" altLang="zh-CN" sz="2400" b="1" dirty="0">
                <a:solidFill>
                  <a:srgbClr val="339933"/>
                </a:solidFill>
                <a:latin typeface="Arial" panose="020B0604020202020204" pitchFamily="34" charset="0"/>
                <a:ea typeface="楷体" panose="02010609060101010101" pitchFamily="49" charset="-122"/>
              </a:rPr>
              <a:t>——C</a:t>
            </a:r>
            <a:r>
              <a:rPr lang="en-US" altLang="zh-CN" sz="2400" b="1" baseline="-25000" dirty="0">
                <a:solidFill>
                  <a:srgbClr val="339933"/>
                </a:solidFill>
                <a:latin typeface="Arial" panose="020B0604020202020204" pitchFamily="34" charset="0"/>
                <a:ea typeface="楷体" panose="02010609060101010101" pitchFamily="49" charset="-122"/>
              </a:rPr>
              <a:t>6</a:t>
            </a:r>
            <a:r>
              <a:rPr lang="en-US" altLang="zh-CN" sz="2400" b="1" dirty="0">
                <a:solidFill>
                  <a:srgbClr val="339933"/>
                </a:solidFill>
                <a:latin typeface="Arial" panose="020B0604020202020204" pitchFamily="34" charset="0"/>
                <a:ea typeface="楷体" panose="02010609060101010101" pitchFamily="49" charset="-122"/>
              </a:rPr>
              <a:t>H</a:t>
            </a:r>
            <a:r>
              <a:rPr lang="en-US" altLang="zh-CN" sz="2400" b="1" baseline="-25000" dirty="0">
                <a:solidFill>
                  <a:srgbClr val="339933"/>
                </a:solidFill>
                <a:latin typeface="Arial" panose="020B0604020202020204" pitchFamily="34" charset="0"/>
                <a:ea typeface="楷体" panose="02010609060101010101" pitchFamily="49" charset="-122"/>
              </a:rPr>
              <a:t>12</a:t>
            </a:r>
            <a:r>
              <a:rPr lang="en-US" altLang="zh-CN" sz="2400" b="1" dirty="0">
                <a:solidFill>
                  <a:srgbClr val="339933"/>
                </a:solidFill>
                <a:latin typeface="Arial" panose="020B0604020202020204" pitchFamily="34" charset="0"/>
                <a:ea typeface="楷体" panose="02010609060101010101" pitchFamily="49" charset="-122"/>
              </a:rPr>
              <a:t>O</a:t>
            </a:r>
            <a:r>
              <a:rPr lang="en-US" altLang="zh-CN" sz="2400" b="1" baseline="-25000" dirty="0">
                <a:solidFill>
                  <a:srgbClr val="339933"/>
                </a:solidFill>
                <a:latin typeface="Arial" panose="020B0604020202020204" pitchFamily="34" charset="0"/>
                <a:ea typeface="楷体" panose="02010609060101010101" pitchFamily="49" charset="-122"/>
              </a:rPr>
              <a:t>5</a:t>
            </a:r>
            <a:r>
              <a:rPr lang="zh-CN" altLang="en-US" sz="2400" b="1" dirty="0">
                <a:solidFill>
                  <a:srgbClr val="339933"/>
                </a:solidFill>
                <a:latin typeface="Arial" panose="020B0604020202020204" pitchFamily="34" charset="0"/>
                <a:ea typeface="楷体" panose="02010609060101010101" pitchFamily="49" charset="-122"/>
              </a:rPr>
              <a:t>，其结构与性质均与碳水化合物相同，但却不符合上面的通式。</a:t>
            </a:r>
          </a:p>
        </p:txBody>
      </p:sp>
      <p:sp>
        <p:nvSpPr>
          <p:cNvPr id="5128"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5129"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2</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034"/>
                                        </p:tgtEl>
                                        <p:attrNameLst>
                                          <p:attrName>style.visibility</p:attrName>
                                        </p:attrNameLst>
                                      </p:cBhvr>
                                      <p:to>
                                        <p:strVal val="visible"/>
                                      </p:to>
                                    </p:set>
                                    <p:animEffect transition="in" filter="strips(downRight)">
                                      <p:cBhvr>
                                        <p:cTn id="13" dur="500"/>
                                        <p:tgtEl>
                                          <p:spTgt spid="1034"/>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1032"/>
                                        </p:tgtEl>
                                        <p:attrNameLst>
                                          <p:attrName>style.visibility</p:attrName>
                                        </p:attrNameLst>
                                      </p:cBhvr>
                                      <p:to>
                                        <p:strVal val="visible"/>
                                      </p:to>
                                    </p:set>
                                    <p:animEffect transition="in" filter="strips(downRight)">
                                      <p:cBhvr>
                                        <p:cTn id="18" dur="500"/>
                                        <p:tgtEl>
                                          <p:spTgt spid="1032"/>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1037"/>
                                        </p:tgtEl>
                                        <p:attrNameLst>
                                          <p:attrName>style.visibility</p:attrName>
                                        </p:attrNameLst>
                                      </p:cBhvr>
                                      <p:to>
                                        <p:strVal val="visible"/>
                                      </p:to>
                                    </p:set>
                                    <p:animEffect transition="in" filter="strips(downRight)">
                                      <p:cBhvr>
                                        <p:cTn id="23" dur="500"/>
                                        <p:tgtEl>
                                          <p:spTgt spid="1037"/>
                                        </p:tgtEl>
                                      </p:cBhvr>
                                    </p:animEffect>
                                  </p:childTnLst>
                                </p:cTn>
                              </p:par>
                              <p:par>
                                <p:cTn id="24" presetID="18" presetClass="entr" presetSubtype="6" fill="hold" grpId="0" nodeType="withEffect">
                                  <p:stCondLst>
                                    <p:cond delay="0"/>
                                  </p:stCondLst>
                                  <p:childTnLst>
                                    <p:set>
                                      <p:cBhvr>
                                        <p:cTn id="25" dur="1" fill="hold">
                                          <p:stCondLst>
                                            <p:cond delay="0"/>
                                          </p:stCondLst>
                                        </p:cTn>
                                        <p:tgtEl>
                                          <p:spTgt spid="1038"/>
                                        </p:tgtEl>
                                        <p:attrNameLst>
                                          <p:attrName>style.visibility</p:attrName>
                                        </p:attrNameLst>
                                      </p:cBhvr>
                                      <p:to>
                                        <p:strVal val="visible"/>
                                      </p:to>
                                    </p:set>
                                    <p:animEffect transition="in" filter="strips(downRight)">
                                      <p:cBhvr>
                                        <p:cTn id="26" dur="500"/>
                                        <p:tgtEl>
                                          <p:spTgt spid="1038"/>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039"/>
                                        </p:tgtEl>
                                        <p:attrNameLst>
                                          <p:attrName>style.visibility</p:attrName>
                                        </p:attrNameLst>
                                      </p:cBhvr>
                                      <p:to>
                                        <p:strVal val="visible"/>
                                      </p:to>
                                    </p:set>
                                    <p:animEffect transition="in" filter="slide(fromBottom)">
                                      <p:cBhvr>
                                        <p:cTn id="31" dur="500"/>
                                        <p:tgtEl>
                                          <p:spTgt spid="1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p:bldP spid="1032" grpId="0"/>
      <p:bldP spid="1034" grpId="0"/>
      <p:bldP spid="1037" grpId="0"/>
      <p:bldP spid="1038" grpId="0"/>
      <p:bldP spid="10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6" name="Rectangle 26"/>
          <p:cNvSpPr/>
          <p:nvPr/>
        </p:nvSpPr>
        <p:spPr>
          <a:xfrm>
            <a:off x="611188" y="476250"/>
            <a:ext cx="7848600" cy="457200"/>
          </a:xfrm>
          <a:prstGeom prst="rect">
            <a:avLst/>
          </a:prstGeom>
          <a:noFill/>
          <a:ln w="9525">
            <a:noFill/>
          </a:ln>
        </p:spPr>
        <p:txBody>
          <a:bodyPr anchor="t" anchorCtr="0">
            <a:spAutoFit/>
          </a:bodyPr>
          <a:lstStyle/>
          <a:p>
            <a:pPr>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2</a:t>
            </a:r>
            <a:r>
              <a:rPr lang="zh-CN" altLang="en-US" sz="2400" b="1" dirty="0">
                <a:latin typeface="Arial" panose="020B0604020202020204" pitchFamily="34" charset="0"/>
                <a:ea typeface="楷体" panose="02010609060101010101" pitchFamily="49" charset="-122"/>
              </a:rPr>
              <a:t>、氧化</a:t>
            </a:r>
          </a:p>
        </p:txBody>
      </p:sp>
      <p:sp>
        <p:nvSpPr>
          <p:cNvPr id="143387" name="Rectangle 27"/>
          <p:cNvSpPr/>
          <p:nvPr/>
        </p:nvSpPr>
        <p:spPr>
          <a:xfrm>
            <a:off x="611188" y="908050"/>
            <a:ext cx="8177212" cy="895350"/>
          </a:xfrm>
          <a:prstGeom prst="rect">
            <a:avLst/>
          </a:prstGeom>
          <a:noFill/>
          <a:ln w="9525">
            <a:noFill/>
          </a:ln>
        </p:spPr>
        <p:txBody>
          <a:bodyPr anchor="t" anchorCtr="0">
            <a:spAutoFit/>
          </a:bodyPr>
          <a:lstStyle/>
          <a:p>
            <a:pPr>
              <a:lnSpc>
                <a:spcPct val="110000"/>
              </a:lnSpc>
              <a:spcBef>
                <a:spcPct val="20000"/>
              </a:spcBef>
              <a:buClr>
                <a:schemeClr val="hlink"/>
              </a:buClr>
              <a:buSzPct val="70000"/>
              <a:buFont typeface="Wingdings" panose="05000000000000000000" pitchFamily="2" charset="2"/>
            </a:pPr>
            <a:r>
              <a:rPr lang="en-US" altLang="zh-CN" dirty="0">
                <a:latin typeface="Arial" panose="020B0604020202020204" pitchFamily="34" charset="0"/>
                <a:ea typeface="微软雅黑" panose="020B0503020204020204" charset="-122"/>
              </a:rPr>
              <a:t>       </a:t>
            </a:r>
            <a:r>
              <a:rPr lang="zh-CN" altLang="en-US" sz="2400" b="1" dirty="0">
                <a:latin typeface="Arial" panose="020B0604020202020204" pitchFamily="34" charset="0"/>
                <a:ea typeface="楷体" panose="02010609060101010101" pitchFamily="49" charset="-122"/>
              </a:rPr>
              <a:t>所有的单糖都可发生氧化反应，因此，单糖</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包括醛糖和酮糖</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都称为还原糖。与不同的氧化剂反应得到不同的产物。</a:t>
            </a:r>
          </a:p>
        </p:txBody>
      </p:sp>
      <p:sp>
        <p:nvSpPr>
          <p:cNvPr id="143388" name="Rectangle 28"/>
          <p:cNvSpPr/>
          <p:nvPr/>
        </p:nvSpPr>
        <p:spPr>
          <a:xfrm>
            <a:off x="611188" y="1844675"/>
            <a:ext cx="8208962" cy="1698625"/>
          </a:xfrm>
          <a:prstGeom prst="rect">
            <a:avLst/>
          </a:prstGeom>
          <a:noFill/>
          <a:ln w="9525">
            <a:noFill/>
          </a:ln>
        </p:spPr>
        <p:txBody>
          <a:bodyPr anchor="t" anchorCtr="0">
            <a:spAutoFit/>
          </a:bodyPr>
          <a:lstStyle/>
          <a:p>
            <a:pPr>
              <a:lnSpc>
                <a:spcPct val="110000"/>
              </a:lnSpc>
              <a:buClrTx/>
              <a:buFontTx/>
            </a:pPr>
            <a:r>
              <a:rPr lang="en-US" altLang="zh-CN" sz="2400" b="1" dirty="0">
                <a:latin typeface="Arial" panose="020B0604020202020204" pitchFamily="34" charset="0"/>
                <a:ea typeface="楷体" panose="02010609060101010101" pitchFamily="49" charset="-122"/>
              </a:rPr>
              <a:t>(1) </a:t>
            </a:r>
            <a:r>
              <a:rPr lang="zh-CN" altLang="en-US" sz="2400" b="1" dirty="0">
                <a:latin typeface="Arial" panose="020B0604020202020204" pitchFamily="34" charset="0"/>
                <a:ea typeface="楷体" panose="02010609060101010101" pitchFamily="49" charset="-122"/>
              </a:rPr>
              <a:t>弱氧化剂</a:t>
            </a:r>
            <a:r>
              <a:rPr lang="zh-CN" altLang="en-US" sz="2400" b="1" dirty="0">
                <a:latin typeface="Arial" panose="020B0604020202020204" pitchFamily="34" charset="0"/>
                <a:ea typeface="楷体" panose="02010609060101010101" pitchFamily="49" charset="-122"/>
                <a:sym typeface="Wingdings" panose="05000000000000000000" pitchFamily="2" charset="2"/>
              </a:rPr>
              <a:t>：</a:t>
            </a:r>
            <a:r>
              <a:rPr lang="en-US" altLang="zh-CN" sz="2400" b="1" dirty="0">
                <a:latin typeface="Arial" panose="020B0604020202020204" pitchFamily="34" charset="0"/>
                <a:ea typeface="楷体" panose="02010609060101010101" pitchFamily="49" charset="-122"/>
                <a:sym typeface="Wingdings" panose="05000000000000000000" pitchFamily="2" charset="2"/>
              </a:rPr>
              <a:t>(</a:t>
            </a:r>
            <a:r>
              <a:rPr lang="zh-CN" altLang="en-US" sz="2400" b="1" dirty="0">
                <a:latin typeface="Arial" panose="020B0604020202020204" pitchFamily="34" charset="0"/>
                <a:ea typeface="楷体" panose="02010609060101010101" pitchFamily="49" charset="-122"/>
                <a:sym typeface="Wingdings" panose="05000000000000000000" pitchFamily="2" charset="2"/>
              </a:rPr>
              <a:t>吐伦试剂、斐林试剂</a:t>
            </a:r>
            <a:r>
              <a:rPr lang="en-US" altLang="zh-CN" sz="2400" b="1" dirty="0">
                <a:latin typeface="Arial" panose="020B0604020202020204" pitchFamily="34" charset="0"/>
                <a:ea typeface="楷体" panose="02010609060101010101" pitchFamily="49" charset="-122"/>
                <a:sym typeface="Wingdings" panose="05000000000000000000" pitchFamily="2" charset="2"/>
              </a:rPr>
              <a:t>)</a:t>
            </a:r>
          </a:p>
          <a:p>
            <a:pPr>
              <a:lnSpc>
                <a:spcPct val="110000"/>
              </a:lnSpc>
              <a:buClrTx/>
              <a:buFontTx/>
            </a:pPr>
            <a:r>
              <a:rPr lang="en-US" altLang="zh-CN" sz="2400" b="1" dirty="0">
                <a:latin typeface="Arial" panose="020B0604020202020204" pitchFamily="34" charset="0"/>
                <a:ea typeface="楷体" panose="02010609060101010101" pitchFamily="49" charset="-122"/>
              </a:rPr>
              <a:t>      </a:t>
            </a:r>
            <a:r>
              <a:rPr lang="zh-CN" altLang="en-US" sz="2400" b="1" dirty="0">
                <a:latin typeface="Arial" panose="020B0604020202020204" pitchFamily="34" charset="0"/>
                <a:ea typeface="楷体" panose="02010609060101010101" pitchFamily="49" charset="-122"/>
              </a:rPr>
              <a:t>由于是在碱性条件下作用，因此，所有的单糖都可发生反应，生成糖单酸。</a:t>
            </a:r>
            <a:r>
              <a:rPr lang="en-US" altLang="zh-CN" sz="2400" b="1" dirty="0">
                <a:latin typeface="Arial" panose="020B0604020202020204" pitchFamily="34" charset="0"/>
                <a:ea typeface="楷体" panose="02010609060101010101" pitchFamily="49" charset="-122"/>
              </a:rPr>
              <a:t>1</a:t>
            </a:r>
            <a:r>
              <a:rPr lang="zh-CN" altLang="en-US" sz="2400" b="1" dirty="0">
                <a:latin typeface="Arial" panose="020B0604020202020204" pitchFamily="34" charset="0"/>
                <a:ea typeface="楷体" panose="02010609060101010101" pitchFamily="49" charset="-122"/>
              </a:rPr>
              <a:t>号碳原子生成羧基。葡萄糖是工业上常用的还原剂。</a:t>
            </a:r>
          </a:p>
        </p:txBody>
      </p:sp>
      <p:graphicFrame>
        <p:nvGraphicFramePr>
          <p:cNvPr id="143389" name="Object 29"/>
          <p:cNvGraphicFramePr>
            <a:graphicFrameLocks noGrp="1" noChangeAspect="1"/>
          </p:cNvGraphicFramePr>
          <p:nvPr>
            <p:ph idx="1"/>
          </p:nvPr>
        </p:nvGraphicFramePr>
        <p:xfrm>
          <a:off x="1331913" y="3716338"/>
          <a:ext cx="7199312" cy="2741612"/>
        </p:xfrm>
        <a:graphic>
          <a:graphicData uri="http://schemas.openxmlformats.org/presentationml/2006/ole">
            <mc:AlternateContent xmlns:mc="http://schemas.openxmlformats.org/markup-compatibility/2006">
              <mc:Choice xmlns:v="urn:schemas-microsoft-com:vml" Requires="v">
                <p:oleObj spid="_x0000_s16387" r:id="rId3" imgW="7785100" imgH="2971800" progId="ChemDraw.Document.6.0">
                  <p:embed/>
                </p:oleObj>
              </mc:Choice>
              <mc:Fallback>
                <p:oleObj r:id="rId3" imgW="7785100" imgH="2971800" progId="ChemDraw.Document.6.0">
                  <p:embed/>
                  <p:pic>
                    <p:nvPicPr>
                      <p:cNvPr id="0" name="图片 3075"/>
                      <p:cNvPicPr/>
                      <p:nvPr/>
                    </p:nvPicPr>
                    <p:blipFill>
                      <a:blip r:embed="rId4"/>
                      <a:stretch>
                        <a:fillRect/>
                      </a:stretch>
                    </p:blipFill>
                    <p:spPr>
                      <a:xfrm>
                        <a:off x="1331913" y="3716338"/>
                        <a:ext cx="7199312" cy="2741612"/>
                      </a:xfrm>
                      <a:prstGeom prst="rect">
                        <a:avLst/>
                      </a:prstGeom>
                      <a:noFill/>
                      <a:ln w="38100">
                        <a:noFill/>
                        <a:miter/>
                      </a:ln>
                    </p:spPr>
                  </p:pic>
                </p:oleObj>
              </mc:Fallback>
            </mc:AlternateContent>
          </a:graphicData>
        </a:graphic>
      </p:graphicFrame>
      <p:sp>
        <p:nvSpPr>
          <p:cNvPr id="24582" name="日期占位符 1"/>
          <p:cNvSpPr txBox="1">
            <a:spLocks noGrp="1"/>
          </p:cNvSpPr>
          <p:nvPr>
            <p:ph type="dt" sz="half" idx="14"/>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24583" name="灯片编号占位符 2"/>
          <p:cNvSpPr txBox="1">
            <a:spLocks noGrp="1"/>
          </p:cNvSpPr>
          <p:nvPr>
            <p:ph type="sldNum" sz="quarter" idx="16"/>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20</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86"/>
                                        </p:tgtEl>
                                        <p:attrNameLst>
                                          <p:attrName>style.visibility</p:attrName>
                                        </p:attrNameLst>
                                      </p:cBhvr>
                                      <p:to>
                                        <p:strVal val="visible"/>
                                      </p:to>
                                    </p:set>
                                    <p:anim calcmode="lin" valueType="num">
                                      <p:cBhvr additive="base">
                                        <p:cTn id="7" dur="500" fill="hold"/>
                                        <p:tgtEl>
                                          <p:spTgt spid="143386"/>
                                        </p:tgtEl>
                                        <p:attrNameLst>
                                          <p:attrName>ppt_x</p:attrName>
                                        </p:attrNameLst>
                                      </p:cBhvr>
                                      <p:tavLst>
                                        <p:tav tm="0">
                                          <p:val>
                                            <p:strVal val="#ppt_x"/>
                                          </p:val>
                                        </p:tav>
                                        <p:tav tm="100000">
                                          <p:val>
                                            <p:strVal val="#ppt_x"/>
                                          </p:val>
                                        </p:tav>
                                      </p:tavLst>
                                    </p:anim>
                                    <p:anim calcmode="lin" valueType="num">
                                      <p:cBhvr additive="base">
                                        <p:cTn id="8" dur="500" fill="hold"/>
                                        <p:tgtEl>
                                          <p:spTgt spid="1433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43387"/>
                                        </p:tgtEl>
                                        <p:attrNameLst>
                                          <p:attrName>style.visibility</p:attrName>
                                        </p:attrNameLst>
                                      </p:cBhvr>
                                      <p:to>
                                        <p:strVal val="visible"/>
                                      </p:to>
                                    </p:set>
                                    <p:animEffect transition="in" filter="strips(downRight)">
                                      <p:cBhvr>
                                        <p:cTn id="13" dur="500"/>
                                        <p:tgtEl>
                                          <p:spTgt spid="143387"/>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143388">
                                            <p:txEl>
                                              <p:pRg st="0" end="0"/>
                                            </p:txEl>
                                          </p:spTgt>
                                        </p:tgtEl>
                                        <p:attrNameLst>
                                          <p:attrName>style.visibility</p:attrName>
                                        </p:attrNameLst>
                                      </p:cBhvr>
                                      <p:to>
                                        <p:strVal val="visible"/>
                                      </p:to>
                                    </p:set>
                                    <p:animEffect transition="in" filter="strips(downRight)">
                                      <p:cBhvr>
                                        <p:cTn id="18" dur="500"/>
                                        <p:tgtEl>
                                          <p:spTgt spid="14338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6" fill="hold" nodeType="clickEffect">
                                  <p:stCondLst>
                                    <p:cond delay="0"/>
                                  </p:stCondLst>
                                  <p:childTnLst>
                                    <p:set>
                                      <p:cBhvr>
                                        <p:cTn id="22" dur="1" fill="hold">
                                          <p:stCondLst>
                                            <p:cond delay="0"/>
                                          </p:stCondLst>
                                        </p:cTn>
                                        <p:tgtEl>
                                          <p:spTgt spid="143388">
                                            <p:txEl>
                                              <p:pRg st="1" end="1"/>
                                            </p:txEl>
                                          </p:spTgt>
                                        </p:tgtEl>
                                        <p:attrNameLst>
                                          <p:attrName>style.visibility</p:attrName>
                                        </p:attrNameLst>
                                      </p:cBhvr>
                                      <p:to>
                                        <p:strVal val="visible"/>
                                      </p:to>
                                    </p:set>
                                    <p:animEffect transition="in" filter="barn(inHorizontal)">
                                      <p:cBhvr>
                                        <p:cTn id="23" dur="500"/>
                                        <p:tgtEl>
                                          <p:spTgt spid="143388">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43389"/>
                                        </p:tgtEl>
                                        <p:attrNameLst>
                                          <p:attrName>style.visibility</p:attrName>
                                        </p:attrNameLst>
                                      </p:cBhvr>
                                      <p:to>
                                        <p:strVal val="visible"/>
                                      </p:to>
                                    </p:set>
                                    <p:animEffect transition="in" filter="slide(fromBottom)">
                                      <p:cBhvr>
                                        <p:cTn id="28" dur="500"/>
                                        <p:tgtEl>
                                          <p:spTgt spid="143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6" grpId="0"/>
      <p:bldP spid="14338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433" name="Object 49"/>
          <p:cNvGraphicFramePr>
            <a:graphicFrameLocks noGrp="1" noChangeAspect="1"/>
          </p:cNvGraphicFramePr>
          <p:nvPr>
            <p:ph sz="half" idx="2"/>
          </p:nvPr>
        </p:nvGraphicFramePr>
        <p:xfrm>
          <a:off x="2124075" y="1412875"/>
          <a:ext cx="5472113" cy="2103438"/>
        </p:xfrm>
        <a:graphic>
          <a:graphicData uri="http://schemas.openxmlformats.org/presentationml/2006/ole">
            <mc:AlternateContent xmlns:mc="http://schemas.openxmlformats.org/markup-compatibility/2006">
              <mc:Choice xmlns:v="urn:schemas-microsoft-com:vml" Requires="v">
                <p:oleObj spid="_x0000_s17413" r:id="rId3" imgW="7708900" imgH="2971800" progId="ChemDraw.Document.6.0">
                  <p:embed/>
                </p:oleObj>
              </mc:Choice>
              <mc:Fallback>
                <p:oleObj r:id="rId3" imgW="7708900" imgH="2971800" progId="ChemDraw.Document.6.0">
                  <p:embed/>
                  <p:pic>
                    <p:nvPicPr>
                      <p:cNvPr id="0" name="图片 3076"/>
                      <p:cNvPicPr/>
                      <p:nvPr/>
                    </p:nvPicPr>
                    <p:blipFill>
                      <a:blip r:embed="rId4"/>
                      <a:stretch>
                        <a:fillRect/>
                      </a:stretch>
                    </p:blipFill>
                    <p:spPr>
                      <a:xfrm>
                        <a:off x="2124075" y="1412875"/>
                        <a:ext cx="5472113" cy="2103438"/>
                      </a:xfrm>
                      <a:prstGeom prst="rect">
                        <a:avLst/>
                      </a:prstGeom>
                      <a:noFill/>
                      <a:ln w="38100">
                        <a:noFill/>
                        <a:miter/>
                      </a:ln>
                    </p:spPr>
                  </p:pic>
                </p:oleObj>
              </mc:Fallback>
            </mc:AlternateContent>
          </a:graphicData>
        </a:graphic>
      </p:graphicFrame>
      <p:sp>
        <p:nvSpPr>
          <p:cNvPr id="144436" name="Rectangle 52"/>
          <p:cNvSpPr/>
          <p:nvPr/>
        </p:nvSpPr>
        <p:spPr>
          <a:xfrm>
            <a:off x="539750" y="188913"/>
            <a:ext cx="1254125" cy="457200"/>
          </a:xfrm>
          <a:prstGeom prst="rect">
            <a:avLst/>
          </a:prstGeom>
          <a:noFill/>
          <a:ln w="9525">
            <a:noFill/>
          </a:ln>
        </p:spPr>
        <p:txBody>
          <a:bodyPr wrap="none" anchor="t" anchorCtr="0">
            <a:spAutoFit/>
          </a:bodyPr>
          <a:lstStyle/>
          <a:p>
            <a:pPr>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(2) </a:t>
            </a:r>
            <a:r>
              <a:rPr lang="zh-CN" altLang="en-US" sz="2400" b="1" dirty="0">
                <a:latin typeface="Arial" panose="020B0604020202020204" pitchFamily="34" charset="0"/>
                <a:ea typeface="楷体" panose="02010609060101010101" pitchFamily="49" charset="-122"/>
              </a:rPr>
              <a:t>溴水</a:t>
            </a:r>
          </a:p>
        </p:txBody>
      </p:sp>
      <p:sp>
        <p:nvSpPr>
          <p:cNvPr id="144437" name="Rectangle 53"/>
          <p:cNvSpPr/>
          <p:nvPr/>
        </p:nvSpPr>
        <p:spPr>
          <a:xfrm>
            <a:off x="395288" y="620713"/>
            <a:ext cx="8208962" cy="822325"/>
          </a:xfrm>
          <a:prstGeom prst="rect">
            <a:avLst/>
          </a:prstGeom>
          <a:noFill/>
          <a:ln w="9525">
            <a:noFill/>
          </a:ln>
        </p:spPr>
        <p:txBody>
          <a:bodyPr anchor="t" anchorCtr="0">
            <a:spAutoFit/>
          </a:bodyPr>
          <a:lstStyle/>
          <a:p>
            <a:pPr>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      </a:t>
            </a:r>
            <a:r>
              <a:rPr lang="zh-CN" altLang="en-US" sz="2400" b="1" dirty="0">
                <a:latin typeface="Arial" panose="020B0604020202020204" pitchFamily="34" charset="0"/>
                <a:ea typeface="楷体" panose="02010609060101010101" pitchFamily="49" charset="-122"/>
              </a:rPr>
              <a:t>能使醛糖氧化成糖单酸，而对酮糖不起作用。用于醛糖和酮糖的鉴别。</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溴水褪色</a:t>
            </a:r>
            <a:r>
              <a:rPr lang="en-US" altLang="zh-CN" sz="2400" b="1" dirty="0">
                <a:latin typeface="Arial" panose="020B0604020202020204" pitchFamily="34" charset="0"/>
                <a:ea typeface="楷体" panose="02010609060101010101" pitchFamily="49" charset="-122"/>
              </a:rPr>
              <a:t>)</a:t>
            </a:r>
          </a:p>
        </p:txBody>
      </p:sp>
      <p:sp>
        <p:nvSpPr>
          <p:cNvPr id="144438" name="Rectangle 54"/>
          <p:cNvSpPr/>
          <p:nvPr/>
        </p:nvSpPr>
        <p:spPr>
          <a:xfrm>
            <a:off x="468313" y="3429000"/>
            <a:ext cx="1254125" cy="457200"/>
          </a:xfrm>
          <a:prstGeom prst="rect">
            <a:avLst/>
          </a:prstGeom>
          <a:noFill/>
          <a:ln w="9525">
            <a:noFill/>
          </a:ln>
        </p:spPr>
        <p:txBody>
          <a:bodyPr wrap="none" anchor="t" anchorCtr="0">
            <a:spAutoFit/>
          </a:bodyPr>
          <a:lstStyle/>
          <a:p>
            <a:pPr>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(3) </a:t>
            </a:r>
            <a:r>
              <a:rPr lang="zh-CN" altLang="en-US" sz="2400" b="1" dirty="0">
                <a:latin typeface="Arial" panose="020B0604020202020204" pitchFamily="34" charset="0"/>
                <a:ea typeface="楷体" panose="02010609060101010101" pitchFamily="49" charset="-122"/>
              </a:rPr>
              <a:t>硝酸</a:t>
            </a:r>
            <a:endParaRPr lang="zh-CN" altLang="en-US" sz="2400" dirty="0">
              <a:latin typeface="Arial" panose="020B0604020202020204" pitchFamily="34" charset="0"/>
              <a:ea typeface="楷体" panose="02010609060101010101" pitchFamily="49" charset="-122"/>
            </a:endParaRPr>
          </a:p>
        </p:txBody>
      </p:sp>
      <p:sp>
        <p:nvSpPr>
          <p:cNvPr id="144439" name="Rectangle 55"/>
          <p:cNvSpPr/>
          <p:nvPr/>
        </p:nvSpPr>
        <p:spPr>
          <a:xfrm>
            <a:off x="1116013" y="3908425"/>
            <a:ext cx="6889750" cy="457200"/>
          </a:xfrm>
          <a:prstGeom prst="rect">
            <a:avLst/>
          </a:prstGeom>
          <a:noFill/>
          <a:ln w="9525">
            <a:noFill/>
          </a:ln>
        </p:spPr>
        <p:txBody>
          <a:bodyPr wrap="none" anchor="t" anchorCtr="0">
            <a:spAutoFit/>
          </a:bodyPr>
          <a:lstStyle/>
          <a:p>
            <a:pPr>
              <a:buClrTx/>
              <a:buFontTx/>
            </a:pPr>
            <a:r>
              <a:rPr lang="zh-CN" altLang="en-US" sz="2400" b="1" dirty="0">
                <a:latin typeface="Arial" panose="020B0604020202020204" pitchFamily="34" charset="0"/>
                <a:ea typeface="楷体" panose="02010609060101010101" pitchFamily="49" charset="-122"/>
              </a:rPr>
              <a:t>强氧化剂，使</a:t>
            </a:r>
            <a:r>
              <a:rPr lang="en-US" altLang="zh-CN" sz="2400" b="1" dirty="0">
                <a:latin typeface="Arial" panose="020B0604020202020204" pitchFamily="34" charset="0"/>
                <a:ea typeface="楷体" panose="02010609060101010101" pitchFamily="49" charset="-122"/>
              </a:rPr>
              <a:t>1*</a:t>
            </a:r>
            <a:r>
              <a:rPr lang="zh-CN" altLang="en-US" sz="2400" b="1" dirty="0">
                <a:latin typeface="Arial" panose="020B0604020202020204" pitchFamily="34" charset="0"/>
                <a:ea typeface="楷体" panose="02010609060101010101" pitchFamily="49" charset="-122"/>
              </a:rPr>
              <a:t>和</a:t>
            </a:r>
            <a:r>
              <a:rPr lang="en-US" altLang="zh-CN" sz="2400" b="1" dirty="0">
                <a:latin typeface="Arial" panose="020B0604020202020204" pitchFamily="34" charset="0"/>
                <a:ea typeface="楷体" panose="02010609060101010101" pitchFamily="49" charset="-122"/>
              </a:rPr>
              <a:t>6*</a:t>
            </a:r>
            <a:r>
              <a:rPr lang="zh-CN" altLang="en-US" sz="2400" b="1" dirty="0">
                <a:latin typeface="Arial" panose="020B0604020202020204" pitchFamily="34" charset="0"/>
                <a:ea typeface="楷体" panose="02010609060101010101" pitchFamily="49" charset="-122"/>
              </a:rPr>
              <a:t>碳原子均被氧化得到糖二酸。</a:t>
            </a:r>
          </a:p>
        </p:txBody>
      </p:sp>
      <p:graphicFrame>
        <p:nvGraphicFramePr>
          <p:cNvPr id="144440" name="Object 56"/>
          <p:cNvGraphicFramePr>
            <a:graphicFrameLocks noGrp="1" noChangeAspect="1"/>
          </p:cNvGraphicFramePr>
          <p:nvPr>
            <p:ph sz="half" idx="1"/>
          </p:nvPr>
        </p:nvGraphicFramePr>
        <p:xfrm>
          <a:off x="1908175" y="4365625"/>
          <a:ext cx="5976938" cy="2112963"/>
        </p:xfrm>
        <a:graphic>
          <a:graphicData uri="http://schemas.openxmlformats.org/presentationml/2006/ole">
            <mc:AlternateContent xmlns:mc="http://schemas.openxmlformats.org/markup-compatibility/2006">
              <mc:Choice xmlns:v="urn:schemas-microsoft-com:vml" Requires="v">
                <p:oleObj spid="_x0000_s17414" r:id="rId5" imgW="7581900" imgH="2692400" progId="ChemDraw.Document.6.0">
                  <p:embed/>
                </p:oleObj>
              </mc:Choice>
              <mc:Fallback>
                <p:oleObj r:id="rId5" imgW="7581900" imgH="2692400" progId="ChemDraw.Document.6.0">
                  <p:embed/>
                  <p:pic>
                    <p:nvPicPr>
                      <p:cNvPr id="0" name="图片 3080"/>
                      <p:cNvPicPr/>
                      <p:nvPr/>
                    </p:nvPicPr>
                    <p:blipFill>
                      <a:blip r:embed="rId6"/>
                      <a:stretch>
                        <a:fillRect/>
                      </a:stretch>
                    </p:blipFill>
                    <p:spPr>
                      <a:xfrm>
                        <a:off x="1908175" y="4365625"/>
                        <a:ext cx="5976938" cy="2112963"/>
                      </a:xfrm>
                      <a:prstGeom prst="rect">
                        <a:avLst/>
                      </a:prstGeom>
                      <a:noFill/>
                      <a:ln w="38100">
                        <a:noFill/>
                        <a:miter/>
                      </a:ln>
                    </p:spPr>
                  </p:pic>
                </p:oleObj>
              </mc:Fallback>
            </mc:AlternateContent>
          </a:graphicData>
        </a:graphic>
      </p:graphicFrame>
      <p:sp>
        <p:nvSpPr>
          <p:cNvPr id="25608"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25609"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21</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4436"/>
                                        </p:tgtEl>
                                        <p:attrNameLst>
                                          <p:attrName>style.visibility</p:attrName>
                                        </p:attrNameLst>
                                      </p:cBhvr>
                                      <p:to>
                                        <p:strVal val="visible"/>
                                      </p:to>
                                    </p:set>
                                    <p:anim calcmode="lin" valueType="num">
                                      <p:cBhvr additive="base">
                                        <p:cTn id="7" dur="500" fill="hold"/>
                                        <p:tgtEl>
                                          <p:spTgt spid="144436"/>
                                        </p:tgtEl>
                                        <p:attrNameLst>
                                          <p:attrName>ppt_x</p:attrName>
                                        </p:attrNameLst>
                                      </p:cBhvr>
                                      <p:tavLst>
                                        <p:tav tm="0">
                                          <p:val>
                                            <p:strVal val="#ppt_x"/>
                                          </p:val>
                                        </p:tav>
                                        <p:tav tm="100000">
                                          <p:val>
                                            <p:strVal val="#ppt_x"/>
                                          </p:val>
                                        </p:tav>
                                      </p:tavLst>
                                    </p:anim>
                                    <p:anim calcmode="lin" valueType="num">
                                      <p:cBhvr additive="base">
                                        <p:cTn id="8" dur="500" fill="hold"/>
                                        <p:tgtEl>
                                          <p:spTgt spid="1444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144437">
                                            <p:txEl>
                                              <p:pRg st="0" end="0"/>
                                            </p:txEl>
                                          </p:spTgt>
                                        </p:tgtEl>
                                        <p:attrNameLst>
                                          <p:attrName>style.visibility</p:attrName>
                                        </p:attrNameLst>
                                      </p:cBhvr>
                                      <p:to>
                                        <p:strVal val="visible"/>
                                      </p:to>
                                    </p:set>
                                    <p:animEffect transition="in" filter="strips(downRight)">
                                      <p:cBhvr>
                                        <p:cTn id="13" dur="500"/>
                                        <p:tgtEl>
                                          <p:spTgt spid="14443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144433"/>
                                        </p:tgtEl>
                                        <p:attrNameLst>
                                          <p:attrName>style.visibility</p:attrName>
                                        </p:attrNameLst>
                                      </p:cBhvr>
                                      <p:to>
                                        <p:strVal val="visible"/>
                                      </p:to>
                                    </p:set>
                                    <p:animEffect transition="in" filter="strips(downRight)">
                                      <p:cBhvr>
                                        <p:cTn id="18" dur="500"/>
                                        <p:tgtEl>
                                          <p:spTgt spid="14443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4438"/>
                                        </p:tgtEl>
                                        <p:attrNameLst>
                                          <p:attrName>style.visibility</p:attrName>
                                        </p:attrNameLst>
                                      </p:cBhvr>
                                      <p:to>
                                        <p:strVal val="visible"/>
                                      </p:to>
                                    </p:set>
                                    <p:anim calcmode="lin" valueType="num">
                                      <p:cBhvr additive="base">
                                        <p:cTn id="23" dur="500" fill="hold"/>
                                        <p:tgtEl>
                                          <p:spTgt spid="144438"/>
                                        </p:tgtEl>
                                        <p:attrNameLst>
                                          <p:attrName>ppt_x</p:attrName>
                                        </p:attrNameLst>
                                      </p:cBhvr>
                                      <p:tavLst>
                                        <p:tav tm="0">
                                          <p:val>
                                            <p:strVal val="#ppt_x"/>
                                          </p:val>
                                        </p:tav>
                                        <p:tav tm="100000">
                                          <p:val>
                                            <p:strVal val="#ppt_x"/>
                                          </p:val>
                                        </p:tav>
                                      </p:tavLst>
                                    </p:anim>
                                    <p:anim calcmode="lin" valueType="num">
                                      <p:cBhvr additive="base">
                                        <p:cTn id="24" dur="500" fill="hold"/>
                                        <p:tgtEl>
                                          <p:spTgt spid="14443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144439"/>
                                        </p:tgtEl>
                                        <p:attrNameLst>
                                          <p:attrName>style.visibility</p:attrName>
                                        </p:attrNameLst>
                                      </p:cBhvr>
                                      <p:to>
                                        <p:strVal val="visible"/>
                                      </p:to>
                                    </p:set>
                                    <p:animEffect transition="in" filter="strips(downRight)">
                                      <p:cBhvr>
                                        <p:cTn id="29" dur="500"/>
                                        <p:tgtEl>
                                          <p:spTgt spid="144439"/>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6" fill="hold" nodeType="clickEffect">
                                  <p:stCondLst>
                                    <p:cond delay="0"/>
                                  </p:stCondLst>
                                  <p:childTnLst>
                                    <p:set>
                                      <p:cBhvr>
                                        <p:cTn id="33" dur="1" fill="hold">
                                          <p:stCondLst>
                                            <p:cond delay="0"/>
                                          </p:stCondLst>
                                        </p:cTn>
                                        <p:tgtEl>
                                          <p:spTgt spid="144440"/>
                                        </p:tgtEl>
                                        <p:attrNameLst>
                                          <p:attrName>style.visibility</p:attrName>
                                        </p:attrNameLst>
                                      </p:cBhvr>
                                      <p:to>
                                        <p:strVal val="visible"/>
                                      </p:to>
                                    </p:set>
                                    <p:animEffect transition="in" filter="strips(downRight)">
                                      <p:cBhvr>
                                        <p:cTn id="34" dur="500"/>
                                        <p:tgtEl>
                                          <p:spTgt spid="144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36" grpId="0"/>
      <p:bldP spid="144438" grpId="0"/>
      <p:bldP spid="14443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56" name="Rectangle 24"/>
          <p:cNvSpPr/>
          <p:nvPr/>
        </p:nvSpPr>
        <p:spPr>
          <a:xfrm>
            <a:off x="522288" y="2806700"/>
            <a:ext cx="8324850" cy="1485900"/>
          </a:xfrm>
          <a:prstGeom prst="rect">
            <a:avLst/>
          </a:prstGeom>
          <a:noFill/>
          <a:ln w="9525">
            <a:noFill/>
          </a:ln>
        </p:spPr>
        <p:txBody>
          <a:bodyPr anchor="t" anchorCtr="0"/>
          <a:lstStyle/>
          <a:p>
            <a:pPr marL="342900" indent="-342900">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4</a:t>
            </a:r>
            <a:r>
              <a:rPr lang="zh-CN" altLang="en-US" sz="2400" b="1" dirty="0">
                <a:latin typeface="Arial" panose="020B0604020202020204" pitchFamily="34" charset="0"/>
                <a:ea typeface="楷体" panose="02010609060101010101" pitchFamily="49" charset="-122"/>
              </a:rPr>
              <a:t>、成脎</a:t>
            </a:r>
          </a:p>
          <a:p>
            <a:pPr marL="342900" indent="-342900">
              <a:spcBef>
                <a:spcPct val="20000"/>
              </a:spcBef>
              <a:buClr>
                <a:schemeClr val="hlink"/>
              </a:buClr>
              <a:buSzPct val="70000"/>
              <a:buFont typeface="Wingdings" panose="05000000000000000000" pitchFamily="2" charset="2"/>
            </a:pPr>
            <a:r>
              <a:rPr lang="zh-CN" altLang="en-US" sz="2400" b="1" dirty="0">
                <a:latin typeface="Arial" panose="020B0604020202020204" pitchFamily="34" charset="0"/>
                <a:ea typeface="楷体" panose="02010609060101010101" pitchFamily="49" charset="-122"/>
              </a:rPr>
              <a:t>        单糖结构中的羰基可与苯肼生成苯腙，当苯肼过量可继续与第二个苯肼分子作用，生成二苯腙</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糖脎</a:t>
            </a:r>
            <a:r>
              <a:rPr lang="en-US" altLang="zh-CN" sz="2400" b="1" dirty="0">
                <a:latin typeface="Arial" panose="020B0604020202020204" pitchFamily="34" charset="0"/>
                <a:ea typeface="楷体" panose="02010609060101010101" pitchFamily="49" charset="-122"/>
              </a:rPr>
              <a:t>(</a:t>
            </a:r>
            <a:r>
              <a:rPr lang="zh-CN" altLang="en-US" sz="2400" b="1" dirty="0">
                <a:solidFill>
                  <a:schemeClr val="hlink"/>
                </a:solidFill>
                <a:latin typeface="Arial" panose="020B0604020202020204" pitchFamily="34" charset="0"/>
                <a:ea typeface="楷体" panose="02010609060101010101" pitchFamily="49" charset="-122"/>
              </a:rPr>
              <a:t>黄色沉淀</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a:t>
            </a:r>
          </a:p>
        </p:txBody>
      </p:sp>
      <p:sp>
        <p:nvSpPr>
          <p:cNvPr id="146501" name="Rectangle 69"/>
          <p:cNvSpPr/>
          <p:nvPr/>
        </p:nvSpPr>
        <p:spPr>
          <a:xfrm>
            <a:off x="684213" y="188913"/>
            <a:ext cx="5113337" cy="457200"/>
          </a:xfrm>
          <a:prstGeom prst="rect">
            <a:avLst/>
          </a:prstGeom>
          <a:noFill/>
          <a:ln w="9525">
            <a:noFill/>
          </a:ln>
        </p:spPr>
        <p:txBody>
          <a:bodyPr anchor="t" anchorCtr="0">
            <a:spAutoFit/>
          </a:bodyPr>
          <a:lstStyle/>
          <a:p>
            <a:pPr>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3</a:t>
            </a:r>
            <a:r>
              <a:rPr lang="zh-CN" altLang="en-US" sz="2400" b="1" dirty="0">
                <a:latin typeface="Arial" panose="020B0604020202020204" pitchFamily="34" charset="0"/>
                <a:ea typeface="楷体" panose="02010609060101010101" pitchFamily="49" charset="-122"/>
              </a:rPr>
              <a:t>、还原</a:t>
            </a:r>
            <a:endParaRPr lang="zh-CN" altLang="en-US" sz="2400" dirty="0">
              <a:latin typeface="Arial" panose="020B0604020202020204" pitchFamily="34" charset="0"/>
              <a:ea typeface="楷体" panose="02010609060101010101" pitchFamily="49" charset="-122"/>
            </a:endParaRPr>
          </a:p>
        </p:txBody>
      </p:sp>
      <p:sp>
        <p:nvSpPr>
          <p:cNvPr id="146502" name="Rectangle 70"/>
          <p:cNvSpPr/>
          <p:nvPr/>
        </p:nvSpPr>
        <p:spPr>
          <a:xfrm>
            <a:off x="684213" y="549275"/>
            <a:ext cx="7920037" cy="822325"/>
          </a:xfrm>
          <a:prstGeom prst="rect">
            <a:avLst/>
          </a:prstGeom>
          <a:noFill/>
          <a:ln w="9525">
            <a:noFill/>
          </a:ln>
        </p:spPr>
        <p:txBody>
          <a:bodyPr anchor="t" anchorCtr="0">
            <a:spAutoFit/>
          </a:bodyPr>
          <a:lstStyle/>
          <a:p>
            <a:pPr>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    </a:t>
            </a:r>
            <a:r>
              <a:rPr lang="zh-CN" altLang="en-US" sz="2400" b="1" dirty="0">
                <a:latin typeface="Arial" panose="020B0604020202020204" pitchFamily="34" charset="0"/>
                <a:ea typeface="楷体" panose="02010609060101010101" pitchFamily="49" charset="-122"/>
              </a:rPr>
              <a:t>单糖可以通过催化氢化或</a:t>
            </a:r>
            <a:r>
              <a:rPr lang="en-US" altLang="zh-CN" sz="2400" b="1" dirty="0">
                <a:latin typeface="Arial" panose="020B0604020202020204" pitchFamily="34" charset="0"/>
                <a:ea typeface="楷体" panose="02010609060101010101" pitchFamily="49" charset="-122"/>
              </a:rPr>
              <a:t>NaBH</a:t>
            </a:r>
            <a:r>
              <a:rPr lang="en-US" altLang="zh-CN" sz="2400" b="1" baseline="-25000" dirty="0">
                <a:latin typeface="Arial" panose="020B0604020202020204" pitchFamily="34" charset="0"/>
                <a:ea typeface="楷体" panose="02010609060101010101" pitchFamily="49" charset="-122"/>
              </a:rPr>
              <a:t>4</a:t>
            </a:r>
            <a:r>
              <a:rPr lang="zh-CN" altLang="en-US" sz="2400" b="1" dirty="0">
                <a:latin typeface="Arial" panose="020B0604020202020204" pitchFamily="34" charset="0"/>
                <a:ea typeface="楷体" panose="02010609060101010101" pitchFamily="49" charset="-122"/>
              </a:rPr>
              <a:t>，还原生成糖醇。该性质主要用于对单糖的立体结构进行研究。例：木糖的结构</a:t>
            </a:r>
          </a:p>
        </p:txBody>
      </p:sp>
      <p:graphicFrame>
        <p:nvGraphicFramePr>
          <p:cNvPr id="146503" name="Object 71"/>
          <p:cNvGraphicFramePr>
            <a:graphicFrameLocks noGrp="1" noChangeAspect="1"/>
          </p:cNvGraphicFramePr>
          <p:nvPr>
            <p:ph sz="half" idx="1"/>
          </p:nvPr>
        </p:nvGraphicFramePr>
        <p:xfrm>
          <a:off x="1979613" y="1484313"/>
          <a:ext cx="5256212" cy="1408112"/>
        </p:xfrm>
        <a:graphic>
          <a:graphicData uri="http://schemas.openxmlformats.org/presentationml/2006/ole">
            <mc:AlternateContent xmlns:mc="http://schemas.openxmlformats.org/markup-compatibility/2006">
              <mc:Choice xmlns:v="urn:schemas-microsoft-com:vml" Requires="v">
                <p:oleObj spid="_x0000_s18437" r:id="rId3" imgW="5372100" imgH="1447800" progId="ChemDraw.Document.6.0">
                  <p:embed/>
                </p:oleObj>
              </mc:Choice>
              <mc:Fallback>
                <p:oleObj r:id="rId3" imgW="5372100" imgH="1447800" progId="ChemDraw.Document.6.0">
                  <p:embed/>
                  <p:pic>
                    <p:nvPicPr>
                      <p:cNvPr id="0" name="图片 3078"/>
                      <p:cNvPicPr/>
                      <p:nvPr/>
                    </p:nvPicPr>
                    <p:blipFill>
                      <a:blip r:embed="rId4"/>
                      <a:stretch>
                        <a:fillRect/>
                      </a:stretch>
                    </p:blipFill>
                    <p:spPr>
                      <a:xfrm>
                        <a:off x="1979613" y="1484313"/>
                        <a:ext cx="5256212" cy="1408112"/>
                      </a:xfrm>
                      <a:prstGeom prst="rect">
                        <a:avLst/>
                      </a:prstGeom>
                      <a:noFill/>
                      <a:ln w="38100">
                        <a:noFill/>
                        <a:miter/>
                      </a:ln>
                    </p:spPr>
                  </p:pic>
                </p:oleObj>
              </mc:Fallback>
            </mc:AlternateContent>
          </a:graphicData>
        </a:graphic>
      </p:graphicFrame>
      <p:graphicFrame>
        <p:nvGraphicFramePr>
          <p:cNvPr id="146505" name="Object 73"/>
          <p:cNvGraphicFramePr>
            <a:graphicFrameLocks noGrp="1" noChangeAspect="1"/>
          </p:cNvGraphicFramePr>
          <p:nvPr>
            <p:ph sz="half" idx="2"/>
          </p:nvPr>
        </p:nvGraphicFramePr>
        <p:xfrm>
          <a:off x="1187450" y="4149725"/>
          <a:ext cx="7200900" cy="2490788"/>
        </p:xfrm>
        <a:graphic>
          <a:graphicData uri="http://schemas.openxmlformats.org/presentationml/2006/ole">
            <mc:AlternateContent xmlns:mc="http://schemas.openxmlformats.org/markup-compatibility/2006">
              <mc:Choice xmlns:v="urn:schemas-microsoft-com:vml" Requires="v">
                <p:oleObj spid="_x0000_s18438" r:id="rId5" imgW="8572500" imgH="2971800" progId="ChemDraw.Document.6.0">
                  <p:embed/>
                </p:oleObj>
              </mc:Choice>
              <mc:Fallback>
                <p:oleObj r:id="rId5" imgW="8572500" imgH="2971800" progId="ChemDraw.Document.6.0">
                  <p:embed/>
                  <p:pic>
                    <p:nvPicPr>
                      <p:cNvPr id="0" name="图片 3079"/>
                      <p:cNvPicPr/>
                      <p:nvPr/>
                    </p:nvPicPr>
                    <p:blipFill>
                      <a:blip r:embed="rId6"/>
                      <a:stretch>
                        <a:fillRect/>
                      </a:stretch>
                    </p:blipFill>
                    <p:spPr>
                      <a:xfrm>
                        <a:off x="1187450" y="4149725"/>
                        <a:ext cx="7200900" cy="2490788"/>
                      </a:xfrm>
                      <a:prstGeom prst="rect">
                        <a:avLst/>
                      </a:prstGeom>
                      <a:noFill/>
                      <a:ln w="38100">
                        <a:noFill/>
                        <a:miter/>
                      </a:ln>
                    </p:spPr>
                  </p:pic>
                </p:oleObj>
              </mc:Fallback>
            </mc:AlternateContent>
          </a:graphicData>
        </a:graphic>
      </p:graphicFrame>
      <p:sp>
        <p:nvSpPr>
          <p:cNvPr id="26631"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26632"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22</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501"/>
                                        </p:tgtEl>
                                        <p:attrNameLst>
                                          <p:attrName>style.visibility</p:attrName>
                                        </p:attrNameLst>
                                      </p:cBhvr>
                                      <p:to>
                                        <p:strVal val="visible"/>
                                      </p:to>
                                    </p:set>
                                    <p:anim calcmode="lin" valueType="num">
                                      <p:cBhvr additive="base">
                                        <p:cTn id="7" dur="500" fill="hold"/>
                                        <p:tgtEl>
                                          <p:spTgt spid="146501"/>
                                        </p:tgtEl>
                                        <p:attrNameLst>
                                          <p:attrName>ppt_x</p:attrName>
                                        </p:attrNameLst>
                                      </p:cBhvr>
                                      <p:tavLst>
                                        <p:tav tm="0">
                                          <p:val>
                                            <p:strVal val="#ppt_x"/>
                                          </p:val>
                                        </p:tav>
                                        <p:tav tm="100000">
                                          <p:val>
                                            <p:strVal val="#ppt_x"/>
                                          </p:val>
                                        </p:tav>
                                      </p:tavLst>
                                    </p:anim>
                                    <p:anim calcmode="lin" valueType="num">
                                      <p:cBhvr additive="base">
                                        <p:cTn id="8" dur="500" fill="hold"/>
                                        <p:tgtEl>
                                          <p:spTgt spid="14650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46502"/>
                                        </p:tgtEl>
                                        <p:attrNameLst>
                                          <p:attrName>style.visibility</p:attrName>
                                        </p:attrNameLst>
                                      </p:cBhvr>
                                      <p:to>
                                        <p:strVal val="visible"/>
                                      </p:to>
                                    </p:set>
                                    <p:animEffect transition="in" filter="strips(downRight)">
                                      <p:cBhvr>
                                        <p:cTn id="13" dur="500"/>
                                        <p:tgtEl>
                                          <p:spTgt spid="146502"/>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146503"/>
                                        </p:tgtEl>
                                        <p:attrNameLst>
                                          <p:attrName>style.visibility</p:attrName>
                                        </p:attrNameLst>
                                      </p:cBhvr>
                                      <p:to>
                                        <p:strVal val="visible"/>
                                      </p:to>
                                    </p:set>
                                    <p:animEffect transition="in" filter="strips(downRight)">
                                      <p:cBhvr>
                                        <p:cTn id="18" dur="500"/>
                                        <p:tgtEl>
                                          <p:spTgt spid="14650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46456"/>
                                        </p:tgtEl>
                                        <p:attrNameLst>
                                          <p:attrName>style.visibility</p:attrName>
                                        </p:attrNameLst>
                                      </p:cBhvr>
                                      <p:to>
                                        <p:strVal val="visible"/>
                                      </p:to>
                                    </p:set>
                                    <p:animEffect transition="in" filter="slide(fromBottom)">
                                      <p:cBhvr>
                                        <p:cTn id="23" dur="500"/>
                                        <p:tgtEl>
                                          <p:spTgt spid="146456"/>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146505"/>
                                        </p:tgtEl>
                                        <p:attrNameLst>
                                          <p:attrName>style.visibility</p:attrName>
                                        </p:attrNameLst>
                                      </p:cBhvr>
                                      <p:to>
                                        <p:strVal val="visible"/>
                                      </p:to>
                                    </p:set>
                                    <p:animEffect transition="in" filter="strips(downRight)">
                                      <p:cBhvr>
                                        <p:cTn id="28" dur="500"/>
                                        <p:tgtEl>
                                          <p:spTgt spid="146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56" grpId="0"/>
      <p:bldP spid="146501" grpId="0"/>
      <p:bldP spid="14650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p:cNvSpPr>
          <p:nvPr>
            <p:ph idx="1"/>
          </p:nvPr>
        </p:nvSpPr>
        <p:spPr>
          <a:xfrm>
            <a:off x="392113" y="842963"/>
            <a:ext cx="8229600" cy="4530725"/>
          </a:xfrm>
          <a:noFill/>
          <a:ln>
            <a:noFill/>
          </a:ln>
        </p:spPr>
        <p:txBody>
          <a:bodyPr wrap="square" lIns="91440" tIns="45720" rIns="91440" bIns="45720" anchor="t" anchorCtr="0">
            <a:normAutofit lnSpcReduction="10000"/>
          </a:bodyPr>
          <a:lstStyle/>
          <a:p>
            <a:r>
              <a:rPr lang="zh-CN" altLang="en-US" sz="2400" b="1" dirty="0">
                <a:ea typeface="楷体" panose="02010609060101010101" pitchFamily="49" charset="-122"/>
              </a:rPr>
              <a:t>在形成糖脎的过程中，</a:t>
            </a:r>
            <a:r>
              <a:rPr lang="en-US" altLang="zh-CN" sz="2400" b="1" dirty="0">
                <a:ea typeface="楷体" panose="02010609060101010101" pitchFamily="49" charset="-122"/>
              </a:rPr>
              <a:t>2</a:t>
            </a:r>
            <a:r>
              <a:rPr lang="en-US" altLang="zh-CN" sz="2400" b="1" baseline="30000" dirty="0">
                <a:ea typeface="楷体" panose="02010609060101010101" pitchFamily="49" charset="-122"/>
              </a:rPr>
              <a:t>*</a:t>
            </a:r>
            <a:r>
              <a:rPr lang="zh-CN" altLang="en-US" sz="2400" b="1" dirty="0">
                <a:ea typeface="楷体" panose="02010609060101010101" pitchFamily="49" charset="-122"/>
              </a:rPr>
              <a:t>碳原子不再是手性碳原子，而其余的手性碳原子构型保持不变。因此，</a:t>
            </a:r>
            <a:r>
              <a:rPr lang="en-US" altLang="zh-CN" sz="2400" b="1" dirty="0">
                <a:ea typeface="楷体" panose="02010609060101010101" pitchFamily="49" charset="-122"/>
              </a:rPr>
              <a:t>C</a:t>
            </a:r>
            <a:r>
              <a:rPr lang="en-US" altLang="zh-CN" sz="2400" b="1" baseline="-25000" dirty="0">
                <a:ea typeface="楷体" panose="02010609060101010101" pitchFamily="49" charset="-122"/>
              </a:rPr>
              <a:t>2</a:t>
            </a:r>
            <a:r>
              <a:rPr lang="zh-CN" altLang="en-US" sz="2400" b="1" dirty="0">
                <a:ea typeface="楷体" panose="02010609060101010101" pitchFamily="49" charset="-122"/>
              </a:rPr>
              <a:t>差向异构体的单糖生成同一种糖脎。</a:t>
            </a:r>
            <a:r>
              <a:rPr lang="en-US" altLang="zh-CN" sz="2400" b="1" dirty="0">
                <a:ea typeface="楷体" panose="02010609060101010101" pitchFamily="49" charset="-122"/>
              </a:rPr>
              <a:t>D-(+)-</a:t>
            </a:r>
            <a:r>
              <a:rPr lang="zh-CN" altLang="en-US" sz="2400" b="1" dirty="0">
                <a:ea typeface="楷体" panose="02010609060101010101" pitchFamily="49" charset="-122"/>
              </a:rPr>
              <a:t>葡萄糖、</a:t>
            </a:r>
            <a:r>
              <a:rPr lang="en-US" altLang="zh-CN" sz="2400" b="1" dirty="0">
                <a:ea typeface="楷体" panose="02010609060101010101" pitchFamily="49" charset="-122"/>
              </a:rPr>
              <a:t>D-(+)-</a:t>
            </a:r>
            <a:r>
              <a:rPr lang="zh-CN" altLang="en-US" sz="2400" b="1" dirty="0">
                <a:ea typeface="楷体" panose="02010609060101010101" pitchFamily="49" charset="-122"/>
              </a:rPr>
              <a:t>甘露糖和</a:t>
            </a:r>
            <a:r>
              <a:rPr lang="en-US" altLang="zh-CN" sz="2400" b="1" dirty="0">
                <a:ea typeface="楷体" panose="02010609060101010101" pitchFamily="49" charset="-122"/>
              </a:rPr>
              <a:t>D-(-)-</a:t>
            </a:r>
            <a:r>
              <a:rPr lang="zh-CN" altLang="en-US" sz="2400" b="1" dirty="0">
                <a:ea typeface="楷体" panose="02010609060101010101" pitchFamily="49" charset="-122"/>
              </a:rPr>
              <a:t>果糖与苯肼作用生成完全相同的脎，统称为葡萄糖脎。</a:t>
            </a:r>
          </a:p>
          <a:p>
            <a:pPr>
              <a:buNone/>
            </a:pPr>
            <a:endParaRPr lang="zh-CN" altLang="en-US" sz="2400" b="1" dirty="0">
              <a:ea typeface="楷体" panose="02010609060101010101" pitchFamily="49" charset="-122"/>
            </a:endParaRPr>
          </a:p>
          <a:p>
            <a:r>
              <a:rPr lang="zh-CN" altLang="en-US" sz="2400" b="1" dirty="0">
                <a:ea typeface="楷体" panose="02010609060101010101" pitchFamily="49" charset="-122"/>
              </a:rPr>
              <a:t>糖脎都是黄色的晶体，不同的糖脎具有不同的晶型。并且，成脎时间也各不相同。所以，可用作糖的定性鉴定。同时成脎在研究糖的结构中也具有极大的用途。</a:t>
            </a:r>
          </a:p>
        </p:txBody>
      </p:sp>
      <p:sp>
        <p:nvSpPr>
          <p:cNvPr id="27651"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27652" name="灯片编号占位符 4"/>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23</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47458">
                                            <p:txEl>
                                              <p:pRg st="0" end="0"/>
                                            </p:txEl>
                                          </p:spTgt>
                                        </p:tgtEl>
                                        <p:attrNameLst>
                                          <p:attrName>style.visibility</p:attrName>
                                        </p:attrNameLst>
                                      </p:cBhvr>
                                      <p:to>
                                        <p:strVal val="visible"/>
                                      </p:to>
                                    </p:set>
                                    <p:animEffect transition="in" filter="strips(downRight)">
                                      <p:cBhvr>
                                        <p:cTn id="7" dur="500"/>
                                        <p:tgtEl>
                                          <p:spTgt spid="1474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47458">
                                            <p:txEl>
                                              <p:pRg st="2" end="2"/>
                                            </p:txEl>
                                          </p:spTgt>
                                        </p:tgtEl>
                                        <p:attrNameLst>
                                          <p:attrName>style.visibility</p:attrName>
                                        </p:attrNameLst>
                                      </p:cBhvr>
                                      <p:to>
                                        <p:strVal val="visible"/>
                                      </p:to>
                                    </p:set>
                                    <p:animEffect transition="in" filter="strips(downRight)">
                                      <p:cBhvr>
                                        <p:cTn id="12" dur="500"/>
                                        <p:tgtEl>
                                          <p:spTgt spid="1474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28" name="Rectangle 48"/>
          <p:cNvSpPr/>
          <p:nvPr/>
        </p:nvSpPr>
        <p:spPr>
          <a:xfrm>
            <a:off x="-36512" y="1844675"/>
            <a:ext cx="8569325" cy="1370013"/>
          </a:xfrm>
          <a:prstGeom prst="rect">
            <a:avLst/>
          </a:prstGeom>
          <a:noFill/>
          <a:ln w="9525">
            <a:noFill/>
          </a:ln>
        </p:spPr>
        <p:txBody>
          <a:bodyPr anchor="t" anchorCtr="0">
            <a:spAutoFit/>
          </a:bodyPr>
          <a:lstStyle/>
          <a:p>
            <a:pPr marL="457200" indent="-457200">
              <a:lnSpc>
                <a:spcPct val="110000"/>
              </a:lnSpc>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     (1) </a:t>
            </a:r>
            <a:r>
              <a:rPr lang="zh-CN" altLang="en-US" sz="2400" b="1" dirty="0">
                <a:latin typeface="Arial" panose="020B0604020202020204" pitchFamily="34" charset="0"/>
                <a:ea typeface="楷体" panose="02010609060101010101" pitchFamily="49" charset="-122"/>
              </a:rPr>
              <a:t>成苷反应</a:t>
            </a:r>
          </a:p>
          <a:p>
            <a:pPr marL="457200" indent="-457200">
              <a:lnSpc>
                <a:spcPct val="110000"/>
              </a:lnSpc>
              <a:spcBef>
                <a:spcPct val="20000"/>
              </a:spcBef>
              <a:buClr>
                <a:schemeClr val="hlink"/>
              </a:buClr>
              <a:buSzPct val="70000"/>
              <a:buFont typeface="Wingdings" panose="05000000000000000000" pitchFamily="2" charset="2"/>
            </a:pPr>
            <a:r>
              <a:rPr lang="zh-CN" altLang="en-US" sz="2400" b="1" dirty="0">
                <a:latin typeface="Arial" panose="020B0604020202020204" pitchFamily="34" charset="0"/>
                <a:ea typeface="楷体" panose="02010609060101010101" pitchFamily="49" charset="-122"/>
              </a:rPr>
              <a:t>            半缩醛羟基活性高，在</a:t>
            </a:r>
            <a:r>
              <a:rPr lang="en-US" altLang="zh-CN" sz="2400" b="1" dirty="0">
                <a:latin typeface="Arial" panose="020B0604020202020204" pitchFamily="34" charset="0"/>
                <a:ea typeface="楷体" panose="02010609060101010101" pitchFamily="49" charset="-122"/>
              </a:rPr>
              <a:t>HCl</a:t>
            </a:r>
            <a:r>
              <a:rPr lang="zh-CN" altLang="en-US" sz="2400" b="1" dirty="0">
                <a:latin typeface="Arial" panose="020B0604020202020204" pitchFamily="34" charset="0"/>
                <a:ea typeface="楷体" panose="02010609060101010101" pitchFamily="49" charset="-122"/>
              </a:rPr>
              <a:t>气体的催化下，与甲醇作用生成缩醛形式</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糖苷</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也称为配糖物</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，生物上也称甙。</a:t>
            </a:r>
          </a:p>
        </p:txBody>
      </p:sp>
      <p:sp>
        <p:nvSpPr>
          <p:cNvPr id="148529" name="Rectangle 49"/>
          <p:cNvSpPr/>
          <p:nvPr/>
        </p:nvSpPr>
        <p:spPr>
          <a:xfrm>
            <a:off x="250825" y="4868863"/>
            <a:ext cx="8604250" cy="1296987"/>
          </a:xfrm>
          <a:prstGeom prst="rect">
            <a:avLst/>
          </a:prstGeom>
          <a:noFill/>
          <a:ln w="9525">
            <a:noFill/>
          </a:ln>
        </p:spPr>
        <p:txBody>
          <a:bodyPr anchor="t" anchorCtr="0">
            <a:spAutoFit/>
          </a:bodyPr>
          <a:lstStyle/>
          <a:p>
            <a:pPr>
              <a:lnSpc>
                <a:spcPct val="110000"/>
              </a:lnSpc>
              <a:spcBef>
                <a:spcPct val="20000"/>
              </a:spcBef>
              <a:buClr>
                <a:schemeClr val="hlink"/>
              </a:buClr>
              <a:buSzPct val="70000"/>
              <a:buFont typeface="Wingdings" panose="05000000000000000000" pitchFamily="2" charset="2"/>
            </a:pPr>
            <a:r>
              <a:rPr lang="en-US" altLang="zh-CN" dirty="0">
                <a:latin typeface="Arial" panose="020B0604020202020204" pitchFamily="34" charset="0"/>
                <a:ea typeface="微软雅黑" panose="020B0503020204020204" charset="-122"/>
              </a:rPr>
              <a:t>        </a:t>
            </a:r>
            <a:r>
              <a:rPr lang="zh-CN" altLang="en-US" sz="2400" b="1" dirty="0">
                <a:latin typeface="Arial" panose="020B0604020202020204" pitchFamily="34" charset="0"/>
                <a:ea typeface="楷体" panose="02010609060101010101" pitchFamily="49" charset="-122"/>
              </a:rPr>
              <a:t>糖苷具有缩醛结构，对碱性介质相对稳定，不开环，无还原性，无变旋光现象，不能形成糖脎。酸性水解。糖苷的结构重要，二糖、低聚糖和多糖都是单糖通过糖苷键相连。</a:t>
            </a:r>
          </a:p>
        </p:txBody>
      </p:sp>
      <p:graphicFrame>
        <p:nvGraphicFramePr>
          <p:cNvPr id="148530" name="Object 50"/>
          <p:cNvGraphicFramePr>
            <a:graphicFrameLocks noGrp="1" noChangeAspect="1"/>
          </p:cNvGraphicFramePr>
          <p:nvPr>
            <p:ph sz="half" idx="1"/>
          </p:nvPr>
        </p:nvGraphicFramePr>
        <p:xfrm>
          <a:off x="539750" y="3284538"/>
          <a:ext cx="7632700" cy="1447800"/>
        </p:xfrm>
        <a:graphic>
          <a:graphicData uri="http://schemas.openxmlformats.org/presentationml/2006/ole">
            <mc:AlternateContent xmlns:mc="http://schemas.openxmlformats.org/markup-compatibility/2006">
              <mc:Choice xmlns:v="urn:schemas-microsoft-com:vml" Requires="v">
                <p:oleObj spid="_x0000_s19459" r:id="rId3" imgW="8610600" imgH="1638300" progId="ChemDraw.Document.6.0">
                  <p:embed/>
                </p:oleObj>
              </mc:Choice>
              <mc:Fallback>
                <p:oleObj r:id="rId3" imgW="8610600" imgH="1638300" progId="ChemDraw.Document.6.0">
                  <p:embed/>
                  <p:pic>
                    <p:nvPicPr>
                      <p:cNvPr id="0" name="图片 3092"/>
                      <p:cNvPicPr/>
                      <p:nvPr/>
                    </p:nvPicPr>
                    <p:blipFill>
                      <a:blip r:embed="rId4"/>
                      <a:stretch>
                        <a:fillRect/>
                      </a:stretch>
                    </p:blipFill>
                    <p:spPr>
                      <a:xfrm>
                        <a:off x="539750" y="3284538"/>
                        <a:ext cx="7632700" cy="1447800"/>
                      </a:xfrm>
                      <a:prstGeom prst="rect">
                        <a:avLst/>
                      </a:prstGeom>
                      <a:noFill/>
                      <a:ln w="38100">
                        <a:noFill/>
                        <a:miter/>
                      </a:ln>
                    </p:spPr>
                  </p:pic>
                </p:oleObj>
              </mc:Fallback>
            </mc:AlternateContent>
          </a:graphicData>
        </a:graphic>
      </p:graphicFrame>
      <p:sp>
        <p:nvSpPr>
          <p:cNvPr id="148533" name="Rectangle 53"/>
          <p:cNvSpPr/>
          <p:nvPr/>
        </p:nvSpPr>
        <p:spPr>
          <a:xfrm>
            <a:off x="468313" y="260350"/>
            <a:ext cx="8353425" cy="1552575"/>
          </a:xfrm>
          <a:prstGeom prst="rect">
            <a:avLst/>
          </a:prstGeom>
          <a:noFill/>
          <a:ln w="9525">
            <a:noFill/>
          </a:ln>
        </p:spPr>
        <p:txBody>
          <a:bodyPr anchor="t" anchorCtr="0">
            <a:spAutoFit/>
          </a:bodyPr>
          <a:lstStyle/>
          <a:p>
            <a:pPr>
              <a:buClrTx/>
              <a:buFontTx/>
            </a:pPr>
            <a:r>
              <a:rPr lang="en-US" altLang="zh-CN" sz="2400" b="1" dirty="0">
                <a:latin typeface="Arial" panose="020B0604020202020204" pitchFamily="34" charset="0"/>
                <a:ea typeface="楷体" panose="02010609060101010101" pitchFamily="49" charset="-122"/>
              </a:rPr>
              <a:t>5</a:t>
            </a:r>
            <a:r>
              <a:rPr lang="zh-CN" altLang="en-US" sz="2400" b="1" dirty="0">
                <a:latin typeface="Arial" panose="020B0604020202020204" pitchFamily="34" charset="0"/>
                <a:ea typeface="楷体" panose="02010609060101010101" pitchFamily="49" charset="-122"/>
              </a:rPr>
              <a:t>、羟基的反应</a:t>
            </a:r>
          </a:p>
          <a:p>
            <a:pPr>
              <a:buClrTx/>
              <a:buFontTx/>
            </a:pPr>
            <a:r>
              <a:rPr lang="zh-CN" altLang="en-US" sz="2400" b="1" dirty="0">
                <a:latin typeface="Arial" panose="020B0604020202020204" pitchFamily="34" charset="0"/>
                <a:ea typeface="楷体" panose="02010609060101010101" pitchFamily="49" charset="-122"/>
              </a:rPr>
              <a:t>        在单糖分子中羟基可分为三类：半缩醛羟基、伯羟基和仲羟基。它们的反应活性不完全相同：</a:t>
            </a:r>
            <a:r>
              <a:rPr lang="zh-CN" altLang="en-US" sz="2400" b="1" dirty="0">
                <a:solidFill>
                  <a:srgbClr val="FF0000"/>
                </a:solidFill>
                <a:latin typeface="Arial" panose="020B0604020202020204" pitchFamily="34" charset="0"/>
                <a:ea typeface="楷体" panose="02010609060101010101" pitchFamily="49" charset="-122"/>
              </a:rPr>
              <a:t>半缩醛羟基</a:t>
            </a:r>
            <a:r>
              <a:rPr lang="en-US" altLang="zh-CN" sz="2400" b="1" dirty="0">
                <a:solidFill>
                  <a:srgbClr val="FF0000"/>
                </a:solidFill>
                <a:latin typeface="Arial" panose="020B0604020202020204" pitchFamily="34" charset="0"/>
                <a:ea typeface="楷体" panose="02010609060101010101" pitchFamily="49" charset="-122"/>
              </a:rPr>
              <a:t>&gt;</a:t>
            </a:r>
            <a:r>
              <a:rPr lang="zh-CN" altLang="en-US" sz="2400" b="1" dirty="0">
                <a:solidFill>
                  <a:srgbClr val="FF0000"/>
                </a:solidFill>
                <a:latin typeface="Arial" panose="020B0604020202020204" pitchFamily="34" charset="0"/>
                <a:ea typeface="楷体" panose="02010609060101010101" pitchFamily="49" charset="-122"/>
              </a:rPr>
              <a:t>伯羟基</a:t>
            </a:r>
            <a:r>
              <a:rPr lang="en-US" altLang="zh-CN" sz="2400" b="1" dirty="0">
                <a:solidFill>
                  <a:srgbClr val="FF0000"/>
                </a:solidFill>
                <a:latin typeface="Arial" panose="020B0604020202020204" pitchFamily="34" charset="0"/>
                <a:ea typeface="楷体" panose="02010609060101010101" pitchFamily="49" charset="-122"/>
              </a:rPr>
              <a:t>&gt;</a:t>
            </a:r>
            <a:r>
              <a:rPr lang="zh-CN" altLang="en-US" sz="2400" b="1" dirty="0">
                <a:solidFill>
                  <a:srgbClr val="FF0000"/>
                </a:solidFill>
                <a:latin typeface="Arial" panose="020B0604020202020204" pitchFamily="34" charset="0"/>
                <a:ea typeface="楷体" panose="02010609060101010101" pitchFamily="49" charset="-122"/>
              </a:rPr>
              <a:t>仲羟基。</a:t>
            </a:r>
          </a:p>
        </p:txBody>
      </p:sp>
      <p:sp>
        <p:nvSpPr>
          <p:cNvPr id="28678"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28679"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24</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8533"/>
                                        </p:tgtEl>
                                        <p:attrNameLst>
                                          <p:attrName>style.visibility</p:attrName>
                                        </p:attrNameLst>
                                      </p:cBhvr>
                                      <p:to>
                                        <p:strVal val="visible"/>
                                      </p:to>
                                    </p:set>
                                    <p:animEffect transition="in" filter="strips(downRight)">
                                      <p:cBhvr>
                                        <p:cTn id="7" dur="500"/>
                                        <p:tgtEl>
                                          <p:spTgt spid="14853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48528"/>
                                        </p:tgtEl>
                                        <p:attrNameLst>
                                          <p:attrName>style.visibility</p:attrName>
                                        </p:attrNameLst>
                                      </p:cBhvr>
                                      <p:to>
                                        <p:strVal val="visible"/>
                                      </p:to>
                                    </p:set>
                                    <p:animEffect transition="in" filter="strips(downRight)">
                                      <p:cBhvr>
                                        <p:cTn id="12" dur="500"/>
                                        <p:tgtEl>
                                          <p:spTgt spid="14852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48530"/>
                                        </p:tgtEl>
                                        <p:attrNameLst>
                                          <p:attrName>style.visibility</p:attrName>
                                        </p:attrNameLst>
                                      </p:cBhvr>
                                      <p:to>
                                        <p:strVal val="visible"/>
                                      </p:to>
                                    </p:set>
                                    <p:animEffect transition="in" filter="strips(downRight)">
                                      <p:cBhvr>
                                        <p:cTn id="17" dur="500"/>
                                        <p:tgtEl>
                                          <p:spTgt spid="14853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48529"/>
                                        </p:tgtEl>
                                        <p:attrNameLst>
                                          <p:attrName>style.visibility</p:attrName>
                                        </p:attrNameLst>
                                      </p:cBhvr>
                                      <p:to>
                                        <p:strVal val="visible"/>
                                      </p:to>
                                    </p:set>
                                    <p:animEffect transition="in" filter="strips(downRight)">
                                      <p:cBhvr>
                                        <p:cTn id="22" dur="500"/>
                                        <p:tgtEl>
                                          <p:spTgt spid="148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28" grpId="0"/>
      <p:bldP spid="148529" grpId="0"/>
      <p:bldP spid="14853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99" name="Rectangle 95"/>
          <p:cNvSpPr/>
          <p:nvPr/>
        </p:nvSpPr>
        <p:spPr>
          <a:xfrm>
            <a:off x="900113" y="692150"/>
            <a:ext cx="6962775" cy="420688"/>
          </a:xfrm>
          <a:prstGeom prst="rect">
            <a:avLst/>
          </a:prstGeom>
          <a:noFill/>
          <a:ln w="9525">
            <a:noFill/>
          </a:ln>
        </p:spPr>
        <p:txBody>
          <a:bodyPr wrap="none" anchor="t" anchorCtr="0">
            <a:spAutoFit/>
          </a:bodyPr>
          <a:lstStyle/>
          <a:p>
            <a:pPr>
              <a:lnSpc>
                <a:spcPct val="90000"/>
              </a:lnSpc>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(2) </a:t>
            </a:r>
            <a:r>
              <a:rPr lang="zh-CN" altLang="en-US" sz="2400" b="1" dirty="0">
                <a:latin typeface="Arial" panose="020B0604020202020204" pitchFamily="34" charset="0"/>
                <a:ea typeface="楷体" panose="02010609060101010101" pitchFamily="49" charset="-122"/>
              </a:rPr>
              <a:t>与硫酸二甲酯作用：甲基化试剂</a:t>
            </a:r>
            <a:r>
              <a:rPr lang="en-US" altLang="zh-CN" sz="2400" b="1" dirty="0">
                <a:latin typeface="Arial" panose="020B0604020202020204" pitchFamily="34" charset="0"/>
                <a:ea typeface="楷体" panose="02010609060101010101" pitchFamily="49" charset="-122"/>
              </a:rPr>
              <a:t>——(CH</a:t>
            </a:r>
            <a:r>
              <a:rPr lang="en-US" altLang="zh-CN" sz="2400" b="1" baseline="-25000" dirty="0">
                <a:latin typeface="Arial" panose="020B0604020202020204" pitchFamily="34" charset="0"/>
                <a:ea typeface="楷体" panose="02010609060101010101" pitchFamily="49" charset="-122"/>
              </a:rPr>
              <a:t>3</a:t>
            </a:r>
            <a:r>
              <a:rPr lang="en-US" altLang="zh-CN" sz="2400" b="1" dirty="0">
                <a:latin typeface="Arial" panose="020B0604020202020204" pitchFamily="34" charset="0"/>
                <a:ea typeface="楷体" panose="02010609060101010101" pitchFamily="49" charset="-122"/>
              </a:rPr>
              <a:t>)</a:t>
            </a:r>
            <a:r>
              <a:rPr lang="en-US" altLang="zh-CN" sz="2400" b="1" baseline="-25000" dirty="0">
                <a:latin typeface="Arial" panose="020B0604020202020204" pitchFamily="34" charset="0"/>
                <a:ea typeface="楷体" panose="02010609060101010101" pitchFamily="49" charset="-122"/>
              </a:rPr>
              <a:t>2</a:t>
            </a:r>
            <a:r>
              <a:rPr lang="en-US" altLang="zh-CN" sz="2400" b="1" dirty="0">
                <a:latin typeface="Arial" panose="020B0604020202020204" pitchFamily="34" charset="0"/>
                <a:ea typeface="楷体" panose="02010609060101010101" pitchFamily="49" charset="-122"/>
              </a:rPr>
              <a:t>SO</a:t>
            </a:r>
            <a:r>
              <a:rPr lang="en-US" altLang="zh-CN" sz="2400" b="1" baseline="-25000" dirty="0">
                <a:latin typeface="Arial" panose="020B0604020202020204" pitchFamily="34" charset="0"/>
                <a:ea typeface="楷体" panose="02010609060101010101" pitchFamily="49" charset="-122"/>
              </a:rPr>
              <a:t>4</a:t>
            </a:r>
          </a:p>
        </p:txBody>
      </p:sp>
      <p:graphicFrame>
        <p:nvGraphicFramePr>
          <p:cNvPr id="149600" name="Object 96"/>
          <p:cNvGraphicFramePr>
            <a:graphicFrameLocks noGrp="1" noChangeAspect="1"/>
          </p:cNvGraphicFramePr>
          <p:nvPr>
            <p:ph sz="half" idx="1"/>
          </p:nvPr>
        </p:nvGraphicFramePr>
        <p:xfrm>
          <a:off x="900113" y="1557338"/>
          <a:ext cx="6480175" cy="1612900"/>
        </p:xfrm>
        <a:graphic>
          <a:graphicData uri="http://schemas.openxmlformats.org/presentationml/2006/ole">
            <mc:AlternateContent xmlns:mc="http://schemas.openxmlformats.org/markup-compatibility/2006">
              <mc:Choice xmlns:v="urn:schemas-microsoft-com:vml" Requires="v">
                <p:oleObj spid="_x0000_s20485" r:id="rId3" imgW="8255000" imgH="2057400" progId="ChemDraw.Document.6.0">
                  <p:embed/>
                </p:oleObj>
              </mc:Choice>
              <mc:Fallback>
                <p:oleObj r:id="rId3" imgW="8255000" imgH="2057400" progId="ChemDraw.Document.6.0">
                  <p:embed/>
                  <p:pic>
                    <p:nvPicPr>
                      <p:cNvPr id="0" name="图片 3091"/>
                      <p:cNvPicPr/>
                      <p:nvPr/>
                    </p:nvPicPr>
                    <p:blipFill>
                      <a:blip r:embed="rId4"/>
                      <a:stretch>
                        <a:fillRect/>
                      </a:stretch>
                    </p:blipFill>
                    <p:spPr>
                      <a:xfrm>
                        <a:off x="900113" y="1557338"/>
                        <a:ext cx="6480175" cy="1612900"/>
                      </a:xfrm>
                      <a:prstGeom prst="rect">
                        <a:avLst/>
                      </a:prstGeom>
                      <a:noFill/>
                      <a:ln w="38100">
                        <a:noFill/>
                        <a:miter/>
                      </a:ln>
                    </p:spPr>
                  </p:pic>
                </p:oleObj>
              </mc:Fallback>
            </mc:AlternateContent>
          </a:graphicData>
        </a:graphic>
      </p:graphicFrame>
      <p:sp>
        <p:nvSpPr>
          <p:cNvPr id="149604" name="Rectangle 100"/>
          <p:cNvSpPr/>
          <p:nvPr/>
        </p:nvSpPr>
        <p:spPr>
          <a:xfrm>
            <a:off x="1116013" y="3429000"/>
            <a:ext cx="6540500" cy="420688"/>
          </a:xfrm>
          <a:prstGeom prst="rect">
            <a:avLst/>
          </a:prstGeom>
          <a:noFill/>
          <a:ln w="9525">
            <a:noFill/>
          </a:ln>
        </p:spPr>
        <p:txBody>
          <a:bodyPr wrap="none" anchor="t" anchorCtr="0">
            <a:spAutoFit/>
          </a:bodyPr>
          <a:lstStyle/>
          <a:p>
            <a:pPr>
              <a:lnSpc>
                <a:spcPct val="90000"/>
              </a:lnSpc>
              <a:spcBef>
                <a:spcPct val="20000"/>
              </a:spcBef>
              <a:buClr>
                <a:schemeClr val="hlink"/>
              </a:buClr>
              <a:buSzPct val="70000"/>
              <a:buFont typeface="Wingdings" panose="05000000000000000000" pitchFamily="2" charset="2"/>
            </a:pPr>
            <a:r>
              <a:rPr lang="zh-CN" altLang="en-US" sz="2400" b="1" dirty="0">
                <a:latin typeface="Arial" panose="020B0604020202020204" pitchFamily="34" charset="0"/>
                <a:ea typeface="楷体" panose="02010609060101010101" pitchFamily="49" charset="-122"/>
              </a:rPr>
              <a:t>缩醛结构的甲基易离去，稀酸水解，其余不变</a:t>
            </a:r>
            <a:r>
              <a:rPr lang="zh-CN" altLang="en-US" b="1" dirty="0">
                <a:latin typeface="Arial" panose="020B0604020202020204" pitchFamily="34" charset="0"/>
                <a:ea typeface="微软雅黑" panose="020B0503020204020204" charset="-122"/>
              </a:rPr>
              <a:t>。</a:t>
            </a:r>
          </a:p>
        </p:txBody>
      </p:sp>
      <p:graphicFrame>
        <p:nvGraphicFramePr>
          <p:cNvPr id="149605" name="Object 101"/>
          <p:cNvGraphicFramePr>
            <a:graphicFrameLocks noGrp="1" noChangeAspect="1"/>
          </p:cNvGraphicFramePr>
          <p:nvPr>
            <p:ph sz="half" idx="2"/>
          </p:nvPr>
        </p:nvGraphicFramePr>
        <p:xfrm>
          <a:off x="1331913" y="4365625"/>
          <a:ext cx="6408737" cy="1336675"/>
        </p:xfrm>
        <a:graphic>
          <a:graphicData uri="http://schemas.openxmlformats.org/presentationml/2006/ole">
            <mc:AlternateContent xmlns:mc="http://schemas.openxmlformats.org/markup-compatibility/2006">
              <mc:Choice xmlns:v="urn:schemas-microsoft-com:vml" Requires="v">
                <p:oleObj spid="_x0000_s20486" r:id="rId5" imgW="8026400" imgH="1676400" progId="ChemDraw.Document.6.0">
                  <p:embed/>
                </p:oleObj>
              </mc:Choice>
              <mc:Fallback>
                <p:oleObj r:id="rId5" imgW="8026400" imgH="1676400" progId="ChemDraw.Document.6.0">
                  <p:embed/>
                  <p:pic>
                    <p:nvPicPr>
                      <p:cNvPr id="0" name="图片 3093"/>
                      <p:cNvPicPr/>
                      <p:nvPr/>
                    </p:nvPicPr>
                    <p:blipFill>
                      <a:blip r:embed="rId6"/>
                      <a:stretch>
                        <a:fillRect/>
                      </a:stretch>
                    </p:blipFill>
                    <p:spPr>
                      <a:xfrm>
                        <a:off x="1331913" y="4365625"/>
                        <a:ext cx="6408737" cy="1336675"/>
                      </a:xfrm>
                      <a:prstGeom prst="rect">
                        <a:avLst/>
                      </a:prstGeom>
                      <a:noFill/>
                      <a:ln w="38100">
                        <a:noFill/>
                        <a:miter/>
                      </a:ln>
                    </p:spPr>
                  </p:pic>
                </p:oleObj>
              </mc:Fallback>
            </mc:AlternateContent>
          </a:graphicData>
        </a:graphic>
      </p:graphicFrame>
      <p:sp>
        <p:nvSpPr>
          <p:cNvPr id="29702"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29703"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25</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49599"/>
                                        </p:tgtEl>
                                        <p:attrNameLst>
                                          <p:attrName>style.visibility</p:attrName>
                                        </p:attrNameLst>
                                      </p:cBhvr>
                                      <p:to>
                                        <p:strVal val="visible"/>
                                      </p:to>
                                    </p:set>
                                    <p:animEffect transition="in" filter="barn(inHorizontal)">
                                      <p:cBhvr>
                                        <p:cTn id="7" dur="500"/>
                                        <p:tgtEl>
                                          <p:spTgt spid="14959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49600"/>
                                        </p:tgtEl>
                                        <p:attrNameLst>
                                          <p:attrName>style.visibility</p:attrName>
                                        </p:attrNameLst>
                                      </p:cBhvr>
                                      <p:to>
                                        <p:strVal val="visible"/>
                                      </p:to>
                                    </p:set>
                                    <p:animEffect transition="in" filter="strips(downRight)">
                                      <p:cBhvr>
                                        <p:cTn id="12" dur="500"/>
                                        <p:tgtEl>
                                          <p:spTgt spid="14960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49604"/>
                                        </p:tgtEl>
                                        <p:attrNameLst>
                                          <p:attrName>style.visibility</p:attrName>
                                        </p:attrNameLst>
                                      </p:cBhvr>
                                      <p:to>
                                        <p:strVal val="visible"/>
                                      </p:to>
                                    </p:set>
                                    <p:animEffect transition="in" filter="slide(fromBottom)">
                                      <p:cBhvr>
                                        <p:cTn id="17" dur="500"/>
                                        <p:tgtEl>
                                          <p:spTgt spid="149604"/>
                                        </p:tgtEl>
                                      </p:cBhvr>
                                    </p:animEffect>
                                  </p:childTnLst>
                                </p:cTn>
                              </p:par>
                              <p:par>
                                <p:cTn id="18" presetID="12" presetClass="entr" presetSubtype="4" fill="hold" nodeType="withEffect">
                                  <p:stCondLst>
                                    <p:cond delay="0"/>
                                  </p:stCondLst>
                                  <p:childTnLst>
                                    <p:set>
                                      <p:cBhvr>
                                        <p:cTn id="19" dur="1" fill="hold">
                                          <p:stCondLst>
                                            <p:cond delay="0"/>
                                          </p:stCondLst>
                                        </p:cTn>
                                        <p:tgtEl>
                                          <p:spTgt spid="149605"/>
                                        </p:tgtEl>
                                        <p:attrNameLst>
                                          <p:attrName>style.visibility</p:attrName>
                                        </p:attrNameLst>
                                      </p:cBhvr>
                                      <p:to>
                                        <p:strVal val="visible"/>
                                      </p:to>
                                    </p:set>
                                    <p:animEffect transition="in" filter="slide(fromBottom)">
                                      <p:cBhvr>
                                        <p:cTn id="20" dur="500"/>
                                        <p:tgtEl>
                                          <p:spTgt spid="149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99" grpId="0"/>
      <p:bldP spid="14960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Rectangle 4"/>
          <p:cNvSpPr/>
          <p:nvPr/>
        </p:nvSpPr>
        <p:spPr>
          <a:xfrm>
            <a:off x="395288" y="188913"/>
            <a:ext cx="8229600" cy="585787"/>
          </a:xfrm>
          <a:prstGeom prst="rect">
            <a:avLst/>
          </a:prstGeom>
          <a:noFill/>
          <a:ln w="9525">
            <a:noFill/>
          </a:ln>
        </p:spPr>
        <p:txBody>
          <a:bodyPr anchor="t" anchorCtr="0"/>
          <a:lstStyle/>
          <a:p>
            <a:pPr marL="342900" indent="-342900">
              <a:lnSpc>
                <a:spcPct val="90000"/>
              </a:lnSpc>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(3) </a:t>
            </a:r>
            <a:r>
              <a:rPr lang="zh-CN" altLang="en-US" sz="2400" b="1" dirty="0">
                <a:latin typeface="Arial" panose="020B0604020202020204" pitchFamily="34" charset="0"/>
                <a:ea typeface="楷体" panose="02010609060101010101" pitchFamily="49" charset="-122"/>
              </a:rPr>
              <a:t>成酯反应</a:t>
            </a:r>
            <a:endParaRPr lang="zh-CN" altLang="en-US" sz="2400" dirty="0">
              <a:latin typeface="Arial" panose="020B0604020202020204" pitchFamily="34" charset="0"/>
              <a:ea typeface="楷体" panose="02010609060101010101" pitchFamily="49" charset="-122"/>
            </a:endParaRPr>
          </a:p>
        </p:txBody>
      </p:sp>
      <p:sp>
        <p:nvSpPr>
          <p:cNvPr id="182277" name="Rectangle 5"/>
          <p:cNvSpPr/>
          <p:nvPr/>
        </p:nvSpPr>
        <p:spPr>
          <a:xfrm>
            <a:off x="971550" y="692150"/>
            <a:ext cx="6988175" cy="457200"/>
          </a:xfrm>
          <a:prstGeom prst="rect">
            <a:avLst/>
          </a:prstGeom>
          <a:noFill/>
          <a:ln w="9525">
            <a:noFill/>
          </a:ln>
        </p:spPr>
        <p:txBody>
          <a:bodyPr wrap="none" anchor="t" anchorCtr="0">
            <a:spAutoFit/>
          </a:bodyPr>
          <a:lstStyle/>
          <a:p>
            <a:pPr>
              <a:buClrTx/>
              <a:buFontTx/>
            </a:pPr>
            <a:r>
              <a:rPr lang="en-US" altLang="zh-CN" dirty="0">
                <a:latin typeface="Arial" panose="020B0604020202020204" pitchFamily="34" charset="0"/>
                <a:ea typeface="微软雅黑" panose="020B0503020204020204" charset="-122"/>
              </a:rPr>
              <a:t> </a:t>
            </a:r>
            <a:r>
              <a:rPr lang="zh-CN" altLang="en-US" sz="2400" b="1" dirty="0">
                <a:latin typeface="Arial" panose="020B0604020202020204" pitchFamily="34" charset="0"/>
                <a:ea typeface="楷体" panose="02010609060101010101" pitchFamily="49" charset="-122"/>
              </a:rPr>
              <a:t>糖分子中的羟基能够与有机酸或无机酸形成糖酯。</a:t>
            </a:r>
          </a:p>
        </p:txBody>
      </p:sp>
      <p:graphicFrame>
        <p:nvGraphicFramePr>
          <p:cNvPr id="182278" name="Object 6"/>
          <p:cNvGraphicFramePr>
            <a:graphicFrameLocks noGrp="1" noChangeAspect="1"/>
          </p:cNvGraphicFramePr>
          <p:nvPr>
            <p:ph sz="half" idx="1"/>
          </p:nvPr>
        </p:nvGraphicFramePr>
        <p:xfrm>
          <a:off x="1403350" y="1196975"/>
          <a:ext cx="6048375" cy="1241425"/>
        </p:xfrm>
        <a:graphic>
          <a:graphicData uri="http://schemas.openxmlformats.org/presentationml/2006/ole">
            <mc:AlternateContent xmlns:mc="http://schemas.openxmlformats.org/markup-compatibility/2006">
              <mc:Choice xmlns:v="urn:schemas-microsoft-com:vml" Requires="v">
                <p:oleObj spid="_x0000_s21509" r:id="rId3" imgW="8140700" imgH="1676400" progId="ChemDraw.Document.6.0">
                  <p:embed/>
                </p:oleObj>
              </mc:Choice>
              <mc:Fallback>
                <p:oleObj r:id="rId3" imgW="8140700" imgH="1676400" progId="ChemDraw.Document.6.0">
                  <p:embed/>
                  <p:pic>
                    <p:nvPicPr>
                      <p:cNvPr id="0" name="图片 3090"/>
                      <p:cNvPicPr/>
                      <p:nvPr/>
                    </p:nvPicPr>
                    <p:blipFill>
                      <a:blip r:embed="rId4"/>
                      <a:stretch>
                        <a:fillRect/>
                      </a:stretch>
                    </p:blipFill>
                    <p:spPr>
                      <a:xfrm>
                        <a:off x="1403350" y="1196975"/>
                        <a:ext cx="6048375" cy="1241425"/>
                      </a:xfrm>
                      <a:prstGeom prst="rect">
                        <a:avLst/>
                      </a:prstGeom>
                      <a:noFill/>
                      <a:ln w="38100">
                        <a:noFill/>
                        <a:miter/>
                      </a:ln>
                    </p:spPr>
                  </p:pic>
                </p:oleObj>
              </mc:Fallback>
            </mc:AlternateContent>
          </a:graphicData>
        </a:graphic>
      </p:graphicFrame>
      <p:sp>
        <p:nvSpPr>
          <p:cNvPr id="182280" name="Rectangle 8"/>
          <p:cNvSpPr>
            <a:spLocks noRot="1"/>
          </p:cNvSpPr>
          <p:nvPr/>
        </p:nvSpPr>
        <p:spPr>
          <a:xfrm>
            <a:off x="250825" y="2565400"/>
            <a:ext cx="8229600" cy="1485900"/>
          </a:xfrm>
          <a:prstGeom prst="rect">
            <a:avLst/>
          </a:prstGeom>
          <a:noFill/>
          <a:ln w="9525">
            <a:noFill/>
          </a:ln>
        </p:spPr>
        <p:txBody>
          <a:bodyPr anchor="t" anchorCtr="0"/>
          <a:lstStyle/>
          <a:p>
            <a:pPr marL="342900" indent="-342900">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6</a:t>
            </a:r>
            <a:r>
              <a:rPr lang="zh-CN" altLang="en-US" sz="2400" b="1" dirty="0">
                <a:latin typeface="Arial" panose="020B0604020202020204" pitchFamily="34" charset="0"/>
                <a:ea typeface="楷体" panose="02010609060101010101" pitchFamily="49" charset="-122"/>
              </a:rPr>
              <a:t>、脱水颜色反应</a:t>
            </a:r>
          </a:p>
          <a:p>
            <a:pPr marL="342900" indent="-342900">
              <a:spcBef>
                <a:spcPct val="20000"/>
              </a:spcBef>
              <a:buClr>
                <a:schemeClr val="hlink"/>
              </a:buClr>
              <a:buSzPct val="70000"/>
              <a:buFont typeface="Wingdings" panose="05000000000000000000" pitchFamily="2" charset="2"/>
            </a:pPr>
            <a:r>
              <a:rPr lang="zh-CN" altLang="en-US" sz="2400" b="1" dirty="0">
                <a:latin typeface="Arial" panose="020B0604020202020204" pitchFamily="34" charset="0"/>
                <a:ea typeface="楷体" panose="02010609060101010101" pitchFamily="49" charset="-122"/>
              </a:rPr>
              <a:t>         强酸使糖脱水，形成糠醛或其衍生物。可与酚或芳胺类化合物反应生成有色物质。常用于糖类的鉴定。</a:t>
            </a:r>
          </a:p>
        </p:txBody>
      </p:sp>
      <p:graphicFrame>
        <p:nvGraphicFramePr>
          <p:cNvPr id="182281" name="Object 9"/>
          <p:cNvGraphicFramePr>
            <a:graphicFrameLocks noGrp="1" noChangeAspect="1"/>
          </p:cNvGraphicFramePr>
          <p:nvPr>
            <p:ph sz="half" idx="2"/>
          </p:nvPr>
        </p:nvGraphicFramePr>
        <p:xfrm>
          <a:off x="1619250" y="3789363"/>
          <a:ext cx="5905500" cy="2781300"/>
        </p:xfrm>
        <a:graphic>
          <a:graphicData uri="http://schemas.openxmlformats.org/presentationml/2006/ole">
            <mc:AlternateContent xmlns:mc="http://schemas.openxmlformats.org/markup-compatibility/2006">
              <mc:Choice xmlns:v="urn:schemas-microsoft-com:vml" Requires="v">
                <p:oleObj spid="_x0000_s21510" r:id="rId5" imgW="6807200" imgH="3213100" progId="ChemDraw.Document.6.0">
                  <p:embed/>
                </p:oleObj>
              </mc:Choice>
              <mc:Fallback>
                <p:oleObj r:id="rId5" imgW="6807200" imgH="3213100" progId="ChemDraw.Document.6.0">
                  <p:embed/>
                  <p:pic>
                    <p:nvPicPr>
                      <p:cNvPr id="0" name="图片 3094"/>
                      <p:cNvPicPr/>
                      <p:nvPr/>
                    </p:nvPicPr>
                    <p:blipFill>
                      <a:blip r:embed="rId6"/>
                      <a:stretch>
                        <a:fillRect/>
                      </a:stretch>
                    </p:blipFill>
                    <p:spPr>
                      <a:xfrm>
                        <a:off x="1619250" y="3789363"/>
                        <a:ext cx="5905500" cy="2781300"/>
                      </a:xfrm>
                      <a:prstGeom prst="rect">
                        <a:avLst/>
                      </a:prstGeom>
                      <a:noFill/>
                      <a:ln w="38100">
                        <a:noFill/>
                        <a:miter/>
                      </a:ln>
                    </p:spPr>
                  </p:pic>
                </p:oleObj>
              </mc:Fallback>
            </mc:AlternateContent>
          </a:graphicData>
        </a:graphic>
      </p:graphicFrame>
      <p:sp>
        <p:nvSpPr>
          <p:cNvPr id="30727"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30728"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26</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2276"/>
                                        </p:tgtEl>
                                        <p:attrNameLst>
                                          <p:attrName>style.visibility</p:attrName>
                                        </p:attrNameLst>
                                      </p:cBhvr>
                                      <p:to>
                                        <p:strVal val="visible"/>
                                      </p:to>
                                    </p:set>
                                    <p:animEffect transition="in" filter="strips(downRight)">
                                      <p:cBhvr>
                                        <p:cTn id="7" dur="500"/>
                                        <p:tgtEl>
                                          <p:spTgt spid="18227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82277"/>
                                        </p:tgtEl>
                                        <p:attrNameLst>
                                          <p:attrName>style.visibility</p:attrName>
                                        </p:attrNameLst>
                                      </p:cBhvr>
                                      <p:to>
                                        <p:strVal val="visible"/>
                                      </p:to>
                                    </p:set>
                                    <p:animEffect transition="in" filter="barn(inHorizontal)">
                                      <p:cBhvr>
                                        <p:cTn id="12" dur="500"/>
                                        <p:tgtEl>
                                          <p:spTgt spid="18227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82278"/>
                                        </p:tgtEl>
                                        <p:attrNameLst>
                                          <p:attrName>style.visibility</p:attrName>
                                        </p:attrNameLst>
                                      </p:cBhvr>
                                      <p:to>
                                        <p:strVal val="visible"/>
                                      </p:to>
                                    </p:set>
                                    <p:animEffect transition="in" filter="slide(fromBottom)">
                                      <p:cBhvr>
                                        <p:cTn id="17" dur="500"/>
                                        <p:tgtEl>
                                          <p:spTgt spid="18227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82280"/>
                                        </p:tgtEl>
                                        <p:attrNameLst>
                                          <p:attrName>style.visibility</p:attrName>
                                        </p:attrNameLst>
                                      </p:cBhvr>
                                      <p:to>
                                        <p:strVal val="visible"/>
                                      </p:to>
                                    </p:set>
                                    <p:animEffect transition="in" filter="strips(downRight)">
                                      <p:cBhvr>
                                        <p:cTn id="22" dur="500"/>
                                        <p:tgtEl>
                                          <p:spTgt spid="18228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182281"/>
                                        </p:tgtEl>
                                        <p:attrNameLst>
                                          <p:attrName>style.visibility</p:attrName>
                                        </p:attrNameLst>
                                      </p:cBhvr>
                                      <p:to>
                                        <p:strVal val="visible"/>
                                      </p:to>
                                    </p:set>
                                    <p:animEffect transition="in" filter="barn(inHorizontal)">
                                      <p:cBhvr>
                                        <p:cTn id="27" dur="500"/>
                                        <p:tgtEl>
                                          <p:spTgt spid="182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6" grpId="0"/>
      <p:bldP spid="182277" grpId="0"/>
      <p:bldP spid="18228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p:cNvSpPr>
          <p:nvPr>
            <p:ph idx="1"/>
          </p:nvPr>
        </p:nvSpPr>
        <p:spPr>
          <a:xfrm>
            <a:off x="468313" y="908050"/>
            <a:ext cx="8229600" cy="4535488"/>
          </a:xfrm>
          <a:noFill/>
          <a:ln>
            <a:noFill/>
          </a:ln>
        </p:spPr>
        <p:txBody>
          <a:bodyPr wrap="square" lIns="91440" tIns="45720" rIns="91440" bIns="45720" anchor="t" anchorCtr="0"/>
          <a:lstStyle/>
          <a:p>
            <a:pPr>
              <a:buNone/>
            </a:pPr>
            <a:r>
              <a:rPr lang="en-US" altLang="zh-CN" sz="2400" b="1" dirty="0">
                <a:ea typeface="楷体" panose="02010609060101010101" pitchFamily="49" charset="-122"/>
              </a:rPr>
              <a:t>A. </a:t>
            </a:r>
            <a:r>
              <a:rPr lang="zh-CN" altLang="en-US" sz="2400" b="1" dirty="0">
                <a:ea typeface="楷体" panose="02010609060101010101" pitchFamily="49" charset="-122"/>
              </a:rPr>
              <a:t>莫利胥反应</a:t>
            </a:r>
            <a:r>
              <a:rPr lang="en-US" altLang="zh-CN" sz="2400" b="1" dirty="0">
                <a:ea typeface="楷体" panose="02010609060101010101" pitchFamily="49" charset="-122"/>
              </a:rPr>
              <a:t>(</a:t>
            </a:r>
            <a:r>
              <a:rPr lang="en-US" altLang="zh-CN" sz="2400" b="1" dirty="0">
                <a:ea typeface="楷体" panose="02010609060101010101" pitchFamily="49" charset="-122"/>
                <a:sym typeface="Symbol" panose="05050102010706020507" pitchFamily="18" charset="2"/>
              </a:rPr>
              <a:t>-</a:t>
            </a:r>
            <a:r>
              <a:rPr lang="zh-CN" altLang="en-US" sz="2400" b="1" dirty="0">
                <a:ea typeface="楷体" panose="02010609060101010101" pitchFamily="49" charset="-122"/>
                <a:sym typeface="Symbol" panose="05050102010706020507" pitchFamily="18" charset="2"/>
              </a:rPr>
              <a:t>萘酚</a:t>
            </a:r>
            <a:r>
              <a:rPr lang="en-US" altLang="zh-CN" sz="2400" b="1" dirty="0">
                <a:ea typeface="楷体" panose="02010609060101010101" pitchFamily="49" charset="-122"/>
                <a:sym typeface="Symbol" panose="05050102010706020507" pitchFamily="18" charset="2"/>
              </a:rPr>
              <a:t>)</a:t>
            </a:r>
            <a:r>
              <a:rPr lang="zh-CN" altLang="en-US" sz="2400" b="1" dirty="0">
                <a:ea typeface="楷体" panose="02010609060101010101" pitchFamily="49" charset="-122"/>
                <a:sym typeface="Symbol" panose="05050102010706020507" pitchFamily="18" charset="2"/>
              </a:rPr>
              <a:t>：所有的糖都可发生反应</a:t>
            </a:r>
          </a:p>
          <a:p>
            <a:pPr>
              <a:buNone/>
            </a:pPr>
            <a:r>
              <a:rPr lang="zh-CN" altLang="en-US" sz="2400" b="1" dirty="0">
                <a:ea typeface="楷体" panose="02010609060101010101" pitchFamily="49" charset="-122"/>
                <a:sym typeface="Symbol" panose="05050102010706020507" pitchFamily="18" charset="2"/>
              </a:rPr>
              <a:t>        紫环反应：糖的水溶液中加入</a:t>
            </a:r>
            <a:r>
              <a:rPr lang="en-US" altLang="zh-CN" sz="2400" b="1" dirty="0">
                <a:ea typeface="楷体" panose="02010609060101010101" pitchFamily="49" charset="-122"/>
                <a:sym typeface="Symbol" panose="05050102010706020507" pitchFamily="18" charset="2"/>
              </a:rPr>
              <a:t>-</a:t>
            </a:r>
            <a:r>
              <a:rPr lang="zh-CN" altLang="en-US" sz="2400" b="1" dirty="0">
                <a:ea typeface="楷体" panose="02010609060101010101" pitchFamily="49" charset="-122"/>
                <a:sym typeface="Symbol" panose="05050102010706020507" pitchFamily="18" charset="2"/>
              </a:rPr>
              <a:t>萘酚的乙醇溶液，沿试管壁小心加入浓硫酸，液层间出现紫色环。</a:t>
            </a:r>
          </a:p>
          <a:p>
            <a:pPr>
              <a:buNone/>
            </a:pPr>
            <a:endParaRPr lang="zh-CN" altLang="en-US" sz="2400" b="1" dirty="0">
              <a:ea typeface="楷体" panose="02010609060101010101" pitchFamily="49" charset="-122"/>
              <a:sym typeface="Symbol" panose="05050102010706020507" pitchFamily="18" charset="2"/>
            </a:endParaRPr>
          </a:p>
          <a:p>
            <a:pPr>
              <a:buNone/>
            </a:pPr>
            <a:r>
              <a:rPr lang="en-US" altLang="zh-CN" sz="2400" b="1" dirty="0">
                <a:ea typeface="楷体" panose="02010609060101010101" pitchFamily="49" charset="-122"/>
                <a:sym typeface="Symbol" panose="05050102010706020507" pitchFamily="18" charset="2"/>
              </a:rPr>
              <a:t>B</a:t>
            </a:r>
            <a:r>
              <a:rPr lang="zh-CN" altLang="zh-CN" sz="2400" b="1" dirty="0">
                <a:ea typeface="楷体" panose="02010609060101010101" pitchFamily="49" charset="-122"/>
                <a:sym typeface="Symbol" panose="05050102010706020507" pitchFamily="18" charset="2"/>
              </a:rPr>
              <a:t>.</a:t>
            </a:r>
            <a:r>
              <a:rPr lang="en-US" altLang="zh-CN" sz="2400" b="1" dirty="0">
                <a:ea typeface="楷体" panose="02010609060101010101" pitchFamily="49" charset="-122"/>
                <a:sym typeface="Symbol" panose="05050102010706020507" pitchFamily="18" charset="2"/>
              </a:rPr>
              <a:t> </a:t>
            </a:r>
            <a:r>
              <a:rPr lang="zh-CN" altLang="zh-CN" sz="2400" b="1" dirty="0">
                <a:ea typeface="楷体" panose="02010609060101010101" pitchFamily="49" charset="-122"/>
                <a:sym typeface="Symbol" panose="05050102010706020507" pitchFamily="18" charset="2"/>
              </a:rPr>
              <a:t>西里瓦诺夫反应(间苯二酚)：</a:t>
            </a:r>
            <a:r>
              <a:rPr lang="zh-CN" altLang="en-US" sz="2400" b="1" dirty="0">
                <a:ea typeface="楷体" panose="02010609060101010101" pitchFamily="49" charset="-122"/>
                <a:sym typeface="Symbol" panose="05050102010706020507" pitchFamily="18" charset="2"/>
              </a:rPr>
              <a:t>酮糖在</a:t>
            </a:r>
            <a:r>
              <a:rPr lang="en-US" altLang="zh-CN" sz="2400" b="1" dirty="0">
                <a:ea typeface="楷体" panose="02010609060101010101" pitchFamily="49" charset="-122"/>
                <a:sym typeface="Symbol" panose="05050102010706020507" pitchFamily="18" charset="2"/>
              </a:rPr>
              <a:t>20-30</a:t>
            </a:r>
            <a:r>
              <a:rPr lang="zh-CN" altLang="en-US" sz="2400" b="1" dirty="0">
                <a:ea typeface="楷体" panose="02010609060101010101" pitchFamily="49" charset="-122"/>
                <a:sym typeface="Symbol" panose="05050102010706020507" pitchFamily="18" charset="2"/>
              </a:rPr>
              <a:t>秒内生成鲜红色，醛糖反应慢，颜色浅，增加浓度或长时间煮沸才有较浅的粉红色</a:t>
            </a:r>
            <a:r>
              <a:rPr lang="zh-CN" altLang="zh-CN" sz="2400" b="1" dirty="0">
                <a:ea typeface="楷体" panose="02010609060101010101" pitchFamily="49" charset="-122"/>
                <a:sym typeface="Symbol" panose="05050102010706020507" pitchFamily="18" charset="2"/>
              </a:rPr>
              <a:t>，用于酮糖的鉴别。</a:t>
            </a:r>
            <a:endParaRPr lang="zh-CN" altLang="en-US" sz="2400" b="1" dirty="0">
              <a:ea typeface="楷体" panose="02010609060101010101" pitchFamily="49" charset="-122"/>
              <a:sym typeface="Symbol" panose="05050102010706020507" pitchFamily="18" charset="2"/>
            </a:endParaRPr>
          </a:p>
          <a:p>
            <a:pPr>
              <a:buNone/>
            </a:pPr>
            <a:r>
              <a:rPr lang="zh-CN" altLang="en-US" sz="2400" b="1" dirty="0">
                <a:ea typeface="楷体" panose="02010609060101010101" pitchFamily="49" charset="-122"/>
                <a:sym typeface="Symbol" panose="05050102010706020507" pitchFamily="18" charset="2"/>
              </a:rPr>
              <a:t>        酮糖 </a:t>
            </a:r>
            <a:r>
              <a:rPr lang="en-US" altLang="zh-CN" sz="2400" b="1" dirty="0">
                <a:ea typeface="楷体" panose="02010609060101010101" pitchFamily="49" charset="-122"/>
                <a:sym typeface="Symbol" panose="05050102010706020507" pitchFamily="18" charset="2"/>
              </a:rPr>
              <a:t>+ </a:t>
            </a:r>
            <a:r>
              <a:rPr lang="zh-CN" altLang="en-US" sz="2400" b="1" dirty="0">
                <a:ea typeface="楷体" panose="02010609060101010101" pitchFamily="49" charset="-122"/>
                <a:sym typeface="Symbol" panose="05050102010706020507" pitchFamily="18" charset="2"/>
              </a:rPr>
              <a:t>间苯二酚 </a:t>
            </a:r>
            <a:r>
              <a:rPr lang="en-US" altLang="zh-CN" sz="2400" b="1" dirty="0">
                <a:ea typeface="楷体" panose="02010609060101010101" pitchFamily="49" charset="-122"/>
                <a:sym typeface="Symbol" panose="05050102010706020507" pitchFamily="18" charset="2"/>
              </a:rPr>
              <a:t>+ </a:t>
            </a:r>
            <a:r>
              <a:rPr lang="zh-CN" altLang="en-US" sz="2400" b="1" dirty="0">
                <a:ea typeface="楷体" panose="02010609060101010101" pitchFamily="49" charset="-122"/>
                <a:sym typeface="Symbol" panose="05050102010706020507" pitchFamily="18" charset="2"/>
              </a:rPr>
              <a:t>浓</a:t>
            </a:r>
            <a:r>
              <a:rPr lang="en-US" altLang="zh-CN" sz="2400" b="1" dirty="0">
                <a:ea typeface="楷体" panose="02010609060101010101" pitchFamily="49" charset="-122"/>
                <a:sym typeface="Symbol" panose="05050102010706020507" pitchFamily="18" charset="2"/>
              </a:rPr>
              <a:t>HCl → </a:t>
            </a:r>
            <a:r>
              <a:rPr lang="zh-CN" altLang="en-US" sz="2400" b="1" dirty="0">
                <a:solidFill>
                  <a:srgbClr val="FF0000"/>
                </a:solidFill>
                <a:ea typeface="楷体" panose="02010609060101010101" pitchFamily="49" charset="-122"/>
                <a:sym typeface="Symbol" panose="05050102010706020507" pitchFamily="18" charset="2"/>
              </a:rPr>
              <a:t>红色物质</a:t>
            </a:r>
          </a:p>
          <a:p>
            <a:pPr>
              <a:buNone/>
            </a:pPr>
            <a:endParaRPr lang="en-US" altLang="zh-CN" sz="2400" b="1" dirty="0">
              <a:ea typeface="楷体" panose="02010609060101010101" pitchFamily="49" charset="-122"/>
              <a:sym typeface="Symbol" panose="05050102010706020507" pitchFamily="18" charset="2"/>
            </a:endParaRPr>
          </a:p>
        </p:txBody>
      </p:sp>
      <p:sp>
        <p:nvSpPr>
          <p:cNvPr id="31747"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31748" name="灯片编号占位符 4"/>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27</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51554">
                                            <p:txEl>
                                              <p:pRg st="0" end="0"/>
                                            </p:txEl>
                                          </p:spTgt>
                                        </p:tgtEl>
                                        <p:attrNameLst>
                                          <p:attrName>style.visibility</p:attrName>
                                        </p:attrNameLst>
                                      </p:cBhvr>
                                      <p:to>
                                        <p:strVal val="visible"/>
                                      </p:to>
                                    </p:set>
                                    <p:animEffect transition="in" filter="strips(downRight)">
                                      <p:cBhvr>
                                        <p:cTn id="7" dur="500"/>
                                        <p:tgtEl>
                                          <p:spTgt spid="151554">
                                            <p:txEl>
                                              <p:pRg st="0" end="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151554">
                                            <p:txEl>
                                              <p:pRg st="1" end="1"/>
                                            </p:txEl>
                                          </p:spTgt>
                                        </p:tgtEl>
                                        <p:attrNameLst>
                                          <p:attrName>style.visibility</p:attrName>
                                        </p:attrNameLst>
                                      </p:cBhvr>
                                      <p:to>
                                        <p:strVal val="visible"/>
                                      </p:to>
                                    </p:set>
                                    <p:animEffect transition="in" filter="strips(downRight)">
                                      <p:cBhvr>
                                        <p:cTn id="10" dur="500"/>
                                        <p:tgtEl>
                                          <p:spTgt spid="151554">
                                            <p:txEl>
                                              <p:pRg st="1" end="1"/>
                                            </p:txEl>
                                          </p:spTgt>
                                        </p:tgtEl>
                                      </p:cBhvr>
                                    </p:animEffect>
                                  </p:childTnLst>
                                </p:cTn>
                              </p:par>
                              <p:par>
                                <p:cTn id="11" presetID="18" presetClass="entr" presetSubtype="6" fill="hold" nodeType="withEffect">
                                  <p:stCondLst>
                                    <p:cond delay="0"/>
                                  </p:stCondLst>
                                  <p:childTnLst>
                                    <p:set>
                                      <p:cBhvr>
                                        <p:cTn id="12" dur="1" fill="hold">
                                          <p:stCondLst>
                                            <p:cond delay="0"/>
                                          </p:stCondLst>
                                        </p:cTn>
                                        <p:tgtEl>
                                          <p:spTgt spid="151554">
                                            <p:txEl>
                                              <p:charRg st="150" end="182"/>
                                            </p:txEl>
                                          </p:spTgt>
                                        </p:tgtEl>
                                        <p:attrNameLst>
                                          <p:attrName>style.visibility</p:attrName>
                                        </p:attrNameLst>
                                      </p:cBhvr>
                                      <p:to>
                                        <p:strVal val="visible"/>
                                      </p:to>
                                    </p:set>
                                    <p:animEffect transition="in" filter="strips(downRight)">
                                      <p:cBhvr>
                                        <p:cTn id="13" dur="500"/>
                                        <p:tgtEl>
                                          <p:spTgt spid="151554">
                                            <p:txEl>
                                              <p:charRg st="150" end="1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noRot="1"/>
          </p:cNvSpPr>
          <p:nvPr>
            <p:ph idx="1"/>
          </p:nvPr>
        </p:nvSpPr>
        <p:spPr>
          <a:xfrm>
            <a:off x="539750" y="1773238"/>
            <a:ext cx="8229600" cy="4140200"/>
          </a:xfrm>
          <a:noFill/>
          <a:ln>
            <a:noFill/>
          </a:ln>
        </p:spPr>
        <p:txBody>
          <a:bodyPr wrap="square" lIns="91440" tIns="45720" rIns="91440" bIns="45720" anchor="t" anchorCtr="0"/>
          <a:lstStyle/>
          <a:p>
            <a:pPr>
              <a:lnSpc>
                <a:spcPct val="120000"/>
              </a:lnSpc>
            </a:pPr>
            <a:r>
              <a:rPr lang="zh-CN" altLang="en-US" sz="2400" b="1" dirty="0">
                <a:ea typeface="楷体" panose="02010609060101010101" pitchFamily="49" charset="-122"/>
              </a:rPr>
              <a:t>单糖分子的半缩醛羟基可与另一分子单糖中的任一羟基脱水形成糖苷，这种糖苷因是两个单糖分子形成所以称为二糖。是最重要的低聚糖</a:t>
            </a:r>
          </a:p>
          <a:p>
            <a:pPr>
              <a:lnSpc>
                <a:spcPct val="120000"/>
              </a:lnSpc>
            </a:pPr>
            <a:r>
              <a:rPr lang="zh-CN" altLang="en-US" sz="2400" b="1" dirty="0">
                <a:ea typeface="楷体" panose="02010609060101010101" pitchFamily="49" charset="-122"/>
              </a:rPr>
              <a:t>常见的有：蔗糖、乳糖、麦芽糖和纤维二糖。</a:t>
            </a:r>
          </a:p>
          <a:p>
            <a:pPr>
              <a:lnSpc>
                <a:spcPct val="120000"/>
              </a:lnSpc>
            </a:pPr>
            <a:r>
              <a:rPr lang="zh-CN" altLang="en-US" sz="2400" b="1" dirty="0">
                <a:ea typeface="楷体" panose="02010609060101010101" pitchFamily="49" charset="-122"/>
              </a:rPr>
              <a:t>两分子单糖以苷键相连，可以是相同的两个单糖，也可以是不同的两个单糖分子。</a:t>
            </a:r>
          </a:p>
        </p:txBody>
      </p:sp>
      <p:sp>
        <p:nvSpPr>
          <p:cNvPr id="190471" name="Rectangle 7"/>
          <p:cNvSpPr/>
          <p:nvPr/>
        </p:nvSpPr>
        <p:spPr>
          <a:xfrm>
            <a:off x="3276600" y="908050"/>
            <a:ext cx="2425700" cy="519113"/>
          </a:xfrm>
          <a:prstGeom prst="rect">
            <a:avLst/>
          </a:prstGeom>
          <a:noFill/>
          <a:ln w="9525">
            <a:noFill/>
          </a:ln>
        </p:spPr>
        <p:txBody>
          <a:bodyPr wrap="none" anchor="t" anchorCtr="0">
            <a:spAutoFit/>
          </a:bodyPr>
          <a:lstStyle/>
          <a:p>
            <a:pPr>
              <a:buClrTx/>
              <a:buFontTx/>
            </a:pPr>
            <a:r>
              <a:rPr lang="zh-CN" altLang="en-US" sz="2800" b="1" dirty="0">
                <a:latin typeface="Arial" panose="020B0604020202020204" pitchFamily="34" charset="0"/>
                <a:ea typeface="楷体" panose="02010609060101010101" pitchFamily="49" charset="-122"/>
              </a:rPr>
              <a:t>第二节 低聚糖</a:t>
            </a:r>
          </a:p>
        </p:txBody>
      </p:sp>
      <p:sp>
        <p:nvSpPr>
          <p:cNvPr id="32772"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32773"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28</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0471"/>
                                        </p:tgtEl>
                                        <p:attrNameLst>
                                          <p:attrName>style.visibility</p:attrName>
                                        </p:attrNameLst>
                                      </p:cBhvr>
                                      <p:to>
                                        <p:strVal val="visible"/>
                                      </p:to>
                                    </p:set>
                                    <p:anim calcmode="lin" valueType="num">
                                      <p:cBhvr additive="base">
                                        <p:cTn id="7" dur="500" fill="hold"/>
                                        <p:tgtEl>
                                          <p:spTgt spid="190471"/>
                                        </p:tgtEl>
                                        <p:attrNameLst>
                                          <p:attrName>ppt_x</p:attrName>
                                        </p:attrNameLst>
                                      </p:cBhvr>
                                      <p:tavLst>
                                        <p:tav tm="0">
                                          <p:val>
                                            <p:strVal val="#ppt_x"/>
                                          </p:val>
                                        </p:tav>
                                        <p:tav tm="100000">
                                          <p:val>
                                            <p:strVal val="#ppt_x"/>
                                          </p:val>
                                        </p:tav>
                                      </p:tavLst>
                                    </p:anim>
                                    <p:anim calcmode="lin" valueType="num">
                                      <p:cBhvr additive="base">
                                        <p:cTn id="8" dur="500" fill="hold"/>
                                        <p:tgtEl>
                                          <p:spTgt spid="1904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190467">
                                            <p:txEl>
                                              <p:pRg st="0" end="0"/>
                                            </p:txEl>
                                          </p:spTgt>
                                        </p:tgtEl>
                                        <p:attrNameLst>
                                          <p:attrName>style.visibility</p:attrName>
                                        </p:attrNameLst>
                                      </p:cBhvr>
                                      <p:to>
                                        <p:strVal val="visible"/>
                                      </p:to>
                                    </p:set>
                                    <p:animEffect transition="in" filter="strips(downRight)">
                                      <p:cBhvr>
                                        <p:cTn id="13" dur="500"/>
                                        <p:tgtEl>
                                          <p:spTgt spid="19046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190467">
                                            <p:txEl>
                                              <p:pRg st="1" end="1"/>
                                            </p:txEl>
                                          </p:spTgt>
                                        </p:tgtEl>
                                        <p:attrNameLst>
                                          <p:attrName>style.visibility</p:attrName>
                                        </p:attrNameLst>
                                      </p:cBhvr>
                                      <p:to>
                                        <p:strVal val="visible"/>
                                      </p:to>
                                    </p:set>
                                    <p:animEffect transition="in" filter="strips(downRight)">
                                      <p:cBhvr>
                                        <p:cTn id="18" dur="500"/>
                                        <p:tgtEl>
                                          <p:spTgt spid="19046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190467">
                                            <p:txEl>
                                              <p:pRg st="2" end="2"/>
                                            </p:txEl>
                                          </p:spTgt>
                                        </p:tgtEl>
                                        <p:attrNameLst>
                                          <p:attrName>style.visibility</p:attrName>
                                        </p:attrNameLst>
                                      </p:cBhvr>
                                      <p:to>
                                        <p:strVal val="visible"/>
                                      </p:to>
                                    </p:set>
                                    <p:animEffect transition="in" filter="strips(downRight)">
                                      <p:cBhvr>
                                        <p:cTn id="23" dur="500"/>
                                        <p:tgtEl>
                                          <p:spTgt spid="190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561" name="Rectangle 73"/>
          <p:cNvSpPr/>
          <p:nvPr/>
        </p:nvSpPr>
        <p:spPr>
          <a:xfrm>
            <a:off x="468313" y="3644900"/>
            <a:ext cx="8229600" cy="900113"/>
          </a:xfrm>
          <a:prstGeom prst="rect">
            <a:avLst/>
          </a:prstGeom>
          <a:noFill/>
          <a:ln w="9525">
            <a:noFill/>
          </a:ln>
        </p:spPr>
        <p:txBody>
          <a:bodyPr anchor="t" anchorCtr="0"/>
          <a:lstStyle/>
          <a:p>
            <a:pPr marL="342900" indent="-342900">
              <a:lnSpc>
                <a:spcPct val="90000"/>
              </a:lnSpc>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2</a:t>
            </a:r>
            <a:r>
              <a:rPr lang="zh-CN" altLang="en-US" sz="2400" b="1" dirty="0">
                <a:latin typeface="Arial" panose="020B0604020202020204" pitchFamily="34" charset="0"/>
                <a:ea typeface="楷体" panose="02010609060101010101" pitchFamily="49" charset="-122"/>
              </a:rPr>
              <a:t>、通过一个单糖分子的半缩醛羟基和另一单糖分子的醇羟基脱去一分子水。</a:t>
            </a:r>
          </a:p>
        </p:txBody>
      </p:sp>
      <p:sp>
        <p:nvSpPr>
          <p:cNvPr id="191635" name="Rectangle 147"/>
          <p:cNvSpPr/>
          <p:nvPr/>
        </p:nvSpPr>
        <p:spPr>
          <a:xfrm>
            <a:off x="395288" y="549275"/>
            <a:ext cx="8748712" cy="822325"/>
          </a:xfrm>
          <a:prstGeom prst="rect">
            <a:avLst/>
          </a:prstGeom>
          <a:noFill/>
          <a:ln w="9525">
            <a:noFill/>
          </a:ln>
        </p:spPr>
        <p:txBody>
          <a:bodyPr anchor="t" anchorCtr="0">
            <a:spAutoFit/>
          </a:bodyPr>
          <a:lstStyle/>
          <a:p>
            <a:pPr>
              <a:buClrTx/>
              <a:buFontTx/>
            </a:pPr>
            <a:r>
              <a:rPr lang="en-US" altLang="zh-CN" sz="2400" b="1" dirty="0">
                <a:latin typeface="Arial" panose="020B0604020202020204" pitchFamily="34" charset="0"/>
                <a:ea typeface="楷体" panose="02010609060101010101" pitchFamily="49" charset="-122"/>
              </a:rPr>
              <a:t>1</a:t>
            </a:r>
            <a:r>
              <a:rPr lang="zh-CN" altLang="en-US" sz="2400" b="1" dirty="0">
                <a:latin typeface="Arial" panose="020B0604020202020204" pitchFamily="34" charset="0"/>
                <a:ea typeface="楷体" panose="02010609060101010101" pitchFamily="49" charset="-122"/>
              </a:rPr>
              <a:t>、通过两个单糖分子的半缩醛羟基，脱去一分子水，而相互成苷连接形成二糖。</a:t>
            </a:r>
          </a:p>
        </p:txBody>
      </p:sp>
      <p:sp>
        <p:nvSpPr>
          <p:cNvPr id="191636" name="Rectangle 148"/>
          <p:cNvSpPr/>
          <p:nvPr/>
        </p:nvSpPr>
        <p:spPr>
          <a:xfrm>
            <a:off x="611188" y="115888"/>
            <a:ext cx="3554412" cy="457200"/>
          </a:xfrm>
          <a:prstGeom prst="rect">
            <a:avLst/>
          </a:prstGeom>
          <a:noFill/>
          <a:ln w="9525">
            <a:noFill/>
          </a:ln>
        </p:spPr>
        <p:txBody>
          <a:bodyPr wrap="none" anchor="t" anchorCtr="0">
            <a:spAutoFit/>
          </a:bodyPr>
          <a:lstStyle/>
          <a:p>
            <a:pPr>
              <a:buClrTx/>
              <a:buFontTx/>
            </a:pPr>
            <a:r>
              <a:rPr lang="zh-CN" altLang="en-US" sz="2400" b="1" dirty="0">
                <a:latin typeface="Arial" panose="020B0604020202020204" pitchFamily="34" charset="0"/>
                <a:ea typeface="楷体" panose="02010609060101010101" pitchFamily="49" charset="-122"/>
              </a:rPr>
              <a:t>一、二糖的两种连接方式</a:t>
            </a:r>
          </a:p>
        </p:txBody>
      </p:sp>
      <p:graphicFrame>
        <p:nvGraphicFramePr>
          <p:cNvPr id="191637" name="Object 149"/>
          <p:cNvGraphicFramePr>
            <a:graphicFrameLocks noGrp="1" noChangeAspect="1"/>
          </p:cNvGraphicFramePr>
          <p:nvPr>
            <p:ph sz="half" idx="1"/>
          </p:nvPr>
        </p:nvGraphicFramePr>
        <p:xfrm>
          <a:off x="1547813" y="1341438"/>
          <a:ext cx="6408737" cy="2292350"/>
        </p:xfrm>
        <a:graphic>
          <a:graphicData uri="http://schemas.openxmlformats.org/presentationml/2006/ole">
            <mc:AlternateContent xmlns:mc="http://schemas.openxmlformats.org/markup-compatibility/2006">
              <mc:Choice xmlns:v="urn:schemas-microsoft-com:vml" Requires="v">
                <p:oleObj spid="_x0000_s22533" r:id="rId3" imgW="7899400" imgH="2832100" progId="ChemDraw.Document.6.0">
                  <p:embed/>
                </p:oleObj>
              </mc:Choice>
              <mc:Fallback>
                <p:oleObj r:id="rId3" imgW="7899400" imgH="2832100" progId="ChemDraw.Document.6.0">
                  <p:embed/>
                  <p:pic>
                    <p:nvPicPr>
                      <p:cNvPr id="0" name="图片 3096"/>
                      <p:cNvPicPr/>
                      <p:nvPr/>
                    </p:nvPicPr>
                    <p:blipFill>
                      <a:blip r:embed="rId4"/>
                      <a:stretch>
                        <a:fillRect/>
                      </a:stretch>
                    </p:blipFill>
                    <p:spPr>
                      <a:xfrm>
                        <a:off x="1547813" y="1341438"/>
                        <a:ext cx="6408737" cy="2292350"/>
                      </a:xfrm>
                      <a:prstGeom prst="rect">
                        <a:avLst/>
                      </a:prstGeom>
                      <a:noFill/>
                      <a:ln w="38100">
                        <a:noFill/>
                        <a:miter/>
                      </a:ln>
                    </p:spPr>
                  </p:pic>
                </p:oleObj>
              </mc:Fallback>
            </mc:AlternateContent>
          </a:graphicData>
        </a:graphic>
      </p:graphicFrame>
      <p:graphicFrame>
        <p:nvGraphicFramePr>
          <p:cNvPr id="191639" name="Object 151"/>
          <p:cNvGraphicFramePr>
            <a:graphicFrameLocks noGrp="1" noChangeAspect="1"/>
          </p:cNvGraphicFramePr>
          <p:nvPr>
            <p:ph sz="half" idx="2"/>
          </p:nvPr>
        </p:nvGraphicFramePr>
        <p:xfrm>
          <a:off x="1331913" y="4365625"/>
          <a:ext cx="6985000" cy="2279650"/>
        </p:xfrm>
        <a:graphic>
          <a:graphicData uri="http://schemas.openxmlformats.org/presentationml/2006/ole">
            <mc:AlternateContent xmlns:mc="http://schemas.openxmlformats.org/markup-compatibility/2006">
              <mc:Choice xmlns:v="urn:schemas-microsoft-com:vml" Requires="v">
                <p:oleObj spid="_x0000_s22534" r:id="rId5" imgW="8229600" imgH="2692400" progId="ChemDraw.Document.6.0">
                  <p:embed/>
                </p:oleObj>
              </mc:Choice>
              <mc:Fallback>
                <p:oleObj r:id="rId5" imgW="8229600" imgH="2692400" progId="ChemDraw.Document.6.0">
                  <p:embed/>
                  <p:pic>
                    <p:nvPicPr>
                      <p:cNvPr id="0" name="图片 3098"/>
                      <p:cNvPicPr/>
                      <p:nvPr/>
                    </p:nvPicPr>
                    <p:blipFill>
                      <a:blip r:embed="rId6"/>
                      <a:stretch>
                        <a:fillRect/>
                      </a:stretch>
                    </p:blipFill>
                    <p:spPr>
                      <a:xfrm>
                        <a:off x="1331913" y="4365625"/>
                        <a:ext cx="6985000" cy="2279650"/>
                      </a:xfrm>
                      <a:prstGeom prst="rect">
                        <a:avLst/>
                      </a:prstGeom>
                      <a:noFill/>
                      <a:ln w="38100">
                        <a:noFill/>
                        <a:miter/>
                      </a:ln>
                    </p:spPr>
                  </p:pic>
                </p:oleObj>
              </mc:Fallback>
            </mc:AlternateContent>
          </a:graphicData>
        </a:graphic>
      </p:graphicFrame>
      <p:sp>
        <p:nvSpPr>
          <p:cNvPr id="33799"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33800"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29</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1636"/>
                                        </p:tgtEl>
                                        <p:attrNameLst>
                                          <p:attrName>style.visibility</p:attrName>
                                        </p:attrNameLst>
                                      </p:cBhvr>
                                      <p:to>
                                        <p:strVal val="visible"/>
                                      </p:to>
                                    </p:set>
                                    <p:anim calcmode="lin" valueType="num">
                                      <p:cBhvr additive="base">
                                        <p:cTn id="7" dur="500" fill="hold"/>
                                        <p:tgtEl>
                                          <p:spTgt spid="191636"/>
                                        </p:tgtEl>
                                        <p:attrNameLst>
                                          <p:attrName>ppt_x</p:attrName>
                                        </p:attrNameLst>
                                      </p:cBhvr>
                                      <p:tavLst>
                                        <p:tav tm="0">
                                          <p:val>
                                            <p:strVal val="#ppt_x"/>
                                          </p:val>
                                        </p:tav>
                                        <p:tav tm="100000">
                                          <p:val>
                                            <p:strVal val="#ppt_x"/>
                                          </p:val>
                                        </p:tav>
                                      </p:tavLst>
                                    </p:anim>
                                    <p:anim calcmode="lin" valueType="num">
                                      <p:cBhvr additive="base">
                                        <p:cTn id="8" dur="500" fill="hold"/>
                                        <p:tgtEl>
                                          <p:spTgt spid="1916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91635"/>
                                        </p:tgtEl>
                                        <p:attrNameLst>
                                          <p:attrName>style.visibility</p:attrName>
                                        </p:attrNameLst>
                                      </p:cBhvr>
                                      <p:to>
                                        <p:strVal val="visible"/>
                                      </p:to>
                                    </p:set>
                                    <p:animEffect transition="in" filter="strips(downRight)">
                                      <p:cBhvr>
                                        <p:cTn id="13" dur="500"/>
                                        <p:tgtEl>
                                          <p:spTgt spid="191635"/>
                                        </p:tgtEl>
                                      </p:cBhvr>
                                    </p:animEffect>
                                  </p:childTnLst>
                                </p:cTn>
                              </p:par>
                              <p:par>
                                <p:cTn id="14" presetID="18" presetClass="entr" presetSubtype="6" fill="hold" nodeType="withEffect">
                                  <p:stCondLst>
                                    <p:cond delay="0"/>
                                  </p:stCondLst>
                                  <p:childTnLst>
                                    <p:set>
                                      <p:cBhvr>
                                        <p:cTn id="15" dur="1" fill="hold">
                                          <p:stCondLst>
                                            <p:cond delay="0"/>
                                          </p:stCondLst>
                                        </p:cTn>
                                        <p:tgtEl>
                                          <p:spTgt spid="191637"/>
                                        </p:tgtEl>
                                        <p:attrNameLst>
                                          <p:attrName>style.visibility</p:attrName>
                                        </p:attrNameLst>
                                      </p:cBhvr>
                                      <p:to>
                                        <p:strVal val="visible"/>
                                      </p:to>
                                    </p:set>
                                    <p:animEffect transition="in" filter="strips(downRight)">
                                      <p:cBhvr>
                                        <p:cTn id="16" dur="500"/>
                                        <p:tgtEl>
                                          <p:spTgt spid="191637"/>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191561"/>
                                        </p:tgtEl>
                                        <p:attrNameLst>
                                          <p:attrName>style.visibility</p:attrName>
                                        </p:attrNameLst>
                                      </p:cBhvr>
                                      <p:to>
                                        <p:strVal val="visible"/>
                                      </p:to>
                                    </p:set>
                                    <p:animEffect transition="in" filter="strips(downRight)">
                                      <p:cBhvr>
                                        <p:cTn id="21" dur="500"/>
                                        <p:tgtEl>
                                          <p:spTgt spid="191561"/>
                                        </p:tgtEl>
                                      </p:cBhvr>
                                    </p:animEffect>
                                  </p:childTnLst>
                                </p:cTn>
                              </p:par>
                              <p:par>
                                <p:cTn id="22" presetID="18" presetClass="entr" presetSubtype="6" fill="hold" nodeType="withEffect">
                                  <p:stCondLst>
                                    <p:cond delay="0"/>
                                  </p:stCondLst>
                                  <p:childTnLst>
                                    <p:set>
                                      <p:cBhvr>
                                        <p:cTn id="23" dur="1" fill="hold">
                                          <p:stCondLst>
                                            <p:cond delay="0"/>
                                          </p:stCondLst>
                                        </p:cTn>
                                        <p:tgtEl>
                                          <p:spTgt spid="191639"/>
                                        </p:tgtEl>
                                        <p:attrNameLst>
                                          <p:attrName>style.visibility</p:attrName>
                                        </p:attrNameLst>
                                      </p:cBhvr>
                                      <p:to>
                                        <p:strVal val="visible"/>
                                      </p:to>
                                    </p:set>
                                    <p:animEffect transition="in" filter="strips(downRight)">
                                      <p:cBhvr>
                                        <p:cTn id="24" dur="500"/>
                                        <p:tgtEl>
                                          <p:spTgt spid="1916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61" grpId="0"/>
      <p:bldP spid="191635" grpId="0"/>
      <p:bldP spid="19163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55" name="Object 11"/>
          <p:cNvGraphicFramePr>
            <a:graphicFrameLocks noGrp="1" noChangeAspect="1"/>
          </p:cNvGraphicFramePr>
          <p:nvPr>
            <p:ph sz="half" idx="1"/>
          </p:nvPr>
        </p:nvGraphicFramePr>
        <p:xfrm>
          <a:off x="1116013" y="5157788"/>
          <a:ext cx="6408737" cy="620712"/>
        </p:xfrm>
        <a:graphic>
          <a:graphicData uri="http://schemas.openxmlformats.org/presentationml/2006/ole">
            <mc:AlternateContent xmlns:mc="http://schemas.openxmlformats.org/markup-compatibility/2006">
              <mc:Choice xmlns:v="urn:schemas-microsoft-com:vml" Requires="v">
                <p:oleObj spid="_x0000_s3082" r:id="rId3" imgW="5803900" imgH="571500" progId="ChemDraw.Document.6.0">
                  <p:embed/>
                </p:oleObj>
              </mc:Choice>
              <mc:Fallback>
                <p:oleObj r:id="rId3" imgW="5803900" imgH="571500" progId="ChemDraw.Document.6.0">
                  <p:embed/>
                  <p:pic>
                    <p:nvPicPr>
                      <p:cNvPr id="0" name="图片 3077"/>
                      <p:cNvPicPr/>
                      <p:nvPr/>
                    </p:nvPicPr>
                    <p:blipFill>
                      <a:blip r:embed="rId4"/>
                      <a:stretch>
                        <a:fillRect/>
                      </a:stretch>
                    </p:blipFill>
                    <p:spPr>
                      <a:xfrm>
                        <a:off x="1116013" y="5157788"/>
                        <a:ext cx="6408737" cy="620712"/>
                      </a:xfrm>
                      <a:prstGeom prst="rect">
                        <a:avLst/>
                      </a:prstGeom>
                      <a:noFill/>
                      <a:ln w="38100">
                        <a:noFill/>
                        <a:miter/>
                      </a:ln>
                    </p:spPr>
                  </p:pic>
                </p:oleObj>
              </mc:Fallback>
            </mc:AlternateContent>
          </a:graphicData>
        </a:graphic>
      </p:graphicFrame>
      <p:sp>
        <p:nvSpPr>
          <p:cNvPr id="6158" name="Rectangle 14"/>
          <p:cNvSpPr/>
          <p:nvPr/>
        </p:nvSpPr>
        <p:spPr>
          <a:xfrm>
            <a:off x="900113" y="3644900"/>
            <a:ext cx="6840537" cy="1041400"/>
          </a:xfrm>
          <a:prstGeom prst="rect">
            <a:avLst/>
          </a:prstGeom>
          <a:noFill/>
          <a:ln w="9525">
            <a:noFill/>
          </a:ln>
        </p:spPr>
        <p:txBody>
          <a:bodyPr anchor="t" anchorCtr="0">
            <a:spAutoFit/>
          </a:bodyPr>
          <a:lstStyle/>
          <a:p>
            <a:pPr>
              <a:lnSpc>
                <a:spcPct val="130000"/>
              </a:lnSpc>
              <a:buClrTx/>
              <a:buFontTx/>
            </a:pPr>
            <a:r>
              <a:rPr lang="en-US" altLang="zh-CN" sz="2400" b="1" dirty="0">
                <a:latin typeface="Arial" panose="020B0604020202020204" pitchFamily="34" charset="0"/>
                <a:ea typeface="楷体" panose="02010609060101010101" pitchFamily="49" charset="-122"/>
              </a:rPr>
              <a:t> </a:t>
            </a:r>
            <a:r>
              <a:rPr lang="zh-CN" altLang="en-US" sz="2400" b="1" dirty="0">
                <a:solidFill>
                  <a:srgbClr val="0000FF"/>
                </a:solidFill>
                <a:latin typeface="Arial" panose="020B0604020202020204" pitchFamily="34" charset="0"/>
                <a:ea typeface="楷体" panose="02010609060101010101" pitchFamily="49" charset="-122"/>
              </a:rPr>
              <a:t>人类的遗憾</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自身没有生产碳水化合物的本领。</a:t>
            </a:r>
          </a:p>
          <a:p>
            <a:pPr>
              <a:lnSpc>
                <a:spcPct val="130000"/>
              </a:lnSpc>
              <a:buClrTx/>
              <a:buFontTx/>
            </a:pPr>
            <a:r>
              <a:rPr lang="zh-CN" altLang="en-US" sz="2400" b="1" dirty="0">
                <a:latin typeface="Arial" panose="020B0604020202020204" pitchFamily="34" charset="0"/>
                <a:ea typeface="楷体" panose="02010609060101010101" pitchFamily="49" charset="-122"/>
              </a:rPr>
              <a:t> </a:t>
            </a:r>
            <a:r>
              <a:rPr lang="zh-CN" altLang="en-US" sz="2400" b="1" dirty="0">
                <a:solidFill>
                  <a:srgbClr val="339933"/>
                </a:solidFill>
                <a:latin typeface="Arial" panose="020B0604020202020204" pitchFamily="34" charset="0"/>
                <a:ea typeface="楷体" panose="02010609060101010101" pitchFamily="49" charset="-122"/>
              </a:rPr>
              <a:t>植物的骄傲</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通过光合作用产生糖。</a:t>
            </a:r>
          </a:p>
        </p:txBody>
      </p:sp>
      <p:sp>
        <p:nvSpPr>
          <p:cNvPr id="5124" name="Rectangle 15"/>
          <p:cNvSpPr/>
          <p:nvPr/>
        </p:nvSpPr>
        <p:spPr>
          <a:xfrm>
            <a:off x="900113" y="1484313"/>
            <a:ext cx="7272337" cy="366712"/>
          </a:xfrm>
          <a:prstGeom prst="rect">
            <a:avLst/>
          </a:prstGeom>
          <a:noFill/>
          <a:ln w="9525">
            <a:noFill/>
          </a:ln>
        </p:spPr>
        <p:txBody>
          <a:bodyPr anchor="t" anchorCtr="0">
            <a:spAutoFit/>
          </a:bodyPr>
          <a:lstStyle/>
          <a:p>
            <a:pPr>
              <a:buClrTx/>
              <a:buFontTx/>
            </a:pPr>
            <a:r>
              <a:rPr lang="en-US" altLang="zh-CN" dirty="0">
                <a:latin typeface="Arial" panose="020B0604020202020204" pitchFamily="34" charset="0"/>
                <a:ea typeface="微软雅黑" panose="020B0503020204020204" charset="-122"/>
              </a:rPr>
              <a:t> </a:t>
            </a:r>
            <a:endParaRPr lang="en-US" altLang="zh-CN" b="1" dirty="0">
              <a:solidFill>
                <a:srgbClr val="0000FF"/>
              </a:solidFill>
              <a:latin typeface="Arial" panose="020B0604020202020204" pitchFamily="34" charset="0"/>
              <a:ea typeface="微软雅黑" panose="020B0503020204020204" charset="-122"/>
            </a:endParaRPr>
          </a:p>
        </p:txBody>
      </p:sp>
      <p:sp>
        <p:nvSpPr>
          <p:cNvPr id="6160" name="Rectangle 16"/>
          <p:cNvSpPr/>
          <p:nvPr/>
        </p:nvSpPr>
        <p:spPr>
          <a:xfrm>
            <a:off x="1042988" y="1196975"/>
            <a:ext cx="7416800" cy="2136775"/>
          </a:xfrm>
          <a:prstGeom prst="rect">
            <a:avLst/>
          </a:prstGeom>
          <a:noFill/>
          <a:ln w="9525">
            <a:noFill/>
          </a:ln>
        </p:spPr>
        <p:txBody>
          <a:bodyPr anchor="t" anchorCtr="0">
            <a:spAutoFit/>
          </a:bodyPr>
          <a:lstStyle/>
          <a:p>
            <a:pPr>
              <a:buClrTx/>
              <a:buFontTx/>
            </a:pPr>
            <a:r>
              <a:rPr lang="en-US" altLang="zh-CN" sz="2400" b="1" dirty="0">
                <a:latin typeface="Arial" panose="020B0604020202020204" pitchFamily="34" charset="0"/>
                <a:ea typeface="楷体" panose="02010609060101010101" pitchFamily="49" charset="-122"/>
              </a:rPr>
              <a:t>HCHO = CH</a:t>
            </a:r>
            <a:r>
              <a:rPr lang="en-US" altLang="zh-CN" sz="2400" b="1" baseline="-25000" dirty="0">
                <a:latin typeface="Arial" panose="020B0604020202020204" pitchFamily="34" charset="0"/>
                <a:ea typeface="楷体" panose="02010609060101010101" pitchFamily="49" charset="-122"/>
              </a:rPr>
              <a:t>2</a:t>
            </a:r>
            <a:r>
              <a:rPr lang="en-US" altLang="zh-CN" sz="2400" b="1" dirty="0">
                <a:latin typeface="Arial" panose="020B0604020202020204" pitchFamily="34" charset="0"/>
                <a:ea typeface="楷体" panose="02010609060101010101" pitchFamily="49" charset="-122"/>
              </a:rPr>
              <a:t>O</a:t>
            </a:r>
            <a:r>
              <a:rPr lang="zh-CN" altLang="en-US" sz="2400" b="1" dirty="0">
                <a:latin typeface="Arial" panose="020B0604020202020204" pitchFamily="34" charset="0"/>
                <a:ea typeface="楷体" panose="02010609060101010101" pitchFamily="49" charset="-122"/>
              </a:rPr>
              <a:t>；     </a:t>
            </a:r>
            <a:r>
              <a:rPr lang="en-US" altLang="zh-CN" sz="2400" b="1" dirty="0">
                <a:latin typeface="Arial" panose="020B0604020202020204" pitchFamily="34" charset="0"/>
                <a:ea typeface="楷体" panose="02010609060101010101" pitchFamily="49" charset="-122"/>
              </a:rPr>
              <a:t>CH</a:t>
            </a:r>
            <a:r>
              <a:rPr lang="en-US" altLang="zh-CN" sz="2400" b="1" baseline="-25000" dirty="0">
                <a:latin typeface="Arial" panose="020B0604020202020204" pitchFamily="34" charset="0"/>
                <a:ea typeface="楷体" panose="02010609060101010101" pitchFamily="49" charset="-122"/>
              </a:rPr>
              <a:t>3</a:t>
            </a:r>
            <a:r>
              <a:rPr lang="en-US" altLang="zh-CN" sz="2400" b="1" dirty="0">
                <a:latin typeface="Arial" panose="020B0604020202020204" pitchFamily="34" charset="0"/>
                <a:ea typeface="楷体" panose="02010609060101010101" pitchFamily="49" charset="-122"/>
              </a:rPr>
              <a:t>COOH = C</a:t>
            </a:r>
            <a:r>
              <a:rPr lang="en-US" altLang="zh-CN" sz="2400" b="1" baseline="-25000" dirty="0">
                <a:latin typeface="Arial" panose="020B0604020202020204" pitchFamily="34" charset="0"/>
                <a:ea typeface="楷体" panose="02010609060101010101" pitchFamily="49" charset="-122"/>
              </a:rPr>
              <a:t>2</a:t>
            </a:r>
            <a:r>
              <a:rPr lang="en-US" altLang="zh-CN" sz="2400" b="1" dirty="0">
                <a:latin typeface="Arial" panose="020B0604020202020204" pitchFamily="34" charset="0"/>
                <a:ea typeface="楷体" panose="02010609060101010101" pitchFamily="49" charset="-122"/>
              </a:rPr>
              <a:t>(H</a:t>
            </a:r>
            <a:r>
              <a:rPr lang="en-US" altLang="zh-CN" sz="2400" b="1" baseline="-25000" dirty="0">
                <a:latin typeface="Arial" panose="020B0604020202020204" pitchFamily="34" charset="0"/>
                <a:ea typeface="楷体" panose="02010609060101010101" pitchFamily="49" charset="-122"/>
              </a:rPr>
              <a:t>2</a:t>
            </a:r>
            <a:r>
              <a:rPr lang="en-US" altLang="zh-CN" sz="2400" b="1" dirty="0">
                <a:latin typeface="Arial" panose="020B0604020202020204" pitchFamily="34" charset="0"/>
                <a:ea typeface="楷体" panose="02010609060101010101" pitchFamily="49" charset="-122"/>
              </a:rPr>
              <a:t>O)</a:t>
            </a:r>
            <a:r>
              <a:rPr lang="en-US" altLang="zh-CN" sz="2400" b="1" baseline="-25000" dirty="0">
                <a:latin typeface="Arial" panose="020B0604020202020204" pitchFamily="34" charset="0"/>
                <a:ea typeface="楷体" panose="02010609060101010101" pitchFamily="49" charset="-122"/>
              </a:rPr>
              <a:t>2</a:t>
            </a:r>
          </a:p>
          <a:p>
            <a:pPr>
              <a:buClrTx/>
              <a:buFontTx/>
            </a:pPr>
            <a:r>
              <a:rPr lang="en-US" altLang="zh-CN" sz="2400" b="1" dirty="0">
                <a:solidFill>
                  <a:srgbClr val="339933"/>
                </a:solidFill>
                <a:latin typeface="Arial" panose="020B0604020202020204" pitchFamily="34" charset="0"/>
                <a:ea typeface="楷体" panose="02010609060101010101" pitchFamily="49" charset="-122"/>
              </a:rPr>
              <a:t>              </a:t>
            </a:r>
            <a:r>
              <a:rPr lang="zh-CN" altLang="en-US" sz="2400" b="1" dirty="0">
                <a:solidFill>
                  <a:srgbClr val="FF00FF"/>
                </a:solidFill>
                <a:latin typeface="Arial" panose="020B0604020202020204" pitchFamily="34" charset="0"/>
                <a:ea typeface="楷体" panose="02010609060101010101" pitchFamily="49" charset="-122"/>
              </a:rPr>
              <a:t>甲    醛                            醋    酸</a:t>
            </a:r>
          </a:p>
          <a:p>
            <a:pPr>
              <a:lnSpc>
                <a:spcPct val="120000"/>
              </a:lnSpc>
              <a:buClrTx/>
              <a:buFontTx/>
            </a:pPr>
            <a:r>
              <a:rPr lang="zh-CN" altLang="en-US" sz="2400" b="1" dirty="0">
                <a:latin typeface="Arial" panose="020B0604020202020204" pitchFamily="34" charset="0"/>
                <a:ea typeface="楷体" panose="02010609060101010101" pitchFamily="49" charset="-122"/>
              </a:rPr>
              <a:t>符合上面的通式，但它们却不是糖。</a:t>
            </a:r>
          </a:p>
          <a:p>
            <a:pPr>
              <a:lnSpc>
                <a:spcPct val="120000"/>
              </a:lnSpc>
              <a:buClrTx/>
              <a:buFontTx/>
            </a:pPr>
            <a:r>
              <a:rPr lang="zh-CN" altLang="en-US" sz="2400" b="1" dirty="0">
                <a:latin typeface="Arial" panose="020B0604020202020204" pitchFamily="34" charset="0"/>
                <a:ea typeface="楷体" panose="02010609060101010101" pitchFamily="49" charset="-122"/>
              </a:rPr>
              <a:t>        </a:t>
            </a:r>
            <a:r>
              <a:rPr lang="zh-CN" altLang="en-US" sz="2400" b="1" dirty="0">
                <a:solidFill>
                  <a:srgbClr val="0000FF"/>
                </a:solidFill>
                <a:latin typeface="Arial" panose="020B0604020202020204" pitchFamily="34" charset="0"/>
                <a:ea typeface="楷体" panose="02010609060101010101" pitchFamily="49" charset="-122"/>
              </a:rPr>
              <a:t>可见沿用至今的碳水化合物这一名称已失去了原来的涵义。</a:t>
            </a:r>
          </a:p>
        </p:txBody>
      </p:sp>
      <p:sp>
        <p:nvSpPr>
          <p:cNvPr id="6151"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6152"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3</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160"/>
                                        </p:tgtEl>
                                        <p:attrNameLst>
                                          <p:attrName>style.visibility</p:attrName>
                                        </p:attrNameLst>
                                      </p:cBhvr>
                                      <p:to>
                                        <p:strVal val="visible"/>
                                      </p:to>
                                    </p:set>
                                    <p:animEffect transition="in" filter="strips(downRight)">
                                      <p:cBhvr>
                                        <p:cTn id="7" dur="500"/>
                                        <p:tgtEl>
                                          <p:spTgt spid="616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6158">
                                            <p:txEl>
                                              <p:pRg st="0" end="0"/>
                                            </p:txEl>
                                          </p:spTgt>
                                        </p:tgtEl>
                                        <p:attrNameLst>
                                          <p:attrName>style.visibility</p:attrName>
                                        </p:attrNameLst>
                                      </p:cBhvr>
                                      <p:to>
                                        <p:strVal val="visible"/>
                                      </p:to>
                                    </p:set>
                                    <p:animEffect transition="in" filter="strips(downRight)">
                                      <p:cBhvr>
                                        <p:cTn id="12" dur="500"/>
                                        <p:tgtEl>
                                          <p:spTgt spid="61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6158">
                                            <p:txEl>
                                              <p:pRg st="1" end="1"/>
                                            </p:txEl>
                                          </p:spTgt>
                                        </p:tgtEl>
                                        <p:attrNameLst>
                                          <p:attrName>style.visibility</p:attrName>
                                        </p:attrNameLst>
                                      </p:cBhvr>
                                      <p:to>
                                        <p:strVal val="visible"/>
                                      </p:to>
                                    </p:set>
                                    <p:animEffect transition="in" filter="strips(downRight)">
                                      <p:cBhvr>
                                        <p:cTn id="17" dur="500"/>
                                        <p:tgtEl>
                                          <p:spTgt spid="6158">
                                            <p:txEl>
                                              <p:pRg st="1" end="1"/>
                                            </p:txEl>
                                          </p:spTgt>
                                        </p:tgtEl>
                                      </p:cBhvr>
                                    </p:animEffect>
                                  </p:childTnLst>
                                </p:cTn>
                              </p:par>
                              <p:par>
                                <p:cTn id="18" presetID="18" presetClass="entr" presetSubtype="6" fill="hold" nodeType="withEffect">
                                  <p:stCondLst>
                                    <p:cond delay="0"/>
                                  </p:stCondLst>
                                  <p:childTnLst>
                                    <p:set>
                                      <p:cBhvr>
                                        <p:cTn id="19" dur="1" fill="hold">
                                          <p:stCondLst>
                                            <p:cond delay="0"/>
                                          </p:stCondLst>
                                        </p:cTn>
                                        <p:tgtEl>
                                          <p:spTgt spid="6155"/>
                                        </p:tgtEl>
                                        <p:attrNameLst>
                                          <p:attrName>style.visibility</p:attrName>
                                        </p:attrNameLst>
                                      </p:cBhvr>
                                      <p:to>
                                        <p:strVal val="visible"/>
                                      </p:to>
                                    </p:set>
                                    <p:animEffect transition="in" filter="strips(downRight)">
                                      <p:cBhvr>
                                        <p:cTn id="20" dur="500"/>
                                        <p:tgtEl>
                                          <p:spTgt spid="6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3"/>
          <p:cNvSpPr/>
          <p:nvPr/>
        </p:nvSpPr>
        <p:spPr>
          <a:xfrm>
            <a:off x="611188" y="530225"/>
            <a:ext cx="4473575" cy="457200"/>
          </a:xfrm>
          <a:prstGeom prst="rect">
            <a:avLst/>
          </a:prstGeom>
          <a:noFill/>
          <a:ln w="9525">
            <a:noFill/>
          </a:ln>
        </p:spPr>
        <p:txBody>
          <a:bodyPr wrap="none" anchor="t" anchorCtr="0">
            <a:spAutoFit/>
          </a:bodyPr>
          <a:lstStyle/>
          <a:p>
            <a:pPr>
              <a:spcBef>
                <a:spcPct val="20000"/>
              </a:spcBef>
              <a:buClr>
                <a:schemeClr val="hlink"/>
              </a:buClr>
              <a:buSzPct val="70000"/>
              <a:buFont typeface="Wingdings" panose="05000000000000000000" pitchFamily="2" charset="2"/>
            </a:pPr>
            <a:r>
              <a:rPr lang="zh-CN" altLang="en-US" sz="2400" b="1" dirty="0">
                <a:latin typeface="Arial" panose="020B0604020202020204" pitchFamily="34" charset="0"/>
                <a:ea typeface="楷体" panose="02010609060101010101" pitchFamily="49" charset="-122"/>
              </a:rPr>
              <a:t>二、还原性二糖和非还原性二糖</a:t>
            </a:r>
          </a:p>
        </p:txBody>
      </p:sp>
      <p:sp>
        <p:nvSpPr>
          <p:cNvPr id="192516" name="Rectangle 4"/>
          <p:cNvSpPr/>
          <p:nvPr/>
        </p:nvSpPr>
        <p:spPr>
          <a:xfrm>
            <a:off x="250825" y="1412875"/>
            <a:ext cx="8280400" cy="4364038"/>
          </a:xfrm>
          <a:prstGeom prst="rect">
            <a:avLst/>
          </a:prstGeom>
          <a:noFill/>
          <a:ln w="9525">
            <a:noFill/>
          </a:ln>
        </p:spPr>
        <p:txBody>
          <a:bodyPr anchor="t" anchorCtr="0">
            <a:spAutoFit/>
          </a:bodyPr>
          <a:lstStyle/>
          <a:p>
            <a:pPr>
              <a:lnSpc>
                <a:spcPct val="130000"/>
              </a:lnSpc>
              <a:buClrTx/>
              <a:buFontTx/>
            </a:pPr>
            <a:r>
              <a:rPr lang="en-US" altLang="zh-CN" sz="2400" b="1" dirty="0">
                <a:latin typeface="Arial" panose="020B0604020202020204" pitchFamily="34" charset="0"/>
                <a:ea typeface="楷体" panose="02010609060101010101" pitchFamily="49" charset="-122"/>
              </a:rPr>
              <a:t>1</a:t>
            </a:r>
            <a:r>
              <a:rPr lang="zh-CN" altLang="en-US" sz="2400" b="1" dirty="0">
                <a:latin typeface="Arial" panose="020B0604020202020204" pitchFamily="34" charset="0"/>
                <a:ea typeface="楷体" panose="02010609060101010101" pitchFamily="49" charset="-122"/>
              </a:rPr>
              <a:t>、非还原性二糖：通过两个单糖的半缩醛羟基相连的二糖</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形成</a:t>
            </a:r>
            <a:r>
              <a:rPr lang="en-US" altLang="zh-CN" sz="2400" b="1" dirty="0">
                <a:latin typeface="Arial" panose="020B0604020202020204" pitchFamily="34" charset="0"/>
                <a:ea typeface="楷体" panose="02010609060101010101" pitchFamily="49" charset="-122"/>
              </a:rPr>
              <a:t>1.1-</a:t>
            </a:r>
            <a:r>
              <a:rPr lang="zh-CN" altLang="en-US" sz="2400" b="1" dirty="0">
                <a:latin typeface="Arial" panose="020B0604020202020204" pitchFamily="34" charset="0"/>
                <a:ea typeface="楷体" panose="02010609060101010101" pitchFamily="49" charset="-122"/>
              </a:rPr>
              <a:t>苷键或</a:t>
            </a:r>
            <a:r>
              <a:rPr lang="en-US" altLang="zh-CN" sz="2400" b="1" dirty="0">
                <a:latin typeface="Arial" panose="020B0604020202020204" pitchFamily="34" charset="0"/>
                <a:ea typeface="楷体" panose="02010609060101010101" pitchFamily="49" charset="-122"/>
              </a:rPr>
              <a:t>1.2-</a:t>
            </a:r>
            <a:r>
              <a:rPr lang="zh-CN" altLang="en-US" sz="2400" b="1" dirty="0">
                <a:latin typeface="Arial" panose="020B0604020202020204" pitchFamily="34" charset="0"/>
                <a:ea typeface="楷体" panose="02010609060101010101" pitchFamily="49" charset="-122"/>
              </a:rPr>
              <a:t>苷键</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。分子中无半缩醛结构，都以缩醛形式结合，不能开环。所以，此类二糖无变旋光现象，不能成脎，无还原性。蔗糖、海藻糖。</a:t>
            </a:r>
          </a:p>
          <a:p>
            <a:pPr>
              <a:lnSpc>
                <a:spcPct val="130000"/>
              </a:lnSpc>
              <a:buClrTx/>
              <a:buFontTx/>
            </a:pPr>
            <a:endParaRPr lang="zh-CN" altLang="en-US" sz="2400" b="1" dirty="0">
              <a:latin typeface="Arial" panose="020B0604020202020204" pitchFamily="34" charset="0"/>
              <a:ea typeface="楷体" panose="02010609060101010101" pitchFamily="49" charset="-122"/>
            </a:endParaRPr>
          </a:p>
          <a:p>
            <a:pPr>
              <a:lnSpc>
                <a:spcPct val="130000"/>
              </a:lnSpc>
              <a:buClrTx/>
              <a:buFontTx/>
            </a:pPr>
            <a:r>
              <a:rPr lang="en-US" altLang="zh-CN" sz="2400" b="1" dirty="0">
                <a:latin typeface="Arial" panose="020B0604020202020204" pitchFamily="34" charset="0"/>
                <a:ea typeface="楷体" panose="02010609060101010101" pitchFamily="49" charset="-122"/>
              </a:rPr>
              <a:t>2</a:t>
            </a:r>
            <a:r>
              <a:rPr lang="zh-CN" altLang="en-US" sz="2400" b="1" dirty="0">
                <a:latin typeface="Arial" panose="020B0604020202020204" pitchFamily="34" charset="0"/>
                <a:ea typeface="楷体" panose="02010609060101010101" pitchFamily="49" charset="-122"/>
              </a:rPr>
              <a:t>、 还原性二糖：在两个单糖的连接过程中，只有一个分子的单糖生成缩醛形式，另一分子中仍然保留半缩醛羟基，形成</a:t>
            </a:r>
            <a:r>
              <a:rPr lang="en-US" altLang="zh-CN" sz="2400" b="1" dirty="0">
                <a:latin typeface="Arial" panose="020B0604020202020204" pitchFamily="34" charset="0"/>
                <a:ea typeface="楷体" panose="02010609060101010101" pitchFamily="49" charset="-122"/>
              </a:rPr>
              <a:t>1.4-</a:t>
            </a:r>
            <a:r>
              <a:rPr lang="zh-CN" altLang="en-US" sz="2400" b="1" dirty="0">
                <a:latin typeface="Arial" panose="020B0604020202020204" pitchFamily="34" charset="0"/>
                <a:ea typeface="楷体" panose="02010609060101010101" pitchFamily="49" charset="-122"/>
              </a:rPr>
              <a:t>苷键。该二糖分子可以开环，具有变旋光现象，能够成脎，有还原性。乳糖、麦芽糖、纤维二糖等。</a:t>
            </a:r>
          </a:p>
        </p:txBody>
      </p:sp>
      <p:sp>
        <p:nvSpPr>
          <p:cNvPr id="34820"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34821"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30</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92515"/>
                                        </p:tgtEl>
                                        <p:attrNameLst>
                                          <p:attrName>style.visibility</p:attrName>
                                        </p:attrNameLst>
                                      </p:cBhvr>
                                      <p:to>
                                        <p:strVal val="visible"/>
                                      </p:to>
                                    </p:set>
                                    <p:animEffect transition="in" filter="strips(downRight)">
                                      <p:cBhvr>
                                        <p:cTn id="7" dur="500"/>
                                        <p:tgtEl>
                                          <p:spTgt spid="1925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92516">
                                            <p:txEl>
                                              <p:pRg st="0" end="0"/>
                                            </p:txEl>
                                          </p:spTgt>
                                        </p:tgtEl>
                                        <p:attrNameLst>
                                          <p:attrName>style.visibility</p:attrName>
                                        </p:attrNameLst>
                                      </p:cBhvr>
                                      <p:to>
                                        <p:strVal val="visible"/>
                                      </p:to>
                                    </p:set>
                                    <p:animEffect transition="in" filter="strips(downRight)">
                                      <p:cBhvr>
                                        <p:cTn id="12" dur="500"/>
                                        <p:tgtEl>
                                          <p:spTgt spid="1925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92516">
                                            <p:txEl>
                                              <p:pRg st="2" end="2"/>
                                            </p:txEl>
                                          </p:spTgt>
                                        </p:tgtEl>
                                        <p:attrNameLst>
                                          <p:attrName>style.visibility</p:attrName>
                                        </p:attrNameLst>
                                      </p:cBhvr>
                                      <p:to>
                                        <p:strVal val="visible"/>
                                      </p:to>
                                    </p:set>
                                    <p:animEffect transition="in" filter="strips(downRight)">
                                      <p:cBhvr>
                                        <p:cTn id="17" dur="500"/>
                                        <p:tgtEl>
                                          <p:spTgt spid="1925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3539" name="Object 3"/>
          <p:cNvGraphicFramePr>
            <a:graphicFrameLocks noChangeAspect="1"/>
          </p:cNvGraphicFramePr>
          <p:nvPr/>
        </p:nvGraphicFramePr>
        <p:xfrm>
          <a:off x="3960813" y="1197610"/>
          <a:ext cx="5183187" cy="3132138"/>
        </p:xfrm>
        <a:graphic>
          <a:graphicData uri="http://schemas.openxmlformats.org/presentationml/2006/ole">
            <mc:AlternateContent xmlns:mc="http://schemas.openxmlformats.org/markup-compatibility/2006">
              <mc:Choice xmlns:v="urn:schemas-microsoft-com:vml" Requires="v">
                <p:oleObj spid="_x0000_s23557" r:id="rId3" imgW="3267075" imgH="1952625" progId="Paint.Picture">
                  <p:embed/>
                </p:oleObj>
              </mc:Choice>
              <mc:Fallback>
                <p:oleObj r:id="rId3" imgW="3267075" imgH="1952625" progId="Paint.Picture">
                  <p:embed/>
                  <p:pic>
                    <p:nvPicPr>
                      <p:cNvPr id="0" name="图片 3095"/>
                      <p:cNvPicPr/>
                      <p:nvPr/>
                    </p:nvPicPr>
                    <p:blipFill>
                      <a:blip r:embed="rId4"/>
                      <a:srcRect l="1959" t="10109" r="3947"/>
                      <a:stretch>
                        <a:fillRect/>
                      </a:stretch>
                    </p:blipFill>
                    <p:spPr>
                      <a:xfrm>
                        <a:off x="3960813" y="1197610"/>
                        <a:ext cx="5183187" cy="3132138"/>
                      </a:xfrm>
                      <a:prstGeom prst="rect">
                        <a:avLst/>
                      </a:prstGeom>
                      <a:noFill/>
                      <a:ln w="38100">
                        <a:noFill/>
                        <a:miter/>
                      </a:ln>
                    </p:spPr>
                  </p:pic>
                </p:oleObj>
              </mc:Fallback>
            </mc:AlternateContent>
          </a:graphicData>
        </a:graphic>
      </p:graphicFrame>
      <p:sp>
        <p:nvSpPr>
          <p:cNvPr id="193540" name="Rectangle 4"/>
          <p:cNvSpPr/>
          <p:nvPr/>
        </p:nvSpPr>
        <p:spPr>
          <a:xfrm>
            <a:off x="539433" y="2310765"/>
            <a:ext cx="3059112" cy="1474788"/>
          </a:xfrm>
          <a:prstGeom prst="rect">
            <a:avLst/>
          </a:prstGeom>
          <a:noFill/>
          <a:ln w="9525">
            <a:noFill/>
          </a:ln>
        </p:spPr>
        <p:txBody>
          <a:bodyPr anchor="t" anchorCtr="0"/>
          <a:lstStyle/>
          <a:p>
            <a:pPr marL="342900" indent="-342900">
              <a:lnSpc>
                <a:spcPct val="90000"/>
              </a:lnSpc>
              <a:spcBef>
                <a:spcPct val="20000"/>
              </a:spcBef>
              <a:buClr>
                <a:schemeClr val="hlink"/>
              </a:buClr>
              <a:buSzPct val="70000"/>
              <a:buFont typeface="Wingdings" panose="05000000000000000000" pitchFamily="2" charset="2"/>
              <a:buChar char="v"/>
            </a:pPr>
            <a:r>
              <a:rPr lang="zh-CN" altLang="en-US" sz="2400" b="1" dirty="0">
                <a:latin typeface="Times New Roman" panose="02020603050405020304" pitchFamily="18" charset="0"/>
                <a:ea typeface="楷体" panose="02010609060101010101" pitchFamily="49" charset="-122"/>
              </a:rPr>
              <a:t>无变旋现象，无还原性。</a:t>
            </a:r>
          </a:p>
          <a:p>
            <a:pPr>
              <a:lnSpc>
                <a:spcPct val="90000"/>
              </a:lnSpc>
              <a:spcBef>
                <a:spcPct val="20000"/>
              </a:spcBef>
              <a:buClr>
                <a:schemeClr val="hlink"/>
              </a:buClr>
              <a:buSzPct val="70000"/>
              <a:buFont typeface="Wingdings" panose="05000000000000000000" pitchFamily="2" charset="2"/>
            </a:pPr>
            <a:endParaRPr lang="zh-CN" altLang="en-US" sz="2400" b="1" dirty="0">
              <a:latin typeface="Times New Roman" panose="02020603050405020304" pitchFamily="18" charset="0"/>
              <a:ea typeface="楷体" panose="02010609060101010101" pitchFamily="49" charset="-122"/>
            </a:endParaRPr>
          </a:p>
          <a:p>
            <a:pPr marL="342900" indent="-342900">
              <a:lnSpc>
                <a:spcPct val="90000"/>
              </a:lnSpc>
              <a:spcBef>
                <a:spcPct val="20000"/>
              </a:spcBef>
              <a:buClr>
                <a:schemeClr val="hlink"/>
              </a:buClr>
              <a:buSzPct val="70000"/>
              <a:buFont typeface="Wingdings" panose="05000000000000000000" pitchFamily="2" charset="2"/>
              <a:buChar char="v"/>
            </a:pPr>
            <a:r>
              <a:rPr lang="zh-CN" altLang="en-US" sz="2400" b="1" dirty="0">
                <a:latin typeface="Times New Roman" panose="02020603050405020304" pitchFamily="18" charset="0"/>
                <a:ea typeface="楷体" panose="02010609060101010101" pitchFamily="49" charset="-122"/>
              </a:rPr>
              <a:t>可水解</a:t>
            </a:r>
          </a:p>
        </p:txBody>
      </p:sp>
      <p:graphicFrame>
        <p:nvGraphicFramePr>
          <p:cNvPr id="193541" name="Object 5"/>
          <p:cNvGraphicFramePr>
            <a:graphicFrameLocks noChangeAspect="1"/>
          </p:cNvGraphicFramePr>
          <p:nvPr/>
        </p:nvGraphicFramePr>
        <p:xfrm>
          <a:off x="1043305" y="4364990"/>
          <a:ext cx="7270750" cy="2013585"/>
        </p:xfrm>
        <a:graphic>
          <a:graphicData uri="http://schemas.openxmlformats.org/presentationml/2006/ole">
            <mc:AlternateContent xmlns:mc="http://schemas.openxmlformats.org/markup-compatibility/2006">
              <mc:Choice xmlns:v="urn:schemas-microsoft-com:vml" Requires="v">
                <p:oleObj spid="_x0000_s23558" r:id="rId5" imgW="3895725" imgH="1057275" progId="Paint.Picture">
                  <p:embed/>
                </p:oleObj>
              </mc:Choice>
              <mc:Fallback>
                <p:oleObj r:id="rId5" imgW="3895725" imgH="1057275" progId="Paint.Picture">
                  <p:embed/>
                  <p:pic>
                    <p:nvPicPr>
                      <p:cNvPr id="0" name="图片 3097"/>
                      <p:cNvPicPr/>
                      <p:nvPr/>
                    </p:nvPicPr>
                    <p:blipFill>
                      <a:blip r:embed="rId6"/>
                      <a:stretch>
                        <a:fillRect/>
                      </a:stretch>
                    </p:blipFill>
                    <p:spPr>
                      <a:xfrm>
                        <a:off x="1043305" y="4364990"/>
                        <a:ext cx="7270750" cy="2013585"/>
                      </a:xfrm>
                      <a:prstGeom prst="rect">
                        <a:avLst/>
                      </a:prstGeom>
                      <a:noFill/>
                      <a:ln w="38100">
                        <a:noFill/>
                        <a:miter/>
                      </a:ln>
                    </p:spPr>
                  </p:pic>
                </p:oleObj>
              </mc:Fallback>
            </mc:AlternateContent>
          </a:graphicData>
        </a:graphic>
      </p:graphicFrame>
      <p:sp>
        <p:nvSpPr>
          <p:cNvPr id="193542" name="Rectangle 6"/>
          <p:cNvSpPr/>
          <p:nvPr/>
        </p:nvSpPr>
        <p:spPr>
          <a:xfrm>
            <a:off x="611188" y="241300"/>
            <a:ext cx="2328862" cy="457200"/>
          </a:xfrm>
          <a:prstGeom prst="rect">
            <a:avLst/>
          </a:prstGeom>
          <a:noFill/>
          <a:ln w="9525">
            <a:noFill/>
          </a:ln>
        </p:spPr>
        <p:txBody>
          <a:bodyPr wrap="none" anchor="t" anchorCtr="0">
            <a:spAutoFit/>
          </a:bodyPr>
          <a:lstStyle/>
          <a:p>
            <a:pPr>
              <a:spcBef>
                <a:spcPct val="20000"/>
              </a:spcBef>
              <a:buClr>
                <a:schemeClr val="hlink"/>
              </a:buClr>
              <a:buSzPct val="70000"/>
              <a:buFont typeface="Wingdings" panose="05000000000000000000" pitchFamily="2" charset="2"/>
            </a:pPr>
            <a:r>
              <a:rPr lang="zh-CN" altLang="en-US" sz="2400" b="1" dirty="0">
                <a:solidFill>
                  <a:schemeClr val="hlink"/>
                </a:solidFill>
                <a:latin typeface="Arial" panose="020B0604020202020204" pitchFamily="34" charset="0"/>
                <a:ea typeface="楷体" panose="02010609060101010101" pitchFamily="49" charset="-122"/>
              </a:rPr>
              <a:t>三、重要的二糖</a:t>
            </a:r>
          </a:p>
        </p:txBody>
      </p:sp>
      <p:sp>
        <p:nvSpPr>
          <p:cNvPr id="193543" name="Rectangle 7"/>
          <p:cNvSpPr/>
          <p:nvPr/>
        </p:nvSpPr>
        <p:spPr>
          <a:xfrm>
            <a:off x="539750" y="692785"/>
            <a:ext cx="8208963" cy="895350"/>
          </a:xfrm>
          <a:prstGeom prst="rect">
            <a:avLst/>
          </a:prstGeom>
          <a:noFill/>
          <a:ln w="9525">
            <a:noFill/>
          </a:ln>
        </p:spPr>
        <p:txBody>
          <a:bodyPr anchor="t" anchorCtr="0">
            <a:spAutoFit/>
          </a:bodyPr>
          <a:lstStyle/>
          <a:p>
            <a:pPr>
              <a:lnSpc>
                <a:spcPct val="110000"/>
              </a:lnSpc>
              <a:buClrTx/>
              <a:buFontTx/>
            </a:pPr>
            <a:r>
              <a:rPr lang="en-US" altLang="zh-CN" sz="2400" b="1" dirty="0">
                <a:latin typeface="Arial" panose="020B0604020202020204" pitchFamily="34" charset="0"/>
                <a:ea typeface="楷体" panose="02010609060101010101" pitchFamily="49" charset="-122"/>
              </a:rPr>
              <a:t>A. </a:t>
            </a:r>
            <a:r>
              <a:rPr lang="zh-CN" altLang="en-US" sz="2400" b="1" dirty="0">
                <a:latin typeface="Arial" panose="020B0604020202020204" pitchFamily="34" charset="0"/>
                <a:ea typeface="楷体" panose="02010609060101010101" pitchFamily="49" charset="-122"/>
              </a:rPr>
              <a:t>蔗糖：非还原糖，在甘蔗和甜菜中含量最多，是自然界分布最广的双糖。</a:t>
            </a:r>
          </a:p>
        </p:txBody>
      </p:sp>
      <p:sp>
        <p:nvSpPr>
          <p:cNvPr id="35847"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35848"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31</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3542"/>
                                        </p:tgtEl>
                                        <p:attrNameLst>
                                          <p:attrName>style.visibility</p:attrName>
                                        </p:attrNameLst>
                                      </p:cBhvr>
                                      <p:to>
                                        <p:strVal val="visible"/>
                                      </p:to>
                                    </p:set>
                                    <p:anim calcmode="lin" valueType="num">
                                      <p:cBhvr additive="base">
                                        <p:cTn id="7" dur="500" fill="hold"/>
                                        <p:tgtEl>
                                          <p:spTgt spid="193542"/>
                                        </p:tgtEl>
                                        <p:attrNameLst>
                                          <p:attrName>ppt_x</p:attrName>
                                        </p:attrNameLst>
                                      </p:cBhvr>
                                      <p:tavLst>
                                        <p:tav tm="0">
                                          <p:val>
                                            <p:strVal val="#ppt_x"/>
                                          </p:val>
                                        </p:tav>
                                        <p:tav tm="100000">
                                          <p:val>
                                            <p:strVal val="#ppt_x"/>
                                          </p:val>
                                        </p:tav>
                                      </p:tavLst>
                                    </p:anim>
                                    <p:anim calcmode="lin" valueType="num">
                                      <p:cBhvr additive="base">
                                        <p:cTn id="8" dur="500" fill="hold"/>
                                        <p:tgtEl>
                                          <p:spTgt spid="1935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93543"/>
                                        </p:tgtEl>
                                        <p:attrNameLst>
                                          <p:attrName>style.visibility</p:attrName>
                                        </p:attrNameLst>
                                      </p:cBhvr>
                                      <p:to>
                                        <p:strVal val="visible"/>
                                      </p:to>
                                    </p:set>
                                    <p:animEffect transition="in" filter="strips(downRight)">
                                      <p:cBhvr>
                                        <p:cTn id="13" dur="500"/>
                                        <p:tgtEl>
                                          <p:spTgt spid="193543"/>
                                        </p:tgtEl>
                                      </p:cBhvr>
                                    </p:animEffect>
                                  </p:childTnLst>
                                </p:cTn>
                              </p:par>
                              <p:par>
                                <p:cTn id="14" presetID="18" presetClass="entr" presetSubtype="6" fill="hold" nodeType="withEffect">
                                  <p:stCondLst>
                                    <p:cond delay="0"/>
                                  </p:stCondLst>
                                  <p:childTnLst>
                                    <p:set>
                                      <p:cBhvr>
                                        <p:cTn id="15" dur="1" fill="hold">
                                          <p:stCondLst>
                                            <p:cond delay="0"/>
                                          </p:stCondLst>
                                        </p:cTn>
                                        <p:tgtEl>
                                          <p:spTgt spid="193539"/>
                                        </p:tgtEl>
                                        <p:attrNameLst>
                                          <p:attrName>style.visibility</p:attrName>
                                        </p:attrNameLst>
                                      </p:cBhvr>
                                      <p:to>
                                        <p:strVal val="visible"/>
                                      </p:to>
                                    </p:set>
                                    <p:animEffect transition="in" filter="strips(downRight)">
                                      <p:cBhvr>
                                        <p:cTn id="16" dur="500"/>
                                        <p:tgtEl>
                                          <p:spTgt spid="193539"/>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nodeType="clickEffect">
                                  <p:stCondLst>
                                    <p:cond delay="0"/>
                                  </p:stCondLst>
                                  <p:childTnLst>
                                    <p:set>
                                      <p:cBhvr>
                                        <p:cTn id="20" dur="1" fill="hold">
                                          <p:stCondLst>
                                            <p:cond delay="0"/>
                                          </p:stCondLst>
                                        </p:cTn>
                                        <p:tgtEl>
                                          <p:spTgt spid="193540">
                                            <p:txEl>
                                              <p:pRg st="0" end="0"/>
                                            </p:txEl>
                                          </p:spTgt>
                                        </p:tgtEl>
                                        <p:attrNameLst>
                                          <p:attrName>style.visibility</p:attrName>
                                        </p:attrNameLst>
                                      </p:cBhvr>
                                      <p:to>
                                        <p:strVal val="visible"/>
                                      </p:to>
                                    </p:set>
                                    <p:animEffect transition="in" filter="barn(inHorizontal)">
                                      <p:cBhvr>
                                        <p:cTn id="21" dur="500"/>
                                        <p:tgtEl>
                                          <p:spTgt spid="19354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193541"/>
                                        </p:tgtEl>
                                        <p:attrNameLst>
                                          <p:attrName>style.visibility</p:attrName>
                                        </p:attrNameLst>
                                      </p:cBhvr>
                                      <p:to>
                                        <p:strVal val="visible"/>
                                      </p:to>
                                    </p:set>
                                    <p:animEffect transition="in" filter="slide(fromBottom)">
                                      <p:cBhvr>
                                        <p:cTn id="26" dur="500"/>
                                        <p:tgtEl>
                                          <p:spTgt spid="193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2" grpId="0"/>
      <p:bldP spid="19354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7" name="Group 3"/>
          <p:cNvGrpSpPr/>
          <p:nvPr/>
        </p:nvGrpSpPr>
        <p:grpSpPr>
          <a:xfrm>
            <a:off x="395288" y="3248025"/>
            <a:ext cx="3421062" cy="1728788"/>
            <a:chOff x="657" y="2024"/>
            <a:chExt cx="2155" cy="1089"/>
          </a:xfrm>
        </p:grpSpPr>
        <p:sp>
          <p:nvSpPr>
            <p:cNvPr id="34818" name="Text Box 4"/>
            <p:cNvSpPr txBox="1"/>
            <p:nvPr/>
          </p:nvSpPr>
          <p:spPr>
            <a:xfrm>
              <a:off x="1565" y="2530"/>
              <a:ext cx="273" cy="242"/>
            </a:xfrm>
            <a:prstGeom prst="rect">
              <a:avLst/>
            </a:prstGeom>
            <a:noFill/>
            <a:ln w="9525">
              <a:noFill/>
            </a:ln>
          </p:spPr>
          <p:txBody>
            <a:bodyPr anchor="t" anchorCtr="0">
              <a:spAutoFit/>
            </a:bodyPr>
            <a:lstStyle/>
            <a:p>
              <a:pPr>
                <a:lnSpc>
                  <a:spcPct val="80000"/>
                </a:lnSpc>
                <a:buClrTx/>
                <a:buFontTx/>
              </a:pPr>
              <a:r>
                <a:rPr lang="en-US" altLang="zh-CN" sz="2400" dirty="0">
                  <a:solidFill>
                    <a:srgbClr val="FF0000"/>
                  </a:solidFill>
                  <a:latin typeface="Times New Roman" panose="02020603050405020304" pitchFamily="18" charset="0"/>
                  <a:ea typeface="微软雅黑" panose="020B0503020204020204" charset="-122"/>
                </a:rPr>
                <a:t>O</a:t>
              </a:r>
              <a:endParaRPr lang="en-US" altLang="zh-CN" sz="2400" baseline="-25000" dirty="0">
                <a:solidFill>
                  <a:srgbClr val="FF0000"/>
                </a:solidFill>
                <a:latin typeface="Times New Roman" panose="02020603050405020304" pitchFamily="18" charset="0"/>
                <a:ea typeface="微软雅黑" panose="020B0503020204020204" charset="-122"/>
              </a:endParaRPr>
            </a:p>
          </p:txBody>
        </p:sp>
        <p:sp>
          <p:nvSpPr>
            <p:cNvPr id="34819" name="Line 5"/>
            <p:cNvSpPr/>
            <p:nvPr/>
          </p:nvSpPr>
          <p:spPr>
            <a:xfrm flipV="1">
              <a:off x="1746" y="2477"/>
              <a:ext cx="114" cy="114"/>
            </a:xfrm>
            <a:prstGeom prst="line">
              <a:avLst/>
            </a:prstGeom>
            <a:ln w="25400" cap="flat" cmpd="sng">
              <a:solidFill>
                <a:schemeClr val="tx1"/>
              </a:solidFill>
              <a:prstDash val="solid"/>
              <a:round/>
              <a:headEnd type="none" w="med" len="med"/>
              <a:tailEnd type="none" w="med" len="med"/>
            </a:ln>
          </p:spPr>
        </p:sp>
        <p:grpSp>
          <p:nvGrpSpPr>
            <p:cNvPr id="34820" name="Group 6"/>
            <p:cNvGrpSpPr/>
            <p:nvPr/>
          </p:nvGrpSpPr>
          <p:grpSpPr>
            <a:xfrm>
              <a:off x="657" y="2024"/>
              <a:ext cx="976" cy="1021"/>
              <a:chOff x="657" y="2024"/>
              <a:chExt cx="976" cy="1021"/>
            </a:xfrm>
          </p:grpSpPr>
          <p:sp>
            <p:nvSpPr>
              <p:cNvPr id="34821" name="Text Box 7"/>
              <p:cNvSpPr txBox="1"/>
              <p:nvPr/>
            </p:nvSpPr>
            <p:spPr>
              <a:xfrm>
                <a:off x="798" y="2024"/>
                <a:ext cx="681" cy="227"/>
              </a:xfrm>
              <a:prstGeom prst="rect">
                <a:avLst/>
              </a:prstGeom>
              <a:noFill/>
              <a:ln w="9525">
                <a:noFill/>
              </a:ln>
            </p:spPr>
            <p:txBody>
              <a:bodyPr anchor="t" anchorCtr="0">
                <a:spAutoFit/>
              </a:bodyPr>
              <a:lstStyle/>
              <a:p>
                <a:pPr>
                  <a:lnSpc>
                    <a:spcPct val="80000"/>
                  </a:lnSpc>
                  <a:buClrTx/>
                  <a:buFontTx/>
                </a:pPr>
                <a:r>
                  <a:rPr lang="en-US" altLang="zh-CN" sz="2200" dirty="0">
                    <a:latin typeface="Times New Roman" panose="02020603050405020304" pitchFamily="18" charset="0"/>
                    <a:ea typeface="微软雅黑" panose="020B0503020204020204" charset="-122"/>
                  </a:rPr>
                  <a:t>CH</a:t>
                </a:r>
                <a:r>
                  <a:rPr lang="en-US" altLang="zh-CN" sz="2200" baseline="-25000" dirty="0">
                    <a:latin typeface="Times New Roman" panose="02020603050405020304" pitchFamily="18" charset="0"/>
                    <a:ea typeface="微软雅黑" panose="020B0503020204020204" charset="-122"/>
                  </a:rPr>
                  <a:t>2</a:t>
                </a:r>
                <a:r>
                  <a:rPr lang="en-US" altLang="zh-CN" sz="2200" dirty="0">
                    <a:latin typeface="Times New Roman" panose="02020603050405020304" pitchFamily="18" charset="0"/>
                    <a:ea typeface="微软雅黑" panose="020B0503020204020204" charset="-122"/>
                  </a:rPr>
                  <a:t>OH</a:t>
                </a:r>
                <a:endParaRPr lang="en-US" altLang="zh-CN" sz="2200" baseline="-25000" dirty="0">
                  <a:latin typeface="Times New Roman" panose="02020603050405020304" pitchFamily="18" charset="0"/>
                  <a:ea typeface="微软雅黑" panose="020B0503020204020204" charset="-122"/>
                </a:endParaRPr>
              </a:p>
            </p:txBody>
          </p:sp>
          <p:sp>
            <p:nvSpPr>
              <p:cNvPr id="34822" name="Text Box 8"/>
              <p:cNvSpPr txBox="1"/>
              <p:nvPr/>
            </p:nvSpPr>
            <p:spPr>
              <a:xfrm>
                <a:off x="1394" y="2307"/>
                <a:ext cx="227" cy="227"/>
              </a:xfrm>
              <a:prstGeom prst="rect">
                <a:avLst/>
              </a:prstGeom>
              <a:noFill/>
              <a:ln w="9525">
                <a:noFill/>
              </a:ln>
            </p:spPr>
            <p:txBody>
              <a:bodyPr anchor="t" anchorCtr="0">
                <a:spAutoFit/>
              </a:bodyPr>
              <a:lstStyle/>
              <a:p>
                <a:pPr>
                  <a:lnSpc>
                    <a:spcPct val="80000"/>
                  </a:lnSpc>
                  <a:buClrTx/>
                  <a:buFontTx/>
                </a:pPr>
                <a:r>
                  <a:rPr lang="en-US" altLang="zh-CN" sz="2200" dirty="0">
                    <a:latin typeface="Times New Roman" panose="02020603050405020304" pitchFamily="18" charset="0"/>
                    <a:ea typeface="微软雅黑" panose="020B0503020204020204" charset="-122"/>
                  </a:rPr>
                  <a:t>H</a:t>
                </a:r>
                <a:endParaRPr lang="en-US" altLang="zh-CN" sz="2200" baseline="-25000" dirty="0">
                  <a:latin typeface="Times New Roman" panose="02020603050405020304" pitchFamily="18" charset="0"/>
                  <a:ea typeface="微软雅黑" panose="020B0503020204020204" charset="-122"/>
                </a:endParaRPr>
              </a:p>
            </p:txBody>
          </p:sp>
          <p:sp>
            <p:nvSpPr>
              <p:cNvPr id="34823" name="Text Box 9"/>
              <p:cNvSpPr txBox="1"/>
              <p:nvPr/>
            </p:nvSpPr>
            <p:spPr>
              <a:xfrm>
                <a:off x="1167" y="2321"/>
                <a:ext cx="227"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O</a:t>
                </a:r>
                <a:endParaRPr lang="en-US" altLang="zh-CN" sz="2400" baseline="-25000" dirty="0">
                  <a:latin typeface="Times New Roman" panose="02020603050405020304" pitchFamily="18" charset="0"/>
                  <a:ea typeface="微软雅黑" panose="020B0503020204020204" charset="-122"/>
                </a:endParaRPr>
              </a:p>
            </p:txBody>
          </p:sp>
          <p:sp>
            <p:nvSpPr>
              <p:cNvPr id="34824" name="AutoShape 10"/>
              <p:cNvSpPr/>
              <p:nvPr/>
            </p:nvSpPr>
            <p:spPr>
              <a:xfrm rot="-2100000">
                <a:off x="737" y="2570"/>
                <a:ext cx="41" cy="33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4825" name="AutoShape 11"/>
              <p:cNvSpPr/>
              <p:nvPr/>
            </p:nvSpPr>
            <p:spPr>
              <a:xfrm rot="2100000">
                <a:off x="1386" y="2570"/>
                <a:ext cx="41" cy="33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4826" name="Line 12"/>
              <p:cNvSpPr/>
              <p:nvPr/>
            </p:nvSpPr>
            <p:spPr>
              <a:xfrm flipV="1">
                <a:off x="855" y="2875"/>
                <a:ext cx="482" cy="0"/>
              </a:xfrm>
              <a:prstGeom prst="line">
                <a:avLst/>
              </a:prstGeom>
              <a:ln w="57150" cap="flat" cmpd="sng">
                <a:solidFill>
                  <a:schemeClr val="tx1"/>
                </a:solidFill>
                <a:prstDash val="solid"/>
                <a:round/>
                <a:headEnd type="none" w="med" len="med"/>
                <a:tailEnd type="none" w="med" len="med"/>
              </a:ln>
            </p:spPr>
          </p:sp>
          <p:sp>
            <p:nvSpPr>
              <p:cNvPr id="34827" name="Line 13"/>
              <p:cNvSpPr/>
              <p:nvPr/>
            </p:nvSpPr>
            <p:spPr>
              <a:xfrm flipV="1">
                <a:off x="657" y="2421"/>
                <a:ext cx="243" cy="185"/>
              </a:xfrm>
              <a:prstGeom prst="line">
                <a:avLst/>
              </a:prstGeom>
              <a:ln w="9525" cap="flat" cmpd="sng">
                <a:solidFill>
                  <a:schemeClr val="tx1"/>
                </a:solidFill>
                <a:prstDash val="solid"/>
                <a:round/>
                <a:headEnd type="none" w="med" len="med"/>
                <a:tailEnd type="none" w="med" len="med"/>
              </a:ln>
            </p:spPr>
          </p:sp>
          <p:sp>
            <p:nvSpPr>
              <p:cNvPr id="34828" name="Line 14"/>
              <p:cNvSpPr/>
              <p:nvPr/>
            </p:nvSpPr>
            <p:spPr>
              <a:xfrm flipH="1" flipV="1">
                <a:off x="1366" y="2478"/>
                <a:ext cx="141" cy="128"/>
              </a:xfrm>
              <a:prstGeom prst="line">
                <a:avLst/>
              </a:prstGeom>
              <a:ln w="9525" cap="flat" cmpd="sng">
                <a:solidFill>
                  <a:schemeClr val="tx1"/>
                </a:solidFill>
                <a:prstDash val="solid"/>
                <a:round/>
                <a:headEnd type="none" w="med" len="med"/>
                <a:tailEnd type="none" w="med" len="med"/>
              </a:ln>
            </p:spPr>
          </p:sp>
          <p:sp>
            <p:nvSpPr>
              <p:cNvPr id="34829" name="Line 15"/>
              <p:cNvSpPr/>
              <p:nvPr/>
            </p:nvSpPr>
            <p:spPr>
              <a:xfrm>
                <a:off x="900" y="2421"/>
                <a:ext cx="324" cy="0"/>
              </a:xfrm>
              <a:prstGeom prst="line">
                <a:avLst/>
              </a:prstGeom>
              <a:ln w="12700" cap="flat" cmpd="sng">
                <a:solidFill>
                  <a:schemeClr val="tx1"/>
                </a:solidFill>
                <a:prstDash val="solid"/>
                <a:round/>
                <a:headEnd type="none" w="med" len="med"/>
                <a:tailEnd type="none" w="med" len="med"/>
              </a:ln>
            </p:spPr>
          </p:sp>
          <p:sp>
            <p:nvSpPr>
              <p:cNvPr id="34830" name="Line 16"/>
              <p:cNvSpPr/>
              <p:nvPr/>
            </p:nvSpPr>
            <p:spPr>
              <a:xfrm>
                <a:off x="912" y="2223"/>
                <a:ext cx="0" cy="283"/>
              </a:xfrm>
              <a:prstGeom prst="line">
                <a:avLst/>
              </a:prstGeom>
              <a:ln w="25400" cap="flat" cmpd="sng">
                <a:solidFill>
                  <a:schemeClr val="tx1"/>
                </a:solidFill>
                <a:prstDash val="solid"/>
                <a:round/>
                <a:headEnd type="none" w="med" len="med"/>
                <a:tailEnd type="none" w="med" len="med"/>
              </a:ln>
            </p:spPr>
          </p:sp>
          <p:sp>
            <p:nvSpPr>
              <p:cNvPr id="34831" name="Line 17"/>
              <p:cNvSpPr/>
              <p:nvPr/>
            </p:nvSpPr>
            <p:spPr>
              <a:xfrm>
                <a:off x="657" y="2450"/>
                <a:ext cx="0" cy="340"/>
              </a:xfrm>
              <a:prstGeom prst="line">
                <a:avLst/>
              </a:prstGeom>
              <a:ln w="25400" cap="flat" cmpd="sng">
                <a:solidFill>
                  <a:schemeClr val="tx1"/>
                </a:solidFill>
                <a:prstDash val="solid"/>
                <a:round/>
                <a:headEnd type="none" w="med" len="med"/>
                <a:tailEnd type="none" w="med" len="med"/>
              </a:ln>
            </p:spPr>
          </p:sp>
          <p:sp>
            <p:nvSpPr>
              <p:cNvPr id="34832" name="Line 18"/>
              <p:cNvSpPr/>
              <p:nvPr/>
            </p:nvSpPr>
            <p:spPr>
              <a:xfrm>
                <a:off x="855" y="2762"/>
                <a:ext cx="0" cy="283"/>
              </a:xfrm>
              <a:prstGeom prst="line">
                <a:avLst/>
              </a:prstGeom>
              <a:ln w="25400" cap="flat" cmpd="sng">
                <a:solidFill>
                  <a:schemeClr val="tx1"/>
                </a:solidFill>
                <a:prstDash val="solid"/>
                <a:round/>
                <a:headEnd type="none" w="med" len="med"/>
                <a:tailEnd type="none" w="med" len="med"/>
              </a:ln>
            </p:spPr>
          </p:sp>
          <p:sp>
            <p:nvSpPr>
              <p:cNvPr id="34833" name="Line 19"/>
              <p:cNvSpPr/>
              <p:nvPr/>
            </p:nvSpPr>
            <p:spPr>
              <a:xfrm>
                <a:off x="1309" y="2733"/>
                <a:ext cx="0" cy="283"/>
              </a:xfrm>
              <a:prstGeom prst="line">
                <a:avLst/>
              </a:prstGeom>
              <a:ln w="25400" cap="flat" cmpd="sng">
                <a:solidFill>
                  <a:schemeClr val="tx1"/>
                </a:solidFill>
                <a:prstDash val="solid"/>
                <a:round/>
                <a:headEnd type="none" w="med" len="med"/>
                <a:tailEnd type="none" w="med" len="med"/>
              </a:ln>
            </p:spPr>
          </p:sp>
          <p:sp>
            <p:nvSpPr>
              <p:cNvPr id="34834" name="Line 20"/>
              <p:cNvSpPr/>
              <p:nvPr/>
            </p:nvSpPr>
            <p:spPr>
              <a:xfrm>
                <a:off x="1519" y="2478"/>
                <a:ext cx="0" cy="363"/>
              </a:xfrm>
              <a:prstGeom prst="line">
                <a:avLst/>
              </a:prstGeom>
              <a:ln w="25400" cap="flat" cmpd="sng">
                <a:solidFill>
                  <a:schemeClr val="tx1"/>
                </a:solidFill>
                <a:prstDash val="solid"/>
                <a:round/>
                <a:headEnd type="none" w="med" len="med"/>
                <a:tailEnd type="none" w="med" len="med"/>
              </a:ln>
            </p:spPr>
          </p:sp>
          <p:sp>
            <p:nvSpPr>
              <p:cNvPr id="34835" name="Line 21"/>
              <p:cNvSpPr/>
              <p:nvPr/>
            </p:nvSpPr>
            <p:spPr>
              <a:xfrm>
                <a:off x="1309" y="3016"/>
                <a:ext cx="113" cy="0"/>
              </a:xfrm>
              <a:prstGeom prst="line">
                <a:avLst/>
              </a:prstGeom>
              <a:ln w="25400" cap="flat" cmpd="sng">
                <a:solidFill>
                  <a:schemeClr val="tx1"/>
                </a:solidFill>
                <a:prstDash val="solid"/>
                <a:round/>
                <a:headEnd type="none" w="med" len="med"/>
                <a:tailEnd type="none" w="med" len="med"/>
              </a:ln>
            </p:spPr>
          </p:sp>
          <p:sp>
            <p:nvSpPr>
              <p:cNvPr id="34836" name="Line 22"/>
              <p:cNvSpPr/>
              <p:nvPr/>
            </p:nvSpPr>
            <p:spPr>
              <a:xfrm>
                <a:off x="855" y="2761"/>
                <a:ext cx="113" cy="0"/>
              </a:xfrm>
              <a:prstGeom prst="line">
                <a:avLst/>
              </a:prstGeom>
              <a:ln w="25400" cap="flat" cmpd="sng">
                <a:solidFill>
                  <a:schemeClr val="tx1"/>
                </a:solidFill>
                <a:prstDash val="solid"/>
                <a:round/>
                <a:headEnd type="none" w="med" len="med"/>
                <a:tailEnd type="none" w="med" len="med"/>
              </a:ln>
            </p:spPr>
          </p:sp>
          <p:sp>
            <p:nvSpPr>
              <p:cNvPr id="34837" name="Line 23"/>
              <p:cNvSpPr/>
              <p:nvPr/>
            </p:nvSpPr>
            <p:spPr>
              <a:xfrm>
                <a:off x="657" y="2790"/>
                <a:ext cx="85" cy="0"/>
              </a:xfrm>
              <a:prstGeom prst="line">
                <a:avLst/>
              </a:prstGeom>
              <a:ln w="25400" cap="flat" cmpd="sng">
                <a:solidFill>
                  <a:schemeClr val="tx1"/>
                </a:solidFill>
                <a:prstDash val="solid"/>
                <a:round/>
                <a:headEnd type="none" w="med" len="med"/>
                <a:tailEnd type="none" w="med" len="med"/>
              </a:ln>
            </p:spPr>
          </p:sp>
          <p:sp>
            <p:nvSpPr>
              <p:cNvPr id="34838" name="Line 24"/>
              <p:cNvSpPr/>
              <p:nvPr/>
            </p:nvSpPr>
            <p:spPr>
              <a:xfrm flipV="1">
                <a:off x="1519" y="2726"/>
                <a:ext cx="114" cy="114"/>
              </a:xfrm>
              <a:prstGeom prst="line">
                <a:avLst/>
              </a:prstGeom>
              <a:ln w="25400" cap="flat" cmpd="sng">
                <a:solidFill>
                  <a:schemeClr val="tx1"/>
                </a:solidFill>
                <a:prstDash val="solid"/>
                <a:round/>
                <a:headEnd type="none" w="med" len="med"/>
                <a:tailEnd type="none" w="med" len="med"/>
              </a:ln>
            </p:spPr>
          </p:sp>
        </p:grpSp>
        <p:grpSp>
          <p:nvGrpSpPr>
            <p:cNvPr id="34839" name="Group 25"/>
            <p:cNvGrpSpPr/>
            <p:nvPr/>
          </p:nvGrpSpPr>
          <p:grpSpPr>
            <a:xfrm>
              <a:off x="1859" y="2307"/>
              <a:ext cx="953" cy="806"/>
              <a:chOff x="3152" y="2500"/>
              <a:chExt cx="953" cy="806"/>
            </a:xfrm>
          </p:grpSpPr>
          <p:sp>
            <p:nvSpPr>
              <p:cNvPr id="34840" name="Text Box 26"/>
              <p:cNvSpPr txBox="1"/>
              <p:nvPr/>
            </p:nvSpPr>
            <p:spPr>
              <a:xfrm>
                <a:off x="3266" y="2750"/>
                <a:ext cx="681" cy="227"/>
              </a:xfrm>
              <a:prstGeom prst="rect">
                <a:avLst/>
              </a:prstGeom>
              <a:noFill/>
              <a:ln w="9525">
                <a:noFill/>
              </a:ln>
            </p:spPr>
            <p:txBody>
              <a:bodyPr anchor="t" anchorCtr="0">
                <a:spAutoFit/>
              </a:bodyPr>
              <a:lstStyle/>
              <a:p>
                <a:pPr>
                  <a:lnSpc>
                    <a:spcPct val="80000"/>
                  </a:lnSpc>
                  <a:buClrTx/>
                  <a:buFontTx/>
                </a:pPr>
                <a:r>
                  <a:rPr lang="en-US" altLang="zh-CN" sz="2200" dirty="0">
                    <a:latin typeface="Times New Roman" panose="02020603050405020304" pitchFamily="18" charset="0"/>
                    <a:ea typeface="微软雅黑" panose="020B0503020204020204" charset="-122"/>
                  </a:rPr>
                  <a:t>HOH</a:t>
                </a:r>
                <a:r>
                  <a:rPr lang="en-US" altLang="zh-CN" sz="2200" baseline="-25000" dirty="0">
                    <a:latin typeface="Times New Roman" panose="02020603050405020304" pitchFamily="18" charset="0"/>
                    <a:ea typeface="微软雅黑" panose="020B0503020204020204" charset="-122"/>
                  </a:rPr>
                  <a:t>2</a:t>
                </a:r>
                <a:r>
                  <a:rPr lang="en-US" altLang="zh-CN" sz="2200" dirty="0">
                    <a:latin typeface="Times New Roman" panose="02020603050405020304" pitchFamily="18" charset="0"/>
                    <a:ea typeface="微软雅黑" panose="020B0503020204020204" charset="-122"/>
                  </a:rPr>
                  <a:t>C</a:t>
                </a:r>
              </a:p>
            </p:txBody>
          </p:sp>
          <p:sp>
            <p:nvSpPr>
              <p:cNvPr id="34841" name="Text Box 27"/>
              <p:cNvSpPr txBox="1"/>
              <p:nvPr/>
            </p:nvSpPr>
            <p:spPr>
              <a:xfrm>
                <a:off x="3311" y="2576"/>
                <a:ext cx="227"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O</a:t>
                </a:r>
                <a:endParaRPr lang="en-US" altLang="zh-CN" sz="2400" baseline="-25000" dirty="0">
                  <a:latin typeface="Times New Roman" panose="02020603050405020304" pitchFamily="18" charset="0"/>
                  <a:ea typeface="微软雅黑" panose="020B0503020204020204" charset="-122"/>
                </a:endParaRPr>
              </a:p>
            </p:txBody>
          </p:sp>
          <p:sp>
            <p:nvSpPr>
              <p:cNvPr id="34842" name="AutoShape 28"/>
              <p:cNvSpPr/>
              <p:nvPr/>
            </p:nvSpPr>
            <p:spPr>
              <a:xfrm rot="-2100000">
                <a:off x="3244" y="2831"/>
                <a:ext cx="41" cy="33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4843" name="AutoShape 29"/>
              <p:cNvSpPr/>
              <p:nvPr/>
            </p:nvSpPr>
            <p:spPr>
              <a:xfrm rot="2100000">
                <a:off x="3893" y="2831"/>
                <a:ext cx="41" cy="33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4844" name="Line 30"/>
              <p:cNvSpPr/>
              <p:nvPr/>
            </p:nvSpPr>
            <p:spPr>
              <a:xfrm flipV="1">
                <a:off x="3362" y="3136"/>
                <a:ext cx="482" cy="0"/>
              </a:xfrm>
              <a:prstGeom prst="line">
                <a:avLst/>
              </a:prstGeom>
              <a:ln w="57150" cap="flat" cmpd="sng">
                <a:solidFill>
                  <a:schemeClr val="tx1"/>
                </a:solidFill>
                <a:prstDash val="solid"/>
                <a:round/>
                <a:headEnd type="none" w="med" len="med"/>
                <a:tailEnd type="none" w="med" len="med"/>
              </a:ln>
            </p:spPr>
          </p:sp>
          <p:sp>
            <p:nvSpPr>
              <p:cNvPr id="34845" name="Line 31"/>
              <p:cNvSpPr/>
              <p:nvPr/>
            </p:nvSpPr>
            <p:spPr>
              <a:xfrm flipH="1" flipV="1">
                <a:off x="3810" y="2682"/>
                <a:ext cx="204" cy="185"/>
              </a:xfrm>
              <a:prstGeom prst="line">
                <a:avLst/>
              </a:prstGeom>
              <a:ln w="9525" cap="flat" cmpd="sng">
                <a:solidFill>
                  <a:schemeClr val="tx1"/>
                </a:solidFill>
                <a:prstDash val="solid"/>
                <a:round/>
                <a:headEnd type="none" w="med" len="med"/>
                <a:tailEnd type="none" w="med" len="med"/>
              </a:ln>
            </p:spPr>
          </p:sp>
          <p:sp>
            <p:nvSpPr>
              <p:cNvPr id="34846" name="Line 32"/>
              <p:cNvSpPr/>
              <p:nvPr/>
            </p:nvSpPr>
            <p:spPr>
              <a:xfrm>
                <a:off x="3515" y="2682"/>
                <a:ext cx="301" cy="0"/>
              </a:xfrm>
              <a:prstGeom prst="line">
                <a:avLst/>
              </a:prstGeom>
              <a:ln w="12700" cap="flat" cmpd="sng">
                <a:solidFill>
                  <a:schemeClr val="tx1"/>
                </a:solidFill>
                <a:prstDash val="solid"/>
                <a:round/>
                <a:headEnd type="none" w="med" len="med"/>
                <a:tailEnd type="none" w="med" len="med"/>
              </a:ln>
            </p:spPr>
          </p:sp>
          <p:sp>
            <p:nvSpPr>
              <p:cNvPr id="34847" name="Line 33"/>
              <p:cNvSpPr/>
              <p:nvPr/>
            </p:nvSpPr>
            <p:spPr>
              <a:xfrm>
                <a:off x="3810" y="2500"/>
                <a:ext cx="0" cy="283"/>
              </a:xfrm>
              <a:prstGeom prst="line">
                <a:avLst/>
              </a:prstGeom>
              <a:ln w="25400" cap="flat" cmpd="sng">
                <a:solidFill>
                  <a:schemeClr val="tx1"/>
                </a:solidFill>
                <a:prstDash val="solid"/>
                <a:round/>
                <a:headEnd type="none" w="med" len="med"/>
                <a:tailEnd type="none" w="med" len="med"/>
              </a:ln>
            </p:spPr>
          </p:sp>
          <p:sp>
            <p:nvSpPr>
              <p:cNvPr id="34848" name="Line 34"/>
              <p:cNvSpPr/>
              <p:nvPr/>
            </p:nvSpPr>
            <p:spPr>
              <a:xfrm>
                <a:off x="3152" y="2659"/>
                <a:ext cx="12" cy="392"/>
              </a:xfrm>
              <a:prstGeom prst="line">
                <a:avLst/>
              </a:prstGeom>
              <a:ln w="25400" cap="flat" cmpd="sng">
                <a:solidFill>
                  <a:schemeClr val="tx1"/>
                </a:solidFill>
                <a:prstDash val="solid"/>
                <a:round/>
                <a:headEnd type="none" w="med" len="med"/>
                <a:tailEnd type="none" w="med" len="med"/>
              </a:ln>
            </p:spPr>
          </p:sp>
          <p:sp>
            <p:nvSpPr>
              <p:cNvPr id="34849" name="Line 35"/>
              <p:cNvSpPr/>
              <p:nvPr/>
            </p:nvSpPr>
            <p:spPr>
              <a:xfrm>
                <a:off x="3362" y="3023"/>
                <a:ext cx="0" cy="283"/>
              </a:xfrm>
              <a:prstGeom prst="line">
                <a:avLst/>
              </a:prstGeom>
              <a:ln w="25400" cap="flat" cmpd="sng">
                <a:solidFill>
                  <a:schemeClr val="tx1"/>
                </a:solidFill>
                <a:prstDash val="solid"/>
                <a:round/>
                <a:headEnd type="none" w="med" len="med"/>
                <a:tailEnd type="none" w="med" len="med"/>
              </a:ln>
            </p:spPr>
          </p:sp>
          <p:sp>
            <p:nvSpPr>
              <p:cNvPr id="34850" name="Line 36"/>
              <p:cNvSpPr/>
              <p:nvPr/>
            </p:nvSpPr>
            <p:spPr>
              <a:xfrm>
                <a:off x="3816" y="2994"/>
                <a:ext cx="0" cy="283"/>
              </a:xfrm>
              <a:prstGeom prst="line">
                <a:avLst/>
              </a:prstGeom>
              <a:ln w="25400" cap="flat" cmpd="sng">
                <a:solidFill>
                  <a:schemeClr val="tx1"/>
                </a:solidFill>
                <a:prstDash val="solid"/>
                <a:round/>
                <a:headEnd type="none" w="med" len="med"/>
                <a:tailEnd type="none" w="med" len="med"/>
              </a:ln>
            </p:spPr>
          </p:sp>
          <p:sp>
            <p:nvSpPr>
              <p:cNvPr id="34851" name="Line 37"/>
              <p:cNvSpPr/>
              <p:nvPr/>
            </p:nvSpPr>
            <p:spPr>
              <a:xfrm>
                <a:off x="4026" y="2739"/>
                <a:ext cx="0" cy="363"/>
              </a:xfrm>
              <a:prstGeom prst="line">
                <a:avLst/>
              </a:prstGeom>
              <a:ln w="25400" cap="flat" cmpd="sng">
                <a:solidFill>
                  <a:schemeClr val="tx1"/>
                </a:solidFill>
                <a:prstDash val="solid"/>
                <a:round/>
                <a:headEnd type="none" w="med" len="med"/>
                <a:tailEnd type="none" w="med" len="med"/>
              </a:ln>
            </p:spPr>
          </p:sp>
          <p:sp>
            <p:nvSpPr>
              <p:cNvPr id="34852" name="Line 38"/>
              <p:cNvSpPr/>
              <p:nvPr/>
            </p:nvSpPr>
            <p:spPr>
              <a:xfrm>
                <a:off x="3816" y="3277"/>
                <a:ext cx="113" cy="0"/>
              </a:xfrm>
              <a:prstGeom prst="line">
                <a:avLst/>
              </a:prstGeom>
              <a:ln w="25400" cap="flat" cmpd="sng">
                <a:solidFill>
                  <a:schemeClr val="tx1"/>
                </a:solidFill>
                <a:prstDash val="solid"/>
                <a:round/>
                <a:headEnd type="none" w="med" len="med"/>
                <a:tailEnd type="none" w="med" len="med"/>
              </a:ln>
            </p:spPr>
          </p:sp>
          <p:sp>
            <p:nvSpPr>
              <p:cNvPr id="34853" name="Line 39"/>
              <p:cNvSpPr/>
              <p:nvPr/>
            </p:nvSpPr>
            <p:spPr>
              <a:xfrm>
                <a:off x="3362" y="3022"/>
                <a:ext cx="113" cy="0"/>
              </a:xfrm>
              <a:prstGeom prst="line">
                <a:avLst/>
              </a:prstGeom>
              <a:ln w="25400" cap="flat" cmpd="sng">
                <a:solidFill>
                  <a:schemeClr val="tx1"/>
                </a:solidFill>
                <a:prstDash val="solid"/>
                <a:round/>
                <a:headEnd type="none" w="med" len="med"/>
                <a:tailEnd type="none" w="med" len="med"/>
              </a:ln>
            </p:spPr>
          </p:sp>
          <p:sp>
            <p:nvSpPr>
              <p:cNvPr id="34854" name="Line 40"/>
              <p:cNvSpPr/>
              <p:nvPr/>
            </p:nvSpPr>
            <p:spPr>
              <a:xfrm>
                <a:off x="4020" y="2750"/>
                <a:ext cx="85" cy="0"/>
              </a:xfrm>
              <a:prstGeom prst="line">
                <a:avLst/>
              </a:prstGeom>
              <a:ln w="25400" cap="flat" cmpd="sng">
                <a:solidFill>
                  <a:schemeClr val="tx1"/>
                </a:solidFill>
                <a:prstDash val="solid"/>
                <a:round/>
                <a:headEnd type="none" w="med" len="med"/>
                <a:tailEnd type="none" w="med" len="med"/>
              </a:ln>
            </p:spPr>
          </p:sp>
          <p:sp>
            <p:nvSpPr>
              <p:cNvPr id="34855" name="Line 41"/>
              <p:cNvSpPr/>
              <p:nvPr/>
            </p:nvSpPr>
            <p:spPr>
              <a:xfrm flipH="1">
                <a:off x="3152" y="2704"/>
                <a:ext cx="204" cy="159"/>
              </a:xfrm>
              <a:prstGeom prst="line">
                <a:avLst/>
              </a:prstGeom>
              <a:ln w="9525" cap="flat" cmpd="sng">
                <a:solidFill>
                  <a:schemeClr val="tx1"/>
                </a:solidFill>
                <a:prstDash val="solid"/>
                <a:round/>
                <a:headEnd type="none" w="med" len="med"/>
                <a:tailEnd type="none" w="med" len="med"/>
              </a:ln>
            </p:spPr>
          </p:sp>
        </p:grpSp>
      </p:grpSp>
      <p:grpSp>
        <p:nvGrpSpPr>
          <p:cNvPr id="34856" name="Group 42"/>
          <p:cNvGrpSpPr/>
          <p:nvPr/>
        </p:nvGrpSpPr>
        <p:grpSpPr>
          <a:xfrm>
            <a:off x="4248150" y="3321050"/>
            <a:ext cx="4895850" cy="2676525"/>
            <a:chOff x="2540" y="2047"/>
            <a:chExt cx="3084" cy="1686"/>
          </a:xfrm>
        </p:grpSpPr>
        <p:grpSp>
          <p:nvGrpSpPr>
            <p:cNvPr id="34857" name="Group 43"/>
            <p:cNvGrpSpPr/>
            <p:nvPr/>
          </p:nvGrpSpPr>
          <p:grpSpPr>
            <a:xfrm>
              <a:off x="2540" y="2047"/>
              <a:ext cx="1950" cy="1074"/>
              <a:chOff x="3249" y="2529"/>
              <a:chExt cx="1950" cy="1074"/>
            </a:xfrm>
          </p:grpSpPr>
          <p:grpSp>
            <p:nvGrpSpPr>
              <p:cNvPr id="34858" name="Group 44"/>
              <p:cNvGrpSpPr/>
              <p:nvPr/>
            </p:nvGrpSpPr>
            <p:grpSpPr>
              <a:xfrm>
                <a:off x="3589" y="2672"/>
                <a:ext cx="1361" cy="734"/>
                <a:chOff x="453" y="2809"/>
                <a:chExt cx="1361" cy="734"/>
              </a:xfrm>
            </p:grpSpPr>
            <p:sp>
              <p:nvSpPr>
                <p:cNvPr id="34859" name="Line 45"/>
                <p:cNvSpPr/>
                <p:nvPr/>
              </p:nvSpPr>
              <p:spPr>
                <a:xfrm flipH="1">
                  <a:off x="931" y="2976"/>
                  <a:ext cx="225" cy="160"/>
                </a:xfrm>
                <a:prstGeom prst="line">
                  <a:avLst/>
                </a:prstGeom>
                <a:ln w="9525" cap="flat" cmpd="sng">
                  <a:solidFill>
                    <a:schemeClr val="tx1"/>
                  </a:solidFill>
                  <a:prstDash val="solid"/>
                  <a:round/>
                  <a:headEnd type="none" w="med" len="med"/>
                  <a:tailEnd type="none" w="med" len="med"/>
                </a:ln>
              </p:spPr>
            </p:sp>
            <p:sp>
              <p:nvSpPr>
                <p:cNvPr id="34860" name="AutoShape 46"/>
                <p:cNvSpPr/>
                <p:nvPr/>
              </p:nvSpPr>
              <p:spPr>
                <a:xfrm rot="-3600000" flipH="1">
                  <a:off x="1465" y="2858"/>
                  <a:ext cx="59" cy="36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4861" name="AutoShape 47"/>
                <p:cNvSpPr/>
                <p:nvPr/>
              </p:nvSpPr>
              <p:spPr>
                <a:xfrm rot="-3600000" flipH="1">
                  <a:off x="800" y="3001"/>
                  <a:ext cx="34" cy="41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4862" name="Line 48"/>
                <p:cNvSpPr/>
                <p:nvPr/>
              </p:nvSpPr>
              <p:spPr>
                <a:xfrm rot="1200000" flipV="1">
                  <a:off x="1019" y="3036"/>
                  <a:ext cx="281" cy="345"/>
                </a:xfrm>
                <a:prstGeom prst="line">
                  <a:avLst/>
                </a:prstGeom>
                <a:ln w="44450" cap="flat" cmpd="sng">
                  <a:solidFill>
                    <a:schemeClr val="tx1"/>
                  </a:solidFill>
                  <a:prstDash val="solid"/>
                  <a:round/>
                  <a:headEnd type="none" w="med" len="med"/>
                  <a:tailEnd type="none" w="med" len="med"/>
                </a:ln>
              </p:spPr>
            </p:sp>
            <p:sp>
              <p:nvSpPr>
                <p:cNvPr id="34863" name="Line 49"/>
                <p:cNvSpPr/>
                <p:nvPr/>
              </p:nvSpPr>
              <p:spPr>
                <a:xfrm rot="1200000" flipV="1">
                  <a:off x="635" y="3090"/>
                  <a:ext cx="287" cy="68"/>
                </a:xfrm>
                <a:prstGeom prst="line">
                  <a:avLst/>
                </a:prstGeom>
                <a:ln w="12700" cap="flat" cmpd="sng">
                  <a:solidFill>
                    <a:schemeClr val="tx1"/>
                  </a:solidFill>
                  <a:prstDash val="solid"/>
                  <a:round/>
                  <a:headEnd type="none" w="med" len="med"/>
                  <a:tailEnd type="none" w="med" len="med"/>
                </a:ln>
              </p:spPr>
            </p:sp>
            <p:sp>
              <p:nvSpPr>
                <p:cNvPr id="34864" name="Line 50"/>
                <p:cNvSpPr/>
                <p:nvPr/>
              </p:nvSpPr>
              <p:spPr>
                <a:xfrm flipH="1" flipV="1">
                  <a:off x="1315" y="3113"/>
                  <a:ext cx="318" cy="22"/>
                </a:xfrm>
                <a:prstGeom prst="line">
                  <a:avLst/>
                </a:prstGeom>
                <a:ln w="41275" cap="flat" cmpd="sng">
                  <a:solidFill>
                    <a:schemeClr val="tx1"/>
                  </a:solidFill>
                  <a:prstDash val="solid"/>
                  <a:round/>
                  <a:headEnd type="none" w="med" len="med"/>
                  <a:tailEnd type="none" w="med" len="med"/>
                </a:ln>
              </p:spPr>
            </p:sp>
            <p:sp>
              <p:nvSpPr>
                <p:cNvPr id="34865" name="Text Box 51"/>
                <p:cNvSpPr txBox="1"/>
                <p:nvPr/>
              </p:nvSpPr>
              <p:spPr>
                <a:xfrm>
                  <a:off x="1111" y="2809"/>
                  <a:ext cx="255" cy="258"/>
                </a:xfrm>
                <a:prstGeom prst="rect">
                  <a:avLst/>
                </a:prstGeom>
                <a:noFill/>
                <a:ln w="9525">
                  <a:noFill/>
                </a:ln>
              </p:spPr>
              <p:txBody>
                <a:bodyPr anchor="t" anchorCtr="0">
                  <a:spAutoFit/>
                </a:bodyPr>
                <a:lstStyle/>
                <a:p>
                  <a:pPr>
                    <a:lnSpc>
                      <a:spcPct val="80000"/>
                    </a:lnSpc>
                    <a:buClrTx/>
                    <a:buFontTx/>
                  </a:pPr>
                  <a:r>
                    <a:rPr lang="en-US" altLang="zh-CN" sz="2600" dirty="0">
                      <a:latin typeface="Times New Roman" panose="02020603050405020304" pitchFamily="18" charset="0"/>
                      <a:ea typeface="微软雅黑" panose="020B0503020204020204" charset="-122"/>
                    </a:rPr>
                    <a:t>O</a:t>
                  </a:r>
                </a:p>
              </p:txBody>
            </p:sp>
            <p:sp>
              <p:nvSpPr>
                <p:cNvPr id="34866" name="Line 52"/>
                <p:cNvSpPr/>
                <p:nvPr/>
              </p:nvSpPr>
              <p:spPr>
                <a:xfrm>
                  <a:off x="635" y="2863"/>
                  <a:ext cx="0" cy="250"/>
                </a:xfrm>
                <a:prstGeom prst="line">
                  <a:avLst/>
                </a:prstGeom>
                <a:ln w="25400" cap="flat" cmpd="sng">
                  <a:solidFill>
                    <a:schemeClr val="tx1"/>
                  </a:solidFill>
                  <a:prstDash val="solid"/>
                  <a:round/>
                  <a:headEnd type="none" w="med" len="med"/>
                  <a:tailEnd type="none" w="med" len="med"/>
                </a:ln>
              </p:spPr>
            </p:sp>
            <p:sp>
              <p:nvSpPr>
                <p:cNvPr id="34867" name="Line 53"/>
                <p:cNvSpPr/>
                <p:nvPr/>
              </p:nvSpPr>
              <p:spPr>
                <a:xfrm>
                  <a:off x="1338" y="2886"/>
                  <a:ext cx="0" cy="227"/>
                </a:xfrm>
                <a:prstGeom prst="line">
                  <a:avLst/>
                </a:prstGeom>
                <a:ln w="25400" cap="flat" cmpd="sng">
                  <a:solidFill>
                    <a:schemeClr val="tx1"/>
                  </a:solidFill>
                  <a:prstDash val="solid"/>
                  <a:round/>
                  <a:headEnd type="none" w="med" len="med"/>
                  <a:tailEnd type="none" w="med" len="med"/>
                </a:ln>
              </p:spPr>
            </p:sp>
            <p:sp>
              <p:nvSpPr>
                <p:cNvPr id="34868" name="Line 54"/>
                <p:cNvSpPr/>
                <p:nvPr/>
              </p:nvSpPr>
              <p:spPr>
                <a:xfrm flipH="1">
                  <a:off x="1633" y="3135"/>
                  <a:ext cx="0" cy="182"/>
                </a:xfrm>
                <a:prstGeom prst="line">
                  <a:avLst/>
                </a:prstGeom>
                <a:ln w="25400" cap="flat" cmpd="sng">
                  <a:solidFill>
                    <a:schemeClr val="tx1"/>
                  </a:solidFill>
                  <a:prstDash val="solid"/>
                  <a:round/>
                  <a:headEnd type="none" w="med" len="med"/>
                  <a:tailEnd type="none" w="med" len="med"/>
                </a:ln>
              </p:spPr>
            </p:sp>
            <p:sp>
              <p:nvSpPr>
                <p:cNvPr id="34869" name="Line 55"/>
                <p:cNvSpPr/>
                <p:nvPr/>
              </p:nvSpPr>
              <p:spPr>
                <a:xfrm>
                  <a:off x="996" y="3315"/>
                  <a:ext cx="2" cy="228"/>
                </a:xfrm>
                <a:prstGeom prst="line">
                  <a:avLst/>
                </a:prstGeom>
                <a:ln w="25400" cap="flat" cmpd="sng">
                  <a:solidFill>
                    <a:schemeClr val="tx1"/>
                  </a:solidFill>
                  <a:prstDash val="solid"/>
                  <a:round/>
                  <a:headEnd type="none" w="med" len="med"/>
                  <a:tailEnd type="none" w="med" len="med"/>
                </a:ln>
              </p:spPr>
            </p:sp>
            <p:sp>
              <p:nvSpPr>
                <p:cNvPr id="34870" name="Line 56"/>
                <p:cNvSpPr/>
                <p:nvPr/>
              </p:nvSpPr>
              <p:spPr>
                <a:xfrm>
                  <a:off x="930" y="3135"/>
                  <a:ext cx="0" cy="226"/>
                </a:xfrm>
                <a:prstGeom prst="line">
                  <a:avLst/>
                </a:prstGeom>
                <a:ln w="25400" cap="flat" cmpd="sng">
                  <a:solidFill>
                    <a:schemeClr val="tx1"/>
                  </a:solidFill>
                  <a:prstDash val="solid"/>
                  <a:round/>
                  <a:headEnd type="none" w="med" len="med"/>
                  <a:tailEnd type="none" w="med" len="med"/>
                </a:ln>
              </p:spPr>
            </p:sp>
            <p:sp>
              <p:nvSpPr>
                <p:cNvPr id="34871" name="Line 57"/>
                <p:cNvSpPr/>
                <p:nvPr/>
              </p:nvSpPr>
              <p:spPr>
                <a:xfrm flipV="1">
                  <a:off x="1633" y="3022"/>
                  <a:ext cx="181" cy="113"/>
                </a:xfrm>
                <a:prstGeom prst="line">
                  <a:avLst/>
                </a:prstGeom>
                <a:ln w="25400" cap="flat" cmpd="sng">
                  <a:solidFill>
                    <a:schemeClr val="tx1"/>
                  </a:solidFill>
                  <a:prstDash val="solid"/>
                  <a:round/>
                  <a:headEnd type="none" w="med" len="med"/>
                  <a:tailEnd type="none" w="med" len="med"/>
                </a:ln>
              </p:spPr>
            </p:sp>
            <p:sp>
              <p:nvSpPr>
                <p:cNvPr id="34872" name="Line 58"/>
                <p:cNvSpPr/>
                <p:nvPr/>
              </p:nvSpPr>
              <p:spPr>
                <a:xfrm flipV="1">
                  <a:off x="453" y="3090"/>
                  <a:ext cx="181" cy="113"/>
                </a:xfrm>
                <a:prstGeom prst="line">
                  <a:avLst/>
                </a:prstGeom>
                <a:ln w="25400" cap="flat" cmpd="sng">
                  <a:solidFill>
                    <a:schemeClr val="tx1"/>
                  </a:solidFill>
                  <a:prstDash val="solid"/>
                  <a:round/>
                  <a:headEnd type="none" w="med" len="med"/>
                  <a:tailEnd type="none" w="med" len="med"/>
                </a:ln>
              </p:spPr>
            </p:sp>
            <p:sp>
              <p:nvSpPr>
                <p:cNvPr id="34873" name="Line 59"/>
                <p:cNvSpPr/>
                <p:nvPr/>
              </p:nvSpPr>
              <p:spPr>
                <a:xfrm>
                  <a:off x="1338" y="3113"/>
                  <a:ext cx="113" cy="113"/>
                </a:xfrm>
                <a:prstGeom prst="line">
                  <a:avLst/>
                </a:prstGeom>
                <a:ln w="25400" cap="flat" cmpd="sng">
                  <a:solidFill>
                    <a:schemeClr val="tx1"/>
                  </a:solidFill>
                  <a:prstDash val="solid"/>
                  <a:round/>
                  <a:headEnd type="none" w="med" len="med"/>
                  <a:tailEnd type="none" w="med" len="med"/>
                </a:ln>
              </p:spPr>
            </p:sp>
            <p:sp>
              <p:nvSpPr>
                <p:cNvPr id="34874" name="Line 60"/>
                <p:cNvSpPr/>
                <p:nvPr/>
              </p:nvSpPr>
              <p:spPr>
                <a:xfrm flipH="1" flipV="1">
                  <a:off x="771" y="2999"/>
                  <a:ext cx="159" cy="136"/>
                </a:xfrm>
                <a:prstGeom prst="line">
                  <a:avLst/>
                </a:prstGeom>
                <a:ln w="25400" cap="flat" cmpd="sng">
                  <a:solidFill>
                    <a:schemeClr val="tx1"/>
                  </a:solidFill>
                  <a:prstDash val="solid"/>
                  <a:round/>
                  <a:headEnd type="none" w="med" len="med"/>
                  <a:tailEnd type="none" w="med" len="med"/>
                </a:ln>
              </p:spPr>
            </p:sp>
            <p:sp>
              <p:nvSpPr>
                <p:cNvPr id="34875" name="Line 61"/>
                <p:cNvSpPr/>
                <p:nvPr/>
              </p:nvSpPr>
              <p:spPr>
                <a:xfrm flipH="1" flipV="1">
                  <a:off x="747" y="3271"/>
                  <a:ext cx="228" cy="46"/>
                </a:xfrm>
                <a:prstGeom prst="line">
                  <a:avLst/>
                </a:prstGeom>
                <a:ln w="25400" cap="flat" cmpd="sng">
                  <a:solidFill>
                    <a:schemeClr val="tx1"/>
                  </a:solidFill>
                  <a:prstDash val="solid"/>
                  <a:round/>
                  <a:headEnd type="none" w="med" len="med"/>
                  <a:tailEnd type="none" w="med" len="med"/>
                </a:ln>
              </p:spPr>
            </p:sp>
          </p:grpSp>
          <p:sp>
            <p:nvSpPr>
              <p:cNvPr id="34876" name="Text Box 62"/>
              <p:cNvSpPr txBox="1"/>
              <p:nvPr/>
            </p:nvSpPr>
            <p:spPr>
              <a:xfrm>
                <a:off x="3929" y="3179"/>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4877" name="Text Box 63"/>
              <p:cNvSpPr txBox="1"/>
              <p:nvPr/>
            </p:nvSpPr>
            <p:spPr>
              <a:xfrm>
                <a:off x="3635" y="2529"/>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4878" name="Text Box 64"/>
              <p:cNvSpPr txBox="1"/>
              <p:nvPr/>
            </p:nvSpPr>
            <p:spPr>
              <a:xfrm>
                <a:off x="3997" y="3361"/>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4879" name="Text Box 65"/>
              <p:cNvSpPr txBox="1"/>
              <p:nvPr/>
            </p:nvSpPr>
            <p:spPr>
              <a:xfrm>
                <a:off x="4360" y="2552"/>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4880" name="Text Box 66"/>
              <p:cNvSpPr txBox="1"/>
              <p:nvPr/>
            </p:nvSpPr>
            <p:spPr>
              <a:xfrm>
                <a:off x="4927" y="2748"/>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4881" name="Text Box 67"/>
              <p:cNvSpPr txBox="1"/>
              <p:nvPr/>
            </p:nvSpPr>
            <p:spPr>
              <a:xfrm>
                <a:off x="3730" y="2670"/>
                <a:ext cx="652" cy="212"/>
              </a:xfrm>
              <a:prstGeom prst="rect">
                <a:avLst/>
              </a:prstGeom>
              <a:noFill/>
              <a:ln w="9525">
                <a:noFill/>
              </a:ln>
            </p:spPr>
            <p:txBody>
              <a:bodyPr anchor="t" anchorCtr="0">
                <a:spAutoFit/>
              </a:bodyPr>
              <a:lstStyle/>
              <a:p>
                <a:pPr>
                  <a:lnSpc>
                    <a:spcPct val="80000"/>
                  </a:lnSpc>
                  <a:buClrTx/>
                  <a:buFontTx/>
                </a:pPr>
                <a:r>
                  <a:rPr lang="en-US" altLang="zh-CN" sz="2000" dirty="0">
                    <a:latin typeface="Times New Roman" panose="02020603050405020304" pitchFamily="18" charset="0"/>
                    <a:ea typeface="微软雅黑" panose="020B0503020204020204" charset="-122"/>
                  </a:rPr>
                  <a:t>CH</a:t>
                </a:r>
                <a:r>
                  <a:rPr lang="en-US" altLang="zh-CN" sz="2000" baseline="-25000" dirty="0">
                    <a:latin typeface="Times New Roman" panose="02020603050405020304" pitchFamily="18" charset="0"/>
                    <a:ea typeface="微软雅黑" panose="020B0503020204020204" charset="-122"/>
                  </a:rPr>
                  <a:t>2</a:t>
                </a:r>
                <a:r>
                  <a:rPr lang="en-US" altLang="zh-CN" sz="2000" dirty="0">
                    <a:latin typeface="Times New Roman" panose="02020603050405020304" pitchFamily="18" charset="0"/>
                    <a:ea typeface="微软雅黑" panose="020B0503020204020204" charset="-122"/>
                  </a:rPr>
                  <a:t>OH</a:t>
                </a:r>
              </a:p>
            </p:txBody>
          </p:sp>
          <p:sp>
            <p:nvSpPr>
              <p:cNvPr id="34882" name="Text Box 68"/>
              <p:cNvSpPr txBox="1"/>
              <p:nvPr/>
            </p:nvSpPr>
            <p:spPr>
              <a:xfrm>
                <a:off x="4655" y="3141"/>
                <a:ext cx="431" cy="242"/>
              </a:xfrm>
              <a:prstGeom prst="rect">
                <a:avLst/>
              </a:prstGeom>
              <a:noFill/>
              <a:ln w="9525">
                <a:noFill/>
              </a:ln>
            </p:spPr>
            <p:txBody>
              <a:bodyPr anchor="t" anchorCtr="0">
                <a:spAutoFit/>
              </a:bodyPr>
              <a:lstStyle/>
              <a:p>
                <a:pPr>
                  <a:lnSpc>
                    <a:spcPct val="80000"/>
                  </a:lnSpc>
                  <a:buClrTx/>
                  <a:buFontTx/>
                </a:pPr>
                <a:r>
                  <a:rPr lang="en-US" altLang="zh-CN" sz="2400" dirty="0">
                    <a:solidFill>
                      <a:srgbClr val="FF0000"/>
                    </a:solidFill>
                    <a:latin typeface="Times New Roman" panose="02020603050405020304" pitchFamily="18" charset="0"/>
                    <a:ea typeface="微软雅黑" panose="020B0503020204020204" charset="-122"/>
                  </a:rPr>
                  <a:t>O</a:t>
                </a:r>
              </a:p>
            </p:txBody>
          </p:sp>
          <p:sp>
            <p:nvSpPr>
              <p:cNvPr id="34883" name="Text Box 69"/>
              <p:cNvSpPr txBox="1"/>
              <p:nvPr/>
            </p:nvSpPr>
            <p:spPr>
              <a:xfrm>
                <a:off x="3249" y="2975"/>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sp>
            <p:nvSpPr>
              <p:cNvPr id="34884" name="Text Box 70"/>
              <p:cNvSpPr txBox="1"/>
              <p:nvPr/>
            </p:nvSpPr>
            <p:spPr>
              <a:xfrm>
                <a:off x="3544" y="3073"/>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sp>
            <p:nvSpPr>
              <p:cNvPr id="34885" name="Text Box 71"/>
              <p:cNvSpPr txBox="1"/>
              <p:nvPr/>
            </p:nvSpPr>
            <p:spPr>
              <a:xfrm>
                <a:off x="4337" y="3066"/>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grpSp>
        <p:grpSp>
          <p:nvGrpSpPr>
            <p:cNvPr id="34886" name="Group 72"/>
            <p:cNvGrpSpPr/>
            <p:nvPr/>
          </p:nvGrpSpPr>
          <p:grpSpPr>
            <a:xfrm>
              <a:off x="3651" y="2523"/>
              <a:ext cx="1973" cy="1210"/>
              <a:chOff x="3674" y="2863"/>
              <a:chExt cx="1973" cy="1210"/>
            </a:xfrm>
          </p:grpSpPr>
          <p:sp>
            <p:nvSpPr>
              <p:cNvPr id="34887" name="Text Box 73"/>
              <p:cNvSpPr txBox="1"/>
              <p:nvPr/>
            </p:nvSpPr>
            <p:spPr>
              <a:xfrm>
                <a:off x="5216" y="3279"/>
                <a:ext cx="431" cy="242"/>
              </a:xfrm>
              <a:prstGeom prst="rect">
                <a:avLst/>
              </a:prstGeom>
              <a:noFill/>
              <a:ln w="9525">
                <a:noFill/>
              </a:ln>
            </p:spPr>
            <p:txBody>
              <a:bodyPr anchor="t" anchorCtr="0">
                <a:spAutoFit/>
              </a:bodyPr>
              <a:lstStyle/>
              <a:p>
                <a:pPr>
                  <a:lnSpc>
                    <a:spcPct val="80000"/>
                  </a:lnSpc>
                  <a:buClrTx/>
                  <a:buFontTx/>
                </a:pPr>
                <a:r>
                  <a:rPr lang="en-US" altLang="zh-CN" sz="2400" dirty="0">
                    <a:solidFill>
                      <a:srgbClr val="FF0000"/>
                    </a:solidFill>
                    <a:latin typeface="Times New Roman" panose="02020603050405020304" pitchFamily="18" charset="0"/>
                    <a:ea typeface="微软雅黑" panose="020B0503020204020204" charset="-122"/>
                  </a:rPr>
                  <a:t>OH</a:t>
                </a:r>
              </a:p>
            </p:txBody>
          </p:sp>
          <p:sp>
            <p:nvSpPr>
              <p:cNvPr id="34888" name="Text Box 74"/>
              <p:cNvSpPr txBox="1"/>
              <p:nvPr/>
            </p:nvSpPr>
            <p:spPr>
              <a:xfrm>
                <a:off x="4717" y="3022"/>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4889" name="Text Box 75"/>
              <p:cNvSpPr txBox="1"/>
              <p:nvPr/>
            </p:nvSpPr>
            <p:spPr>
              <a:xfrm>
                <a:off x="4626" y="2863"/>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4890" name="Text Box 76"/>
              <p:cNvSpPr txBox="1"/>
              <p:nvPr/>
            </p:nvSpPr>
            <p:spPr>
              <a:xfrm>
                <a:off x="3674" y="3453"/>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4891" name="Text Box 77"/>
              <p:cNvSpPr txBox="1"/>
              <p:nvPr/>
            </p:nvSpPr>
            <p:spPr>
              <a:xfrm>
                <a:off x="4308" y="3831"/>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4892" name="Text Box 78"/>
              <p:cNvSpPr txBox="1"/>
              <p:nvPr/>
            </p:nvSpPr>
            <p:spPr>
              <a:xfrm>
                <a:off x="4967" y="3619"/>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4893" name="Text Box 79"/>
              <p:cNvSpPr txBox="1"/>
              <p:nvPr/>
            </p:nvSpPr>
            <p:spPr>
              <a:xfrm>
                <a:off x="4876" y="3127"/>
                <a:ext cx="652" cy="212"/>
              </a:xfrm>
              <a:prstGeom prst="rect">
                <a:avLst/>
              </a:prstGeom>
              <a:noFill/>
              <a:ln w="9525">
                <a:noFill/>
              </a:ln>
            </p:spPr>
            <p:txBody>
              <a:bodyPr anchor="t" anchorCtr="0">
                <a:spAutoFit/>
              </a:bodyPr>
              <a:lstStyle/>
              <a:p>
                <a:pPr>
                  <a:lnSpc>
                    <a:spcPct val="80000"/>
                  </a:lnSpc>
                  <a:buClrTx/>
                  <a:buFontTx/>
                </a:pPr>
                <a:r>
                  <a:rPr lang="en-US" altLang="zh-CN" sz="2000" dirty="0">
                    <a:latin typeface="Times New Roman" panose="02020603050405020304" pitchFamily="18" charset="0"/>
                    <a:ea typeface="微软雅黑" panose="020B0503020204020204" charset="-122"/>
                  </a:rPr>
                  <a:t>CH</a:t>
                </a:r>
                <a:r>
                  <a:rPr lang="en-US" altLang="zh-CN" sz="2000" baseline="-25000" dirty="0">
                    <a:latin typeface="Times New Roman" panose="02020603050405020304" pitchFamily="18" charset="0"/>
                    <a:ea typeface="微软雅黑" panose="020B0503020204020204" charset="-122"/>
                  </a:rPr>
                  <a:t>2</a:t>
                </a:r>
                <a:r>
                  <a:rPr lang="en-US" altLang="zh-CN" sz="2000" dirty="0">
                    <a:latin typeface="Times New Roman" panose="02020603050405020304" pitchFamily="18" charset="0"/>
                    <a:ea typeface="微软雅黑" panose="020B0503020204020204" charset="-122"/>
                  </a:rPr>
                  <a:t>OH</a:t>
                </a:r>
              </a:p>
            </p:txBody>
          </p:sp>
          <p:sp>
            <p:nvSpPr>
              <p:cNvPr id="34894" name="Text Box 80"/>
              <p:cNvSpPr txBox="1"/>
              <p:nvPr/>
            </p:nvSpPr>
            <p:spPr>
              <a:xfrm>
                <a:off x="3855" y="3498"/>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sp>
            <p:nvSpPr>
              <p:cNvPr id="34895" name="Text Box 81"/>
              <p:cNvSpPr txBox="1"/>
              <p:nvPr/>
            </p:nvSpPr>
            <p:spPr>
              <a:xfrm>
                <a:off x="4648" y="3536"/>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grpSp>
            <p:nvGrpSpPr>
              <p:cNvPr id="34896" name="Group 82"/>
              <p:cNvGrpSpPr/>
              <p:nvPr/>
            </p:nvGrpSpPr>
            <p:grpSpPr>
              <a:xfrm>
                <a:off x="3900" y="3045"/>
                <a:ext cx="1361" cy="831"/>
                <a:chOff x="3900" y="3045"/>
                <a:chExt cx="1361" cy="831"/>
              </a:xfrm>
            </p:grpSpPr>
            <p:sp>
              <p:nvSpPr>
                <p:cNvPr id="34897" name="Text Box 83"/>
                <p:cNvSpPr txBox="1"/>
                <p:nvPr/>
              </p:nvSpPr>
              <p:spPr>
                <a:xfrm>
                  <a:off x="4263" y="3331"/>
                  <a:ext cx="255" cy="258"/>
                </a:xfrm>
                <a:prstGeom prst="rect">
                  <a:avLst/>
                </a:prstGeom>
                <a:noFill/>
                <a:ln w="9525">
                  <a:noFill/>
                </a:ln>
              </p:spPr>
              <p:txBody>
                <a:bodyPr anchor="t" anchorCtr="0">
                  <a:spAutoFit/>
                </a:bodyPr>
                <a:lstStyle/>
                <a:p>
                  <a:pPr>
                    <a:lnSpc>
                      <a:spcPct val="80000"/>
                    </a:lnSpc>
                    <a:buClrTx/>
                    <a:buFontTx/>
                  </a:pPr>
                  <a:r>
                    <a:rPr lang="en-US" altLang="zh-CN" sz="2600" dirty="0">
                      <a:latin typeface="Times New Roman" panose="02020603050405020304" pitchFamily="18" charset="0"/>
                      <a:ea typeface="微软雅黑" panose="020B0503020204020204" charset="-122"/>
                    </a:rPr>
                    <a:t>O</a:t>
                  </a:r>
                </a:p>
              </p:txBody>
            </p:sp>
            <p:sp>
              <p:nvSpPr>
                <p:cNvPr id="34898" name="Line 84"/>
                <p:cNvSpPr/>
                <p:nvPr/>
              </p:nvSpPr>
              <p:spPr>
                <a:xfrm flipH="1">
                  <a:off x="4490" y="3249"/>
                  <a:ext cx="272" cy="158"/>
                </a:xfrm>
                <a:prstGeom prst="line">
                  <a:avLst/>
                </a:prstGeom>
                <a:ln w="9525" cap="flat" cmpd="sng">
                  <a:solidFill>
                    <a:schemeClr val="tx1"/>
                  </a:solidFill>
                  <a:prstDash val="solid"/>
                  <a:round/>
                  <a:headEnd type="none" w="med" len="med"/>
                  <a:tailEnd type="none" w="med" len="med"/>
                </a:ln>
              </p:spPr>
            </p:sp>
            <p:sp>
              <p:nvSpPr>
                <p:cNvPr id="34899" name="AutoShape 85"/>
                <p:cNvSpPr/>
                <p:nvPr/>
              </p:nvSpPr>
              <p:spPr>
                <a:xfrm rot="-3600000" flipH="1">
                  <a:off x="4906" y="3150"/>
                  <a:ext cx="41" cy="407"/>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4900" name="AutoShape 86"/>
                <p:cNvSpPr/>
                <p:nvPr/>
              </p:nvSpPr>
              <p:spPr>
                <a:xfrm rot="-3600000" flipH="1">
                  <a:off x="4247" y="3334"/>
                  <a:ext cx="34" cy="41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4901" name="Line 87"/>
                <p:cNvSpPr/>
                <p:nvPr/>
              </p:nvSpPr>
              <p:spPr>
                <a:xfrm rot="1200000" flipV="1">
                  <a:off x="4466" y="3369"/>
                  <a:ext cx="281" cy="345"/>
                </a:xfrm>
                <a:prstGeom prst="line">
                  <a:avLst/>
                </a:prstGeom>
                <a:ln w="44450" cap="flat" cmpd="sng">
                  <a:solidFill>
                    <a:schemeClr val="tx1"/>
                  </a:solidFill>
                  <a:prstDash val="solid"/>
                  <a:round/>
                  <a:headEnd type="none" w="med" len="med"/>
                  <a:tailEnd type="none" w="med" len="med"/>
                </a:ln>
              </p:spPr>
            </p:sp>
            <p:sp>
              <p:nvSpPr>
                <p:cNvPr id="34902" name="Line 88"/>
                <p:cNvSpPr/>
                <p:nvPr/>
              </p:nvSpPr>
              <p:spPr>
                <a:xfrm rot="1200000" flipV="1">
                  <a:off x="4082" y="3419"/>
                  <a:ext cx="227" cy="61"/>
                </a:xfrm>
                <a:prstGeom prst="line">
                  <a:avLst/>
                </a:prstGeom>
                <a:ln w="12700" cap="flat" cmpd="sng">
                  <a:solidFill>
                    <a:schemeClr val="tx1"/>
                  </a:solidFill>
                  <a:prstDash val="solid"/>
                  <a:round/>
                  <a:headEnd type="none" w="med" len="med"/>
                  <a:tailEnd type="none" w="med" len="med"/>
                </a:ln>
              </p:spPr>
            </p:sp>
            <p:sp>
              <p:nvSpPr>
                <p:cNvPr id="34903" name="Line 89"/>
                <p:cNvSpPr/>
                <p:nvPr/>
              </p:nvSpPr>
              <p:spPr>
                <a:xfrm flipH="1" flipV="1">
                  <a:off x="4762" y="3446"/>
                  <a:ext cx="318" cy="22"/>
                </a:xfrm>
                <a:prstGeom prst="line">
                  <a:avLst/>
                </a:prstGeom>
                <a:ln w="41275" cap="flat" cmpd="sng">
                  <a:solidFill>
                    <a:schemeClr val="tx1"/>
                  </a:solidFill>
                  <a:prstDash val="solid"/>
                  <a:round/>
                  <a:headEnd type="none" w="med" len="med"/>
                  <a:tailEnd type="none" w="med" len="med"/>
                </a:ln>
              </p:spPr>
            </p:sp>
            <p:sp>
              <p:nvSpPr>
                <p:cNvPr id="34904" name="Line 90"/>
                <p:cNvSpPr/>
                <p:nvPr/>
              </p:nvSpPr>
              <p:spPr>
                <a:xfrm>
                  <a:off x="4082" y="3196"/>
                  <a:ext cx="0" cy="250"/>
                </a:xfrm>
                <a:prstGeom prst="line">
                  <a:avLst/>
                </a:prstGeom>
                <a:ln w="25400" cap="flat" cmpd="sng">
                  <a:solidFill>
                    <a:schemeClr val="tx1"/>
                  </a:solidFill>
                  <a:prstDash val="solid"/>
                  <a:round/>
                  <a:headEnd type="none" w="med" len="med"/>
                  <a:tailEnd type="none" w="med" len="med"/>
                </a:ln>
              </p:spPr>
            </p:sp>
            <p:sp>
              <p:nvSpPr>
                <p:cNvPr id="34905" name="Line 91"/>
                <p:cNvSpPr/>
                <p:nvPr/>
              </p:nvSpPr>
              <p:spPr>
                <a:xfrm>
                  <a:off x="4785" y="3219"/>
                  <a:ext cx="0" cy="227"/>
                </a:xfrm>
                <a:prstGeom prst="line">
                  <a:avLst/>
                </a:prstGeom>
                <a:ln w="25400" cap="flat" cmpd="sng">
                  <a:solidFill>
                    <a:schemeClr val="tx1"/>
                  </a:solidFill>
                  <a:prstDash val="solid"/>
                  <a:round/>
                  <a:headEnd type="none" w="med" len="med"/>
                  <a:tailEnd type="none" w="med" len="med"/>
                </a:ln>
              </p:spPr>
            </p:sp>
            <p:sp>
              <p:nvSpPr>
                <p:cNvPr id="34906" name="Line 92"/>
                <p:cNvSpPr/>
                <p:nvPr/>
              </p:nvSpPr>
              <p:spPr>
                <a:xfrm flipH="1">
                  <a:off x="5080" y="3468"/>
                  <a:ext cx="0" cy="182"/>
                </a:xfrm>
                <a:prstGeom prst="line">
                  <a:avLst/>
                </a:prstGeom>
                <a:ln w="25400" cap="flat" cmpd="sng">
                  <a:solidFill>
                    <a:schemeClr val="tx1"/>
                  </a:solidFill>
                  <a:prstDash val="solid"/>
                  <a:round/>
                  <a:headEnd type="none" w="med" len="med"/>
                  <a:tailEnd type="none" w="med" len="med"/>
                </a:ln>
              </p:spPr>
            </p:sp>
            <p:sp>
              <p:nvSpPr>
                <p:cNvPr id="34907" name="Line 93"/>
                <p:cNvSpPr/>
                <p:nvPr/>
              </p:nvSpPr>
              <p:spPr>
                <a:xfrm>
                  <a:off x="4443" y="3648"/>
                  <a:ext cx="2" cy="228"/>
                </a:xfrm>
                <a:prstGeom prst="line">
                  <a:avLst/>
                </a:prstGeom>
                <a:ln w="25400" cap="flat" cmpd="sng">
                  <a:solidFill>
                    <a:schemeClr val="tx1"/>
                  </a:solidFill>
                  <a:prstDash val="solid"/>
                  <a:round/>
                  <a:headEnd type="none" w="med" len="med"/>
                  <a:tailEnd type="none" w="med" len="med"/>
                </a:ln>
              </p:spPr>
            </p:sp>
            <p:sp>
              <p:nvSpPr>
                <p:cNvPr id="34908" name="Line 94"/>
                <p:cNvSpPr/>
                <p:nvPr/>
              </p:nvSpPr>
              <p:spPr>
                <a:xfrm>
                  <a:off x="4740" y="3045"/>
                  <a:ext cx="0" cy="226"/>
                </a:xfrm>
                <a:prstGeom prst="line">
                  <a:avLst/>
                </a:prstGeom>
                <a:ln w="25400" cap="flat" cmpd="sng">
                  <a:solidFill>
                    <a:schemeClr val="tx1"/>
                  </a:solidFill>
                  <a:prstDash val="solid"/>
                  <a:round/>
                  <a:headEnd type="none" w="med" len="med"/>
                  <a:tailEnd type="none" w="med" len="med"/>
                </a:ln>
              </p:spPr>
            </p:sp>
            <p:sp>
              <p:nvSpPr>
                <p:cNvPr id="34909" name="Line 95"/>
                <p:cNvSpPr/>
                <p:nvPr/>
              </p:nvSpPr>
              <p:spPr>
                <a:xfrm flipV="1">
                  <a:off x="5102" y="3407"/>
                  <a:ext cx="159" cy="61"/>
                </a:xfrm>
                <a:prstGeom prst="line">
                  <a:avLst/>
                </a:prstGeom>
                <a:ln w="25400" cap="flat" cmpd="sng">
                  <a:solidFill>
                    <a:schemeClr val="tx1"/>
                  </a:solidFill>
                  <a:prstDash val="solid"/>
                  <a:round/>
                  <a:headEnd type="none" w="med" len="med"/>
                  <a:tailEnd type="none" w="med" len="med"/>
                </a:ln>
              </p:spPr>
            </p:sp>
            <p:sp>
              <p:nvSpPr>
                <p:cNvPr id="34910" name="Line 96"/>
                <p:cNvSpPr/>
                <p:nvPr/>
              </p:nvSpPr>
              <p:spPr>
                <a:xfrm flipV="1">
                  <a:off x="3900" y="3423"/>
                  <a:ext cx="181" cy="113"/>
                </a:xfrm>
                <a:prstGeom prst="line">
                  <a:avLst/>
                </a:prstGeom>
                <a:ln w="25400" cap="flat" cmpd="sng">
                  <a:solidFill>
                    <a:schemeClr val="tx1"/>
                  </a:solidFill>
                  <a:prstDash val="solid"/>
                  <a:round/>
                  <a:headEnd type="none" w="med" len="med"/>
                  <a:tailEnd type="none" w="med" len="med"/>
                </a:ln>
              </p:spPr>
            </p:sp>
            <p:sp>
              <p:nvSpPr>
                <p:cNvPr id="34911" name="Line 97"/>
                <p:cNvSpPr/>
                <p:nvPr/>
              </p:nvSpPr>
              <p:spPr>
                <a:xfrm>
                  <a:off x="4785" y="3446"/>
                  <a:ext cx="113" cy="113"/>
                </a:xfrm>
                <a:prstGeom prst="line">
                  <a:avLst/>
                </a:prstGeom>
                <a:ln w="25400" cap="flat" cmpd="sng">
                  <a:solidFill>
                    <a:schemeClr val="tx1"/>
                  </a:solidFill>
                  <a:prstDash val="solid"/>
                  <a:round/>
                  <a:headEnd type="none" w="med" len="med"/>
                  <a:tailEnd type="none" w="med" len="med"/>
                </a:ln>
              </p:spPr>
            </p:sp>
            <p:sp>
              <p:nvSpPr>
                <p:cNvPr id="34912" name="Line 98"/>
                <p:cNvSpPr/>
                <p:nvPr/>
              </p:nvSpPr>
              <p:spPr>
                <a:xfrm flipH="1" flipV="1">
                  <a:off x="4740" y="3249"/>
                  <a:ext cx="204" cy="45"/>
                </a:xfrm>
                <a:prstGeom prst="line">
                  <a:avLst/>
                </a:prstGeom>
                <a:ln w="25400" cap="flat" cmpd="sng">
                  <a:solidFill>
                    <a:schemeClr val="tx1"/>
                  </a:solidFill>
                  <a:prstDash val="solid"/>
                  <a:round/>
                  <a:headEnd type="none" w="med" len="med"/>
                  <a:tailEnd type="none" w="med" len="med"/>
                </a:ln>
              </p:spPr>
            </p:sp>
            <p:sp>
              <p:nvSpPr>
                <p:cNvPr id="34913" name="Line 99"/>
                <p:cNvSpPr/>
                <p:nvPr/>
              </p:nvSpPr>
              <p:spPr>
                <a:xfrm flipH="1" flipV="1">
                  <a:off x="4194" y="3604"/>
                  <a:ext cx="228" cy="46"/>
                </a:xfrm>
                <a:prstGeom prst="line">
                  <a:avLst/>
                </a:prstGeom>
                <a:ln w="25400" cap="flat" cmpd="sng">
                  <a:solidFill>
                    <a:schemeClr val="tx1"/>
                  </a:solidFill>
                  <a:prstDash val="solid"/>
                  <a:round/>
                  <a:headEnd type="none" w="med" len="med"/>
                  <a:tailEnd type="none" w="med" len="med"/>
                </a:ln>
              </p:spPr>
            </p:sp>
          </p:grpSp>
        </p:grpSp>
      </p:grpSp>
      <p:sp>
        <p:nvSpPr>
          <p:cNvPr id="34914" name="Text Box 100"/>
          <p:cNvSpPr txBox="1"/>
          <p:nvPr/>
        </p:nvSpPr>
        <p:spPr>
          <a:xfrm>
            <a:off x="3311525" y="5481638"/>
            <a:ext cx="1728788" cy="466725"/>
          </a:xfrm>
          <a:prstGeom prst="rect">
            <a:avLst/>
          </a:prstGeom>
          <a:noFill/>
          <a:ln w="9525" cap="flat" cmpd="sng">
            <a:solidFill>
              <a:srgbClr val="FF0000"/>
            </a:solidFill>
            <a:prstDash val="solid"/>
            <a:miter/>
            <a:headEnd type="none" w="med" len="med"/>
            <a:tailEnd type="none" w="med" len="med"/>
          </a:ln>
        </p:spPr>
        <p:txBody>
          <a:bodyPr anchor="t" anchorCtr="0">
            <a:spAutoFit/>
          </a:bodyPr>
          <a:lstStyle/>
          <a:p>
            <a:pPr>
              <a:spcBef>
                <a:spcPct val="50000"/>
              </a:spcBef>
              <a:buClrTx/>
              <a:buFontTx/>
            </a:pPr>
            <a:r>
              <a:rPr lang="en-US" altLang="zh-CN" sz="2400" dirty="0">
                <a:solidFill>
                  <a:srgbClr val="FF0000"/>
                </a:solidFill>
                <a:latin typeface="Times New Roman" panose="02020603050405020304" pitchFamily="18" charset="0"/>
                <a:ea typeface="微软雅黑" panose="020B0503020204020204" charset="-122"/>
                <a:sym typeface="Symbol" panose="05050102010706020507" pitchFamily="18" charset="2"/>
              </a:rPr>
              <a:t>-1.1-</a:t>
            </a:r>
            <a:r>
              <a:rPr lang="zh-CN" altLang="en-US" sz="2400" dirty="0">
                <a:solidFill>
                  <a:srgbClr val="FF0000"/>
                </a:solidFill>
                <a:latin typeface="Times New Roman" panose="02020603050405020304" pitchFamily="18" charset="0"/>
                <a:ea typeface="微软雅黑" panose="020B0503020204020204" charset="-122"/>
                <a:sym typeface="Symbol" panose="05050102010706020507" pitchFamily="18" charset="2"/>
              </a:rPr>
              <a:t>苷键</a:t>
            </a:r>
          </a:p>
        </p:txBody>
      </p:sp>
      <p:sp>
        <p:nvSpPr>
          <p:cNvPr id="34915" name="Line 101"/>
          <p:cNvSpPr/>
          <p:nvPr/>
        </p:nvSpPr>
        <p:spPr>
          <a:xfrm flipV="1">
            <a:off x="5040313" y="4545013"/>
            <a:ext cx="1331912" cy="1079500"/>
          </a:xfrm>
          <a:prstGeom prst="line">
            <a:avLst/>
          </a:prstGeom>
          <a:ln w="25400" cap="flat" cmpd="sng">
            <a:solidFill>
              <a:srgbClr val="FF0000"/>
            </a:solidFill>
            <a:prstDash val="solid"/>
            <a:round/>
            <a:headEnd type="none" w="med" len="med"/>
            <a:tailEnd type="triangle" w="med" len="lg"/>
          </a:ln>
        </p:spPr>
      </p:sp>
      <p:sp>
        <p:nvSpPr>
          <p:cNvPr id="34916" name="Line 102"/>
          <p:cNvSpPr/>
          <p:nvPr/>
        </p:nvSpPr>
        <p:spPr>
          <a:xfrm flipH="1" flipV="1">
            <a:off x="2051050" y="4402138"/>
            <a:ext cx="1260475" cy="1511300"/>
          </a:xfrm>
          <a:prstGeom prst="line">
            <a:avLst/>
          </a:prstGeom>
          <a:ln w="25400" cap="flat" cmpd="sng">
            <a:solidFill>
              <a:srgbClr val="FF0000"/>
            </a:solidFill>
            <a:prstDash val="solid"/>
            <a:round/>
            <a:headEnd type="none" w="med" len="med"/>
            <a:tailEnd type="triangle" w="med" len="lg"/>
          </a:ln>
        </p:spPr>
      </p:sp>
      <p:sp>
        <p:nvSpPr>
          <p:cNvPr id="34917" name="Text Box 103"/>
          <p:cNvSpPr txBox="1"/>
          <p:nvPr/>
        </p:nvSpPr>
        <p:spPr>
          <a:xfrm>
            <a:off x="576263" y="4976813"/>
            <a:ext cx="935037" cy="384175"/>
          </a:xfrm>
          <a:prstGeom prst="rect">
            <a:avLst/>
          </a:prstGeom>
          <a:noFill/>
          <a:ln w="9525">
            <a:noFill/>
          </a:ln>
        </p:spPr>
        <p:txBody>
          <a:bodyPr anchor="t" anchorCtr="0">
            <a:spAutoFit/>
          </a:bodyPr>
          <a:lstStyle/>
          <a:p>
            <a:pPr>
              <a:lnSpc>
                <a:spcPct val="80000"/>
              </a:lnSpc>
              <a:buClrTx/>
              <a:buFontTx/>
            </a:pPr>
            <a:r>
              <a:rPr lang="zh-CN" altLang="en-US" sz="2400" dirty="0">
                <a:solidFill>
                  <a:srgbClr val="FF0000"/>
                </a:solidFill>
                <a:latin typeface="Times New Roman" panose="02020603050405020304" pitchFamily="18" charset="0"/>
                <a:ea typeface="微软雅黑" panose="020B0503020204020204" charset="-122"/>
                <a:sym typeface="Symbol" panose="05050102010706020507" pitchFamily="18" charset="2"/>
              </a:rPr>
              <a:t>糖基</a:t>
            </a:r>
          </a:p>
        </p:txBody>
      </p:sp>
      <p:sp>
        <p:nvSpPr>
          <p:cNvPr id="34918" name="Text Box 104"/>
          <p:cNvSpPr txBox="1"/>
          <p:nvPr/>
        </p:nvSpPr>
        <p:spPr>
          <a:xfrm>
            <a:off x="3132138" y="5013325"/>
            <a:ext cx="1150937" cy="384175"/>
          </a:xfrm>
          <a:prstGeom prst="rect">
            <a:avLst/>
          </a:prstGeom>
          <a:noFill/>
          <a:ln w="9525">
            <a:noFill/>
          </a:ln>
        </p:spPr>
        <p:txBody>
          <a:bodyPr anchor="t" anchorCtr="0">
            <a:spAutoFit/>
          </a:bodyPr>
          <a:lstStyle/>
          <a:p>
            <a:pPr>
              <a:lnSpc>
                <a:spcPct val="80000"/>
              </a:lnSpc>
              <a:buClrTx/>
              <a:buFontTx/>
            </a:pPr>
            <a:r>
              <a:rPr lang="zh-CN" altLang="en-US" sz="2400" dirty="0">
                <a:solidFill>
                  <a:srgbClr val="FF0000"/>
                </a:solidFill>
                <a:latin typeface="Times New Roman" panose="02020603050405020304" pitchFamily="18" charset="0"/>
                <a:ea typeface="微软雅黑" panose="020B0503020204020204" charset="-122"/>
                <a:sym typeface="Symbol" panose="05050102010706020507" pitchFamily="18" charset="2"/>
              </a:rPr>
              <a:t>配糖体</a:t>
            </a:r>
          </a:p>
        </p:txBody>
      </p:sp>
      <p:sp>
        <p:nvSpPr>
          <p:cNvPr id="194665" name="Rectangle 105"/>
          <p:cNvSpPr/>
          <p:nvPr/>
        </p:nvSpPr>
        <p:spPr>
          <a:xfrm>
            <a:off x="395288" y="548640"/>
            <a:ext cx="8353425" cy="968375"/>
          </a:xfrm>
          <a:prstGeom prst="rect">
            <a:avLst/>
          </a:prstGeom>
          <a:noFill/>
          <a:ln w="9525">
            <a:noFill/>
          </a:ln>
        </p:spPr>
        <p:txBody>
          <a:bodyPr anchor="t" anchorCtr="0">
            <a:spAutoFit/>
          </a:bodyPr>
          <a:lstStyle/>
          <a:p>
            <a:pPr>
              <a:lnSpc>
                <a:spcPct val="120000"/>
              </a:lnSpc>
              <a:buClrTx/>
              <a:buFontTx/>
            </a:pPr>
            <a:r>
              <a:rPr lang="zh-CN" altLang="en-US" sz="2400" b="1" dirty="0">
                <a:latin typeface="Arial" panose="020B0604020202020204" pitchFamily="34" charset="0"/>
                <a:ea typeface="楷体" panose="02010609060101010101" pitchFamily="49" charset="-122"/>
              </a:rPr>
              <a:t>转化作用：这种使糖的旋光性</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旋光方向</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发生改变的水解过程。</a:t>
            </a:r>
          </a:p>
          <a:p>
            <a:pPr>
              <a:lnSpc>
                <a:spcPct val="120000"/>
              </a:lnSpc>
              <a:buClrTx/>
              <a:buFontTx/>
            </a:pPr>
            <a:r>
              <a:rPr lang="zh-CN" altLang="en-US" sz="2400" b="1" dirty="0">
                <a:latin typeface="Arial" panose="020B0604020202020204" pitchFamily="34" charset="0"/>
                <a:ea typeface="楷体" panose="02010609060101010101" pitchFamily="49" charset="-122"/>
              </a:rPr>
              <a:t>转化糖：等量的葡萄糖和果糖的混合溶液。</a:t>
            </a:r>
          </a:p>
        </p:txBody>
      </p:sp>
      <p:sp>
        <p:nvSpPr>
          <p:cNvPr id="194666" name="Rectangle 106"/>
          <p:cNvSpPr/>
          <p:nvPr/>
        </p:nvSpPr>
        <p:spPr>
          <a:xfrm>
            <a:off x="323850" y="1700213"/>
            <a:ext cx="8351838" cy="1187450"/>
          </a:xfrm>
          <a:prstGeom prst="rect">
            <a:avLst/>
          </a:prstGeom>
          <a:noFill/>
          <a:ln w="9525">
            <a:noFill/>
          </a:ln>
        </p:spPr>
        <p:txBody>
          <a:bodyPr anchor="t" anchorCtr="0">
            <a:spAutoFit/>
          </a:bodyPr>
          <a:lstStyle/>
          <a:p>
            <a:pPr>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B. </a:t>
            </a:r>
            <a:r>
              <a:rPr lang="zh-CN" altLang="en-US" sz="2400" b="1" dirty="0">
                <a:latin typeface="Arial" panose="020B0604020202020204" pitchFamily="34" charset="0"/>
                <a:ea typeface="楷体" panose="02010609060101010101" pitchFamily="49" charset="-122"/>
              </a:rPr>
              <a:t>海藻糖：非还原糖存在于藻类、细菌、真菌、酵母、地衣和昆虫中。其结构是由两分子的</a:t>
            </a:r>
            <a:r>
              <a:rPr lang="zh-CN" altLang="en-US" sz="2400" b="1" dirty="0">
                <a:latin typeface="Arial" panose="020B0604020202020204" pitchFamily="34" charset="0"/>
                <a:ea typeface="楷体" panose="02010609060101010101" pitchFamily="49" charset="-122"/>
                <a:sym typeface="Symbol" panose="05050102010706020507" pitchFamily="18" charset="2"/>
              </a:rPr>
              <a:t></a:t>
            </a:r>
            <a:r>
              <a:rPr lang="en-US" altLang="zh-CN" sz="2400" b="1" dirty="0">
                <a:latin typeface="Arial" panose="020B0604020202020204" pitchFamily="34" charset="0"/>
                <a:ea typeface="楷体" panose="02010609060101010101" pitchFamily="49" charset="-122"/>
                <a:sym typeface="Symbol" panose="05050102010706020507" pitchFamily="18" charset="2"/>
              </a:rPr>
              <a:t>-D-(+)-</a:t>
            </a:r>
            <a:r>
              <a:rPr lang="zh-CN" altLang="en-US" sz="2400" b="1" dirty="0">
                <a:latin typeface="Arial" panose="020B0604020202020204" pitchFamily="34" charset="0"/>
                <a:ea typeface="楷体" panose="02010609060101010101" pitchFamily="49" charset="-122"/>
                <a:sym typeface="Symbol" panose="05050102010706020507" pitchFamily="18" charset="2"/>
              </a:rPr>
              <a:t>葡萄糖通过</a:t>
            </a:r>
            <a:r>
              <a:rPr lang="en-US" altLang="zh-CN" sz="2400" b="1" dirty="0">
                <a:latin typeface="Arial" panose="020B0604020202020204" pitchFamily="34" charset="0"/>
                <a:ea typeface="楷体" panose="02010609060101010101" pitchFamily="49" charset="-122"/>
                <a:sym typeface="Symbol" panose="05050102010706020507" pitchFamily="18" charset="2"/>
              </a:rPr>
              <a:t>-1.1-</a:t>
            </a:r>
            <a:r>
              <a:rPr lang="zh-CN" altLang="en-US" sz="2400" b="1" dirty="0">
                <a:latin typeface="Arial" panose="020B0604020202020204" pitchFamily="34" charset="0"/>
                <a:ea typeface="楷体" panose="02010609060101010101" pitchFamily="49" charset="-122"/>
                <a:sym typeface="Symbol" panose="05050102010706020507" pitchFamily="18" charset="2"/>
              </a:rPr>
              <a:t>苷键相连。</a:t>
            </a:r>
            <a:endParaRPr lang="zh-CN" altLang="zh-CN" sz="2400" b="1" dirty="0">
              <a:latin typeface="Arial" panose="020B0604020202020204" pitchFamily="34" charset="0"/>
              <a:ea typeface="楷体" panose="02010609060101010101" pitchFamily="49" charset="-122"/>
              <a:sym typeface="Symbol" panose="05050102010706020507" pitchFamily="18" charset="2"/>
            </a:endParaRPr>
          </a:p>
        </p:txBody>
      </p:sp>
      <p:sp>
        <p:nvSpPr>
          <p:cNvPr id="36875"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36876"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32</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94665">
                                            <p:txEl>
                                              <p:pRg st="0" end="0"/>
                                            </p:txEl>
                                          </p:spTgt>
                                        </p:tgtEl>
                                        <p:attrNameLst>
                                          <p:attrName>style.visibility</p:attrName>
                                        </p:attrNameLst>
                                      </p:cBhvr>
                                      <p:to>
                                        <p:strVal val="visible"/>
                                      </p:to>
                                    </p:set>
                                    <p:animEffect transition="in" filter="strips(downRight)">
                                      <p:cBhvr>
                                        <p:cTn id="7" dur="500"/>
                                        <p:tgtEl>
                                          <p:spTgt spid="1946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94666"/>
                                        </p:tgtEl>
                                        <p:attrNameLst>
                                          <p:attrName>style.visibility</p:attrName>
                                        </p:attrNameLst>
                                      </p:cBhvr>
                                      <p:to>
                                        <p:strVal val="visible"/>
                                      </p:to>
                                    </p:set>
                                    <p:animEffect transition="in" filter="strips(downRight)">
                                      <p:cBhvr>
                                        <p:cTn id="12" dur="500"/>
                                        <p:tgtEl>
                                          <p:spTgt spid="194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6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p:cNvSpPr>
          <p:nvPr>
            <p:ph idx="1"/>
          </p:nvPr>
        </p:nvSpPr>
        <p:spPr>
          <a:xfrm>
            <a:off x="431800" y="296863"/>
            <a:ext cx="8362950" cy="1936750"/>
          </a:xfrm>
          <a:noFill/>
          <a:ln>
            <a:noFill/>
          </a:ln>
        </p:spPr>
        <p:txBody>
          <a:bodyPr wrap="square" lIns="91440" tIns="45720" rIns="91440" bIns="45720" anchor="t" anchorCtr="0"/>
          <a:lstStyle/>
          <a:p>
            <a:pPr>
              <a:buNone/>
            </a:pPr>
            <a:r>
              <a:rPr lang="en-US" altLang="zh-CN" sz="2400" b="1" dirty="0">
                <a:ea typeface="楷体" panose="02010609060101010101" pitchFamily="49" charset="-122"/>
              </a:rPr>
              <a:t>C. (+)-</a:t>
            </a:r>
            <a:r>
              <a:rPr lang="zh-CN" altLang="en-US" sz="2400" b="1" dirty="0">
                <a:ea typeface="楷体" panose="02010609060101010101" pitchFamily="49" charset="-122"/>
              </a:rPr>
              <a:t>麦芽糖：还原糖，淀粉部分水解后的产物，两分子</a:t>
            </a:r>
            <a:r>
              <a:rPr lang="en-US" altLang="zh-CN" sz="2400" b="1" dirty="0">
                <a:ea typeface="楷体" panose="02010609060101010101" pitchFamily="49" charset="-122"/>
              </a:rPr>
              <a:t>D-(+)-</a:t>
            </a:r>
            <a:r>
              <a:rPr lang="zh-CN" altLang="en-US" sz="2400" b="1" dirty="0">
                <a:ea typeface="楷体" panose="02010609060101010101" pitchFamily="49" charset="-122"/>
              </a:rPr>
              <a:t>葡萄糖以</a:t>
            </a:r>
            <a:r>
              <a:rPr lang="zh-CN" altLang="en-US" sz="2400" b="1" dirty="0">
                <a:ea typeface="楷体" panose="02010609060101010101" pitchFamily="49" charset="-122"/>
                <a:sym typeface="Symbol" panose="05050102010706020507" pitchFamily="18" charset="2"/>
              </a:rPr>
              <a:t></a:t>
            </a:r>
            <a:r>
              <a:rPr lang="en-US" altLang="zh-CN" sz="2400" b="1" dirty="0">
                <a:ea typeface="楷体" panose="02010609060101010101" pitchFamily="49" charset="-122"/>
                <a:sym typeface="Symbol" panose="05050102010706020507" pitchFamily="18" charset="2"/>
              </a:rPr>
              <a:t>-1,4-</a:t>
            </a:r>
            <a:r>
              <a:rPr lang="zh-CN" altLang="en-US" sz="2400" b="1" dirty="0">
                <a:ea typeface="楷体" panose="02010609060101010101" pitchFamily="49" charset="-122"/>
                <a:sym typeface="Symbol" panose="05050102010706020507" pitchFamily="18" charset="2"/>
              </a:rPr>
              <a:t>苷键相连，其中一个葡萄糖的半缩醛羟基是自由的，未成苷。可以是型或型。</a:t>
            </a:r>
            <a:endParaRPr lang="zh-CN" altLang="zh-CN" sz="2400" b="1" dirty="0">
              <a:ea typeface="楷体" panose="02010609060101010101" pitchFamily="49" charset="-122"/>
              <a:sym typeface="Symbol" panose="05050102010706020507" pitchFamily="18" charset="2"/>
            </a:endParaRPr>
          </a:p>
        </p:txBody>
      </p:sp>
      <p:sp>
        <p:nvSpPr>
          <p:cNvPr id="35842" name="Text Box 3"/>
          <p:cNvSpPr txBox="1"/>
          <p:nvPr/>
        </p:nvSpPr>
        <p:spPr>
          <a:xfrm>
            <a:off x="3527425" y="3752850"/>
            <a:ext cx="1511300" cy="360363"/>
          </a:xfrm>
          <a:prstGeom prst="rect">
            <a:avLst/>
          </a:prstGeom>
          <a:noFill/>
          <a:ln w="9525">
            <a:noFill/>
          </a:ln>
        </p:spPr>
        <p:txBody>
          <a:bodyPr anchor="t" anchorCtr="0">
            <a:spAutoFit/>
          </a:bodyPr>
          <a:lstStyle/>
          <a:p>
            <a:pPr>
              <a:lnSpc>
                <a:spcPct val="80000"/>
              </a:lnSpc>
              <a:buClrTx/>
              <a:buFontTx/>
            </a:pPr>
            <a:r>
              <a:rPr lang="en-US" altLang="zh-CN" sz="2200" dirty="0">
                <a:solidFill>
                  <a:srgbClr val="FF0000"/>
                </a:solidFill>
                <a:latin typeface="Times New Roman" panose="02020603050405020304" pitchFamily="18" charset="0"/>
                <a:ea typeface="微软雅黑" panose="020B0503020204020204" charset="-122"/>
                <a:sym typeface="Symbol" panose="05050102010706020507" pitchFamily="18" charset="2"/>
              </a:rPr>
              <a:t>-1,4-</a:t>
            </a:r>
            <a:r>
              <a:rPr lang="zh-CN" altLang="en-US" sz="2200" dirty="0">
                <a:solidFill>
                  <a:srgbClr val="FF0000"/>
                </a:solidFill>
                <a:latin typeface="Times New Roman" panose="02020603050405020304" pitchFamily="18" charset="0"/>
                <a:ea typeface="微软雅黑" panose="020B0503020204020204" charset="-122"/>
                <a:sym typeface="Symbol" panose="05050102010706020507" pitchFamily="18" charset="2"/>
              </a:rPr>
              <a:t>苷键</a:t>
            </a:r>
            <a:endParaRPr lang="zh-CN" altLang="en-US" sz="2200" baseline="-25000" dirty="0">
              <a:solidFill>
                <a:srgbClr val="FF0000"/>
              </a:solidFill>
              <a:latin typeface="Times New Roman" panose="02020603050405020304" pitchFamily="18" charset="0"/>
              <a:ea typeface="微软雅黑" panose="020B0503020204020204" charset="-122"/>
              <a:sym typeface="Symbol" panose="05050102010706020507" pitchFamily="18" charset="2"/>
            </a:endParaRPr>
          </a:p>
        </p:txBody>
      </p:sp>
      <p:grpSp>
        <p:nvGrpSpPr>
          <p:cNvPr id="35843" name="Group 4"/>
          <p:cNvGrpSpPr/>
          <p:nvPr/>
        </p:nvGrpSpPr>
        <p:grpSpPr>
          <a:xfrm>
            <a:off x="2484438" y="2133600"/>
            <a:ext cx="4140200" cy="1657350"/>
            <a:chOff x="408" y="1366"/>
            <a:chExt cx="2608" cy="1044"/>
          </a:xfrm>
        </p:grpSpPr>
        <p:grpSp>
          <p:nvGrpSpPr>
            <p:cNvPr id="35844" name="Group 5"/>
            <p:cNvGrpSpPr/>
            <p:nvPr/>
          </p:nvGrpSpPr>
          <p:grpSpPr>
            <a:xfrm>
              <a:off x="408" y="1366"/>
              <a:ext cx="2608" cy="1044"/>
              <a:chOff x="408" y="1366"/>
              <a:chExt cx="2608" cy="1044"/>
            </a:xfrm>
          </p:grpSpPr>
          <p:sp>
            <p:nvSpPr>
              <p:cNvPr id="35845" name="Text Box 6"/>
              <p:cNvSpPr txBox="1"/>
              <p:nvPr/>
            </p:nvSpPr>
            <p:spPr>
              <a:xfrm>
                <a:off x="1372" y="2024"/>
                <a:ext cx="261" cy="227"/>
              </a:xfrm>
              <a:prstGeom prst="rect">
                <a:avLst/>
              </a:prstGeom>
              <a:noFill/>
              <a:ln w="9525">
                <a:noFill/>
              </a:ln>
            </p:spPr>
            <p:txBody>
              <a:bodyPr anchor="t" anchorCtr="0">
                <a:spAutoFit/>
              </a:bodyPr>
              <a:lstStyle/>
              <a:p>
                <a:pPr>
                  <a:lnSpc>
                    <a:spcPct val="80000"/>
                  </a:lnSpc>
                  <a:buClrTx/>
                  <a:buFontTx/>
                </a:pPr>
                <a:r>
                  <a:rPr lang="en-US" altLang="zh-CN" sz="2200" dirty="0">
                    <a:solidFill>
                      <a:srgbClr val="FF0000"/>
                    </a:solidFill>
                    <a:latin typeface="Times New Roman" panose="02020603050405020304" pitchFamily="18" charset="0"/>
                    <a:ea typeface="微软雅黑" panose="020B0503020204020204" charset="-122"/>
                  </a:rPr>
                  <a:t>O</a:t>
                </a:r>
                <a:endParaRPr lang="en-US" altLang="zh-CN" sz="2200" baseline="-25000" dirty="0">
                  <a:solidFill>
                    <a:srgbClr val="FF0000"/>
                  </a:solidFill>
                  <a:latin typeface="Times New Roman" panose="02020603050405020304" pitchFamily="18" charset="0"/>
                  <a:ea typeface="微软雅黑" panose="020B0503020204020204" charset="-122"/>
                </a:endParaRPr>
              </a:p>
            </p:txBody>
          </p:sp>
          <p:grpSp>
            <p:nvGrpSpPr>
              <p:cNvPr id="35846" name="Group 7"/>
              <p:cNvGrpSpPr/>
              <p:nvPr/>
            </p:nvGrpSpPr>
            <p:grpSpPr>
              <a:xfrm>
                <a:off x="408" y="1389"/>
                <a:ext cx="964" cy="1021"/>
                <a:chOff x="408" y="1389"/>
                <a:chExt cx="964" cy="1021"/>
              </a:xfrm>
            </p:grpSpPr>
            <p:sp>
              <p:nvSpPr>
                <p:cNvPr id="35847" name="Text Box 8"/>
                <p:cNvSpPr txBox="1"/>
                <p:nvPr/>
              </p:nvSpPr>
              <p:spPr>
                <a:xfrm>
                  <a:off x="549" y="1389"/>
                  <a:ext cx="681" cy="227"/>
                </a:xfrm>
                <a:prstGeom prst="rect">
                  <a:avLst/>
                </a:prstGeom>
                <a:noFill/>
                <a:ln w="9525">
                  <a:noFill/>
                </a:ln>
              </p:spPr>
              <p:txBody>
                <a:bodyPr anchor="t" anchorCtr="0">
                  <a:spAutoFit/>
                </a:bodyPr>
                <a:lstStyle/>
                <a:p>
                  <a:pPr>
                    <a:lnSpc>
                      <a:spcPct val="80000"/>
                    </a:lnSpc>
                    <a:buClrTx/>
                    <a:buFontTx/>
                  </a:pPr>
                  <a:r>
                    <a:rPr lang="en-US" altLang="zh-CN" sz="2200" dirty="0">
                      <a:latin typeface="Times New Roman" panose="02020603050405020304" pitchFamily="18" charset="0"/>
                      <a:ea typeface="微软雅黑" panose="020B0503020204020204" charset="-122"/>
                    </a:rPr>
                    <a:t>CH</a:t>
                  </a:r>
                  <a:r>
                    <a:rPr lang="en-US" altLang="zh-CN" sz="2200" baseline="-25000" dirty="0">
                      <a:latin typeface="Times New Roman" panose="02020603050405020304" pitchFamily="18" charset="0"/>
                      <a:ea typeface="微软雅黑" panose="020B0503020204020204" charset="-122"/>
                    </a:rPr>
                    <a:t>2</a:t>
                  </a:r>
                  <a:r>
                    <a:rPr lang="en-US" altLang="zh-CN" sz="2200" dirty="0">
                      <a:latin typeface="Times New Roman" panose="02020603050405020304" pitchFamily="18" charset="0"/>
                      <a:ea typeface="微软雅黑" panose="020B0503020204020204" charset="-122"/>
                    </a:rPr>
                    <a:t>OH</a:t>
                  </a:r>
                  <a:endParaRPr lang="en-US" altLang="zh-CN" sz="2200" baseline="-25000" dirty="0">
                    <a:latin typeface="Times New Roman" panose="02020603050405020304" pitchFamily="18" charset="0"/>
                    <a:ea typeface="微软雅黑" panose="020B0503020204020204" charset="-122"/>
                  </a:endParaRPr>
                </a:p>
              </p:txBody>
            </p:sp>
            <p:sp>
              <p:nvSpPr>
                <p:cNvPr id="35848" name="Text Box 9"/>
                <p:cNvSpPr txBox="1"/>
                <p:nvPr/>
              </p:nvSpPr>
              <p:spPr>
                <a:xfrm>
                  <a:off x="1145" y="1672"/>
                  <a:ext cx="227" cy="227"/>
                </a:xfrm>
                <a:prstGeom prst="rect">
                  <a:avLst/>
                </a:prstGeom>
                <a:noFill/>
                <a:ln w="9525">
                  <a:noFill/>
                </a:ln>
              </p:spPr>
              <p:txBody>
                <a:bodyPr anchor="t" anchorCtr="0">
                  <a:spAutoFit/>
                </a:bodyPr>
                <a:lstStyle/>
                <a:p>
                  <a:pPr>
                    <a:lnSpc>
                      <a:spcPct val="80000"/>
                    </a:lnSpc>
                    <a:buClrTx/>
                    <a:buFontTx/>
                  </a:pPr>
                  <a:r>
                    <a:rPr lang="en-US" altLang="zh-CN" sz="2200" dirty="0">
                      <a:latin typeface="Times New Roman" panose="02020603050405020304" pitchFamily="18" charset="0"/>
                      <a:ea typeface="微软雅黑" panose="020B0503020204020204" charset="-122"/>
                    </a:rPr>
                    <a:t>H</a:t>
                  </a:r>
                  <a:endParaRPr lang="en-US" altLang="zh-CN" sz="2200" baseline="-25000" dirty="0">
                    <a:latin typeface="Times New Roman" panose="02020603050405020304" pitchFamily="18" charset="0"/>
                    <a:ea typeface="微软雅黑" panose="020B0503020204020204" charset="-122"/>
                  </a:endParaRPr>
                </a:p>
              </p:txBody>
            </p:sp>
            <p:sp>
              <p:nvSpPr>
                <p:cNvPr id="35849" name="Text Box 10"/>
                <p:cNvSpPr txBox="1"/>
                <p:nvPr/>
              </p:nvSpPr>
              <p:spPr>
                <a:xfrm>
                  <a:off x="918" y="1686"/>
                  <a:ext cx="227"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O</a:t>
                  </a:r>
                  <a:endParaRPr lang="en-US" altLang="zh-CN" sz="2400" baseline="-25000" dirty="0">
                    <a:latin typeface="Times New Roman" panose="02020603050405020304" pitchFamily="18" charset="0"/>
                    <a:ea typeface="微软雅黑" panose="020B0503020204020204" charset="-122"/>
                  </a:endParaRPr>
                </a:p>
              </p:txBody>
            </p:sp>
            <p:sp>
              <p:nvSpPr>
                <p:cNvPr id="35850" name="AutoShape 11"/>
                <p:cNvSpPr/>
                <p:nvPr/>
              </p:nvSpPr>
              <p:spPr>
                <a:xfrm rot="-2100000">
                  <a:off x="488" y="1935"/>
                  <a:ext cx="41" cy="33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5851" name="AutoShape 12"/>
                <p:cNvSpPr/>
                <p:nvPr/>
              </p:nvSpPr>
              <p:spPr>
                <a:xfrm rot="2100000">
                  <a:off x="1137" y="1935"/>
                  <a:ext cx="41" cy="33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5852" name="Line 13"/>
                <p:cNvSpPr/>
                <p:nvPr/>
              </p:nvSpPr>
              <p:spPr>
                <a:xfrm flipV="1">
                  <a:off x="408" y="1786"/>
                  <a:ext cx="243" cy="185"/>
                </a:xfrm>
                <a:prstGeom prst="line">
                  <a:avLst/>
                </a:prstGeom>
                <a:ln w="9525" cap="flat" cmpd="sng">
                  <a:solidFill>
                    <a:schemeClr val="tx1"/>
                  </a:solidFill>
                  <a:prstDash val="solid"/>
                  <a:round/>
                  <a:headEnd type="none" w="med" len="med"/>
                  <a:tailEnd type="none" w="med" len="med"/>
                </a:ln>
              </p:spPr>
            </p:sp>
            <p:sp>
              <p:nvSpPr>
                <p:cNvPr id="35853" name="Line 14"/>
                <p:cNvSpPr/>
                <p:nvPr/>
              </p:nvSpPr>
              <p:spPr>
                <a:xfrm flipH="1" flipV="1">
                  <a:off x="1117" y="1843"/>
                  <a:ext cx="141" cy="128"/>
                </a:xfrm>
                <a:prstGeom prst="line">
                  <a:avLst/>
                </a:prstGeom>
                <a:ln w="9525" cap="flat" cmpd="sng">
                  <a:solidFill>
                    <a:schemeClr val="tx1"/>
                  </a:solidFill>
                  <a:prstDash val="solid"/>
                  <a:round/>
                  <a:headEnd type="none" w="med" len="med"/>
                  <a:tailEnd type="none" w="med" len="med"/>
                </a:ln>
              </p:spPr>
            </p:sp>
            <p:sp>
              <p:nvSpPr>
                <p:cNvPr id="35854" name="Line 15"/>
                <p:cNvSpPr/>
                <p:nvPr/>
              </p:nvSpPr>
              <p:spPr>
                <a:xfrm>
                  <a:off x="651" y="1786"/>
                  <a:ext cx="324" cy="0"/>
                </a:xfrm>
                <a:prstGeom prst="line">
                  <a:avLst/>
                </a:prstGeom>
                <a:ln w="12700" cap="flat" cmpd="sng">
                  <a:solidFill>
                    <a:schemeClr val="tx1"/>
                  </a:solidFill>
                  <a:prstDash val="solid"/>
                  <a:round/>
                  <a:headEnd type="none" w="med" len="med"/>
                  <a:tailEnd type="none" w="med" len="med"/>
                </a:ln>
              </p:spPr>
            </p:sp>
            <p:sp>
              <p:nvSpPr>
                <p:cNvPr id="35855" name="Line 16"/>
                <p:cNvSpPr/>
                <p:nvPr/>
              </p:nvSpPr>
              <p:spPr>
                <a:xfrm>
                  <a:off x="663" y="1588"/>
                  <a:ext cx="0" cy="283"/>
                </a:xfrm>
                <a:prstGeom prst="line">
                  <a:avLst/>
                </a:prstGeom>
                <a:ln w="25400" cap="flat" cmpd="sng">
                  <a:solidFill>
                    <a:schemeClr val="tx1"/>
                  </a:solidFill>
                  <a:prstDash val="solid"/>
                  <a:round/>
                  <a:headEnd type="none" w="med" len="med"/>
                  <a:tailEnd type="none" w="med" len="med"/>
                </a:ln>
              </p:spPr>
            </p:sp>
            <p:sp>
              <p:nvSpPr>
                <p:cNvPr id="35856" name="Line 17"/>
                <p:cNvSpPr/>
                <p:nvPr/>
              </p:nvSpPr>
              <p:spPr>
                <a:xfrm>
                  <a:off x="408" y="1815"/>
                  <a:ext cx="0" cy="340"/>
                </a:xfrm>
                <a:prstGeom prst="line">
                  <a:avLst/>
                </a:prstGeom>
                <a:ln w="25400" cap="flat" cmpd="sng">
                  <a:solidFill>
                    <a:schemeClr val="tx1"/>
                  </a:solidFill>
                  <a:prstDash val="solid"/>
                  <a:round/>
                  <a:headEnd type="none" w="med" len="med"/>
                  <a:tailEnd type="none" w="med" len="med"/>
                </a:ln>
              </p:spPr>
            </p:sp>
            <p:sp>
              <p:nvSpPr>
                <p:cNvPr id="35857" name="Line 18"/>
                <p:cNvSpPr/>
                <p:nvPr/>
              </p:nvSpPr>
              <p:spPr>
                <a:xfrm>
                  <a:off x="606" y="2127"/>
                  <a:ext cx="0" cy="283"/>
                </a:xfrm>
                <a:prstGeom prst="line">
                  <a:avLst/>
                </a:prstGeom>
                <a:ln w="25400" cap="flat" cmpd="sng">
                  <a:solidFill>
                    <a:schemeClr val="tx1"/>
                  </a:solidFill>
                  <a:prstDash val="solid"/>
                  <a:round/>
                  <a:headEnd type="none" w="med" len="med"/>
                  <a:tailEnd type="none" w="med" len="med"/>
                </a:ln>
              </p:spPr>
            </p:sp>
            <p:sp>
              <p:nvSpPr>
                <p:cNvPr id="35858" name="Line 19"/>
                <p:cNvSpPr/>
                <p:nvPr/>
              </p:nvSpPr>
              <p:spPr>
                <a:xfrm>
                  <a:off x="1060" y="2098"/>
                  <a:ext cx="0" cy="283"/>
                </a:xfrm>
                <a:prstGeom prst="line">
                  <a:avLst/>
                </a:prstGeom>
                <a:ln w="25400" cap="flat" cmpd="sng">
                  <a:solidFill>
                    <a:schemeClr val="tx1"/>
                  </a:solidFill>
                  <a:prstDash val="solid"/>
                  <a:round/>
                  <a:headEnd type="none" w="med" len="med"/>
                  <a:tailEnd type="none" w="med" len="med"/>
                </a:ln>
              </p:spPr>
            </p:sp>
            <p:sp>
              <p:nvSpPr>
                <p:cNvPr id="35859" name="Line 20"/>
                <p:cNvSpPr/>
                <p:nvPr/>
              </p:nvSpPr>
              <p:spPr>
                <a:xfrm>
                  <a:off x="1258" y="1843"/>
                  <a:ext cx="0" cy="283"/>
                </a:xfrm>
                <a:prstGeom prst="line">
                  <a:avLst/>
                </a:prstGeom>
                <a:ln w="25400" cap="flat" cmpd="sng">
                  <a:solidFill>
                    <a:schemeClr val="tx1"/>
                  </a:solidFill>
                  <a:prstDash val="solid"/>
                  <a:round/>
                  <a:headEnd type="none" w="med" len="med"/>
                  <a:tailEnd type="none" w="med" len="med"/>
                </a:ln>
              </p:spPr>
            </p:sp>
            <p:sp>
              <p:nvSpPr>
                <p:cNvPr id="35860" name="Line 21"/>
                <p:cNvSpPr/>
                <p:nvPr/>
              </p:nvSpPr>
              <p:spPr>
                <a:xfrm>
                  <a:off x="1060" y="2381"/>
                  <a:ext cx="113" cy="0"/>
                </a:xfrm>
                <a:prstGeom prst="line">
                  <a:avLst/>
                </a:prstGeom>
                <a:ln w="25400" cap="flat" cmpd="sng">
                  <a:solidFill>
                    <a:schemeClr val="tx1"/>
                  </a:solidFill>
                  <a:prstDash val="solid"/>
                  <a:round/>
                  <a:headEnd type="none" w="med" len="med"/>
                  <a:tailEnd type="none" w="med" len="med"/>
                </a:ln>
              </p:spPr>
            </p:sp>
            <p:sp>
              <p:nvSpPr>
                <p:cNvPr id="35861" name="Line 22"/>
                <p:cNvSpPr/>
                <p:nvPr/>
              </p:nvSpPr>
              <p:spPr>
                <a:xfrm>
                  <a:off x="606" y="2126"/>
                  <a:ext cx="113" cy="0"/>
                </a:xfrm>
                <a:prstGeom prst="line">
                  <a:avLst/>
                </a:prstGeom>
                <a:ln w="25400" cap="flat" cmpd="sng">
                  <a:solidFill>
                    <a:schemeClr val="tx1"/>
                  </a:solidFill>
                  <a:prstDash val="solid"/>
                  <a:round/>
                  <a:headEnd type="none" w="med" len="med"/>
                  <a:tailEnd type="none" w="med" len="med"/>
                </a:ln>
              </p:spPr>
            </p:sp>
            <p:sp>
              <p:nvSpPr>
                <p:cNvPr id="35862" name="Line 23"/>
                <p:cNvSpPr/>
                <p:nvPr/>
              </p:nvSpPr>
              <p:spPr>
                <a:xfrm>
                  <a:off x="408" y="2155"/>
                  <a:ext cx="85" cy="0"/>
                </a:xfrm>
                <a:prstGeom prst="line">
                  <a:avLst/>
                </a:prstGeom>
                <a:ln w="25400" cap="flat" cmpd="sng">
                  <a:solidFill>
                    <a:schemeClr val="tx1"/>
                  </a:solidFill>
                  <a:prstDash val="solid"/>
                  <a:round/>
                  <a:headEnd type="none" w="med" len="med"/>
                  <a:tailEnd type="none" w="med" len="med"/>
                </a:ln>
              </p:spPr>
            </p:sp>
          </p:grpSp>
          <p:grpSp>
            <p:nvGrpSpPr>
              <p:cNvPr id="35863" name="Group 24"/>
              <p:cNvGrpSpPr/>
              <p:nvPr/>
            </p:nvGrpSpPr>
            <p:grpSpPr>
              <a:xfrm>
                <a:off x="1565" y="1366"/>
                <a:ext cx="1451" cy="1021"/>
                <a:chOff x="1565" y="1366"/>
                <a:chExt cx="1451" cy="1021"/>
              </a:xfrm>
            </p:grpSpPr>
            <p:sp>
              <p:nvSpPr>
                <p:cNvPr id="35864" name="Text Box 25"/>
                <p:cNvSpPr txBox="1"/>
                <p:nvPr/>
              </p:nvSpPr>
              <p:spPr>
                <a:xfrm>
                  <a:off x="2245" y="1669"/>
                  <a:ext cx="227"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O</a:t>
                  </a:r>
                  <a:endParaRPr lang="en-US" altLang="zh-CN" sz="2400" baseline="-25000" dirty="0">
                    <a:latin typeface="Times New Roman" panose="02020603050405020304" pitchFamily="18" charset="0"/>
                    <a:ea typeface="微软雅黑" panose="020B0503020204020204" charset="-122"/>
                  </a:endParaRPr>
                </a:p>
              </p:txBody>
            </p:sp>
            <p:grpSp>
              <p:nvGrpSpPr>
                <p:cNvPr id="35865" name="Group 26"/>
                <p:cNvGrpSpPr/>
                <p:nvPr/>
              </p:nvGrpSpPr>
              <p:grpSpPr>
                <a:xfrm>
                  <a:off x="1565" y="1366"/>
                  <a:ext cx="1451" cy="1021"/>
                  <a:chOff x="1610" y="1389"/>
                  <a:chExt cx="1451" cy="1021"/>
                </a:xfrm>
              </p:grpSpPr>
              <p:sp>
                <p:nvSpPr>
                  <p:cNvPr id="35866" name="Text Box 27"/>
                  <p:cNvSpPr txBox="1"/>
                  <p:nvPr/>
                </p:nvSpPr>
                <p:spPr>
                  <a:xfrm>
                    <a:off x="1910" y="1389"/>
                    <a:ext cx="681" cy="227"/>
                  </a:xfrm>
                  <a:prstGeom prst="rect">
                    <a:avLst/>
                  </a:prstGeom>
                  <a:noFill/>
                  <a:ln w="9525">
                    <a:noFill/>
                  </a:ln>
                </p:spPr>
                <p:txBody>
                  <a:bodyPr anchor="t" anchorCtr="0">
                    <a:spAutoFit/>
                  </a:bodyPr>
                  <a:lstStyle/>
                  <a:p>
                    <a:pPr>
                      <a:lnSpc>
                        <a:spcPct val="80000"/>
                      </a:lnSpc>
                      <a:buClrTx/>
                      <a:buFontTx/>
                    </a:pPr>
                    <a:r>
                      <a:rPr lang="en-US" altLang="zh-CN" sz="2200" dirty="0">
                        <a:latin typeface="Times New Roman" panose="02020603050405020304" pitchFamily="18" charset="0"/>
                        <a:ea typeface="微软雅黑" panose="020B0503020204020204" charset="-122"/>
                      </a:rPr>
                      <a:t>CH</a:t>
                    </a:r>
                    <a:r>
                      <a:rPr lang="en-US" altLang="zh-CN" sz="2200" baseline="-25000" dirty="0">
                        <a:latin typeface="Times New Roman" panose="02020603050405020304" pitchFamily="18" charset="0"/>
                        <a:ea typeface="微软雅黑" panose="020B0503020204020204" charset="-122"/>
                      </a:rPr>
                      <a:t>2</a:t>
                    </a:r>
                    <a:r>
                      <a:rPr lang="en-US" altLang="zh-CN" sz="2200" dirty="0">
                        <a:latin typeface="Times New Roman" panose="02020603050405020304" pitchFamily="18" charset="0"/>
                        <a:ea typeface="微软雅黑" panose="020B0503020204020204" charset="-122"/>
                      </a:rPr>
                      <a:t>OH</a:t>
                    </a:r>
                    <a:endParaRPr lang="en-US" altLang="zh-CN" sz="2200" baseline="-25000" dirty="0">
                      <a:latin typeface="Times New Roman" panose="02020603050405020304" pitchFamily="18" charset="0"/>
                      <a:ea typeface="微软雅黑" panose="020B0503020204020204" charset="-122"/>
                    </a:endParaRPr>
                  </a:p>
                </p:txBody>
              </p:sp>
              <p:sp>
                <p:nvSpPr>
                  <p:cNvPr id="35867" name="Text Box 28"/>
                  <p:cNvSpPr txBox="1"/>
                  <p:nvPr/>
                </p:nvSpPr>
                <p:spPr>
                  <a:xfrm>
                    <a:off x="2664" y="1865"/>
                    <a:ext cx="397" cy="227"/>
                  </a:xfrm>
                  <a:prstGeom prst="rect">
                    <a:avLst/>
                  </a:prstGeom>
                  <a:noFill/>
                  <a:ln w="9525">
                    <a:noFill/>
                  </a:ln>
                </p:spPr>
                <p:txBody>
                  <a:bodyPr anchor="t" anchorCtr="0">
                    <a:spAutoFit/>
                  </a:bodyPr>
                  <a:lstStyle/>
                  <a:p>
                    <a:pPr>
                      <a:lnSpc>
                        <a:spcPct val="80000"/>
                      </a:lnSpc>
                      <a:buClrTx/>
                      <a:buFontTx/>
                    </a:pPr>
                    <a:r>
                      <a:rPr lang="en-US" altLang="zh-CN" sz="2200" dirty="0">
                        <a:solidFill>
                          <a:srgbClr val="FF0000"/>
                        </a:solidFill>
                        <a:latin typeface="Times New Roman" panose="02020603050405020304" pitchFamily="18" charset="0"/>
                        <a:ea typeface="微软雅黑" panose="020B0503020204020204" charset="-122"/>
                      </a:rPr>
                      <a:t>OH</a:t>
                    </a:r>
                    <a:endParaRPr lang="en-US" altLang="zh-CN" sz="2200" baseline="-25000" dirty="0">
                      <a:solidFill>
                        <a:srgbClr val="FF0000"/>
                      </a:solidFill>
                      <a:latin typeface="Times New Roman" panose="02020603050405020304" pitchFamily="18" charset="0"/>
                      <a:ea typeface="微软雅黑" panose="020B0503020204020204" charset="-122"/>
                    </a:endParaRPr>
                  </a:p>
                </p:txBody>
              </p:sp>
              <p:sp>
                <p:nvSpPr>
                  <p:cNvPr id="35868" name="AutoShape 29"/>
                  <p:cNvSpPr/>
                  <p:nvPr/>
                </p:nvSpPr>
                <p:spPr>
                  <a:xfrm rot="-2100000">
                    <a:off x="1849" y="1935"/>
                    <a:ext cx="41" cy="33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5869" name="AutoShape 30"/>
                  <p:cNvSpPr/>
                  <p:nvPr/>
                </p:nvSpPr>
                <p:spPr>
                  <a:xfrm rot="2100000">
                    <a:off x="2498" y="1935"/>
                    <a:ext cx="41" cy="33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5870" name="Line 31"/>
                  <p:cNvSpPr/>
                  <p:nvPr/>
                </p:nvSpPr>
                <p:spPr>
                  <a:xfrm flipV="1">
                    <a:off x="1967" y="2240"/>
                    <a:ext cx="482" cy="0"/>
                  </a:xfrm>
                  <a:prstGeom prst="line">
                    <a:avLst/>
                  </a:prstGeom>
                  <a:ln w="57150" cap="flat" cmpd="sng">
                    <a:solidFill>
                      <a:schemeClr val="tx1"/>
                    </a:solidFill>
                    <a:prstDash val="solid"/>
                    <a:round/>
                    <a:headEnd type="none" w="med" len="med"/>
                    <a:tailEnd type="none" w="med" len="med"/>
                  </a:ln>
                </p:spPr>
              </p:sp>
              <p:sp>
                <p:nvSpPr>
                  <p:cNvPr id="35871" name="Line 32"/>
                  <p:cNvSpPr/>
                  <p:nvPr/>
                </p:nvSpPr>
                <p:spPr>
                  <a:xfrm flipV="1">
                    <a:off x="1769" y="1786"/>
                    <a:ext cx="243" cy="185"/>
                  </a:xfrm>
                  <a:prstGeom prst="line">
                    <a:avLst/>
                  </a:prstGeom>
                  <a:ln w="9525" cap="flat" cmpd="sng">
                    <a:solidFill>
                      <a:schemeClr val="tx1"/>
                    </a:solidFill>
                    <a:prstDash val="solid"/>
                    <a:round/>
                    <a:headEnd type="none" w="med" len="med"/>
                    <a:tailEnd type="none" w="med" len="med"/>
                  </a:ln>
                </p:spPr>
              </p:sp>
              <p:sp>
                <p:nvSpPr>
                  <p:cNvPr id="35872" name="Line 33"/>
                  <p:cNvSpPr/>
                  <p:nvPr/>
                </p:nvSpPr>
                <p:spPr>
                  <a:xfrm flipH="1" flipV="1">
                    <a:off x="2478" y="1843"/>
                    <a:ext cx="141" cy="128"/>
                  </a:xfrm>
                  <a:prstGeom prst="line">
                    <a:avLst/>
                  </a:prstGeom>
                  <a:ln w="9525" cap="flat" cmpd="sng">
                    <a:solidFill>
                      <a:schemeClr val="tx1"/>
                    </a:solidFill>
                    <a:prstDash val="solid"/>
                    <a:round/>
                    <a:headEnd type="none" w="med" len="med"/>
                    <a:tailEnd type="none" w="med" len="med"/>
                  </a:ln>
                </p:spPr>
              </p:sp>
              <p:sp>
                <p:nvSpPr>
                  <p:cNvPr id="35873" name="Line 34"/>
                  <p:cNvSpPr/>
                  <p:nvPr/>
                </p:nvSpPr>
                <p:spPr>
                  <a:xfrm>
                    <a:off x="2012" y="1786"/>
                    <a:ext cx="324" cy="0"/>
                  </a:xfrm>
                  <a:prstGeom prst="line">
                    <a:avLst/>
                  </a:prstGeom>
                  <a:ln w="12700" cap="flat" cmpd="sng">
                    <a:solidFill>
                      <a:schemeClr val="tx1"/>
                    </a:solidFill>
                    <a:prstDash val="solid"/>
                    <a:round/>
                    <a:headEnd type="none" w="med" len="med"/>
                    <a:tailEnd type="none" w="med" len="med"/>
                  </a:ln>
                </p:spPr>
              </p:sp>
              <p:sp>
                <p:nvSpPr>
                  <p:cNvPr id="35874" name="Line 35"/>
                  <p:cNvSpPr/>
                  <p:nvPr/>
                </p:nvSpPr>
                <p:spPr>
                  <a:xfrm>
                    <a:off x="2024" y="1588"/>
                    <a:ext cx="0" cy="283"/>
                  </a:xfrm>
                  <a:prstGeom prst="line">
                    <a:avLst/>
                  </a:prstGeom>
                  <a:ln w="25400" cap="flat" cmpd="sng">
                    <a:solidFill>
                      <a:schemeClr val="tx1"/>
                    </a:solidFill>
                    <a:prstDash val="solid"/>
                    <a:round/>
                    <a:headEnd type="none" w="med" len="med"/>
                    <a:tailEnd type="none" w="med" len="med"/>
                  </a:ln>
                </p:spPr>
              </p:sp>
              <p:sp>
                <p:nvSpPr>
                  <p:cNvPr id="35875" name="Line 36"/>
                  <p:cNvSpPr/>
                  <p:nvPr/>
                </p:nvSpPr>
                <p:spPr>
                  <a:xfrm>
                    <a:off x="1769" y="1797"/>
                    <a:ext cx="0" cy="340"/>
                  </a:xfrm>
                  <a:prstGeom prst="line">
                    <a:avLst/>
                  </a:prstGeom>
                  <a:ln w="25400" cap="flat" cmpd="sng">
                    <a:solidFill>
                      <a:schemeClr val="tx1"/>
                    </a:solidFill>
                    <a:prstDash val="solid"/>
                    <a:round/>
                    <a:headEnd type="none" w="med" len="med"/>
                    <a:tailEnd type="none" w="med" len="med"/>
                  </a:ln>
                </p:spPr>
              </p:sp>
              <p:sp>
                <p:nvSpPr>
                  <p:cNvPr id="35876" name="Line 37"/>
                  <p:cNvSpPr/>
                  <p:nvPr/>
                </p:nvSpPr>
                <p:spPr>
                  <a:xfrm>
                    <a:off x="1967" y="2127"/>
                    <a:ext cx="0" cy="283"/>
                  </a:xfrm>
                  <a:prstGeom prst="line">
                    <a:avLst/>
                  </a:prstGeom>
                  <a:ln w="25400" cap="flat" cmpd="sng">
                    <a:solidFill>
                      <a:schemeClr val="tx1"/>
                    </a:solidFill>
                    <a:prstDash val="solid"/>
                    <a:round/>
                    <a:headEnd type="none" w="med" len="med"/>
                    <a:tailEnd type="none" w="med" len="med"/>
                  </a:ln>
                </p:spPr>
              </p:sp>
              <p:sp>
                <p:nvSpPr>
                  <p:cNvPr id="35877" name="Line 38"/>
                  <p:cNvSpPr/>
                  <p:nvPr/>
                </p:nvSpPr>
                <p:spPr>
                  <a:xfrm flipV="1">
                    <a:off x="2608" y="1979"/>
                    <a:ext cx="114" cy="0"/>
                  </a:xfrm>
                  <a:prstGeom prst="line">
                    <a:avLst/>
                  </a:prstGeom>
                  <a:ln w="25400" cap="flat" cmpd="sng">
                    <a:solidFill>
                      <a:schemeClr val="tx1"/>
                    </a:solidFill>
                    <a:prstDash val="solid"/>
                    <a:round/>
                    <a:headEnd type="none" w="med" len="med"/>
                    <a:tailEnd type="none" w="med" len="med"/>
                  </a:ln>
                </p:spPr>
              </p:sp>
              <p:sp>
                <p:nvSpPr>
                  <p:cNvPr id="35878" name="Line 39"/>
                  <p:cNvSpPr/>
                  <p:nvPr/>
                </p:nvSpPr>
                <p:spPr>
                  <a:xfrm>
                    <a:off x="2421" y="2381"/>
                    <a:ext cx="113" cy="0"/>
                  </a:xfrm>
                  <a:prstGeom prst="line">
                    <a:avLst/>
                  </a:prstGeom>
                  <a:ln w="25400" cap="flat" cmpd="sng">
                    <a:solidFill>
                      <a:schemeClr val="tx1"/>
                    </a:solidFill>
                    <a:prstDash val="solid"/>
                    <a:round/>
                    <a:headEnd type="none" w="med" len="med"/>
                    <a:tailEnd type="none" w="med" len="med"/>
                  </a:ln>
                </p:spPr>
              </p:sp>
              <p:sp>
                <p:nvSpPr>
                  <p:cNvPr id="35879" name="Line 40"/>
                  <p:cNvSpPr/>
                  <p:nvPr/>
                </p:nvSpPr>
                <p:spPr>
                  <a:xfrm>
                    <a:off x="1967" y="2126"/>
                    <a:ext cx="113" cy="0"/>
                  </a:xfrm>
                  <a:prstGeom prst="line">
                    <a:avLst/>
                  </a:prstGeom>
                  <a:ln w="25400" cap="flat" cmpd="sng">
                    <a:solidFill>
                      <a:schemeClr val="tx1"/>
                    </a:solidFill>
                    <a:prstDash val="solid"/>
                    <a:round/>
                    <a:headEnd type="none" w="med" len="med"/>
                    <a:tailEnd type="none" w="med" len="med"/>
                  </a:ln>
                </p:spPr>
              </p:sp>
              <p:sp>
                <p:nvSpPr>
                  <p:cNvPr id="35880" name="Line 41"/>
                  <p:cNvSpPr/>
                  <p:nvPr/>
                </p:nvSpPr>
                <p:spPr>
                  <a:xfrm>
                    <a:off x="1610" y="2137"/>
                    <a:ext cx="159" cy="0"/>
                  </a:xfrm>
                  <a:prstGeom prst="line">
                    <a:avLst/>
                  </a:prstGeom>
                  <a:ln w="25400" cap="flat" cmpd="sng">
                    <a:solidFill>
                      <a:schemeClr val="tx1"/>
                    </a:solidFill>
                    <a:prstDash val="solid"/>
                    <a:round/>
                    <a:headEnd type="none" w="med" len="med"/>
                    <a:tailEnd type="none" w="med" len="med"/>
                  </a:ln>
                </p:spPr>
              </p:sp>
            </p:grpSp>
          </p:grpSp>
        </p:grpSp>
        <p:sp>
          <p:nvSpPr>
            <p:cNvPr id="35881" name="Line 42"/>
            <p:cNvSpPr/>
            <p:nvPr/>
          </p:nvSpPr>
          <p:spPr>
            <a:xfrm flipV="1">
              <a:off x="606" y="2240"/>
              <a:ext cx="482" cy="0"/>
            </a:xfrm>
            <a:prstGeom prst="line">
              <a:avLst/>
            </a:prstGeom>
            <a:ln w="57150" cap="flat" cmpd="sng">
              <a:solidFill>
                <a:schemeClr val="tx1"/>
              </a:solidFill>
              <a:prstDash val="solid"/>
              <a:round/>
              <a:headEnd type="none" w="med" len="med"/>
              <a:tailEnd type="none" w="med" len="med"/>
            </a:ln>
          </p:spPr>
        </p:sp>
        <p:sp>
          <p:nvSpPr>
            <p:cNvPr id="35882" name="Line 43"/>
            <p:cNvSpPr/>
            <p:nvPr/>
          </p:nvSpPr>
          <p:spPr>
            <a:xfrm>
              <a:off x="2381" y="2069"/>
              <a:ext cx="0" cy="283"/>
            </a:xfrm>
            <a:prstGeom prst="line">
              <a:avLst/>
            </a:prstGeom>
            <a:ln w="25400" cap="flat" cmpd="sng">
              <a:solidFill>
                <a:schemeClr val="tx1"/>
              </a:solidFill>
              <a:prstDash val="solid"/>
              <a:round/>
              <a:headEnd type="none" w="med" len="med"/>
              <a:tailEnd type="none" w="med" len="med"/>
            </a:ln>
          </p:spPr>
        </p:sp>
        <p:sp>
          <p:nvSpPr>
            <p:cNvPr id="35883" name="Line 44"/>
            <p:cNvSpPr/>
            <p:nvPr/>
          </p:nvSpPr>
          <p:spPr>
            <a:xfrm>
              <a:off x="1247" y="2115"/>
              <a:ext cx="159" cy="0"/>
            </a:xfrm>
            <a:prstGeom prst="line">
              <a:avLst/>
            </a:prstGeom>
            <a:ln w="25400" cap="flat" cmpd="sng">
              <a:solidFill>
                <a:schemeClr val="tx1"/>
              </a:solidFill>
              <a:prstDash val="solid"/>
              <a:round/>
              <a:headEnd type="none" w="med" len="med"/>
              <a:tailEnd type="none" w="med" len="med"/>
            </a:ln>
          </p:spPr>
        </p:sp>
      </p:grpSp>
      <p:grpSp>
        <p:nvGrpSpPr>
          <p:cNvPr id="35884" name="Group 45"/>
          <p:cNvGrpSpPr/>
          <p:nvPr/>
        </p:nvGrpSpPr>
        <p:grpSpPr>
          <a:xfrm>
            <a:off x="2051050" y="4508500"/>
            <a:ext cx="5543550" cy="1849438"/>
            <a:chOff x="1292" y="2614"/>
            <a:chExt cx="3492" cy="1165"/>
          </a:xfrm>
        </p:grpSpPr>
        <p:sp>
          <p:nvSpPr>
            <p:cNvPr id="35885" name="Line 46"/>
            <p:cNvSpPr/>
            <p:nvPr/>
          </p:nvSpPr>
          <p:spPr>
            <a:xfrm>
              <a:off x="3923" y="2931"/>
              <a:ext cx="0" cy="227"/>
            </a:xfrm>
            <a:prstGeom prst="line">
              <a:avLst/>
            </a:prstGeom>
            <a:ln w="25400" cap="flat" cmpd="sng">
              <a:solidFill>
                <a:schemeClr val="tx1"/>
              </a:solidFill>
              <a:prstDash val="solid"/>
              <a:round/>
              <a:headEnd type="none" w="med" len="med"/>
              <a:tailEnd type="none" w="med" len="med"/>
            </a:ln>
          </p:spPr>
        </p:sp>
        <p:grpSp>
          <p:nvGrpSpPr>
            <p:cNvPr id="35886" name="Group 47"/>
            <p:cNvGrpSpPr/>
            <p:nvPr/>
          </p:nvGrpSpPr>
          <p:grpSpPr>
            <a:xfrm>
              <a:off x="1292" y="2614"/>
              <a:ext cx="3492" cy="1165"/>
              <a:chOff x="1656" y="2659"/>
              <a:chExt cx="3492" cy="1165"/>
            </a:xfrm>
          </p:grpSpPr>
          <p:grpSp>
            <p:nvGrpSpPr>
              <p:cNvPr id="35887" name="Group 48"/>
              <p:cNvGrpSpPr/>
              <p:nvPr/>
            </p:nvGrpSpPr>
            <p:grpSpPr>
              <a:xfrm>
                <a:off x="1656" y="2659"/>
                <a:ext cx="1950" cy="1074"/>
                <a:chOff x="1429" y="2659"/>
                <a:chExt cx="1950" cy="1074"/>
              </a:xfrm>
            </p:grpSpPr>
            <p:grpSp>
              <p:nvGrpSpPr>
                <p:cNvPr id="35888" name="Group 49"/>
                <p:cNvGrpSpPr/>
                <p:nvPr/>
              </p:nvGrpSpPr>
              <p:grpSpPr>
                <a:xfrm>
                  <a:off x="1769" y="2802"/>
                  <a:ext cx="1361" cy="734"/>
                  <a:chOff x="453" y="2809"/>
                  <a:chExt cx="1361" cy="734"/>
                </a:xfrm>
              </p:grpSpPr>
              <p:sp>
                <p:nvSpPr>
                  <p:cNvPr id="35889" name="Line 50"/>
                  <p:cNvSpPr/>
                  <p:nvPr/>
                </p:nvSpPr>
                <p:spPr>
                  <a:xfrm flipH="1">
                    <a:off x="931" y="2976"/>
                    <a:ext cx="225" cy="160"/>
                  </a:xfrm>
                  <a:prstGeom prst="line">
                    <a:avLst/>
                  </a:prstGeom>
                  <a:ln w="9525" cap="flat" cmpd="sng">
                    <a:solidFill>
                      <a:schemeClr val="tx1"/>
                    </a:solidFill>
                    <a:prstDash val="solid"/>
                    <a:round/>
                    <a:headEnd type="none" w="med" len="med"/>
                    <a:tailEnd type="none" w="med" len="med"/>
                  </a:ln>
                </p:spPr>
              </p:sp>
              <p:sp>
                <p:nvSpPr>
                  <p:cNvPr id="35890" name="AutoShape 51"/>
                  <p:cNvSpPr/>
                  <p:nvPr/>
                </p:nvSpPr>
                <p:spPr>
                  <a:xfrm rot="-3600000" flipH="1">
                    <a:off x="1465" y="2858"/>
                    <a:ext cx="59" cy="36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5891" name="AutoShape 52"/>
                  <p:cNvSpPr/>
                  <p:nvPr/>
                </p:nvSpPr>
                <p:spPr>
                  <a:xfrm rot="-3600000" flipH="1">
                    <a:off x="800" y="3001"/>
                    <a:ext cx="34" cy="41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5892" name="Line 53"/>
                  <p:cNvSpPr/>
                  <p:nvPr/>
                </p:nvSpPr>
                <p:spPr>
                  <a:xfrm rot="1200000" flipV="1">
                    <a:off x="1019" y="3036"/>
                    <a:ext cx="281" cy="345"/>
                  </a:xfrm>
                  <a:prstGeom prst="line">
                    <a:avLst/>
                  </a:prstGeom>
                  <a:ln w="44450" cap="flat" cmpd="sng">
                    <a:solidFill>
                      <a:schemeClr val="tx1"/>
                    </a:solidFill>
                    <a:prstDash val="solid"/>
                    <a:round/>
                    <a:headEnd type="none" w="med" len="med"/>
                    <a:tailEnd type="none" w="med" len="med"/>
                  </a:ln>
                </p:spPr>
              </p:sp>
              <p:sp>
                <p:nvSpPr>
                  <p:cNvPr id="35893" name="Line 54"/>
                  <p:cNvSpPr/>
                  <p:nvPr/>
                </p:nvSpPr>
                <p:spPr>
                  <a:xfrm rot="1200000" flipV="1">
                    <a:off x="635" y="3090"/>
                    <a:ext cx="287" cy="68"/>
                  </a:xfrm>
                  <a:prstGeom prst="line">
                    <a:avLst/>
                  </a:prstGeom>
                  <a:ln w="12700" cap="flat" cmpd="sng">
                    <a:solidFill>
                      <a:schemeClr val="tx1"/>
                    </a:solidFill>
                    <a:prstDash val="solid"/>
                    <a:round/>
                    <a:headEnd type="none" w="med" len="med"/>
                    <a:tailEnd type="none" w="med" len="med"/>
                  </a:ln>
                </p:spPr>
              </p:sp>
              <p:sp>
                <p:nvSpPr>
                  <p:cNvPr id="35894" name="Line 55"/>
                  <p:cNvSpPr/>
                  <p:nvPr/>
                </p:nvSpPr>
                <p:spPr>
                  <a:xfrm flipH="1" flipV="1">
                    <a:off x="1315" y="3113"/>
                    <a:ext cx="318" cy="22"/>
                  </a:xfrm>
                  <a:prstGeom prst="line">
                    <a:avLst/>
                  </a:prstGeom>
                  <a:ln w="41275" cap="flat" cmpd="sng">
                    <a:solidFill>
                      <a:schemeClr val="tx1"/>
                    </a:solidFill>
                    <a:prstDash val="solid"/>
                    <a:round/>
                    <a:headEnd type="none" w="med" len="med"/>
                    <a:tailEnd type="none" w="med" len="med"/>
                  </a:ln>
                </p:spPr>
              </p:sp>
              <p:sp>
                <p:nvSpPr>
                  <p:cNvPr id="35895" name="Text Box 56"/>
                  <p:cNvSpPr txBox="1"/>
                  <p:nvPr/>
                </p:nvSpPr>
                <p:spPr>
                  <a:xfrm>
                    <a:off x="1111" y="2809"/>
                    <a:ext cx="255" cy="258"/>
                  </a:xfrm>
                  <a:prstGeom prst="rect">
                    <a:avLst/>
                  </a:prstGeom>
                  <a:noFill/>
                  <a:ln w="9525">
                    <a:noFill/>
                  </a:ln>
                </p:spPr>
                <p:txBody>
                  <a:bodyPr anchor="t" anchorCtr="0">
                    <a:spAutoFit/>
                  </a:bodyPr>
                  <a:lstStyle/>
                  <a:p>
                    <a:pPr>
                      <a:lnSpc>
                        <a:spcPct val="80000"/>
                      </a:lnSpc>
                      <a:buClrTx/>
                      <a:buFontTx/>
                    </a:pPr>
                    <a:r>
                      <a:rPr lang="en-US" altLang="zh-CN" sz="2600" dirty="0">
                        <a:latin typeface="Times New Roman" panose="02020603050405020304" pitchFamily="18" charset="0"/>
                        <a:ea typeface="微软雅黑" panose="020B0503020204020204" charset="-122"/>
                      </a:rPr>
                      <a:t>O</a:t>
                    </a:r>
                  </a:p>
                </p:txBody>
              </p:sp>
              <p:sp>
                <p:nvSpPr>
                  <p:cNvPr id="35896" name="Line 57"/>
                  <p:cNvSpPr/>
                  <p:nvPr/>
                </p:nvSpPr>
                <p:spPr>
                  <a:xfrm>
                    <a:off x="635" y="2863"/>
                    <a:ext cx="0" cy="250"/>
                  </a:xfrm>
                  <a:prstGeom prst="line">
                    <a:avLst/>
                  </a:prstGeom>
                  <a:ln w="25400" cap="flat" cmpd="sng">
                    <a:solidFill>
                      <a:schemeClr val="tx1"/>
                    </a:solidFill>
                    <a:prstDash val="solid"/>
                    <a:round/>
                    <a:headEnd type="none" w="med" len="med"/>
                    <a:tailEnd type="none" w="med" len="med"/>
                  </a:ln>
                </p:spPr>
              </p:sp>
              <p:sp>
                <p:nvSpPr>
                  <p:cNvPr id="35897" name="Line 58"/>
                  <p:cNvSpPr/>
                  <p:nvPr/>
                </p:nvSpPr>
                <p:spPr>
                  <a:xfrm>
                    <a:off x="1338" y="2886"/>
                    <a:ext cx="0" cy="227"/>
                  </a:xfrm>
                  <a:prstGeom prst="line">
                    <a:avLst/>
                  </a:prstGeom>
                  <a:ln w="25400" cap="flat" cmpd="sng">
                    <a:solidFill>
                      <a:schemeClr val="tx1"/>
                    </a:solidFill>
                    <a:prstDash val="solid"/>
                    <a:round/>
                    <a:headEnd type="none" w="med" len="med"/>
                    <a:tailEnd type="none" w="med" len="med"/>
                  </a:ln>
                </p:spPr>
              </p:sp>
              <p:sp>
                <p:nvSpPr>
                  <p:cNvPr id="35898" name="Line 59"/>
                  <p:cNvSpPr/>
                  <p:nvPr/>
                </p:nvSpPr>
                <p:spPr>
                  <a:xfrm flipH="1">
                    <a:off x="1633" y="3135"/>
                    <a:ext cx="0" cy="182"/>
                  </a:xfrm>
                  <a:prstGeom prst="line">
                    <a:avLst/>
                  </a:prstGeom>
                  <a:ln w="25400" cap="flat" cmpd="sng">
                    <a:solidFill>
                      <a:schemeClr val="tx1"/>
                    </a:solidFill>
                    <a:prstDash val="solid"/>
                    <a:round/>
                    <a:headEnd type="none" w="med" len="med"/>
                    <a:tailEnd type="none" w="med" len="med"/>
                  </a:ln>
                </p:spPr>
              </p:sp>
              <p:sp>
                <p:nvSpPr>
                  <p:cNvPr id="35899" name="Line 60"/>
                  <p:cNvSpPr/>
                  <p:nvPr/>
                </p:nvSpPr>
                <p:spPr>
                  <a:xfrm>
                    <a:off x="996" y="3315"/>
                    <a:ext cx="2" cy="228"/>
                  </a:xfrm>
                  <a:prstGeom prst="line">
                    <a:avLst/>
                  </a:prstGeom>
                  <a:ln w="25400" cap="flat" cmpd="sng">
                    <a:solidFill>
                      <a:schemeClr val="tx1"/>
                    </a:solidFill>
                    <a:prstDash val="solid"/>
                    <a:round/>
                    <a:headEnd type="none" w="med" len="med"/>
                    <a:tailEnd type="none" w="med" len="med"/>
                  </a:ln>
                </p:spPr>
              </p:sp>
              <p:sp>
                <p:nvSpPr>
                  <p:cNvPr id="35900" name="Line 61"/>
                  <p:cNvSpPr/>
                  <p:nvPr/>
                </p:nvSpPr>
                <p:spPr>
                  <a:xfrm>
                    <a:off x="930" y="3135"/>
                    <a:ext cx="0" cy="226"/>
                  </a:xfrm>
                  <a:prstGeom prst="line">
                    <a:avLst/>
                  </a:prstGeom>
                  <a:ln w="25400" cap="flat" cmpd="sng">
                    <a:solidFill>
                      <a:schemeClr val="tx1"/>
                    </a:solidFill>
                    <a:prstDash val="solid"/>
                    <a:round/>
                    <a:headEnd type="none" w="med" len="med"/>
                    <a:tailEnd type="none" w="med" len="med"/>
                  </a:ln>
                </p:spPr>
              </p:sp>
              <p:sp>
                <p:nvSpPr>
                  <p:cNvPr id="35901" name="Line 62"/>
                  <p:cNvSpPr/>
                  <p:nvPr/>
                </p:nvSpPr>
                <p:spPr>
                  <a:xfrm flipV="1">
                    <a:off x="1633" y="3022"/>
                    <a:ext cx="181" cy="113"/>
                  </a:xfrm>
                  <a:prstGeom prst="line">
                    <a:avLst/>
                  </a:prstGeom>
                  <a:ln w="25400" cap="flat" cmpd="sng">
                    <a:solidFill>
                      <a:schemeClr val="tx1"/>
                    </a:solidFill>
                    <a:prstDash val="solid"/>
                    <a:round/>
                    <a:headEnd type="none" w="med" len="med"/>
                    <a:tailEnd type="none" w="med" len="med"/>
                  </a:ln>
                </p:spPr>
              </p:sp>
              <p:sp>
                <p:nvSpPr>
                  <p:cNvPr id="35902" name="Line 63"/>
                  <p:cNvSpPr/>
                  <p:nvPr/>
                </p:nvSpPr>
                <p:spPr>
                  <a:xfrm flipV="1">
                    <a:off x="453" y="3090"/>
                    <a:ext cx="181" cy="113"/>
                  </a:xfrm>
                  <a:prstGeom prst="line">
                    <a:avLst/>
                  </a:prstGeom>
                  <a:ln w="25400" cap="flat" cmpd="sng">
                    <a:solidFill>
                      <a:schemeClr val="tx1"/>
                    </a:solidFill>
                    <a:prstDash val="solid"/>
                    <a:round/>
                    <a:headEnd type="none" w="med" len="med"/>
                    <a:tailEnd type="none" w="med" len="med"/>
                  </a:ln>
                </p:spPr>
              </p:sp>
              <p:sp>
                <p:nvSpPr>
                  <p:cNvPr id="35903" name="Line 64"/>
                  <p:cNvSpPr/>
                  <p:nvPr/>
                </p:nvSpPr>
                <p:spPr>
                  <a:xfrm>
                    <a:off x="1338" y="3113"/>
                    <a:ext cx="113" cy="113"/>
                  </a:xfrm>
                  <a:prstGeom prst="line">
                    <a:avLst/>
                  </a:prstGeom>
                  <a:ln w="25400" cap="flat" cmpd="sng">
                    <a:solidFill>
                      <a:schemeClr val="tx1"/>
                    </a:solidFill>
                    <a:prstDash val="solid"/>
                    <a:round/>
                    <a:headEnd type="none" w="med" len="med"/>
                    <a:tailEnd type="none" w="med" len="med"/>
                  </a:ln>
                </p:spPr>
              </p:sp>
              <p:sp>
                <p:nvSpPr>
                  <p:cNvPr id="35904" name="Line 65"/>
                  <p:cNvSpPr/>
                  <p:nvPr/>
                </p:nvSpPr>
                <p:spPr>
                  <a:xfrm flipH="1" flipV="1">
                    <a:off x="771" y="2999"/>
                    <a:ext cx="159" cy="136"/>
                  </a:xfrm>
                  <a:prstGeom prst="line">
                    <a:avLst/>
                  </a:prstGeom>
                  <a:ln w="25400" cap="flat" cmpd="sng">
                    <a:solidFill>
                      <a:schemeClr val="tx1"/>
                    </a:solidFill>
                    <a:prstDash val="solid"/>
                    <a:round/>
                    <a:headEnd type="none" w="med" len="med"/>
                    <a:tailEnd type="none" w="med" len="med"/>
                  </a:ln>
                </p:spPr>
              </p:sp>
              <p:sp>
                <p:nvSpPr>
                  <p:cNvPr id="35905" name="Line 66"/>
                  <p:cNvSpPr/>
                  <p:nvPr/>
                </p:nvSpPr>
                <p:spPr>
                  <a:xfrm flipH="1" flipV="1">
                    <a:off x="747" y="3271"/>
                    <a:ext cx="228" cy="46"/>
                  </a:xfrm>
                  <a:prstGeom prst="line">
                    <a:avLst/>
                  </a:prstGeom>
                  <a:ln w="25400" cap="flat" cmpd="sng">
                    <a:solidFill>
                      <a:schemeClr val="tx1"/>
                    </a:solidFill>
                    <a:prstDash val="solid"/>
                    <a:round/>
                    <a:headEnd type="none" w="med" len="med"/>
                    <a:tailEnd type="none" w="med" len="med"/>
                  </a:ln>
                </p:spPr>
              </p:sp>
            </p:grpSp>
            <p:sp>
              <p:nvSpPr>
                <p:cNvPr id="35906" name="Text Box 67"/>
                <p:cNvSpPr txBox="1"/>
                <p:nvPr/>
              </p:nvSpPr>
              <p:spPr>
                <a:xfrm>
                  <a:off x="2109" y="3309"/>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5907" name="Text Box 68"/>
                <p:cNvSpPr txBox="1"/>
                <p:nvPr/>
              </p:nvSpPr>
              <p:spPr>
                <a:xfrm>
                  <a:off x="1815" y="2659"/>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5908" name="Text Box 69"/>
                <p:cNvSpPr txBox="1"/>
                <p:nvPr/>
              </p:nvSpPr>
              <p:spPr>
                <a:xfrm>
                  <a:off x="2177" y="3491"/>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5909" name="Text Box 70"/>
                <p:cNvSpPr txBox="1"/>
                <p:nvPr/>
              </p:nvSpPr>
              <p:spPr>
                <a:xfrm>
                  <a:off x="2540" y="2682"/>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5910" name="Text Box 71"/>
                <p:cNvSpPr txBox="1"/>
                <p:nvPr/>
              </p:nvSpPr>
              <p:spPr>
                <a:xfrm>
                  <a:off x="3107" y="2878"/>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5911" name="Text Box 72"/>
                <p:cNvSpPr txBox="1"/>
                <p:nvPr/>
              </p:nvSpPr>
              <p:spPr>
                <a:xfrm>
                  <a:off x="1910" y="2800"/>
                  <a:ext cx="652" cy="212"/>
                </a:xfrm>
                <a:prstGeom prst="rect">
                  <a:avLst/>
                </a:prstGeom>
                <a:noFill/>
                <a:ln w="9525">
                  <a:noFill/>
                </a:ln>
              </p:spPr>
              <p:txBody>
                <a:bodyPr anchor="t" anchorCtr="0">
                  <a:spAutoFit/>
                </a:bodyPr>
                <a:lstStyle/>
                <a:p>
                  <a:pPr>
                    <a:lnSpc>
                      <a:spcPct val="80000"/>
                    </a:lnSpc>
                    <a:buClrTx/>
                    <a:buFontTx/>
                  </a:pPr>
                  <a:r>
                    <a:rPr lang="en-US" altLang="zh-CN" sz="2000" dirty="0">
                      <a:latin typeface="Times New Roman" panose="02020603050405020304" pitchFamily="18" charset="0"/>
                      <a:ea typeface="微软雅黑" panose="020B0503020204020204" charset="-122"/>
                    </a:rPr>
                    <a:t>CH</a:t>
                  </a:r>
                  <a:r>
                    <a:rPr lang="en-US" altLang="zh-CN" sz="2000" baseline="-25000" dirty="0">
                      <a:latin typeface="Times New Roman" panose="02020603050405020304" pitchFamily="18" charset="0"/>
                      <a:ea typeface="微软雅黑" panose="020B0503020204020204" charset="-122"/>
                    </a:rPr>
                    <a:t>2</a:t>
                  </a:r>
                  <a:r>
                    <a:rPr lang="en-US" altLang="zh-CN" sz="2000" dirty="0">
                      <a:latin typeface="Times New Roman" panose="02020603050405020304" pitchFamily="18" charset="0"/>
                      <a:ea typeface="微软雅黑" panose="020B0503020204020204" charset="-122"/>
                    </a:rPr>
                    <a:t>OH</a:t>
                  </a:r>
                </a:p>
              </p:txBody>
            </p:sp>
            <p:sp>
              <p:nvSpPr>
                <p:cNvPr id="35912" name="Text Box 73"/>
                <p:cNvSpPr txBox="1"/>
                <p:nvPr/>
              </p:nvSpPr>
              <p:spPr>
                <a:xfrm>
                  <a:off x="2835" y="3294"/>
                  <a:ext cx="249" cy="242"/>
                </a:xfrm>
                <a:prstGeom prst="rect">
                  <a:avLst/>
                </a:prstGeom>
                <a:noFill/>
                <a:ln w="9525">
                  <a:noFill/>
                </a:ln>
              </p:spPr>
              <p:txBody>
                <a:bodyPr anchor="t" anchorCtr="0">
                  <a:spAutoFit/>
                </a:bodyPr>
                <a:lstStyle/>
                <a:p>
                  <a:pPr>
                    <a:lnSpc>
                      <a:spcPct val="80000"/>
                    </a:lnSpc>
                    <a:buClrTx/>
                    <a:buFontTx/>
                  </a:pPr>
                  <a:r>
                    <a:rPr lang="en-US" altLang="zh-CN" sz="2400" dirty="0">
                      <a:solidFill>
                        <a:srgbClr val="FF0000"/>
                      </a:solidFill>
                      <a:latin typeface="Times New Roman" panose="02020603050405020304" pitchFamily="18" charset="0"/>
                      <a:ea typeface="微软雅黑" panose="020B0503020204020204" charset="-122"/>
                    </a:rPr>
                    <a:t>O</a:t>
                  </a:r>
                </a:p>
              </p:txBody>
            </p:sp>
            <p:sp>
              <p:nvSpPr>
                <p:cNvPr id="35913" name="Text Box 74"/>
                <p:cNvSpPr txBox="1"/>
                <p:nvPr/>
              </p:nvSpPr>
              <p:spPr>
                <a:xfrm>
                  <a:off x="1429" y="3105"/>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sp>
              <p:nvSpPr>
                <p:cNvPr id="35914" name="Text Box 75"/>
                <p:cNvSpPr txBox="1"/>
                <p:nvPr/>
              </p:nvSpPr>
              <p:spPr>
                <a:xfrm>
                  <a:off x="1724" y="3203"/>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sp>
              <p:nvSpPr>
                <p:cNvPr id="35915" name="Text Box 76"/>
                <p:cNvSpPr txBox="1"/>
                <p:nvPr/>
              </p:nvSpPr>
              <p:spPr>
                <a:xfrm>
                  <a:off x="2517" y="3196"/>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grpSp>
          <p:grpSp>
            <p:nvGrpSpPr>
              <p:cNvPr id="35916" name="Group 77"/>
              <p:cNvGrpSpPr/>
              <p:nvPr/>
            </p:nvGrpSpPr>
            <p:grpSpPr>
              <a:xfrm>
                <a:off x="3288" y="2750"/>
                <a:ext cx="1860" cy="1074"/>
                <a:chOff x="3288" y="2750"/>
                <a:chExt cx="1860" cy="1074"/>
              </a:xfrm>
            </p:grpSpPr>
            <p:grpSp>
              <p:nvGrpSpPr>
                <p:cNvPr id="35917" name="Group 78"/>
                <p:cNvGrpSpPr/>
                <p:nvPr/>
              </p:nvGrpSpPr>
              <p:grpSpPr>
                <a:xfrm>
                  <a:off x="3288" y="2750"/>
                  <a:ext cx="1860" cy="1074"/>
                  <a:chOff x="3379" y="2750"/>
                  <a:chExt cx="1860" cy="1074"/>
                </a:xfrm>
              </p:grpSpPr>
              <p:sp>
                <p:nvSpPr>
                  <p:cNvPr id="35918" name="Text Box 79"/>
                  <p:cNvSpPr txBox="1"/>
                  <p:nvPr/>
                </p:nvSpPr>
                <p:spPr>
                  <a:xfrm>
                    <a:off x="4240" y="3287"/>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sp>
                <p:nvSpPr>
                  <p:cNvPr id="35919" name="Text Box 80"/>
                  <p:cNvSpPr txBox="1"/>
                  <p:nvPr/>
                </p:nvSpPr>
                <p:spPr>
                  <a:xfrm>
                    <a:off x="3832" y="3400"/>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5920" name="Text Box 81"/>
                  <p:cNvSpPr txBox="1"/>
                  <p:nvPr/>
                </p:nvSpPr>
                <p:spPr>
                  <a:xfrm>
                    <a:off x="3538" y="2750"/>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5921" name="Text Box 82"/>
                  <p:cNvSpPr txBox="1"/>
                  <p:nvPr/>
                </p:nvSpPr>
                <p:spPr>
                  <a:xfrm>
                    <a:off x="3900" y="3582"/>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5922" name="Text Box 83"/>
                  <p:cNvSpPr txBox="1"/>
                  <p:nvPr/>
                </p:nvSpPr>
                <p:spPr>
                  <a:xfrm>
                    <a:off x="4263" y="2773"/>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5923" name="Text Box 84"/>
                  <p:cNvSpPr txBox="1"/>
                  <p:nvPr/>
                </p:nvSpPr>
                <p:spPr>
                  <a:xfrm>
                    <a:off x="3633" y="2891"/>
                    <a:ext cx="652" cy="212"/>
                  </a:xfrm>
                  <a:prstGeom prst="rect">
                    <a:avLst/>
                  </a:prstGeom>
                  <a:noFill/>
                  <a:ln w="9525">
                    <a:noFill/>
                  </a:ln>
                </p:spPr>
                <p:txBody>
                  <a:bodyPr anchor="t" anchorCtr="0">
                    <a:spAutoFit/>
                  </a:bodyPr>
                  <a:lstStyle/>
                  <a:p>
                    <a:pPr>
                      <a:lnSpc>
                        <a:spcPct val="80000"/>
                      </a:lnSpc>
                      <a:buClrTx/>
                      <a:buFontTx/>
                    </a:pPr>
                    <a:r>
                      <a:rPr lang="en-US" altLang="zh-CN" sz="2000" dirty="0">
                        <a:latin typeface="Times New Roman" panose="02020603050405020304" pitchFamily="18" charset="0"/>
                        <a:ea typeface="微软雅黑" panose="020B0503020204020204" charset="-122"/>
                      </a:rPr>
                      <a:t>CH</a:t>
                    </a:r>
                    <a:r>
                      <a:rPr lang="en-US" altLang="zh-CN" sz="2000" baseline="-25000" dirty="0">
                        <a:latin typeface="Times New Roman" panose="02020603050405020304" pitchFamily="18" charset="0"/>
                        <a:ea typeface="微软雅黑" panose="020B0503020204020204" charset="-122"/>
                      </a:rPr>
                      <a:t>2</a:t>
                    </a:r>
                    <a:r>
                      <a:rPr lang="en-US" altLang="zh-CN" sz="2000" dirty="0">
                        <a:latin typeface="Times New Roman" panose="02020603050405020304" pitchFamily="18" charset="0"/>
                        <a:ea typeface="微软雅黑" panose="020B0503020204020204" charset="-122"/>
                      </a:rPr>
                      <a:t>OH</a:t>
                    </a:r>
                  </a:p>
                </p:txBody>
              </p:sp>
              <p:sp>
                <p:nvSpPr>
                  <p:cNvPr id="35924" name="Text Box 85"/>
                  <p:cNvSpPr txBox="1"/>
                  <p:nvPr/>
                </p:nvSpPr>
                <p:spPr>
                  <a:xfrm>
                    <a:off x="4808" y="3097"/>
                    <a:ext cx="431" cy="242"/>
                  </a:xfrm>
                  <a:prstGeom prst="rect">
                    <a:avLst/>
                  </a:prstGeom>
                  <a:noFill/>
                  <a:ln w="9525">
                    <a:noFill/>
                  </a:ln>
                </p:spPr>
                <p:txBody>
                  <a:bodyPr anchor="t" anchorCtr="0">
                    <a:spAutoFit/>
                  </a:bodyPr>
                  <a:lstStyle/>
                  <a:p>
                    <a:pPr>
                      <a:lnSpc>
                        <a:spcPct val="80000"/>
                      </a:lnSpc>
                      <a:buClrTx/>
                      <a:buFontTx/>
                    </a:pPr>
                    <a:r>
                      <a:rPr lang="en-US" altLang="zh-CN" sz="2400" dirty="0">
                        <a:solidFill>
                          <a:srgbClr val="FF0000"/>
                        </a:solidFill>
                        <a:latin typeface="Times New Roman" panose="02020603050405020304" pitchFamily="18" charset="0"/>
                        <a:ea typeface="微软雅黑" panose="020B0503020204020204" charset="-122"/>
                      </a:rPr>
                      <a:t>OH</a:t>
                    </a:r>
                  </a:p>
                </p:txBody>
              </p:sp>
              <p:sp>
                <p:nvSpPr>
                  <p:cNvPr id="35925" name="Text Box 86"/>
                  <p:cNvSpPr txBox="1"/>
                  <p:nvPr/>
                </p:nvSpPr>
                <p:spPr>
                  <a:xfrm>
                    <a:off x="3447" y="3294"/>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grpSp>
                <p:nvGrpSpPr>
                  <p:cNvPr id="35926" name="Group 87"/>
                  <p:cNvGrpSpPr/>
                  <p:nvPr/>
                </p:nvGrpSpPr>
                <p:grpSpPr>
                  <a:xfrm>
                    <a:off x="3379" y="2893"/>
                    <a:ext cx="1337" cy="734"/>
                    <a:chOff x="3379" y="2893"/>
                    <a:chExt cx="1337" cy="734"/>
                  </a:xfrm>
                </p:grpSpPr>
                <p:sp>
                  <p:nvSpPr>
                    <p:cNvPr id="35927" name="Line 88"/>
                    <p:cNvSpPr/>
                    <p:nvPr/>
                  </p:nvSpPr>
                  <p:spPr>
                    <a:xfrm flipH="1">
                      <a:off x="3970" y="3060"/>
                      <a:ext cx="225" cy="160"/>
                    </a:xfrm>
                    <a:prstGeom prst="line">
                      <a:avLst/>
                    </a:prstGeom>
                    <a:ln w="9525" cap="flat" cmpd="sng">
                      <a:solidFill>
                        <a:schemeClr val="tx1"/>
                      </a:solidFill>
                      <a:prstDash val="solid"/>
                      <a:round/>
                      <a:headEnd type="none" w="med" len="med"/>
                      <a:tailEnd type="none" w="med" len="med"/>
                    </a:ln>
                  </p:spPr>
                </p:sp>
                <p:sp>
                  <p:nvSpPr>
                    <p:cNvPr id="35928" name="AutoShape 89"/>
                    <p:cNvSpPr/>
                    <p:nvPr/>
                  </p:nvSpPr>
                  <p:spPr>
                    <a:xfrm rot="-3600000" flipH="1">
                      <a:off x="4504" y="2942"/>
                      <a:ext cx="59" cy="36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5929" name="AutoShape 90"/>
                    <p:cNvSpPr/>
                    <p:nvPr/>
                  </p:nvSpPr>
                  <p:spPr>
                    <a:xfrm rot="-3600000" flipH="1">
                      <a:off x="3839" y="3085"/>
                      <a:ext cx="34" cy="41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5930" name="Line 91"/>
                    <p:cNvSpPr/>
                    <p:nvPr/>
                  </p:nvSpPr>
                  <p:spPr>
                    <a:xfrm rot="1200000" flipV="1">
                      <a:off x="4058" y="3120"/>
                      <a:ext cx="281" cy="345"/>
                    </a:xfrm>
                    <a:prstGeom prst="line">
                      <a:avLst/>
                    </a:prstGeom>
                    <a:ln w="44450" cap="flat" cmpd="sng">
                      <a:solidFill>
                        <a:schemeClr val="tx1"/>
                      </a:solidFill>
                      <a:prstDash val="solid"/>
                      <a:round/>
                      <a:headEnd type="none" w="med" len="med"/>
                      <a:tailEnd type="none" w="med" len="med"/>
                    </a:ln>
                  </p:spPr>
                </p:sp>
                <p:sp>
                  <p:nvSpPr>
                    <p:cNvPr id="35931" name="Line 92"/>
                    <p:cNvSpPr/>
                    <p:nvPr/>
                  </p:nvSpPr>
                  <p:spPr>
                    <a:xfrm rot="1200000" flipV="1">
                      <a:off x="3674" y="3174"/>
                      <a:ext cx="287" cy="68"/>
                    </a:xfrm>
                    <a:prstGeom prst="line">
                      <a:avLst/>
                    </a:prstGeom>
                    <a:ln w="12700" cap="flat" cmpd="sng">
                      <a:solidFill>
                        <a:schemeClr val="tx1"/>
                      </a:solidFill>
                      <a:prstDash val="solid"/>
                      <a:round/>
                      <a:headEnd type="none" w="med" len="med"/>
                      <a:tailEnd type="none" w="med" len="med"/>
                    </a:ln>
                  </p:spPr>
                </p:sp>
                <p:sp>
                  <p:nvSpPr>
                    <p:cNvPr id="35932" name="Line 93"/>
                    <p:cNvSpPr/>
                    <p:nvPr/>
                  </p:nvSpPr>
                  <p:spPr>
                    <a:xfrm flipH="1" flipV="1">
                      <a:off x="4354" y="3197"/>
                      <a:ext cx="318" cy="22"/>
                    </a:xfrm>
                    <a:prstGeom prst="line">
                      <a:avLst/>
                    </a:prstGeom>
                    <a:ln w="41275" cap="flat" cmpd="sng">
                      <a:solidFill>
                        <a:schemeClr val="tx1"/>
                      </a:solidFill>
                      <a:prstDash val="solid"/>
                      <a:round/>
                      <a:headEnd type="none" w="med" len="med"/>
                      <a:tailEnd type="none" w="med" len="med"/>
                    </a:ln>
                  </p:spPr>
                </p:sp>
                <p:sp>
                  <p:nvSpPr>
                    <p:cNvPr id="35933" name="Text Box 94"/>
                    <p:cNvSpPr txBox="1"/>
                    <p:nvPr/>
                  </p:nvSpPr>
                  <p:spPr>
                    <a:xfrm>
                      <a:off x="4150" y="2893"/>
                      <a:ext cx="255" cy="258"/>
                    </a:xfrm>
                    <a:prstGeom prst="rect">
                      <a:avLst/>
                    </a:prstGeom>
                    <a:noFill/>
                    <a:ln w="9525">
                      <a:noFill/>
                    </a:ln>
                  </p:spPr>
                  <p:txBody>
                    <a:bodyPr anchor="t" anchorCtr="0">
                      <a:spAutoFit/>
                    </a:bodyPr>
                    <a:lstStyle/>
                    <a:p>
                      <a:pPr>
                        <a:lnSpc>
                          <a:spcPct val="80000"/>
                        </a:lnSpc>
                        <a:buClrTx/>
                        <a:buFontTx/>
                      </a:pPr>
                      <a:r>
                        <a:rPr lang="en-US" altLang="zh-CN" sz="2600" dirty="0">
                          <a:latin typeface="Times New Roman" panose="02020603050405020304" pitchFamily="18" charset="0"/>
                          <a:ea typeface="微软雅黑" panose="020B0503020204020204" charset="-122"/>
                        </a:rPr>
                        <a:t>O</a:t>
                      </a:r>
                    </a:p>
                  </p:txBody>
                </p:sp>
                <p:sp>
                  <p:nvSpPr>
                    <p:cNvPr id="35934" name="Line 95"/>
                    <p:cNvSpPr/>
                    <p:nvPr/>
                  </p:nvSpPr>
                  <p:spPr>
                    <a:xfrm>
                      <a:off x="3674" y="2947"/>
                      <a:ext cx="0" cy="250"/>
                    </a:xfrm>
                    <a:prstGeom prst="line">
                      <a:avLst/>
                    </a:prstGeom>
                    <a:ln w="25400" cap="flat" cmpd="sng">
                      <a:solidFill>
                        <a:schemeClr val="tx1"/>
                      </a:solidFill>
                      <a:prstDash val="solid"/>
                      <a:round/>
                      <a:headEnd type="none" w="med" len="med"/>
                      <a:tailEnd type="none" w="med" len="med"/>
                    </a:ln>
                  </p:spPr>
                </p:sp>
                <p:sp>
                  <p:nvSpPr>
                    <p:cNvPr id="35935" name="Line 96"/>
                    <p:cNvSpPr/>
                    <p:nvPr/>
                  </p:nvSpPr>
                  <p:spPr>
                    <a:xfrm>
                      <a:off x="4035" y="3399"/>
                      <a:ext cx="2" cy="228"/>
                    </a:xfrm>
                    <a:prstGeom prst="line">
                      <a:avLst/>
                    </a:prstGeom>
                    <a:ln w="25400" cap="flat" cmpd="sng">
                      <a:solidFill>
                        <a:schemeClr val="tx1"/>
                      </a:solidFill>
                      <a:prstDash val="solid"/>
                      <a:round/>
                      <a:headEnd type="none" w="med" len="med"/>
                      <a:tailEnd type="none" w="med" len="med"/>
                    </a:ln>
                  </p:spPr>
                </p:sp>
                <p:sp>
                  <p:nvSpPr>
                    <p:cNvPr id="35936" name="Line 97"/>
                    <p:cNvSpPr/>
                    <p:nvPr/>
                  </p:nvSpPr>
                  <p:spPr>
                    <a:xfrm>
                      <a:off x="3969" y="3219"/>
                      <a:ext cx="0" cy="226"/>
                    </a:xfrm>
                    <a:prstGeom prst="line">
                      <a:avLst/>
                    </a:prstGeom>
                    <a:ln w="25400" cap="flat" cmpd="sng">
                      <a:solidFill>
                        <a:schemeClr val="tx1"/>
                      </a:solidFill>
                      <a:prstDash val="solid"/>
                      <a:round/>
                      <a:headEnd type="none" w="med" len="med"/>
                      <a:tailEnd type="none" w="med" len="med"/>
                    </a:ln>
                  </p:spPr>
                </p:sp>
                <p:sp>
                  <p:nvSpPr>
                    <p:cNvPr id="35937" name="Line 98"/>
                    <p:cNvSpPr/>
                    <p:nvPr/>
                  </p:nvSpPr>
                  <p:spPr>
                    <a:xfrm flipV="1">
                      <a:off x="3379" y="3174"/>
                      <a:ext cx="294" cy="188"/>
                    </a:xfrm>
                    <a:prstGeom prst="line">
                      <a:avLst/>
                    </a:prstGeom>
                    <a:ln w="25400" cap="flat" cmpd="sng">
                      <a:solidFill>
                        <a:schemeClr val="tx1"/>
                      </a:solidFill>
                      <a:prstDash val="solid"/>
                      <a:round/>
                      <a:headEnd type="none" w="med" len="med"/>
                      <a:tailEnd type="none" w="med" len="med"/>
                    </a:ln>
                  </p:spPr>
                </p:sp>
                <p:sp>
                  <p:nvSpPr>
                    <p:cNvPr id="35938" name="Line 99"/>
                    <p:cNvSpPr/>
                    <p:nvPr/>
                  </p:nvSpPr>
                  <p:spPr>
                    <a:xfrm>
                      <a:off x="4377" y="3197"/>
                      <a:ext cx="113" cy="113"/>
                    </a:xfrm>
                    <a:prstGeom prst="line">
                      <a:avLst/>
                    </a:prstGeom>
                    <a:ln w="25400" cap="flat" cmpd="sng">
                      <a:solidFill>
                        <a:schemeClr val="tx1"/>
                      </a:solidFill>
                      <a:prstDash val="solid"/>
                      <a:round/>
                      <a:headEnd type="none" w="med" len="med"/>
                      <a:tailEnd type="none" w="med" len="med"/>
                    </a:ln>
                  </p:spPr>
                </p:sp>
                <p:sp>
                  <p:nvSpPr>
                    <p:cNvPr id="35939" name="Line 100"/>
                    <p:cNvSpPr/>
                    <p:nvPr/>
                  </p:nvSpPr>
                  <p:spPr>
                    <a:xfrm flipH="1" flipV="1">
                      <a:off x="3810" y="3083"/>
                      <a:ext cx="159" cy="136"/>
                    </a:xfrm>
                    <a:prstGeom prst="line">
                      <a:avLst/>
                    </a:prstGeom>
                    <a:ln w="25400" cap="flat" cmpd="sng">
                      <a:solidFill>
                        <a:schemeClr val="tx1"/>
                      </a:solidFill>
                      <a:prstDash val="solid"/>
                      <a:round/>
                      <a:headEnd type="none" w="med" len="med"/>
                      <a:tailEnd type="none" w="med" len="med"/>
                    </a:ln>
                  </p:spPr>
                </p:sp>
                <p:sp>
                  <p:nvSpPr>
                    <p:cNvPr id="35940" name="Line 101"/>
                    <p:cNvSpPr/>
                    <p:nvPr/>
                  </p:nvSpPr>
                  <p:spPr>
                    <a:xfrm flipH="1" flipV="1">
                      <a:off x="3786" y="3355"/>
                      <a:ext cx="228" cy="46"/>
                    </a:xfrm>
                    <a:prstGeom prst="line">
                      <a:avLst/>
                    </a:prstGeom>
                    <a:ln w="25400" cap="flat" cmpd="sng">
                      <a:solidFill>
                        <a:schemeClr val="tx1"/>
                      </a:solidFill>
                      <a:prstDash val="solid"/>
                      <a:round/>
                      <a:headEnd type="none" w="med" len="med"/>
                      <a:tailEnd type="none" w="med" len="med"/>
                    </a:ln>
                  </p:spPr>
                </p:sp>
              </p:grpSp>
            </p:grpSp>
            <p:sp>
              <p:nvSpPr>
                <p:cNvPr id="35941" name="Line 102"/>
                <p:cNvSpPr/>
                <p:nvPr/>
              </p:nvSpPr>
              <p:spPr>
                <a:xfrm>
                  <a:off x="4581" y="3203"/>
                  <a:ext cx="182" cy="0"/>
                </a:xfrm>
                <a:prstGeom prst="line">
                  <a:avLst/>
                </a:prstGeom>
                <a:ln w="25400" cap="flat" cmpd="sng">
                  <a:solidFill>
                    <a:schemeClr val="tx1"/>
                  </a:solidFill>
                  <a:prstDash val="solid"/>
                  <a:round/>
                  <a:headEnd type="none" w="med" len="med"/>
                  <a:tailEnd type="none" w="med" len="med"/>
                </a:ln>
              </p:spPr>
            </p:sp>
          </p:grpSp>
        </p:grpSp>
      </p:grpSp>
      <p:sp>
        <p:nvSpPr>
          <p:cNvPr id="35942" name="Text Box 103"/>
          <p:cNvSpPr txBox="1"/>
          <p:nvPr/>
        </p:nvSpPr>
        <p:spPr>
          <a:xfrm>
            <a:off x="1655763" y="2900363"/>
            <a:ext cx="935037" cy="384175"/>
          </a:xfrm>
          <a:prstGeom prst="rect">
            <a:avLst/>
          </a:prstGeom>
          <a:noFill/>
          <a:ln w="9525">
            <a:noFill/>
          </a:ln>
        </p:spPr>
        <p:txBody>
          <a:bodyPr anchor="t" anchorCtr="0">
            <a:spAutoFit/>
          </a:bodyPr>
          <a:lstStyle/>
          <a:p>
            <a:pPr>
              <a:lnSpc>
                <a:spcPct val="80000"/>
              </a:lnSpc>
              <a:buClrTx/>
              <a:buFontTx/>
            </a:pPr>
            <a:r>
              <a:rPr lang="zh-CN" altLang="en-US" sz="2400" dirty="0">
                <a:solidFill>
                  <a:srgbClr val="FF0000"/>
                </a:solidFill>
                <a:latin typeface="Times New Roman" panose="02020603050405020304" pitchFamily="18" charset="0"/>
                <a:ea typeface="微软雅黑" panose="020B0503020204020204" charset="-122"/>
                <a:sym typeface="Symbol" panose="05050102010706020507" pitchFamily="18" charset="2"/>
              </a:rPr>
              <a:t>糖基</a:t>
            </a:r>
          </a:p>
        </p:txBody>
      </p:sp>
      <p:sp>
        <p:nvSpPr>
          <p:cNvPr id="35943" name="Text Box 104"/>
          <p:cNvSpPr txBox="1"/>
          <p:nvPr/>
        </p:nvSpPr>
        <p:spPr>
          <a:xfrm>
            <a:off x="6661150" y="2863850"/>
            <a:ext cx="1150938" cy="384175"/>
          </a:xfrm>
          <a:prstGeom prst="rect">
            <a:avLst/>
          </a:prstGeom>
          <a:noFill/>
          <a:ln w="9525">
            <a:noFill/>
          </a:ln>
        </p:spPr>
        <p:txBody>
          <a:bodyPr anchor="t" anchorCtr="0">
            <a:spAutoFit/>
          </a:bodyPr>
          <a:lstStyle/>
          <a:p>
            <a:pPr>
              <a:lnSpc>
                <a:spcPct val="80000"/>
              </a:lnSpc>
              <a:buClrTx/>
              <a:buFontTx/>
            </a:pPr>
            <a:r>
              <a:rPr lang="zh-CN" altLang="en-US" sz="2400" dirty="0">
                <a:solidFill>
                  <a:srgbClr val="FF0000"/>
                </a:solidFill>
                <a:latin typeface="Times New Roman" panose="02020603050405020304" pitchFamily="18" charset="0"/>
                <a:ea typeface="微软雅黑" panose="020B0503020204020204" charset="-122"/>
                <a:sym typeface="Symbol" panose="05050102010706020507" pitchFamily="18" charset="2"/>
              </a:rPr>
              <a:t>配糖体</a:t>
            </a:r>
          </a:p>
        </p:txBody>
      </p:sp>
      <p:sp>
        <p:nvSpPr>
          <p:cNvPr id="37896"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37897"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33</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Rot="1"/>
          </p:cNvSpPr>
          <p:nvPr>
            <p:ph idx="1"/>
          </p:nvPr>
        </p:nvSpPr>
        <p:spPr>
          <a:xfrm>
            <a:off x="395288" y="225425"/>
            <a:ext cx="8229600" cy="1008063"/>
          </a:xfrm>
          <a:noFill/>
          <a:ln>
            <a:noFill/>
          </a:ln>
        </p:spPr>
        <p:txBody>
          <a:bodyPr wrap="square" lIns="91440" tIns="45720" rIns="91440" bIns="45720" anchor="t" anchorCtr="0"/>
          <a:lstStyle/>
          <a:p>
            <a:pPr>
              <a:buNone/>
            </a:pPr>
            <a:r>
              <a:rPr lang="en-US" altLang="zh-CN" sz="2400" b="1" dirty="0">
                <a:ea typeface="楷体" panose="02010609060101010101" pitchFamily="49" charset="-122"/>
              </a:rPr>
              <a:t>D. </a:t>
            </a:r>
            <a:r>
              <a:rPr lang="zh-CN" altLang="en-US" sz="2400" b="1" dirty="0">
                <a:ea typeface="楷体" panose="02010609060101010101" pitchFamily="49" charset="-122"/>
              </a:rPr>
              <a:t>纤维二糖：通过纤维素部分水解得到，使两分子葡萄糖通过</a:t>
            </a:r>
            <a:r>
              <a:rPr lang="zh-CN" altLang="en-US" sz="2400" b="1" dirty="0">
                <a:ea typeface="楷体" panose="02010609060101010101" pitchFamily="49" charset="-122"/>
                <a:sym typeface="Symbol" panose="05050102010706020507" pitchFamily="18" charset="2"/>
              </a:rPr>
              <a:t></a:t>
            </a:r>
            <a:r>
              <a:rPr lang="en-US" altLang="zh-CN" sz="2400" b="1" dirty="0">
                <a:ea typeface="楷体" panose="02010609060101010101" pitchFamily="49" charset="-122"/>
                <a:sym typeface="Symbol" panose="05050102010706020507" pitchFamily="18" charset="2"/>
              </a:rPr>
              <a:t>-1,4-</a:t>
            </a:r>
            <a:r>
              <a:rPr lang="zh-CN" altLang="en-US" sz="2400" b="1" dirty="0">
                <a:ea typeface="楷体" panose="02010609060101010101" pitchFamily="49" charset="-122"/>
                <a:sym typeface="Symbol" panose="05050102010706020507" pitchFamily="18" charset="2"/>
              </a:rPr>
              <a:t>苷键相连。</a:t>
            </a:r>
            <a:endParaRPr lang="zh-CN" altLang="zh-CN" sz="2400" b="1" dirty="0">
              <a:ea typeface="楷体" panose="02010609060101010101" pitchFamily="49" charset="-122"/>
              <a:sym typeface="Symbol" panose="05050102010706020507" pitchFamily="18" charset="2"/>
            </a:endParaRPr>
          </a:p>
        </p:txBody>
      </p:sp>
      <p:grpSp>
        <p:nvGrpSpPr>
          <p:cNvPr id="36866" name="Group 3"/>
          <p:cNvGrpSpPr/>
          <p:nvPr/>
        </p:nvGrpSpPr>
        <p:grpSpPr>
          <a:xfrm>
            <a:off x="2444750" y="1555433"/>
            <a:ext cx="3886200" cy="1620837"/>
            <a:chOff x="1202" y="867"/>
            <a:chExt cx="2448" cy="1021"/>
          </a:xfrm>
        </p:grpSpPr>
        <p:sp>
          <p:nvSpPr>
            <p:cNvPr id="36867" name="Text Box 4"/>
            <p:cNvSpPr txBox="1"/>
            <p:nvPr/>
          </p:nvSpPr>
          <p:spPr>
            <a:xfrm>
              <a:off x="2177" y="1389"/>
              <a:ext cx="227" cy="227"/>
            </a:xfrm>
            <a:prstGeom prst="rect">
              <a:avLst/>
            </a:prstGeom>
            <a:noFill/>
            <a:ln w="9525">
              <a:noFill/>
            </a:ln>
          </p:spPr>
          <p:txBody>
            <a:bodyPr anchor="t" anchorCtr="0">
              <a:spAutoFit/>
            </a:bodyPr>
            <a:lstStyle/>
            <a:p>
              <a:pPr>
                <a:lnSpc>
                  <a:spcPct val="80000"/>
                </a:lnSpc>
                <a:buClrTx/>
                <a:buFontTx/>
              </a:pPr>
              <a:r>
                <a:rPr lang="en-US" altLang="zh-CN" sz="2200" dirty="0">
                  <a:solidFill>
                    <a:srgbClr val="FF0000"/>
                  </a:solidFill>
                  <a:latin typeface="Times New Roman" panose="02020603050405020304" pitchFamily="18" charset="0"/>
                  <a:ea typeface="微软雅黑" panose="020B0503020204020204" charset="-122"/>
                </a:rPr>
                <a:t>O</a:t>
              </a:r>
              <a:endParaRPr lang="en-US" altLang="zh-CN" sz="2200" baseline="-25000" dirty="0">
                <a:solidFill>
                  <a:srgbClr val="FF0000"/>
                </a:solidFill>
                <a:latin typeface="Times New Roman" panose="02020603050405020304" pitchFamily="18" charset="0"/>
                <a:ea typeface="微软雅黑" panose="020B0503020204020204" charset="-122"/>
              </a:endParaRPr>
            </a:p>
          </p:txBody>
        </p:sp>
        <p:grpSp>
          <p:nvGrpSpPr>
            <p:cNvPr id="36868" name="Group 5"/>
            <p:cNvGrpSpPr/>
            <p:nvPr/>
          </p:nvGrpSpPr>
          <p:grpSpPr>
            <a:xfrm>
              <a:off x="1202" y="867"/>
              <a:ext cx="1020" cy="1021"/>
              <a:chOff x="1202" y="867"/>
              <a:chExt cx="1020" cy="1021"/>
            </a:xfrm>
          </p:grpSpPr>
          <p:sp>
            <p:nvSpPr>
              <p:cNvPr id="36869" name="Text Box 6"/>
              <p:cNvSpPr txBox="1"/>
              <p:nvPr/>
            </p:nvSpPr>
            <p:spPr>
              <a:xfrm>
                <a:off x="1343" y="867"/>
                <a:ext cx="681" cy="227"/>
              </a:xfrm>
              <a:prstGeom prst="rect">
                <a:avLst/>
              </a:prstGeom>
              <a:noFill/>
              <a:ln w="9525">
                <a:noFill/>
              </a:ln>
            </p:spPr>
            <p:txBody>
              <a:bodyPr anchor="t" anchorCtr="0">
                <a:spAutoFit/>
              </a:bodyPr>
              <a:lstStyle/>
              <a:p>
                <a:pPr>
                  <a:lnSpc>
                    <a:spcPct val="80000"/>
                  </a:lnSpc>
                  <a:buClrTx/>
                  <a:buFontTx/>
                </a:pPr>
                <a:r>
                  <a:rPr lang="en-US" altLang="zh-CN" sz="2200" dirty="0">
                    <a:latin typeface="Times New Roman" panose="02020603050405020304" pitchFamily="18" charset="0"/>
                    <a:ea typeface="微软雅黑" panose="020B0503020204020204" charset="-122"/>
                  </a:rPr>
                  <a:t>CH</a:t>
                </a:r>
                <a:r>
                  <a:rPr lang="en-US" altLang="zh-CN" sz="2200" baseline="-25000" dirty="0">
                    <a:latin typeface="Times New Roman" panose="02020603050405020304" pitchFamily="18" charset="0"/>
                    <a:ea typeface="微软雅黑" panose="020B0503020204020204" charset="-122"/>
                  </a:rPr>
                  <a:t>2</a:t>
                </a:r>
                <a:r>
                  <a:rPr lang="en-US" altLang="zh-CN" sz="2200" dirty="0">
                    <a:latin typeface="Times New Roman" panose="02020603050405020304" pitchFamily="18" charset="0"/>
                    <a:ea typeface="微软雅黑" panose="020B0503020204020204" charset="-122"/>
                  </a:rPr>
                  <a:t>OH</a:t>
                </a:r>
                <a:endParaRPr lang="en-US" altLang="zh-CN" sz="2200" baseline="-25000" dirty="0">
                  <a:latin typeface="Times New Roman" panose="02020603050405020304" pitchFamily="18" charset="0"/>
                  <a:ea typeface="微软雅黑" panose="020B0503020204020204" charset="-122"/>
                </a:endParaRPr>
              </a:p>
            </p:txBody>
          </p:sp>
          <p:sp>
            <p:nvSpPr>
              <p:cNvPr id="36870" name="Text Box 7"/>
              <p:cNvSpPr txBox="1"/>
              <p:nvPr/>
            </p:nvSpPr>
            <p:spPr>
              <a:xfrm>
                <a:off x="1939" y="1576"/>
                <a:ext cx="227" cy="227"/>
              </a:xfrm>
              <a:prstGeom prst="rect">
                <a:avLst/>
              </a:prstGeom>
              <a:noFill/>
              <a:ln w="9525">
                <a:noFill/>
              </a:ln>
            </p:spPr>
            <p:txBody>
              <a:bodyPr anchor="t" anchorCtr="0">
                <a:spAutoFit/>
              </a:bodyPr>
              <a:lstStyle/>
              <a:p>
                <a:pPr>
                  <a:lnSpc>
                    <a:spcPct val="80000"/>
                  </a:lnSpc>
                  <a:buClrTx/>
                  <a:buFontTx/>
                </a:pPr>
                <a:r>
                  <a:rPr lang="en-US" altLang="zh-CN" sz="2200" dirty="0">
                    <a:latin typeface="Times New Roman" panose="02020603050405020304" pitchFamily="18" charset="0"/>
                    <a:ea typeface="微软雅黑" panose="020B0503020204020204" charset="-122"/>
                  </a:rPr>
                  <a:t>H</a:t>
                </a:r>
                <a:endParaRPr lang="en-US" altLang="zh-CN" sz="2200" baseline="-25000" dirty="0">
                  <a:latin typeface="Times New Roman" panose="02020603050405020304" pitchFamily="18" charset="0"/>
                  <a:ea typeface="微软雅黑" panose="020B0503020204020204" charset="-122"/>
                </a:endParaRPr>
              </a:p>
            </p:txBody>
          </p:sp>
          <p:sp>
            <p:nvSpPr>
              <p:cNvPr id="36871" name="Text Box 8"/>
              <p:cNvSpPr txBox="1"/>
              <p:nvPr/>
            </p:nvSpPr>
            <p:spPr>
              <a:xfrm>
                <a:off x="1712" y="1164"/>
                <a:ext cx="238"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O</a:t>
                </a:r>
                <a:endParaRPr lang="en-US" altLang="zh-CN" sz="2400" baseline="-25000" dirty="0">
                  <a:latin typeface="Times New Roman" panose="02020603050405020304" pitchFamily="18" charset="0"/>
                  <a:ea typeface="微软雅黑" panose="020B0503020204020204" charset="-122"/>
                </a:endParaRPr>
              </a:p>
            </p:txBody>
          </p:sp>
          <p:sp>
            <p:nvSpPr>
              <p:cNvPr id="36872" name="AutoShape 9"/>
              <p:cNvSpPr/>
              <p:nvPr/>
            </p:nvSpPr>
            <p:spPr>
              <a:xfrm rot="-2100000">
                <a:off x="1282" y="1413"/>
                <a:ext cx="41" cy="33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6873" name="AutoShape 10"/>
              <p:cNvSpPr/>
              <p:nvPr/>
            </p:nvSpPr>
            <p:spPr>
              <a:xfrm rot="2100000">
                <a:off x="1931" y="1413"/>
                <a:ext cx="41" cy="33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6874" name="Line 11"/>
              <p:cNvSpPr/>
              <p:nvPr/>
            </p:nvSpPr>
            <p:spPr>
              <a:xfrm flipV="1">
                <a:off x="1400" y="1718"/>
                <a:ext cx="482" cy="0"/>
              </a:xfrm>
              <a:prstGeom prst="line">
                <a:avLst/>
              </a:prstGeom>
              <a:ln w="57150" cap="flat" cmpd="sng">
                <a:solidFill>
                  <a:schemeClr val="tx1"/>
                </a:solidFill>
                <a:prstDash val="solid"/>
                <a:round/>
                <a:headEnd type="none" w="med" len="med"/>
                <a:tailEnd type="none" w="med" len="med"/>
              </a:ln>
            </p:spPr>
          </p:sp>
          <p:sp>
            <p:nvSpPr>
              <p:cNvPr id="36875" name="Line 12"/>
              <p:cNvSpPr/>
              <p:nvPr/>
            </p:nvSpPr>
            <p:spPr>
              <a:xfrm flipV="1">
                <a:off x="1202" y="1264"/>
                <a:ext cx="243" cy="185"/>
              </a:xfrm>
              <a:prstGeom prst="line">
                <a:avLst/>
              </a:prstGeom>
              <a:ln w="9525" cap="flat" cmpd="sng">
                <a:solidFill>
                  <a:schemeClr val="tx1"/>
                </a:solidFill>
                <a:prstDash val="solid"/>
                <a:round/>
                <a:headEnd type="none" w="med" len="med"/>
                <a:tailEnd type="none" w="med" len="med"/>
              </a:ln>
            </p:spPr>
          </p:sp>
          <p:sp>
            <p:nvSpPr>
              <p:cNvPr id="36876" name="Line 13"/>
              <p:cNvSpPr/>
              <p:nvPr/>
            </p:nvSpPr>
            <p:spPr>
              <a:xfrm flipH="1" flipV="1">
                <a:off x="1911" y="1321"/>
                <a:ext cx="141" cy="128"/>
              </a:xfrm>
              <a:prstGeom prst="line">
                <a:avLst/>
              </a:prstGeom>
              <a:ln w="9525" cap="flat" cmpd="sng">
                <a:solidFill>
                  <a:schemeClr val="tx1"/>
                </a:solidFill>
                <a:prstDash val="solid"/>
                <a:round/>
                <a:headEnd type="none" w="med" len="med"/>
                <a:tailEnd type="none" w="med" len="med"/>
              </a:ln>
            </p:spPr>
          </p:sp>
          <p:sp>
            <p:nvSpPr>
              <p:cNvPr id="36877" name="Line 14"/>
              <p:cNvSpPr/>
              <p:nvPr/>
            </p:nvSpPr>
            <p:spPr>
              <a:xfrm>
                <a:off x="1445" y="1264"/>
                <a:ext cx="324" cy="0"/>
              </a:xfrm>
              <a:prstGeom prst="line">
                <a:avLst/>
              </a:prstGeom>
              <a:ln w="12700" cap="flat" cmpd="sng">
                <a:solidFill>
                  <a:schemeClr val="tx1"/>
                </a:solidFill>
                <a:prstDash val="solid"/>
                <a:round/>
                <a:headEnd type="none" w="med" len="med"/>
                <a:tailEnd type="none" w="med" len="med"/>
              </a:ln>
            </p:spPr>
          </p:sp>
          <p:sp>
            <p:nvSpPr>
              <p:cNvPr id="36878" name="Line 15"/>
              <p:cNvSpPr/>
              <p:nvPr/>
            </p:nvSpPr>
            <p:spPr>
              <a:xfrm>
                <a:off x="1457" y="1066"/>
                <a:ext cx="0" cy="283"/>
              </a:xfrm>
              <a:prstGeom prst="line">
                <a:avLst/>
              </a:prstGeom>
              <a:ln w="25400" cap="flat" cmpd="sng">
                <a:solidFill>
                  <a:schemeClr val="tx1"/>
                </a:solidFill>
                <a:prstDash val="solid"/>
                <a:round/>
                <a:headEnd type="none" w="med" len="med"/>
                <a:tailEnd type="none" w="med" len="med"/>
              </a:ln>
            </p:spPr>
          </p:sp>
          <p:sp>
            <p:nvSpPr>
              <p:cNvPr id="36879" name="Line 16"/>
              <p:cNvSpPr/>
              <p:nvPr/>
            </p:nvSpPr>
            <p:spPr>
              <a:xfrm>
                <a:off x="1202" y="1293"/>
                <a:ext cx="0" cy="340"/>
              </a:xfrm>
              <a:prstGeom prst="line">
                <a:avLst/>
              </a:prstGeom>
              <a:ln w="25400" cap="flat" cmpd="sng">
                <a:solidFill>
                  <a:schemeClr val="tx1"/>
                </a:solidFill>
                <a:prstDash val="solid"/>
                <a:round/>
                <a:headEnd type="none" w="med" len="med"/>
                <a:tailEnd type="none" w="med" len="med"/>
              </a:ln>
            </p:spPr>
          </p:sp>
          <p:sp>
            <p:nvSpPr>
              <p:cNvPr id="36880" name="Line 17"/>
              <p:cNvSpPr/>
              <p:nvPr/>
            </p:nvSpPr>
            <p:spPr>
              <a:xfrm>
                <a:off x="1400" y="1605"/>
                <a:ext cx="0" cy="283"/>
              </a:xfrm>
              <a:prstGeom prst="line">
                <a:avLst/>
              </a:prstGeom>
              <a:ln w="25400" cap="flat" cmpd="sng">
                <a:solidFill>
                  <a:schemeClr val="tx1"/>
                </a:solidFill>
                <a:prstDash val="solid"/>
                <a:round/>
                <a:headEnd type="none" w="med" len="med"/>
                <a:tailEnd type="none" w="med" len="med"/>
              </a:ln>
            </p:spPr>
          </p:sp>
          <p:sp>
            <p:nvSpPr>
              <p:cNvPr id="36881" name="Line 18"/>
              <p:cNvSpPr/>
              <p:nvPr/>
            </p:nvSpPr>
            <p:spPr>
              <a:xfrm>
                <a:off x="1854" y="1576"/>
                <a:ext cx="0" cy="283"/>
              </a:xfrm>
              <a:prstGeom prst="line">
                <a:avLst/>
              </a:prstGeom>
              <a:ln w="25400" cap="flat" cmpd="sng">
                <a:solidFill>
                  <a:schemeClr val="tx1"/>
                </a:solidFill>
                <a:prstDash val="solid"/>
                <a:round/>
                <a:headEnd type="none" w="med" len="med"/>
                <a:tailEnd type="none" w="med" len="med"/>
              </a:ln>
            </p:spPr>
          </p:sp>
          <p:sp>
            <p:nvSpPr>
              <p:cNvPr id="36882" name="Line 19"/>
              <p:cNvSpPr/>
              <p:nvPr/>
            </p:nvSpPr>
            <p:spPr>
              <a:xfrm>
                <a:off x="2052" y="1321"/>
                <a:ext cx="0" cy="283"/>
              </a:xfrm>
              <a:prstGeom prst="line">
                <a:avLst/>
              </a:prstGeom>
              <a:ln w="25400" cap="flat" cmpd="sng">
                <a:solidFill>
                  <a:schemeClr val="tx1"/>
                </a:solidFill>
                <a:prstDash val="solid"/>
                <a:round/>
                <a:headEnd type="none" w="med" len="med"/>
                <a:tailEnd type="none" w="med" len="med"/>
              </a:ln>
            </p:spPr>
          </p:sp>
          <p:sp>
            <p:nvSpPr>
              <p:cNvPr id="36883" name="Line 20"/>
              <p:cNvSpPr/>
              <p:nvPr/>
            </p:nvSpPr>
            <p:spPr>
              <a:xfrm>
                <a:off x="1854" y="1859"/>
                <a:ext cx="113" cy="0"/>
              </a:xfrm>
              <a:prstGeom prst="line">
                <a:avLst/>
              </a:prstGeom>
              <a:ln w="25400" cap="flat" cmpd="sng">
                <a:solidFill>
                  <a:schemeClr val="tx1"/>
                </a:solidFill>
                <a:prstDash val="solid"/>
                <a:round/>
                <a:headEnd type="none" w="med" len="med"/>
                <a:tailEnd type="none" w="med" len="med"/>
              </a:ln>
            </p:spPr>
          </p:sp>
          <p:sp>
            <p:nvSpPr>
              <p:cNvPr id="36884" name="Line 21"/>
              <p:cNvSpPr/>
              <p:nvPr/>
            </p:nvSpPr>
            <p:spPr>
              <a:xfrm>
                <a:off x="1400" y="1604"/>
                <a:ext cx="113" cy="0"/>
              </a:xfrm>
              <a:prstGeom prst="line">
                <a:avLst/>
              </a:prstGeom>
              <a:ln w="25400" cap="flat" cmpd="sng">
                <a:solidFill>
                  <a:schemeClr val="tx1"/>
                </a:solidFill>
                <a:prstDash val="solid"/>
                <a:round/>
                <a:headEnd type="none" w="med" len="med"/>
                <a:tailEnd type="none" w="med" len="med"/>
              </a:ln>
            </p:spPr>
          </p:sp>
          <p:sp>
            <p:nvSpPr>
              <p:cNvPr id="36885" name="Line 22"/>
              <p:cNvSpPr/>
              <p:nvPr/>
            </p:nvSpPr>
            <p:spPr>
              <a:xfrm>
                <a:off x="1202" y="1633"/>
                <a:ext cx="85" cy="0"/>
              </a:xfrm>
              <a:prstGeom prst="line">
                <a:avLst/>
              </a:prstGeom>
              <a:ln w="25400" cap="flat" cmpd="sng">
                <a:solidFill>
                  <a:schemeClr val="tx1"/>
                </a:solidFill>
                <a:prstDash val="solid"/>
                <a:round/>
                <a:headEnd type="none" w="med" len="med"/>
                <a:tailEnd type="none" w="med" len="med"/>
              </a:ln>
            </p:spPr>
          </p:sp>
          <p:sp>
            <p:nvSpPr>
              <p:cNvPr id="36886" name="Line 23"/>
              <p:cNvSpPr/>
              <p:nvPr/>
            </p:nvSpPr>
            <p:spPr>
              <a:xfrm>
                <a:off x="2063" y="1320"/>
                <a:ext cx="159" cy="114"/>
              </a:xfrm>
              <a:prstGeom prst="line">
                <a:avLst/>
              </a:prstGeom>
              <a:ln w="25400" cap="flat" cmpd="sng">
                <a:solidFill>
                  <a:schemeClr val="tx1"/>
                </a:solidFill>
                <a:prstDash val="solid"/>
                <a:round/>
                <a:headEnd type="none" w="med" len="med"/>
                <a:tailEnd type="none" w="med" len="med"/>
              </a:ln>
            </p:spPr>
          </p:sp>
        </p:grpSp>
        <p:grpSp>
          <p:nvGrpSpPr>
            <p:cNvPr id="36887" name="Group 24"/>
            <p:cNvGrpSpPr/>
            <p:nvPr/>
          </p:nvGrpSpPr>
          <p:grpSpPr>
            <a:xfrm>
              <a:off x="2358" y="867"/>
              <a:ext cx="1292" cy="1021"/>
              <a:chOff x="2472" y="1026"/>
              <a:chExt cx="1292" cy="1021"/>
            </a:xfrm>
          </p:grpSpPr>
          <p:sp>
            <p:nvSpPr>
              <p:cNvPr id="36888" name="Text Box 25"/>
              <p:cNvSpPr txBox="1"/>
              <p:nvPr/>
            </p:nvSpPr>
            <p:spPr>
              <a:xfrm>
                <a:off x="3129" y="1321"/>
                <a:ext cx="238"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O</a:t>
                </a:r>
                <a:endParaRPr lang="en-US" altLang="zh-CN" sz="2400" baseline="-25000" dirty="0">
                  <a:latin typeface="Times New Roman" panose="02020603050405020304" pitchFamily="18" charset="0"/>
                  <a:ea typeface="微软雅黑" panose="020B0503020204020204" charset="-122"/>
                </a:endParaRPr>
              </a:p>
            </p:txBody>
          </p:sp>
          <p:sp>
            <p:nvSpPr>
              <p:cNvPr id="36889" name="Text Box 26"/>
              <p:cNvSpPr txBox="1"/>
              <p:nvPr/>
            </p:nvSpPr>
            <p:spPr>
              <a:xfrm>
                <a:off x="3356" y="1298"/>
                <a:ext cx="408" cy="227"/>
              </a:xfrm>
              <a:prstGeom prst="rect">
                <a:avLst/>
              </a:prstGeom>
              <a:noFill/>
              <a:ln w="9525">
                <a:noFill/>
              </a:ln>
            </p:spPr>
            <p:txBody>
              <a:bodyPr anchor="t" anchorCtr="0">
                <a:spAutoFit/>
              </a:bodyPr>
              <a:lstStyle/>
              <a:p>
                <a:pPr>
                  <a:lnSpc>
                    <a:spcPct val="80000"/>
                  </a:lnSpc>
                  <a:buClrTx/>
                  <a:buFontTx/>
                </a:pPr>
                <a:r>
                  <a:rPr lang="en-US" altLang="zh-CN" sz="2200" dirty="0">
                    <a:solidFill>
                      <a:srgbClr val="FF0000"/>
                    </a:solidFill>
                    <a:latin typeface="Times New Roman" panose="02020603050405020304" pitchFamily="18" charset="0"/>
                    <a:ea typeface="微软雅黑" panose="020B0503020204020204" charset="-122"/>
                  </a:rPr>
                  <a:t>OH</a:t>
                </a:r>
                <a:endParaRPr lang="en-US" altLang="zh-CN" sz="2200" baseline="-25000" dirty="0">
                  <a:solidFill>
                    <a:srgbClr val="FF0000"/>
                  </a:solidFill>
                  <a:latin typeface="Times New Roman" panose="02020603050405020304" pitchFamily="18" charset="0"/>
                  <a:ea typeface="微软雅黑" panose="020B0503020204020204" charset="-122"/>
                </a:endParaRPr>
              </a:p>
            </p:txBody>
          </p:sp>
          <p:sp>
            <p:nvSpPr>
              <p:cNvPr id="36890" name="Text Box 27"/>
              <p:cNvSpPr txBox="1"/>
              <p:nvPr/>
            </p:nvSpPr>
            <p:spPr>
              <a:xfrm>
                <a:off x="2767" y="1026"/>
                <a:ext cx="681" cy="227"/>
              </a:xfrm>
              <a:prstGeom prst="rect">
                <a:avLst/>
              </a:prstGeom>
              <a:noFill/>
              <a:ln w="9525">
                <a:noFill/>
              </a:ln>
            </p:spPr>
            <p:txBody>
              <a:bodyPr anchor="t" anchorCtr="0">
                <a:spAutoFit/>
              </a:bodyPr>
              <a:lstStyle/>
              <a:p>
                <a:pPr>
                  <a:lnSpc>
                    <a:spcPct val="80000"/>
                  </a:lnSpc>
                  <a:buClrTx/>
                  <a:buFontTx/>
                </a:pPr>
                <a:r>
                  <a:rPr lang="en-US" altLang="zh-CN" sz="2200" dirty="0">
                    <a:latin typeface="Times New Roman" panose="02020603050405020304" pitchFamily="18" charset="0"/>
                    <a:ea typeface="微软雅黑" panose="020B0503020204020204" charset="-122"/>
                  </a:rPr>
                  <a:t>CH</a:t>
                </a:r>
                <a:r>
                  <a:rPr lang="en-US" altLang="zh-CN" sz="2200" baseline="-25000" dirty="0">
                    <a:latin typeface="Times New Roman" panose="02020603050405020304" pitchFamily="18" charset="0"/>
                    <a:ea typeface="微软雅黑" panose="020B0503020204020204" charset="-122"/>
                  </a:rPr>
                  <a:t>2</a:t>
                </a:r>
                <a:r>
                  <a:rPr lang="en-US" altLang="zh-CN" sz="2200" dirty="0">
                    <a:latin typeface="Times New Roman" panose="02020603050405020304" pitchFamily="18" charset="0"/>
                    <a:ea typeface="微软雅黑" panose="020B0503020204020204" charset="-122"/>
                  </a:rPr>
                  <a:t>OH</a:t>
                </a:r>
                <a:endParaRPr lang="en-US" altLang="zh-CN" sz="2200" baseline="-25000" dirty="0">
                  <a:latin typeface="Times New Roman" panose="02020603050405020304" pitchFamily="18" charset="0"/>
                  <a:ea typeface="微软雅黑" panose="020B0503020204020204" charset="-122"/>
                </a:endParaRPr>
              </a:p>
            </p:txBody>
          </p:sp>
          <p:sp>
            <p:nvSpPr>
              <p:cNvPr id="36891" name="Text Box 28"/>
              <p:cNvSpPr txBox="1"/>
              <p:nvPr/>
            </p:nvSpPr>
            <p:spPr>
              <a:xfrm>
                <a:off x="3363" y="1735"/>
                <a:ext cx="227" cy="227"/>
              </a:xfrm>
              <a:prstGeom prst="rect">
                <a:avLst/>
              </a:prstGeom>
              <a:noFill/>
              <a:ln w="9525">
                <a:noFill/>
              </a:ln>
            </p:spPr>
            <p:txBody>
              <a:bodyPr anchor="t" anchorCtr="0">
                <a:spAutoFit/>
              </a:bodyPr>
              <a:lstStyle/>
              <a:p>
                <a:pPr>
                  <a:lnSpc>
                    <a:spcPct val="80000"/>
                  </a:lnSpc>
                  <a:buClrTx/>
                  <a:buFontTx/>
                </a:pPr>
                <a:r>
                  <a:rPr lang="en-US" altLang="zh-CN" sz="2200" dirty="0">
                    <a:latin typeface="Times New Roman" panose="02020603050405020304" pitchFamily="18" charset="0"/>
                    <a:ea typeface="微软雅黑" panose="020B0503020204020204" charset="-122"/>
                  </a:rPr>
                  <a:t>H</a:t>
                </a:r>
                <a:endParaRPr lang="en-US" altLang="zh-CN" sz="2200" baseline="-25000" dirty="0">
                  <a:latin typeface="Times New Roman" panose="02020603050405020304" pitchFamily="18" charset="0"/>
                  <a:ea typeface="微软雅黑" panose="020B0503020204020204" charset="-122"/>
                </a:endParaRPr>
              </a:p>
            </p:txBody>
          </p:sp>
          <p:sp>
            <p:nvSpPr>
              <p:cNvPr id="36892" name="AutoShape 29"/>
              <p:cNvSpPr/>
              <p:nvPr/>
            </p:nvSpPr>
            <p:spPr>
              <a:xfrm rot="-2100000">
                <a:off x="2706" y="1572"/>
                <a:ext cx="41" cy="33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6893" name="AutoShape 30"/>
              <p:cNvSpPr/>
              <p:nvPr/>
            </p:nvSpPr>
            <p:spPr>
              <a:xfrm rot="2100000">
                <a:off x="3355" y="1572"/>
                <a:ext cx="41" cy="33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6894" name="Line 31"/>
              <p:cNvSpPr/>
              <p:nvPr/>
            </p:nvSpPr>
            <p:spPr>
              <a:xfrm flipV="1">
                <a:off x="2824" y="1877"/>
                <a:ext cx="482" cy="0"/>
              </a:xfrm>
              <a:prstGeom prst="line">
                <a:avLst/>
              </a:prstGeom>
              <a:ln w="57150" cap="flat" cmpd="sng">
                <a:solidFill>
                  <a:schemeClr val="tx1"/>
                </a:solidFill>
                <a:prstDash val="solid"/>
                <a:round/>
                <a:headEnd type="none" w="med" len="med"/>
                <a:tailEnd type="none" w="med" len="med"/>
              </a:ln>
            </p:spPr>
          </p:sp>
          <p:sp>
            <p:nvSpPr>
              <p:cNvPr id="36895" name="Line 32"/>
              <p:cNvSpPr/>
              <p:nvPr/>
            </p:nvSpPr>
            <p:spPr>
              <a:xfrm flipV="1">
                <a:off x="2626" y="1423"/>
                <a:ext cx="243" cy="185"/>
              </a:xfrm>
              <a:prstGeom prst="line">
                <a:avLst/>
              </a:prstGeom>
              <a:ln w="9525" cap="flat" cmpd="sng">
                <a:solidFill>
                  <a:schemeClr val="tx1"/>
                </a:solidFill>
                <a:prstDash val="solid"/>
                <a:round/>
                <a:headEnd type="none" w="med" len="med"/>
                <a:tailEnd type="none" w="med" len="med"/>
              </a:ln>
            </p:spPr>
          </p:sp>
          <p:sp>
            <p:nvSpPr>
              <p:cNvPr id="36896" name="Line 33"/>
              <p:cNvSpPr/>
              <p:nvPr/>
            </p:nvSpPr>
            <p:spPr>
              <a:xfrm flipH="1" flipV="1">
                <a:off x="3335" y="1480"/>
                <a:ext cx="141" cy="128"/>
              </a:xfrm>
              <a:prstGeom prst="line">
                <a:avLst/>
              </a:prstGeom>
              <a:ln w="9525" cap="flat" cmpd="sng">
                <a:solidFill>
                  <a:schemeClr val="tx1"/>
                </a:solidFill>
                <a:prstDash val="solid"/>
                <a:round/>
                <a:headEnd type="none" w="med" len="med"/>
                <a:tailEnd type="none" w="med" len="med"/>
              </a:ln>
            </p:spPr>
          </p:sp>
          <p:sp>
            <p:nvSpPr>
              <p:cNvPr id="36897" name="Line 34"/>
              <p:cNvSpPr/>
              <p:nvPr/>
            </p:nvSpPr>
            <p:spPr>
              <a:xfrm>
                <a:off x="2869" y="1423"/>
                <a:ext cx="324" cy="0"/>
              </a:xfrm>
              <a:prstGeom prst="line">
                <a:avLst/>
              </a:prstGeom>
              <a:ln w="12700" cap="flat" cmpd="sng">
                <a:solidFill>
                  <a:schemeClr val="tx1"/>
                </a:solidFill>
                <a:prstDash val="solid"/>
                <a:round/>
                <a:headEnd type="none" w="med" len="med"/>
                <a:tailEnd type="none" w="med" len="med"/>
              </a:ln>
            </p:spPr>
          </p:sp>
          <p:sp>
            <p:nvSpPr>
              <p:cNvPr id="36898" name="Line 35"/>
              <p:cNvSpPr/>
              <p:nvPr/>
            </p:nvSpPr>
            <p:spPr>
              <a:xfrm>
                <a:off x="2881" y="1225"/>
                <a:ext cx="0" cy="283"/>
              </a:xfrm>
              <a:prstGeom prst="line">
                <a:avLst/>
              </a:prstGeom>
              <a:ln w="25400" cap="flat" cmpd="sng">
                <a:solidFill>
                  <a:schemeClr val="tx1"/>
                </a:solidFill>
                <a:prstDash val="solid"/>
                <a:round/>
                <a:headEnd type="none" w="med" len="med"/>
                <a:tailEnd type="none" w="med" len="med"/>
              </a:ln>
            </p:spPr>
          </p:sp>
          <p:sp>
            <p:nvSpPr>
              <p:cNvPr id="36899" name="Line 36"/>
              <p:cNvSpPr/>
              <p:nvPr/>
            </p:nvSpPr>
            <p:spPr>
              <a:xfrm>
                <a:off x="2626" y="1452"/>
                <a:ext cx="0" cy="340"/>
              </a:xfrm>
              <a:prstGeom prst="line">
                <a:avLst/>
              </a:prstGeom>
              <a:ln w="25400" cap="flat" cmpd="sng">
                <a:solidFill>
                  <a:schemeClr val="tx1"/>
                </a:solidFill>
                <a:prstDash val="solid"/>
                <a:round/>
                <a:headEnd type="none" w="med" len="med"/>
                <a:tailEnd type="none" w="med" len="med"/>
              </a:ln>
            </p:spPr>
          </p:sp>
          <p:sp>
            <p:nvSpPr>
              <p:cNvPr id="36900" name="Line 37"/>
              <p:cNvSpPr/>
              <p:nvPr/>
            </p:nvSpPr>
            <p:spPr>
              <a:xfrm>
                <a:off x="2824" y="1764"/>
                <a:ext cx="0" cy="283"/>
              </a:xfrm>
              <a:prstGeom prst="line">
                <a:avLst/>
              </a:prstGeom>
              <a:ln w="25400" cap="flat" cmpd="sng">
                <a:solidFill>
                  <a:schemeClr val="tx1"/>
                </a:solidFill>
                <a:prstDash val="solid"/>
                <a:round/>
                <a:headEnd type="none" w="med" len="med"/>
                <a:tailEnd type="none" w="med" len="med"/>
              </a:ln>
            </p:spPr>
          </p:sp>
          <p:sp>
            <p:nvSpPr>
              <p:cNvPr id="36901" name="Line 38"/>
              <p:cNvSpPr/>
              <p:nvPr/>
            </p:nvSpPr>
            <p:spPr>
              <a:xfrm>
                <a:off x="3278" y="1735"/>
                <a:ext cx="0" cy="283"/>
              </a:xfrm>
              <a:prstGeom prst="line">
                <a:avLst/>
              </a:prstGeom>
              <a:ln w="25400" cap="flat" cmpd="sng">
                <a:solidFill>
                  <a:schemeClr val="tx1"/>
                </a:solidFill>
                <a:prstDash val="solid"/>
                <a:round/>
                <a:headEnd type="none" w="med" len="med"/>
                <a:tailEnd type="none" w="med" len="med"/>
              </a:ln>
            </p:spPr>
          </p:sp>
          <p:sp>
            <p:nvSpPr>
              <p:cNvPr id="36902" name="Line 39"/>
              <p:cNvSpPr/>
              <p:nvPr/>
            </p:nvSpPr>
            <p:spPr>
              <a:xfrm>
                <a:off x="3476" y="1480"/>
                <a:ext cx="0" cy="283"/>
              </a:xfrm>
              <a:prstGeom prst="line">
                <a:avLst/>
              </a:prstGeom>
              <a:ln w="25400" cap="flat" cmpd="sng">
                <a:solidFill>
                  <a:schemeClr val="tx1"/>
                </a:solidFill>
                <a:prstDash val="solid"/>
                <a:round/>
                <a:headEnd type="none" w="med" len="med"/>
                <a:tailEnd type="none" w="med" len="med"/>
              </a:ln>
            </p:spPr>
          </p:sp>
          <p:sp>
            <p:nvSpPr>
              <p:cNvPr id="36903" name="Line 40"/>
              <p:cNvSpPr/>
              <p:nvPr/>
            </p:nvSpPr>
            <p:spPr>
              <a:xfrm>
                <a:off x="3278" y="2018"/>
                <a:ext cx="113" cy="0"/>
              </a:xfrm>
              <a:prstGeom prst="line">
                <a:avLst/>
              </a:prstGeom>
              <a:ln w="25400" cap="flat" cmpd="sng">
                <a:solidFill>
                  <a:schemeClr val="tx1"/>
                </a:solidFill>
                <a:prstDash val="solid"/>
                <a:round/>
                <a:headEnd type="none" w="med" len="med"/>
                <a:tailEnd type="none" w="med" len="med"/>
              </a:ln>
            </p:spPr>
          </p:sp>
          <p:sp>
            <p:nvSpPr>
              <p:cNvPr id="36904" name="Line 41"/>
              <p:cNvSpPr/>
              <p:nvPr/>
            </p:nvSpPr>
            <p:spPr>
              <a:xfrm>
                <a:off x="2824" y="1763"/>
                <a:ext cx="113" cy="0"/>
              </a:xfrm>
              <a:prstGeom prst="line">
                <a:avLst/>
              </a:prstGeom>
              <a:ln w="25400" cap="flat" cmpd="sng">
                <a:solidFill>
                  <a:schemeClr val="tx1"/>
                </a:solidFill>
                <a:prstDash val="solid"/>
                <a:round/>
                <a:headEnd type="none" w="med" len="med"/>
                <a:tailEnd type="none" w="med" len="med"/>
              </a:ln>
            </p:spPr>
          </p:sp>
          <p:sp>
            <p:nvSpPr>
              <p:cNvPr id="36905" name="Line 42"/>
              <p:cNvSpPr/>
              <p:nvPr/>
            </p:nvSpPr>
            <p:spPr>
              <a:xfrm>
                <a:off x="2472" y="1706"/>
                <a:ext cx="159" cy="91"/>
              </a:xfrm>
              <a:prstGeom prst="line">
                <a:avLst/>
              </a:prstGeom>
              <a:ln w="25400" cap="flat" cmpd="sng">
                <a:solidFill>
                  <a:schemeClr val="tx1"/>
                </a:solidFill>
                <a:prstDash val="solid"/>
                <a:round/>
                <a:headEnd type="none" w="med" len="med"/>
                <a:tailEnd type="none" w="med" len="med"/>
              </a:ln>
            </p:spPr>
          </p:sp>
        </p:grpSp>
      </p:grpSp>
      <p:sp>
        <p:nvSpPr>
          <p:cNvPr id="36906" name="Text Box 43"/>
          <p:cNvSpPr txBox="1"/>
          <p:nvPr/>
        </p:nvSpPr>
        <p:spPr>
          <a:xfrm>
            <a:off x="3633788" y="3320733"/>
            <a:ext cx="1728787" cy="384175"/>
          </a:xfrm>
          <a:prstGeom prst="rect">
            <a:avLst/>
          </a:prstGeom>
          <a:noFill/>
          <a:ln w="9525">
            <a:noFill/>
          </a:ln>
        </p:spPr>
        <p:txBody>
          <a:bodyPr anchor="t" anchorCtr="0">
            <a:spAutoFit/>
          </a:bodyPr>
          <a:lstStyle/>
          <a:p>
            <a:pPr>
              <a:lnSpc>
                <a:spcPct val="80000"/>
              </a:lnSpc>
              <a:buClrTx/>
              <a:buFontTx/>
            </a:pPr>
            <a:r>
              <a:rPr lang="en-US" altLang="zh-CN" sz="2400" dirty="0">
                <a:solidFill>
                  <a:srgbClr val="FF0000"/>
                </a:solidFill>
                <a:latin typeface="Times New Roman" panose="02020603050405020304" pitchFamily="18" charset="0"/>
                <a:ea typeface="微软雅黑" panose="020B0503020204020204" charset="-122"/>
                <a:sym typeface="Symbol" panose="05050102010706020507" pitchFamily="18" charset="2"/>
              </a:rPr>
              <a:t>-1,4-</a:t>
            </a:r>
            <a:r>
              <a:rPr lang="zh-CN" altLang="en-US" sz="2400" dirty="0">
                <a:solidFill>
                  <a:srgbClr val="FF0000"/>
                </a:solidFill>
                <a:latin typeface="Times New Roman" panose="02020603050405020304" pitchFamily="18" charset="0"/>
                <a:ea typeface="微软雅黑" panose="020B0503020204020204" charset="-122"/>
                <a:sym typeface="Symbol" panose="05050102010706020507" pitchFamily="18" charset="2"/>
              </a:rPr>
              <a:t>苷键</a:t>
            </a:r>
          </a:p>
        </p:txBody>
      </p:sp>
      <p:grpSp>
        <p:nvGrpSpPr>
          <p:cNvPr id="36907" name="Group 44"/>
          <p:cNvGrpSpPr/>
          <p:nvPr/>
        </p:nvGrpSpPr>
        <p:grpSpPr>
          <a:xfrm>
            <a:off x="1545908" y="4133533"/>
            <a:ext cx="5697537" cy="2136775"/>
            <a:chOff x="952" y="2183"/>
            <a:chExt cx="3589" cy="1346"/>
          </a:xfrm>
        </p:grpSpPr>
        <p:grpSp>
          <p:nvGrpSpPr>
            <p:cNvPr id="36908" name="Group 45"/>
            <p:cNvGrpSpPr/>
            <p:nvPr/>
          </p:nvGrpSpPr>
          <p:grpSpPr>
            <a:xfrm>
              <a:off x="952" y="2455"/>
              <a:ext cx="2069" cy="1074"/>
              <a:chOff x="3340" y="1253"/>
              <a:chExt cx="2069" cy="1074"/>
            </a:xfrm>
          </p:grpSpPr>
          <p:grpSp>
            <p:nvGrpSpPr>
              <p:cNvPr id="36909" name="Group 46"/>
              <p:cNvGrpSpPr/>
              <p:nvPr/>
            </p:nvGrpSpPr>
            <p:grpSpPr>
              <a:xfrm>
                <a:off x="3680" y="1396"/>
                <a:ext cx="1361" cy="734"/>
                <a:chOff x="453" y="2809"/>
                <a:chExt cx="1361" cy="734"/>
              </a:xfrm>
            </p:grpSpPr>
            <p:sp>
              <p:nvSpPr>
                <p:cNvPr id="36910" name="Line 47"/>
                <p:cNvSpPr/>
                <p:nvPr/>
              </p:nvSpPr>
              <p:spPr>
                <a:xfrm flipH="1">
                  <a:off x="931" y="2976"/>
                  <a:ext cx="225" cy="160"/>
                </a:xfrm>
                <a:prstGeom prst="line">
                  <a:avLst/>
                </a:prstGeom>
                <a:ln w="9525" cap="flat" cmpd="sng">
                  <a:solidFill>
                    <a:schemeClr val="tx1"/>
                  </a:solidFill>
                  <a:prstDash val="solid"/>
                  <a:round/>
                  <a:headEnd type="none" w="med" len="med"/>
                  <a:tailEnd type="none" w="med" len="med"/>
                </a:ln>
              </p:spPr>
            </p:sp>
            <p:sp>
              <p:nvSpPr>
                <p:cNvPr id="36911" name="AutoShape 48"/>
                <p:cNvSpPr/>
                <p:nvPr/>
              </p:nvSpPr>
              <p:spPr>
                <a:xfrm rot="-3600000" flipH="1">
                  <a:off x="1465" y="2858"/>
                  <a:ext cx="59" cy="36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6912" name="AutoShape 49"/>
                <p:cNvSpPr/>
                <p:nvPr/>
              </p:nvSpPr>
              <p:spPr>
                <a:xfrm rot="-3600000" flipH="1">
                  <a:off x="800" y="3001"/>
                  <a:ext cx="34" cy="41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6913" name="Line 50"/>
                <p:cNvSpPr/>
                <p:nvPr/>
              </p:nvSpPr>
              <p:spPr>
                <a:xfrm rot="1200000" flipV="1">
                  <a:off x="1019" y="3036"/>
                  <a:ext cx="281" cy="345"/>
                </a:xfrm>
                <a:prstGeom prst="line">
                  <a:avLst/>
                </a:prstGeom>
                <a:ln w="44450" cap="flat" cmpd="sng">
                  <a:solidFill>
                    <a:schemeClr val="tx1"/>
                  </a:solidFill>
                  <a:prstDash val="solid"/>
                  <a:round/>
                  <a:headEnd type="none" w="med" len="med"/>
                  <a:tailEnd type="none" w="med" len="med"/>
                </a:ln>
              </p:spPr>
            </p:sp>
            <p:sp>
              <p:nvSpPr>
                <p:cNvPr id="36914" name="Line 51"/>
                <p:cNvSpPr/>
                <p:nvPr/>
              </p:nvSpPr>
              <p:spPr>
                <a:xfrm rot="1200000" flipV="1">
                  <a:off x="635" y="3090"/>
                  <a:ext cx="287" cy="68"/>
                </a:xfrm>
                <a:prstGeom prst="line">
                  <a:avLst/>
                </a:prstGeom>
                <a:ln w="12700" cap="flat" cmpd="sng">
                  <a:solidFill>
                    <a:schemeClr val="tx1"/>
                  </a:solidFill>
                  <a:prstDash val="solid"/>
                  <a:round/>
                  <a:headEnd type="none" w="med" len="med"/>
                  <a:tailEnd type="none" w="med" len="med"/>
                </a:ln>
              </p:spPr>
            </p:sp>
            <p:sp>
              <p:nvSpPr>
                <p:cNvPr id="36915" name="Line 52"/>
                <p:cNvSpPr/>
                <p:nvPr/>
              </p:nvSpPr>
              <p:spPr>
                <a:xfrm flipH="1" flipV="1">
                  <a:off x="1315" y="3113"/>
                  <a:ext cx="318" cy="22"/>
                </a:xfrm>
                <a:prstGeom prst="line">
                  <a:avLst/>
                </a:prstGeom>
                <a:ln w="41275" cap="flat" cmpd="sng">
                  <a:solidFill>
                    <a:schemeClr val="tx1"/>
                  </a:solidFill>
                  <a:prstDash val="solid"/>
                  <a:round/>
                  <a:headEnd type="none" w="med" len="med"/>
                  <a:tailEnd type="none" w="med" len="med"/>
                </a:ln>
              </p:spPr>
            </p:sp>
            <p:sp>
              <p:nvSpPr>
                <p:cNvPr id="36916" name="Text Box 53"/>
                <p:cNvSpPr txBox="1"/>
                <p:nvPr/>
              </p:nvSpPr>
              <p:spPr>
                <a:xfrm>
                  <a:off x="1111" y="2809"/>
                  <a:ext cx="255" cy="258"/>
                </a:xfrm>
                <a:prstGeom prst="rect">
                  <a:avLst/>
                </a:prstGeom>
                <a:noFill/>
                <a:ln w="9525">
                  <a:noFill/>
                </a:ln>
              </p:spPr>
              <p:txBody>
                <a:bodyPr anchor="t" anchorCtr="0">
                  <a:spAutoFit/>
                </a:bodyPr>
                <a:lstStyle/>
                <a:p>
                  <a:pPr>
                    <a:lnSpc>
                      <a:spcPct val="80000"/>
                    </a:lnSpc>
                    <a:buClrTx/>
                    <a:buFontTx/>
                  </a:pPr>
                  <a:r>
                    <a:rPr lang="en-US" altLang="zh-CN" sz="2600" dirty="0">
                      <a:latin typeface="Times New Roman" panose="02020603050405020304" pitchFamily="18" charset="0"/>
                      <a:ea typeface="微软雅黑" panose="020B0503020204020204" charset="-122"/>
                    </a:rPr>
                    <a:t>O</a:t>
                  </a:r>
                </a:p>
              </p:txBody>
            </p:sp>
            <p:sp>
              <p:nvSpPr>
                <p:cNvPr id="36917" name="Line 54"/>
                <p:cNvSpPr/>
                <p:nvPr/>
              </p:nvSpPr>
              <p:spPr>
                <a:xfrm>
                  <a:off x="635" y="2863"/>
                  <a:ext cx="0" cy="250"/>
                </a:xfrm>
                <a:prstGeom prst="line">
                  <a:avLst/>
                </a:prstGeom>
                <a:ln w="25400" cap="flat" cmpd="sng">
                  <a:solidFill>
                    <a:schemeClr val="tx1"/>
                  </a:solidFill>
                  <a:prstDash val="solid"/>
                  <a:round/>
                  <a:headEnd type="none" w="med" len="med"/>
                  <a:tailEnd type="none" w="med" len="med"/>
                </a:ln>
              </p:spPr>
            </p:sp>
            <p:sp>
              <p:nvSpPr>
                <p:cNvPr id="36918" name="Line 55"/>
                <p:cNvSpPr/>
                <p:nvPr/>
              </p:nvSpPr>
              <p:spPr>
                <a:xfrm>
                  <a:off x="1338" y="2886"/>
                  <a:ext cx="0" cy="227"/>
                </a:xfrm>
                <a:prstGeom prst="line">
                  <a:avLst/>
                </a:prstGeom>
                <a:ln w="25400" cap="flat" cmpd="sng">
                  <a:solidFill>
                    <a:schemeClr val="tx1"/>
                  </a:solidFill>
                  <a:prstDash val="solid"/>
                  <a:round/>
                  <a:headEnd type="none" w="med" len="med"/>
                  <a:tailEnd type="none" w="med" len="med"/>
                </a:ln>
              </p:spPr>
            </p:sp>
            <p:sp>
              <p:nvSpPr>
                <p:cNvPr id="36919" name="Line 56"/>
                <p:cNvSpPr/>
                <p:nvPr/>
              </p:nvSpPr>
              <p:spPr>
                <a:xfrm flipH="1">
                  <a:off x="1633" y="3135"/>
                  <a:ext cx="0" cy="182"/>
                </a:xfrm>
                <a:prstGeom prst="line">
                  <a:avLst/>
                </a:prstGeom>
                <a:ln w="25400" cap="flat" cmpd="sng">
                  <a:solidFill>
                    <a:schemeClr val="tx1"/>
                  </a:solidFill>
                  <a:prstDash val="solid"/>
                  <a:round/>
                  <a:headEnd type="none" w="med" len="med"/>
                  <a:tailEnd type="none" w="med" len="med"/>
                </a:ln>
              </p:spPr>
            </p:sp>
            <p:sp>
              <p:nvSpPr>
                <p:cNvPr id="36920" name="Line 57"/>
                <p:cNvSpPr/>
                <p:nvPr/>
              </p:nvSpPr>
              <p:spPr>
                <a:xfrm>
                  <a:off x="996" y="3315"/>
                  <a:ext cx="2" cy="228"/>
                </a:xfrm>
                <a:prstGeom prst="line">
                  <a:avLst/>
                </a:prstGeom>
                <a:ln w="25400" cap="flat" cmpd="sng">
                  <a:solidFill>
                    <a:schemeClr val="tx1"/>
                  </a:solidFill>
                  <a:prstDash val="solid"/>
                  <a:round/>
                  <a:headEnd type="none" w="med" len="med"/>
                  <a:tailEnd type="none" w="med" len="med"/>
                </a:ln>
              </p:spPr>
            </p:sp>
            <p:sp>
              <p:nvSpPr>
                <p:cNvPr id="36921" name="Line 58"/>
                <p:cNvSpPr/>
                <p:nvPr/>
              </p:nvSpPr>
              <p:spPr>
                <a:xfrm>
                  <a:off x="930" y="3135"/>
                  <a:ext cx="0" cy="226"/>
                </a:xfrm>
                <a:prstGeom prst="line">
                  <a:avLst/>
                </a:prstGeom>
                <a:ln w="25400" cap="flat" cmpd="sng">
                  <a:solidFill>
                    <a:schemeClr val="tx1"/>
                  </a:solidFill>
                  <a:prstDash val="solid"/>
                  <a:round/>
                  <a:headEnd type="none" w="med" len="med"/>
                  <a:tailEnd type="none" w="med" len="med"/>
                </a:ln>
              </p:spPr>
            </p:sp>
            <p:sp>
              <p:nvSpPr>
                <p:cNvPr id="36922" name="Line 59"/>
                <p:cNvSpPr/>
                <p:nvPr/>
              </p:nvSpPr>
              <p:spPr>
                <a:xfrm flipV="1">
                  <a:off x="1633" y="3022"/>
                  <a:ext cx="181" cy="113"/>
                </a:xfrm>
                <a:prstGeom prst="line">
                  <a:avLst/>
                </a:prstGeom>
                <a:ln w="25400" cap="flat" cmpd="sng">
                  <a:solidFill>
                    <a:schemeClr val="tx1"/>
                  </a:solidFill>
                  <a:prstDash val="solid"/>
                  <a:round/>
                  <a:headEnd type="none" w="med" len="med"/>
                  <a:tailEnd type="none" w="med" len="med"/>
                </a:ln>
              </p:spPr>
            </p:sp>
            <p:sp>
              <p:nvSpPr>
                <p:cNvPr id="36923" name="Line 60"/>
                <p:cNvSpPr/>
                <p:nvPr/>
              </p:nvSpPr>
              <p:spPr>
                <a:xfrm flipV="1">
                  <a:off x="453" y="3090"/>
                  <a:ext cx="181" cy="113"/>
                </a:xfrm>
                <a:prstGeom prst="line">
                  <a:avLst/>
                </a:prstGeom>
                <a:ln w="25400" cap="flat" cmpd="sng">
                  <a:solidFill>
                    <a:schemeClr val="tx1"/>
                  </a:solidFill>
                  <a:prstDash val="solid"/>
                  <a:round/>
                  <a:headEnd type="none" w="med" len="med"/>
                  <a:tailEnd type="none" w="med" len="med"/>
                </a:ln>
              </p:spPr>
            </p:sp>
            <p:sp>
              <p:nvSpPr>
                <p:cNvPr id="36924" name="Line 61"/>
                <p:cNvSpPr/>
                <p:nvPr/>
              </p:nvSpPr>
              <p:spPr>
                <a:xfrm>
                  <a:off x="1338" y="3113"/>
                  <a:ext cx="113" cy="113"/>
                </a:xfrm>
                <a:prstGeom prst="line">
                  <a:avLst/>
                </a:prstGeom>
                <a:ln w="25400" cap="flat" cmpd="sng">
                  <a:solidFill>
                    <a:schemeClr val="tx1"/>
                  </a:solidFill>
                  <a:prstDash val="solid"/>
                  <a:round/>
                  <a:headEnd type="none" w="med" len="med"/>
                  <a:tailEnd type="none" w="med" len="med"/>
                </a:ln>
              </p:spPr>
            </p:sp>
            <p:sp>
              <p:nvSpPr>
                <p:cNvPr id="36925" name="Line 62"/>
                <p:cNvSpPr/>
                <p:nvPr/>
              </p:nvSpPr>
              <p:spPr>
                <a:xfrm flipH="1" flipV="1">
                  <a:off x="771" y="2999"/>
                  <a:ext cx="159" cy="136"/>
                </a:xfrm>
                <a:prstGeom prst="line">
                  <a:avLst/>
                </a:prstGeom>
                <a:ln w="25400" cap="flat" cmpd="sng">
                  <a:solidFill>
                    <a:schemeClr val="tx1"/>
                  </a:solidFill>
                  <a:prstDash val="solid"/>
                  <a:round/>
                  <a:headEnd type="none" w="med" len="med"/>
                  <a:tailEnd type="none" w="med" len="med"/>
                </a:ln>
              </p:spPr>
            </p:sp>
            <p:sp>
              <p:nvSpPr>
                <p:cNvPr id="36926" name="Line 63"/>
                <p:cNvSpPr/>
                <p:nvPr/>
              </p:nvSpPr>
              <p:spPr>
                <a:xfrm flipH="1" flipV="1">
                  <a:off x="747" y="3271"/>
                  <a:ext cx="228" cy="46"/>
                </a:xfrm>
                <a:prstGeom prst="line">
                  <a:avLst/>
                </a:prstGeom>
                <a:ln w="25400" cap="flat" cmpd="sng">
                  <a:solidFill>
                    <a:schemeClr val="tx1"/>
                  </a:solidFill>
                  <a:prstDash val="solid"/>
                  <a:round/>
                  <a:headEnd type="none" w="med" len="med"/>
                  <a:tailEnd type="none" w="med" len="med"/>
                </a:ln>
              </p:spPr>
            </p:sp>
          </p:grpSp>
          <p:sp>
            <p:nvSpPr>
              <p:cNvPr id="36927" name="Text Box 64"/>
              <p:cNvSpPr txBox="1"/>
              <p:nvPr/>
            </p:nvSpPr>
            <p:spPr>
              <a:xfrm>
                <a:off x="4020" y="1903"/>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6928" name="Text Box 65"/>
              <p:cNvSpPr txBox="1"/>
              <p:nvPr/>
            </p:nvSpPr>
            <p:spPr>
              <a:xfrm>
                <a:off x="3726" y="1253"/>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6929" name="Text Box 66"/>
              <p:cNvSpPr txBox="1"/>
              <p:nvPr/>
            </p:nvSpPr>
            <p:spPr>
              <a:xfrm>
                <a:off x="4088" y="2085"/>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6930" name="Text Box 67"/>
              <p:cNvSpPr txBox="1"/>
              <p:nvPr/>
            </p:nvSpPr>
            <p:spPr>
              <a:xfrm>
                <a:off x="4451" y="1276"/>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6931" name="Text Box 68"/>
              <p:cNvSpPr txBox="1"/>
              <p:nvPr/>
            </p:nvSpPr>
            <p:spPr>
              <a:xfrm>
                <a:off x="4734" y="1877"/>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6932" name="Text Box 69"/>
              <p:cNvSpPr txBox="1"/>
              <p:nvPr/>
            </p:nvSpPr>
            <p:spPr>
              <a:xfrm>
                <a:off x="3844" y="1395"/>
                <a:ext cx="623" cy="212"/>
              </a:xfrm>
              <a:prstGeom prst="rect">
                <a:avLst/>
              </a:prstGeom>
              <a:noFill/>
              <a:ln w="9525">
                <a:noFill/>
              </a:ln>
            </p:spPr>
            <p:txBody>
              <a:bodyPr anchor="t" anchorCtr="0">
                <a:spAutoFit/>
              </a:bodyPr>
              <a:lstStyle/>
              <a:p>
                <a:pPr>
                  <a:lnSpc>
                    <a:spcPct val="80000"/>
                  </a:lnSpc>
                  <a:buClrTx/>
                  <a:buFontTx/>
                </a:pPr>
                <a:r>
                  <a:rPr lang="en-US" altLang="zh-CN" sz="2000" dirty="0">
                    <a:latin typeface="Times New Roman" panose="02020603050405020304" pitchFamily="18" charset="0"/>
                    <a:ea typeface="微软雅黑" panose="020B0503020204020204" charset="-122"/>
                  </a:rPr>
                  <a:t>CH</a:t>
                </a:r>
                <a:r>
                  <a:rPr lang="en-US" altLang="zh-CN" sz="2000" baseline="-25000" dirty="0">
                    <a:latin typeface="Times New Roman" panose="02020603050405020304" pitchFamily="18" charset="0"/>
                    <a:ea typeface="微软雅黑" panose="020B0503020204020204" charset="-122"/>
                  </a:rPr>
                  <a:t>2</a:t>
                </a:r>
                <a:r>
                  <a:rPr lang="en-US" altLang="zh-CN" sz="2000" dirty="0">
                    <a:latin typeface="Times New Roman" panose="02020603050405020304" pitchFamily="18" charset="0"/>
                    <a:ea typeface="微软雅黑" panose="020B0503020204020204" charset="-122"/>
                  </a:rPr>
                  <a:t>OH</a:t>
                </a:r>
              </a:p>
            </p:txBody>
          </p:sp>
          <p:sp>
            <p:nvSpPr>
              <p:cNvPr id="36933" name="Text Box 70"/>
              <p:cNvSpPr txBox="1"/>
              <p:nvPr/>
            </p:nvSpPr>
            <p:spPr>
              <a:xfrm>
                <a:off x="4978" y="1493"/>
                <a:ext cx="431" cy="242"/>
              </a:xfrm>
              <a:prstGeom prst="rect">
                <a:avLst/>
              </a:prstGeom>
              <a:noFill/>
              <a:ln w="9525">
                <a:noFill/>
              </a:ln>
            </p:spPr>
            <p:txBody>
              <a:bodyPr anchor="t" anchorCtr="0">
                <a:spAutoFit/>
              </a:bodyPr>
              <a:lstStyle/>
              <a:p>
                <a:pPr>
                  <a:lnSpc>
                    <a:spcPct val="80000"/>
                  </a:lnSpc>
                  <a:buClrTx/>
                  <a:buFontTx/>
                </a:pPr>
                <a:r>
                  <a:rPr lang="en-US" altLang="zh-CN" sz="2400" dirty="0">
                    <a:solidFill>
                      <a:srgbClr val="FF0000"/>
                    </a:solidFill>
                    <a:latin typeface="Times New Roman" panose="02020603050405020304" pitchFamily="18" charset="0"/>
                    <a:ea typeface="微软雅黑" panose="020B0503020204020204" charset="-122"/>
                  </a:rPr>
                  <a:t>O</a:t>
                </a:r>
              </a:p>
            </p:txBody>
          </p:sp>
          <p:sp>
            <p:nvSpPr>
              <p:cNvPr id="36934" name="Text Box 71"/>
              <p:cNvSpPr txBox="1"/>
              <p:nvPr/>
            </p:nvSpPr>
            <p:spPr>
              <a:xfrm>
                <a:off x="3340" y="1699"/>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sp>
            <p:nvSpPr>
              <p:cNvPr id="36935" name="Text Box 72"/>
              <p:cNvSpPr txBox="1"/>
              <p:nvPr/>
            </p:nvSpPr>
            <p:spPr>
              <a:xfrm>
                <a:off x="3635" y="1797"/>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sp>
            <p:nvSpPr>
              <p:cNvPr id="36936" name="Text Box 73"/>
              <p:cNvSpPr txBox="1"/>
              <p:nvPr/>
            </p:nvSpPr>
            <p:spPr>
              <a:xfrm>
                <a:off x="4428" y="1790"/>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grpSp>
        <p:grpSp>
          <p:nvGrpSpPr>
            <p:cNvPr id="36937" name="Group 74"/>
            <p:cNvGrpSpPr/>
            <p:nvPr/>
          </p:nvGrpSpPr>
          <p:grpSpPr>
            <a:xfrm>
              <a:off x="2767" y="2183"/>
              <a:ext cx="1774" cy="1074"/>
              <a:chOff x="2948" y="2228"/>
              <a:chExt cx="1774" cy="1074"/>
            </a:xfrm>
          </p:grpSpPr>
          <p:grpSp>
            <p:nvGrpSpPr>
              <p:cNvPr id="36938" name="Group 75"/>
              <p:cNvGrpSpPr/>
              <p:nvPr/>
            </p:nvGrpSpPr>
            <p:grpSpPr>
              <a:xfrm>
                <a:off x="2993" y="2371"/>
                <a:ext cx="1361" cy="734"/>
                <a:chOff x="453" y="2809"/>
                <a:chExt cx="1361" cy="734"/>
              </a:xfrm>
            </p:grpSpPr>
            <p:sp>
              <p:nvSpPr>
                <p:cNvPr id="36939" name="Line 76"/>
                <p:cNvSpPr/>
                <p:nvPr/>
              </p:nvSpPr>
              <p:spPr>
                <a:xfrm flipH="1">
                  <a:off x="931" y="2976"/>
                  <a:ext cx="225" cy="160"/>
                </a:xfrm>
                <a:prstGeom prst="line">
                  <a:avLst/>
                </a:prstGeom>
                <a:ln w="9525" cap="flat" cmpd="sng">
                  <a:solidFill>
                    <a:schemeClr val="tx1"/>
                  </a:solidFill>
                  <a:prstDash val="solid"/>
                  <a:round/>
                  <a:headEnd type="none" w="med" len="med"/>
                  <a:tailEnd type="none" w="med" len="med"/>
                </a:ln>
              </p:spPr>
            </p:sp>
            <p:sp>
              <p:nvSpPr>
                <p:cNvPr id="36940" name="AutoShape 77"/>
                <p:cNvSpPr/>
                <p:nvPr/>
              </p:nvSpPr>
              <p:spPr>
                <a:xfrm rot="-3600000" flipH="1">
                  <a:off x="1465" y="2858"/>
                  <a:ext cx="59" cy="36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6941" name="AutoShape 78"/>
                <p:cNvSpPr/>
                <p:nvPr/>
              </p:nvSpPr>
              <p:spPr>
                <a:xfrm rot="-3600000" flipH="1">
                  <a:off x="800" y="3001"/>
                  <a:ext cx="34" cy="41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6942" name="Line 79"/>
                <p:cNvSpPr/>
                <p:nvPr/>
              </p:nvSpPr>
              <p:spPr>
                <a:xfrm rot="1200000" flipV="1">
                  <a:off x="1019" y="3036"/>
                  <a:ext cx="281" cy="345"/>
                </a:xfrm>
                <a:prstGeom prst="line">
                  <a:avLst/>
                </a:prstGeom>
                <a:ln w="44450" cap="flat" cmpd="sng">
                  <a:solidFill>
                    <a:schemeClr val="tx1"/>
                  </a:solidFill>
                  <a:prstDash val="solid"/>
                  <a:round/>
                  <a:headEnd type="none" w="med" len="med"/>
                  <a:tailEnd type="none" w="med" len="med"/>
                </a:ln>
              </p:spPr>
            </p:sp>
            <p:sp>
              <p:nvSpPr>
                <p:cNvPr id="36943" name="Line 80"/>
                <p:cNvSpPr/>
                <p:nvPr/>
              </p:nvSpPr>
              <p:spPr>
                <a:xfrm rot="1200000" flipV="1">
                  <a:off x="635" y="3090"/>
                  <a:ext cx="287" cy="68"/>
                </a:xfrm>
                <a:prstGeom prst="line">
                  <a:avLst/>
                </a:prstGeom>
                <a:ln w="12700" cap="flat" cmpd="sng">
                  <a:solidFill>
                    <a:schemeClr val="tx1"/>
                  </a:solidFill>
                  <a:prstDash val="solid"/>
                  <a:round/>
                  <a:headEnd type="none" w="med" len="med"/>
                  <a:tailEnd type="none" w="med" len="med"/>
                </a:ln>
              </p:spPr>
            </p:sp>
            <p:sp>
              <p:nvSpPr>
                <p:cNvPr id="36944" name="Line 81"/>
                <p:cNvSpPr/>
                <p:nvPr/>
              </p:nvSpPr>
              <p:spPr>
                <a:xfrm flipH="1" flipV="1">
                  <a:off x="1315" y="3113"/>
                  <a:ext cx="318" cy="22"/>
                </a:xfrm>
                <a:prstGeom prst="line">
                  <a:avLst/>
                </a:prstGeom>
                <a:ln w="41275" cap="flat" cmpd="sng">
                  <a:solidFill>
                    <a:schemeClr val="tx1"/>
                  </a:solidFill>
                  <a:prstDash val="solid"/>
                  <a:round/>
                  <a:headEnd type="none" w="med" len="med"/>
                  <a:tailEnd type="none" w="med" len="med"/>
                </a:ln>
              </p:spPr>
            </p:sp>
            <p:sp>
              <p:nvSpPr>
                <p:cNvPr id="36945" name="Text Box 82"/>
                <p:cNvSpPr txBox="1"/>
                <p:nvPr/>
              </p:nvSpPr>
              <p:spPr>
                <a:xfrm>
                  <a:off x="1111" y="2809"/>
                  <a:ext cx="255" cy="258"/>
                </a:xfrm>
                <a:prstGeom prst="rect">
                  <a:avLst/>
                </a:prstGeom>
                <a:noFill/>
                <a:ln w="9525">
                  <a:noFill/>
                </a:ln>
              </p:spPr>
              <p:txBody>
                <a:bodyPr anchor="t" anchorCtr="0">
                  <a:spAutoFit/>
                </a:bodyPr>
                <a:lstStyle/>
                <a:p>
                  <a:pPr>
                    <a:lnSpc>
                      <a:spcPct val="80000"/>
                    </a:lnSpc>
                    <a:buClrTx/>
                    <a:buFontTx/>
                  </a:pPr>
                  <a:r>
                    <a:rPr lang="en-US" altLang="zh-CN" sz="2600" dirty="0">
                      <a:latin typeface="Times New Roman" panose="02020603050405020304" pitchFamily="18" charset="0"/>
                      <a:ea typeface="微软雅黑" panose="020B0503020204020204" charset="-122"/>
                    </a:rPr>
                    <a:t>O</a:t>
                  </a:r>
                </a:p>
              </p:txBody>
            </p:sp>
            <p:sp>
              <p:nvSpPr>
                <p:cNvPr id="36946" name="Line 83"/>
                <p:cNvSpPr/>
                <p:nvPr/>
              </p:nvSpPr>
              <p:spPr>
                <a:xfrm>
                  <a:off x="635" y="2863"/>
                  <a:ext cx="0" cy="250"/>
                </a:xfrm>
                <a:prstGeom prst="line">
                  <a:avLst/>
                </a:prstGeom>
                <a:ln w="25400" cap="flat" cmpd="sng">
                  <a:solidFill>
                    <a:schemeClr val="tx1"/>
                  </a:solidFill>
                  <a:prstDash val="solid"/>
                  <a:round/>
                  <a:headEnd type="none" w="med" len="med"/>
                  <a:tailEnd type="none" w="med" len="med"/>
                </a:ln>
              </p:spPr>
            </p:sp>
            <p:sp>
              <p:nvSpPr>
                <p:cNvPr id="36947" name="Line 84"/>
                <p:cNvSpPr/>
                <p:nvPr/>
              </p:nvSpPr>
              <p:spPr>
                <a:xfrm>
                  <a:off x="1338" y="2886"/>
                  <a:ext cx="0" cy="227"/>
                </a:xfrm>
                <a:prstGeom prst="line">
                  <a:avLst/>
                </a:prstGeom>
                <a:ln w="25400" cap="flat" cmpd="sng">
                  <a:solidFill>
                    <a:schemeClr val="tx1"/>
                  </a:solidFill>
                  <a:prstDash val="solid"/>
                  <a:round/>
                  <a:headEnd type="none" w="med" len="med"/>
                  <a:tailEnd type="none" w="med" len="med"/>
                </a:ln>
              </p:spPr>
            </p:sp>
            <p:sp>
              <p:nvSpPr>
                <p:cNvPr id="36948" name="Line 85"/>
                <p:cNvSpPr/>
                <p:nvPr/>
              </p:nvSpPr>
              <p:spPr>
                <a:xfrm flipH="1">
                  <a:off x="1633" y="3135"/>
                  <a:ext cx="0" cy="182"/>
                </a:xfrm>
                <a:prstGeom prst="line">
                  <a:avLst/>
                </a:prstGeom>
                <a:ln w="25400" cap="flat" cmpd="sng">
                  <a:solidFill>
                    <a:schemeClr val="tx1"/>
                  </a:solidFill>
                  <a:prstDash val="solid"/>
                  <a:round/>
                  <a:headEnd type="none" w="med" len="med"/>
                  <a:tailEnd type="none" w="med" len="med"/>
                </a:ln>
              </p:spPr>
            </p:sp>
            <p:sp>
              <p:nvSpPr>
                <p:cNvPr id="36949" name="Line 86"/>
                <p:cNvSpPr/>
                <p:nvPr/>
              </p:nvSpPr>
              <p:spPr>
                <a:xfrm>
                  <a:off x="996" y="3315"/>
                  <a:ext cx="2" cy="228"/>
                </a:xfrm>
                <a:prstGeom prst="line">
                  <a:avLst/>
                </a:prstGeom>
                <a:ln w="25400" cap="flat" cmpd="sng">
                  <a:solidFill>
                    <a:schemeClr val="tx1"/>
                  </a:solidFill>
                  <a:prstDash val="solid"/>
                  <a:round/>
                  <a:headEnd type="none" w="med" len="med"/>
                  <a:tailEnd type="none" w="med" len="med"/>
                </a:ln>
              </p:spPr>
            </p:sp>
            <p:sp>
              <p:nvSpPr>
                <p:cNvPr id="36950" name="Line 87"/>
                <p:cNvSpPr/>
                <p:nvPr/>
              </p:nvSpPr>
              <p:spPr>
                <a:xfrm>
                  <a:off x="930" y="3135"/>
                  <a:ext cx="0" cy="226"/>
                </a:xfrm>
                <a:prstGeom prst="line">
                  <a:avLst/>
                </a:prstGeom>
                <a:ln w="25400" cap="flat" cmpd="sng">
                  <a:solidFill>
                    <a:schemeClr val="tx1"/>
                  </a:solidFill>
                  <a:prstDash val="solid"/>
                  <a:round/>
                  <a:headEnd type="none" w="med" len="med"/>
                  <a:tailEnd type="none" w="med" len="med"/>
                </a:ln>
              </p:spPr>
            </p:sp>
            <p:sp>
              <p:nvSpPr>
                <p:cNvPr id="36951" name="Line 88"/>
                <p:cNvSpPr/>
                <p:nvPr/>
              </p:nvSpPr>
              <p:spPr>
                <a:xfrm flipV="1">
                  <a:off x="1633" y="3022"/>
                  <a:ext cx="181" cy="113"/>
                </a:xfrm>
                <a:prstGeom prst="line">
                  <a:avLst/>
                </a:prstGeom>
                <a:ln w="25400" cap="flat" cmpd="sng">
                  <a:solidFill>
                    <a:schemeClr val="tx1"/>
                  </a:solidFill>
                  <a:prstDash val="solid"/>
                  <a:round/>
                  <a:headEnd type="none" w="med" len="med"/>
                  <a:tailEnd type="none" w="med" len="med"/>
                </a:ln>
              </p:spPr>
            </p:sp>
            <p:sp>
              <p:nvSpPr>
                <p:cNvPr id="36952" name="Line 89"/>
                <p:cNvSpPr/>
                <p:nvPr/>
              </p:nvSpPr>
              <p:spPr>
                <a:xfrm flipV="1">
                  <a:off x="453" y="3090"/>
                  <a:ext cx="181" cy="113"/>
                </a:xfrm>
                <a:prstGeom prst="line">
                  <a:avLst/>
                </a:prstGeom>
                <a:ln w="25400" cap="flat" cmpd="sng">
                  <a:solidFill>
                    <a:schemeClr val="tx1"/>
                  </a:solidFill>
                  <a:prstDash val="solid"/>
                  <a:round/>
                  <a:headEnd type="none" w="med" len="med"/>
                  <a:tailEnd type="none" w="med" len="med"/>
                </a:ln>
              </p:spPr>
            </p:sp>
            <p:sp>
              <p:nvSpPr>
                <p:cNvPr id="36953" name="Line 90"/>
                <p:cNvSpPr/>
                <p:nvPr/>
              </p:nvSpPr>
              <p:spPr>
                <a:xfrm>
                  <a:off x="1338" y="3113"/>
                  <a:ext cx="113" cy="113"/>
                </a:xfrm>
                <a:prstGeom prst="line">
                  <a:avLst/>
                </a:prstGeom>
                <a:ln w="25400" cap="flat" cmpd="sng">
                  <a:solidFill>
                    <a:schemeClr val="tx1"/>
                  </a:solidFill>
                  <a:prstDash val="solid"/>
                  <a:round/>
                  <a:headEnd type="none" w="med" len="med"/>
                  <a:tailEnd type="none" w="med" len="med"/>
                </a:ln>
              </p:spPr>
            </p:sp>
            <p:sp>
              <p:nvSpPr>
                <p:cNvPr id="36954" name="Line 91"/>
                <p:cNvSpPr/>
                <p:nvPr/>
              </p:nvSpPr>
              <p:spPr>
                <a:xfrm flipH="1" flipV="1">
                  <a:off x="771" y="2999"/>
                  <a:ext cx="159" cy="136"/>
                </a:xfrm>
                <a:prstGeom prst="line">
                  <a:avLst/>
                </a:prstGeom>
                <a:ln w="25400" cap="flat" cmpd="sng">
                  <a:solidFill>
                    <a:schemeClr val="tx1"/>
                  </a:solidFill>
                  <a:prstDash val="solid"/>
                  <a:round/>
                  <a:headEnd type="none" w="med" len="med"/>
                  <a:tailEnd type="none" w="med" len="med"/>
                </a:ln>
              </p:spPr>
            </p:sp>
            <p:sp>
              <p:nvSpPr>
                <p:cNvPr id="36955" name="Line 92"/>
                <p:cNvSpPr/>
                <p:nvPr/>
              </p:nvSpPr>
              <p:spPr>
                <a:xfrm flipH="1" flipV="1">
                  <a:off x="747" y="3271"/>
                  <a:ext cx="228" cy="46"/>
                </a:xfrm>
                <a:prstGeom prst="line">
                  <a:avLst/>
                </a:prstGeom>
                <a:ln w="25400" cap="flat" cmpd="sng">
                  <a:solidFill>
                    <a:schemeClr val="tx1"/>
                  </a:solidFill>
                  <a:prstDash val="solid"/>
                  <a:round/>
                  <a:headEnd type="none" w="med" len="med"/>
                  <a:tailEnd type="none" w="med" len="med"/>
                </a:ln>
              </p:spPr>
            </p:sp>
          </p:grpSp>
          <p:sp>
            <p:nvSpPr>
              <p:cNvPr id="36956" name="Text Box 93"/>
              <p:cNvSpPr txBox="1"/>
              <p:nvPr/>
            </p:nvSpPr>
            <p:spPr>
              <a:xfrm>
                <a:off x="3333" y="2878"/>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6957" name="Text Box 94"/>
              <p:cNvSpPr txBox="1"/>
              <p:nvPr/>
            </p:nvSpPr>
            <p:spPr>
              <a:xfrm>
                <a:off x="3039" y="2228"/>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6958" name="Text Box 95"/>
              <p:cNvSpPr txBox="1"/>
              <p:nvPr/>
            </p:nvSpPr>
            <p:spPr>
              <a:xfrm>
                <a:off x="3401" y="3060"/>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6959" name="Text Box 96"/>
              <p:cNvSpPr txBox="1"/>
              <p:nvPr/>
            </p:nvSpPr>
            <p:spPr>
              <a:xfrm>
                <a:off x="3764" y="2251"/>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6960" name="Text Box 97"/>
              <p:cNvSpPr txBox="1"/>
              <p:nvPr/>
            </p:nvSpPr>
            <p:spPr>
              <a:xfrm>
                <a:off x="4047" y="2852"/>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6961" name="Text Box 98"/>
              <p:cNvSpPr txBox="1"/>
              <p:nvPr/>
            </p:nvSpPr>
            <p:spPr>
              <a:xfrm>
                <a:off x="3157" y="2370"/>
                <a:ext cx="623" cy="212"/>
              </a:xfrm>
              <a:prstGeom prst="rect">
                <a:avLst/>
              </a:prstGeom>
              <a:noFill/>
              <a:ln w="9525">
                <a:noFill/>
              </a:ln>
            </p:spPr>
            <p:txBody>
              <a:bodyPr anchor="t" anchorCtr="0">
                <a:spAutoFit/>
              </a:bodyPr>
              <a:lstStyle/>
              <a:p>
                <a:pPr>
                  <a:lnSpc>
                    <a:spcPct val="80000"/>
                  </a:lnSpc>
                  <a:buClrTx/>
                  <a:buFontTx/>
                </a:pPr>
                <a:r>
                  <a:rPr lang="en-US" altLang="zh-CN" sz="2000" dirty="0">
                    <a:latin typeface="Times New Roman" panose="02020603050405020304" pitchFamily="18" charset="0"/>
                    <a:ea typeface="微软雅黑" panose="020B0503020204020204" charset="-122"/>
                  </a:rPr>
                  <a:t>CH</a:t>
                </a:r>
                <a:r>
                  <a:rPr lang="en-US" altLang="zh-CN" sz="2000" baseline="-25000" dirty="0">
                    <a:latin typeface="Times New Roman" panose="02020603050405020304" pitchFamily="18" charset="0"/>
                    <a:ea typeface="微软雅黑" panose="020B0503020204020204" charset="-122"/>
                  </a:rPr>
                  <a:t>2</a:t>
                </a:r>
                <a:r>
                  <a:rPr lang="en-US" altLang="zh-CN" sz="2000" dirty="0">
                    <a:latin typeface="Times New Roman" panose="02020603050405020304" pitchFamily="18" charset="0"/>
                    <a:ea typeface="微软雅黑" panose="020B0503020204020204" charset="-122"/>
                  </a:rPr>
                  <a:t>OH</a:t>
                </a:r>
              </a:p>
            </p:txBody>
          </p:sp>
          <p:sp>
            <p:nvSpPr>
              <p:cNvPr id="36962" name="Text Box 99"/>
              <p:cNvSpPr txBox="1"/>
              <p:nvPr/>
            </p:nvSpPr>
            <p:spPr>
              <a:xfrm>
                <a:off x="4291" y="2468"/>
                <a:ext cx="431" cy="242"/>
              </a:xfrm>
              <a:prstGeom prst="rect">
                <a:avLst/>
              </a:prstGeom>
              <a:noFill/>
              <a:ln w="9525">
                <a:noFill/>
              </a:ln>
            </p:spPr>
            <p:txBody>
              <a:bodyPr anchor="t" anchorCtr="0">
                <a:spAutoFit/>
              </a:bodyPr>
              <a:lstStyle/>
              <a:p>
                <a:pPr>
                  <a:lnSpc>
                    <a:spcPct val="80000"/>
                  </a:lnSpc>
                  <a:buClrTx/>
                  <a:buFontTx/>
                </a:pPr>
                <a:r>
                  <a:rPr lang="en-US" altLang="zh-CN" sz="2400" dirty="0">
                    <a:solidFill>
                      <a:srgbClr val="FF0000"/>
                    </a:solidFill>
                    <a:latin typeface="Times New Roman" panose="02020603050405020304" pitchFamily="18" charset="0"/>
                    <a:ea typeface="微软雅黑" panose="020B0503020204020204" charset="-122"/>
                  </a:rPr>
                  <a:t>OH</a:t>
                </a:r>
              </a:p>
            </p:txBody>
          </p:sp>
          <p:sp>
            <p:nvSpPr>
              <p:cNvPr id="36963" name="Text Box 100"/>
              <p:cNvSpPr txBox="1"/>
              <p:nvPr/>
            </p:nvSpPr>
            <p:spPr>
              <a:xfrm>
                <a:off x="2948" y="2772"/>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sp>
            <p:nvSpPr>
              <p:cNvPr id="36964" name="Text Box 101"/>
              <p:cNvSpPr txBox="1"/>
              <p:nvPr/>
            </p:nvSpPr>
            <p:spPr>
              <a:xfrm>
                <a:off x="3741" y="2765"/>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grpSp>
      </p:grpSp>
      <p:sp>
        <p:nvSpPr>
          <p:cNvPr id="36965" name="Text Box 102"/>
          <p:cNvSpPr txBox="1"/>
          <p:nvPr/>
        </p:nvSpPr>
        <p:spPr>
          <a:xfrm>
            <a:off x="1401763" y="2347595"/>
            <a:ext cx="935037" cy="384175"/>
          </a:xfrm>
          <a:prstGeom prst="rect">
            <a:avLst/>
          </a:prstGeom>
          <a:noFill/>
          <a:ln w="9525">
            <a:noFill/>
          </a:ln>
        </p:spPr>
        <p:txBody>
          <a:bodyPr anchor="t" anchorCtr="0">
            <a:spAutoFit/>
          </a:bodyPr>
          <a:lstStyle/>
          <a:p>
            <a:pPr>
              <a:lnSpc>
                <a:spcPct val="80000"/>
              </a:lnSpc>
              <a:buClrTx/>
              <a:buFontTx/>
            </a:pPr>
            <a:r>
              <a:rPr lang="zh-CN" altLang="en-US" sz="2400" dirty="0">
                <a:solidFill>
                  <a:srgbClr val="FF0000"/>
                </a:solidFill>
                <a:latin typeface="Times New Roman" panose="02020603050405020304" pitchFamily="18" charset="0"/>
                <a:ea typeface="微软雅黑" panose="020B0503020204020204" charset="-122"/>
                <a:sym typeface="Symbol" panose="05050102010706020507" pitchFamily="18" charset="2"/>
              </a:rPr>
              <a:t>糖基</a:t>
            </a:r>
          </a:p>
        </p:txBody>
      </p:sp>
      <p:sp>
        <p:nvSpPr>
          <p:cNvPr id="36966" name="Text Box 103"/>
          <p:cNvSpPr txBox="1"/>
          <p:nvPr/>
        </p:nvSpPr>
        <p:spPr>
          <a:xfrm>
            <a:off x="6262688" y="2311083"/>
            <a:ext cx="1150937" cy="384175"/>
          </a:xfrm>
          <a:prstGeom prst="rect">
            <a:avLst/>
          </a:prstGeom>
          <a:noFill/>
          <a:ln w="9525">
            <a:noFill/>
          </a:ln>
        </p:spPr>
        <p:txBody>
          <a:bodyPr anchor="t" anchorCtr="0">
            <a:spAutoFit/>
          </a:bodyPr>
          <a:lstStyle/>
          <a:p>
            <a:pPr>
              <a:lnSpc>
                <a:spcPct val="80000"/>
              </a:lnSpc>
              <a:buClrTx/>
              <a:buFontTx/>
            </a:pPr>
            <a:r>
              <a:rPr lang="zh-CN" altLang="en-US" sz="2400" dirty="0">
                <a:solidFill>
                  <a:srgbClr val="FF0000"/>
                </a:solidFill>
                <a:latin typeface="Times New Roman" panose="02020603050405020304" pitchFamily="18" charset="0"/>
                <a:ea typeface="微软雅黑" panose="020B0503020204020204" charset="-122"/>
                <a:sym typeface="Symbol" panose="05050102010706020507" pitchFamily="18" charset="2"/>
              </a:rPr>
              <a:t>配糖体</a:t>
            </a:r>
          </a:p>
        </p:txBody>
      </p:sp>
      <p:sp>
        <p:nvSpPr>
          <p:cNvPr id="38920"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38921"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34</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Rot="1"/>
          </p:cNvSpPr>
          <p:nvPr>
            <p:ph idx="1"/>
          </p:nvPr>
        </p:nvSpPr>
        <p:spPr>
          <a:xfrm>
            <a:off x="395288" y="225425"/>
            <a:ext cx="8229600" cy="1042988"/>
          </a:xfrm>
          <a:noFill/>
          <a:ln>
            <a:noFill/>
          </a:ln>
        </p:spPr>
        <p:txBody>
          <a:bodyPr wrap="square" lIns="91440" tIns="45720" rIns="91440" bIns="45720" anchor="t" anchorCtr="0"/>
          <a:lstStyle/>
          <a:p>
            <a:pPr>
              <a:buNone/>
            </a:pPr>
            <a:r>
              <a:rPr lang="en-US" altLang="zh-CN" sz="2400" b="1" dirty="0">
                <a:ea typeface="楷体" panose="02010609060101010101" pitchFamily="49" charset="-122"/>
              </a:rPr>
              <a:t>E. </a:t>
            </a:r>
            <a:r>
              <a:rPr lang="zh-CN" altLang="en-US" sz="2400" b="1" dirty="0">
                <a:ea typeface="楷体" panose="02010609060101010101" pitchFamily="49" charset="-122"/>
              </a:rPr>
              <a:t>乳糖：是以</a:t>
            </a:r>
            <a:r>
              <a:rPr lang="zh-CN" altLang="en-US" sz="2400" b="1" dirty="0">
                <a:ea typeface="楷体" panose="02010609060101010101" pitchFamily="49" charset="-122"/>
                <a:sym typeface="Symbol" panose="05050102010706020507" pitchFamily="18" charset="2"/>
              </a:rPr>
              <a:t></a:t>
            </a:r>
            <a:r>
              <a:rPr lang="en-US" altLang="zh-CN" sz="2400" b="1" dirty="0">
                <a:ea typeface="楷体" panose="02010609060101010101" pitchFamily="49" charset="-122"/>
                <a:sym typeface="Symbol" panose="05050102010706020507" pitchFamily="18" charset="2"/>
              </a:rPr>
              <a:t>-</a:t>
            </a:r>
            <a:r>
              <a:rPr lang="en-US" altLang="zh-CN" sz="2400" b="1" dirty="0">
                <a:ea typeface="楷体" panose="02010609060101010101" pitchFamily="49" charset="-122"/>
              </a:rPr>
              <a:t>D-(+)-</a:t>
            </a:r>
            <a:r>
              <a:rPr lang="zh-CN" altLang="en-US" sz="2400" b="1" dirty="0">
                <a:ea typeface="楷体" panose="02010609060101010101" pitchFamily="49" charset="-122"/>
              </a:rPr>
              <a:t>半乳糖为糖基，</a:t>
            </a:r>
            <a:r>
              <a:rPr lang="en-US" altLang="zh-CN" sz="2400" b="1" dirty="0">
                <a:ea typeface="楷体" panose="02010609060101010101" pitchFamily="49" charset="-122"/>
              </a:rPr>
              <a:t>D-(+)-</a:t>
            </a:r>
            <a:r>
              <a:rPr lang="zh-CN" altLang="en-US" sz="2400" b="1" dirty="0">
                <a:ea typeface="楷体" panose="02010609060101010101" pitchFamily="49" charset="-122"/>
              </a:rPr>
              <a:t>葡萄糖为配糖体，通过</a:t>
            </a:r>
            <a:r>
              <a:rPr lang="zh-CN" altLang="en-US" sz="2400" b="1" dirty="0">
                <a:ea typeface="楷体" panose="02010609060101010101" pitchFamily="49" charset="-122"/>
                <a:sym typeface="Symbol" panose="05050102010706020507" pitchFamily="18" charset="2"/>
              </a:rPr>
              <a:t></a:t>
            </a:r>
            <a:r>
              <a:rPr lang="en-US" altLang="zh-CN" sz="2400" b="1" dirty="0">
                <a:ea typeface="楷体" panose="02010609060101010101" pitchFamily="49" charset="-122"/>
                <a:sym typeface="Symbol" panose="05050102010706020507" pitchFamily="18" charset="2"/>
              </a:rPr>
              <a:t>-1,4-</a:t>
            </a:r>
            <a:r>
              <a:rPr lang="zh-CN" altLang="en-US" sz="2400" b="1" dirty="0">
                <a:ea typeface="楷体" panose="02010609060101010101" pitchFamily="49" charset="-122"/>
                <a:sym typeface="Symbol" panose="05050102010706020507" pitchFamily="18" charset="2"/>
              </a:rPr>
              <a:t>苷键相连。</a:t>
            </a:r>
          </a:p>
        </p:txBody>
      </p:sp>
      <p:grpSp>
        <p:nvGrpSpPr>
          <p:cNvPr id="37890" name="Group 3"/>
          <p:cNvGrpSpPr/>
          <p:nvPr/>
        </p:nvGrpSpPr>
        <p:grpSpPr>
          <a:xfrm>
            <a:off x="2517775" y="1556385"/>
            <a:ext cx="3886200" cy="1620838"/>
            <a:chOff x="1973" y="1071"/>
            <a:chExt cx="2448" cy="1021"/>
          </a:xfrm>
        </p:grpSpPr>
        <p:sp>
          <p:nvSpPr>
            <p:cNvPr id="37891" name="Text Box 4"/>
            <p:cNvSpPr txBox="1"/>
            <p:nvPr/>
          </p:nvSpPr>
          <p:spPr>
            <a:xfrm>
              <a:off x="2948" y="1593"/>
              <a:ext cx="227" cy="227"/>
            </a:xfrm>
            <a:prstGeom prst="rect">
              <a:avLst/>
            </a:prstGeom>
            <a:noFill/>
            <a:ln w="9525">
              <a:noFill/>
            </a:ln>
          </p:spPr>
          <p:txBody>
            <a:bodyPr anchor="t" anchorCtr="0">
              <a:spAutoFit/>
            </a:bodyPr>
            <a:lstStyle/>
            <a:p>
              <a:pPr>
                <a:lnSpc>
                  <a:spcPct val="80000"/>
                </a:lnSpc>
                <a:buClrTx/>
                <a:buFontTx/>
              </a:pPr>
              <a:r>
                <a:rPr lang="en-US" altLang="zh-CN" sz="2200" dirty="0">
                  <a:solidFill>
                    <a:srgbClr val="FF0000"/>
                  </a:solidFill>
                  <a:latin typeface="Times New Roman" panose="02020603050405020304" pitchFamily="18" charset="0"/>
                  <a:ea typeface="微软雅黑" panose="020B0503020204020204" charset="-122"/>
                </a:rPr>
                <a:t>O</a:t>
              </a:r>
              <a:endParaRPr lang="en-US" altLang="zh-CN" sz="2200" baseline="-25000" dirty="0">
                <a:solidFill>
                  <a:srgbClr val="FF0000"/>
                </a:solidFill>
                <a:latin typeface="Times New Roman" panose="02020603050405020304" pitchFamily="18" charset="0"/>
                <a:ea typeface="微软雅黑" panose="020B0503020204020204" charset="-122"/>
              </a:endParaRPr>
            </a:p>
          </p:txBody>
        </p:sp>
        <p:grpSp>
          <p:nvGrpSpPr>
            <p:cNvPr id="37892" name="Group 5"/>
            <p:cNvGrpSpPr/>
            <p:nvPr/>
          </p:nvGrpSpPr>
          <p:grpSpPr>
            <a:xfrm>
              <a:off x="1973" y="1071"/>
              <a:ext cx="1020" cy="1021"/>
              <a:chOff x="1973" y="1071"/>
              <a:chExt cx="1020" cy="1021"/>
            </a:xfrm>
          </p:grpSpPr>
          <p:sp>
            <p:nvSpPr>
              <p:cNvPr id="37893" name="Text Box 6"/>
              <p:cNvSpPr txBox="1"/>
              <p:nvPr/>
            </p:nvSpPr>
            <p:spPr>
              <a:xfrm>
                <a:off x="2114" y="1071"/>
                <a:ext cx="681" cy="227"/>
              </a:xfrm>
              <a:prstGeom prst="rect">
                <a:avLst/>
              </a:prstGeom>
              <a:noFill/>
              <a:ln w="9525">
                <a:noFill/>
              </a:ln>
            </p:spPr>
            <p:txBody>
              <a:bodyPr anchor="t" anchorCtr="0">
                <a:spAutoFit/>
              </a:bodyPr>
              <a:lstStyle/>
              <a:p>
                <a:pPr>
                  <a:lnSpc>
                    <a:spcPct val="80000"/>
                  </a:lnSpc>
                  <a:buClrTx/>
                  <a:buFontTx/>
                </a:pPr>
                <a:r>
                  <a:rPr lang="en-US" altLang="zh-CN" sz="2200" dirty="0">
                    <a:latin typeface="Times New Roman" panose="02020603050405020304" pitchFamily="18" charset="0"/>
                    <a:ea typeface="微软雅黑" panose="020B0503020204020204" charset="-122"/>
                  </a:rPr>
                  <a:t>CH</a:t>
                </a:r>
                <a:r>
                  <a:rPr lang="en-US" altLang="zh-CN" sz="2200" baseline="-25000" dirty="0">
                    <a:latin typeface="Times New Roman" panose="02020603050405020304" pitchFamily="18" charset="0"/>
                    <a:ea typeface="微软雅黑" panose="020B0503020204020204" charset="-122"/>
                  </a:rPr>
                  <a:t>2</a:t>
                </a:r>
                <a:r>
                  <a:rPr lang="en-US" altLang="zh-CN" sz="2200" dirty="0">
                    <a:latin typeface="Times New Roman" panose="02020603050405020304" pitchFamily="18" charset="0"/>
                    <a:ea typeface="微软雅黑" panose="020B0503020204020204" charset="-122"/>
                  </a:rPr>
                  <a:t>OH</a:t>
                </a:r>
                <a:endParaRPr lang="en-US" altLang="zh-CN" sz="2200" baseline="-25000" dirty="0">
                  <a:latin typeface="Times New Roman" panose="02020603050405020304" pitchFamily="18" charset="0"/>
                  <a:ea typeface="微软雅黑" panose="020B0503020204020204" charset="-122"/>
                </a:endParaRPr>
              </a:p>
            </p:txBody>
          </p:sp>
          <p:sp>
            <p:nvSpPr>
              <p:cNvPr id="37894" name="Text Box 7"/>
              <p:cNvSpPr txBox="1"/>
              <p:nvPr/>
            </p:nvSpPr>
            <p:spPr>
              <a:xfrm>
                <a:off x="2710" y="1780"/>
                <a:ext cx="227" cy="227"/>
              </a:xfrm>
              <a:prstGeom prst="rect">
                <a:avLst/>
              </a:prstGeom>
              <a:noFill/>
              <a:ln w="9525">
                <a:noFill/>
              </a:ln>
            </p:spPr>
            <p:txBody>
              <a:bodyPr anchor="t" anchorCtr="0">
                <a:spAutoFit/>
              </a:bodyPr>
              <a:lstStyle/>
              <a:p>
                <a:pPr>
                  <a:lnSpc>
                    <a:spcPct val="80000"/>
                  </a:lnSpc>
                  <a:buClrTx/>
                  <a:buFontTx/>
                </a:pPr>
                <a:r>
                  <a:rPr lang="en-US" altLang="zh-CN" sz="2200" dirty="0">
                    <a:latin typeface="Times New Roman" panose="02020603050405020304" pitchFamily="18" charset="0"/>
                    <a:ea typeface="微软雅黑" panose="020B0503020204020204" charset="-122"/>
                  </a:rPr>
                  <a:t>H</a:t>
                </a:r>
                <a:endParaRPr lang="en-US" altLang="zh-CN" sz="2200" baseline="-25000" dirty="0">
                  <a:latin typeface="Times New Roman" panose="02020603050405020304" pitchFamily="18" charset="0"/>
                  <a:ea typeface="微软雅黑" panose="020B0503020204020204" charset="-122"/>
                </a:endParaRPr>
              </a:p>
            </p:txBody>
          </p:sp>
          <p:sp>
            <p:nvSpPr>
              <p:cNvPr id="37895" name="Text Box 8"/>
              <p:cNvSpPr txBox="1"/>
              <p:nvPr/>
            </p:nvSpPr>
            <p:spPr>
              <a:xfrm>
                <a:off x="2483" y="1368"/>
                <a:ext cx="238"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O</a:t>
                </a:r>
                <a:endParaRPr lang="en-US" altLang="zh-CN" sz="2400" baseline="-25000" dirty="0">
                  <a:latin typeface="Times New Roman" panose="02020603050405020304" pitchFamily="18" charset="0"/>
                  <a:ea typeface="微软雅黑" panose="020B0503020204020204" charset="-122"/>
                </a:endParaRPr>
              </a:p>
            </p:txBody>
          </p:sp>
          <p:sp>
            <p:nvSpPr>
              <p:cNvPr id="37896" name="AutoShape 9"/>
              <p:cNvSpPr/>
              <p:nvPr/>
            </p:nvSpPr>
            <p:spPr>
              <a:xfrm rot="-2100000">
                <a:off x="2053" y="1617"/>
                <a:ext cx="41" cy="33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7897" name="AutoShape 10"/>
              <p:cNvSpPr/>
              <p:nvPr/>
            </p:nvSpPr>
            <p:spPr>
              <a:xfrm rot="2100000">
                <a:off x="2702" y="1617"/>
                <a:ext cx="41" cy="33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7898" name="Line 11"/>
              <p:cNvSpPr/>
              <p:nvPr/>
            </p:nvSpPr>
            <p:spPr>
              <a:xfrm flipV="1">
                <a:off x="2171" y="1922"/>
                <a:ext cx="482" cy="0"/>
              </a:xfrm>
              <a:prstGeom prst="line">
                <a:avLst/>
              </a:prstGeom>
              <a:ln w="57150" cap="flat" cmpd="sng">
                <a:solidFill>
                  <a:schemeClr val="tx1"/>
                </a:solidFill>
                <a:prstDash val="solid"/>
                <a:round/>
                <a:headEnd type="none" w="med" len="med"/>
                <a:tailEnd type="none" w="med" len="med"/>
              </a:ln>
            </p:spPr>
          </p:sp>
          <p:sp>
            <p:nvSpPr>
              <p:cNvPr id="37899" name="Line 12"/>
              <p:cNvSpPr/>
              <p:nvPr/>
            </p:nvSpPr>
            <p:spPr>
              <a:xfrm flipV="1">
                <a:off x="1973" y="1468"/>
                <a:ext cx="243" cy="185"/>
              </a:xfrm>
              <a:prstGeom prst="line">
                <a:avLst/>
              </a:prstGeom>
              <a:ln w="9525" cap="flat" cmpd="sng">
                <a:solidFill>
                  <a:schemeClr val="tx1"/>
                </a:solidFill>
                <a:prstDash val="solid"/>
                <a:round/>
                <a:headEnd type="none" w="med" len="med"/>
                <a:tailEnd type="none" w="med" len="med"/>
              </a:ln>
            </p:spPr>
          </p:sp>
          <p:sp>
            <p:nvSpPr>
              <p:cNvPr id="37900" name="Line 13"/>
              <p:cNvSpPr/>
              <p:nvPr/>
            </p:nvSpPr>
            <p:spPr>
              <a:xfrm flipH="1" flipV="1">
                <a:off x="2682" y="1525"/>
                <a:ext cx="141" cy="128"/>
              </a:xfrm>
              <a:prstGeom prst="line">
                <a:avLst/>
              </a:prstGeom>
              <a:ln w="9525" cap="flat" cmpd="sng">
                <a:solidFill>
                  <a:schemeClr val="tx1"/>
                </a:solidFill>
                <a:prstDash val="solid"/>
                <a:round/>
                <a:headEnd type="none" w="med" len="med"/>
                <a:tailEnd type="none" w="med" len="med"/>
              </a:ln>
            </p:spPr>
          </p:sp>
          <p:sp>
            <p:nvSpPr>
              <p:cNvPr id="37901" name="Line 14"/>
              <p:cNvSpPr/>
              <p:nvPr/>
            </p:nvSpPr>
            <p:spPr>
              <a:xfrm>
                <a:off x="2216" y="1468"/>
                <a:ext cx="324" cy="0"/>
              </a:xfrm>
              <a:prstGeom prst="line">
                <a:avLst/>
              </a:prstGeom>
              <a:ln w="12700" cap="flat" cmpd="sng">
                <a:solidFill>
                  <a:schemeClr val="tx1"/>
                </a:solidFill>
                <a:prstDash val="solid"/>
                <a:round/>
                <a:headEnd type="none" w="med" len="med"/>
                <a:tailEnd type="none" w="med" len="med"/>
              </a:ln>
            </p:spPr>
          </p:sp>
          <p:sp>
            <p:nvSpPr>
              <p:cNvPr id="37902" name="Line 15"/>
              <p:cNvSpPr/>
              <p:nvPr/>
            </p:nvSpPr>
            <p:spPr>
              <a:xfrm>
                <a:off x="2228" y="1270"/>
                <a:ext cx="0" cy="283"/>
              </a:xfrm>
              <a:prstGeom prst="line">
                <a:avLst/>
              </a:prstGeom>
              <a:ln w="25400" cap="flat" cmpd="sng">
                <a:solidFill>
                  <a:schemeClr val="tx1"/>
                </a:solidFill>
                <a:prstDash val="solid"/>
                <a:round/>
                <a:headEnd type="none" w="med" len="med"/>
                <a:tailEnd type="none" w="med" len="med"/>
              </a:ln>
            </p:spPr>
          </p:sp>
          <p:sp>
            <p:nvSpPr>
              <p:cNvPr id="37903" name="Line 16"/>
              <p:cNvSpPr/>
              <p:nvPr/>
            </p:nvSpPr>
            <p:spPr>
              <a:xfrm>
                <a:off x="1973" y="1497"/>
                <a:ext cx="0" cy="340"/>
              </a:xfrm>
              <a:prstGeom prst="line">
                <a:avLst/>
              </a:prstGeom>
              <a:ln w="25400" cap="flat" cmpd="sng">
                <a:solidFill>
                  <a:schemeClr val="tx1"/>
                </a:solidFill>
                <a:prstDash val="solid"/>
                <a:round/>
                <a:headEnd type="none" w="med" len="med"/>
                <a:tailEnd type="none" w="med" len="med"/>
              </a:ln>
            </p:spPr>
          </p:sp>
          <p:sp>
            <p:nvSpPr>
              <p:cNvPr id="37904" name="Line 17"/>
              <p:cNvSpPr/>
              <p:nvPr/>
            </p:nvSpPr>
            <p:spPr>
              <a:xfrm>
                <a:off x="2171" y="1809"/>
                <a:ext cx="0" cy="283"/>
              </a:xfrm>
              <a:prstGeom prst="line">
                <a:avLst/>
              </a:prstGeom>
              <a:ln w="25400" cap="flat" cmpd="sng">
                <a:solidFill>
                  <a:schemeClr val="tx1"/>
                </a:solidFill>
                <a:prstDash val="solid"/>
                <a:round/>
                <a:headEnd type="none" w="med" len="med"/>
                <a:tailEnd type="none" w="med" len="med"/>
              </a:ln>
            </p:spPr>
          </p:sp>
          <p:sp>
            <p:nvSpPr>
              <p:cNvPr id="37905" name="Line 18"/>
              <p:cNvSpPr/>
              <p:nvPr/>
            </p:nvSpPr>
            <p:spPr>
              <a:xfrm>
                <a:off x="2625" y="1780"/>
                <a:ext cx="0" cy="283"/>
              </a:xfrm>
              <a:prstGeom prst="line">
                <a:avLst/>
              </a:prstGeom>
              <a:ln w="25400" cap="flat" cmpd="sng">
                <a:solidFill>
                  <a:schemeClr val="tx1"/>
                </a:solidFill>
                <a:prstDash val="solid"/>
                <a:round/>
                <a:headEnd type="none" w="med" len="med"/>
                <a:tailEnd type="none" w="med" len="med"/>
              </a:ln>
            </p:spPr>
          </p:sp>
          <p:sp>
            <p:nvSpPr>
              <p:cNvPr id="37906" name="Line 19"/>
              <p:cNvSpPr/>
              <p:nvPr/>
            </p:nvSpPr>
            <p:spPr>
              <a:xfrm>
                <a:off x="2823" y="1525"/>
                <a:ext cx="0" cy="283"/>
              </a:xfrm>
              <a:prstGeom prst="line">
                <a:avLst/>
              </a:prstGeom>
              <a:ln w="25400" cap="flat" cmpd="sng">
                <a:solidFill>
                  <a:schemeClr val="tx1"/>
                </a:solidFill>
                <a:prstDash val="solid"/>
                <a:round/>
                <a:headEnd type="none" w="med" len="med"/>
                <a:tailEnd type="none" w="med" len="med"/>
              </a:ln>
            </p:spPr>
          </p:sp>
          <p:sp>
            <p:nvSpPr>
              <p:cNvPr id="37907" name="Line 20"/>
              <p:cNvSpPr/>
              <p:nvPr/>
            </p:nvSpPr>
            <p:spPr>
              <a:xfrm>
                <a:off x="2625" y="2063"/>
                <a:ext cx="113" cy="0"/>
              </a:xfrm>
              <a:prstGeom prst="line">
                <a:avLst/>
              </a:prstGeom>
              <a:ln w="25400" cap="flat" cmpd="sng">
                <a:solidFill>
                  <a:schemeClr val="tx1"/>
                </a:solidFill>
                <a:prstDash val="solid"/>
                <a:round/>
                <a:headEnd type="none" w="med" len="med"/>
                <a:tailEnd type="none" w="med" len="med"/>
              </a:ln>
            </p:spPr>
          </p:sp>
          <p:sp>
            <p:nvSpPr>
              <p:cNvPr id="37908" name="Line 21"/>
              <p:cNvSpPr/>
              <p:nvPr/>
            </p:nvSpPr>
            <p:spPr>
              <a:xfrm>
                <a:off x="2171" y="1808"/>
                <a:ext cx="113" cy="0"/>
              </a:xfrm>
              <a:prstGeom prst="line">
                <a:avLst/>
              </a:prstGeom>
              <a:ln w="25400" cap="flat" cmpd="sng">
                <a:solidFill>
                  <a:schemeClr val="tx1"/>
                </a:solidFill>
                <a:prstDash val="solid"/>
                <a:round/>
                <a:headEnd type="none" w="med" len="med"/>
                <a:tailEnd type="none" w="med" len="med"/>
              </a:ln>
            </p:spPr>
          </p:sp>
          <p:sp>
            <p:nvSpPr>
              <p:cNvPr id="37909" name="Line 22"/>
              <p:cNvSpPr/>
              <p:nvPr/>
            </p:nvSpPr>
            <p:spPr>
              <a:xfrm>
                <a:off x="1973" y="1502"/>
                <a:ext cx="85" cy="0"/>
              </a:xfrm>
              <a:prstGeom prst="line">
                <a:avLst/>
              </a:prstGeom>
              <a:ln w="25400" cap="flat" cmpd="sng">
                <a:solidFill>
                  <a:schemeClr val="tx1"/>
                </a:solidFill>
                <a:prstDash val="solid"/>
                <a:round/>
                <a:headEnd type="none" w="med" len="med"/>
                <a:tailEnd type="none" w="med" len="med"/>
              </a:ln>
            </p:spPr>
          </p:sp>
          <p:sp>
            <p:nvSpPr>
              <p:cNvPr id="37910" name="Line 23"/>
              <p:cNvSpPr/>
              <p:nvPr/>
            </p:nvSpPr>
            <p:spPr>
              <a:xfrm>
                <a:off x="2834" y="1524"/>
                <a:ext cx="159" cy="114"/>
              </a:xfrm>
              <a:prstGeom prst="line">
                <a:avLst/>
              </a:prstGeom>
              <a:ln w="25400" cap="flat" cmpd="sng">
                <a:solidFill>
                  <a:schemeClr val="tx1"/>
                </a:solidFill>
                <a:prstDash val="solid"/>
                <a:round/>
                <a:headEnd type="none" w="med" len="med"/>
                <a:tailEnd type="none" w="med" len="med"/>
              </a:ln>
            </p:spPr>
          </p:sp>
        </p:grpSp>
        <p:grpSp>
          <p:nvGrpSpPr>
            <p:cNvPr id="37911" name="Group 24"/>
            <p:cNvGrpSpPr/>
            <p:nvPr/>
          </p:nvGrpSpPr>
          <p:grpSpPr>
            <a:xfrm>
              <a:off x="3129" y="1071"/>
              <a:ext cx="1292" cy="1021"/>
              <a:chOff x="2472" y="1026"/>
              <a:chExt cx="1292" cy="1021"/>
            </a:xfrm>
          </p:grpSpPr>
          <p:sp>
            <p:nvSpPr>
              <p:cNvPr id="37912" name="Text Box 25"/>
              <p:cNvSpPr txBox="1"/>
              <p:nvPr/>
            </p:nvSpPr>
            <p:spPr>
              <a:xfrm>
                <a:off x="3129" y="1321"/>
                <a:ext cx="238"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O</a:t>
                </a:r>
                <a:endParaRPr lang="en-US" altLang="zh-CN" sz="2400" baseline="-25000" dirty="0">
                  <a:latin typeface="Times New Roman" panose="02020603050405020304" pitchFamily="18" charset="0"/>
                  <a:ea typeface="微软雅黑" panose="020B0503020204020204" charset="-122"/>
                </a:endParaRPr>
              </a:p>
            </p:txBody>
          </p:sp>
          <p:sp>
            <p:nvSpPr>
              <p:cNvPr id="37913" name="Text Box 26"/>
              <p:cNvSpPr txBox="1"/>
              <p:nvPr/>
            </p:nvSpPr>
            <p:spPr>
              <a:xfrm>
                <a:off x="3356" y="1298"/>
                <a:ext cx="408" cy="227"/>
              </a:xfrm>
              <a:prstGeom prst="rect">
                <a:avLst/>
              </a:prstGeom>
              <a:noFill/>
              <a:ln w="9525">
                <a:noFill/>
              </a:ln>
            </p:spPr>
            <p:txBody>
              <a:bodyPr anchor="t" anchorCtr="0">
                <a:spAutoFit/>
              </a:bodyPr>
              <a:lstStyle/>
              <a:p>
                <a:pPr>
                  <a:lnSpc>
                    <a:spcPct val="80000"/>
                  </a:lnSpc>
                  <a:buClrTx/>
                  <a:buFontTx/>
                </a:pPr>
                <a:r>
                  <a:rPr lang="en-US" altLang="zh-CN" sz="2200" dirty="0">
                    <a:solidFill>
                      <a:srgbClr val="FF0000"/>
                    </a:solidFill>
                    <a:latin typeface="Times New Roman" panose="02020603050405020304" pitchFamily="18" charset="0"/>
                    <a:ea typeface="微软雅黑" panose="020B0503020204020204" charset="-122"/>
                  </a:rPr>
                  <a:t>OH</a:t>
                </a:r>
                <a:endParaRPr lang="en-US" altLang="zh-CN" sz="2200" baseline="-25000" dirty="0">
                  <a:solidFill>
                    <a:srgbClr val="FF0000"/>
                  </a:solidFill>
                  <a:latin typeface="Times New Roman" panose="02020603050405020304" pitchFamily="18" charset="0"/>
                  <a:ea typeface="微软雅黑" panose="020B0503020204020204" charset="-122"/>
                </a:endParaRPr>
              </a:p>
            </p:txBody>
          </p:sp>
          <p:sp>
            <p:nvSpPr>
              <p:cNvPr id="37914" name="Text Box 27"/>
              <p:cNvSpPr txBox="1"/>
              <p:nvPr/>
            </p:nvSpPr>
            <p:spPr>
              <a:xfrm>
                <a:off x="2767" y="1026"/>
                <a:ext cx="681" cy="227"/>
              </a:xfrm>
              <a:prstGeom prst="rect">
                <a:avLst/>
              </a:prstGeom>
              <a:noFill/>
              <a:ln w="9525">
                <a:noFill/>
              </a:ln>
            </p:spPr>
            <p:txBody>
              <a:bodyPr anchor="t" anchorCtr="0">
                <a:spAutoFit/>
              </a:bodyPr>
              <a:lstStyle/>
              <a:p>
                <a:pPr>
                  <a:lnSpc>
                    <a:spcPct val="80000"/>
                  </a:lnSpc>
                  <a:buClrTx/>
                  <a:buFontTx/>
                </a:pPr>
                <a:r>
                  <a:rPr lang="en-US" altLang="zh-CN" sz="2200" dirty="0">
                    <a:latin typeface="Times New Roman" panose="02020603050405020304" pitchFamily="18" charset="0"/>
                    <a:ea typeface="微软雅黑" panose="020B0503020204020204" charset="-122"/>
                  </a:rPr>
                  <a:t>CH</a:t>
                </a:r>
                <a:r>
                  <a:rPr lang="en-US" altLang="zh-CN" sz="2200" baseline="-25000" dirty="0">
                    <a:latin typeface="Times New Roman" panose="02020603050405020304" pitchFamily="18" charset="0"/>
                    <a:ea typeface="微软雅黑" panose="020B0503020204020204" charset="-122"/>
                  </a:rPr>
                  <a:t>2</a:t>
                </a:r>
                <a:r>
                  <a:rPr lang="en-US" altLang="zh-CN" sz="2200" dirty="0">
                    <a:latin typeface="Times New Roman" panose="02020603050405020304" pitchFamily="18" charset="0"/>
                    <a:ea typeface="微软雅黑" panose="020B0503020204020204" charset="-122"/>
                  </a:rPr>
                  <a:t>OH</a:t>
                </a:r>
                <a:endParaRPr lang="en-US" altLang="zh-CN" sz="2200" baseline="-25000" dirty="0">
                  <a:latin typeface="Times New Roman" panose="02020603050405020304" pitchFamily="18" charset="0"/>
                  <a:ea typeface="微软雅黑" panose="020B0503020204020204" charset="-122"/>
                </a:endParaRPr>
              </a:p>
            </p:txBody>
          </p:sp>
          <p:sp>
            <p:nvSpPr>
              <p:cNvPr id="37915" name="Text Box 28"/>
              <p:cNvSpPr txBox="1"/>
              <p:nvPr/>
            </p:nvSpPr>
            <p:spPr>
              <a:xfrm>
                <a:off x="3363" y="1735"/>
                <a:ext cx="227" cy="227"/>
              </a:xfrm>
              <a:prstGeom prst="rect">
                <a:avLst/>
              </a:prstGeom>
              <a:noFill/>
              <a:ln w="9525">
                <a:noFill/>
              </a:ln>
            </p:spPr>
            <p:txBody>
              <a:bodyPr anchor="t" anchorCtr="0">
                <a:spAutoFit/>
              </a:bodyPr>
              <a:lstStyle/>
              <a:p>
                <a:pPr>
                  <a:lnSpc>
                    <a:spcPct val="80000"/>
                  </a:lnSpc>
                  <a:buClrTx/>
                  <a:buFontTx/>
                </a:pPr>
                <a:r>
                  <a:rPr lang="en-US" altLang="zh-CN" sz="2200" dirty="0">
                    <a:latin typeface="Times New Roman" panose="02020603050405020304" pitchFamily="18" charset="0"/>
                    <a:ea typeface="微软雅黑" panose="020B0503020204020204" charset="-122"/>
                  </a:rPr>
                  <a:t>H</a:t>
                </a:r>
                <a:endParaRPr lang="en-US" altLang="zh-CN" sz="2200" baseline="-25000" dirty="0">
                  <a:latin typeface="Times New Roman" panose="02020603050405020304" pitchFamily="18" charset="0"/>
                  <a:ea typeface="微软雅黑" panose="020B0503020204020204" charset="-122"/>
                </a:endParaRPr>
              </a:p>
            </p:txBody>
          </p:sp>
          <p:sp>
            <p:nvSpPr>
              <p:cNvPr id="37916" name="AutoShape 29"/>
              <p:cNvSpPr/>
              <p:nvPr/>
            </p:nvSpPr>
            <p:spPr>
              <a:xfrm rot="-2100000">
                <a:off x="2706" y="1572"/>
                <a:ext cx="41" cy="33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7917" name="AutoShape 30"/>
              <p:cNvSpPr/>
              <p:nvPr/>
            </p:nvSpPr>
            <p:spPr>
              <a:xfrm rot="2100000">
                <a:off x="3355" y="1572"/>
                <a:ext cx="41" cy="33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7918" name="Line 31"/>
              <p:cNvSpPr/>
              <p:nvPr/>
            </p:nvSpPr>
            <p:spPr>
              <a:xfrm flipV="1">
                <a:off x="2824" y="1877"/>
                <a:ext cx="482" cy="0"/>
              </a:xfrm>
              <a:prstGeom prst="line">
                <a:avLst/>
              </a:prstGeom>
              <a:ln w="57150" cap="flat" cmpd="sng">
                <a:solidFill>
                  <a:schemeClr val="tx1"/>
                </a:solidFill>
                <a:prstDash val="solid"/>
                <a:round/>
                <a:headEnd type="none" w="med" len="med"/>
                <a:tailEnd type="none" w="med" len="med"/>
              </a:ln>
            </p:spPr>
          </p:sp>
          <p:sp>
            <p:nvSpPr>
              <p:cNvPr id="37919" name="Line 32"/>
              <p:cNvSpPr/>
              <p:nvPr/>
            </p:nvSpPr>
            <p:spPr>
              <a:xfrm flipV="1">
                <a:off x="2626" y="1423"/>
                <a:ext cx="243" cy="185"/>
              </a:xfrm>
              <a:prstGeom prst="line">
                <a:avLst/>
              </a:prstGeom>
              <a:ln w="9525" cap="flat" cmpd="sng">
                <a:solidFill>
                  <a:schemeClr val="tx1"/>
                </a:solidFill>
                <a:prstDash val="solid"/>
                <a:round/>
                <a:headEnd type="none" w="med" len="med"/>
                <a:tailEnd type="none" w="med" len="med"/>
              </a:ln>
            </p:spPr>
          </p:sp>
          <p:sp>
            <p:nvSpPr>
              <p:cNvPr id="37920" name="Line 33"/>
              <p:cNvSpPr/>
              <p:nvPr/>
            </p:nvSpPr>
            <p:spPr>
              <a:xfrm flipH="1" flipV="1">
                <a:off x="3335" y="1480"/>
                <a:ext cx="141" cy="128"/>
              </a:xfrm>
              <a:prstGeom prst="line">
                <a:avLst/>
              </a:prstGeom>
              <a:ln w="9525" cap="flat" cmpd="sng">
                <a:solidFill>
                  <a:schemeClr val="tx1"/>
                </a:solidFill>
                <a:prstDash val="solid"/>
                <a:round/>
                <a:headEnd type="none" w="med" len="med"/>
                <a:tailEnd type="none" w="med" len="med"/>
              </a:ln>
            </p:spPr>
          </p:sp>
          <p:sp>
            <p:nvSpPr>
              <p:cNvPr id="37921" name="Line 34"/>
              <p:cNvSpPr/>
              <p:nvPr/>
            </p:nvSpPr>
            <p:spPr>
              <a:xfrm>
                <a:off x="2869" y="1423"/>
                <a:ext cx="324" cy="0"/>
              </a:xfrm>
              <a:prstGeom prst="line">
                <a:avLst/>
              </a:prstGeom>
              <a:ln w="12700" cap="flat" cmpd="sng">
                <a:solidFill>
                  <a:schemeClr val="tx1"/>
                </a:solidFill>
                <a:prstDash val="solid"/>
                <a:round/>
                <a:headEnd type="none" w="med" len="med"/>
                <a:tailEnd type="none" w="med" len="med"/>
              </a:ln>
            </p:spPr>
          </p:sp>
          <p:sp>
            <p:nvSpPr>
              <p:cNvPr id="37922" name="Line 35"/>
              <p:cNvSpPr/>
              <p:nvPr/>
            </p:nvSpPr>
            <p:spPr>
              <a:xfrm>
                <a:off x="2881" y="1225"/>
                <a:ext cx="0" cy="283"/>
              </a:xfrm>
              <a:prstGeom prst="line">
                <a:avLst/>
              </a:prstGeom>
              <a:ln w="25400" cap="flat" cmpd="sng">
                <a:solidFill>
                  <a:schemeClr val="tx1"/>
                </a:solidFill>
                <a:prstDash val="solid"/>
                <a:round/>
                <a:headEnd type="none" w="med" len="med"/>
                <a:tailEnd type="none" w="med" len="med"/>
              </a:ln>
            </p:spPr>
          </p:sp>
          <p:sp>
            <p:nvSpPr>
              <p:cNvPr id="37923" name="Line 36"/>
              <p:cNvSpPr/>
              <p:nvPr/>
            </p:nvSpPr>
            <p:spPr>
              <a:xfrm>
                <a:off x="2626" y="1452"/>
                <a:ext cx="0" cy="340"/>
              </a:xfrm>
              <a:prstGeom prst="line">
                <a:avLst/>
              </a:prstGeom>
              <a:ln w="25400" cap="flat" cmpd="sng">
                <a:solidFill>
                  <a:schemeClr val="tx1"/>
                </a:solidFill>
                <a:prstDash val="solid"/>
                <a:round/>
                <a:headEnd type="none" w="med" len="med"/>
                <a:tailEnd type="none" w="med" len="med"/>
              </a:ln>
            </p:spPr>
          </p:sp>
          <p:sp>
            <p:nvSpPr>
              <p:cNvPr id="37924" name="Line 37"/>
              <p:cNvSpPr/>
              <p:nvPr/>
            </p:nvSpPr>
            <p:spPr>
              <a:xfrm>
                <a:off x="2824" y="1764"/>
                <a:ext cx="0" cy="283"/>
              </a:xfrm>
              <a:prstGeom prst="line">
                <a:avLst/>
              </a:prstGeom>
              <a:ln w="25400" cap="flat" cmpd="sng">
                <a:solidFill>
                  <a:schemeClr val="tx1"/>
                </a:solidFill>
                <a:prstDash val="solid"/>
                <a:round/>
                <a:headEnd type="none" w="med" len="med"/>
                <a:tailEnd type="none" w="med" len="med"/>
              </a:ln>
            </p:spPr>
          </p:sp>
          <p:sp>
            <p:nvSpPr>
              <p:cNvPr id="37925" name="Line 38"/>
              <p:cNvSpPr/>
              <p:nvPr/>
            </p:nvSpPr>
            <p:spPr>
              <a:xfrm>
                <a:off x="3278" y="1735"/>
                <a:ext cx="0" cy="283"/>
              </a:xfrm>
              <a:prstGeom prst="line">
                <a:avLst/>
              </a:prstGeom>
              <a:ln w="25400" cap="flat" cmpd="sng">
                <a:solidFill>
                  <a:schemeClr val="tx1"/>
                </a:solidFill>
                <a:prstDash val="solid"/>
                <a:round/>
                <a:headEnd type="none" w="med" len="med"/>
                <a:tailEnd type="none" w="med" len="med"/>
              </a:ln>
            </p:spPr>
          </p:sp>
          <p:sp>
            <p:nvSpPr>
              <p:cNvPr id="37926" name="Line 39"/>
              <p:cNvSpPr/>
              <p:nvPr/>
            </p:nvSpPr>
            <p:spPr>
              <a:xfrm>
                <a:off x="3476" y="1480"/>
                <a:ext cx="0" cy="283"/>
              </a:xfrm>
              <a:prstGeom prst="line">
                <a:avLst/>
              </a:prstGeom>
              <a:ln w="25400" cap="flat" cmpd="sng">
                <a:solidFill>
                  <a:schemeClr val="tx1"/>
                </a:solidFill>
                <a:prstDash val="solid"/>
                <a:round/>
                <a:headEnd type="none" w="med" len="med"/>
                <a:tailEnd type="none" w="med" len="med"/>
              </a:ln>
            </p:spPr>
          </p:sp>
          <p:sp>
            <p:nvSpPr>
              <p:cNvPr id="37927" name="Line 40"/>
              <p:cNvSpPr/>
              <p:nvPr/>
            </p:nvSpPr>
            <p:spPr>
              <a:xfrm>
                <a:off x="3278" y="2018"/>
                <a:ext cx="113" cy="0"/>
              </a:xfrm>
              <a:prstGeom prst="line">
                <a:avLst/>
              </a:prstGeom>
              <a:ln w="25400" cap="flat" cmpd="sng">
                <a:solidFill>
                  <a:schemeClr val="tx1"/>
                </a:solidFill>
                <a:prstDash val="solid"/>
                <a:round/>
                <a:headEnd type="none" w="med" len="med"/>
                <a:tailEnd type="none" w="med" len="med"/>
              </a:ln>
            </p:spPr>
          </p:sp>
          <p:sp>
            <p:nvSpPr>
              <p:cNvPr id="37928" name="Line 41"/>
              <p:cNvSpPr/>
              <p:nvPr/>
            </p:nvSpPr>
            <p:spPr>
              <a:xfrm>
                <a:off x="2824" y="1763"/>
                <a:ext cx="113" cy="0"/>
              </a:xfrm>
              <a:prstGeom prst="line">
                <a:avLst/>
              </a:prstGeom>
              <a:ln w="25400" cap="flat" cmpd="sng">
                <a:solidFill>
                  <a:schemeClr val="tx1"/>
                </a:solidFill>
                <a:prstDash val="solid"/>
                <a:round/>
                <a:headEnd type="none" w="med" len="med"/>
                <a:tailEnd type="none" w="med" len="med"/>
              </a:ln>
            </p:spPr>
          </p:sp>
          <p:sp>
            <p:nvSpPr>
              <p:cNvPr id="37929" name="Line 42"/>
              <p:cNvSpPr/>
              <p:nvPr/>
            </p:nvSpPr>
            <p:spPr>
              <a:xfrm>
                <a:off x="2472" y="1706"/>
                <a:ext cx="159" cy="91"/>
              </a:xfrm>
              <a:prstGeom prst="line">
                <a:avLst/>
              </a:prstGeom>
              <a:ln w="25400" cap="flat" cmpd="sng">
                <a:solidFill>
                  <a:schemeClr val="tx1"/>
                </a:solidFill>
                <a:prstDash val="solid"/>
                <a:round/>
                <a:headEnd type="none" w="med" len="med"/>
                <a:tailEnd type="none" w="med" len="med"/>
              </a:ln>
            </p:spPr>
          </p:sp>
        </p:grpSp>
      </p:grpSp>
      <p:grpSp>
        <p:nvGrpSpPr>
          <p:cNvPr id="37930" name="Group 43"/>
          <p:cNvGrpSpPr/>
          <p:nvPr/>
        </p:nvGrpSpPr>
        <p:grpSpPr>
          <a:xfrm>
            <a:off x="1727835" y="4002723"/>
            <a:ext cx="5481638" cy="2136775"/>
            <a:chOff x="998" y="2319"/>
            <a:chExt cx="3453" cy="1346"/>
          </a:xfrm>
        </p:grpSpPr>
        <p:grpSp>
          <p:nvGrpSpPr>
            <p:cNvPr id="37931" name="Group 44"/>
            <p:cNvGrpSpPr/>
            <p:nvPr/>
          </p:nvGrpSpPr>
          <p:grpSpPr>
            <a:xfrm>
              <a:off x="998" y="2598"/>
              <a:ext cx="1565" cy="1067"/>
              <a:chOff x="998" y="2598"/>
              <a:chExt cx="1565" cy="1067"/>
            </a:xfrm>
          </p:grpSpPr>
          <p:sp>
            <p:nvSpPr>
              <p:cNvPr id="37932" name="Text Box 45"/>
              <p:cNvSpPr txBox="1"/>
              <p:nvPr/>
            </p:nvSpPr>
            <p:spPr>
              <a:xfrm>
                <a:off x="998" y="3029"/>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7933" name="Text Box 46"/>
              <p:cNvSpPr txBox="1"/>
              <p:nvPr/>
            </p:nvSpPr>
            <p:spPr>
              <a:xfrm>
                <a:off x="1134" y="2598"/>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sp>
            <p:nvSpPr>
              <p:cNvPr id="37934" name="Text Box 47"/>
              <p:cNvSpPr txBox="1"/>
              <p:nvPr/>
            </p:nvSpPr>
            <p:spPr>
              <a:xfrm>
                <a:off x="1542" y="3241"/>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7935" name="Text Box 48"/>
              <p:cNvSpPr txBox="1"/>
              <p:nvPr/>
            </p:nvSpPr>
            <p:spPr>
              <a:xfrm>
                <a:off x="1610" y="3423"/>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7936" name="Text Box 49"/>
              <p:cNvSpPr txBox="1"/>
              <p:nvPr/>
            </p:nvSpPr>
            <p:spPr>
              <a:xfrm>
                <a:off x="1973" y="2614"/>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7937" name="Text Box 50"/>
              <p:cNvSpPr txBox="1"/>
              <p:nvPr/>
            </p:nvSpPr>
            <p:spPr>
              <a:xfrm>
                <a:off x="2256" y="3215"/>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7938" name="Text Box 51"/>
              <p:cNvSpPr txBox="1"/>
              <p:nvPr/>
            </p:nvSpPr>
            <p:spPr>
              <a:xfrm>
                <a:off x="1366" y="2733"/>
                <a:ext cx="623" cy="212"/>
              </a:xfrm>
              <a:prstGeom prst="rect">
                <a:avLst/>
              </a:prstGeom>
              <a:noFill/>
              <a:ln w="9525">
                <a:noFill/>
              </a:ln>
            </p:spPr>
            <p:txBody>
              <a:bodyPr anchor="t" anchorCtr="0">
                <a:spAutoFit/>
              </a:bodyPr>
              <a:lstStyle/>
              <a:p>
                <a:pPr>
                  <a:lnSpc>
                    <a:spcPct val="80000"/>
                  </a:lnSpc>
                  <a:buClrTx/>
                  <a:buFontTx/>
                </a:pPr>
                <a:r>
                  <a:rPr lang="en-US" altLang="zh-CN" sz="2000" dirty="0">
                    <a:latin typeface="Times New Roman" panose="02020603050405020304" pitchFamily="18" charset="0"/>
                    <a:ea typeface="微软雅黑" panose="020B0503020204020204" charset="-122"/>
                  </a:rPr>
                  <a:t>CH</a:t>
                </a:r>
                <a:r>
                  <a:rPr lang="en-US" altLang="zh-CN" sz="2000" baseline="-25000" dirty="0">
                    <a:latin typeface="Times New Roman" panose="02020603050405020304" pitchFamily="18" charset="0"/>
                    <a:ea typeface="微软雅黑" panose="020B0503020204020204" charset="-122"/>
                  </a:rPr>
                  <a:t>2</a:t>
                </a:r>
                <a:r>
                  <a:rPr lang="en-US" altLang="zh-CN" sz="2000" dirty="0">
                    <a:latin typeface="Times New Roman" panose="02020603050405020304" pitchFamily="18" charset="0"/>
                    <a:ea typeface="微软雅黑" panose="020B0503020204020204" charset="-122"/>
                  </a:rPr>
                  <a:t>OH</a:t>
                </a:r>
              </a:p>
            </p:txBody>
          </p:sp>
          <p:sp>
            <p:nvSpPr>
              <p:cNvPr id="37939" name="Text Box 52"/>
              <p:cNvSpPr txBox="1"/>
              <p:nvPr/>
            </p:nvSpPr>
            <p:spPr>
              <a:xfrm>
                <a:off x="1157" y="3135"/>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sp>
            <p:nvSpPr>
              <p:cNvPr id="37940" name="Text Box 53"/>
              <p:cNvSpPr txBox="1"/>
              <p:nvPr/>
            </p:nvSpPr>
            <p:spPr>
              <a:xfrm>
                <a:off x="1950" y="3128"/>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grpSp>
            <p:nvGrpSpPr>
              <p:cNvPr id="37941" name="Group 54"/>
              <p:cNvGrpSpPr/>
              <p:nvPr/>
            </p:nvGrpSpPr>
            <p:grpSpPr>
              <a:xfrm>
                <a:off x="1202" y="2734"/>
                <a:ext cx="1361" cy="734"/>
                <a:chOff x="453" y="2809"/>
                <a:chExt cx="1361" cy="734"/>
              </a:xfrm>
            </p:grpSpPr>
            <p:sp>
              <p:nvSpPr>
                <p:cNvPr id="37942" name="Line 55"/>
                <p:cNvSpPr/>
                <p:nvPr/>
              </p:nvSpPr>
              <p:spPr>
                <a:xfrm flipH="1">
                  <a:off x="931" y="2976"/>
                  <a:ext cx="225" cy="160"/>
                </a:xfrm>
                <a:prstGeom prst="line">
                  <a:avLst/>
                </a:prstGeom>
                <a:ln w="9525" cap="flat" cmpd="sng">
                  <a:solidFill>
                    <a:schemeClr val="tx1"/>
                  </a:solidFill>
                  <a:prstDash val="solid"/>
                  <a:round/>
                  <a:headEnd type="none" w="med" len="med"/>
                  <a:tailEnd type="none" w="med" len="med"/>
                </a:ln>
              </p:spPr>
            </p:sp>
            <p:sp>
              <p:nvSpPr>
                <p:cNvPr id="37943" name="AutoShape 56"/>
                <p:cNvSpPr/>
                <p:nvPr/>
              </p:nvSpPr>
              <p:spPr>
                <a:xfrm rot="-3600000" flipH="1">
                  <a:off x="1465" y="2858"/>
                  <a:ext cx="59" cy="36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7944" name="AutoShape 57"/>
                <p:cNvSpPr/>
                <p:nvPr/>
              </p:nvSpPr>
              <p:spPr>
                <a:xfrm rot="-3600000" flipH="1">
                  <a:off x="800" y="3001"/>
                  <a:ext cx="34" cy="41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7945" name="Line 58"/>
                <p:cNvSpPr/>
                <p:nvPr/>
              </p:nvSpPr>
              <p:spPr>
                <a:xfrm rot="1200000" flipV="1">
                  <a:off x="1019" y="3036"/>
                  <a:ext cx="281" cy="345"/>
                </a:xfrm>
                <a:prstGeom prst="line">
                  <a:avLst/>
                </a:prstGeom>
                <a:ln w="44450" cap="flat" cmpd="sng">
                  <a:solidFill>
                    <a:schemeClr val="tx1"/>
                  </a:solidFill>
                  <a:prstDash val="solid"/>
                  <a:round/>
                  <a:headEnd type="none" w="med" len="med"/>
                  <a:tailEnd type="none" w="med" len="med"/>
                </a:ln>
              </p:spPr>
            </p:sp>
            <p:sp>
              <p:nvSpPr>
                <p:cNvPr id="37946" name="Line 59"/>
                <p:cNvSpPr/>
                <p:nvPr/>
              </p:nvSpPr>
              <p:spPr>
                <a:xfrm rot="1200000" flipV="1">
                  <a:off x="635" y="3090"/>
                  <a:ext cx="287" cy="68"/>
                </a:xfrm>
                <a:prstGeom prst="line">
                  <a:avLst/>
                </a:prstGeom>
                <a:ln w="12700" cap="flat" cmpd="sng">
                  <a:solidFill>
                    <a:schemeClr val="tx1"/>
                  </a:solidFill>
                  <a:prstDash val="solid"/>
                  <a:round/>
                  <a:headEnd type="none" w="med" len="med"/>
                  <a:tailEnd type="none" w="med" len="med"/>
                </a:ln>
              </p:spPr>
            </p:sp>
            <p:sp>
              <p:nvSpPr>
                <p:cNvPr id="37947" name="Line 60"/>
                <p:cNvSpPr/>
                <p:nvPr/>
              </p:nvSpPr>
              <p:spPr>
                <a:xfrm flipH="1" flipV="1">
                  <a:off x="1315" y="3113"/>
                  <a:ext cx="318" cy="22"/>
                </a:xfrm>
                <a:prstGeom prst="line">
                  <a:avLst/>
                </a:prstGeom>
                <a:ln w="41275" cap="flat" cmpd="sng">
                  <a:solidFill>
                    <a:schemeClr val="tx1"/>
                  </a:solidFill>
                  <a:prstDash val="solid"/>
                  <a:round/>
                  <a:headEnd type="none" w="med" len="med"/>
                  <a:tailEnd type="none" w="med" len="med"/>
                </a:ln>
              </p:spPr>
            </p:sp>
            <p:sp>
              <p:nvSpPr>
                <p:cNvPr id="37948" name="Text Box 61"/>
                <p:cNvSpPr txBox="1"/>
                <p:nvPr/>
              </p:nvSpPr>
              <p:spPr>
                <a:xfrm>
                  <a:off x="1111" y="2809"/>
                  <a:ext cx="255" cy="258"/>
                </a:xfrm>
                <a:prstGeom prst="rect">
                  <a:avLst/>
                </a:prstGeom>
                <a:noFill/>
                <a:ln w="9525">
                  <a:noFill/>
                </a:ln>
              </p:spPr>
              <p:txBody>
                <a:bodyPr anchor="t" anchorCtr="0">
                  <a:spAutoFit/>
                </a:bodyPr>
                <a:lstStyle/>
                <a:p>
                  <a:pPr>
                    <a:lnSpc>
                      <a:spcPct val="80000"/>
                    </a:lnSpc>
                    <a:buClrTx/>
                    <a:buFontTx/>
                  </a:pPr>
                  <a:r>
                    <a:rPr lang="en-US" altLang="zh-CN" sz="2600" dirty="0">
                      <a:latin typeface="Times New Roman" panose="02020603050405020304" pitchFamily="18" charset="0"/>
                      <a:ea typeface="微软雅黑" panose="020B0503020204020204" charset="-122"/>
                    </a:rPr>
                    <a:t>O</a:t>
                  </a:r>
                </a:p>
              </p:txBody>
            </p:sp>
            <p:sp>
              <p:nvSpPr>
                <p:cNvPr id="37949" name="Line 62"/>
                <p:cNvSpPr/>
                <p:nvPr/>
              </p:nvSpPr>
              <p:spPr>
                <a:xfrm>
                  <a:off x="635" y="2863"/>
                  <a:ext cx="0" cy="250"/>
                </a:xfrm>
                <a:prstGeom prst="line">
                  <a:avLst/>
                </a:prstGeom>
                <a:ln w="25400" cap="flat" cmpd="sng">
                  <a:solidFill>
                    <a:schemeClr val="tx1"/>
                  </a:solidFill>
                  <a:prstDash val="solid"/>
                  <a:round/>
                  <a:headEnd type="none" w="med" len="med"/>
                  <a:tailEnd type="none" w="med" len="med"/>
                </a:ln>
              </p:spPr>
            </p:sp>
            <p:sp>
              <p:nvSpPr>
                <p:cNvPr id="37950" name="Line 63"/>
                <p:cNvSpPr/>
                <p:nvPr/>
              </p:nvSpPr>
              <p:spPr>
                <a:xfrm>
                  <a:off x="1338" y="2886"/>
                  <a:ext cx="0" cy="227"/>
                </a:xfrm>
                <a:prstGeom prst="line">
                  <a:avLst/>
                </a:prstGeom>
                <a:ln w="25400" cap="flat" cmpd="sng">
                  <a:solidFill>
                    <a:schemeClr val="tx1"/>
                  </a:solidFill>
                  <a:prstDash val="solid"/>
                  <a:round/>
                  <a:headEnd type="none" w="med" len="med"/>
                  <a:tailEnd type="none" w="med" len="med"/>
                </a:ln>
              </p:spPr>
            </p:sp>
            <p:sp>
              <p:nvSpPr>
                <p:cNvPr id="37951" name="Line 64"/>
                <p:cNvSpPr/>
                <p:nvPr/>
              </p:nvSpPr>
              <p:spPr>
                <a:xfrm flipH="1">
                  <a:off x="1633" y="3135"/>
                  <a:ext cx="0" cy="182"/>
                </a:xfrm>
                <a:prstGeom prst="line">
                  <a:avLst/>
                </a:prstGeom>
                <a:ln w="25400" cap="flat" cmpd="sng">
                  <a:solidFill>
                    <a:schemeClr val="tx1"/>
                  </a:solidFill>
                  <a:prstDash val="solid"/>
                  <a:round/>
                  <a:headEnd type="none" w="med" len="med"/>
                  <a:tailEnd type="none" w="med" len="med"/>
                </a:ln>
              </p:spPr>
            </p:sp>
            <p:sp>
              <p:nvSpPr>
                <p:cNvPr id="37952" name="Line 65"/>
                <p:cNvSpPr/>
                <p:nvPr/>
              </p:nvSpPr>
              <p:spPr>
                <a:xfrm>
                  <a:off x="996" y="3315"/>
                  <a:ext cx="2" cy="228"/>
                </a:xfrm>
                <a:prstGeom prst="line">
                  <a:avLst/>
                </a:prstGeom>
                <a:ln w="25400" cap="flat" cmpd="sng">
                  <a:solidFill>
                    <a:schemeClr val="tx1"/>
                  </a:solidFill>
                  <a:prstDash val="solid"/>
                  <a:round/>
                  <a:headEnd type="none" w="med" len="med"/>
                  <a:tailEnd type="none" w="med" len="med"/>
                </a:ln>
              </p:spPr>
            </p:sp>
            <p:sp>
              <p:nvSpPr>
                <p:cNvPr id="37953" name="Line 66"/>
                <p:cNvSpPr/>
                <p:nvPr/>
              </p:nvSpPr>
              <p:spPr>
                <a:xfrm>
                  <a:off x="930" y="3135"/>
                  <a:ext cx="0" cy="226"/>
                </a:xfrm>
                <a:prstGeom prst="line">
                  <a:avLst/>
                </a:prstGeom>
                <a:ln w="25400" cap="flat" cmpd="sng">
                  <a:solidFill>
                    <a:schemeClr val="tx1"/>
                  </a:solidFill>
                  <a:prstDash val="solid"/>
                  <a:round/>
                  <a:headEnd type="none" w="med" len="med"/>
                  <a:tailEnd type="none" w="med" len="med"/>
                </a:ln>
              </p:spPr>
            </p:sp>
            <p:sp>
              <p:nvSpPr>
                <p:cNvPr id="37954" name="Line 67"/>
                <p:cNvSpPr/>
                <p:nvPr/>
              </p:nvSpPr>
              <p:spPr>
                <a:xfrm flipV="1">
                  <a:off x="1633" y="3022"/>
                  <a:ext cx="181" cy="113"/>
                </a:xfrm>
                <a:prstGeom prst="line">
                  <a:avLst/>
                </a:prstGeom>
                <a:ln w="25400" cap="flat" cmpd="sng">
                  <a:solidFill>
                    <a:schemeClr val="tx1"/>
                  </a:solidFill>
                  <a:prstDash val="solid"/>
                  <a:round/>
                  <a:headEnd type="none" w="med" len="med"/>
                  <a:tailEnd type="none" w="med" len="med"/>
                </a:ln>
              </p:spPr>
            </p:sp>
            <p:sp>
              <p:nvSpPr>
                <p:cNvPr id="37955" name="Line 68"/>
                <p:cNvSpPr/>
                <p:nvPr/>
              </p:nvSpPr>
              <p:spPr>
                <a:xfrm flipV="1">
                  <a:off x="453" y="3090"/>
                  <a:ext cx="181" cy="113"/>
                </a:xfrm>
                <a:prstGeom prst="line">
                  <a:avLst/>
                </a:prstGeom>
                <a:ln w="25400" cap="flat" cmpd="sng">
                  <a:solidFill>
                    <a:schemeClr val="tx1"/>
                  </a:solidFill>
                  <a:prstDash val="solid"/>
                  <a:round/>
                  <a:headEnd type="none" w="med" len="med"/>
                  <a:tailEnd type="none" w="med" len="med"/>
                </a:ln>
              </p:spPr>
            </p:sp>
            <p:sp>
              <p:nvSpPr>
                <p:cNvPr id="37956" name="Line 69"/>
                <p:cNvSpPr/>
                <p:nvPr/>
              </p:nvSpPr>
              <p:spPr>
                <a:xfrm>
                  <a:off x="1338" y="3113"/>
                  <a:ext cx="113" cy="113"/>
                </a:xfrm>
                <a:prstGeom prst="line">
                  <a:avLst/>
                </a:prstGeom>
                <a:ln w="25400" cap="flat" cmpd="sng">
                  <a:solidFill>
                    <a:schemeClr val="tx1"/>
                  </a:solidFill>
                  <a:prstDash val="solid"/>
                  <a:round/>
                  <a:headEnd type="none" w="med" len="med"/>
                  <a:tailEnd type="none" w="med" len="med"/>
                </a:ln>
              </p:spPr>
            </p:sp>
            <p:sp>
              <p:nvSpPr>
                <p:cNvPr id="37957" name="Line 70"/>
                <p:cNvSpPr/>
                <p:nvPr/>
              </p:nvSpPr>
              <p:spPr>
                <a:xfrm flipH="1" flipV="1">
                  <a:off x="771" y="2999"/>
                  <a:ext cx="159" cy="136"/>
                </a:xfrm>
                <a:prstGeom prst="line">
                  <a:avLst/>
                </a:prstGeom>
                <a:ln w="25400" cap="flat" cmpd="sng">
                  <a:solidFill>
                    <a:schemeClr val="tx1"/>
                  </a:solidFill>
                  <a:prstDash val="solid"/>
                  <a:round/>
                  <a:headEnd type="none" w="med" len="med"/>
                  <a:tailEnd type="none" w="med" len="med"/>
                </a:ln>
              </p:spPr>
            </p:sp>
            <p:sp>
              <p:nvSpPr>
                <p:cNvPr id="37958" name="Line 71"/>
                <p:cNvSpPr/>
                <p:nvPr/>
              </p:nvSpPr>
              <p:spPr>
                <a:xfrm flipH="1" flipV="1">
                  <a:off x="747" y="3271"/>
                  <a:ext cx="228" cy="46"/>
                </a:xfrm>
                <a:prstGeom prst="line">
                  <a:avLst/>
                </a:prstGeom>
                <a:ln w="25400" cap="flat" cmpd="sng">
                  <a:solidFill>
                    <a:schemeClr val="tx1"/>
                  </a:solidFill>
                  <a:prstDash val="solid"/>
                  <a:round/>
                  <a:headEnd type="none" w="med" len="med"/>
                  <a:tailEnd type="none" w="med" len="med"/>
                </a:ln>
              </p:spPr>
            </p:sp>
          </p:grpSp>
        </p:grpSp>
        <p:sp>
          <p:nvSpPr>
            <p:cNvPr id="37959" name="Text Box 72"/>
            <p:cNvSpPr txBox="1"/>
            <p:nvPr/>
          </p:nvSpPr>
          <p:spPr>
            <a:xfrm>
              <a:off x="2500" y="2831"/>
              <a:ext cx="431" cy="242"/>
            </a:xfrm>
            <a:prstGeom prst="rect">
              <a:avLst/>
            </a:prstGeom>
            <a:noFill/>
            <a:ln w="9525">
              <a:noFill/>
            </a:ln>
          </p:spPr>
          <p:txBody>
            <a:bodyPr anchor="t" anchorCtr="0">
              <a:spAutoFit/>
            </a:bodyPr>
            <a:lstStyle/>
            <a:p>
              <a:pPr>
                <a:lnSpc>
                  <a:spcPct val="80000"/>
                </a:lnSpc>
                <a:buClrTx/>
                <a:buFontTx/>
              </a:pPr>
              <a:r>
                <a:rPr lang="en-US" altLang="zh-CN" sz="2400" dirty="0">
                  <a:solidFill>
                    <a:srgbClr val="FF0000"/>
                  </a:solidFill>
                  <a:latin typeface="Times New Roman" panose="02020603050405020304" pitchFamily="18" charset="0"/>
                  <a:ea typeface="微软雅黑" panose="020B0503020204020204" charset="-122"/>
                </a:rPr>
                <a:t>O</a:t>
              </a:r>
            </a:p>
          </p:txBody>
        </p:sp>
        <p:grpSp>
          <p:nvGrpSpPr>
            <p:cNvPr id="37960" name="Group 73"/>
            <p:cNvGrpSpPr/>
            <p:nvPr/>
          </p:nvGrpSpPr>
          <p:grpSpPr>
            <a:xfrm>
              <a:off x="2677" y="2319"/>
              <a:ext cx="1774" cy="1074"/>
              <a:chOff x="2948" y="2228"/>
              <a:chExt cx="1774" cy="1074"/>
            </a:xfrm>
          </p:grpSpPr>
          <p:grpSp>
            <p:nvGrpSpPr>
              <p:cNvPr id="37961" name="Group 74"/>
              <p:cNvGrpSpPr/>
              <p:nvPr/>
            </p:nvGrpSpPr>
            <p:grpSpPr>
              <a:xfrm>
                <a:off x="2993" y="2371"/>
                <a:ext cx="1361" cy="734"/>
                <a:chOff x="453" y="2809"/>
                <a:chExt cx="1361" cy="734"/>
              </a:xfrm>
            </p:grpSpPr>
            <p:sp>
              <p:nvSpPr>
                <p:cNvPr id="37962" name="Line 75"/>
                <p:cNvSpPr/>
                <p:nvPr/>
              </p:nvSpPr>
              <p:spPr>
                <a:xfrm flipH="1">
                  <a:off x="931" y="2976"/>
                  <a:ext cx="225" cy="160"/>
                </a:xfrm>
                <a:prstGeom prst="line">
                  <a:avLst/>
                </a:prstGeom>
                <a:ln w="9525" cap="flat" cmpd="sng">
                  <a:solidFill>
                    <a:schemeClr val="tx1"/>
                  </a:solidFill>
                  <a:prstDash val="solid"/>
                  <a:round/>
                  <a:headEnd type="none" w="med" len="med"/>
                  <a:tailEnd type="none" w="med" len="med"/>
                </a:ln>
              </p:spPr>
            </p:sp>
            <p:sp>
              <p:nvSpPr>
                <p:cNvPr id="37963" name="AutoShape 76"/>
                <p:cNvSpPr/>
                <p:nvPr/>
              </p:nvSpPr>
              <p:spPr>
                <a:xfrm rot="-3600000" flipH="1">
                  <a:off x="1465" y="2858"/>
                  <a:ext cx="59" cy="36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7964" name="AutoShape 77"/>
                <p:cNvSpPr/>
                <p:nvPr/>
              </p:nvSpPr>
              <p:spPr>
                <a:xfrm rot="-3600000" flipH="1">
                  <a:off x="800" y="3001"/>
                  <a:ext cx="34" cy="413"/>
                </a:xfrm>
                <a:prstGeom prst="triangle">
                  <a:avLst>
                    <a:gd name="adj" fmla="val 50000"/>
                  </a:avLst>
                </a:prstGeom>
                <a:solidFill>
                  <a:schemeClr val="tx1"/>
                </a:solidFill>
                <a:ln w="9525" cap="flat" cmpd="sng">
                  <a:solidFill>
                    <a:schemeClr val="tx1"/>
                  </a:solidFill>
                  <a:prstDash val="solid"/>
                  <a:miter/>
                  <a:headEnd type="none" w="med" len="med"/>
                  <a:tailEnd type="none" w="med" len="med"/>
                </a:ln>
              </p:spPr>
              <p:txBody>
                <a:bodyPr wrap="none" anchor="ctr" anchorCtr="0"/>
                <a:lstStyle/>
                <a:p>
                  <a:pPr>
                    <a:buClrTx/>
                    <a:buFontTx/>
                  </a:pPr>
                  <a:endParaRPr lang="zh-CN" altLang="en-US" dirty="0">
                    <a:latin typeface="Arial" panose="020B0604020202020204" pitchFamily="34" charset="0"/>
                    <a:ea typeface="微软雅黑" panose="020B0503020204020204" charset="-122"/>
                  </a:endParaRPr>
                </a:p>
              </p:txBody>
            </p:sp>
            <p:sp>
              <p:nvSpPr>
                <p:cNvPr id="37965" name="Line 78"/>
                <p:cNvSpPr/>
                <p:nvPr/>
              </p:nvSpPr>
              <p:spPr>
                <a:xfrm rot="1200000" flipV="1">
                  <a:off x="1019" y="3036"/>
                  <a:ext cx="281" cy="345"/>
                </a:xfrm>
                <a:prstGeom prst="line">
                  <a:avLst/>
                </a:prstGeom>
                <a:ln w="44450" cap="flat" cmpd="sng">
                  <a:solidFill>
                    <a:schemeClr val="tx1"/>
                  </a:solidFill>
                  <a:prstDash val="solid"/>
                  <a:round/>
                  <a:headEnd type="none" w="med" len="med"/>
                  <a:tailEnd type="none" w="med" len="med"/>
                </a:ln>
              </p:spPr>
            </p:sp>
            <p:sp>
              <p:nvSpPr>
                <p:cNvPr id="37966" name="Line 79"/>
                <p:cNvSpPr/>
                <p:nvPr/>
              </p:nvSpPr>
              <p:spPr>
                <a:xfrm rot="1200000" flipV="1">
                  <a:off x="635" y="3090"/>
                  <a:ext cx="287" cy="68"/>
                </a:xfrm>
                <a:prstGeom prst="line">
                  <a:avLst/>
                </a:prstGeom>
                <a:ln w="12700" cap="flat" cmpd="sng">
                  <a:solidFill>
                    <a:schemeClr val="tx1"/>
                  </a:solidFill>
                  <a:prstDash val="solid"/>
                  <a:round/>
                  <a:headEnd type="none" w="med" len="med"/>
                  <a:tailEnd type="none" w="med" len="med"/>
                </a:ln>
              </p:spPr>
            </p:sp>
            <p:sp>
              <p:nvSpPr>
                <p:cNvPr id="37967" name="Line 80"/>
                <p:cNvSpPr/>
                <p:nvPr/>
              </p:nvSpPr>
              <p:spPr>
                <a:xfrm flipH="1" flipV="1">
                  <a:off x="1315" y="3113"/>
                  <a:ext cx="318" cy="22"/>
                </a:xfrm>
                <a:prstGeom prst="line">
                  <a:avLst/>
                </a:prstGeom>
                <a:ln w="41275" cap="flat" cmpd="sng">
                  <a:solidFill>
                    <a:schemeClr val="tx1"/>
                  </a:solidFill>
                  <a:prstDash val="solid"/>
                  <a:round/>
                  <a:headEnd type="none" w="med" len="med"/>
                  <a:tailEnd type="none" w="med" len="med"/>
                </a:ln>
              </p:spPr>
            </p:sp>
            <p:sp>
              <p:nvSpPr>
                <p:cNvPr id="37968" name="Text Box 81"/>
                <p:cNvSpPr txBox="1"/>
                <p:nvPr/>
              </p:nvSpPr>
              <p:spPr>
                <a:xfrm>
                  <a:off x="1111" y="2809"/>
                  <a:ext cx="255" cy="258"/>
                </a:xfrm>
                <a:prstGeom prst="rect">
                  <a:avLst/>
                </a:prstGeom>
                <a:noFill/>
                <a:ln w="9525">
                  <a:noFill/>
                </a:ln>
              </p:spPr>
              <p:txBody>
                <a:bodyPr anchor="t" anchorCtr="0">
                  <a:spAutoFit/>
                </a:bodyPr>
                <a:lstStyle/>
                <a:p>
                  <a:pPr>
                    <a:lnSpc>
                      <a:spcPct val="80000"/>
                    </a:lnSpc>
                    <a:buClrTx/>
                    <a:buFontTx/>
                  </a:pPr>
                  <a:r>
                    <a:rPr lang="en-US" altLang="zh-CN" sz="2600" dirty="0">
                      <a:latin typeface="Times New Roman" panose="02020603050405020304" pitchFamily="18" charset="0"/>
                      <a:ea typeface="微软雅黑" panose="020B0503020204020204" charset="-122"/>
                    </a:rPr>
                    <a:t>O</a:t>
                  </a:r>
                </a:p>
              </p:txBody>
            </p:sp>
            <p:sp>
              <p:nvSpPr>
                <p:cNvPr id="37969" name="Line 82"/>
                <p:cNvSpPr/>
                <p:nvPr/>
              </p:nvSpPr>
              <p:spPr>
                <a:xfrm>
                  <a:off x="635" y="2863"/>
                  <a:ext cx="0" cy="250"/>
                </a:xfrm>
                <a:prstGeom prst="line">
                  <a:avLst/>
                </a:prstGeom>
                <a:ln w="25400" cap="flat" cmpd="sng">
                  <a:solidFill>
                    <a:schemeClr val="tx1"/>
                  </a:solidFill>
                  <a:prstDash val="solid"/>
                  <a:round/>
                  <a:headEnd type="none" w="med" len="med"/>
                  <a:tailEnd type="none" w="med" len="med"/>
                </a:ln>
              </p:spPr>
            </p:sp>
            <p:sp>
              <p:nvSpPr>
                <p:cNvPr id="37970" name="Line 83"/>
                <p:cNvSpPr/>
                <p:nvPr/>
              </p:nvSpPr>
              <p:spPr>
                <a:xfrm>
                  <a:off x="1338" y="2886"/>
                  <a:ext cx="0" cy="227"/>
                </a:xfrm>
                <a:prstGeom prst="line">
                  <a:avLst/>
                </a:prstGeom>
                <a:ln w="25400" cap="flat" cmpd="sng">
                  <a:solidFill>
                    <a:schemeClr val="tx1"/>
                  </a:solidFill>
                  <a:prstDash val="solid"/>
                  <a:round/>
                  <a:headEnd type="none" w="med" len="med"/>
                  <a:tailEnd type="none" w="med" len="med"/>
                </a:ln>
              </p:spPr>
            </p:sp>
            <p:sp>
              <p:nvSpPr>
                <p:cNvPr id="37971" name="Line 84"/>
                <p:cNvSpPr/>
                <p:nvPr/>
              </p:nvSpPr>
              <p:spPr>
                <a:xfrm flipH="1">
                  <a:off x="1633" y="3135"/>
                  <a:ext cx="0" cy="182"/>
                </a:xfrm>
                <a:prstGeom prst="line">
                  <a:avLst/>
                </a:prstGeom>
                <a:ln w="25400" cap="flat" cmpd="sng">
                  <a:solidFill>
                    <a:schemeClr val="tx1"/>
                  </a:solidFill>
                  <a:prstDash val="solid"/>
                  <a:round/>
                  <a:headEnd type="none" w="med" len="med"/>
                  <a:tailEnd type="none" w="med" len="med"/>
                </a:ln>
              </p:spPr>
            </p:sp>
            <p:sp>
              <p:nvSpPr>
                <p:cNvPr id="37972" name="Line 85"/>
                <p:cNvSpPr/>
                <p:nvPr/>
              </p:nvSpPr>
              <p:spPr>
                <a:xfrm>
                  <a:off x="996" y="3315"/>
                  <a:ext cx="2" cy="228"/>
                </a:xfrm>
                <a:prstGeom prst="line">
                  <a:avLst/>
                </a:prstGeom>
                <a:ln w="25400" cap="flat" cmpd="sng">
                  <a:solidFill>
                    <a:schemeClr val="tx1"/>
                  </a:solidFill>
                  <a:prstDash val="solid"/>
                  <a:round/>
                  <a:headEnd type="none" w="med" len="med"/>
                  <a:tailEnd type="none" w="med" len="med"/>
                </a:ln>
              </p:spPr>
            </p:sp>
            <p:sp>
              <p:nvSpPr>
                <p:cNvPr id="37973" name="Line 86"/>
                <p:cNvSpPr/>
                <p:nvPr/>
              </p:nvSpPr>
              <p:spPr>
                <a:xfrm>
                  <a:off x="930" y="3135"/>
                  <a:ext cx="0" cy="226"/>
                </a:xfrm>
                <a:prstGeom prst="line">
                  <a:avLst/>
                </a:prstGeom>
                <a:ln w="25400" cap="flat" cmpd="sng">
                  <a:solidFill>
                    <a:schemeClr val="tx1"/>
                  </a:solidFill>
                  <a:prstDash val="solid"/>
                  <a:round/>
                  <a:headEnd type="none" w="med" len="med"/>
                  <a:tailEnd type="none" w="med" len="med"/>
                </a:ln>
              </p:spPr>
            </p:sp>
            <p:sp>
              <p:nvSpPr>
                <p:cNvPr id="37974" name="Line 87"/>
                <p:cNvSpPr/>
                <p:nvPr/>
              </p:nvSpPr>
              <p:spPr>
                <a:xfrm flipV="1">
                  <a:off x="1633" y="3022"/>
                  <a:ext cx="181" cy="113"/>
                </a:xfrm>
                <a:prstGeom prst="line">
                  <a:avLst/>
                </a:prstGeom>
                <a:ln w="25400" cap="flat" cmpd="sng">
                  <a:solidFill>
                    <a:schemeClr val="tx1"/>
                  </a:solidFill>
                  <a:prstDash val="solid"/>
                  <a:round/>
                  <a:headEnd type="none" w="med" len="med"/>
                  <a:tailEnd type="none" w="med" len="med"/>
                </a:ln>
              </p:spPr>
            </p:sp>
            <p:sp>
              <p:nvSpPr>
                <p:cNvPr id="37975" name="Line 88"/>
                <p:cNvSpPr/>
                <p:nvPr/>
              </p:nvSpPr>
              <p:spPr>
                <a:xfrm flipV="1">
                  <a:off x="453" y="3090"/>
                  <a:ext cx="181" cy="113"/>
                </a:xfrm>
                <a:prstGeom prst="line">
                  <a:avLst/>
                </a:prstGeom>
                <a:ln w="25400" cap="flat" cmpd="sng">
                  <a:solidFill>
                    <a:schemeClr val="tx1"/>
                  </a:solidFill>
                  <a:prstDash val="solid"/>
                  <a:round/>
                  <a:headEnd type="none" w="med" len="med"/>
                  <a:tailEnd type="none" w="med" len="med"/>
                </a:ln>
              </p:spPr>
            </p:sp>
            <p:sp>
              <p:nvSpPr>
                <p:cNvPr id="37976" name="Line 89"/>
                <p:cNvSpPr/>
                <p:nvPr/>
              </p:nvSpPr>
              <p:spPr>
                <a:xfrm>
                  <a:off x="1338" y="3113"/>
                  <a:ext cx="113" cy="113"/>
                </a:xfrm>
                <a:prstGeom prst="line">
                  <a:avLst/>
                </a:prstGeom>
                <a:ln w="25400" cap="flat" cmpd="sng">
                  <a:solidFill>
                    <a:schemeClr val="tx1"/>
                  </a:solidFill>
                  <a:prstDash val="solid"/>
                  <a:round/>
                  <a:headEnd type="none" w="med" len="med"/>
                  <a:tailEnd type="none" w="med" len="med"/>
                </a:ln>
              </p:spPr>
            </p:sp>
            <p:sp>
              <p:nvSpPr>
                <p:cNvPr id="37977" name="Line 90"/>
                <p:cNvSpPr/>
                <p:nvPr/>
              </p:nvSpPr>
              <p:spPr>
                <a:xfrm flipH="1" flipV="1">
                  <a:off x="771" y="2999"/>
                  <a:ext cx="159" cy="136"/>
                </a:xfrm>
                <a:prstGeom prst="line">
                  <a:avLst/>
                </a:prstGeom>
                <a:ln w="25400" cap="flat" cmpd="sng">
                  <a:solidFill>
                    <a:schemeClr val="tx1"/>
                  </a:solidFill>
                  <a:prstDash val="solid"/>
                  <a:round/>
                  <a:headEnd type="none" w="med" len="med"/>
                  <a:tailEnd type="none" w="med" len="med"/>
                </a:ln>
              </p:spPr>
            </p:sp>
            <p:sp>
              <p:nvSpPr>
                <p:cNvPr id="37978" name="Line 91"/>
                <p:cNvSpPr/>
                <p:nvPr/>
              </p:nvSpPr>
              <p:spPr>
                <a:xfrm flipH="1" flipV="1">
                  <a:off x="747" y="3271"/>
                  <a:ext cx="228" cy="46"/>
                </a:xfrm>
                <a:prstGeom prst="line">
                  <a:avLst/>
                </a:prstGeom>
                <a:ln w="25400" cap="flat" cmpd="sng">
                  <a:solidFill>
                    <a:schemeClr val="tx1"/>
                  </a:solidFill>
                  <a:prstDash val="solid"/>
                  <a:round/>
                  <a:headEnd type="none" w="med" len="med"/>
                  <a:tailEnd type="none" w="med" len="med"/>
                </a:ln>
              </p:spPr>
            </p:sp>
          </p:grpSp>
          <p:sp>
            <p:nvSpPr>
              <p:cNvPr id="37979" name="Text Box 92"/>
              <p:cNvSpPr txBox="1"/>
              <p:nvPr/>
            </p:nvSpPr>
            <p:spPr>
              <a:xfrm>
                <a:off x="3333" y="2878"/>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7980" name="Text Box 93"/>
              <p:cNvSpPr txBox="1"/>
              <p:nvPr/>
            </p:nvSpPr>
            <p:spPr>
              <a:xfrm>
                <a:off x="3039" y="2228"/>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7981" name="Text Box 94"/>
              <p:cNvSpPr txBox="1"/>
              <p:nvPr/>
            </p:nvSpPr>
            <p:spPr>
              <a:xfrm>
                <a:off x="3401" y="3060"/>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7982" name="Text Box 95"/>
              <p:cNvSpPr txBox="1"/>
              <p:nvPr/>
            </p:nvSpPr>
            <p:spPr>
              <a:xfrm>
                <a:off x="3764" y="2251"/>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7983" name="Text Box 96"/>
              <p:cNvSpPr txBox="1"/>
              <p:nvPr/>
            </p:nvSpPr>
            <p:spPr>
              <a:xfrm>
                <a:off x="4047" y="2852"/>
                <a:ext cx="272"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a:t>
                </a:r>
              </a:p>
            </p:txBody>
          </p:sp>
          <p:sp>
            <p:nvSpPr>
              <p:cNvPr id="37984" name="Text Box 97"/>
              <p:cNvSpPr txBox="1"/>
              <p:nvPr/>
            </p:nvSpPr>
            <p:spPr>
              <a:xfrm>
                <a:off x="3157" y="2370"/>
                <a:ext cx="623" cy="212"/>
              </a:xfrm>
              <a:prstGeom prst="rect">
                <a:avLst/>
              </a:prstGeom>
              <a:noFill/>
              <a:ln w="9525">
                <a:noFill/>
              </a:ln>
            </p:spPr>
            <p:txBody>
              <a:bodyPr anchor="t" anchorCtr="0">
                <a:spAutoFit/>
              </a:bodyPr>
              <a:lstStyle/>
              <a:p>
                <a:pPr>
                  <a:lnSpc>
                    <a:spcPct val="80000"/>
                  </a:lnSpc>
                  <a:buClrTx/>
                  <a:buFontTx/>
                </a:pPr>
                <a:r>
                  <a:rPr lang="en-US" altLang="zh-CN" sz="2000" dirty="0">
                    <a:latin typeface="Times New Roman" panose="02020603050405020304" pitchFamily="18" charset="0"/>
                    <a:ea typeface="微软雅黑" panose="020B0503020204020204" charset="-122"/>
                  </a:rPr>
                  <a:t>CH</a:t>
                </a:r>
                <a:r>
                  <a:rPr lang="en-US" altLang="zh-CN" sz="2000" baseline="-25000" dirty="0">
                    <a:latin typeface="Times New Roman" panose="02020603050405020304" pitchFamily="18" charset="0"/>
                    <a:ea typeface="微软雅黑" panose="020B0503020204020204" charset="-122"/>
                  </a:rPr>
                  <a:t>2</a:t>
                </a:r>
                <a:r>
                  <a:rPr lang="en-US" altLang="zh-CN" sz="2000" dirty="0">
                    <a:latin typeface="Times New Roman" panose="02020603050405020304" pitchFamily="18" charset="0"/>
                    <a:ea typeface="微软雅黑" panose="020B0503020204020204" charset="-122"/>
                  </a:rPr>
                  <a:t>OH</a:t>
                </a:r>
              </a:p>
            </p:txBody>
          </p:sp>
          <p:sp>
            <p:nvSpPr>
              <p:cNvPr id="37985" name="Text Box 98"/>
              <p:cNvSpPr txBox="1"/>
              <p:nvPr/>
            </p:nvSpPr>
            <p:spPr>
              <a:xfrm>
                <a:off x="4291" y="2468"/>
                <a:ext cx="431" cy="242"/>
              </a:xfrm>
              <a:prstGeom prst="rect">
                <a:avLst/>
              </a:prstGeom>
              <a:noFill/>
              <a:ln w="9525">
                <a:noFill/>
              </a:ln>
            </p:spPr>
            <p:txBody>
              <a:bodyPr anchor="t" anchorCtr="0">
                <a:spAutoFit/>
              </a:bodyPr>
              <a:lstStyle/>
              <a:p>
                <a:pPr>
                  <a:lnSpc>
                    <a:spcPct val="80000"/>
                  </a:lnSpc>
                  <a:buClrTx/>
                  <a:buFontTx/>
                </a:pPr>
                <a:r>
                  <a:rPr lang="en-US" altLang="zh-CN" sz="2400" dirty="0">
                    <a:solidFill>
                      <a:srgbClr val="FF0000"/>
                    </a:solidFill>
                    <a:latin typeface="Times New Roman" panose="02020603050405020304" pitchFamily="18" charset="0"/>
                    <a:ea typeface="微软雅黑" panose="020B0503020204020204" charset="-122"/>
                  </a:rPr>
                  <a:t>OH</a:t>
                </a:r>
              </a:p>
            </p:txBody>
          </p:sp>
          <p:sp>
            <p:nvSpPr>
              <p:cNvPr id="37986" name="Text Box 99"/>
              <p:cNvSpPr txBox="1"/>
              <p:nvPr/>
            </p:nvSpPr>
            <p:spPr>
              <a:xfrm>
                <a:off x="2948" y="2772"/>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sp>
            <p:nvSpPr>
              <p:cNvPr id="37987" name="Text Box 100"/>
              <p:cNvSpPr txBox="1"/>
              <p:nvPr/>
            </p:nvSpPr>
            <p:spPr>
              <a:xfrm>
                <a:off x="3741" y="2765"/>
                <a:ext cx="431" cy="242"/>
              </a:xfrm>
              <a:prstGeom prst="rect">
                <a:avLst/>
              </a:prstGeom>
              <a:noFill/>
              <a:ln w="9525">
                <a:noFill/>
              </a:ln>
            </p:spPr>
            <p:txBody>
              <a:bodyPr anchor="t" anchorCtr="0">
                <a:spAutoFit/>
              </a:bodyPr>
              <a:lstStyle/>
              <a:p>
                <a:pPr>
                  <a:lnSpc>
                    <a:spcPct val="80000"/>
                  </a:lnSpc>
                  <a:buClrTx/>
                  <a:buFontTx/>
                </a:pPr>
                <a:r>
                  <a:rPr lang="en-US" altLang="zh-CN" sz="2400" dirty="0">
                    <a:latin typeface="Times New Roman" panose="02020603050405020304" pitchFamily="18" charset="0"/>
                    <a:ea typeface="微软雅黑" panose="020B0503020204020204" charset="-122"/>
                  </a:rPr>
                  <a:t>HO</a:t>
                </a:r>
              </a:p>
            </p:txBody>
          </p:sp>
        </p:grpSp>
      </p:grpSp>
      <p:sp>
        <p:nvSpPr>
          <p:cNvPr id="37988" name="Text Box 101"/>
          <p:cNvSpPr txBox="1"/>
          <p:nvPr/>
        </p:nvSpPr>
        <p:spPr>
          <a:xfrm>
            <a:off x="3489325" y="3259773"/>
            <a:ext cx="1728788" cy="384175"/>
          </a:xfrm>
          <a:prstGeom prst="rect">
            <a:avLst/>
          </a:prstGeom>
          <a:noFill/>
          <a:ln w="9525">
            <a:noFill/>
          </a:ln>
        </p:spPr>
        <p:txBody>
          <a:bodyPr anchor="t" anchorCtr="0">
            <a:spAutoFit/>
          </a:bodyPr>
          <a:lstStyle/>
          <a:p>
            <a:pPr>
              <a:lnSpc>
                <a:spcPct val="80000"/>
              </a:lnSpc>
              <a:buClrTx/>
              <a:buFontTx/>
            </a:pPr>
            <a:r>
              <a:rPr lang="en-US" altLang="zh-CN" sz="2400" dirty="0">
                <a:solidFill>
                  <a:srgbClr val="FF0000"/>
                </a:solidFill>
                <a:latin typeface="Times New Roman" panose="02020603050405020304" pitchFamily="18" charset="0"/>
                <a:ea typeface="微软雅黑" panose="020B0503020204020204" charset="-122"/>
                <a:sym typeface="Symbol" panose="05050102010706020507" pitchFamily="18" charset="2"/>
              </a:rPr>
              <a:t>-1,4-</a:t>
            </a:r>
            <a:r>
              <a:rPr lang="zh-CN" altLang="en-US" sz="2400" dirty="0">
                <a:solidFill>
                  <a:srgbClr val="FF0000"/>
                </a:solidFill>
                <a:latin typeface="Times New Roman" panose="02020603050405020304" pitchFamily="18" charset="0"/>
                <a:ea typeface="微软雅黑" panose="020B0503020204020204" charset="-122"/>
                <a:sym typeface="Symbol" panose="05050102010706020507" pitchFamily="18" charset="2"/>
              </a:rPr>
              <a:t>苷键</a:t>
            </a:r>
          </a:p>
        </p:txBody>
      </p:sp>
      <p:sp>
        <p:nvSpPr>
          <p:cNvPr id="37989" name="Text Box 102"/>
          <p:cNvSpPr txBox="1"/>
          <p:nvPr/>
        </p:nvSpPr>
        <p:spPr>
          <a:xfrm>
            <a:off x="1474788" y="2348548"/>
            <a:ext cx="935037" cy="384175"/>
          </a:xfrm>
          <a:prstGeom prst="rect">
            <a:avLst/>
          </a:prstGeom>
          <a:noFill/>
          <a:ln w="9525">
            <a:noFill/>
          </a:ln>
        </p:spPr>
        <p:txBody>
          <a:bodyPr anchor="t" anchorCtr="0">
            <a:spAutoFit/>
          </a:bodyPr>
          <a:lstStyle/>
          <a:p>
            <a:pPr>
              <a:lnSpc>
                <a:spcPct val="80000"/>
              </a:lnSpc>
              <a:buClrTx/>
              <a:buFontTx/>
            </a:pPr>
            <a:r>
              <a:rPr lang="zh-CN" altLang="en-US" sz="2400" dirty="0">
                <a:solidFill>
                  <a:srgbClr val="FF0000"/>
                </a:solidFill>
                <a:latin typeface="Times New Roman" panose="02020603050405020304" pitchFamily="18" charset="0"/>
                <a:ea typeface="微软雅黑" panose="020B0503020204020204" charset="-122"/>
                <a:sym typeface="Symbol" panose="05050102010706020507" pitchFamily="18" charset="2"/>
              </a:rPr>
              <a:t>糖基</a:t>
            </a:r>
          </a:p>
        </p:txBody>
      </p:sp>
      <p:sp>
        <p:nvSpPr>
          <p:cNvPr id="37990" name="Text Box 103"/>
          <p:cNvSpPr txBox="1"/>
          <p:nvPr/>
        </p:nvSpPr>
        <p:spPr>
          <a:xfrm>
            <a:off x="6335713" y="2312035"/>
            <a:ext cx="1150937" cy="384175"/>
          </a:xfrm>
          <a:prstGeom prst="rect">
            <a:avLst/>
          </a:prstGeom>
          <a:noFill/>
          <a:ln w="9525">
            <a:noFill/>
          </a:ln>
        </p:spPr>
        <p:txBody>
          <a:bodyPr anchor="t" anchorCtr="0">
            <a:spAutoFit/>
          </a:bodyPr>
          <a:lstStyle/>
          <a:p>
            <a:pPr>
              <a:lnSpc>
                <a:spcPct val="80000"/>
              </a:lnSpc>
              <a:buClrTx/>
              <a:buFontTx/>
            </a:pPr>
            <a:r>
              <a:rPr lang="zh-CN" altLang="en-US" sz="2400" dirty="0">
                <a:solidFill>
                  <a:srgbClr val="FF0000"/>
                </a:solidFill>
                <a:latin typeface="Times New Roman" panose="02020603050405020304" pitchFamily="18" charset="0"/>
                <a:ea typeface="微软雅黑" panose="020B0503020204020204" charset="-122"/>
                <a:sym typeface="Symbol" panose="05050102010706020507" pitchFamily="18" charset="2"/>
              </a:rPr>
              <a:t>配糖体</a:t>
            </a:r>
          </a:p>
        </p:txBody>
      </p:sp>
      <p:sp>
        <p:nvSpPr>
          <p:cNvPr id="39944"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39945"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35</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3"/>
          <p:cNvSpPr>
            <a:spLocks noGrp="1" noRot="1"/>
          </p:cNvSpPr>
          <p:nvPr>
            <p:ph idx="1"/>
          </p:nvPr>
        </p:nvSpPr>
        <p:spPr>
          <a:xfrm>
            <a:off x="468313" y="1268413"/>
            <a:ext cx="8229600" cy="4932362"/>
          </a:xfrm>
          <a:noFill/>
          <a:ln>
            <a:noFill/>
          </a:ln>
        </p:spPr>
        <p:txBody>
          <a:bodyPr wrap="square" lIns="91440" tIns="45720" rIns="91440" bIns="45720" anchor="t" anchorCtr="0"/>
          <a:lstStyle/>
          <a:p>
            <a:pPr>
              <a:lnSpc>
                <a:spcPct val="120000"/>
              </a:lnSpc>
            </a:pPr>
            <a:r>
              <a:rPr lang="zh-CN" altLang="en-US" sz="2400" b="1" dirty="0">
                <a:ea typeface="楷体" panose="02010609060101010101" pitchFamily="49" charset="-122"/>
              </a:rPr>
              <a:t>是由数百个乃至上千个相同或不相同的单糖分子通过苷键相连而成的天然高分子化合物。组成多糖的单体有：戊糖、己糖、醛糖、酮糖或其他一些单糖的衍生物。按其水解后得到的产物情况可分为两大类：</a:t>
            </a:r>
          </a:p>
          <a:p>
            <a:pPr>
              <a:lnSpc>
                <a:spcPct val="120000"/>
              </a:lnSpc>
              <a:buNone/>
            </a:pPr>
            <a:r>
              <a:rPr lang="en-US" altLang="zh-CN" sz="2400" b="1" dirty="0">
                <a:ea typeface="楷体" panose="02010609060101010101" pitchFamily="49" charset="-122"/>
              </a:rPr>
              <a:t>1.</a:t>
            </a:r>
            <a:r>
              <a:rPr lang="zh-CN" altLang="en-US" sz="2400" b="1" dirty="0">
                <a:ea typeface="楷体" panose="02010609060101010101" pitchFamily="49" charset="-122"/>
              </a:rPr>
              <a:t>同多糖：水解产物为同一种单糖分子。如：淀粉、纤维素等。</a:t>
            </a:r>
          </a:p>
          <a:p>
            <a:pPr>
              <a:lnSpc>
                <a:spcPct val="120000"/>
              </a:lnSpc>
              <a:buNone/>
            </a:pPr>
            <a:r>
              <a:rPr lang="en-US" altLang="zh-CN" sz="2400" b="1" dirty="0">
                <a:ea typeface="楷体" panose="02010609060101010101" pitchFamily="49" charset="-122"/>
              </a:rPr>
              <a:t>2.</a:t>
            </a:r>
            <a:r>
              <a:rPr lang="zh-CN" altLang="en-US" sz="2400" b="1" dirty="0">
                <a:ea typeface="楷体" panose="02010609060101010101" pitchFamily="49" charset="-122"/>
              </a:rPr>
              <a:t>杂多糖：水解产物多于一种单糖分子。如：果胶质、粘多糖、阿拉伯胶等，水解后得到：半乳糖、阿拉伯糖、鼠李糖、葡萄糖酸等。</a:t>
            </a:r>
          </a:p>
        </p:txBody>
      </p:sp>
      <p:sp>
        <p:nvSpPr>
          <p:cNvPr id="38914" name="Text Box 5"/>
          <p:cNvSpPr txBox="1"/>
          <p:nvPr/>
        </p:nvSpPr>
        <p:spPr>
          <a:xfrm>
            <a:off x="3132138" y="260350"/>
            <a:ext cx="2068512" cy="519113"/>
          </a:xfrm>
          <a:prstGeom prst="rect">
            <a:avLst/>
          </a:prstGeom>
          <a:noFill/>
          <a:ln w="9525">
            <a:noFill/>
          </a:ln>
        </p:spPr>
        <p:txBody>
          <a:bodyPr wrap="none" anchor="t" anchorCtr="0">
            <a:spAutoFit/>
          </a:bodyPr>
          <a:lstStyle/>
          <a:p>
            <a:pPr>
              <a:buClrTx/>
              <a:buFontTx/>
            </a:pPr>
            <a:r>
              <a:rPr lang="zh-CN" altLang="en-US" sz="2800" b="1" dirty="0">
                <a:latin typeface="Arial" panose="020B0604020202020204" pitchFamily="34" charset="0"/>
                <a:ea typeface="楷体" panose="02010609060101010101" pitchFamily="49" charset="-122"/>
              </a:rPr>
              <a:t>第三节 多糖</a:t>
            </a:r>
          </a:p>
        </p:txBody>
      </p:sp>
      <p:sp>
        <p:nvSpPr>
          <p:cNvPr id="40964"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40965"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36</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Rot="1"/>
          </p:cNvSpPr>
          <p:nvPr>
            <p:ph idx="1"/>
          </p:nvPr>
        </p:nvSpPr>
        <p:spPr>
          <a:xfrm>
            <a:off x="468313" y="333375"/>
            <a:ext cx="8229600" cy="2735263"/>
          </a:xfrm>
          <a:noFill/>
          <a:ln>
            <a:noFill/>
          </a:ln>
        </p:spPr>
        <p:txBody>
          <a:bodyPr wrap="square" lIns="91440" tIns="45720" rIns="91440" bIns="45720" anchor="t" anchorCtr="0"/>
          <a:lstStyle/>
          <a:p>
            <a:r>
              <a:rPr lang="zh-CN" altLang="en-US" sz="2000" b="1" dirty="0">
                <a:ea typeface="楷体" panose="02010609060101010101" pitchFamily="49" charset="-122"/>
              </a:rPr>
              <a:t>任何一种多糖都是属于据合程度不同的高分子混合物。其性质显著地区别于单糖和二糖。无还原性、无变旋光现象、无甜味的非晶型固体。且大多数不溶于水，个别能与水形成胶体溶液。</a:t>
            </a:r>
          </a:p>
          <a:p>
            <a:r>
              <a:rPr lang="zh-CN" altLang="en-US" sz="2000" b="1" dirty="0">
                <a:ea typeface="楷体" panose="02010609060101010101" pitchFamily="49" charset="-122"/>
              </a:rPr>
              <a:t>多糖在自然界分布极广。例：植物的骨架</a:t>
            </a:r>
            <a:r>
              <a:rPr lang="en-US" altLang="zh-CN" sz="2000" b="1" dirty="0">
                <a:ea typeface="楷体" panose="02010609060101010101" pitchFamily="49" charset="-122"/>
              </a:rPr>
              <a:t>——</a:t>
            </a:r>
            <a:r>
              <a:rPr lang="zh-CN" altLang="en-US" sz="2000" b="1" dirty="0">
                <a:ea typeface="楷体" panose="02010609060101010101" pitchFamily="49" charset="-122"/>
              </a:rPr>
              <a:t>纤维素、植物储存的养分</a:t>
            </a:r>
            <a:r>
              <a:rPr lang="en-US" altLang="zh-CN" sz="2000" b="1" dirty="0">
                <a:ea typeface="楷体" panose="02010609060101010101" pitchFamily="49" charset="-122"/>
              </a:rPr>
              <a:t>——</a:t>
            </a:r>
            <a:r>
              <a:rPr lang="zh-CN" altLang="en-US" sz="2000" b="1" dirty="0">
                <a:ea typeface="楷体" panose="02010609060101010101" pitchFamily="49" charset="-122"/>
              </a:rPr>
              <a:t>淀粉、动物储存的养分</a:t>
            </a:r>
            <a:r>
              <a:rPr lang="en-US" altLang="zh-CN" sz="2000" b="1" dirty="0">
                <a:ea typeface="楷体" panose="02010609060101010101" pitchFamily="49" charset="-122"/>
              </a:rPr>
              <a:t>——</a:t>
            </a:r>
            <a:r>
              <a:rPr lang="zh-CN" altLang="en-US" sz="2000" b="1" dirty="0">
                <a:ea typeface="楷体" panose="02010609060101010101" pitchFamily="49" charset="-122"/>
              </a:rPr>
              <a:t>糖元</a:t>
            </a:r>
            <a:r>
              <a:rPr lang="en-US" altLang="zh-CN" sz="2000" b="1" dirty="0">
                <a:ea typeface="楷体" panose="02010609060101010101" pitchFamily="49" charset="-122"/>
              </a:rPr>
              <a:t>(</a:t>
            </a:r>
            <a:r>
              <a:rPr lang="zh-CN" altLang="en-US" sz="2000" b="1" dirty="0">
                <a:ea typeface="楷体" panose="02010609060101010101" pitchFamily="49" charset="-122"/>
              </a:rPr>
              <a:t>动物淀粉</a:t>
            </a:r>
            <a:r>
              <a:rPr lang="en-US" altLang="zh-CN" sz="2000" b="1" dirty="0">
                <a:ea typeface="楷体" panose="02010609060101010101" pitchFamily="49" charset="-122"/>
              </a:rPr>
              <a:t>)</a:t>
            </a:r>
            <a:r>
              <a:rPr lang="zh-CN" altLang="en-US" sz="2000" b="1" dirty="0">
                <a:ea typeface="楷体" panose="02010609060101010101" pitchFamily="49" charset="-122"/>
              </a:rPr>
              <a:t>。</a:t>
            </a:r>
          </a:p>
        </p:txBody>
      </p:sp>
      <p:sp>
        <p:nvSpPr>
          <p:cNvPr id="39938" name="Text Box 4"/>
          <p:cNvSpPr txBox="1"/>
          <p:nvPr/>
        </p:nvSpPr>
        <p:spPr>
          <a:xfrm>
            <a:off x="468313" y="2566988"/>
            <a:ext cx="4495800" cy="457200"/>
          </a:xfrm>
          <a:prstGeom prst="rect">
            <a:avLst/>
          </a:prstGeom>
          <a:noFill/>
          <a:ln w="9525">
            <a:noFill/>
          </a:ln>
        </p:spPr>
        <p:txBody>
          <a:bodyPr anchor="t" anchorCtr="0">
            <a:spAutoFit/>
          </a:bodyPr>
          <a:lstStyle/>
          <a:p>
            <a:pPr>
              <a:spcBef>
                <a:spcPct val="50000"/>
              </a:spcBef>
              <a:buClrTx/>
              <a:buFontTx/>
            </a:pPr>
            <a:r>
              <a:rPr lang="zh-CN" altLang="en-US" sz="2400" b="1" dirty="0">
                <a:solidFill>
                  <a:schemeClr val="hlink"/>
                </a:solidFill>
                <a:latin typeface="Arial" panose="020B0604020202020204" pitchFamily="34" charset="0"/>
                <a:ea typeface="楷体" panose="02010609060101010101" pitchFamily="49" charset="-122"/>
              </a:rPr>
              <a:t>一、淀粉（</a:t>
            </a:r>
            <a:r>
              <a:rPr lang="en-US" altLang="zh-CN" sz="2400" b="1" dirty="0">
                <a:solidFill>
                  <a:schemeClr val="hlink"/>
                </a:solidFill>
                <a:latin typeface="Arial" panose="020B0604020202020204" pitchFamily="34" charset="0"/>
                <a:ea typeface="楷体" panose="02010609060101010101" pitchFamily="49" charset="-122"/>
              </a:rPr>
              <a:t>Starch </a:t>
            </a:r>
            <a:r>
              <a:rPr lang="zh-CN" altLang="en-US" sz="2400" b="1" dirty="0">
                <a:solidFill>
                  <a:schemeClr val="hlink"/>
                </a:solidFill>
                <a:latin typeface="Arial" panose="020B0604020202020204" pitchFamily="34" charset="0"/>
                <a:ea typeface="楷体" panose="02010609060101010101" pitchFamily="49" charset="-122"/>
              </a:rPr>
              <a:t>）</a:t>
            </a:r>
          </a:p>
        </p:txBody>
      </p:sp>
      <p:sp>
        <p:nvSpPr>
          <p:cNvPr id="39939" name="Text Box 5"/>
          <p:cNvSpPr txBox="1"/>
          <p:nvPr/>
        </p:nvSpPr>
        <p:spPr>
          <a:xfrm>
            <a:off x="539750" y="3070225"/>
            <a:ext cx="8604250" cy="1208088"/>
          </a:xfrm>
          <a:prstGeom prst="rect">
            <a:avLst/>
          </a:prstGeom>
          <a:noFill/>
          <a:ln w="9525">
            <a:noFill/>
          </a:ln>
        </p:spPr>
        <p:txBody>
          <a:bodyPr anchor="t" anchorCtr="0">
            <a:spAutoFit/>
          </a:bodyPr>
          <a:lstStyle/>
          <a:p>
            <a:pPr>
              <a:lnSpc>
                <a:spcPct val="95000"/>
              </a:lnSpc>
              <a:spcBef>
                <a:spcPct val="20000"/>
              </a:spcBef>
              <a:buClrTx/>
              <a:buFontTx/>
            </a:pPr>
            <a:r>
              <a:rPr lang="en-US" altLang="zh-CN" sz="2400" b="1" dirty="0">
                <a:latin typeface="Arial" panose="020B0604020202020204" pitchFamily="34" charset="0"/>
                <a:ea typeface="楷体" panose="02010609060101010101" pitchFamily="49" charset="-122"/>
              </a:rPr>
              <a:t>1. </a:t>
            </a:r>
            <a:r>
              <a:rPr lang="zh-CN" altLang="en-US" sz="2400" b="1" dirty="0">
                <a:latin typeface="Arial" panose="020B0604020202020204" pitchFamily="34" charset="0"/>
                <a:ea typeface="楷体" panose="02010609060101010101" pitchFamily="49" charset="-122"/>
              </a:rPr>
              <a:t>直链淀粉（</a:t>
            </a:r>
            <a:r>
              <a:rPr lang="en-US" altLang="zh-CN" sz="2400" b="1" dirty="0">
                <a:latin typeface="Arial" panose="020B0604020202020204" pitchFamily="34" charset="0"/>
                <a:ea typeface="楷体" panose="02010609060101010101" pitchFamily="49" charset="-122"/>
              </a:rPr>
              <a:t>Amylose</a:t>
            </a:r>
            <a:r>
              <a:rPr lang="zh-CN" altLang="en-US" sz="2400" b="1" dirty="0">
                <a:latin typeface="Arial" panose="020B0604020202020204" pitchFamily="34" charset="0"/>
                <a:ea typeface="楷体" panose="02010609060101010101" pitchFamily="49" charset="-122"/>
              </a:rPr>
              <a:t>）</a:t>
            </a:r>
          </a:p>
          <a:p>
            <a:pPr>
              <a:lnSpc>
                <a:spcPct val="95000"/>
              </a:lnSpc>
              <a:spcBef>
                <a:spcPct val="20000"/>
              </a:spcBef>
              <a:buClrTx/>
              <a:buFontTx/>
            </a:pPr>
            <a:r>
              <a:rPr lang="zh-CN" altLang="en-US" sz="2400" b="1" dirty="0">
                <a:latin typeface="Arial" panose="020B0604020202020204" pitchFamily="34" charset="0"/>
                <a:ea typeface="楷体" panose="02010609060101010101" pitchFamily="49" charset="-122"/>
              </a:rPr>
              <a:t>  </a:t>
            </a:r>
            <a:r>
              <a:rPr lang="en-US" altLang="zh-CN" sz="2400" b="1" dirty="0">
                <a:latin typeface="Arial" panose="020B0604020202020204" pitchFamily="34" charset="0"/>
                <a:ea typeface="楷体" panose="02010609060101010101" pitchFamily="49" charset="-122"/>
              </a:rPr>
              <a:t>200~980</a:t>
            </a:r>
            <a:r>
              <a:rPr lang="zh-CN" altLang="en-US" sz="2400" b="1" dirty="0">
                <a:latin typeface="Arial" panose="020B0604020202020204" pitchFamily="34" charset="0"/>
                <a:ea typeface="楷体" panose="02010609060101010101" pitchFamily="49" charset="-122"/>
              </a:rPr>
              <a:t>个</a:t>
            </a:r>
            <a:r>
              <a:rPr lang="zh-CN" altLang="en-US" sz="2400" b="1" dirty="0">
                <a:latin typeface="Arial" panose="020B0604020202020204" pitchFamily="34" charset="0"/>
                <a:ea typeface="楷体" panose="02010609060101010101" pitchFamily="49" charset="-122"/>
                <a:sym typeface="Symbol" panose="05050102010706020507" pitchFamily="18" charset="2"/>
              </a:rPr>
              <a:t></a:t>
            </a:r>
            <a:r>
              <a:rPr lang="en-US" altLang="zh-CN" sz="2400" b="1" dirty="0">
                <a:latin typeface="Arial" panose="020B0604020202020204" pitchFamily="34" charset="0"/>
                <a:ea typeface="楷体" panose="02010609060101010101" pitchFamily="49" charset="-122"/>
              </a:rPr>
              <a:t>-D-</a:t>
            </a:r>
            <a:r>
              <a:rPr lang="zh-CN" altLang="en-US" sz="2400" b="1" dirty="0">
                <a:latin typeface="Arial" panose="020B0604020202020204" pitchFamily="34" charset="0"/>
                <a:ea typeface="楷体" panose="02010609060101010101" pitchFamily="49" charset="-122"/>
              </a:rPr>
              <a:t>葡萄糖，通过</a:t>
            </a:r>
            <a:r>
              <a:rPr lang="zh-CN" altLang="en-US" sz="2400" b="1" dirty="0">
                <a:latin typeface="Arial" panose="020B0604020202020204" pitchFamily="34" charset="0"/>
                <a:ea typeface="楷体" panose="02010609060101010101" pitchFamily="49" charset="-122"/>
                <a:sym typeface="Symbol" panose="05050102010706020507" pitchFamily="18" charset="2"/>
              </a:rPr>
              <a:t></a:t>
            </a:r>
            <a:r>
              <a:rPr lang="zh-CN" altLang="en-US" sz="2400" b="1" dirty="0">
                <a:latin typeface="Arial" panose="020B0604020202020204" pitchFamily="34" charset="0"/>
                <a:ea typeface="楷体" panose="02010609060101010101" pitchFamily="49" charset="-122"/>
              </a:rPr>
              <a:t> </a:t>
            </a:r>
            <a:r>
              <a:rPr lang="en-US" altLang="zh-CN" sz="2400" b="1" dirty="0">
                <a:latin typeface="Arial" panose="020B0604020202020204" pitchFamily="34" charset="0"/>
                <a:ea typeface="楷体" panose="02010609060101010101" pitchFamily="49" charset="-122"/>
              </a:rPr>
              <a:t>-1,4</a:t>
            </a:r>
            <a:r>
              <a:rPr lang="zh-CN" altLang="en-US" sz="2400" b="1" dirty="0">
                <a:latin typeface="Arial" panose="020B0604020202020204" pitchFamily="34" charset="0"/>
                <a:ea typeface="楷体" panose="02010609060101010101" pitchFamily="49" charset="-122"/>
              </a:rPr>
              <a:t>苷键连结成直链状（非线形），靠氢键维持，每周有</a:t>
            </a:r>
            <a:r>
              <a:rPr lang="en-US" altLang="zh-CN" sz="2400" b="1" dirty="0">
                <a:latin typeface="Arial" panose="020B0604020202020204" pitchFamily="34" charset="0"/>
                <a:ea typeface="楷体" panose="02010609060101010101" pitchFamily="49" charset="-122"/>
              </a:rPr>
              <a:t>6</a:t>
            </a:r>
            <a:r>
              <a:rPr lang="zh-CN" altLang="en-US" sz="2400" b="1" dirty="0">
                <a:latin typeface="Arial" panose="020B0604020202020204" pitchFamily="34" charset="0"/>
                <a:ea typeface="楷体" panose="02010609060101010101" pitchFamily="49" charset="-122"/>
              </a:rPr>
              <a:t>个葡萄糖分子组成</a:t>
            </a:r>
          </a:p>
        </p:txBody>
      </p:sp>
      <p:pic>
        <p:nvPicPr>
          <p:cNvPr id="39940" name="Picture 6"/>
          <p:cNvPicPr>
            <a:picLocks noChangeAspect="1"/>
          </p:cNvPicPr>
          <p:nvPr/>
        </p:nvPicPr>
        <p:blipFill>
          <a:blip r:embed="rId2">
            <a:clrChange>
              <a:clrFrom>
                <a:srgbClr val="000000"/>
              </a:clrFrom>
              <a:clrTo>
                <a:srgbClr val="FF0000"/>
              </a:clrTo>
            </a:clrChange>
          </a:blip>
          <a:stretch>
            <a:fillRect/>
          </a:stretch>
        </p:blipFill>
        <p:spPr>
          <a:xfrm>
            <a:off x="1763713" y="4362450"/>
            <a:ext cx="5257800" cy="1920875"/>
          </a:xfrm>
          <a:prstGeom prst="rect">
            <a:avLst/>
          </a:prstGeom>
          <a:noFill/>
          <a:ln w="9525" cap="flat" cmpd="sng">
            <a:solidFill>
              <a:schemeClr val="tx1"/>
            </a:solidFill>
            <a:prstDash val="solid"/>
            <a:miter/>
            <a:headEnd type="none" w="med" len="med"/>
            <a:tailEnd type="none" w="med" len="med"/>
          </a:ln>
        </p:spPr>
      </p:pic>
      <p:sp>
        <p:nvSpPr>
          <p:cNvPr id="41990"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41991"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37</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2"/>
          <p:cNvSpPr txBox="1"/>
          <p:nvPr/>
        </p:nvSpPr>
        <p:spPr>
          <a:xfrm>
            <a:off x="2987675" y="5121275"/>
            <a:ext cx="2895600" cy="701675"/>
          </a:xfrm>
          <a:prstGeom prst="rect">
            <a:avLst/>
          </a:prstGeom>
          <a:noFill/>
          <a:ln w="9525">
            <a:noFill/>
          </a:ln>
        </p:spPr>
        <p:txBody>
          <a:bodyPr anchor="t" anchorCtr="0">
            <a:spAutoFit/>
          </a:bodyPr>
          <a:lstStyle/>
          <a:p>
            <a:pPr>
              <a:spcBef>
                <a:spcPct val="50000"/>
              </a:spcBef>
              <a:buClrTx/>
              <a:buFontTx/>
            </a:pPr>
            <a:r>
              <a:rPr lang="zh-CN" altLang="en-US" sz="4000" b="1" dirty="0">
                <a:solidFill>
                  <a:schemeClr val="hlink"/>
                </a:solidFill>
                <a:latin typeface="Times New Roman" panose="02020603050405020304" pitchFamily="18" charset="0"/>
                <a:ea typeface="微软雅黑" panose="020B0503020204020204" charset="-122"/>
              </a:rPr>
              <a:t>直链淀粉</a:t>
            </a:r>
          </a:p>
        </p:txBody>
      </p:sp>
      <p:pic>
        <p:nvPicPr>
          <p:cNvPr id="40962" name="Picture 3"/>
          <p:cNvPicPr>
            <a:picLocks noChangeAspect="1"/>
          </p:cNvPicPr>
          <p:nvPr/>
        </p:nvPicPr>
        <p:blipFill>
          <a:blip r:embed="rId2"/>
          <a:stretch>
            <a:fillRect/>
          </a:stretch>
        </p:blipFill>
        <p:spPr>
          <a:xfrm>
            <a:off x="468313" y="692150"/>
            <a:ext cx="8172450" cy="4219575"/>
          </a:xfrm>
          <a:prstGeom prst="rect">
            <a:avLst/>
          </a:prstGeom>
          <a:noFill/>
          <a:ln w="9525">
            <a:noFill/>
          </a:ln>
        </p:spPr>
      </p:pic>
      <p:sp>
        <p:nvSpPr>
          <p:cNvPr id="43012"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43013"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38</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2"/>
          <p:cNvPicPr>
            <a:picLocks noChangeAspect="1"/>
          </p:cNvPicPr>
          <p:nvPr/>
        </p:nvPicPr>
        <p:blipFill>
          <a:blip r:embed="rId2"/>
          <a:stretch>
            <a:fillRect/>
          </a:stretch>
        </p:blipFill>
        <p:spPr>
          <a:xfrm>
            <a:off x="468313" y="333375"/>
            <a:ext cx="7920037" cy="2303463"/>
          </a:xfrm>
          <a:prstGeom prst="rect">
            <a:avLst/>
          </a:prstGeom>
          <a:noFill/>
          <a:ln w="9525">
            <a:noFill/>
          </a:ln>
        </p:spPr>
      </p:pic>
      <p:pic>
        <p:nvPicPr>
          <p:cNvPr id="41986" name="Picture 3"/>
          <p:cNvPicPr>
            <a:picLocks noChangeAspect="1"/>
          </p:cNvPicPr>
          <p:nvPr/>
        </p:nvPicPr>
        <p:blipFill>
          <a:blip r:embed="rId3"/>
          <a:stretch>
            <a:fillRect/>
          </a:stretch>
        </p:blipFill>
        <p:spPr>
          <a:xfrm>
            <a:off x="323850" y="3283585"/>
            <a:ext cx="8534400" cy="3024188"/>
          </a:xfrm>
          <a:prstGeom prst="rect">
            <a:avLst/>
          </a:prstGeom>
          <a:noFill/>
          <a:ln w="9525">
            <a:noFill/>
          </a:ln>
        </p:spPr>
      </p:pic>
      <p:sp>
        <p:nvSpPr>
          <p:cNvPr id="44036"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44037"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39</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Rot="1"/>
          </p:cNvSpPr>
          <p:nvPr>
            <p:ph idx="1"/>
          </p:nvPr>
        </p:nvSpPr>
        <p:spPr>
          <a:xfrm>
            <a:off x="539750" y="836613"/>
            <a:ext cx="8135938" cy="4824412"/>
          </a:xfrm>
          <a:noFill/>
          <a:ln>
            <a:noFill/>
          </a:ln>
        </p:spPr>
        <p:txBody>
          <a:bodyPr wrap="square" lIns="91440" tIns="45720" rIns="91440" bIns="45720" anchor="t" anchorCtr="0">
            <a:normAutofit lnSpcReduction="10000"/>
          </a:bodyPr>
          <a:lstStyle/>
          <a:p>
            <a:pPr>
              <a:lnSpc>
                <a:spcPct val="90000"/>
              </a:lnSpc>
              <a:buNone/>
            </a:pPr>
            <a:r>
              <a:rPr lang="en-US" altLang="zh-CN" sz="2800" b="1" dirty="0"/>
              <a:t> </a:t>
            </a:r>
            <a:r>
              <a:rPr lang="zh-CN" altLang="en-US" sz="2400" b="1" dirty="0">
                <a:ea typeface="楷体" panose="02010609060101010101" pitchFamily="49" charset="-122"/>
              </a:rPr>
              <a:t>碳水化合物的分类：</a:t>
            </a:r>
          </a:p>
          <a:p>
            <a:pPr>
              <a:lnSpc>
                <a:spcPct val="90000"/>
              </a:lnSpc>
              <a:buNone/>
            </a:pPr>
            <a:r>
              <a:rPr lang="zh-CN" altLang="en-US" sz="2400" b="1" dirty="0">
                <a:ea typeface="楷体" panose="02010609060101010101" pitchFamily="49" charset="-122"/>
              </a:rPr>
              <a:t>    </a:t>
            </a:r>
            <a:r>
              <a:rPr lang="en-US" altLang="zh-CN" sz="2400" b="1" dirty="0">
                <a:solidFill>
                  <a:srgbClr val="FF00FF"/>
                </a:solidFill>
                <a:ea typeface="楷体" panose="02010609060101010101" pitchFamily="49" charset="-122"/>
              </a:rPr>
              <a:t>1.  </a:t>
            </a:r>
            <a:r>
              <a:rPr lang="zh-CN" altLang="en-US" sz="2400" b="1" dirty="0">
                <a:solidFill>
                  <a:srgbClr val="FF00FF"/>
                </a:solidFill>
                <a:ea typeface="楷体" panose="02010609060101010101" pitchFamily="49" charset="-122"/>
              </a:rPr>
              <a:t>单糖（</a:t>
            </a:r>
            <a:r>
              <a:rPr lang="en-US" altLang="zh-CN" sz="2400" b="1" dirty="0">
                <a:solidFill>
                  <a:srgbClr val="FF00FF"/>
                </a:solidFill>
                <a:ea typeface="楷体" panose="02010609060101010101" pitchFamily="49" charset="-122"/>
              </a:rPr>
              <a:t>monosaccharides</a:t>
            </a:r>
            <a:r>
              <a:rPr lang="zh-CN" altLang="en-US" sz="2400" b="1" dirty="0">
                <a:solidFill>
                  <a:srgbClr val="FF00FF"/>
                </a:solidFill>
                <a:ea typeface="楷体" panose="02010609060101010101" pitchFamily="49" charset="-122"/>
              </a:rPr>
              <a:t>）：</a:t>
            </a:r>
          </a:p>
          <a:p>
            <a:pPr>
              <a:lnSpc>
                <a:spcPct val="90000"/>
              </a:lnSpc>
              <a:buNone/>
            </a:pPr>
            <a:r>
              <a:rPr lang="zh-CN" altLang="en-US" sz="2400" b="1" dirty="0">
                <a:ea typeface="楷体" panose="02010609060101010101" pitchFamily="49" charset="-122"/>
              </a:rPr>
              <a:t>         不能再水解为更小分子的多羟基醛和多羟基酮。如葡萄糖、果糖等。</a:t>
            </a:r>
          </a:p>
          <a:p>
            <a:pPr>
              <a:lnSpc>
                <a:spcPct val="90000"/>
              </a:lnSpc>
              <a:buNone/>
            </a:pPr>
            <a:endParaRPr lang="zh-CN" altLang="en-US" sz="2400" b="1" dirty="0">
              <a:ea typeface="楷体" panose="02010609060101010101" pitchFamily="49" charset="-122"/>
            </a:endParaRPr>
          </a:p>
          <a:p>
            <a:pPr>
              <a:lnSpc>
                <a:spcPct val="90000"/>
              </a:lnSpc>
              <a:buNone/>
            </a:pPr>
            <a:r>
              <a:rPr lang="zh-CN" altLang="en-US" sz="2400" b="1" dirty="0">
                <a:ea typeface="楷体" panose="02010609060101010101" pitchFamily="49" charset="-122"/>
              </a:rPr>
              <a:t>    </a:t>
            </a:r>
            <a:r>
              <a:rPr lang="en-US" altLang="zh-CN" sz="2400" b="1" dirty="0">
                <a:solidFill>
                  <a:srgbClr val="FF00FF"/>
                </a:solidFill>
                <a:ea typeface="楷体" panose="02010609060101010101" pitchFamily="49" charset="-122"/>
              </a:rPr>
              <a:t>2.  </a:t>
            </a:r>
            <a:r>
              <a:rPr lang="zh-CN" altLang="en-US" sz="2400" b="1" dirty="0">
                <a:solidFill>
                  <a:srgbClr val="FF00FF"/>
                </a:solidFill>
                <a:ea typeface="楷体" panose="02010609060101010101" pitchFamily="49" charset="-122"/>
              </a:rPr>
              <a:t>低聚糖（</a:t>
            </a:r>
            <a:r>
              <a:rPr lang="en-US" altLang="zh-CN" sz="2400" b="1" dirty="0">
                <a:solidFill>
                  <a:srgbClr val="FF00FF"/>
                </a:solidFill>
                <a:ea typeface="楷体" panose="02010609060101010101" pitchFamily="49" charset="-122"/>
              </a:rPr>
              <a:t>Oligosaccharides</a:t>
            </a:r>
            <a:r>
              <a:rPr lang="zh-CN" altLang="en-US" sz="2400" b="1" dirty="0">
                <a:solidFill>
                  <a:srgbClr val="FF00FF"/>
                </a:solidFill>
                <a:ea typeface="楷体" panose="02010609060101010101" pitchFamily="49" charset="-122"/>
              </a:rPr>
              <a:t>）：</a:t>
            </a:r>
          </a:p>
          <a:p>
            <a:pPr>
              <a:lnSpc>
                <a:spcPct val="90000"/>
              </a:lnSpc>
              <a:buNone/>
            </a:pPr>
            <a:r>
              <a:rPr lang="zh-CN" altLang="en-US" sz="2400" b="1" dirty="0">
                <a:ea typeface="楷体" panose="02010609060101010101" pitchFamily="49" charset="-122"/>
              </a:rPr>
              <a:t>         能水解为二、三个或几个单糖的碳水化合物。如：</a:t>
            </a:r>
          </a:p>
          <a:p>
            <a:pPr>
              <a:lnSpc>
                <a:spcPct val="90000"/>
              </a:lnSpc>
              <a:buNone/>
            </a:pPr>
            <a:r>
              <a:rPr lang="zh-CN" altLang="en-US" sz="2400" b="1" dirty="0">
                <a:ea typeface="楷体" panose="02010609060101010101" pitchFamily="49" charset="-122"/>
              </a:rPr>
              <a:t>蔗糖、麦芽糖、棉子糖等。</a:t>
            </a:r>
          </a:p>
          <a:p>
            <a:pPr>
              <a:lnSpc>
                <a:spcPct val="90000"/>
              </a:lnSpc>
              <a:buNone/>
            </a:pPr>
            <a:endParaRPr lang="zh-CN" altLang="en-US" sz="2400" b="1" dirty="0">
              <a:ea typeface="楷体" panose="02010609060101010101" pitchFamily="49" charset="-122"/>
            </a:endParaRPr>
          </a:p>
          <a:p>
            <a:pPr>
              <a:lnSpc>
                <a:spcPct val="90000"/>
              </a:lnSpc>
              <a:buNone/>
            </a:pPr>
            <a:r>
              <a:rPr lang="zh-CN" altLang="en-US" sz="2400" b="1" dirty="0">
                <a:ea typeface="楷体" panose="02010609060101010101" pitchFamily="49" charset="-122"/>
              </a:rPr>
              <a:t>    </a:t>
            </a:r>
            <a:r>
              <a:rPr lang="en-US" altLang="zh-CN" sz="2400" b="1" dirty="0">
                <a:solidFill>
                  <a:srgbClr val="FF00FF"/>
                </a:solidFill>
                <a:ea typeface="楷体" panose="02010609060101010101" pitchFamily="49" charset="-122"/>
              </a:rPr>
              <a:t>3.  </a:t>
            </a:r>
            <a:r>
              <a:rPr lang="zh-CN" altLang="en-US" sz="2400" b="1" dirty="0">
                <a:solidFill>
                  <a:srgbClr val="FF00FF"/>
                </a:solidFill>
                <a:ea typeface="楷体" panose="02010609060101010101" pitchFamily="49" charset="-122"/>
              </a:rPr>
              <a:t>多糖（</a:t>
            </a:r>
            <a:r>
              <a:rPr lang="en-US" altLang="zh-CN" sz="2400" b="1" dirty="0">
                <a:solidFill>
                  <a:srgbClr val="FF00FF"/>
                </a:solidFill>
                <a:ea typeface="楷体" panose="02010609060101010101" pitchFamily="49" charset="-122"/>
              </a:rPr>
              <a:t>polysaccharides</a:t>
            </a:r>
            <a:r>
              <a:rPr lang="zh-CN" altLang="en-US" sz="2400" b="1" dirty="0">
                <a:solidFill>
                  <a:srgbClr val="FF00FF"/>
                </a:solidFill>
                <a:ea typeface="楷体" panose="02010609060101010101" pitchFamily="49" charset="-122"/>
              </a:rPr>
              <a:t>）：</a:t>
            </a:r>
          </a:p>
          <a:p>
            <a:pPr>
              <a:lnSpc>
                <a:spcPct val="90000"/>
              </a:lnSpc>
              <a:buNone/>
            </a:pPr>
            <a:r>
              <a:rPr lang="zh-CN" altLang="en-US" sz="2400" b="1" dirty="0">
                <a:ea typeface="楷体" panose="02010609060101010101" pitchFamily="49" charset="-122"/>
              </a:rPr>
              <a:t>         水解后能生成若干分子单糖的碳水化合物。如：淀粉、纤维素。</a:t>
            </a:r>
          </a:p>
        </p:txBody>
      </p:sp>
      <p:sp>
        <p:nvSpPr>
          <p:cNvPr id="7171"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7172" name="灯片编号占位符 4"/>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4</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slide(fromBottom)">
                                      <p:cBhvr>
                                        <p:cTn id="7" dur="500"/>
                                        <p:tgtEl>
                                          <p:spTgt spid="8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195">
                                            <p:txEl>
                                              <p:pRg st="1" end="1"/>
                                            </p:txEl>
                                          </p:spTgt>
                                        </p:tgtEl>
                                        <p:attrNameLst>
                                          <p:attrName>style.visibility</p:attrName>
                                        </p:attrNameLst>
                                      </p:cBhvr>
                                      <p:to>
                                        <p:strVal val="visible"/>
                                      </p:to>
                                    </p:set>
                                    <p:animEffect transition="in" filter="slide(fromBottom)">
                                      <p:cBhvr>
                                        <p:cTn id="12" dur="500"/>
                                        <p:tgtEl>
                                          <p:spTgt spid="8195">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slide(fromBottom)">
                                      <p:cBhvr>
                                        <p:cTn id="15" dur="500"/>
                                        <p:tgtEl>
                                          <p:spTgt spid="819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8195">
                                            <p:txEl>
                                              <p:pRg st="4" end="4"/>
                                            </p:txEl>
                                          </p:spTgt>
                                        </p:tgtEl>
                                        <p:attrNameLst>
                                          <p:attrName>style.visibility</p:attrName>
                                        </p:attrNameLst>
                                      </p:cBhvr>
                                      <p:to>
                                        <p:strVal val="visible"/>
                                      </p:to>
                                    </p:set>
                                    <p:animEffect transition="in" filter="slide(fromBottom)">
                                      <p:cBhvr>
                                        <p:cTn id="20" dur="500"/>
                                        <p:tgtEl>
                                          <p:spTgt spid="8195">
                                            <p:txEl>
                                              <p:pRg st="4" end="4"/>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animEffect transition="in" filter="slide(fromBottom)">
                                      <p:cBhvr>
                                        <p:cTn id="23" dur="500"/>
                                        <p:tgtEl>
                                          <p:spTgt spid="8195">
                                            <p:txEl>
                                              <p:pRg st="5" end="5"/>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8195">
                                            <p:txEl>
                                              <p:pRg st="6" end="6"/>
                                            </p:txEl>
                                          </p:spTgt>
                                        </p:tgtEl>
                                        <p:attrNameLst>
                                          <p:attrName>style.visibility</p:attrName>
                                        </p:attrNameLst>
                                      </p:cBhvr>
                                      <p:to>
                                        <p:strVal val="visible"/>
                                      </p:to>
                                    </p:set>
                                    <p:animEffect transition="in" filter="slide(fromBottom)">
                                      <p:cBhvr>
                                        <p:cTn id="26" dur="500"/>
                                        <p:tgtEl>
                                          <p:spTgt spid="8195">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8195">
                                            <p:txEl>
                                              <p:pRg st="8" end="8"/>
                                            </p:txEl>
                                          </p:spTgt>
                                        </p:tgtEl>
                                        <p:attrNameLst>
                                          <p:attrName>style.visibility</p:attrName>
                                        </p:attrNameLst>
                                      </p:cBhvr>
                                      <p:to>
                                        <p:strVal val="visible"/>
                                      </p:to>
                                    </p:set>
                                    <p:animEffect transition="in" filter="slide(fromBottom)">
                                      <p:cBhvr>
                                        <p:cTn id="31" dur="500"/>
                                        <p:tgtEl>
                                          <p:spTgt spid="8195">
                                            <p:txEl>
                                              <p:pRg st="8" end="8"/>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8195">
                                            <p:txEl>
                                              <p:pRg st="9" end="9"/>
                                            </p:txEl>
                                          </p:spTgt>
                                        </p:tgtEl>
                                        <p:attrNameLst>
                                          <p:attrName>style.visibility</p:attrName>
                                        </p:attrNameLst>
                                      </p:cBhvr>
                                      <p:to>
                                        <p:strVal val="visible"/>
                                      </p:to>
                                    </p:set>
                                    <p:animEffect transition="in" filter="slide(fromBottom)">
                                      <p:cBhvr>
                                        <p:cTn id="34" dur="500"/>
                                        <p:tgtEl>
                                          <p:spTgt spid="81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Picture 2"/>
          <p:cNvPicPr>
            <a:picLocks noChangeAspect="1"/>
          </p:cNvPicPr>
          <p:nvPr/>
        </p:nvPicPr>
        <p:blipFill>
          <a:blip r:embed="rId2"/>
          <a:stretch>
            <a:fillRect/>
          </a:stretch>
        </p:blipFill>
        <p:spPr>
          <a:xfrm>
            <a:off x="0" y="333375"/>
            <a:ext cx="8837613" cy="5867400"/>
          </a:xfrm>
          <a:prstGeom prst="rect">
            <a:avLst/>
          </a:prstGeom>
          <a:noFill/>
          <a:ln w="9525">
            <a:noFill/>
          </a:ln>
        </p:spPr>
      </p:pic>
      <p:sp>
        <p:nvSpPr>
          <p:cNvPr id="45059"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45060" name="灯片编号占位符 4"/>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40</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3" name="Picture 3"/>
          <p:cNvPicPr>
            <a:picLocks noChangeAspect="1"/>
          </p:cNvPicPr>
          <p:nvPr/>
        </p:nvPicPr>
        <p:blipFill>
          <a:blip r:embed="rId2"/>
          <a:stretch>
            <a:fillRect/>
          </a:stretch>
        </p:blipFill>
        <p:spPr>
          <a:xfrm>
            <a:off x="611188" y="765175"/>
            <a:ext cx="6619875" cy="1095375"/>
          </a:xfrm>
          <a:prstGeom prst="rect">
            <a:avLst/>
          </a:prstGeom>
          <a:noFill/>
          <a:ln w="9525">
            <a:noFill/>
          </a:ln>
        </p:spPr>
      </p:pic>
      <p:pic>
        <p:nvPicPr>
          <p:cNvPr id="44034" name="Picture 4"/>
          <p:cNvPicPr>
            <a:picLocks noChangeAspect="1"/>
          </p:cNvPicPr>
          <p:nvPr/>
        </p:nvPicPr>
        <p:blipFill>
          <a:blip r:embed="rId3"/>
          <a:stretch>
            <a:fillRect/>
          </a:stretch>
        </p:blipFill>
        <p:spPr>
          <a:xfrm>
            <a:off x="611188" y="1844675"/>
            <a:ext cx="7058025" cy="1566863"/>
          </a:xfrm>
          <a:prstGeom prst="rect">
            <a:avLst/>
          </a:prstGeom>
          <a:noFill/>
          <a:ln w="9525">
            <a:noFill/>
          </a:ln>
        </p:spPr>
      </p:pic>
      <p:pic>
        <p:nvPicPr>
          <p:cNvPr id="44035" name="Picture 5"/>
          <p:cNvPicPr>
            <a:picLocks noChangeAspect="1"/>
          </p:cNvPicPr>
          <p:nvPr/>
        </p:nvPicPr>
        <p:blipFill>
          <a:blip r:embed="rId4"/>
          <a:stretch>
            <a:fillRect/>
          </a:stretch>
        </p:blipFill>
        <p:spPr>
          <a:xfrm>
            <a:off x="611188" y="3357563"/>
            <a:ext cx="7334250" cy="1136650"/>
          </a:xfrm>
          <a:prstGeom prst="rect">
            <a:avLst/>
          </a:prstGeom>
          <a:noFill/>
          <a:ln w="9525">
            <a:noFill/>
          </a:ln>
        </p:spPr>
      </p:pic>
      <p:pic>
        <p:nvPicPr>
          <p:cNvPr id="44036" name="Picture 6"/>
          <p:cNvPicPr>
            <a:picLocks noChangeAspect="1"/>
          </p:cNvPicPr>
          <p:nvPr/>
        </p:nvPicPr>
        <p:blipFill>
          <a:blip r:embed="rId5"/>
          <a:stretch>
            <a:fillRect/>
          </a:stretch>
        </p:blipFill>
        <p:spPr>
          <a:xfrm>
            <a:off x="611188" y="4508500"/>
            <a:ext cx="6619875" cy="1323975"/>
          </a:xfrm>
          <a:prstGeom prst="rect">
            <a:avLst/>
          </a:prstGeom>
          <a:noFill/>
          <a:ln w="9525">
            <a:noFill/>
          </a:ln>
        </p:spPr>
      </p:pic>
      <p:pic>
        <p:nvPicPr>
          <p:cNvPr id="44037" name="Picture 7"/>
          <p:cNvPicPr>
            <a:picLocks noChangeAspect="1"/>
          </p:cNvPicPr>
          <p:nvPr/>
        </p:nvPicPr>
        <p:blipFill>
          <a:blip r:embed="rId6"/>
          <a:stretch>
            <a:fillRect/>
          </a:stretch>
        </p:blipFill>
        <p:spPr>
          <a:xfrm>
            <a:off x="827088" y="5949950"/>
            <a:ext cx="7391400" cy="698500"/>
          </a:xfrm>
          <a:prstGeom prst="rect">
            <a:avLst/>
          </a:prstGeom>
          <a:noFill/>
          <a:ln w="9525">
            <a:noFill/>
          </a:ln>
        </p:spPr>
      </p:pic>
      <p:sp>
        <p:nvSpPr>
          <p:cNvPr id="44038" name="Text Box 8"/>
          <p:cNvSpPr txBox="1"/>
          <p:nvPr/>
        </p:nvSpPr>
        <p:spPr>
          <a:xfrm>
            <a:off x="1023938" y="115888"/>
            <a:ext cx="1716087" cy="457200"/>
          </a:xfrm>
          <a:prstGeom prst="rect">
            <a:avLst/>
          </a:prstGeom>
          <a:noFill/>
          <a:ln w="9525">
            <a:noFill/>
          </a:ln>
        </p:spPr>
        <p:txBody>
          <a:bodyPr wrap="none" anchor="t" anchorCtr="0">
            <a:spAutoFit/>
          </a:bodyPr>
          <a:lstStyle/>
          <a:p>
            <a:pPr>
              <a:buClrTx/>
              <a:buFontTx/>
            </a:pPr>
            <a:r>
              <a:rPr lang="zh-CN" altLang="en-US" sz="2400" b="1" dirty="0">
                <a:latin typeface="Arial" panose="020B0604020202020204" pitchFamily="34" charset="0"/>
                <a:ea typeface="楷体" panose="02010609060101010101" pitchFamily="49" charset="-122"/>
              </a:rPr>
              <a:t>淀粉的性质</a:t>
            </a:r>
          </a:p>
        </p:txBody>
      </p:sp>
      <p:sp>
        <p:nvSpPr>
          <p:cNvPr id="46088"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46089"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41</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7" name="Picture 3"/>
          <p:cNvPicPr>
            <a:picLocks noChangeAspect="1"/>
          </p:cNvPicPr>
          <p:nvPr/>
        </p:nvPicPr>
        <p:blipFill>
          <a:blip r:embed="rId2"/>
          <a:srcRect r="6532"/>
          <a:stretch>
            <a:fillRect/>
          </a:stretch>
        </p:blipFill>
        <p:spPr>
          <a:xfrm>
            <a:off x="827088" y="981075"/>
            <a:ext cx="7559675" cy="1871663"/>
          </a:xfrm>
          <a:prstGeom prst="rect">
            <a:avLst/>
          </a:prstGeom>
          <a:noFill/>
          <a:ln w="9525">
            <a:noFill/>
          </a:ln>
        </p:spPr>
      </p:pic>
      <p:pic>
        <p:nvPicPr>
          <p:cNvPr id="45058" name="Picture 4"/>
          <p:cNvPicPr>
            <a:picLocks noChangeAspect="1"/>
          </p:cNvPicPr>
          <p:nvPr/>
        </p:nvPicPr>
        <p:blipFill>
          <a:blip r:embed="rId3"/>
          <a:stretch>
            <a:fillRect/>
          </a:stretch>
        </p:blipFill>
        <p:spPr>
          <a:xfrm>
            <a:off x="827088" y="3139440"/>
            <a:ext cx="7345362" cy="2555875"/>
          </a:xfrm>
          <a:prstGeom prst="rect">
            <a:avLst/>
          </a:prstGeom>
          <a:noFill/>
          <a:ln w="9525">
            <a:noFill/>
          </a:ln>
        </p:spPr>
      </p:pic>
      <p:sp>
        <p:nvSpPr>
          <p:cNvPr id="45059" name="Text Box 5"/>
          <p:cNvSpPr txBox="1"/>
          <p:nvPr/>
        </p:nvSpPr>
        <p:spPr>
          <a:xfrm>
            <a:off x="1166813" y="279400"/>
            <a:ext cx="1970087" cy="519113"/>
          </a:xfrm>
          <a:prstGeom prst="rect">
            <a:avLst/>
          </a:prstGeom>
          <a:noFill/>
          <a:ln w="9525">
            <a:noFill/>
          </a:ln>
        </p:spPr>
        <p:txBody>
          <a:bodyPr wrap="none" anchor="t" anchorCtr="0">
            <a:spAutoFit/>
          </a:bodyPr>
          <a:lstStyle/>
          <a:p>
            <a:pPr>
              <a:buClrTx/>
              <a:buFontTx/>
            </a:pPr>
            <a:r>
              <a:rPr lang="zh-CN" altLang="en-US" sz="2800" b="1" dirty="0">
                <a:latin typeface="Arial" panose="020B0604020202020204" pitchFamily="34" charset="0"/>
                <a:ea typeface="楷体" panose="02010609060101010101" pitchFamily="49" charset="-122"/>
              </a:rPr>
              <a:t>二、纤维素</a:t>
            </a:r>
          </a:p>
        </p:txBody>
      </p:sp>
      <p:sp>
        <p:nvSpPr>
          <p:cNvPr id="47109"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47110"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42</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1" name="Picture 2"/>
          <p:cNvPicPr>
            <a:picLocks noChangeAspect="1"/>
          </p:cNvPicPr>
          <p:nvPr/>
        </p:nvPicPr>
        <p:blipFill>
          <a:blip r:embed="rId2"/>
          <a:stretch>
            <a:fillRect/>
          </a:stretch>
        </p:blipFill>
        <p:spPr>
          <a:xfrm>
            <a:off x="395288" y="3716973"/>
            <a:ext cx="1285875" cy="419100"/>
          </a:xfrm>
          <a:prstGeom prst="rect">
            <a:avLst/>
          </a:prstGeom>
          <a:noFill/>
          <a:ln w="9525">
            <a:noFill/>
          </a:ln>
        </p:spPr>
      </p:pic>
      <p:pic>
        <p:nvPicPr>
          <p:cNvPr id="46082" name="Picture 3"/>
          <p:cNvPicPr>
            <a:picLocks noChangeAspect="1"/>
          </p:cNvPicPr>
          <p:nvPr/>
        </p:nvPicPr>
        <p:blipFill>
          <a:blip r:embed="rId3"/>
          <a:stretch>
            <a:fillRect/>
          </a:stretch>
        </p:blipFill>
        <p:spPr>
          <a:xfrm>
            <a:off x="1835150" y="3501073"/>
            <a:ext cx="6572250" cy="895350"/>
          </a:xfrm>
          <a:prstGeom prst="rect">
            <a:avLst/>
          </a:prstGeom>
          <a:noFill/>
          <a:ln w="9525">
            <a:noFill/>
          </a:ln>
        </p:spPr>
      </p:pic>
      <p:pic>
        <p:nvPicPr>
          <p:cNvPr id="46083" name="Picture 4"/>
          <p:cNvPicPr>
            <a:picLocks noChangeAspect="1"/>
          </p:cNvPicPr>
          <p:nvPr/>
        </p:nvPicPr>
        <p:blipFill>
          <a:blip r:embed="rId4"/>
          <a:stretch>
            <a:fillRect/>
          </a:stretch>
        </p:blipFill>
        <p:spPr>
          <a:xfrm>
            <a:off x="1835150" y="4391025"/>
            <a:ext cx="5867400" cy="2466975"/>
          </a:xfrm>
          <a:prstGeom prst="rect">
            <a:avLst/>
          </a:prstGeom>
          <a:noFill/>
          <a:ln w="9525">
            <a:noFill/>
          </a:ln>
        </p:spPr>
      </p:pic>
      <p:pic>
        <p:nvPicPr>
          <p:cNvPr id="46084" name="Picture 5"/>
          <p:cNvPicPr>
            <a:picLocks noChangeAspect="1"/>
          </p:cNvPicPr>
          <p:nvPr/>
        </p:nvPicPr>
        <p:blipFill>
          <a:blip r:embed="rId5"/>
          <a:stretch>
            <a:fillRect/>
          </a:stretch>
        </p:blipFill>
        <p:spPr>
          <a:xfrm>
            <a:off x="250825" y="143510"/>
            <a:ext cx="8382000" cy="3309938"/>
          </a:xfrm>
          <a:prstGeom prst="rect">
            <a:avLst/>
          </a:prstGeom>
          <a:noFill/>
          <a:ln w="9525">
            <a:noFill/>
          </a:ln>
        </p:spPr>
      </p:pic>
      <p:sp>
        <p:nvSpPr>
          <p:cNvPr id="48134"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48135"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43</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ext Box 2"/>
          <p:cNvSpPr txBox="1"/>
          <p:nvPr/>
        </p:nvSpPr>
        <p:spPr>
          <a:xfrm>
            <a:off x="468313" y="225425"/>
            <a:ext cx="8280400" cy="830263"/>
          </a:xfrm>
          <a:prstGeom prst="rect">
            <a:avLst/>
          </a:prstGeom>
          <a:noFill/>
          <a:ln w="9525">
            <a:noFill/>
          </a:ln>
        </p:spPr>
        <p:txBody>
          <a:bodyPr anchor="t" anchorCtr="0">
            <a:spAutoFit/>
          </a:bodyPr>
          <a:lstStyle/>
          <a:p>
            <a:pPr>
              <a:buClrTx/>
              <a:buFontTx/>
            </a:pPr>
            <a:r>
              <a:rPr lang="zh-CN" altLang="en-US" sz="2400" b="1" dirty="0">
                <a:solidFill>
                  <a:schemeClr val="hlink"/>
                </a:solidFill>
                <a:latin typeface="Times New Roman" panose="02020603050405020304" pitchFamily="18" charset="0"/>
                <a:ea typeface="微软雅黑" panose="020B0503020204020204" charset="-122"/>
              </a:rPr>
              <a:t>纤维素除可以直接用于纺织、造纸工业外，还可把它变成某些衍生物加以利用。</a:t>
            </a:r>
          </a:p>
        </p:txBody>
      </p:sp>
      <p:sp>
        <p:nvSpPr>
          <p:cNvPr id="47106" name="Text Box 3"/>
          <p:cNvSpPr txBox="1"/>
          <p:nvPr/>
        </p:nvSpPr>
        <p:spPr>
          <a:xfrm>
            <a:off x="468313" y="1268413"/>
            <a:ext cx="8243887" cy="830262"/>
          </a:xfrm>
          <a:prstGeom prst="rect">
            <a:avLst/>
          </a:prstGeom>
          <a:noFill/>
          <a:ln w="9525">
            <a:noFill/>
          </a:ln>
        </p:spPr>
        <p:txBody>
          <a:bodyPr anchor="t" anchorCtr="0">
            <a:spAutoFit/>
          </a:bodyPr>
          <a:lstStyle/>
          <a:p>
            <a:pPr>
              <a:spcBef>
                <a:spcPct val="50000"/>
              </a:spcBef>
              <a:buClrTx/>
              <a:buFontTx/>
            </a:pPr>
            <a:r>
              <a:rPr lang="zh-CN" altLang="en-US" sz="2400" b="1" dirty="0">
                <a:latin typeface="Times New Roman" panose="02020603050405020304" pitchFamily="18" charset="0"/>
                <a:ea typeface="微软雅黑" panose="020B0503020204020204" charset="-122"/>
              </a:rPr>
              <a:t>如：纤维素与浓硫酸和浓硝酸的混合物作用，生成纤维素的硝酸酯：</a:t>
            </a:r>
          </a:p>
        </p:txBody>
      </p:sp>
      <p:sp>
        <p:nvSpPr>
          <p:cNvPr id="47107" name="Text Box 4"/>
          <p:cNvSpPr txBox="1"/>
          <p:nvPr/>
        </p:nvSpPr>
        <p:spPr>
          <a:xfrm>
            <a:off x="395288" y="4470400"/>
            <a:ext cx="8532812" cy="1936750"/>
          </a:xfrm>
          <a:prstGeom prst="rect">
            <a:avLst/>
          </a:prstGeom>
          <a:noFill/>
          <a:ln w="9525">
            <a:noFill/>
          </a:ln>
        </p:spPr>
        <p:txBody>
          <a:bodyPr anchor="t" anchorCtr="0">
            <a:spAutoFit/>
          </a:bodyPr>
          <a:lstStyle/>
          <a:p>
            <a:pPr>
              <a:buClrTx/>
              <a:buFontTx/>
            </a:pPr>
            <a:r>
              <a:rPr lang="zh-CN" altLang="en-US" sz="2400" b="1" dirty="0">
                <a:solidFill>
                  <a:schemeClr val="hlink"/>
                </a:solidFill>
                <a:latin typeface="Times New Roman" panose="02020603050405020304" pitchFamily="18" charset="0"/>
                <a:ea typeface="微软雅黑" panose="020B0503020204020204" charset="-122"/>
              </a:rPr>
              <a:t>酯化程度：</a:t>
            </a:r>
            <a:r>
              <a:rPr lang="zh-CN" altLang="en-US" sz="2400" b="1" dirty="0">
                <a:latin typeface="Times New Roman" panose="02020603050405020304" pitchFamily="18" charset="0"/>
                <a:ea typeface="微软雅黑" panose="020B0503020204020204" charset="-122"/>
              </a:rPr>
              <a:t>与混酸的组成及反应时间有关；</a:t>
            </a:r>
          </a:p>
          <a:p>
            <a:pPr>
              <a:buClrTx/>
              <a:buFontTx/>
            </a:pPr>
            <a:r>
              <a:rPr lang="zh-CN" altLang="en-US" sz="2400" b="1" dirty="0">
                <a:solidFill>
                  <a:schemeClr val="hlink"/>
                </a:solidFill>
                <a:latin typeface="Times New Roman" panose="02020603050405020304" pitchFamily="18" charset="0"/>
                <a:ea typeface="微软雅黑" panose="020B0503020204020204" charset="-122"/>
              </a:rPr>
              <a:t>酯化产物性质：</a:t>
            </a:r>
            <a:r>
              <a:rPr lang="zh-CN" altLang="en-US" sz="2400" b="1" dirty="0">
                <a:latin typeface="Times New Roman" panose="02020603050405020304" pitchFamily="18" charset="0"/>
                <a:ea typeface="微软雅黑" panose="020B0503020204020204" charset="-122"/>
              </a:rPr>
              <a:t>氮含量为</a:t>
            </a:r>
            <a:r>
              <a:rPr lang="en-US" altLang="zh-CN" sz="2400" b="1" dirty="0">
                <a:latin typeface="Times New Roman" panose="02020603050405020304" pitchFamily="18" charset="0"/>
                <a:ea typeface="微软雅黑" panose="020B0503020204020204" charset="-122"/>
              </a:rPr>
              <a:t>13%</a:t>
            </a:r>
            <a:r>
              <a:rPr lang="zh-CN" altLang="en-US" sz="2400" b="1" dirty="0">
                <a:latin typeface="Times New Roman" panose="02020603050405020304" pitchFamily="18" charset="0"/>
                <a:ea typeface="微软雅黑" panose="020B0503020204020204" charset="-122"/>
              </a:rPr>
              <a:t>和</a:t>
            </a:r>
            <a:r>
              <a:rPr lang="en-US" altLang="zh-CN" sz="2400" b="1" dirty="0">
                <a:latin typeface="Times New Roman" panose="02020603050405020304" pitchFamily="18" charset="0"/>
                <a:ea typeface="微软雅黑" panose="020B0503020204020204" charset="-122"/>
              </a:rPr>
              <a:t>11%</a:t>
            </a:r>
            <a:r>
              <a:rPr lang="zh-CN" altLang="en-US" sz="2400" b="1" dirty="0">
                <a:latin typeface="Times New Roman" panose="02020603050405020304" pitchFamily="18" charset="0"/>
                <a:ea typeface="微软雅黑" panose="020B0503020204020204" charset="-122"/>
              </a:rPr>
              <a:t>为界</a:t>
            </a:r>
          </a:p>
          <a:p>
            <a:pPr>
              <a:buClrTx/>
              <a:buFontTx/>
            </a:pPr>
            <a:r>
              <a:rPr lang="en-US" altLang="zh-CN" sz="2400" b="1" dirty="0">
                <a:latin typeface="Times New Roman" panose="02020603050405020304" pitchFamily="18" charset="0"/>
                <a:ea typeface="微软雅黑" panose="020B0503020204020204" charset="-122"/>
              </a:rPr>
              <a:t>2.5~2.7</a:t>
            </a:r>
            <a:r>
              <a:rPr lang="zh-CN" altLang="en-US" sz="2400" b="1" dirty="0">
                <a:latin typeface="Times New Roman" panose="02020603050405020304" pitchFamily="18" charset="0"/>
                <a:ea typeface="微软雅黑" panose="020B0503020204020204" charset="-122"/>
              </a:rPr>
              <a:t>个</a:t>
            </a:r>
            <a:r>
              <a:rPr lang="en-US" altLang="zh-CN" sz="2400" b="1" dirty="0">
                <a:latin typeface="Times New Roman" panose="02020603050405020304" pitchFamily="18" charset="0"/>
                <a:ea typeface="微软雅黑" panose="020B0503020204020204" charset="-122"/>
              </a:rPr>
              <a:t>-ONO</a:t>
            </a:r>
            <a:r>
              <a:rPr lang="en-US" altLang="zh-CN" sz="2400" b="1" baseline="-25000" dirty="0">
                <a:latin typeface="Times New Roman" panose="02020603050405020304" pitchFamily="18" charset="0"/>
                <a:ea typeface="微软雅黑" panose="020B0503020204020204" charset="-122"/>
              </a:rPr>
              <a:t>2</a:t>
            </a:r>
            <a:r>
              <a:rPr lang="en-US" altLang="zh-CN" sz="2400" b="1" dirty="0">
                <a:latin typeface="Times New Roman" panose="02020603050405020304" pitchFamily="18" charset="0"/>
                <a:ea typeface="微软雅黑" panose="020B0503020204020204" charset="-122"/>
              </a:rPr>
              <a:t>/</a:t>
            </a:r>
            <a:r>
              <a:rPr lang="zh-CN" altLang="en-US" sz="2400" b="1" dirty="0">
                <a:latin typeface="Times New Roman" panose="02020603050405020304" pitchFamily="18" charset="0"/>
                <a:ea typeface="微软雅黑" panose="020B0503020204020204" charset="-122"/>
              </a:rPr>
              <a:t>葡萄糖单元，</a:t>
            </a:r>
            <a:r>
              <a:rPr lang="zh-CN" altLang="en-US" sz="2400" b="1" dirty="0">
                <a:solidFill>
                  <a:schemeClr val="hlink"/>
                </a:solidFill>
                <a:latin typeface="Times New Roman" panose="02020603050405020304" pitchFamily="18" charset="0"/>
                <a:ea typeface="微软雅黑" panose="020B0503020204020204" charset="-122"/>
              </a:rPr>
              <a:t>火棉，制炸药</a:t>
            </a:r>
            <a:r>
              <a:rPr lang="zh-CN" altLang="en-US" sz="2400" b="1" dirty="0">
                <a:latin typeface="Times New Roman" panose="02020603050405020304" pitchFamily="18" charset="0"/>
                <a:ea typeface="微软雅黑" panose="020B0503020204020204" charset="-122"/>
              </a:rPr>
              <a:t>；</a:t>
            </a:r>
          </a:p>
          <a:p>
            <a:pPr>
              <a:buClrTx/>
              <a:buFontTx/>
            </a:pPr>
            <a:r>
              <a:rPr lang="en-US" altLang="zh-CN" sz="2400" b="1" dirty="0">
                <a:latin typeface="Times New Roman" panose="02020603050405020304" pitchFamily="18" charset="0"/>
                <a:ea typeface="微软雅黑" panose="020B0503020204020204" charset="-122"/>
              </a:rPr>
              <a:t>2.5</a:t>
            </a:r>
            <a:r>
              <a:rPr lang="zh-CN" altLang="en-US" sz="2400" b="1" dirty="0">
                <a:latin typeface="Times New Roman" panose="02020603050405020304" pitchFamily="18" charset="0"/>
                <a:ea typeface="微软雅黑" panose="020B0503020204020204" charset="-122"/>
              </a:rPr>
              <a:t>个以下</a:t>
            </a:r>
            <a:r>
              <a:rPr lang="en-US" altLang="zh-CN" sz="2400" b="1" dirty="0">
                <a:latin typeface="Times New Roman" panose="02020603050405020304" pitchFamily="18" charset="0"/>
                <a:ea typeface="微软雅黑" panose="020B0503020204020204" charset="-122"/>
              </a:rPr>
              <a:t>-ONO</a:t>
            </a:r>
            <a:r>
              <a:rPr lang="en-US" altLang="zh-CN" sz="2400" b="1" baseline="-25000" dirty="0">
                <a:latin typeface="Times New Roman" panose="02020603050405020304" pitchFamily="18" charset="0"/>
                <a:ea typeface="微软雅黑" panose="020B0503020204020204" charset="-122"/>
              </a:rPr>
              <a:t>2</a:t>
            </a:r>
            <a:r>
              <a:rPr lang="en-US" altLang="zh-CN" sz="2400" b="1" dirty="0">
                <a:latin typeface="Times New Roman" panose="02020603050405020304" pitchFamily="18" charset="0"/>
                <a:ea typeface="微软雅黑" panose="020B0503020204020204" charset="-122"/>
              </a:rPr>
              <a:t>/</a:t>
            </a:r>
            <a:r>
              <a:rPr lang="zh-CN" altLang="en-US" sz="2400" b="1" dirty="0">
                <a:latin typeface="Times New Roman" panose="02020603050405020304" pitchFamily="18" charset="0"/>
                <a:ea typeface="微软雅黑" panose="020B0503020204020204" charset="-122"/>
              </a:rPr>
              <a:t>葡萄糖单元，产物易燃，但无爆炸性，</a:t>
            </a:r>
            <a:r>
              <a:rPr lang="zh-CN" altLang="en-US" sz="2400" b="1" dirty="0">
                <a:solidFill>
                  <a:schemeClr val="hlink"/>
                </a:solidFill>
                <a:latin typeface="Times New Roman" panose="02020603050405020304" pitchFamily="18" charset="0"/>
                <a:ea typeface="微软雅黑" panose="020B0503020204020204" charset="-122"/>
              </a:rPr>
              <a:t>胶棉，制塑料，喷漆等</a:t>
            </a:r>
            <a:r>
              <a:rPr lang="zh-CN" altLang="en-US" sz="2400" b="1" dirty="0">
                <a:latin typeface="Times New Roman" panose="02020603050405020304" pitchFamily="18" charset="0"/>
                <a:ea typeface="微软雅黑" panose="020B0503020204020204" charset="-122"/>
              </a:rPr>
              <a:t>。</a:t>
            </a:r>
          </a:p>
        </p:txBody>
      </p:sp>
      <p:pic>
        <p:nvPicPr>
          <p:cNvPr id="47108" name="Picture 5"/>
          <p:cNvPicPr>
            <a:picLocks noChangeAspect="1"/>
          </p:cNvPicPr>
          <p:nvPr/>
        </p:nvPicPr>
        <p:blipFill>
          <a:blip r:embed="rId2"/>
          <a:srcRect l="3307" t="12386" r="5179"/>
          <a:stretch>
            <a:fillRect/>
          </a:stretch>
        </p:blipFill>
        <p:spPr>
          <a:xfrm>
            <a:off x="755650" y="2276475"/>
            <a:ext cx="7777163" cy="2087563"/>
          </a:xfrm>
          <a:prstGeom prst="rect">
            <a:avLst/>
          </a:prstGeom>
          <a:noFill/>
          <a:ln w="9525">
            <a:noFill/>
          </a:ln>
        </p:spPr>
      </p:pic>
      <p:sp>
        <p:nvSpPr>
          <p:cNvPr id="49158"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49159"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44</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D7D417C-B416-4009-AD79-F8170DC6C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925" y="542925"/>
            <a:ext cx="5772150" cy="5772150"/>
          </a:xfrm>
          <a:prstGeom prst="rect">
            <a:avLst/>
          </a:prstGeom>
        </p:spPr>
      </p:pic>
    </p:spTree>
    <p:extLst>
      <p:ext uri="{BB962C8B-B14F-4D97-AF65-F5344CB8AC3E}">
        <p14:creationId xmlns:p14="http://schemas.microsoft.com/office/powerpoint/2010/main" val="164658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Rectangle 6"/>
          <p:cNvSpPr>
            <a:spLocks noGrp="1" noRot="1"/>
          </p:cNvSpPr>
          <p:nvPr>
            <p:ph type="title" idx="4294967295"/>
          </p:nvPr>
        </p:nvSpPr>
        <p:spPr>
          <a:xfrm>
            <a:off x="228600" y="115888"/>
            <a:ext cx="8540750" cy="685800"/>
          </a:xfrm>
          <a:ln/>
        </p:spPr>
        <p:txBody>
          <a:bodyPr wrap="square" lIns="91440" tIns="45720" rIns="91440" bIns="45720" anchor="ctr" anchorCtr="0"/>
          <a:lstStyle/>
          <a:p>
            <a:r>
              <a:rPr lang="en-US" altLang="zh-CN" sz="2800" dirty="0">
                <a:solidFill>
                  <a:srgbClr val="FF0000"/>
                </a:solidFill>
              </a:rPr>
              <a:t>  </a:t>
            </a:r>
            <a:r>
              <a:rPr lang="zh-CN" altLang="en-US" sz="2800" dirty="0">
                <a:solidFill>
                  <a:schemeClr val="tx1"/>
                </a:solidFill>
                <a:ea typeface="楷体" panose="02010609060101010101" pitchFamily="49" charset="-122"/>
              </a:rPr>
              <a:t>第一节 单糖</a:t>
            </a:r>
          </a:p>
        </p:txBody>
      </p:sp>
      <p:sp>
        <p:nvSpPr>
          <p:cNvPr id="13322" name="Rectangle 10"/>
          <p:cNvSpPr/>
          <p:nvPr/>
        </p:nvSpPr>
        <p:spPr>
          <a:xfrm>
            <a:off x="323850" y="735013"/>
            <a:ext cx="8402638" cy="822325"/>
          </a:xfrm>
          <a:prstGeom prst="rect">
            <a:avLst/>
          </a:prstGeom>
          <a:noFill/>
          <a:ln w="9525">
            <a:noFill/>
          </a:ln>
        </p:spPr>
        <p:txBody>
          <a:bodyPr anchor="t" anchorCtr="0">
            <a:spAutoFit/>
          </a:bodyPr>
          <a:lstStyle/>
          <a:p>
            <a:pPr>
              <a:buClrTx/>
              <a:buFontTx/>
            </a:pPr>
            <a:r>
              <a:rPr lang="en-US" altLang="zh-CN" sz="2400" b="1" dirty="0">
                <a:latin typeface="Arial" panose="020B0604020202020204" pitchFamily="34" charset="0"/>
                <a:ea typeface="楷体" panose="02010609060101010101" pitchFamily="49" charset="-122"/>
              </a:rPr>
              <a:t>     </a:t>
            </a:r>
            <a:r>
              <a:rPr lang="zh-CN" altLang="en-US" sz="2400" b="1" dirty="0">
                <a:latin typeface="Arial" panose="020B0604020202020204" pitchFamily="34" charset="0"/>
                <a:ea typeface="楷体" panose="02010609060101010101" pitchFamily="49" charset="-122"/>
              </a:rPr>
              <a:t>单糖根据所含碳原子数分为戊糖和己糖等，又可根据所含羰基的结构分为醛糖和酮糖。</a:t>
            </a:r>
          </a:p>
        </p:txBody>
      </p:sp>
      <p:sp>
        <p:nvSpPr>
          <p:cNvPr id="13326" name="Rectangle 14"/>
          <p:cNvSpPr/>
          <p:nvPr/>
        </p:nvSpPr>
        <p:spPr>
          <a:xfrm>
            <a:off x="539750" y="4492625"/>
            <a:ext cx="8229600" cy="1889125"/>
          </a:xfrm>
          <a:prstGeom prst="rect">
            <a:avLst/>
          </a:prstGeom>
          <a:noFill/>
          <a:ln w="9525">
            <a:noFill/>
          </a:ln>
        </p:spPr>
        <p:txBody>
          <a:bodyPr anchor="t" anchorCtr="0"/>
          <a:lstStyle/>
          <a:p>
            <a:pPr marL="342900" indent="-342900">
              <a:lnSpc>
                <a:spcPct val="90000"/>
              </a:lnSpc>
              <a:spcBef>
                <a:spcPct val="20000"/>
              </a:spcBef>
              <a:buClr>
                <a:schemeClr val="hlink"/>
              </a:buClr>
              <a:buSzPct val="70000"/>
              <a:buFont typeface="Wingdings" panose="05000000000000000000" pitchFamily="2" charset="2"/>
              <a:buChar char="v"/>
            </a:pPr>
            <a:r>
              <a:rPr lang="zh-CN" altLang="en-US" sz="2400" b="1" dirty="0">
                <a:latin typeface="Arial" panose="020B0604020202020204" pitchFamily="34" charset="0"/>
                <a:ea typeface="楷体" panose="02010609060101010101" pitchFamily="49" charset="-122"/>
              </a:rPr>
              <a:t>常见的重要的天然戊糖：</a:t>
            </a:r>
            <a:r>
              <a:rPr lang="zh-CN" altLang="en-US" sz="2400" b="1" dirty="0">
                <a:solidFill>
                  <a:schemeClr val="hlink"/>
                </a:solidFill>
                <a:latin typeface="Arial" panose="020B0604020202020204" pitchFamily="34" charset="0"/>
                <a:ea typeface="楷体" panose="02010609060101010101" pitchFamily="49" charset="-122"/>
              </a:rPr>
              <a:t>核糖；</a:t>
            </a:r>
            <a:r>
              <a:rPr lang="en-US" altLang="zh-CN" sz="2400" b="1" dirty="0">
                <a:solidFill>
                  <a:schemeClr val="hlink"/>
                </a:solidFill>
                <a:latin typeface="Arial" panose="020B0604020202020204" pitchFamily="34" charset="0"/>
                <a:ea typeface="楷体" panose="02010609060101010101" pitchFamily="49" charset="-122"/>
              </a:rPr>
              <a:t>2-</a:t>
            </a:r>
            <a:r>
              <a:rPr lang="zh-CN" altLang="en-US" sz="2400" b="1" dirty="0">
                <a:solidFill>
                  <a:schemeClr val="hlink"/>
                </a:solidFill>
                <a:latin typeface="Arial" panose="020B0604020202020204" pitchFamily="34" charset="0"/>
                <a:ea typeface="楷体" panose="02010609060101010101" pitchFamily="49" charset="-122"/>
              </a:rPr>
              <a:t>脱氧核糖</a:t>
            </a:r>
            <a:r>
              <a:rPr lang="zh-CN" altLang="en-US" sz="2400" b="1" dirty="0">
                <a:latin typeface="Arial" panose="020B0604020202020204" pitchFamily="34" charset="0"/>
                <a:ea typeface="楷体" panose="02010609060101010101" pitchFamily="49" charset="-122"/>
              </a:rPr>
              <a:t>。</a:t>
            </a:r>
          </a:p>
          <a:p>
            <a:pPr marL="342900" indent="-342900">
              <a:lnSpc>
                <a:spcPct val="90000"/>
              </a:lnSpc>
              <a:spcBef>
                <a:spcPct val="20000"/>
              </a:spcBef>
              <a:buClr>
                <a:schemeClr val="hlink"/>
              </a:buClr>
              <a:buSzPct val="70000"/>
              <a:buFont typeface="Wingdings" panose="05000000000000000000" pitchFamily="2" charset="2"/>
            </a:pPr>
            <a:r>
              <a:rPr lang="zh-CN" altLang="en-US" sz="2400" b="1" dirty="0">
                <a:latin typeface="Arial" panose="020B0604020202020204" pitchFamily="34" charset="0"/>
                <a:ea typeface="楷体" panose="02010609060101010101" pitchFamily="49" charset="-122"/>
              </a:rPr>
              <a:t>    己醛糖：</a:t>
            </a:r>
            <a:r>
              <a:rPr lang="zh-CN" altLang="en-US" sz="2400" b="1" dirty="0">
                <a:solidFill>
                  <a:schemeClr val="hlink"/>
                </a:solidFill>
                <a:latin typeface="Arial" panose="020B0604020202020204" pitchFamily="34" charset="0"/>
                <a:ea typeface="楷体" panose="02010609060101010101" pitchFamily="49" charset="-122"/>
              </a:rPr>
              <a:t>葡萄糖、半乳糖、甘露糖</a:t>
            </a:r>
            <a:r>
              <a:rPr lang="zh-CN" altLang="en-US" sz="2400" b="1" dirty="0">
                <a:latin typeface="Arial" panose="020B0604020202020204" pitchFamily="34" charset="0"/>
                <a:ea typeface="楷体" panose="02010609060101010101" pitchFamily="49" charset="-122"/>
              </a:rPr>
              <a:t>。</a:t>
            </a:r>
          </a:p>
          <a:p>
            <a:pPr marL="342900" indent="-342900">
              <a:lnSpc>
                <a:spcPct val="90000"/>
              </a:lnSpc>
              <a:spcBef>
                <a:spcPct val="20000"/>
              </a:spcBef>
              <a:buClr>
                <a:schemeClr val="hlink"/>
              </a:buClr>
              <a:buSzPct val="70000"/>
              <a:buFont typeface="Wingdings" panose="05000000000000000000" pitchFamily="2" charset="2"/>
            </a:pPr>
            <a:r>
              <a:rPr lang="zh-CN" altLang="en-US" sz="2400" b="1" dirty="0">
                <a:latin typeface="Arial" panose="020B0604020202020204" pitchFamily="34" charset="0"/>
                <a:ea typeface="楷体" panose="02010609060101010101" pitchFamily="49" charset="-122"/>
              </a:rPr>
              <a:t>    己酮糖：</a:t>
            </a:r>
            <a:r>
              <a:rPr lang="zh-CN" altLang="en-US" sz="2400" b="1" dirty="0">
                <a:solidFill>
                  <a:schemeClr val="hlink"/>
                </a:solidFill>
                <a:latin typeface="Arial" panose="020B0604020202020204" pitchFamily="34" charset="0"/>
                <a:ea typeface="楷体" panose="02010609060101010101" pitchFamily="49" charset="-122"/>
              </a:rPr>
              <a:t>果糖</a:t>
            </a:r>
            <a:r>
              <a:rPr lang="zh-CN" altLang="en-US" sz="2400" b="1" dirty="0">
                <a:latin typeface="Arial" panose="020B0604020202020204" pitchFamily="34" charset="0"/>
                <a:ea typeface="楷体" panose="02010609060101010101" pitchFamily="49" charset="-122"/>
              </a:rPr>
              <a:t>。</a:t>
            </a:r>
          </a:p>
          <a:p>
            <a:pPr marL="342900" indent="-342900">
              <a:lnSpc>
                <a:spcPct val="90000"/>
              </a:lnSpc>
              <a:spcBef>
                <a:spcPct val="20000"/>
              </a:spcBef>
              <a:buClr>
                <a:schemeClr val="hlink"/>
              </a:buClr>
              <a:buSzPct val="70000"/>
              <a:buFont typeface="Wingdings" panose="05000000000000000000" pitchFamily="2" charset="2"/>
            </a:pPr>
            <a:r>
              <a:rPr lang="zh-CN" altLang="en-US" sz="2400" b="1" dirty="0">
                <a:latin typeface="Arial" panose="020B0604020202020204" pitchFamily="34" charset="0"/>
                <a:ea typeface="楷体" panose="02010609060101010101" pitchFamily="49" charset="-122"/>
              </a:rPr>
              <a:t>    同碳数的醛糖和酮糖互为同分异构体。</a:t>
            </a:r>
          </a:p>
          <a:p>
            <a:pPr marL="342900" indent="-342900">
              <a:lnSpc>
                <a:spcPct val="90000"/>
              </a:lnSpc>
              <a:spcBef>
                <a:spcPct val="20000"/>
              </a:spcBef>
              <a:buClr>
                <a:schemeClr val="hlink"/>
              </a:buClr>
              <a:buSzPct val="70000"/>
              <a:buFont typeface="Wingdings" panose="05000000000000000000" pitchFamily="2" charset="2"/>
              <a:buChar char="v"/>
            </a:pPr>
            <a:r>
              <a:rPr lang="zh-CN" altLang="en-US" sz="2400" b="1" dirty="0">
                <a:latin typeface="Arial" panose="020B0604020202020204" pitchFamily="34" charset="0"/>
                <a:ea typeface="楷体" panose="02010609060101010101" pitchFamily="49" charset="-122"/>
              </a:rPr>
              <a:t>葡萄糖</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右旋糖；果糖</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左旋糖。</a:t>
            </a:r>
          </a:p>
        </p:txBody>
      </p:sp>
      <p:graphicFrame>
        <p:nvGraphicFramePr>
          <p:cNvPr id="13327" name="Object 15"/>
          <p:cNvGraphicFramePr>
            <a:graphicFrameLocks noChangeAspect="1"/>
          </p:cNvGraphicFramePr>
          <p:nvPr/>
        </p:nvGraphicFramePr>
        <p:xfrm>
          <a:off x="1476375" y="1700213"/>
          <a:ext cx="5470525" cy="1157287"/>
        </p:xfrm>
        <a:graphic>
          <a:graphicData uri="http://schemas.openxmlformats.org/presentationml/2006/ole">
            <mc:AlternateContent xmlns:mc="http://schemas.openxmlformats.org/markup-compatibility/2006">
              <mc:Choice xmlns:v="urn:schemas-microsoft-com:vml" Requires="v">
                <p:oleObj spid="_x0000_s4101" r:id="rId3" imgW="5727700" imgH="1219200" progId="ChemDraw.Document.6.0">
                  <p:embed/>
                </p:oleObj>
              </mc:Choice>
              <mc:Fallback>
                <p:oleObj r:id="rId3" imgW="5727700" imgH="1219200" progId="ChemDraw.Document.6.0">
                  <p:embed/>
                  <p:pic>
                    <p:nvPicPr>
                      <p:cNvPr id="0" name="图片 3078"/>
                      <p:cNvPicPr/>
                      <p:nvPr/>
                    </p:nvPicPr>
                    <p:blipFill>
                      <a:blip r:embed="rId4"/>
                      <a:stretch>
                        <a:fillRect/>
                      </a:stretch>
                    </p:blipFill>
                    <p:spPr>
                      <a:xfrm>
                        <a:off x="1476375" y="1700213"/>
                        <a:ext cx="5470525" cy="1157287"/>
                      </a:xfrm>
                      <a:prstGeom prst="rect">
                        <a:avLst/>
                      </a:prstGeom>
                      <a:noFill/>
                      <a:ln w="38100">
                        <a:noFill/>
                        <a:miter/>
                      </a:ln>
                    </p:spPr>
                  </p:pic>
                </p:oleObj>
              </mc:Fallback>
            </mc:AlternateContent>
          </a:graphicData>
        </a:graphic>
      </p:graphicFrame>
      <p:graphicFrame>
        <p:nvGraphicFramePr>
          <p:cNvPr id="13328" name="Object 16"/>
          <p:cNvGraphicFramePr>
            <a:graphicFrameLocks noChangeAspect="1"/>
          </p:cNvGraphicFramePr>
          <p:nvPr/>
        </p:nvGraphicFramePr>
        <p:xfrm>
          <a:off x="1476375" y="3213100"/>
          <a:ext cx="5543550" cy="1136650"/>
        </p:xfrm>
        <a:graphic>
          <a:graphicData uri="http://schemas.openxmlformats.org/presentationml/2006/ole">
            <mc:AlternateContent xmlns:mc="http://schemas.openxmlformats.org/markup-compatibility/2006">
              <mc:Choice xmlns:v="urn:schemas-microsoft-com:vml" Requires="v">
                <p:oleObj spid="_x0000_s4102" r:id="rId5" imgW="5803900" imgH="1206500" progId="ChemDraw.Document.6.0">
                  <p:embed/>
                </p:oleObj>
              </mc:Choice>
              <mc:Fallback>
                <p:oleObj r:id="rId5" imgW="5803900" imgH="1206500" progId="ChemDraw.Document.6.0">
                  <p:embed/>
                  <p:pic>
                    <p:nvPicPr>
                      <p:cNvPr id="0" name="图片 3079"/>
                      <p:cNvPicPr/>
                      <p:nvPr/>
                    </p:nvPicPr>
                    <p:blipFill>
                      <a:blip r:embed="rId6"/>
                      <a:stretch>
                        <a:fillRect/>
                      </a:stretch>
                    </p:blipFill>
                    <p:spPr>
                      <a:xfrm>
                        <a:off x="1476375" y="3213100"/>
                        <a:ext cx="5543550" cy="1136650"/>
                      </a:xfrm>
                      <a:prstGeom prst="rect">
                        <a:avLst/>
                      </a:prstGeom>
                      <a:noFill/>
                      <a:ln w="38100">
                        <a:noFill/>
                        <a:miter/>
                      </a:ln>
                    </p:spPr>
                  </p:pic>
                </p:oleObj>
              </mc:Fallback>
            </mc:AlternateContent>
          </a:graphicData>
        </a:graphic>
      </p:graphicFrame>
      <p:sp>
        <p:nvSpPr>
          <p:cNvPr id="8199"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8200"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5</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8">
                                            <p:txEl>
                                              <p:pRg st="0" end="0"/>
                                            </p:txEl>
                                          </p:spTgt>
                                        </p:tgtEl>
                                        <p:attrNameLst>
                                          <p:attrName>style.visibility</p:attrName>
                                        </p:attrNameLst>
                                      </p:cBhvr>
                                      <p:to>
                                        <p:strVal val="visible"/>
                                      </p:to>
                                    </p:set>
                                    <p:anim calcmode="lin" valueType="num">
                                      <p:cBhvr additive="base">
                                        <p:cTn id="7" dur="500" fill="hold"/>
                                        <p:tgtEl>
                                          <p:spTgt spid="1331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6" fill="hold" grpId="0" nodeType="clickEffect">
                                  <p:stCondLst>
                                    <p:cond delay="0"/>
                                  </p:stCondLst>
                                  <p:childTnLst>
                                    <p:set>
                                      <p:cBhvr>
                                        <p:cTn id="12" dur="1" fill="hold">
                                          <p:stCondLst>
                                            <p:cond delay="0"/>
                                          </p:stCondLst>
                                        </p:cTn>
                                        <p:tgtEl>
                                          <p:spTgt spid="13322"/>
                                        </p:tgtEl>
                                        <p:attrNameLst>
                                          <p:attrName>style.visibility</p:attrName>
                                        </p:attrNameLst>
                                      </p:cBhvr>
                                      <p:to>
                                        <p:strVal val="visible"/>
                                      </p:to>
                                    </p:set>
                                    <p:animEffect transition="in" filter="barn(inHorizontal)">
                                      <p:cBhvr>
                                        <p:cTn id="13" dur="500"/>
                                        <p:tgtEl>
                                          <p:spTgt spid="13322"/>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13327"/>
                                        </p:tgtEl>
                                        <p:attrNameLst>
                                          <p:attrName>style.visibility</p:attrName>
                                        </p:attrNameLst>
                                      </p:cBhvr>
                                      <p:to>
                                        <p:strVal val="visible"/>
                                      </p:to>
                                    </p:set>
                                    <p:animEffect transition="in" filter="strips(downRight)">
                                      <p:cBhvr>
                                        <p:cTn id="18" dur="500"/>
                                        <p:tgtEl>
                                          <p:spTgt spid="13327"/>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13328"/>
                                        </p:tgtEl>
                                        <p:attrNameLst>
                                          <p:attrName>style.visibility</p:attrName>
                                        </p:attrNameLst>
                                      </p:cBhvr>
                                      <p:to>
                                        <p:strVal val="visible"/>
                                      </p:to>
                                    </p:set>
                                    <p:animEffect transition="in" filter="strips(downRight)">
                                      <p:cBhvr>
                                        <p:cTn id="23" dur="500"/>
                                        <p:tgtEl>
                                          <p:spTgt spid="13328"/>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3326">
                                            <p:txEl>
                                              <p:pRg st="0" end="0"/>
                                            </p:txEl>
                                          </p:spTgt>
                                        </p:tgtEl>
                                        <p:attrNameLst>
                                          <p:attrName>style.visibility</p:attrName>
                                        </p:attrNameLst>
                                      </p:cBhvr>
                                      <p:to>
                                        <p:strVal val="visible"/>
                                      </p:to>
                                    </p:set>
                                    <p:animEffect transition="in" filter="slide(fromBottom)">
                                      <p:cBhvr>
                                        <p:cTn id="28" dur="500"/>
                                        <p:tgtEl>
                                          <p:spTgt spid="1332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3326">
                                            <p:txEl>
                                              <p:pRg st="1" end="1"/>
                                            </p:txEl>
                                          </p:spTgt>
                                        </p:tgtEl>
                                        <p:attrNameLst>
                                          <p:attrName>style.visibility</p:attrName>
                                        </p:attrNameLst>
                                      </p:cBhvr>
                                      <p:to>
                                        <p:strVal val="visible"/>
                                      </p:to>
                                    </p:set>
                                    <p:animEffect transition="in" filter="slide(fromBottom)">
                                      <p:cBhvr>
                                        <p:cTn id="33" dur="500"/>
                                        <p:tgtEl>
                                          <p:spTgt spid="13326">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13326">
                                            <p:txEl>
                                              <p:pRg st="2" end="2"/>
                                            </p:txEl>
                                          </p:spTgt>
                                        </p:tgtEl>
                                        <p:attrNameLst>
                                          <p:attrName>style.visibility</p:attrName>
                                        </p:attrNameLst>
                                      </p:cBhvr>
                                      <p:to>
                                        <p:strVal val="visible"/>
                                      </p:to>
                                    </p:set>
                                    <p:animEffect transition="in" filter="slide(fromBottom)">
                                      <p:cBhvr>
                                        <p:cTn id="38" dur="500"/>
                                        <p:tgtEl>
                                          <p:spTgt spid="13326">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13326">
                                            <p:txEl>
                                              <p:pRg st="3" end="3"/>
                                            </p:txEl>
                                          </p:spTgt>
                                        </p:tgtEl>
                                        <p:attrNameLst>
                                          <p:attrName>style.visibility</p:attrName>
                                        </p:attrNameLst>
                                      </p:cBhvr>
                                      <p:to>
                                        <p:strVal val="visible"/>
                                      </p:to>
                                    </p:set>
                                    <p:animEffect transition="in" filter="slide(fromBottom)">
                                      <p:cBhvr>
                                        <p:cTn id="43" dur="500"/>
                                        <p:tgtEl>
                                          <p:spTgt spid="13326">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6" fill="hold" nodeType="clickEffect">
                                  <p:stCondLst>
                                    <p:cond delay="0"/>
                                  </p:stCondLst>
                                  <p:childTnLst>
                                    <p:set>
                                      <p:cBhvr>
                                        <p:cTn id="47" dur="1" fill="hold">
                                          <p:stCondLst>
                                            <p:cond delay="0"/>
                                          </p:stCondLst>
                                        </p:cTn>
                                        <p:tgtEl>
                                          <p:spTgt spid="13326">
                                            <p:txEl>
                                              <p:pRg st="4" end="4"/>
                                            </p:txEl>
                                          </p:spTgt>
                                        </p:tgtEl>
                                        <p:attrNameLst>
                                          <p:attrName>style.visibility</p:attrName>
                                        </p:attrNameLst>
                                      </p:cBhvr>
                                      <p:to>
                                        <p:strVal val="visible"/>
                                      </p:to>
                                    </p:set>
                                    <p:animEffect transition="in" filter="strips(downRight)">
                                      <p:cBhvr>
                                        <p:cTn id="48" dur="500"/>
                                        <p:tgtEl>
                                          <p:spTgt spid="133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8" grpId="0" build="p"/>
      <p:bldP spid="133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p:nvPr/>
        </p:nvSpPr>
        <p:spPr>
          <a:xfrm>
            <a:off x="611188" y="260350"/>
            <a:ext cx="3313112" cy="519113"/>
          </a:xfrm>
          <a:prstGeom prst="rect">
            <a:avLst/>
          </a:prstGeom>
          <a:noFill/>
          <a:ln w="9525">
            <a:noFill/>
          </a:ln>
        </p:spPr>
        <p:txBody>
          <a:bodyPr anchor="t" anchorCtr="0">
            <a:spAutoFit/>
          </a:bodyPr>
          <a:lstStyle/>
          <a:p>
            <a:pPr>
              <a:buClrTx/>
              <a:buFontTx/>
            </a:pPr>
            <a:r>
              <a:rPr lang="zh-CN" altLang="en-US" sz="2800" b="1" dirty="0">
                <a:latin typeface="Arial" panose="020B0604020202020204" pitchFamily="34" charset="0"/>
                <a:ea typeface="楷体" panose="02010609060101010101" pitchFamily="49" charset="-122"/>
              </a:rPr>
              <a:t>一、单糖的结构</a:t>
            </a:r>
          </a:p>
        </p:txBody>
      </p:sp>
      <p:sp>
        <p:nvSpPr>
          <p:cNvPr id="125957" name="Rectangle 5"/>
          <p:cNvSpPr/>
          <p:nvPr/>
        </p:nvSpPr>
        <p:spPr>
          <a:xfrm>
            <a:off x="539750" y="836613"/>
            <a:ext cx="8280400" cy="822325"/>
          </a:xfrm>
          <a:prstGeom prst="rect">
            <a:avLst/>
          </a:prstGeom>
          <a:noFill/>
          <a:ln w="9525">
            <a:noFill/>
          </a:ln>
        </p:spPr>
        <p:txBody>
          <a:bodyPr anchor="t" anchorCtr="0">
            <a:spAutoFit/>
          </a:bodyPr>
          <a:lstStyle/>
          <a:p>
            <a:pPr>
              <a:spcBef>
                <a:spcPct val="20000"/>
              </a:spcBef>
              <a:buClr>
                <a:schemeClr val="hlink"/>
              </a:buClr>
              <a:buSzPct val="70000"/>
              <a:buFont typeface="Wingdings" panose="05000000000000000000" pitchFamily="2" charset="2"/>
            </a:pPr>
            <a:r>
              <a:rPr lang="en-US" altLang="zh-CN" dirty="0">
                <a:latin typeface="Arial" panose="020B0604020202020204" pitchFamily="34" charset="0"/>
                <a:ea typeface="微软雅黑" panose="020B0503020204020204" charset="-122"/>
              </a:rPr>
              <a:t>      </a:t>
            </a:r>
            <a:r>
              <a:rPr lang="zh-CN" altLang="en-US" sz="2400" b="1" dirty="0">
                <a:latin typeface="Arial" panose="020B0604020202020204" pitchFamily="34" charset="0"/>
                <a:ea typeface="楷体" panose="02010609060101010101" pitchFamily="49" charset="-122"/>
              </a:rPr>
              <a:t>根据其化学性质推得，并证明单糖具有开链和环状两种结构形式。</a:t>
            </a:r>
          </a:p>
        </p:txBody>
      </p:sp>
      <p:sp>
        <p:nvSpPr>
          <p:cNvPr id="125960" name="Rectangle 8"/>
          <p:cNvSpPr/>
          <p:nvPr/>
        </p:nvSpPr>
        <p:spPr>
          <a:xfrm>
            <a:off x="250825" y="1916113"/>
            <a:ext cx="8353425" cy="3414712"/>
          </a:xfrm>
          <a:prstGeom prst="rect">
            <a:avLst/>
          </a:prstGeom>
          <a:noFill/>
          <a:ln w="9525">
            <a:noFill/>
          </a:ln>
        </p:spPr>
        <p:txBody>
          <a:bodyPr anchor="t" anchorCtr="0">
            <a:spAutoFit/>
          </a:bodyPr>
          <a:lstStyle/>
          <a:p>
            <a:pPr>
              <a:lnSpc>
                <a:spcPct val="130000"/>
              </a:lnSpc>
              <a:buClrTx/>
              <a:buFontTx/>
            </a:pPr>
            <a:r>
              <a:rPr lang="en-US" altLang="zh-CN" sz="2400" b="1" dirty="0">
                <a:latin typeface="Arial" panose="020B0604020202020204" pitchFamily="34" charset="0"/>
                <a:ea typeface="楷体" panose="02010609060101010101" pitchFamily="49" charset="-122"/>
              </a:rPr>
              <a:t>       1</a:t>
            </a:r>
            <a:r>
              <a:rPr lang="zh-CN" altLang="en-US" sz="2400" b="1" dirty="0">
                <a:latin typeface="Arial" panose="020B0604020202020204" pitchFamily="34" charset="0"/>
                <a:ea typeface="楷体" panose="02010609060101010101" pitchFamily="49" charset="-122"/>
              </a:rPr>
              <a:t>、单糖的开链结构：实验证明</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葡萄糖</a:t>
            </a:r>
            <a:r>
              <a:rPr lang="en-US" altLang="zh-CN" sz="2400" b="1" dirty="0">
                <a:latin typeface="Arial" panose="020B0604020202020204" pitchFamily="34" charset="0"/>
                <a:ea typeface="楷体" panose="02010609060101010101" pitchFamily="49" charset="-122"/>
              </a:rPr>
              <a:t>C</a:t>
            </a:r>
            <a:r>
              <a:rPr lang="en-US" altLang="zh-CN" sz="2400" b="1" baseline="-25000" dirty="0">
                <a:latin typeface="Arial" panose="020B0604020202020204" pitchFamily="34" charset="0"/>
                <a:ea typeface="楷体" panose="02010609060101010101" pitchFamily="49" charset="-122"/>
              </a:rPr>
              <a:t>6</a:t>
            </a:r>
            <a:r>
              <a:rPr lang="en-US" altLang="zh-CN" sz="2400" b="1" dirty="0">
                <a:latin typeface="Arial" panose="020B0604020202020204" pitchFamily="34" charset="0"/>
                <a:ea typeface="楷体" panose="02010609060101010101" pitchFamily="49" charset="-122"/>
              </a:rPr>
              <a:t>H</a:t>
            </a:r>
            <a:r>
              <a:rPr lang="en-US" altLang="zh-CN" sz="2400" b="1" baseline="-25000" dirty="0">
                <a:latin typeface="Arial" panose="020B0604020202020204" pitchFamily="34" charset="0"/>
                <a:ea typeface="楷体" panose="02010609060101010101" pitchFamily="49" charset="-122"/>
              </a:rPr>
              <a:t>12</a:t>
            </a:r>
            <a:r>
              <a:rPr lang="en-US" altLang="zh-CN" sz="2400" b="1" dirty="0">
                <a:latin typeface="Arial" panose="020B0604020202020204" pitchFamily="34" charset="0"/>
                <a:ea typeface="楷体" panose="02010609060101010101" pitchFamily="49" charset="-122"/>
              </a:rPr>
              <a:t>O</a:t>
            </a:r>
            <a:r>
              <a:rPr lang="en-US" altLang="zh-CN" sz="2400" b="1" baseline="-25000" dirty="0">
                <a:latin typeface="Arial" panose="020B0604020202020204" pitchFamily="34" charset="0"/>
                <a:ea typeface="楷体" panose="02010609060101010101" pitchFamily="49" charset="-122"/>
              </a:rPr>
              <a:t>6</a:t>
            </a:r>
            <a:r>
              <a:rPr lang="en-US" altLang="zh-CN" sz="2400" b="1" dirty="0">
                <a:latin typeface="Arial" panose="020B0604020202020204" pitchFamily="34" charset="0"/>
                <a:ea typeface="楷体" panose="02010609060101010101" pitchFamily="49" charset="-122"/>
              </a:rPr>
              <a:t>)</a:t>
            </a:r>
          </a:p>
          <a:p>
            <a:pPr>
              <a:lnSpc>
                <a:spcPct val="130000"/>
              </a:lnSpc>
              <a:buClrTx/>
              <a:buFontTx/>
            </a:pPr>
            <a:r>
              <a:rPr lang="en-US" altLang="zh-CN" sz="2400" b="1" dirty="0">
                <a:latin typeface="Arial" panose="020B0604020202020204" pitchFamily="34" charset="0"/>
                <a:ea typeface="楷体" panose="02010609060101010101" pitchFamily="49" charset="-122"/>
              </a:rPr>
              <a:t>       A. Na-Hg</a:t>
            </a:r>
            <a:r>
              <a:rPr lang="zh-CN" altLang="en-US" sz="2400" b="1" dirty="0">
                <a:latin typeface="Arial" panose="020B0604020202020204" pitchFamily="34" charset="0"/>
                <a:ea typeface="楷体" panose="02010609060101010101" pitchFamily="49" charset="-122"/>
              </a:rPr>
              <a:t>齐还原得六元醇，进一步还原得己烷。</a:t>
            </a:r>
          </a:p>
          <a:p>
            <a:pPr>
              <a:lnSpc>
                <a:spcPct val="130000"/>
              </a:lnSpc>
              <a:buClrTx/>
              <a:buFontTx/>
            </a:pPr>
            <a:r>
              <a:rPr lang="zh-CN" altLang="en-US" sz="2400" b="1" dirty="0">
                <a:latin typeface="Arial" panose="020B0604020202020204" pitchFamily="34" charset="0"/>
                <a:ea typeface="楷体" panose="02010609060101010101" pitchFamily="49" charset="-122"/>
              </a:rPr>
              <a:t>       </a:t>
            </a:r>
            <a:r>
              <a:rPr lang="en-US" altLang="zh-CN" sz="2400" b="1" dirty="0">
                <a:latin typeface="Arial" panose="020B0604020202020204" pitchFamily="34" charset="0"/>
                <a:ea typeface="楷体" panose="02010609060101010101" pitchFamily="49" charset="-122"/>
              </a:rPr>
              <a:t>B. </a:t>
            </a:r>
            <a:r>
              <a:rPr lang="zh-CN" altLang="en-US" sz="2400" b="1" dirty="0">
                <a:latin typeface="Arial" panose="020B0604020202020204" pitchFamily="34" charset="0"/>
                <a:ea typeface="楷体" panose="02010609060101010101" pitchFamily="49" charset="-122"/>
              </a:rPr>
              <a:t>与苯肼作用，说明含羰基；与土伦试剂作用，说明为醛基。</a:t>
            </a:r>
          </a:p>
          <a:p>
            <a:pPr>
              <a:lnSpc>
                <a:spcPct val="130000"/>
              </a:lnSpc>
              <a:buClrTx/>
              <a:buFontTx/>
            </a:pPr>
            <a:r>
              <a:rPr lang="zh-CN" altLang="en-US" sz="2400" b="1" dirty="0">
                <a:latin typeface="Arial" panose="020B0604020202020204" pitchFamily="34" charset="0"/>
                <a:ea typeface="楷体" panose="02010609060101010101" pitchFamily="49" charset="-122"/>
              </a:rPr>
              <a:t>       </a:t>
            </a:r>
            <a:r>
              <a:rPr lang="en-US" altLang="zh-CN" sz="2400" b="1" dirty="0">
                <a:latin typeface="Arial" panose="020B0604020202020204" pitchFamily="34" charset="0"/>
                <a:ea typeface="楷体" panose="02010609060101010101" pitchFamily="49" charset="-122"/>
              </a:rPr>
              <a:t>C. </a:t>
            </a:r>
            <a:r>
              <a:rPr lang="zh-CN" altLang="en-US" sz="2400" b="1" dirty="0">
                <a:latin typeface="Arial" panose="020B0604020202020204" pitchFamily="34" charset="0"/>
                <a:ea typeface="楷体" panose="02010609060101010101" pitchFamily="49" charset="-122"/>
              </a:rPr>
              <a:t>葡萄糖与乙酐作用，得五乙酸酯说明含五个羟基。</a:t>
            </a:r>
          </a:p>
          <a:p>
            <a:pPr>
              <a:lnSpc>
                <a:spcPct val="130000"/>
              </a:lnSpc>
              <a:buClrTx/>
              <a:buFontTx/>
            </a:pPr>
            <a:r>
              <a:rPr lang="zh-CN" altLang="en-US" sz="2400" b="1" dirty="0">
                <a:latin typeface="Arial" panose="020B0604020202020204" pitchFamily="34" charset="0"/>
                <a:ea typeface="楷体" panose="02010609060101010101" pitchFamily="49" charset="-122"/>
              </a:rPr>
              <a:t>      因此，葡萄糖的开链结构为</a:t>
            </a:r>
            <a:r>
              <a:rPr lang="en-US" altLang="zh-CN" sz="2400" b="1" dirty="0">
                <a:latin typeface="Arial" panose="020B0604020202020204" pitchFamily="34" charset="0"/>
                <a:ea typeface="楷体" panose="02010609060101010101" pitchFamily="49" charset="-122"/>
              </a:rPr>
              <a:t>2,3,4,5,6-</a:t>
            </a:r>
            <a:r>
              <a:rPr lang="zh-CN" altLang="en-US" sz="2400" b="1" dirty="0">
                <a:latin typeface="Arial" panose="020B0604020202020204" pitchFamily="34" charset="0"/>
                <a:ea typeface="楷体" panose="02010609060101010101" pitchFamily="49" charset="-122"/>
              </a:rPr>
              <a:t>五羟基己醛，分子中</a:t>
            </a:r>
            <a:r>
              <a:rPr lang="en-US" altLang="zh-CN" sz="2400" b="1" dirty="0">
                <a:latin typeface="Arial" panose="020B0604020202020204" pitchFamily="34" charset="0"/>
                <a:ea typeface="楷体" panose="02010609060101010101" pitchFamily="49" charset="-122"/>
              </a:rPr>
              <a:t>2,3,4,5</a:t>
            </a:r>
            <a:r>
              <a:rPr lang="zh-CN" altLang="en-US" sz="2400" b="1" dirty="0">
                <a:latin typeface="Arial" panose="020B0604020202020204" pitchFamily="34" charset="0"/>
                <a:ea typeface="楷体" panose="02010609060101010101" pitchFamily="49" charset="-122"/>
              </a:rPr>
              <a:t>号位碳原子为手性碳。</a:t>
            </a:r>
          </a:p>
        </p:txBody>
      </p:sp>
      <p:sp>
        <p:nvSpPr>
          <p:cNvPr id="9221"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9222"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6</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956"/>
                                        </p:tgtEl>
                                        <p:attrNameLst>
                                          <p:attrName>style.visibility</p:attrName>
                                        </p:attrNameLst>
                                      </p:cBhvr>
                                      <p:to>
                                        <p:strVal val="visible"/>
                                      </p:to>
                                    </p:set>
                                    <p:anim calcmode="lin" valueType="num">
                                      <p:cBhvr additive="base">
                                        <p:cTn id="7" dur="500" fill="hold"/>
                                        <p:tgtEl>
                                          <p:spTgt spid="125956"/>
                                        </p:tgtEl>
                                        <p:attrNameLst>
                                          <p:attrName>ppt_x</p:attrName>
                                        </p:attrNameLst>
                                      </p:cBhvr>
                                      <p:tavLst>
                                        <p:tav tm="0">
                                          <p:val>
                                            <p:strVal val="#ppt_x"/>
                                          </p:val>
                                        </p:tav>
                                        <p:tav tm="100000">
                                          <p:val>
                                            <p:strVal val="#ppt_x"/>
                                          </p:val>
                                        </p:tav>
                                      </p:tavLst>
                                    </p:anim>
                                    <p:anim calcmode="lin" valueType="num">
                                      <p:cBhvr additive="base">
                                        <p:cTn id="8" dur="500" fill="hold"/>
                                        <p:tgtEl>
                                          <p:spTgt spid="1259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25957"/>
                                        </p:tgtEl>
                                        <p:attrNameLst>
                                          <p:attrName>style.visibility</p:attrName>
                                        </p:attrNameLst>
                                      </p:cBhvr>
                                      <p:to>
                                        <p:strVal val="visible"/>
                                      </p:to>
                                    </p:set>
                                    <p:animEffect transition="in" filter="slide(fromBottom)">
                                      <p:cBhvr>
                                        <p:cTn id="13" dur="500"/>
                                        <p:tgtEl>
                                          <p:spTgt spid="125957"/>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125960">
                                            <p:txEl>
                                              <p:pRg st="0" end="0"/>
                                            </p:txEl>
                                          </p:spTgt>
                                        </p:tgtEl>
                                        <p:attrNameLst>
                                          <p:attrName>style.visibility</p:attrName>
                                        </p:attrNameLst>
                                      </p:cBhvr>
                                      <p:to>
                                        <p:strVal val="visible"/>
                                      </p:to>
                                    </p:set>
                                    <p:animEffect transition="in" filter="strips(downRight)">
                                      <p:cBhvr>
                                        <p:cTn id="18" dur="500"/>
                                        <p:tgtEl>
                                          <p:spTgt spid="125960">
                                            <p:txEl>
                                              <p:pRg st="0" end="0"/>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125960">
                                            <p:txEl>
                                              <p:pRg st="1" end="1"/>
                                            </p:txEl>
                                          </p:spTgt>
                                        </p:tgtEl>
                                        <p:attrNameLst>
                                          <p:attrName>style.visibility</p:attrName>
                                        </p:attrNameLst>
                                      </p:cBhvr>
                                      <p:to>
                                        <p:strVal val="visible"/>
                                      </p:to>
                                    </p:set>
                                    <p:animEffect transition="in" filter="strips(downRight)">
                                      <p:cBhvr>
                                        <p:cTn id="21" dur="500"/>
                                        <p:tgtEl>
                                          <p:spTgt spid="12596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125960">
                                            <p:txEl>
                                              <p:pRg st="2" end="2"/>
                                            </p:txEl>
                                          </p:spTgt>
                                        </p:tgtEl>
                                        <p:attrNameLst>
                                          <p:attrName>style.visibility</p:attrName>
                                        </p:attrNameLst>
                                      </p:cBhvr>
                                      <p:to>
                                        <p:strVal val="visible"/>
                                      </p:to>
                                    </p:set>
                                    <p:animEffect transition="in" filter="strips(downRight)">
                                      <p:cBhvr>
                                        <p:cTn id="26" dur="500"/>
                                        <p:tgtEl>
                                          <p:spTgt spid="125960">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125960">
                                            <p:txEl>
                                              <p:pRg st="3" end="3"/>
                                            </p:txEl>
                                          </p:spTgt>
                                        </p:tgtEl>
                                        <p:attrNameLst>
                                          <p:attrName>style.visibility</p:attrName>
                                        </p:attrNameLst>
                                      </p:cBhvr>
                                      <p:to>
                                        <p:strVal val="visible"/>
                                      </p:to>
                                    </p:set>
                                    <p:animEffect transition="in" filter="strips(downRight)">
                                      <p:cBhvr>
                                        <p:cTn id="31" dur="500"/>
                                        <p:tgtEl>
                                          <p:spTgt spid="125960">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nodeType="clickEffect">
                                  <p:stCondLst>
                                    <p:cond delay="0"/>
                                  </p:stCondLst>
                                  <p:childTnLst>
                                    <p:set>
                                      <p:cBhvr>
                                        <p:cTn id="35" dur="1" fill="hold">
                                          <p:stCondLst>
                                            <p:cond delay="0"/>
                                          </p:stCondLst>
                                        </p:cTn>
                                        <p:tgtEl>
                                          <p:spTgt spid="125960">
                                            <p:txEl>
                                              <p:pRg st="4" end="4"/>
                                            </p:txEl>
                                          </p:spTgt>
                                        </p:tgtEl>
                                        <p:attrNameLst>
                                          <p:attrName>style.visibility</p:attrName>
                                        </p:attrNameLst>
                                      </p:cBhvr>
                                      <p:to>
                                        <p:strVal val="visible"/>
                                      </p:to>
                                    </p:set>
                                    <p:animEffect transition="in" filter="strips(downRight)">
                                      <p:cBhvr>
                                        <p:cTn id="36" dur="500"/>
                                        <p:tgtEl>
                                          <p:spTgt spid="1259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6" grpId="0"/>
      <p:bldP spid="1259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p:cNvSpPr>
          <p:nvPr>
            <p:ph type="body" sz="half" idx="4294967295"/>
          </p:nvPr>
        </p:nvSpPr>
        <p:spPr>
          <a:xfrm>
            <a:off x="-104775" y="209550"/>
            <a:ext cx="7921625" cy="492125"/>
          </a:xfrm>
          <a:noFill/>
          <a:ln>
            <a:noFill/>
          </a:ln>
        </p:spPr>
        <p:txBody>
          <a:bodyPr wrap="square" lIns="91440" tIns="45720" rIns="91440" bIns="45720" anchor="t" anchorCtr="0"/>
          <a:lstStyle>
            <a:lvl1pPr lvl="0">
              <a:buClrTx/>
              <a:buSzTx/>
              <a:buFont typeface="Arial" panose="020B0604020202020204" pitchFamily="34" charset="0"/>
              <a:defRPr sz="2800"/>
            </a:lvl1pPr>
            <a:lvl2pPr lvl="1">
              <a:buClrTx/>
              <a:buSzTx/>
              <a:buFont typeface="Arial" panose="020B0604020202020204" pitchFamily="34" charset="0"/>
              <a:defRPr sz="2400"/>
            </a:lvl2pPr>
            <a:lvl3pPr lvl="2">
              <a:buClrTx/>
              <a:buSzTx/>
              <a:buFont typeface="Arial" panose="020B0604020202020204" pitchFamily="34" charset="0"/>
              <a:defRPr sz="2000"/>
            </a:lvl3pPr>
            <a:lvl4pPr lvl="3">
              <a:buClrTx/>
              <a:buSzTx/>
              <a:buFont typeface="Wingdings" panose="05000000000000000000" charset="0"/>
              <a:defRPr sz="1800"/>
            </a:lvl4pPr>
            <a:lvl5pPr lvl="4">
              <a:buClrTx/>
              <a:buSzTx/>
              <a:buFont typeface="Arial" panose="020B0604020202020204" pitchFamily="34" charset="0"/>
              <a:defRPr sz="1800"/>
            </a:lvl5pPr>
          </a:lstStyle>
          <a:p>
            <a:pPr lvl="0">
              <a:buClr>
                <a:schemeClr val="hlink"/>
              </a:buClr>
              <a:buSzPct val="70000"/>
              <a:buFont typeface="Wingdings" panose="05000000000000000000" pitchFamily="2" charset="2"/>
              <a:buChar char="●"/>
            </a:pPr>
            <a:r>
              <a:rPr lang="zh-CN" altLang="en-US" sz="2000" b="1" dirty="0">
                <a:latin typeface="Times New Roman" panose="02020603050405020304" pitchFamily="18" charset="0"/>
                <a:ea typeface="楷体" panose="02010609060101010101" pitchFamily="49" charset="-122"/>
              </a:rPr>
              <a:t>葡萄糖对映体结构：</a:t>
            </a:r>
          </a:p>
        </p:txBody>
      </p:sp>
      <p:graphicFrame>
        <p:nvGraphicFramePr>
          <p:cNvPr id="128027" name="Object 27"/>
          <p:cNvGraphicFramePr>
            <a:graphicFrameLocks noGrp="1" noChangeAspect="1"/>
          </p:cNvGraphicFramePr>
          <p:nvPr>
            <p:ph sz="half" idx="1"/>
          </p:nvPr>
        </p:nvGraphicFramePr>
        <p:xfrm>
          <a:off x="1403350" y="3213100"/>
          <a:ext cx="6264275" cy="3463925"/>
        </p:xfrm>
        <a:graphic>
          <a:graphicData uri="http://schemas.openxmlformats.org/presentationml/2006/ole">
            <mc:AlternateContent xmlns:mc="http://schemas.openxmlformats.org/markup-compatibility/2006">
              <mc:Choice xmlns:v="urn:schemas-microsoft-com:vml" Requires="v">
                <p:oleObj spid="_x0000_s5123" r:id="rId3" imgW="6756400" imgH="3746500" progId="ChemDraw.Document.6.0">
                  <p:embed/>
                </p:oleObj>
              </mc:Choice>
              <mc:Fallback>
                <p:oleObj r:id="rId3" imgW="6756400" imgH="3746500" progId="ChemDraw.Document.6.0">
                  <p:embed/>
                  <p:pic>
                    <p:nvPicPr>
                      <p:cNvPr id="0" name="图片 3075"/>
                      <p:cNvPicPr/>
                      <p:nvPr/>
                    </p:nvPicPr>
                    <p:blipFill>
                      <a:blip r:embed="rId4"/>
                      <a:stretch>
                        <a:fillRect/>
                      </a:stretch>
                    </p:blipFill>
                    <p:spPr>
                      <a:xfrm>
                        <a:off x="1403350" y="3213100"/>
                        <a:ext cx="6264275" cy="3463925"/>
                      </a:xfrm>
                      <a:prstGeom prst="rect">
                        <a:avLst/>
                      </a:prstGeom>
                      <a:noFill/>
                      <a:ln w="38100">
                        <a:noFill/>
                        <a:miter/>
                      </a:ln>
                    </p:spPr>
                  </p:pic>
                </p:oleObj>
              </mc:Fallback>
            </mc:AlternateContent>
          </a:graphicData>
        </a:graphic>
      </p:graphicFrame>
      <p:sp>
        <p:nvSpPr>
          <p:cNvPr id="11268"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11269" name="灯片编号占位符 2"/>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7</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pic>
        <p:nvPicPr>
          <p:cNvPr id="9221" name="图片 99"/>
          <p:cNvPicPr/>
          <p:nvPr/>
        </p:nvPicPr>
        <p:blipFill>
          <a:blip r:embed="rId5"/>
          <a:stretch>
            <a:fillRect/>
          </a:stretch>
        </p:blipFill>
        <p:spPr>
          <a:xfrm>
            <a:off x="2987675" y="176213"/>
            <a:ext cx="3990975" cy="2949575"/>
          </a:xfrm>
          <a:prstGeom prst="rect">
            <a:avLst/>
          </a:prstGeom>
          <a:noFill/>
          <a:ln w="9525">
            <a:noFill/>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28002">
                                            <p:txEl>
                                              <p:charRg st="10" end="10"/>
                                            </p:txEl>
                                          </p:spTgt>
                                        </p:tgtEl>
                                        <p:attrNameLst>
                                          <p:attrName>style.visibility</p:attrName>
                                        </p:attrNameLst>
                                      </p:cBhvr>
                                      <p:to>
                                        <p:strVal val="visible"/>
                                      </p:to>
                                    </p:set>
                                    <p:animEffect transition="in" filter="strips(downRight)">
                                      <p:cBhvr>
                                        <p:cTn id="7" dur="500"/>
                                        <p:tgtEl>
                                          <p:spTgt spid="128002">
                                            <p:txEl>
                                              <p:charRg st="10" end="10"/>
                                            </p:txEl>
                                          </p:spTgt>
                                        </p:tgtEl>
                                      </p:cBhvr>
                                    </p:animEffect>
                                  </p:childTnLst>
                                </p:cTn>
                              </p:par>
                              <p:par>
                                <p:cTn id="8" presetID="18" presetClass="entr" presetSubtype="6" fill="hold" nodeType="withEffect">
                                  <p:stCondLst>
                                    <p:cond delay="0"/>
                                  </p:stCondLst>
                                  <p:childTnLst>
                                    <p:set>
                                      <p:cBhvr>
                                        <p:cTn id="9" dur="1" fill="hold">
                                          <p:stCondLst>
                                            <p:cond delay="0"/>
                                          </p:stCondLst>
                                        </p:cTn>
                                        <p:tgtEl>
                                          <p:spTgt spid="128027"/>
                                        </p:tgtEl>
                                        <p:attrNameLst>
                                          <p:attrName>style.visibility</p:attrName>
                                        </p:attrNameLst>
                                      </p:cBhvr>
                                      <p:to>
                                        <p:strVal val="visible"/>
                                      </p:to>
                                    </p:set>
                                    <p:animEffect transition="in" filter="strips(downRight)">
                                      <p:cBhvr>
                                        <p:cTn id="10" dur="500"/>
                                        <p:tgtEl>
                                          <p:spTgt spid="128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6"/>
          <p:cNvSpPr/>
          <p:nvPr/>
        </p:nvSpPr>
        <p:spPr>
          <a:xfrm>
            <a:off x="971550" y="411163"/>
            <a:ext cx="2038350" cy="420687"/>
          </a:xfrm>
          <a:prstGeom prst="rect">
            <a:avLst/>
          </a:prstGeom>
          <a:noFill/>
          <a:ln w="9525">
            <a:noFill/>
          </a:ln>
        </p:spPr>
        <p:txBody>
          <a:bodyPr wrap="none" anchor="t" anchorCtr="0">
            <a:spAutoFit/>
          </a:bodyPr>
          <a:lstStyle/>
          <a:p>
            <a:pPr>
              <a:lnSpc>
                <a:spcPct val="90000"/>
              </a:lnSpc>
              <a:spcBef>
                <a:spcPct val="20000"/>
              </a:spcBef>
              <a:buClr>
                <a:schemeClr val="hlink"/>
              </a:buClr>
              <a:buSzPct val="70000"/>
              <a:buFont typeface="Wingdings" panose="05000000000000000000" pitchFamily="2" charset="2"/>
            </a:pPr>
            <a:r>
              <a:rPr lang="en-US" altLang="zh-CN" sz="2400" b="1" dirty="0">
                <a:latin typeface="Arial" panose="020B0604020202020204" pitchFamily="34" charset="0"/>
                <a:ea typeface="楷体" panose="02010609060101010101" pitchFamily="49" charset="-122"/>
              </a:rPr>
              <a:t>D-</a:t>
            </a:r>
            <a:r>
              <a:rPr lang="zh-CN" altLang="en-US" sz="2400" b="1" dirty="0">
                <a:latin typeface="Arial" panose="020B0604020202020204" pitchFamily="34" charset="0"/>
                <a:ea typeface="楷体" panose="02010609060101010101" pitchFamily="49" charset="-122"/>
              </a:rPr>
              <a:t>型酮糖系列</a:t>
            </a:r>
          </a:p>
        </p:txBody>
      </p:sp>
      <p:sp>
        <p:nvSpPr>
          <p:cNvPr id="12292" name="日期占位符 1"/>
          <p:cNvSpPr txBox="1">
            <a:spLocks noGrp="1"/>
          </p:cNvSpPr>
          <p:nvPr>
            <p:ph type="dt" sz="half" idx="14"/>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12293" name="灯片编号占位符 2"/>
          <p:cNvSpPr txBox="1">
            <a:spLocks noGrp="1"/>
          </p:cNvSpPr>
          <p:nvPr>
            <p:ph type="sldNum" sz="quarter" idx="16"/>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8</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pic>
        <p:nvPicPr>
          <p:cNvPr id="10244" name="图片 2"/>
          <p:cNvPicPr>
            <a:picLocks noChangeAspect="1"/>
          </p:cNvPicPr>
          <p:nvPr>
            <p:custDataLst>
              <p:tags r:id="rId1"/>
            </p:custDataLst>
          </p:nvPr>
        </p:nvPicPr>
        <p:blipFill>
          <a:blip r:embed="rId3"/>
          <a:srcRect t="24327"/>
          <a:stretch>
            <a:fillRect/>
          </a:stretch>
        </p:blipFill>
        <p:spPr>
          <a:xfrm>
            <a:off x="1476375" y="1052513"/>
            <a:ext cx="6296025" cy="49085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798"/>
                                        </p:tgtEl>
                                        <p:attrNameLst>
                                          <p:attrName>style.visibility</p:attrName>
                                        </p:attrNameLst>
                                      </p:cBhvr>
                                      <p:to>
                                        <p:strVal val="visible"/>
                                      </p:to>
                                    </p:set>
                                    <p:anim calcmode="lin" valueType="num">
                                      <p:cBhvr additive="base">
                                        <p:cTn id="7" dur="500" fill="hold"/>
                                        <p:tgtEl>
                                          <p:spTgt spid="161798"/>
                                        </p:tgtEl>
                                        <p:attrNameLst>
                                          <p:attrName>ppt_x</p:attrName>
                                        </p:attrNameLst>
                                      </p:cBhvr>
                                      <p:tavLst>
                                        <p:tav tm="0">
                                          <p:val>
                                            <p:strVal val="#ppt_x"/>
                                          </p:val>
                                        </p:tav>
                                        <p:tav tm="100000">
                                          <p:val>
                                            <p:strVal val="#ppt_x"/>
                                          </p:val>
                                        </p:tav>
                                      </p:tavLst>
                                    </p:anim>
                                    <p:anim calcmode="lin" valueType="num">
                                      <p:cBhvr additive="base">
                                        <p:cTn id="8" dur="500" fill="hold"/>
                                        <p:tgtEl>
                                          <p:spTgt spid="1617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p:nvPr/>
        </p:nvSpPr>
        <p:spPr>
          <a:xfrm>
            <a:off x="395288" y="549275"/>
            <a:ext cx="8424862" cy="5203825"/>
          </a:xfrm>
          <a:prstGeom prst="rect">
            <a:avLst/>
          </a:prstGeom>
          <a:noFill/>
          <a:ln w="9525">
            <a:noFill/>
          </a:ln>
        </p:spPr>
        <p:txBody>
          <a:bodyPr anchor="t" anchorCtr="0">
            <a:spAutoFit/>
          </a:bodyPr>
          <a:lstStyle/>
          <a:p>
            <a:pPr>
              <a:lnSpc>
                <a:spcPct val="140000"/>
              </a:lnSpc>
              <a:buClrTx/>
              <a:buFontTx/>
            </a:pPr>
            <a:r>
              <a:rPr lang="en-US" altLang="zh-CN" sz="2400" b="1" dirty="0">
                <a:latin typeface="Arial" panose="020B0604020202020204" pitchFamily="34" charset="0"/>
                <a:ea typeface="楷体" panose="02010609060101010101" pitchFamily="49" charset="-122"/>
              </a:rPr>
              <a:t>      3</a:t>
            </a:r>
            <a:r>
              <a:rPr lang="zh-CN" altLang="en-US" sz="2400" b="1" dirty="0">
                <a:latin typeface="Arial" panose="020B0604020202020204" pitchFamily="34" charset="0"/>
                <a:ea typeface="楷体" panose="02010609060101010101" pitchFamily="49" charset="-122"/>
              </a:rPr>
              <a:t>、单糖的环状结构：单糖的直链结构只是其初步的结构，单糖的某些化学性质得不到解释：</a:t>
            </a:r>
          </a:p>
          <a:p>
            <a:pPr>
              <a:lnSpc>
                <a:spcPct val="140000"/>
              </a:lnSpc>
              <a:buClrTx/>
              <a:buFontTx/>
            </a:pPr>
            <a:r>
              <a:rPr lang="zh-CN" altLang="en-US" sz="2400" b="1" dirty="0">
                <a:latin typeface="Arial" panose="020B0604020202020204" pitchFamily="34" charset="0"/>
                <a:ea typeface="楷体" panose="02010609060101010101" pitchFamily="49" charset="-122"/>
              </a:rPr>
              <a:t>      </a:t>
            </a:r>
            <a:r>
              <a:rPr lang="en-US" altLang="zh-CN" sz="2400" b="1" dirty="0">
                <a:latin typeface="Arial" panose="020B0604020202020204" pitchFamily="34" charset="0"/>
                <a:ea typeface="楷体" panose="02010609060101010101" pitchFamily="49" charset="-122"/>
              </a:rPr>
              <a:t>A. </a:t>
            </a:r>
            <a:r>
              <a:rPr lang="zh-CN" altLang="en-US" sz="2400" b="1" dirty="0">
                <a:latin typeface="Arial" panose="020B0604020202020204" pitchFamily="34" charset="0"/>
                <a:ea typeface="楷体" panose="02010609060101010101" pitchFamily="49" charset="-122"/>
              </a:rPr>
              <a:t>具有变旋光现象：</a:t>
            </a:r>
            <a:r>
              <a:rPr lang="en-US" altLang="zh-CN" sz="2400" b="1" dirty="0">
                <a:latin typeface="Arial" panose="020B0604020202020204" pitchFamily="34" charset="0"/>
                <a:ea typeface="楷体" panose="02010609060101010101" pitchFamily="49" charset="-122"/>
              </a:rPr>
              <a:t>D-(+)</a:t>
            </a:r>
            <a:r>
              <a:rPr lang="zh-CN" altLang="en-US" sz="2400" b="1" dirty="0">
                <a:latin typeface="Arial" panose="020B0604020202020204" pitchFamily="34" charset="0"/>
                <a:ea typeface="楷体" panose="02010609060101010101" pitchFamily="49" charset="-122"/>
              </a:rPr>
              <a:t>葡萄糖</a:t>
            </a:r>
          </a:p>
          <a:p>
            <a:pPr>
              <a:lnSpc>
                <a:spcPct val="140000"/>
              </a:lnSpc>
              <a:buClrTx/>
              <a:buFontTx/>
            </a:pPr>
            <a:r>
              <a:rPr lang="zh-CN" altLang="en-US" sz="2400" b="1" dirty="0">
                <a:latin typeface="Arial" panose="020B0604020202020204" pitchFamily="34" charset="0"/>
                <a:ea typeface="楷体" panose="02010609060101010101" pitchFamily="49" charset="-122"/>
              </a:rPr>
              <a:t>         </a:t>
            </a:r>
            <a:r>
              <a:rPr lang="en-US" altLang="zh-CN" sz="2400" b="1" dirty="0">
                <a:latin typeface="Arial" panose="020B0604020202020204" pitchFamily="34" charset="0"/>
                <a:ea typeface="楷体" panose="02010609060101010101" pitchFamily="49" charset="-122"/>
              </a:rPr>
              <a:t>50℃</a:t>
            </a:r>
            <a:r>
              <a:rPr lang="zh-CN" altLang="en-US" sz="2400" b="1" dirty="0">
                <a:latin typeface="Arial" panose="020B0604020202020204" pitchFamily="34" charset="0"/>
                <a:ea typeface="楷体" panose="02010609060101010101" pitchFamily="49" charset="-122"/>
              </a:rPr>
              <a:t>水或甲醇结晶，</a:t>
            </a:r>
            <a:r>
              <a:rPr lang="en-US" altLang="zh-CN" sz="2400" b="1" dirty="0">
                <a:latin typeface="Arial" panose="020B0604020202020204" pitchFamily="34" charset="0"/>
                <a:ea typeface="楷体" panose="02010609060101010101" pitchFamily="49" charset="-122"/>
              </a:rPr>
              <a:t>m.p.=146℃; [</a:t>
            </a:r>
            <a:r>
              <a:rPr lang="en-US" altLang="zh-CN" sz="2400" b="1" dirty="0">
                <a:latin typeface="Arial" panose="020B0604020202020204" pitchFamily="34" charset="0"/>
                <a:ea typeface="楷体" panose="02010609060101010101" pitchFamily="49" charset="-122"/>
                <a:sym typeface="Symbol" panose="05050102010706020507" pitchFamily="18" charset="2"/>
              </a:rPr>
              <a:t>]= +112º</a:t>
            </a:r>
          </a:p>
          <a:p>
            <a:pPr>
              <a:lnSpc>
                <a:spcPct val="140000"/>
              </a:lnSpc>
              <a:buClrTx/>
              <a:buFontTx/>
            </a:pPr>
            <a:r>
              <a:rPr lang="en-US" altLang="zh-CN" sz="2400" b="1" dirty="0">
                <a:latin typeface="Arial" panose="020B0604020202020204" pitchFamily="34" charset="0"/>
                <a:ea typeface="楷体" panose="02010609060101010101" pitchFamily="49" charset="-122"/>
                <a:sym typeface="Symbol" panose="05050102010706020507" pitchFamily="18" charset="2"/>
              </a:rPr>
              <a:t>        100</a:t>
            </a:r>
            <a:r>
              <a:rPr lang="en-US" altLang="zh-CN" sz="2400" b="1" dirty="0">
                <a:latin typeface="Arial" panose="020B0604020202020204" pitchFamily="34" charset="0"/>
                <a:ea typeface="楷体" panose="02010609060101010101" pitchFamily="49" charset="-122"/>
              </a:rPr>
              <a:t>℃</a:t>
            </a:r>
            <a:r>
              <a:rPr lang="zh-CN" altLang="en-US" sz="2400" b="1" dirty="0">
                <a:latin typeface="Arial" panose="020B0604020202020204" pitchFamily="34" charset="0"/>
                <a:ea typeface="楷体" panose="02010609060101010101" pitchFamily="49" charset="-122"/>
              </a:rPr>
              <a:t>水或醋酸结晶， </a:t>
            </a:r>
            <a:r>
              <a:rPr lang="en-US" altLang="zh-CN" sz="2400" b="1" dirty="0">
                <a:latin typeface="Arial" panose="020B0604020202020204" pitchFamily="34" charset="0"/>
                <a:ea typeface="楷体" panose="02010609060101010101" pitchFamily="49" charset="-122"/>
              </a:rPr>
              <a:t>m.p.=</a:t>
            </a:r>
            <a:r>
              <a:rPr lang="en-US" altLang="zh-CN" dirty="0">
                <a:latin typeface="Arial" panose="020B0604020202020204" pitchFamily="34" charset="0"/>
                <a:ea typeface="楷体" panose="02010609060101010101" pitchFamily="49" charset="-122"/>
              </a:rPr>
              <a:t> </a:t>
            </a:r>
            <a:r>
              <a:rPr lang="en-US" altLang="zh-CN" sz="2400" b="1" dirty="0">
                <a:latin typeface="Arial" panose="020B0604020202020204" pitchFamily="34" charset="0"/>
                <a:ea typeface="楷体" panose="02010609060101010101" pitchFamily="49" charset="-122"/>
              </a:rPr>
              <a:t>150℃; [</a:t>
            </a:r>
            <a:r>
              <a:rPr lang="en-US" altLang="zh-CN" sz="2400" b="1" dirty="0">
                <a:latin typeface="Arial" panose="020B0604020202020204" pitchFamily="34" charset="0"/>
                <a:ea typeface="楷体" panose="02010609060101010101" pitchFamily="49" charset="-122"/>
                <a:sym typeface="Symbol" panose="05050102010706020507" pitchFamily="18" charset="2"/>
              </a:rPr>
              <a:t>]= +19º</a:t>
            </a:r>
          </a:p>
          <a:p>
            <a:pPr>
              <a:lnSpc>
                <a:spcPct val="140000"/>
              </a:lnSpc>
              <a:buClrTx/>
              <a:buFontTx/>
            </a:pPr>
            <a:r>
              <a:rPr lang="en-US" altLang="zh-CN" sz="2400" b="1" dirty="0">
                <a:latin typeface="Arial" panose="020B0604020202020204" pitchFamily="34" charset="0"/>
                <a:ea typeface="楷体" panose="02010609060101010101" pitchFamily="49" charset="-122"/>
                <a:sym typeface="Symbol" panose="05050102010706020507" pitchFamily="18" charset="2"/>
              </a:rPr>
              <a:t>       </a:t>
            </a:r>
            <a:r>
              <a:rPr lang="zh-CN" altLang="en-US" sz="2400" b="1" dirty="0">
                <a:latin typeface="Arial" panose="020B0604020202020204" pitchFamily="34" charset="0"/>
                <a:ea typeface="楷体" panose="02010609060101010101" pitchFamily="49" charset="-122"/>
                <a:sym typeface="Symbol" panose="05050102010706020507" pitchFamily="18" charset="2"/>
              </a:rPr>
              <a:t>两种晶体分别配制溶液放置后，他们的比旋光度都发生改变，最终相等，为</a:t>
            </a:r>
            <a:r>
              <a:rPr lang="en-US" altLang="zh-CN" sz="2400" b="1" dirty="0">
                <a:latin typeface="Arial" panose="020B0604020202020204" pitchFamily="34" charset="0"/>
                <a:ea typeface="楷体" panose="02010609060101010101" pitchFamily="49" charset="-122"/>
              </a:rPr>
              <a:t>[</a:t>
            </a:r>
            <a:r>
              <a:rPr lang="en-US" altLang="zh-CN" sz="2400" b="1" dirty="0">
                <a:latin typeface="Arial" panose="020B0604020202020204" pitchFamily="34" charset="0"/>
                <a:ea typeface="楷体" panose="02010609060101010101" pitchFamily="49" charset="-122"/>
                <a:sym typeface="Symbol" panose="05050102010706020507" pitchFamily="18" charset="2"/>
              </a:rPr>
              <a:t>]= +52.2º</a:t>
            </a:r>
            <a:r>
              <a:rPr lang="zh-CN" altLang="en-US" sz="2400" b="1" dirty="0">
                <a:latin typeface="Arial" panose="020B0604020202020204" pitchFamily="34" charset="0"/>
                <a:ea typeface="楷体" panose="02010609060101010101" pitchFamily="49" charset="-122"/>
                <a:sym typeface="Symbol" panose="05050102010706020507" pitchFamily="18" charset="2"/>
              </a:rPr>
              <a:t>。</a:t>
            </a:r>
          </a:p>
          <a:p>
            <a:pPr>
              <a:lnSpc>
                <a:spcPct val="140000"/>
              </a:lnSpc>
              <a:buClrTx/>
              <a:buFontTx/>
            </a:pPr>
            <a:r>
              <a:rPr lang="zh-CN" altLang="en-US" sz="2400" b="1" dirty="0">
                <a:latin typeface="Arial" panose="020B0604020202020204" pitchFamily="34" charset="0"/>
                <a:ea typeface="楷体" panose="02010609060101010101" pitchFamily="49" charset="-122"/>
                <a:sym typeface="Symbol" panose="05050102010706020507" pitchFamily="18" charset="2"/>
              </a:rPr>
              <a:t>       </a:t>
            </a:r>
            <a:r>
              <a:rPr lang="zh-CN" altLang="en-US" sz="2400" b="1" dirty="0">
                <a:latin typeface="Arial" panose="020B0604020202020204" pitchFamily="34" charset="0"/>
                <a:ea typeface="楷体" panose="02010609060101010101" pitchFamily="49" charset="-122"/>
              </a:rPr>
              <a:t>象这种单糖溶液的</a:t>
            </a:r>
            <a:r>
              <a:rPr lang="zh-CN" altLang="en-US" sz="2400" b="1" dirty="0">
                <a:latin typeface="Arial" panose="020B0604020202020204" pitchFamily="34" charset="0"/>
                <a:ea typeface="楷体" panose="02010609060101010101" pitchFamily="49" charset="-122"/>
                <a:sym typeface="Symbol" panose="05050102010706020507" pitchFamily="18" charset="2"/>
              </a:rPr>
              <a:t>比旋光度</a:t>
            </a:r>
            <a:r>
              <a:rPr lang="zh-CN" altLang="en-US" sz="2400" b="1" dirty="0">
                <a:latin typeface="Arial" panose="020B0604020202020204" pitchFamily="34" charset="0"/>
                <a:ea typeface="楷体" panose="02010609060101010101" pitchFamily="49" charset="-122"/>
              </a:rPr>
              <a:t>随时间的变化而改变，最后达到一个定值的现象，叫做</a:t>
            </a:r>
            <a:r>
              <a:rPr lang="zh-CN" altLang="en-US" sz="2400" b="1" dirty="0">
                <a:solidFill>
                  <a:schemeClr val="hlink"/>
                </a:solidFill>
                <a:latin typeface="Arial" panose="020B0604020202020204" pitchFamily="34" charset="0"/>
                <a:ea typeface="楷体" panose="02010609060101010101" pitchFamily="49" charset="-122"/>
              </a:rPr>
              <a:t>变旋光现象。</a:t>
            </a:r>
            <a:endParaRPr lang="zh-CN" altLang="en-US" sz="2400" b="1" dirty="0">
              <a:latin typeface="Arial" panose="020B0604020202020204" pitchFamily="34" charset="0"/>
              <a:ea typeface="楷体" panose="02010609060101010101" pitchFamily="49" charset="-122"/>
              <a:sym typeface="Symbol" panose="05050102010706020507" pitchFamily="18" charset="2"/>
            </a:endParaRPr>
          </a:p>
          <a:p>
            <a:pPr>
              <a:lnSpc>
                <a:spcPct val="140000"/>
              </a:lnSpc>
              <a:buClrTx/>
              <a:buFontTx/>
            </a:pPr>
            <a:r>
              <a:rPr lang="zh-CN" altLang="en-US" sz="2400" b="1" dirty="0">
                <a:latin typeface="Arial" panose="020B0604020202020204" pitchFamily="34" charset="0"/>
                <a:ea typeface="楷体" panose="02010609060101010101" pitchFamily="49" charset="-122"/>
                <a:sym typeface="Symbol" panose="05050102010706020507" pitchFamily="18" charset="2"/>
              </a:rPr>
              <a:t>       </a:t>
            </a:r>
            <a:r>
              <a:rPr lang="en-US" altLang="zh-CN" sz="2400" b="1" dirty="0">
                <a:latin typeface="Arial" panose="020B0604020202020204" pitchFamily="34" charset="0"/>
                <a:ea typeface="楷体" panose="02010609060101010101" pitchFamily="49" charset="-122"/>
                <a:sym typeface="Symbol" panose="05050102010706020507" pitchFamily="18" charset="2"/>
              </a:rPr>
              <a:t>B.  </a:t>
            </a:r>
            <a:r>
              <a:rPr lang="zh-CN" altLang="en-US" sz="2400" b="1" dirty="0">
                <a:latin typeface="Arial" panose="020B0604020202020204" pitchFamily="34" charset="0"/>
                <a:ea typeface="楷体" panose="02010609060101010101" pitchFamily="49" charset="-122"/>
                <a:sym typeface="Symbol" panose="05050102010706020507" pitchFamily="18" charset="2"/>
              </a:rPr>
              <a:t>醛糖只需一分子的醇，就可得到配糖物</a:t>
            </a:r>
            <a:r>
              <a:rPr lang="en-US" altLang="zh-CN" sz="2400" b="1" dirty="0">
                <a:latin typeface="Arial" panose="020B0604020202020204" pitchFamily="34" charset="0"/>
                <a:ea typeface="楷体" panose="02010609060101010101" pitchFamily="49" charset="-122"/>
                <a:sym typeface="Symbol" panose="05050102010706020507" pitchFamily="18" charset="2"/>
              </a:rPr>
              <a:t>(</a:t>
            </a:r>
            <a:r>
              <a:rPr lang="zh-CN" altLang="en-US" sz="2400" b="1" dirty="0">
                <a:latin typeface="Arial" panose="020B0604020202020204" pitchFamily="34" charset="0"/>
                <a:ea typeface="楷体" panose="02010609060101010101" pitchFamily="49" charset="-122"/>
                <a:sym typeface="Symbol" panose="05050102010706020507" pitchFamily="18" charset="2"/>
              </a:rPr>
              <a:t>缩醛</a:t>
            </a:r>
            <a:r>
              <a:rPr lang="en-US" altLang="zh-CN" sz="2400" b="1" dirty="0">
                <a:latin typeface="Arial" panose="020B0604020202020204" pitchFamily="34" charset="0"/>
                <a:ea typeface="楷体" panose="02010609060101010101" pitchFamily="49" charset="-122"/>
                <a:sym typeface="Symbol" panose="05050102010706020507" pitchFamily="18" charset="2"/>
              </a:rPr>
              <a:t>)</a:t>
            </a:r>
            <a:r>
              <a:rPr lang="zh-CN" altLang="en-US" sz="2400" b="1" dirty="0">
                <a:latin typeface="Arial" panose="020B0604020202020204" pitchFamily="34" charset="0"/>
                <a:ea typeface="楷体" panose="02010609060101010101" pitchFamily="49" charset="-122"/>
                <a:sym typeface="Symbol" panose="05050102010706020507" pitchFamily="18" charset="2"/>
              </a:rPr>
              <a:t>。</a:t>
            </a:r>
          </a:p>
        </p:txBody>
      </p:sp>
      <p:sp>
        <p:nvSpPr>
          <p:cNvPr id="13315" name="日期占位符 1"/>
          <p:cNvSpPr txBox="1">
            <a:spLocks noGrp="1"/>
          </p:cNvSpPr>
          <p:nvPr>
            <p:ph type="dt" sz="half" idx="10"/>
          </p:nvPr>
        </p:nvSpPr>
        <p:spPr/>
        <p:txBody>
          <a:bodyPr vert="horz" lIns="91440" tIns="45720" rIns="91440" bIns="45720" rtlCol="0" anchor="ctr">
            <a:normAutofit/>
          </a:bodyPr>
          <a:lstStyle/>
          <a:p>
            <a:pPr marL="0" marR="0" indent="0" algn="l" defTabSz="914400" rtl="0" eaLnBrk="1" fontAlgn="base" latinLnBrk="0" hangingPunct="1">
              <a:lnSpc>
                <a:spcPct val="100000"/>
              </a:lnSpc>
              <a:spcBef>
                <a:spcPct val="0"/>
              </a:spcBef>
              <a:spcAft>
                <a:spcPct val="0"/>
              </a:spcAft>
              <a:buClrTx/>
              <a:buSzTx/>
              <a:buFontTx/>
              <a:buNone/>
            </a:pPr>
            <a:fld id="{BB962C8B-B14F-4D97-AF65-F5344CB8AC3E}" type="datetime11">
              <a:rPr kumimoji="0" lang="zh-CN" altLang="en-US"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18:33:12</a:t>
            </a:fld>
            <a:endParaRPr kumimoji="0" lang="zh-CN" altLang="en-US"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
        <p:nvSpPr>
          <p:cNvPr id="13316" name="灯片编号占位符 4"/>
          <p:cNvSpPr txBox="1">
            <a:spLocks noGrp="1"/>
          </p:cNvSpPr>
          <p:nvPr>
            <p:ph type="sldNum" sz="quarter" idx="12"/>
          </p:nvPr>
        </p:nvSpPr>
        <p:spPr/>
        <p:txBody>
          <a:bodyPr vert="horz" lIns="91440" tIns="45720" rIns="91440" bIns="45720" rtlCol="0" anchor="ctr">
            <a:normAutofit/>
          </a:bodyPr>
          <a:lstStyle/>
          <a:p>
            <a:pPr marL="0" marR="0" indent="0" algn="r" defTabSz="914400" rtl="0" eaLnBrk="1" fontAlgn="base" latinLnBrk="0" hangingPunct="1">
              <a:lnSpc>
                <a:spcPct val="100000"/>
              </a:lnSpc>
              <a:spcBef>
                <a:spcPct val="0"/>
              </a:spcBef>
              <a:spcAft>
                <a:spcPct val="0"/>
              </a:spcAft>
              <a:buClrTx/>
              <a:buSzTx/>
              <a:buFontTx/>
              <a:buNone/>
            </a:pPr>
            <a:fld id="{9A0DB2DC-4C9A-4742-B13C-FB6460FD3503}" type="slidenum">
              <a:rPr kumimoji="0" lang="en-US" altLang="zh-CN" sz="1400" b="0" i="0" u="none" strike="noStrike" kern="1200" cap="none" spc="0" normalizeH="0" baseline="0" noProof="1" dirty="0">
                <a:solidFill>
                  <a:schemeClr val="tx1">
                    <a:tint val="75000"/>
                  </a:schemeClr>
                </a:solidFill>
                <a:latin typeface="Arial" panose="020B0604020202020204" pitchFamily="34" charset="0"/>
                <a:ea typeface="宋体" panose="02010600030101010101" pitchFamily="2" charset="-122"/>
                <a:cs typeface="+mn-cs"/>
              </a:rPr>
              <a:t>9</a:t>
            </a:fld>
            <a:endParaRPr kumimoji="0" lang="en-US" altLang="zh-CN" sz="1400" b="0" i="0" u="none" strike="noStrike" kern="1200" cap="none" spc="0" normalizeH="0" baseline="0" noProof="1">
              <a:solidFill>
                <a:schemeClr val="tx1">
                  <a:tint val="75000"/>
                </a:schemeClr>
              </a:solidFill>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30051">
                                            <p:txEl>
                                              <p:pRg st="0" end="0"/>
                                            </p:txEl>
                                          </p:spTgt>
                                        </p:tgtEl>
                                        <p:attrNameLst>
                                          <p:attrName>style.visibility</p:attrName>
                                        </p:attrNameLst>
                                      </p:cBhvr>
                                      <p:to>
                                        <p:strVal val="visible"/>
                                      </p:to>
                                    </p:set>
                                    <p:animEffect transition="in" filter="strips(downRight)">
                                      <p:cBhvr>
                                        <p:cTn id="7" dur="500"/>
                                        <p:tgtEl>
                                          <p:spTgt spid="130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130051">
                                            <p:txEl>
                                              <p:pRg st="1" end="1"/>
                                            </p:txEl>
                                          </p:spTgt>
                                        </p:tgtEl>
                                        <p:attrNameLst>
                                          <p:attrName>style.visibility</p:attrName>
                                        </p:attrNameLst>
                                      </p:cBhvr>
                                      <p:to>
                                        <p:strVal val="visible"/>
                                      </p:to>
                                    </p:set>
                                    <p:animEffect transition="in" filter="strips(downRight)">
                                      <p:cBhvr>
                                        <p:cTn id="12" dur="500"/>
                                        <p:tgtEl>
                                          <p:spTgt spid="130051">
                                            <p:txEl>
                                              <p:pRg st="1" end="1"/>
                                            </p:txEl>
                                          </p:spTgt>
                                        </p:tgtEl>
                                      </p:cBhvr>
                                    </p:animEffect>
                                  </p:childTnLst>
                                </p:cTn>
                              </p:par>
                              <p:par>
                                <p:cTn id="13" presetID="18" presetClass="entr" presetSubtype="6" fill="hold" nodeType="with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animEffect transition="in" filter="strips(downRight)">
                                      <p:cBhvr>
                                        <p:cTn id="15" dur="500"/>
                                        <p:tgtEl>
                                          <p:spTgt spid="130051">
                                            <p:txEl>
                                              <p:pRg st="2" end="2"/>
                                            </p:txEl>
                                          </p:spTgt>
                                        </p:tgtEl>
                                      </p:cBhvr>
                                    </p:animEffect>
                                  </p:childTnLst>
                                </p:cTn>
                              </p:par>
                              <p:par>
                                <p:cTn id="16" presetID="18" presetClass="entr" presetSubtype="6" fill="hold" nodeType="withEffect">
                                  <p:stCondLst>
                                    <p:cond delay="0"/>
                                  </p:stCondLst>
                                  <p:childTnLst>
                                    <p:set>
                                      <p:cBhvr>
                                        <p:cTn id="17" dur="1" fill="hold">
                                          <p:stCondLst>
                                            <p:cond delay="0"/>
                                          </p:stCondLst>
                                        </p:cTn>
                                        <p:tgtEl>
                                          <p:spTgt spid="130051">
                                            <p:txEl>
                                              <p:pRg st="3" end="3"/>
                                            </p:txEl>
                                          </p:spTgt>
                                        </p:tgtEl>
                                        <p:attrNameLst>
                                          <p:attrName>style.visibility</p:attrName>
                                        </p:attrNameLst>
                                      </p:cBhvr>
                                      <p:to>
                                        <p:strVal val="visible"/>
                                      </p:to>
                                    </p:set>
                                    <p:animEffect transition="in" filter="strips(downRight)">
                                      <p:cBhvr>
                                        <p:cTn id="18" dur="500"/>
                                        <p:tgtEl>
                                          <p:spTgt spid="130051">
                                            <p:txEl>
                                              <p:pRg st="3" end="3"/>
                                            </p:txEl>
                                          </p:spTgt>
                                        </p:tgtEl>
                                      </p:cBhvr>
                                    </p:animEffect>
                                  </p:childTnLst>
                                </p:cTn>
                              </p:par>
                              <p:par>
                                <p:cTn id="19" presetID="18" presetClass="entr" presetSubtype="6" fill="hold" nodeType="withEffect">
                                  <p:stCondLst>
                                    <p:cond delay="0"/>
                                  </p:stCondLst>
                                  <p:childTnLst>
                                    <p:set>
                                      <p:cBhvr>
                                        <p:cTn id="20" dur="1" fill="hold">
                                          <p:stCondLst>
                                            <p:cond delay="0"/>
                                          </p:stCondLst>
                                        </p:cTn>
                                        <p:tgtEl>
                                          <p:spTgt spid="130051">
                                            <p:txEl>
                                              <p:pRg st="4" end="4"/>
                                            </p:txEl>
                                          </p:spTgt>
                                        </p:tgtEl>
                                        <p:attrNameLst>
                                          <p:attrName>style.visibility</p:attrName>
                                        </p:attrNameLst>
                                      </p:cBhvr>
                                      <p:to>
                                        <p:strVal val="visible"/>
                                      </p:to>
                                    </p:set>
                                    <p:animEffect transition="in" filter="strips(downRight)">
                                      <p:cBhvr>
                                        <p:cTn id="21" dur="500"/>
                                        <p:tgtEl>
                                          <p:spTgt spid="130051">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130051">
                                            <p:txEl>
                                              <p:pRg st="5" end="5"/>
                                            </p:txEl>
                                          </p:spTgt>
                                        </p:tgtEl>
                                        <p:attrNameLst>
                                          <p:attrName>style.visibility</p:attrName>
                                        </p:attrNameLst>
                                      </p:cBhvr>
                                      <p:to>
                                        <p:strVal val="visible"/>
                                      </p:to>
                                    </p:set>
                                    <p:animEffect transition="in" filter="strips(downRight)">
                                      <p:cBhvr>
                                        <p:cTn id="26" dur="500"/>
                                        <p:tgtEl>
                                          <p:spTgt spid="13005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130051">
                                            <p:txEl>
                                              <p:pRg st="6" end="6"/>
                                            </p:txEl>
                                          </p:spTgt>
                                        </p:tgtEl>
                                        <p:attrNameLst>
                                          <p:attrName>style.visibility</p:attrName>
                                        </p:attrNameLst>
                                      </p:cBhvr>
                                      <p:to>
                                        <p:strVal val="visible"/>
                                      </p:to>
                                    </p:set>
                                    <p:animEffect transition="in" filter="strips(downRight)">
                                      <p:cBhvr>
                                        <p:cTn id="31" dur="500"/>
                                        <p:tgtEl>
                                          <p:spTgt spid="1300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AyYTdmZmQ4ODg0NDk1MDY4MGEwMzAwOWUyZjljNGIifQ=="/>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2756</Words>
  <Application>Microsoft Office PowerPoint</Application>
  <PresentationFormat>全屏显示(4:3)</PresentationFormat>
  <Paragraphs>345</Paragraphs>
  <Slides>45</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51" baseType="lpstr">
      <vt:lpstr>Arial</vt:lpstr>
      <vt:lpstr>Times New Roman</vt:lpstr>
      <vt:lpstr>Wingdings</vt:lpstr>
      <vt:lpstr>自定义设计方案</vt:lpstr>
      <vt:lpstr>CS ChemDraw Drawing</vt:lpstr>
      <vt:lpstr>Paintbrush Picture</vt:lpstr>
      <vt:lpstr>第十二章 碳水化合物</vt:lpstr>
      <vt:lpstr>概述</vt:lpstr>
      <vt:lpstr>PowerPoint 演示文稿</vt:lpstr>
      <vt:lpstr>PowerPoint 演示文稿</vt:lpstr>
      <vt:lpstr>  第一节 单糖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dc:title>
  <dc:creator> </dc:creator>
  <cp:lastModifiedBy>du pengli</cp:lastModifiedBy>
  <cp:revision>181</cp:revision>
  <dcterms:created xsi:type="dcterms:W3CDTF">2001-11-08T20:09:39Z</dcterms:created>
  <dcterms:modified xsi:type="dcterms:W3CDTF">2023-06-14T10:33:24Z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002F75BDDF0F422DA38A63E28543061A</vt:lpwstr>
  </property>
  <property fmtid="{D5CDD505-2E9C-101B-9397-08002B2CF9AE}" pid="3" name="KSOProductBuildVer">
    <vt:lpwstr>2052-11.1.0.13703</vt:lpwstr>
  </property>
</Properties>
</file>