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sldIdLst>
    <p:sldId id="256" r:id="rId2"/>
    <p:sldId id="461" r:id="rId3"/>
    <p:sldId id="605" r:id="rId4"/>
    <p:sldId id="462" r:id="rId5"/>
    <p:sldId id="463" r:id="rId6"/>
    <p:sldId id="464" r:id="rId7"/>
    <p:sldId id="465" r:id="rId8"/>
    <p:sldId id="466" r:id="rId9"/>
    <p:sldId id="644" r:id="rId10"/>
    <p:sldId id="611" r:id="rId11"/>
    <p:sldId id="351" r:id="rId12"/>
    <p:sldId id="468" r:id="rId13"/>
    <p:sldId id="472" r:id="rId14"/>
    <p:sldId id="473" r:id="rId15"/>
    <p:sldId id="645" r:id="rId16"/>
    <p:sldId id="613" r:id="rId17"/>
    <p:sldId id="264" r:id="rId18"/>
    <p:sldId id="265" r:id="rId19"/>
    <p:sldId id="267" r:id="rId20"/>
    <p:sldId id="268" r:id="rId21"/>
    <p:sldId id="269" r:id="rId22"/>
    <p:sldId id="270" r:id="rId23"/>
    <p:sldId id="271" r:id="rId24"/>
    <p:sldId id="647" r:id="rId25"/>
    <p:sldId id="272" r:id="rId26"/>
    <p:sldId id="552" r:id="rId27"/>
    <p:sldId id="615" r:id="rId28"/>
    <p:sldId id="616" r:id="rId29"/>
    <p:sldId id="648" r:id="rId30"/>
    <p:sldId id="649" r:id="rId31"/>
    <p:sldId id="617" r:id="rId32"/>
    <p:sldId id="651" r:id="rId33"/>
    <p:sldId id="650" r:id="rId34"/>
    <p:sldId id="298" r:id="rId35"/>
    <p:sldId id="618" r:id="rId36"/>
    <p:sldId id="652" r:id="rId37"/>
    <p:sldId id="619" r:id="rId38"/>
    <p:sldId id="653" r:id="rId39"/>
    <p:sldId id="654" r:id="rId40"/>
    <p:sldId id="309" r:id="rId41"/>
    <p:sldId id="620" r:id="rId42"/>
    <p:sldId id="655" r:id="rId43"/>
    <p:sldId id="621" r:id="rId44"/>
    <p:sldId id="656" r:id="rId45"/>
    <p:sldId id="563" r:id="rId46"/>
    <p:sldId id="657" r:id="rId47"/>
    <p:sldId id="315" r:id="rId48"/>
    <p:sldId id="342" r:id="rId49"/>
    <p:sldId id="344" r:id="rId50"/>
    <p:sldId id="345" r:id="rId51"/>
    <p:sldId id="643" r:id="rId52"/>
    <p:sldId id="658" r:id="rId53"/>
    <p:sldId id="625" r:id="rId54"/>
    <p:sldId id="659" r:id="rId55"/>
    <p:sldId id="294" r:id="rId56"/>
    <p:sldId id="301" r:id="rId57"/>
    <p:sldId id="302" r:id="rId58"/>
    <p:sldId id="660" r:id="rId59"/>
    <p:sldId id="304" r:id="rId60"/>
    <p:sldId id="305" r:id="rId61"/>
    <p:sldId id="306" r:id="rId62"/>
    <p:sldId id="370" r:id="rId63"/>
    <p:sldId id="307" r:id="rId64"/>
    <p:sldId id="661" r:id="rId65"/>
    <p:sldId id="310" r:id="rId66"/>
    <p:sldId id="633" r:id="rId67"/>
    <p:sldId id="634" r:id="rId68"/>
    <p:sldId id="311" r:id="rId69"/>
    <p:sldId id="662" r:id="rId70"/>
    <p:sldId id="637" r:id="rId71"/>
    <p:sldId id="639" r:id="rId72"/>
    <p:sldId id="640" r:id="rId73"/>
    <p:sldId id="641" r:id="rId74"/>
  </p:sldIdLst>
  <p:sldSz cx="9144000" cy="6858000" type="screen4x3"/>
  <p:notesSz cx="6858000" cy="9144000"/>
  <p:custDataLst>
    <p:tags r:id="rId76"/>
  </p:custDataLst>
  <p:defaultTextStyle>
    <a:defPPr>
      <a:defRPr lang="zh-CN"/>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993300"/>
    <a:srgbClr val="996633"/>
    <a:srgbClr val="FF0066"/>
    <a:srgbClr val="008000"/>
    <a:srgbClr val="000099"/>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129" autoAdjust="0"/>
    <p:restoredTop sz="99819" autoAdjust="0"/>
  </p:normalViewPr>
  <p:slideViewPr>
    <p:cSldViewPr showGuides="1">
      <p:cViewPr varScale="1">
        <p:scale>
          <a:sx n="90" d="100"/>
          <a:sy n="90" d="100"/>
        </p:scale>
        <p:origin x="642" y="6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15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 Id="rId5" Type="http://schemas.openxmlformats.org/officeDocument/2006/relationships/image" Target="../media/image42.emf"/><Relationship Id="rId4" Type="http://schemas.openxmlformats.org/officeDocument/2006/relationships/image" Target="../media/image41.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 Id="rId4" Type="http://schemas.openxmlformats.org/officeDocument/2006/relationships/image" Target="../media/image53.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image" Target="../media/image67.emf"/><Relationship Id="rId4" Type="http://schemas.openxmlformats.org/officeDocument/2006/relationships/image" Target="../media/image70.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wmf"/><Relationship Id="rId1" Type="http://schemas.openxmlformats.org/officeDocument/2006/relationships/image" Target="../media/image76.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image" Target="../media/image8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image" Target="../media/image88.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image" Target="../media/image92.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image" Target="../media/image95.emf"/><Relationship Id="rId1" Type="http://schemas.openxmlformats.org/officeDocument/2006/relationships/image" Target="../media/image94.emf"/><Relationship Id="rId4" Type="http://schemas.openxmlformats.org/officeDocument/2006/relationships/image" Target="../media/image97.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image" Target="../media/image99.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image" Target="../media/image106.emf"/><Relationship Id="rId1" Type="http://schemas.openxmlformats.org/officeDocument/2006/relationships/image" Target="../media/image105.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09.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1.emf"/><Relationship Id="rId1" Type="http://schemas.openxmlformats.org/officeDocument/2006/relationships/image" Target="../media/image11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19.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emf"/><Relationship Id="rId1" Type="http://schemas.openxmlformats.org/officeDocument/2006/relationships/image" Target="../media/image1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28.emf"/><Relationship Id="rId1" Type="http://schemas.openxmlformats.org/officeDocument/2006/relationships/image" Target="../media/image127.e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30.emf"/><Relationship Id="rId1" Type="http://schemas.openxmlformats.org/officeDocument/2006/relationships/image" Target="../media/image129.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33.emf"/><Relationship Id="rId1" Type="http://schemas.openxmlformats.org/officeDocument/2006/relationships/image" Target="../media/image132.e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36.emf"/><Relationship Id="rId1" Type="http://schemas.openxmlformats.org/officeDocument/2006/relationships/image" Target="../media/image135.e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image" Target="../media/image138.emf"/><Relationship Id="rId1" Type="http://schemas.openxmlformats.org/officeDocument/2006/relationships/image" Target="../media/image137.emf"/><Relationship Id="rId4" Type="http://schemas.openxmlformats.org/officeDocument/2006/relationships/image" Target="../media/image140.e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image" Target="../media/image142.emf"/><Relationship Id="rId1" Type="http://schemas.openxmlformats.org/officeDocument/2006/relationships/image" Target="../media/image14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spcBef>
                <a:spcPct val="0"/>
              </a:spcBef>
              <a:defRPr sz="1200" b="0"/>
            </a:lvl1pPr>
          </a:lstStyle>
          <a:p>
            <a:pPr>
              <a:defRPr/>
            </a:pPr>
            <a:endParaRPr lang="en-US" altLang="zh-CN"/>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spcBef>
                <a:spcPct val="0"/>
              </a:spcBef>
              <a:defRPr sz="1200" b="0"/>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spcBef>
                <a:spcPct val="0"/>
              </a:spcBef>
              <a:defRPr sz="1200" b="0"/>
            </a:lvl1pPr>
          </a:lstStyle>
          <a:p>
            <a:pPr>
              <a:defRPr/>
            </a:pPr>
            <a:endParaRPr lang="en-US" altLang="zh-CN"/>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eaLnBrk="1" hangingPunct="1">
              <a:spcBef>
                <a:spcPct val="0"/>
              </a:spcBef>
              <a:defRPr sz="1200" b="0"/>
            </a:lvl1pPr>
          </a:lstStyle>
          <a:p>
            <a:pPr>
              <a:defRPr/>
            </a:pPr>
            <a:fld id="{4E5DDC83-C177-49C5-9083-CC1DDE1EAAD9}"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A9A3B7BD-CC2F-44AE-8253-D4842C41BEBB}" type="datetimeFigureOut">
              <a:rPr lang="zh-CN" altLang="en-US"/>
              <a:t>2023/6/1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01AC20F-6F91-47C3-A346-D2AA15FAF54D}"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127AE909-162B-4611-A950-2520163066A3}" type="datetimeFigureOut">
              <a:rPr lang="zh-CN" altLang="en-US"/>
              <a:t>2023/6/1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F114794-02CD-44DE-854D-FC25F8B3E61A}"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091F8BC4-8C5A-4E0D-A5E4-80AF8745745C}" type="datetimeFigureOut">
              <a:rPr lang="zh-CN" altLang="en-US"/>
              <a:t>2023/6/1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530A0AD-1125-4B72-8AC4-183408756880}"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1625" y="685800"/>
            <a:ext cx="8540750" cy="1143000"/>
          </a:xfrm>
        </p:spPr>
        <p:txBody>
          <a:bodyPr/>
          <a:lstStyle/>
          <a:p>
            <a:r>
              <a:rPr lang="zh-CN" altLang="en-US"/>
              <a:t>单击此处编辑母版标题样式</a:t>
            </a:r>
          </a:p>
        </p:txBody>
      </p:sp>
      <p:sp>
        <p:nvSpPr>
          <p:cNvPr id="3" name="内容占位符 2"/>
          <p:cNvSpPr>
            <a:spLocks noGrp="1"/>
          </p:cNvSpPr>
          <p:nvPr>
            <p:ph sz="quarter" idx="1"/>
          </p:nvPr>
        </p:nvSpPr>
        <p:spPr>
          <a:xfrm>
            <a:off x="304800" y="19812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651375" y="19812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304800" y="40005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4651375" y="40005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p:txBody>
          <a:bodyPr/>
          <a:lstStyle>
            <a:lvl1pPr>
              <a:defRPr/>
            </a:lvl1pPr>
          </a:lstStyle>
          <a:p>
            <a:pPr>
              <a:defRPr/>
            </a:pPr>
            <a:fld id="{75892465-F3EE-462C-AC72-2BC3065A80FB}" type="datetime11">
              <a:rPr lang="zh-CN" altLang="en-US"/>
              <a:t>21:45:51</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707B3E3-D9E0-4765-BB07-7FFA7A7284A8}" type="slidenum">
              <a:rPr lang="en-US" altLang="zh-CN"/>
              <a:t>‹#›</a:t>
            </a:fld>
            <a:endParaRPr lang="en-US" altLang="zh-CN"/>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651375" y="19812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651375" y="40005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Rectangle 4"/>
          <p:cNvSpPr>
            <a:spLocks noGrp="1" noChangeArrowheads="1"/>
          </p:cNvSpPr>
          <p:nvPr>
            <p:ph type="dt" sz="half" idx="10"/>
          </p:nvPr>
        </p:nvSpPr>
        <p:spPr/>
        <p:txBody>
          <a:bodyPr/>
          <a:lstStyle>
            <a:lvl1pPr>
              <a:defRPr/>
            </a:lvl1pPr>
          </a:lstStyle>
          <a:p>
            <a:pPr>
              <a:defRPr/>
            </a:pPr>
            <a:fld id="{6A700F5B-AE96-4658-8236-C01EDD1BA9D0}" type="datetime11">
              <a:rPr lang="zh-CN" altLang="en-US"/>
              <a:t>21:45:51</a:t>
            </a:fld>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97DD36F5-F89F-4EEF-B1F3-7A67BBE4A5A3}" type="slidenum">
              <a:rPr lang="en-US" altLang="zh-CN"/>
              <a:t>‹#›</a:t>
            </a:fld>
            <a:endParaRPr lang="en-US" altLang="zh-CN"/>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Rectangle 4"/>
          <p:cNvSpPr>
            <a:spLocks noGrp="1" noChangeArrowheads="1"/>
          </p:cNvSpPr>
          <p:nvPr>
            <p:ph type="dt" sz="half" idx="10"/>
          </p:nvPr>
        </p:nvSpPr>
        <p:spPr/>
        <p:txBody>
          <a:bodyPr/>
          <a:lstStyle>
            <a:lvl1pPr>
              <a:defRPr/>
            </a:lvl1pPr>
          </a:lstStyle>
          <a:p>
            <a:pPr>
              <a:defRPr/>
            </a:pPr>
            <a:fld id="{D8158228-AA24-486F-8EB3-B02B33866096}" type="datetime11">
              <a:rPr lang="zh-CN" altLang="en-US"/>
              <a:t>21:45:51</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3A7B29CD-D5E9-4413-85FC-AC165A0EEE6A}" type="slidenum">
              <a:rPr lang="en-US" altLang="zh-CN"/>
              <a:t>‹#›</a:t>
            </a:fld>
            <a:endParaRPr lang="en-US" altLang="zh-CN"/>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FA4CCFBA-5F12-4043-B187-E1C9889386C6}" type="datetimeFigureOut">
              <a:rPr lang="zh-CN" altLang="en-US"/>
              <a:t>2023/6/1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046D324-AEC7-41BF-A1B7-8D3617585043}"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6EFCC68-B709-46DE-A15A-B582B74D7E4D}" type="datetimeFigureOut">
              <a:rPr lang="zh-CN" altLang="en-US"/>
              <a:t>2023/6/1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75A8202-9892-4E04-A25E-773ECCA10413}"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p:cNvSpPr>
            <a:spLocks noGrp="1"/>
          </p:cNvSpPr>
          <p:nvPr>
            <p:ph type="dt" sz="half" idx="10"/>
          </p:nvPr>
        </p:nvSpPr>
        <p:spPr/>
        <p:txBody>
          <a:bodyPr/>
          <a:lstStyle>
            <a:lvl1pPr>
              <a:defRPr/>
            </a:lvl1pPr>
          </a:lstStyle>
          <a:p>
            <a:pPr>
              <a:defRPr/>
            </a:pPr>
            <a:fld id="{82F45E16-D3D9-421F-BBA6-410AB2034E91}" type="datetimeFigureOut">
              <a:rPr lang="zh-CN" altLang="en-US"/>
              <a:t>2023/6/1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CC67FF5-1445-41B5-B8F5-111D9609946F}"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3"/>
          <p:cNvSpPr>
            <a:spLocks noGrp="1"/>
          </p:cNvSpPr>
          <p:nvPr>
            <p:ph type="dt" sz="half" idx="10"/>
          </p:nvPr>
        </p:nvSpPr>
        <p:spPr/>
        <p:txBody>
          <a:bodyPr/>
          <a:lstStyle>
            <a:lvl1pPr>
              <a:defRPr/>
            </a:lvl1pPr>
          </a:lstStyle>
          <a:p>
            <a:pPr>
              <a:defRPr/>
            </a:pPr>
            <a:fld id="{EF7CA838-E974-4561-9CED-2D48CEE6C1F0}" type="datetimeFigureOut">
              <a:rPr lang="zh-CN" altLang="en-US"/>
              <a:t>2023/6/1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8F16620-0DCB-4EF1-BA68-7A4E3EE7AECA}"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6199FB6-0760-4019-8123-F7C2F68C18EA}" type="datetimeFigureOut">
              <a:rPr lang="zh-CN" altLang="en-US"/>
              <a:t>2023/6/1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414B825-7C47-4430-B288-7A90251C46A3}"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E9EDA73-1C6A-453D-A0E2-37360E86F229}" type="datetimeFigureOut">
              <a:rPr lang="zh-CN" altLang="en-US"/>
              <a:t>2023/6/1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34DAD3B-B79C-48B1-BE21-3674CFC17952}"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10D3ECF-22C7-407C-BD8B-33A03051B8B1}" type="datetimeFigureOut">
              <a:rPr lang="zh-CN" altLang="en-US"/>
              <a:t>2023/6/1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1306525-6042-4913-9193-B0663E2363D8}"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1099046-94C7-48B0-A16C-8C20B05A1336}" type="datetimeFigureOut">
              <a:rPr lang="zh-CN" altLang="en-US"/>
              <a:t>2023/6/1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4718A6D-98CE-4E4C-A7B1-D39ACA3DC0E9}"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883DED01-2C47-4363-B0BD-06CE95B6897D}" type="datetimeFigureOut">
              <a:rPr lang="zh-CN" altLang="en-US"/>
              <a:t>2023/6/1</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89DD62A3-C833-42B1-B7D0-B8B126A677C1}"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8.emf"/><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1.emf"/><Relationship Id="rId5" Type="http://schemas.openxmlformats.org/officeDocument/2006/relationships/oleObject" Target="../embeddings/oleObject20.bin"/><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3.emf"/><Relationship Id="rId5" Type="http://schemas.openxmlformats.org/officeDocument/2006/relationships/oleObject" Target="../embeddings/oleObject22.bin"/><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24.bin"/><Relationship Id="rId7"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5.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emf"/></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slideLayout" Target="../slideLayouts/slideLayout2.xml"/><Relationship Id="rId7" Type="http://schemas.openxmlformats.org/officeDocument/2006/relationships/image" Target="../media/image36.emf"/><Relationship Id="rId2" Type="http://schemas.openxmlformats.org/officeDocument/2006/relationships/tags" Target="../tags/tag2.xml"/><Relationship Id="rId1" Type="http://schemas.openxmlformats.org/officeDocument/2006/relationships/vmlDrawing" Target="../drawings/vmlDrawing16.vml"/><Relationship Id="rId6" Type="http://schemas.openxmlformats.org/officeDocument/2006/relationships/oleObject" Target="../embeddings/oleObject28.bin"/><Relationship Id="rId5" Type="http://schemas.openxmlformats.org/officeDocument/2006/relationships/image" Target="../media/image35.emf"/><Relationship Id="rId4" Type="http://schemas.openxmlformats.org/officeDocument/2006/relationships/oleObject" Target="../embeddings/oleObject27.bin"/><Relationship Id="rId9" Type="http://schemas.openxmlformats.org/officeDocument/2006/relationships/image" Target="../media/image37.emf"/></Relationships>
</file>

<file path=ppt/slides/_rels/slide19.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9.e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41.emf"/><Relationship Id="rId4" Type="http://schemas.openxmlformats.org/officeDocument/2006/relationships/image" Target="../media/image38.emf"/><Relationship Id="rId9" Type="http://schemas.openxmlformats.org/officeDocument/2006/relationships/oleObject" Target="../embeddings/oleObject33.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4.emf"/><Relationship Id="rId5" Type="http://schemas.openxmlformats.org/officeDocument/2006/relationships/oleObject" Target="../embeddings/oleObject36.bin"/><Relationship Id="rId4" Type="http://schemas.openxmlformats.org/officeDocument/2006/relationships/image" Target="../media/image43.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7.emf"/><Relationship Id="rId5" Type="http://schemas.openxmlformats.org/officeDocument/2006/relationships/oleObject" Target="../embeddings/oleObject39.bin"/><Relationship Id="rId4" Type="http://schemas.openxmlformats.org/officeDocument/2006/relationships/image" Target="../media/image46.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9.emf"/><Relationship Id="rId5" Type="http://schemas.openxmlformats.org/officeDocument/2006/relationships/oleObject" Target="../embeddings/oleObject41.bin"/><Relationship Id="rId4" Type="http://schemas.openxmlformats.org/officeDocument/2006/relationships/image" Target="../media/image48.emf"/></Relationships>
</file>

<file path=ppt/slides/_rels/slide23.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1.emf"/><Relationship Id="rId5" Type="http://schemas.openxmlformats.org/officeDocument/2006/relationships/oleObject" Target="../embeddings/oleObject43.bin"/><Relationship Id="rId10" Type="http://schemas.openxmlformats.org/officeDocument/2006/relationships/image" Target="../media/image53.emf"/><Relationship Id="rId4" Type="http://schemas.openxmlformats.org/officeDocument/2006/relationships/image" Target="../media/image50.emf"/><Relationship Id="rId9" Type="http://schemas.openxmlformats.org/officeDocument/2006/relationships/oleObject" Target="../embeddings/oleObject45.bin"/></Relationships>
</file>

<file path=ppt/slides/_rels/slide24.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55.emf"/><Relationship Id="rId5" Type="http://schemas.openxmlformats.org/officeDocument/2006/relationships/oleObject" Target="../embeddings/oleObject47.bin"/><Relationship Id="rId4" Type="http://schemas.openxmlformats.org/officeDocument/2006/relationships/image" Target="../media/image54.emf"/></Relationships>
</file>

<file path=ppt/slides/_rels/slide25.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58.emf"/><Relationship Id="rId5" Type="http://schemas.openxmlformats.org/officeDocument/2006/relationships/oleObject" Target="../embeddings/oleObject50.bin"/><Relationship Id="rId4" Type="http://schemas.openxmlformats.org/officeDocument/2006/relationships/image" Target="../media/image5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61.emf"/><Relationship Id="rId5" Type="http://schemas.openxmlformats.org/officeDocument/2006/relationships/oleObject" Target="../embeddings/oleObject53.bin"/><Relationship Id="rId4" Type="http://schemas.openxmlformats.org/officeDocument/2006/relationships/image" Target="../media/image60.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64.emf"/><Relationship Id="rId5" Type="http://schemas.openxmlformats.org/officeDocument/2006/relationships/oleObject" Target="../embeddings/oleObject56.bin"/><Relationship Id="rId4" Type="http://schemas.openxmlformats.org/officeDocument/2006/relationships/image" Target="../media/image63.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3.xml"/><Relationship Id="rId1" Type="http://schemas.openxmlformats.org/officeDocument/2006/relationships/vmlDrawing" Target="../drawings/vmlDrawing26.vml"/><Relationship Id="rId4" Type="http://schemas.openxmlformats.org/officeDocument/2006/relationships/image" Target="../media/image65.emf"/></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4.bin"/><Relationship Id="rId10" Type="http://schemas.openxmlformats.org/officeDocument/2006/relationships/image" Target="../media/image6.emf"/><Relationship Id="rId4" Type="http://schemas.openxmlformats.org/officeDocument/2006/relationships/image" Target="../media/image3.emf"/><Relationship Id="rId9"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3.xml"/><Relationship Id="rId1" Type="http://schemas.openxmlformats.org/officeDocument/2006/relationships/vmlDrawing" Target="../drawings/vmlDrawing27.vml"/><Relationship Id="rId4" Type="http://schemas.openxmlformats.org/officeDocument/2006/relationships/image" Target="../media/image66.emf"/></Relationships>
</file>

<file path=ppt/slides/_rels/slide31.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68.emf"/><Relationship Id="rId5" Type="http://schemas.openxmlformats.org/officeDocument/2006/relationships/oleObject" Target="../embeddings/oleObject60.bin"/><Relationship Id="rId10" Type="http://schemas.openxmlformats.org/officeDocument/2006/relationships/image" Target="../media/image70.emf"/><Relationship Id="rId4" Type="http://schemas.openxmlformats.org/officeDocument/2006/relationships/image" Target="../media/image67.emf"/><Relationship Id="rId9" Type="http://schemas.openxmlformats.org/officeDocument/2006/relationships/oleObject" Target="../embeddings/oleObject62.bin"/></Relationships>
</file>

<file path=ppt/slides/_rels/slide32.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72.emf"/><Relationship Id="rId5" Type="http://schemas.openxmlformats.org/officeDocument/2006/relationships/oleObject" Target="../embeddings/oleObject64.bin"/><Relationship Id="rId4" Type="http://schemas.openxmlformats.org/officeDocument/2006/relationships/image" Target="../media/image7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74.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75.emf"/></Relationships>
</file>

<file path=ppt/slides/_rels/slide35.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77.wmf"/><Relationship Id="rId5" Type="http://schemas.openxmlformats.org/officeDocument/2006/relationships/oleObject" Target="../embeddings/oleObject69.bin"/><Relationship Id="rId4" Type="http://schemas.openxmlformats.org/officeDocument/2006/relationships/image" Target="../media/image76.emf"/></Relationships>
</file>

<file path=ppt/slides/_rels/slide36.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80.emf"/><Relationship Id="rId5" Type="http://schemas.openxmlformats.org/officeDocument/2006/relationships/oleObject" Target="../embeddings/oleObject72.bin"/><Relationship Id="rId4" Type="http://schemas.openxmlformats.org/officeDocument/2006/relationships/image" Target="../media/image79.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4.xml"/><Relationship Id="rId1" Type="http://schemas.openxmlformats.org/officeDocument/2006/relationships/vmlDrawing" Target="../drawings/vmlDrawing34.vml"/><Relationship Id="rId4" Type="http://schemas.openxmlformats.org/officeDocument/2006/relationships/image" Target="../media/image82.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4.xml"/><Relationship Id="rId1" Type="http://schemas.openxmlformats.org/officeDocument/2006/relationships/vmlDrawing" Target="../drawings/vmlDrawing35.vml"/><Relationship Id="rId6" Type="http://schemas.openxmlformats.org/officeDocument/2006/relationships/image" Target="../media/image84.emf"/><Relationship Id="rId5" Type="http://schemas.openxmlformats.org/officeDocument/2006/relationships/oleObject" Target="../embeddings/oleObject76.bin"/><Relationship Id="rId4" Type="http://schemas.openxmlformats.org/officeDocument/2006/relationships/image" Target="../media/image83.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4.xml"/><Relationship Id="rId1" Type="http://schemas.openxmlformats.org/officeDocument/2006/relationships/vmlDrawing" Target="../drawings/vmlDrawing36.vml"/><Relationship Id="rId6" Type="http://schemas.openxmlformats.org/officeDocument/2006/relationships/image" Target="../media/image86.jpeg"/><Relationship Id="rId5" Type="http://schemas.openxmlformats.org/officeDocument/2006/relationships/hyperlink" Target="http://images.google.com/imgres?imgurl=http://www.ehs.umaryland.edu/images/hazards/toxic%20chemicals.jpg&amp;imgrefurl=http://www.ehs.umaryland.edu/OSH/signs.cfm&amp;h=201&amp;w=150&amp;sz=44&amp;hl=zh-CN&amp;start=2&amp;tbnid=h3rNq3-oJ5QR7M:&amp;tbnh=104&amp;tbnw=78&amp;prev=/images?q=toxic&amp;svnum=10&amp;hl=zh-CN&amp;lr=&amp;newwindow=1" TargetMode="External"/><Relationship Id="rId4" Type="http://schemas.openxmlformats.org/officeDocument/2006/relationships/image" Target="../media/image85.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87.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4.xml"/><Relationship Id="rId1" Type="http://schemas.openxmlformats.org/officeDocument/2006/relationships/vmlDrawing" Target="../drawings/vmlDrawing38.vml"/><Relationship Id="rId6" Type="http://schemas.openxmlformats.org/officeDocument/2006/relationships/image" Target="../media/image89.emf"/><Relationship Id="rId5" Type="http://schemas.openxmlformats.org/officeDocument/2006/relationships/oleObject" Target="../embeddings/oleObject80.bin"/><Relationship Id="rId4" Type="http://schemas.openxmlformats.org/officeDocument/2006/relationships/image" Target="../media/image8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4.xml"/><Relationship Id="rId1" Type="http://schemas.openxmlformats.org/officeDocument/2006/relationships/vmlDrawing" Target="../drawings/vmlDrawing39.vml"/><Relationship Id="rId6" Type="http://schemas.openxmlformats.org/officeDocument/2006/relationships/image" Target="../media/image91.emf"/><Relationship Id="rId5" Type="http://schemas.openxmlformats.org/officeDocument/2006/relationships/oleObject" Target="../embeddings/oleObject82.bin"/><Relationship Id="rId4" Type="http://schemas.openxmlformats.org/officeDocument/2006/relationships/image" Target="../media/image90.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13.xml"/><Relationship Id="rId1" Type="http://schemas.openxmlformats.org/officeDocument/2006/relationships/vmlDrawing" Target="../drawings/vmlDrawing40.vml"/><Relationship Id="rId6" Type="http://schemas.openxmlformats.org/officeDocument/2006/relationships/image" Target="../media/image93.emf"/><Relationship Id="rId5" Type="http://schemas.openxmlformats.org/officeDocument/2006/relationships/oleObject" Target="../embeddings/oleObject84.bin"/><Relationship Id="rId4" Type="http://schemas.openxmlformats.org/officeDocument/2006/relationships/image" Target="../media/image92.emf"/></Relationships>
</file>

<file path=ppt/slides/_rels/slide44.xml.rels><?xml version="1.0" encoding="UTF-8" standalone="yes"?>
<Relationships xmlns="http://schemas.openxmlformats.org/package/2006/relationships"><Relationship Id="rId8" Type="http://schemas.openxmlformats.org/officeDocument/2006/relationships/image" Target="../media/image96.e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13.xml"/><Relationship Id="rId1" Type="http://schemas.openxmlformats.org/officeDocument/2006/relationships/vmlDrawing" Target="../drawings/vmlDrawing41.vml"/><Relationship Id="rId6" Type="http://schemas.openxmlformats.org/officeDocument/2006/relationships/image" Target="../media/image95.emf"/><Relationship Id="rId5" Type="http://schemas.openxmlformats.org/officeDocument/2006/relationships/oleObject" Target="../embeddings/oleObject86.bin"/><Relationship Id="rId10" Type="http://schemas.openxmlformats.org/officeDocument/2006/relationships/image" Target="../media/image97.emf"/><Relationship Id="rId4" Type="http://schemas.openxmlformats.org/officeDocument/2006/relationships/image" Target="../media/image94.emf"/><Relationship Id="rId9" Type="http://schemas.openxmlformats.org/officeDocument/2006/relationships/oleObject" Target="../embeddings/oleObject88.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9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00.emf"/><Relationship Id="rId5" Type="http://schemas.openxmlformats.org/officeDocument/2006/relationships/oleObject" Target="../embeddings/oleObject91.bin"/><Relationship Id="rId4" Type="http://schemas.openxmlformats.org/officeDocument/2006/relationships/image" Target="../media/image99.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02.emf"/><Relationship Id="rId5" Type="http://schemas.openxmlformats.org/officeDocument/2006/relationships/oleObject" Target="../embeddings/oleObject93.bin"/><Relationship Id="rId4" Type="http://schemas.openxmlformats.org/officeDocument/2006/relationships/image" Target="../media/image101.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image" Target="../media/image10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50.xml.rels><?xml version="1.0" encoding="UTF-8" standalone="yes"?>
<Relationships xmlns="http://schemas.openxmlformats.org/package/2006/relationships"><Relationship Id="rId8" Type="http://schemas.openxmlformats.org/officeDocument/2006/relationships/image" Target="../media/image107.e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06.emf"/><Relationship Id="rId5" Type="http://schemas.openxmlformats.org/officeDocument/2006/relationships/oleObject" Target="../embeddings/oleObject97.bin"/><Relationship Id="rId4" Type="http://schemas.openxmlformats.org/officeDocument/2006/relationships/image" Target="../media/image105.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108.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48.vml"/><Relationship Id="rId4" Type="http://schemas.openxmlformats.org/officeDocument/2006/relationships/image" Target="../media/image109.emf"/></Relationships>
</file>

<file path=ppt/slides/_rels/slide53.xml.rels><?xml version="1.0" encoding="UTF-8" standalone="yes"?>
<Relationships xmlns="http://schemas.openxmlformats.org/package/2006/relationships"><Relationship Id="rId8" Type="http://schemas.openxmlformats.org/officeDocument/2006/relationships/image" Target="../media/image112.e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13.xml"/><Relationship Id="rId1" Type="http://schemas.openxmlformats.org/officeDocument/2006/relationships/vmlDrawing" Target="../drawings/vmlDrawing49.vml"/><Relationship Id="rId6" Type="http://schemas.openxmlformats.org/officeDocument/2006/relationships/image" Target="../media/image111.emf"/><Relationship Id="rId5" Type="http://schemas.openxmlformats.org/officeDocument/2006/relationships/oleObject" Target="../embeddings/oleObject102.bin"/><Relationship Id="rId4" Type="http://schemas.openxmlformats.org/officeDocument/2006/relationships/image" Target="../media/image110.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50.vml"/><Relationship Id="rId4" Type="http://schemas.openxmlformats.org/officeDocument/2006/relationships/image" Target="../media/image113.emf"/></Relationships>
</file>

<file path=ppt/slides/_rels/slide55.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slideLayout" Target="../slideLayouts/slideLayout7.xml"/><Relationship Id="rId1" Type="http://schemas.openxmlformats.org/officeDocument/2006/relationships/vmlDrawing" Target="../drawings/vmlDrawing51.vml"/><Relationship Id="rId5" Type="http://schemas.openxmlformats.org/officeDocument/2006/relationships/image" Target="../media/image114.wmf"/><Relationship Id="rId4" Type="http://schemas.openxmlformats.org/officeDocument/2006/relationships/oleObject" Target="../embeddings/oleObject105.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14.xml"/><Relationship Id="rId1" Type="http://schemas.openxmlformats.org/officeDocument/2006/relationships/vmlDrawing" Target="../drawings/vmlDrawing52.vml"/><Relationship Id="rId4" Type="http://schemas.openxmlformats.org/officeDocument/2006/relationships/image" Target="../media/image116.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53.vml"/><Relationship Id="rId4" Type="http://schemas.openxmlformats.org/officeDocument/2006/relationships/image" Target="../media/image117.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54.vml"/><Relationship Id="rId4" Type="http://schemas.openxmlformats.org/officeDocument/2006/relationships/image" Target="../media/image11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image" Target="../media/image9.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55.vml"/><Relationship Id="rId4" Type="http://schemas.openxmlformats.org/officeDocument/2006/relationships/image" Target="../media/image119.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56.vml"/><Relationship Id="rId4" Type="http://schemas.openxmlformats.org/officeDocument/2006/relationships/image" Target="../media/image120.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57.vml"/><Relationship Id="rId4" Type="http://schemas.openxmlformats.org/officeDocument/2006/relationships/image" Target="../media/image121.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58.vml"/><Relationship Id="rId4" Type="http://schemas.openxmlformats.org/officeDocument/2006/relationships/image" Target="../media/image122.wmf"/></Relationships>
</file>

<file path=ppt/slides/_rels/slide64.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124.emf"/><Relationship Id="rId5" Type="http://schemas.openxmlformats.org/officeDocument/2006/relationships/oleObject" Target="../embeddings/oleObject114.bin"/><Relationship Id="rId4" Type="http://schemas.openxmlformats.org/officeDocument/2006/relationships/image" Target="../media/image123.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60.vml"/><Relationship Id="rId4" Type="http://schemas.openxmlformats.org/officeDocument/2006/relationships/image" Target="../media/image126.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12.xml"/><Relationship Id="rId1" Type="http://schemas.openxmlformats.org/officeDocument/2006/relationships/vmlDrawing" Target="../drawings/vmlDrawing61.vml"/><Relationship Id="rId6" Type="http://schemas.openxmlformats.org/officeDocument/2006/relationships/image" Target="../media/image128.emf"/><Relationship Id="rId5" Type="http://schemas.openxmlformats.org/officeDocument/2006/relationships/oleObject" Target="../embeddings/oleObject118.bin"/><Relationship Id="rId4" Type="http://schemas.openxmlformats.org/officeDocument/2006/relationships/image" Target="../media/image127.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130.emf"/><Relationship Id="rId5" Type="http://schemas.openxmlformats.org/officeDocument/2006/relationships/oleObject" Target="../embeddings/oleObject120.bin"/><Relationship Id="rId4" Type="http://schemas.openxmlformats.org/officeDocument/2006/relationships/image" Target="../media/image129.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63.vml"/><Relationship Id="rId4" Type="http://schemas.openxmlformats.org/officeDocument/2006/relationships/image" Target="../media/image131.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4.xml"/><Relationship Id="rId1" Type="http://schemas.openxmlformats.org/officeDocument/2006/relationships/vmlDrawing" Target="../drawings/vmlDrawing64.vml"/><Relationship Id="rId6" Type="http://schemas.openxmlformats.org/officeDocument/2006/relationships/image" Target="../media/image133.emf"/><Relationship Id="rId5" Type="http://schemas.openxmlformats.org/officeDocument/2006/relationships/oleObject" Target="../embeddings/oleObject123.bin"/><Relationship Id="rId4" Type="http://schemas.openxmlformats.org/officeDocument/2006/relationships/image" Target="../media/image132.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2.emf"/><Relationship Id="rId5" Type="http://schemas.openxmlformats.org/officeDocument/2006/relationships/oleObject" Target="../embeddings/oleObject12.bin"/><Relationship Id="rId4" Type="http://schemas.openxmlformats.org/officeDocument/2006/relationships/image" Target="../media/image11.emf"/></Relationships>
</file>

<file path=ppt/slides/_rels/slide70.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4.xml"/><Relationship Id="rId1" Type="http://schemas.openxmlformats.org/officeDocument/2006/relationships/vmlDrawing" Target="../drawings/vmlDrawing65.vml"/><Relationship Id="rId6" Type="http://schemas.openxmlformats.org/officeDocument/2006/relationships/image" Target="../media/image136.emf"/><Relationship Id="rId5" Type="http://schemas.openxmlformats.org/officeDocument/2006/relationships/oleObject" Target="../embeddings/oleObject125.bin"/><Relationship Id="rId4" Type="http://schemas.openxmlformats.org/officeDocument/2006/relationships/image" Target="../media/image135.emf"/></Relationships>
</file>

<file path=ppt/slides/_rels/slide72.x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12.xml"/><Relationship Id="rId1" Type="http://schemas.openxmlformats.org/officeDocument/2006/relationships/vmlDrawing" Target="../drawings/vmlDrawing66.vml"/><Relationship Id="rId6" Type="http://schemas.openxmlformats.org/officeDocument/2006/relationships/image" Target="../media/image138.emf"/><Relationship Id="rId5" Type="http://schemas.openxmlformats.org/officeDocument/2006/relationships/oleObject" Target="../embeddings/oleObject127.bin"/><Relationship Id="rId10" Type="http://schemas.openxmlformats.org/officeDocument/2006/relationships/image" Target="../media/image140.emf"/><Relationship Id="rId4" Type="http://schemas.openxmlformats.org/officeDocument/2006/relationships/image" Target="../media/image137.emf"/><Relationship Id="rId9" Type="http://schemas.openxmlformats.org/officeDocument/2006/relationships/oleObject" Target="../embeddings/oleObject129.bin"/></Relationships>
</file>

<file path=ppt/slides/_rels/slide73.xml.rels><?xml version="1.0" encoding="UTF-8" standalone="yes"?>
<Relationships xmlns="http://schemas.openxmlformats.org/package/2006/relationships"><Relationship Id="rId8" Type="http://schemas.openxmlformats.org/officeDocument/2006/relationships/image" Target="../media/image143.e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142.emf"/><Relationship Id="rId5" Type="http://schemas.openxmlformats.org/officeDocument/2006/relationships/oleObject" Target="../embeddings/oleObject131.bin"/><Relationship Id="rId4" Type="http://schemas.openxmlformats.org/officeDocument/2006/relationships/image" Target="../media/image14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subTitle" idx="1"/>
          </p:nvPr>
        </p:nvSpPr>
        <p:spPr>
          <a:xfrm>
            <a:off x="1476375" y="2752725"/>
            <a:ext cx="6400800" cy="2519363"/>
          </a:xfrm>
        </p:spPr>
        <p:txBody>
          <a:bodyPr/>
          <a:lstStyle/>
          <a:p>
            <a:pPr>
              <a:lnSpc>
                <a:spcPct val="175000"/>
              </a:lnSpc>
            </a:pPr>
            <a:r>
              <a:rPr lang="en-US" altLang="zh-CN" b="1">
                <a:solidFill>
                  <a:srgbClr val="FF0000"/>
                </a:solidFill>
                <a:latin typeface="Times New Roman" panose="02020603050405020304" pitchFamily="18" charset="0"/>
                <a:ea typeface="黑体" panose="02010609060101010101" pitchFamily="49" charset="-122"/>
              </a:rPr>
              <a:t>Organic nitrogen containing compounds</a:t>
            </a:r>
          </a:p>
          <a:p>
            <a:pPr>
              <a:lnSpc>
                <a:spcPct val="175000"/>
              </a:lnSpc>
            </a:pPr>
            <a:endParaRPr lang="en-US" altLang="zh-CN" b="1">
              <a:solidFill>
                <a:srgbClr val="FF0000"/>
              </a:solidFill>
              <a:latin typeface="Times New Roman" panose="02020603050405020304" pitchFamily="18" charset="0"/>
              <a:ea typeface="黑体" panose="02010609060101010101" pitchFamily="49" charset="-122"/>
            </a:endParaRPr>
          </a:p>
          <a:p>
            <a:pPr>
              <a:lnSpc>
                <a:spcPct val="175000"/>
              </a:lnSpc>
            </a:pPr>
            <a:r>
              <a:rPr kumimoji="1" lang="zh-CN" altLang="en-US" b="1">
                <a:latin typeface="Times New Roman" panose="02020603050405020304" pitchFamily="18" charset="0"/>
                <a:ea typeface="黑体" panose="02010609060101010101" pitchFamily="49" charset="-122"/>
              </a:rPr>
              <a:t>第十章 </a:t>
            </a:r>
            <a:r>
              <a:rPr lang="zh-CN" altLang="en-US" b="1">
                <a:latin typeface="Times New Roman" panose="02020603050405020304" pitchFamily="18" charset="0"/>
                <a:ea typeface="黑体" panose="02010609060101010101" pitchFamily="49" charset="-122"/>
              </a:rPr>
              <a:t>有机含氮化合物</a:t>
            </a:r>
          </a:p>
        </p:txBody>
      </p:sp>
      <p:sp>
        <p:nvSpPr>
          <p:cNvPr id="11" name="Rectangle 2"/>
          <p:cNvSpPr txBox="1">
            <a:spLocks noChangeArrowheads="1"/>
          </p:cNvSpPr>
          <p:nvPr/>
        </p:nvSpPr>
        <p:spPr bwMode="auto">
          <a:xfrm>
            <a:off x="733715" y="1124744"/>
            <a:ext cx="7772400" cy="1470025"/>
          </a:xfrm>
          <a:prstGeom prst="rect">
            <a:avLst/>
          </a:prstGeom>
          <a:noFill/>
          <a:ln w="9525">
            <a:noFill/>
            <a:miter lim="800000"/>
          </a:ln>
          <a:effectLst>
            <a:outerShdw dist="35921" dir="2700000" algn="ctr" rotWithShape="0">
              <a:schemeClr val="bg2"/>
            </a:outerShdw>
          </a:effectLst>
        </p:spPr>
        <p:txBody>
          <a:bodyPr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fontAlgn="auto">
              <a:spcAft>
                <a:spcPts val="0"/>
              </a:spcAft>
              <a:defRPr/>
            </a:pPr>
            <a:r>
              <a:rPr lang="en-US" altLang="zh-CN" sz="5400" dirty="0">
                <a:solidFill>
                  <a:srgbClr val="FF0000"/>
                </a:solidFill>
                <a:effectLst>
                  <a:outerShdw blurRad="38100" dist="38100" dir="2700000" algn="tl">
                    <a:srgbClr val="C0C0C0"/>
                  </a:outerShdw>
                </a:effectLst>
                <a:latin typeface="+mj-lt"/>
                <a:ea typeface="+mj-ea"/>
                <a:cs typeface="+mj-cs"/>
              </a:rPr>
              <a:t>Chapter 10</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A4E09040-87B8-4718-9EC9-53FF9B9ECD9F}" type="datetime11">
              <a:rPr lang="zh-CN" altLang="en-US"/>
              <a:t>21:45:51</a:t>
            </a:fld>
            <a:endParaRPr lang="en-US" altLang="zh-CN"/>
          </a:p>
        </p:txBody>
      </p:sp>
      <p:sp>
        <p:nvSpPr>
          <p:cNvPr id="8" name="灯片编号占位符 3"/>
          <p:cNvSpPr>
            <a:spLocks noGrp="1"/>
          </p:cNvSpPr>
          <p:nvPr>
            <p:ph type="sldNum" sz="quarter" idx="12"/>
          </p:nvPr>
        </p:nvSpPr>
        <p:spPr/>
        <p:txBody>
          <a:bodyPr/>
          <a:lstStyle/>
          <a:p>
            <a:pPr>
              <a:defRPr/>
            </a:pPr>
            <a:fld id="{FA5576DB-F1E7-4C3C-8903-5926BE4CADA4}" type="slidenum">
              <a:rPr lang="en-US" altLang="zh-CN"/>
              <a:t>10</a:t>
            </a:fld>
            <a:endParaRPr lang="en-US" altLang="zh-CN"/>
          </a:p>
        </p:txBody>
      </p:sp>
      <p:sp>
        <p:nvSpPr>
          <p:cNvPr id="714754" name="Rectangle 2"/>
          <p:cNvSpPr>
            <a:spLocks noChangeArrowheads="1"/>
          </p:cNvSpPr>
          <p:nvPr/>
        </p:nvSpPr>
        <p:spPr bwMode="auto">
          <a:xfrm>
            <a:off x="323850" y="393093"/>
            <a:ext cx="4645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3</a:t>
            </a:r>
            <a:r>
              <a:rPr lang="zh-CN" altLang="en-US" sz="2400" dirty="0">
                <a:latin typeface="Arial" panose="020B0604020202020204" pitchFamily="34" charset="0"/>
                <a:ea typeface="楷体" panose="02010609060101010101" pitchFamily="49" charset="-122"/>
                <a:cs typeface="Arial" panose="020B0604020202020204" pitchFamily="34" charset="0"/>
              </a:rPr>
              <a:t>、芳环上的亲电取代反应</a:t>
            </a:r>
          </a:p>
        </p:txBody>
      </p:sp>
      <p:sp>
        <p:nvSpPr>
          <p:cNvPr id="714758" name="Rectangle 6"/>
          <p:cNvSpPr>
            <a:spLocks noChangeArrowheads="1"/>
          </p:cNvSpPr>
          <p:nvPr/>
        </p:nvSpPr>
        <p:spPr bwMode="auto">
          <a:xfrm>
            <a:off x="179164" y="1057785"/>
            <a:ext cx="8785671" cy="9683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eaLnBrk="1" hangingPunct="1">
              <a:lnSpc>
                <a:spcPct val="120000"/>
              </a:lnSpc>
              <a:spcBef>
                <a:spcPts val="0"/>
              </a:spcBef>
              <a:buFontTx/>
              <a:buNone/>
            </a:pPr>
            <a:r>
              <a:rPr lang="en-US" altLang="zh-CN" sz="2400" dirty="0">
                <a:solidFill>
                  <a:schemeClr val="hlink"/>
                </a:solidFill>
                <a:latin typeface="Times New Roman" panose="02020603050405020304" pitchFamily="18" charset="0"/>
                <a:ea typeface="宋体" panose="02010600030101010101" pitchFamily="2" charset="-122"/>
              </a:rPr>
              <a:t>        </a:t>
            </a:r>
            <a:r>
              <a:rPr lang="zh-CN" altLang="en-US" sz="2400" dirty="0">
                <a:latin typeface="Arial" panose="020B0604020202020204" pitchFamily="34" charset="0"/>
                <a:ea typeface="楷体" panose="02010609060101010101" pitchFamily="49" charset="-122"/>
                <a:cs typeface="Arial" panose="020B0604020202020204" pitchFamily="34" charset="0"/>
              </a:rPr>
              <a:t>硝基是间位定位基，是强的钝化基团，所以</a:t>
            </a:r>
            <a:r>
              <a:rPr lang="zh-CN" altLang="en-US" sz="2400" dirty="0">
                <a:solidFill>
                  <a:srgbClr val="FF0000"/>
                </a:solidFill>
                <a:latin typeface="Arial" panose="020B0604020202020204" pitchFamily="34" charset="0"/>
                <a:ea typeface="楷体" panose="02010609060101010101" pitchFamily="49" charset="-122"/>
                <a:cs typeface="Arial" panose="020B0604020202020204" pitchFamily="34" charset="0"/>
              </a:rPr>
              <a:t>硝基苯不能发生</a:t>
            </a:r>
            <a:r>
              <a:rPr lang="en-US" altLang="zh-CN" sz="2400" dirty="0" err="1">
                <a:solidFill>
                  <a:srgbClr val="FF0000"/>
                </a:solidFill>
                <a:latin typeface="Arial" panose="020B0604020202020204" pitchFamily="34" charset="0"/>
                <a:ea typeface="楷体" panose="02010609060101010101" pitchFamily="49" charset="-122"/>
                <a:cs typeface="Arial" panose="020B0604020202020204" pitchFamily="34" charset="0"/>
              </a:rPr>
              <a:t>Friedl-Craffts</a:t>
            </a:r>
            <a:r>
              <a:rPr lang="zh-CN" altLang="en-US" sz="2400" dirty="0">
                <a:solidFill>
                  <a:srgbClr val="FF0000"/>
                </a:solidFill>
                <a:latin typeface="Arial" panose="020B0604020202020204" pitchFamily="34" charset="0"/>
                <a:ea typeface="楷体" panose="02010609060101010101" pitchFamily="49" charset="-122"/>
                <a:cs typeface="Arial" panose="020B0604020202020204" pitchFamily="34" charset="0"/>
              </a:rPr>
              <a:t>反应</a:t>
            </a:r>
            <a:r>
              <a:rPr lang="zh-CN" altLang="en-US" sz="2400" dirty="0">
                <a:latin typeface="Arial" panose="020B0604020202020204" pitchFamily="34" charset="0"/>
                <a:ea typeface="楷体" panose="02010609060101010101" pitchFamily="49" charset="-122"/>
                <a:cs typeface="Arial" panose="020B0604020202020204" pitchFamily="34" charset="0"/>
              </a:rPr>
              <a:t>。</a:t>
            </a:r>
          </a:p>
        </p:txBody>
      </p:sp>
      <p:graphicFrame>
        <p:nvGraphicFramePr>
          <p:cNvPr id="714759" name="Object 7"/>
          <p:cNvGraphicFramePr>
            <a:graphicFrameLocks noChangeAspect="1"/>
          </p:cNvGraphicFramePr>
          <p:nvPr/>
        </p:nvGraphicFramePr>
        <p:xfrm>
          <a:off x="2268538" y="2265202"/>
          <a:ext cx="3960812" cy="1312863"/>
        </p:xfrm>
        <a:graphic>
          <a:graphicData uri="http://schemas.openxmlformats.org/presentationml/2006/ole">
            <mc:AlternateContent xmlns:mc="http://schemas.openxmlformats.org/markup-compatibility/2006">
              <mc:Choice xmlns:v="urn:schemas-microsoft-com:vml" Requires="v">
                <p:oleObj spid="_x0000_s17519" name="CS ChemDraw Drawing" r:id="rId3" imgW="3568700" imgH="1193800" progId="ChemDraw.Document.6.0">
                  <p:embed/>
                </p:oleObj>
              </mc:Choice>
              <mc:Fallback>
                <p:oleObj name="CS ChemDraw Drawing" r:id="rId3" imgW="3568700" imgH="1193800"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265202"/>
                        <a:ext cx="3960812" cy="13128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 name="Text Box 4"/>
          <p:cNvSpPr txBox="1">
            <a:spLocks noChangeArrowheads="1"/>
          </p:cNvSpPr>
          <p:nvPr/>
        </p:nvSpPr>
        <p:spPr bwMode="auto">
          <a:xfrm>
            <a:off x="323850" y="3898544"/>
            <a:ext cx="39608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latin typeface="Arial" panose="020B0604020202020204" pitchFamily="34" charset="0"/>
                <a:ea typeface="楷体" panose="02010609060101010101" pitchFamily="49" charset="-122"/>
                <a:cs typeface="Arial" panose="020B0604020202020204" pitchFamily="34" charset="0"/>
              </a:rPr>
              <a:t>4</a:t>
            </a:r>
            <a:r>
              <a:rPr lang="zh-CN" altLang="en-US" dirty="0">
                <a:latin typeface="Arial" panose="020B0604020202020204" pitchFamily="34" charset="0"/>
                <a:ea typeface="楷体" panose="02010609060101010101" pitchFamily="49" charset="-122"/>
                <a:cs typeface="Arial" panose="020B0604020202020204" pitchFamily="34" charset="0"/>
              </a:rPr>
              <a:t>、芳环上的亲核取代反应</a:t>
            </a:r>
          </a:p>
        </p:txBody>
      </p:sp>
      <p:sp>
        <p:nvSpPr>
          <p:cNvPr id="85" name="Text Box 5"/>
          <p:cNvSpPr txBox="1">
            <a:spLocks noChangeArrowheads="1"/>
          </p:cNvSpPr>
          <p:nvPr/>
        </p:nvSpPr>
        <p:spPr bwMode="auto">
          <a:xfrm>
            <a:off x="1066800" y="5047197"/>
            <a:ext cx="2286000" cy="404813"/>
          </a:xfrm>
          <a:prstGeom prst="rect">
            <a:avLst/>
          </a:prstGeom>
          <a:solidFill>
            <a:srgbClr val="99CCFF">
              <a:alpha val="12000"/>
            </a:srgbClr>
          </a:solidFill>
          <a:ln w="38100">
            <a:solidFill>
              <a:srgbClr val="99CCFF"/>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solidFill>
                  <a:schemeClr val="accent2"/>
                </a:solidFill>
                <a:ea typeface="黑体" panose="02010609060101010101" pitchFamily="49" charset="-122"/>
              </a:rPr>
              <a:t>NO</a:t>
            </a:r>
            <a:r>
              <a:rPr lang="en-US" altLang="zh-CN" sz="2000" b="1" baseline="-25000">
                <a:solidFill>
                  <a:schemeClr val="accent2"/>
                </a:solidFill>
                <a:ea typeface="黑体" panose="02010609060101010101" pitchFamily="49" charset="-122"/>
              </a:rPr>
              <a:t>2</a:t>
            </a:r>
            <a:r>
              <a:rPr lang="zh-CN" altLang="en-US" sz="2000" b="1">
                <a:solidFill>
                  <a:schemeClr val="accent2"/>
                </a:solidFill>
                <a:latin typeface="黑体" panose="02010609060101010101" pitchFamily="49" charset="-122"/>
                <a:ea typeface="黑体" panose="02010609060101010101" pitchFamily="49" charset="-122"/>
              </a:rPr>
              <a:t>强吸电子基</a:t>
            </a:r>
          </a:p>
        </p:txBody>
      </p:sp>
      <p:sp>
        <p:nvSpPr>
          <p:cNvPr id="89" name="Text Box 9"/>
          <p:cNvSpPr txBox="1">
            <a:spLocks noChangeArrowheads="1"/>
          </p:cNvSpPr>
          <p:nvPr/>
        </p:nvSpPr>
        <p:spPr bwMode="auto">
          <a:xfrm>
            <a:off x="971600" y="5909210"/>
            <a:ext cx="44438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1B12C8"/>
                </a:solidFill>
                <a:latin typeface="黑体" panose="02010609060101010101" pitchFamily="49" charset="-122"/>
                <a:ea typeface="黑体" panose="02010609060101010101" pitchFamily="49" charset="-122"/>
              </a:rPr>
              <a:t>尤其是对邻对位亲核取代反应的影响</a:t>
            </a:r>
            <a:r>
              <a:rPr lang="en-US" altLang="zh-CN" sz="2000" b="1" dirty="0">
                <a:solidFill>
                  <a:srgbClr val="1B12C8"/>
                </a:solidFill>
                <a:latin typeface="黑体" panose="02010609060101010101" pitchFamily="49" charset="-122"/>
                <a:ea typeface="黑体" panose="02010609060101010101" pitchFamily="49" charset="-122"/>
              </a:rPr>
              <a:t>.</a:t>
            </a:r>
          </a:p>
        </p:txBody>
      </p:sp>
      <p:pic>
        <p:nvPicPr>
          <p:cNvPr id="3" name="图片 2"/>
          <p:cNvPicPr>
            <a:picLocks noChangeAspect="1"/>
          </p:cNvPicPr>
          <p:nvPr/>
        </p:nvPicPr>
        <p:blipFill rotWithShape="1">
          <a:blip r:embed="rId5"/>
          <a:srcRect l="48276" r="24751"/>
          <a:stretch>
            <a:fillRect/>
          </a:stretch>
        </p:blipFill>
        <p:spPr>
          <a:xfrm>
            <a:off x="5859760" y="4171148"/>
            <a:ext cx="2384648" cy="2138172"/>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4754"/>
                                        </p:tgtEl>
                                        <p:attrNameLst>
                                          <p:attrName>style.visibility</p:attrName>
                                        </p:attrNameLst>
                                      </p:cBhvr>
                                      <p:to>
                                        <p:strVal val="visible"/>
                                      </p:to>
                                    </p:set>
                                    <p:animEffect transition="in" filter="wipe(left)">
                                      <p:cBhvr>
                                        <p:cTn id="7" dur="500"/>
                                        <p:tgtEl>
                                          <p:spTgt spid="71475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14758"/>
                                        </p:tgtEl>
                                        <p:attrNameLst>
                                          <p:attrName>style.visibility</p:attrName>
                                        </p:attrNameLst>
                                      </p:cBhvr>
                                      <p:to>
                                        <p:strVal val="visible"/>
                                      </p:to>
                                    </p:set>
                                    <p:animEffect transition="in" filter="strips(downLeft)">
                                      <p:cBhvr>
                                        <p:cTn id="12" dur="500"/>
                                        <p:tgtEl>
                                          <p:spTgt spid="71475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14759"/>
                                        </p:tgtEl>
                                        <p:attrNameLst>
                                          <p:attrName>style.visibility</p:attrName>
                                        </p:attrNameLst>
                                      </p:cBhvr>
                                      <p:to>
                                        <p:strVal val="visible"/>
                                      </p:to>
                                    </p:set>
                                    <p:animEffect transition="in" filter="slide(fromBottom)">
                                      <p:cBhvr>
                                        <p:cTn id="17" dur="500"/>
                                        <p:tgtEl>
                                          <p:spTgt spid="714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4" grpId="0"/>
      <p:bldP spid="7147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Line 3"/>
          <p:cNvSpPr>
            <a:spLocks noChangeShapeType="1"/>
          </p:cNvSpPr>
          <p:nvPr/>
        </p:nvSpPr>
        <p:spPr bwMode="auto">
          <a:xfrm>
            <a:off x="6858000" y="609600"/>
            <a:ext cx="0" cy="5486400"/>
          </a:xfrm>
          <a:prstGeom prst="line">
            <a:avLst/>
          </a:prstGeom>
          <a:noFill/>
          <a:ln w="101600" cap="rnd">
            <a:solidFill>
              <a:srgbClr val="FF99CC"/>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36" name="Text Box 4"/>
          <p:cNvSpPr txBox="1">
            <a:spLocks noChangeArrowheads="1"/>
          </p:cNvSpPr>
          <p:nvPr/>
        </p:nvSpPr>
        <p:spPr bwMode="auto">
          <a:xfrm>
            <a:off x="7086600" y="1905000"/>
            <a:ext cx="457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tx2"/>
                </a:solidFill>
                <a:ea typeface="黑体" panose="02010609060101010101" pitchFamily="49" charset="-122"/>
              </a:rPr>
              <a:t>反应条件逐渐缓和</a:t>
            </a:r>
          </a:p>
        </p:txBody>
      </p:sp>
      <p:graphicFrame>
        <p:nvGraphicFramePr>
          <p:cNvPr id="172039" name="Object 7"/>
          <p:cNvGraphicFramePr>
            <a:graphicFrameLocks noChangeAspect="1"/>
          </p:cNvGraphicFramePr>
          <p:nvPr/>
        </p:nvGraphicFramePr>
        <p:xfrm>
          <a:off x="1362075" y="682625"/>
          <a:ext cx="5210175" cy="5645150"/>
        </p:xfrm>
        <a:graphic>
          <a:graphicData uri="http://schemas.openxmlformats.org/presentationml/2006/ole">
            <mc:AlternateContent xmlns:mc="http://schemas.openxmlformats.org/markup-compatibility/2006">
              <mc:Choice xmlns:v="urn:schemas-microsoft-com:vml" Requires="v">
                <p:oleObj spid="_x0000_s49214" name="CS ChemDraw Drawing" r:id="rId3" imgW="2807335" imgH="3041650" progId="ChemDraw.Document.6.0">
                  <p:embed/>
                </p:oleObj>
              </mc:Choice>
              <mc:Fallback>
                <p:oleObj name="CS ChemDraw Drawing" r:id="rId3" imgW="2807335" imgH="3041650" progId="ChemDraw.Document.6.0">
                  <p:embed/>
                  <p:pic>
                    <p:nvPicPr>
                      <p:cNvPr id="0" name="Object 7"/>
                      <p:cNvPicPr>
                        <a:picLocks noChangeAspect="1" noChangeArrowheads="1"/>
                      </p:cNvPicPr>
                      <p:nvPr/>
                    </p:nvPicPr>
                    <p:blipFill>
                      <a:blip r:embed="rId4"/>
                      <a:srcRect/>
                      <a:stretch>
                        <a:fillRect/>
                      </a:stretch>
                    </p:blipFill>
                    <p:spPr bwMode="auto">
                      <a:xfrm>
                        <a:off x="1362075" y="682625"/>
                        <a:ext cx="5210175" cy="564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6A7BDBA1-65F3-47FE-8752-898D0653C5DF}" type="datetime11">
              <a:rPr lang="zh-CN" altLang="en-US"/>
              <a:t>21:45:51</a:t>
            </a:fld>
            <a:endParaRPr lang="en-US" altLang="zh-CN"/>
          </a:p>
        </p:txBody>
      </p:sp>
      <p:sp>
        <p:nvSpPr>
          <p:cNvPr id="8" name="灯片编号占位符 3"/>
          <p:cNvSpPr>
            <a:spLocks noGrp="1"/>
          </p:cNvSpPr>
          <p:nvPr>
            <p:ph type="sldNum" sz="quarter" idx="12"/>
          </p:nvPr>
        </p:nvSpPr>
        <p:spPr/>
        <p:txBody>
          <a:bodyPr/>
          <a:lstStyle/>
          <a:p>
            <a:pPr>
              <a:defRPr/>
            </a:pPr>
            <a:fld id="{98AE4480-043B-4192-9646-F06FA67F5E36}" type="slidenum">
              <a:rPr lang="en-US" altLang="zh-CN"/>
              <a:t>12</a:t>
            </a:fld>
            <a:endParaRPr lang="en-US" altLang="zh-CN"/>
          </a:p>
        </p:txBody>
      </p:sp>
      <p:sp>
        <p:nvSpPr>
          <p:cNvPr id="568335" name="Rectangle 15"/>
          <p:cNvSpPr>
            <a:spLocks noChangeArrowheads="1"/>
          </p:cNvSpPr>
          <p:nvPr/>
        </p:nvSpPr>
        <p:spPr bwMode="auto">
          <a:xfrm>
            <a:off x="827088" y="549275"/>
            <a:ext cx="416718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latin typeface="Times New Roman" panose="02020603050405020304" pitchFamily="18" charset="0"/>
                <a:ea typeface="楷体" panose="02010609060101010101" pitchFamily="49" charset="-122"/>
                <a:cs typeface="Arial" panose="020B0604020202020204" pitchFamily="34" charset="0"/>
              </a:rPr>
              <a:t>硝基</a:t>
            </a:r>
            <a:r>
              <a:rPr lang="zh-CN" altLang="en-US" sz="2400">
                <a:latin typeface="楷体" panose="02010609060101010101" pitchFamily="49" charset="-122"/>
                <a:ea typeface="楷体" panose="02010609060101010101" pitchFamily="49" charset="-122"/>
                <a:cs typeface="Arial" panose="020B0604020202020204" pitchFamily="34" charset="0"/>
              </a:rPr>
              <a:t>对酚、芳酸的酸性的影响</a:t>
            </a:r>
          </a:p>
        </p:txBody>
      </p:sp>
      <p:sp>
        <p:nvSpPr>
          <p:cNvPr id="568337" name="Rectangle 17"/>
          <p:cNvSpPr>
            <a:spLocks noChangeArrowheads="1"/>
          </p:cNvSpPr>
          <p:nvPr/>
        </p:nvSpPr>
        <p:spPr bwMode="auto">
          <a:xfrm>
            <a:off x="827088" y="1125538"/>
            <a:ext cx="355441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latin typeface="楷体" panose="02010609060101010101" pitchFamily="49" charset="-122"/>
                <a:ea typeface="楷体" panose="02010609060101010101" pitchFamily="49" charset="-122"/>
                <a:cs typeface="Arial" panose="020B0604020202020204" pitchFamily="34" charset="0"/>
              </a:rPr>
              <a:t>使酚、芳酸的酸性增强。</a:t>
            </a:r>
          </a:p>
        </p:txBody>
      </p:sp>
      <p:graphicFrame>
        <p:nvGraphicFramePr>
          <p:cNvPr id="568340" name="Object 20"/>
          <p:cNvGraphicFramePr>
            <a:graphicFrameLocks noChangeAspect="1"/>
          </p:cNvGraphicFramePr>
          <p:nvPr/>
        </p:nvGraphicFramePr>
        <p:xfrm>
          <a:off x="1022908" y="2060848"/>
          <a:ext cx="7098183" cy="1728465"/>
        </p:xfrm>
        <a:graphic>
          <a:graphicData uri="http://schemas.openxmlformats.org/presentationml/2006/ole">
            <mc:AlternateContent xmlns:mc="http://schemas.openxmlformats.org/markup-compatibility/2006">
              <mc:Choice xmlns:v="urn:schemas-microsoft-com:vml" Requires="v">
                <p:oleObj spid="_x0000_s18602" name="CS ChemDraw Drawing" r:id="rId3" imgW="7416800" imgH="1816100" progId="ChemDraw.Document.6.0">
                  <p:embed/>
                </p:oleObj>
              </mc:Choice>
              <mc:Fallback>
                <p:oleObj name="CS ChemDraw Drawing" r:id="rId3" imgW="7416800" imgH="1816100" progId="ChemDraw.Document.6.0">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908" y="2060848"/>
                        <a:ext cx="7098183" cy="1728465"/>
                      </a:xfrm>
                      <a:prstGeom prst="rect">
                        <a:avLst/>
                      </a:prstGeom>
                      <a:noFill/>
                      <a:ln>
                        <a:noFill/>
                      </a:ln>
                      <a:effectLst/>
                    </p:spPr>
                  </p:pic>
                </p:oleObj>
              </mc:Fallback>
            </mc:AlternateContent>
          </a:graphicData>
        </a:graphic>
      </p:graphicFrame>
      <p:graphicFrame>
        <p:nvGraphicFramePr>
          <p:cNvPr id="568341" name="Object 21"/>
          <p:cNvGraphicFramePr>
            <a:graphicFrameLocks noChangeAspect="1"/>
          </p:cNvGraphicFramePr>
          <p:nvPr/>
        </p:nvGraphicFramePr>
        <p:xfrm>
          <a:off x="2189895" y="4499382"/>
          <a:ext cx="4764207" cy="1449898"/>
        </p:xfrm>
        <a:graphic>
          <a:graphicData uri="http://schemas.openxmlformats.org/presentationml/2006/ole">
            <mc:AlternateContent xmlns:mc="http://schemas.openxmlformats.org/markup-compatibility/2006">
              <mc:Choice xmlns:v="urn:schemas-microsoft-com:vml" Requires="v">
                <p:oleObj spid="_x0000_s18603" name="CS ChemDraw Drawing" r:id="rId5" imgW="2837815" imgH="865505" progId="ChemDraw.Document.6.0">
                  <p:embed/>
                </p:oleObj>
              </mc:Choice>
              <mc:Fallback>
                <p:oleObj name="CS ChemDraw Drawing" r:id="rId5" imgW="2837815" imgH="865505" progId="ChemDraw.Document.6.0">
                  <p:embed/>
                  <p:pic>
                    <p:nvPicPr>
                      <p:cNvPr id="0" name="Object 21"/>
                      <p:cNvPicPr>
                        <a:picLocks noChangeAspect="1" noChangeArrowheads="1"/>
                      </p:cNvPicPr>
                      <p:nvPr/>
                    </p:nvPicPr>
                    <p:blipFill>
                      <a:blip r:embed="rId6"/>
                      <a:srcRect/>
                      <a:stretch>
                        <a:fillRect/>
                      </a:stretch>
                    </p:blipFill>
                    <p:spPr bwMode="auto">
                      <a:xfrm>
                        <a:off x="2189895" y="4499382"/>
                        <a:ext cx="4764207" cy="1449898"/>
                      </a:xfrm>
                      <a:prstGeom prst="rect">
                        <a:avLst/>
                      </a:prstGeom>
                      <a:noFill/>
                      <a:ln>
                        <a:noFill/>
                      </a:ln>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68335"/>
                                        </p:tgtEl>
                                        <p:attrNameLst>
                                          <p:attrName>style.visibility</p:attrName>
                                        </p:attrNameLst>
                                      </p:cBhvr>
                                      <p:to>
                                        <p:strVal val="visible"/>
                                      </p:to>
                                    </p:set>
                                    <p:animEffect transition="in" filter="strips(downLeft)">
                                      <p:cBhvr>
                                        <p:cTn id="7" dur="500"/>
                                        <p:tgtEl>
                                          <p:spTgt spid="56833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68337"/>
                                        </p:tgtEl>
                                        <p:attrNameLst>
                                          <p:attrName>style.visibility</p:attrName>
                                        </p:attrNameLst>
                                      </p:cBhvr>
                                      <p:to>
                                        <p:strVal val="visible"/>
                                      </p:to>
                                    </p:set>
                                    <p:animEffect transition="in" filter="strips(downLeft)">
                                      <p:cBhvr>
                                        <p:cTn id="12" dur="500"/>
                                        <p:tgtEl>
                                          <p:spTgt spid="56833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568340"/>
                                        </p:tgtEl>
                                        <p:attrNameLst>
                                          <p:attrName>style.visibility</p:attrName>
                                        </p:attrNameLst>
                                      </p:cBhvr>
                                      <p:to>
                                        <p:strVal val="visible"/>
                                      </p:to>
                                    </p:set>
                                    <p:animEffect transition="in" filter="strips(downLeft)">
                                      <p:cBhvr>
                                        <p:cTn id="17" dur="500"/>
                                        <p:tgtEl>
                                          <p:spTgt spid="56834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568341"/>
                                        </p:tgtEl>
                                        <p:attrNameLst>
                                          <p:attrName>style.visibility</p:attrName>
                                        </p:attrNameLst>
                                      </p:cBhvr>
                                      <p:to>
                                        <p:strVal val="visible"/>
                                      </p:to>
                                    </p:set>
                                    <p:animEffect transition="in" filter="strips(downLeft)">
                                      <p:cBhvr>
                                        <p:cTn id="22" dur="500"/>
                                        <p:tgtEl>
                                          <p:spTgt spid="568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35" grpId="0"/>
      <p:bldP spid="5683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836FD8B3-4D06-44A5-B2A6-CA84E08386B3}" type="datetime11">
              <a:rPr lang="zh-CN" altLang="en-US"/>
              <a:t>21:45:51</a:t>
            </a:fld>
            <a:endParaRPr lang="en-US" altLang="zh-CN"/>
          </a:p>
        </p:txBody>
      </p:sp>
      <p:sp>
        <p:nvSpPr>
          <p:cNvPr id="10" name="灯片编号占位符 3"/>
          <p:cNvSpPr>
            <a:spLocks noGrp="1"/>
          </p:cNvSpPr>
          <p:nvPr>
            <p:ph type="sldNum" sz="quarter" idx="12"/>
          </p:nvPr>
        </p:nvSpPr>
        <p:spPr/>
        <p:txBody>
          <a:bodyPr/>
          <a:lstStyle/>
          <a:p>
            <a:pPr>
              <a:defRPr/>
            </a:pPr>
            <a:fld id="{8D0D7485-8AE4-4D6C-8A6E-EBC23B657EEC}" type="slidenum">
              <a:rPr lang="en-US" altLang="zh-CN"/>
              <a:t>13</a:t>
            </a:fld>
            <a:endParaRPr lang="en-US" altLang="zh-CN"/>
          </a:p>
        </p:txBody>
      </p:sp>
      <p:sp>
        <p:nvSpPr>
          <p:cNvPr id="572418" name="Text Box 2"/>
          <p:cNvSpPr txBox="1">
            <a:spLocks noChangeArrowheads="1"/>
          </p:cNvSpPr>
          <p:nvPr/>
        </p:nvSpPr>
        <p:spPr bwMode="auto">
          <a:xfrm>
            <a:off x="468313" y="450850"/>
            <a:ext cx="359886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50000"/>
              </a:spcBef>
              <a:buFontTx/>
              <a:buNone/>
            </a:pPr>
            <a:r>
              <a:rPr lang="zh-CN" altLang="en-US" sz="2400">
                <a:latin typeface="Times New Roman" panose="02020603050405020304" pitchFamily="18" charset="0"/>
                <a:ea typeface="楷体" panose="02010609060101010101" pitchFamily="49" charset="-122"/>
                <a:cs typeface="Arial" panose="020B0604020202020204" pitchFamily="34" charset="0"/>
              </a:rPr>
              <a:t>四、硝基化合物的制备</a:t>
            </a:r>
          </a:p>
        </p:txBody>
      </p:sp>
      <p:sp>
        <p:nvSpPr>
          <p:cNvPr id="572451" name="Rectangle 35"/>
          <p:cNvSpPr>
            <a:spLocks noChangeArrowheads="1"/>
          </p:cNvSpPr>
          <p:nvPr/>
        </p:nvSpPr>
        <p:spPr bwMode="auto">
          <a:xfrm>
            <a:off x="755650" y="1023938"/>
            <a:ext cx="26670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zh-CN" altLang="en-US" sz="2400">
                <a:solidFill>
                  <a:srgbClr val="9900FF"/>
                </a:solidFill>
                <a:latin typeface="Times New Roman" panose="02020603050405020304" pitchFamily="18" charset="0"/>
                <a:ea typeface="楷体" panose="02010609060101010101" pitchFamily="49" charset="-122"/>
                <a:cs typeface="Arial" panose="020B0604020202020204" pitchFamily="34" charset="0"/>
              </a:rPr>
              <a:t>由烃类直接硝化</a:t>
            </a:r>
          </a:p>
        </p:txBody>
      </p:sp>
      <p:sp>
        <p:nvSpPr>
          <p:cNvPr id="572452" name="Rectangle 36"/>
          <p:cNvSpPr>
            <a:spLocks noChangeArrowheads="1"/>
          </p:cNvSpPr>
          <p:nvPr/>
        </p:nvSpPr>
        <p:spPr bwMode="auto">
          <a:xfrm>
            <a:off x="231775" y="1600200"/>
            <a:ext cx="2971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en-US" altLang="zh-CN" sz="2400">
                <a:solidFill>
                  <a:srgbClr val="008000"/>
                </a:solidFill>
                <a:latin typeface="Times New Roman" panose="02020603050405020304" pitchFamily="18" charset="0"/>
                <a:ea typeface="宋体" panose="02010600030101010101" pitchFamily="2" charset="-122"/>
              </a:rPr>
              <a:t>       </a:t>
            </a:r>
            <a:r>
              <a:rPr lang="en-US" altLang="zh-CN" sz="2400">
                <a:latin typeface="Arial" panose="020B0604020202020204" pitchFamily="34" charset="0"/>
                <a:ea typeface="楷体" panose="02010609060101010101" pitchFamily="49" charset="-122"/>
                <a:cs typeface="Arial" panose="020B0604020202020204" pitchFamily="34" charset="0"/>
              </a:rPr>
              <a:t>⑴  </a:t>
            </a:r>
            <a:r>
              <a:rPr lang="zh-CN" altLang="en-US" sz="2400">
                <a:latin typeface="Arial" panose="020B0604020202020204" pitchFamily="34" charset="0"/>
                <a:ea typeface="楷体" panose="02010609060101010101" pitchFamily="49" charset="-122"/>
                <a:cs typeface="Arial" panose="020B0604020202020204" pitchFamily="34" charset="0"/>
              </a:rPr>
              <a:t>芳烃硝化</a:t>
            </a:r>
          </a:p>
        </p:txBody>
      </p:sp>
      <p:sp>
        <p:nvSpPr>
          <p:cNvPr id="572453" name="Rectangle 37"/>
          <p:cNvSpPr>
            <a:spLocks noChangeArrowheads="1"/>
          </p:cNvSpPr>
          <p:nvPr/>
        </p:nvSpPr>
        <p:spPr bwMode="auto">
          <a:xfrm>
            <a:off x="109538" y="3479800"/>
            <a:ext cx="38862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        ⑵  </a:t>
            </a:r>
            <a:r>
              <a:rPr lang="zh-CN" altLang="en-US" sz="2400">
                <a:latin typeface="Arial" panose="020B0604020202020204" pitchFamily="34" charset="0"/>
                <a:ea typeface="楷体" panose="02010609060101010101" pitchFamily="49" charset="-122"/>
                <a:cs typeface="Arial" panose="020B0604020202020204" pitchFamily="34" charset="0"/>
              </a:rPr>
              <a:t>脂肪烃硝化</a:t>
            </a:r>
          </a:p>
        </p:txBody>
      </p:sp>
      <p:graphicFrame>
        <p:nvGraphicFramePr>
          <p:cNvPr id="572459" name="Object 43"/>
          <p:cNvGraphicFramePr>
            <a:graphicFrameLocks noChangeAspect="1"/>
          </p:cNvGraphicFramePr>
          <p:nvPr/>
        </p:nvGraphicFramePr>
        <p:xfrm>
          <a:off x="2268538" y="4437063"/>
          <a:ext cx="4248150" cy="1741487"/>
        </p:xfrm>
        <a:graphic>
          <a:graphicData uri="http://schemas.openxmlformats.org/presentationml/2006/ole">
            <mc:AlternateContent xmlns:mc="http://schemas.openxmlformats.org/markup-compatibility/2006">
              <mc:Choice xmlns:v="urn:schemas-microsoft-com:vml" Requires="v">
                <p:oleObj spid="_x0000_s19626" name="CS ChemDraw Drawing" r:id="rId3" imgW="4178300" imgH="1714500" progId="ChemDraw.Document.6.0">
                  <p:embed/>
                </p:oleObj>
              </mc:Choice>
              <mc:Fallback>
                <p:oleObj name="CS ChemDraw Drawing" r:id="rId3" imgW="4178300" imgH="1714500" progId="ChemDraw.Document.6.0">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437063"/>
                        <a:ext cx="4248150" cy="174148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2460" name="Object 44"/>
          <p:cNvGraphicFramePr>
            <a:graphicFrameLocks noChangeAspect="1"/>
          </p:cNvGraphicFramePr>
          <p:nvPr/>
        </p:nvGraphicFramePr>
        <p:xfrm>
          <a:off x="2844800" y="2349500"/>
          <a:ext cx="3095625" cy="701675"/>
        </p:xfrm>
        <a:graphic>
          <a:graphicData uri="http://schemas.openxmlformats.org/presentationml/2006/ole">
            <mc:AlternateContent xmlns:mc="http://schemas.openxmlformats.org/markup-compatibility/2006">
              <mc:Choice xmlns:v="urn:schemas-microsoft-com:vml" Requires="v">
                <p:oleObj spid="_x0000_s19627" name="CS ChemDraw Drawing" r:id="rId5" imgW="3124200" imgH="723900" progId="ChemDraw.Document.6.0">
                  <p:embed/>
                </p:oleObj>
              </mc:Choice>
              <mc:Fallback>
                <p:oleObj name="CS ChemDraw Drawing" r:id="rId5" imgW="3124200" imgH="723900" progId="ChemDraw.Document.6.0">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800" y="2349500"/>
                        <a:ext cx="3095625" cy="7016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2418"/>
                                        </p:tgtEl>
                                        <p:attrNameLst>
                                          <p:attrName>style.visibility</p:attrName>
                                        </p:attrNameLst>
                                      </p:cBhvr>
                                      <p:to>
                                        <p:strVal val="visible"/>
                                      </p:to>
                                    </p:set>
                                    <p:anim calcmode="lin" valueType="num">
                                      <p:cBhvr additive="base">
                                        <p:cTn id="7" dur="500" fill="hold"/>
                                        <p:tgtEl>
                                          <p:spTgt spid="572418"/>
                                        </p:tgtEl>
                                        <p:attrNameLst>
                                          <p:attrName>ppt_x</p:attrName>
                                        </p:attrNameLst>
                                      </p:cBhvr>
                                      <p:tavLst>
                                        <p:tav tm="0">
                                          <p:val>
                                            <p:strVal val="#ppt_x"/>
                                          </p:val>
                                        </p:tav>
                                        <p:tav tm="100000">
                                          <p:val>
                                            <p:strVal val="#ppt_x"/>
                                          </p:val>
                                        </p:tav>
                                      </p:tavLst>
                                    </p:anim>
                                    <p:anim calcmode="lin" valueType="num">
                                      <p:cBhvr additive="base">
                                        <p:cTn id="8" dur="500" fill="hold"/>
                                        <p:tgtEl>
                                          <p:spTgt spid="5724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72451"/>
                                        </p:tgtEl>
                                        <p:attrNameLst>
                                          <p:attrName>style.visibility</p:attrName>
                                        </p:attrNameLst>
                                      </p:cBhvr>
                                      <p:to>
                                        <p:strVal val="visible"/>
                                      </p:to>
                                    </p:set>
                                    <p:animEffect transition="in" filter="box(out)">
                                      <p:cBhvr>
                                        <p:cTn id="13" dur="500"/>
                                        <p:tgtEl>
                                          <p:spTgt spid="57245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572452"/>
                                        </p:tgtEl>
                                        <p:attrNameLst>
                                          <p:attrName>style.visibility</p:attrName>
                                        </p:attrNameLst>
                                      </p:cBhvr>
                                      <p:to>
                                        <p:strVal val="visible"/>
                                      </p:to>
                                    </p:set>
                                    <p:animEffect transition="in" filter="box(out)">
                                      <p:cBhvr>
                                        <p:cTn id="18" dur="500"/>
                                        <p:tgtEl>
                                          <p:spTgt spid="572452"/>
                                        </p:tgtEl>
                                      </p:cBhvr>
                                    </p:animEffect>
                                  </p:childTnLst>
                                </p:cTn>
                              </p:par>
                              <p:par>
                                <p:cTn id="19" presetID="18" presetClass="entr" presetSubtype="12" fill="hold" nodeType="withEffect">
                                  <p:stCondLst>
                                    <p:cond delay="0"/>
                                  </p:stCondLst>
                                  <p:childTnLst>
                                    <p:set>
                                      <p:cBhvr>
                                        <p:cTn id="20" dur="1" fill="hold">
                                          <p:stCondLst>
                                            <p:cond delay="0"/>
                                          </p:stCondLst>
                                        </p:cTn>
                                        <p:tgtEl>
                                          <p:spTgt spid="572460"/>
                                        </p:tgtEl>
                                        <p:attrNameLst>
                                          <p:attrName>style.visibility</p:attrName>
                                        </p:attrNameLst>
                                      </p:cBhvr>
                                      <p:to>
                                        <p:strVal val="visible"/>
                                      </p:to>
                                    </p:set>
                                    <p:animEffect transition="in" filter="strips(downLeft)">
                                      <p:cBhvr>
                                        <p:cTn id="21" dur="500"/>
                                        <p:tgtEl>
                                          <p:spTgt spid="572460"/>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572453"/>
                                        </p:tgtEl>
                                        <p:attrNameLst>
                                          <p:attrName>style.visibility</p:attrName>
                                        </p:attrNameLst>
                                      </p:cBhvr>
                                      <p:to>
                                        <p:strVal val="visible"/>
                                      </p:to>
                                    </p:set>
                                    <p:animEffect transition="in" filter="box(out)">
                                      <p:cBhvr>
                                        <p:cTn id="26" dur="500"/>
                                        <p:tgtEl>
                                          <p:spTgt spid="572453"/>
                                        </p:tgtEl>
                                      </p:cBhvr>
                                    </p:animEffect>
                                  </p:childTnLst>
                                </p:cTn>
                              </p:par>
                              <p:par>
                                <p:cTn id="27" presetID="12" presetClass="entr" presetSubtype="4" fill="hold" nodeType="withEffect">
                                  <p:stCondLst>
                                    <p:cond delay="0"/>
                                  </p:stCondLst>
                                  <p:childTnLst>
                                    <p:set>
                                      <p:cBhvr>
                                        <p:cTn id="28" dur="1" fill="hold">
                                          <p:stCondLst>
                                            <p:cond delay="0"/>
                                          </p:stCondLst>
                                        </p:cTn>
                                        <p:tgtEl>
                                          <p:spTgt spid="572459"/>
                                        </p:tgtEl>
                                        <p:attrNameLst>
                                          <p:attrName>style.visibility</p:attrName>
                                        </p:attrNameLst>
                                      </p:cBhvr>
                                      <p:to>
                                        <p:strVal val="visible"/>
                                      </p:to>
                                    </p:set>
                                    <p:animEffect transition="in" filter="slide(fromBottom)">
                                      <p:cBhvr>
                                        <p:cTn id="29" dur="500"/>
                                        <p:tgtEl>
                                          <p:spTgt spid="572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8" grpId="0"/>
      <p:bldP spid="572451" grpId="0" autoUpdateAnimBg="0"/>
      <p:bldP spid="572452" grpId="0" autoUpdateAnimBg="0"/>
      <p:bldP spid="57245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C6E670D5-C440-4D3C-BAE8-3B490E9CD824}" type="datetime11">
              <a:rPr lang="zh-CN" altLang="en-US"/>
              <a:t>21:45:51</a:t>
            </a:fld>
            <a:endParaRPr lang="en-US" altLang="zh-CN"/>
          </a:p>
        </p:txBody>
      </p:sp>
      <p:sp>
        <p:nvSpPr>
          <p:cNvPr id="9" name="灯片编号占位符 3"/>
          <p:cNvSpPr>
            <a:spLocks noGrp="1"/>
          </p:cNvSpPr>
          <p:nvPr>
            <p:ph type="sldNum" sz="quarter" idx="12"/>
          </p:nvPr>
        </p:nvSpPr>
        <p:spPr/>
        <p:txBody>
          <a:bodyPr/>
          <a:lstStyle/>
          <a:p>
            <a:pPr>
              <a:defRPr/>
            </a:pPr>
            <a:fld id="{4F6307A9-E968-42FB-A5FC-1C6BDF8AF25A}" type="slidenum">
              <a:rPr lang="en-US" altLang="zh-CN"/>
              <a:t>14</a:t>
            </a:fld>
            <a:endParaRPr lang="en-US" altLang="zh-CN"/>
          </a:p>
        </p:txBody>
      </p:sp>
      <p:sp>
        <p:nvSpPr>
          <p:cNvPr id="573444" name="Text Box 4"/>
          <p:cNvSpPr txBox="1">
            <a:spLocks noChangeArrowheads="1"/>
          </p:cNvSpPr>
          <p:nvPr/>
        </p:nvSpPr>
        <p:spPr bwMode="auto">
          <a:xfrm>
            <a:off x="457200" y="1341438"/>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solidFill>
                  <a:srgbClr val="FF3300"/>
                </a:solidFill>
                <a:latin typeface="楷体" panose="02010609060101010101" pitchFamily="49" charset="-122"/>
                <a:ea typeface="楷体" panose="02010609060101010101" pitchFamily="49" charset="-122"/>
                <a:cs typeface="Arial" panose="020B0604020202020204" pitchFamily="34" charset="0"/>
              </a:rPr>
              <a:t>氨分子</a:t>
            </a:r>
            <a:r>
              <a:rPr lang="zh-CN" altLang="en-US" sz="2400">
                <a:latin typeface="楷体" panose="02010609060101010101" pitchFamily="49" charset="-122"/>
                <a:ea typeface="楷体" panose="02010609060101010101" pitchFamily="49" charset="-122"/>
                <a:cs typeface="Arial" panose="020B0604020202020204" pitchFamily="34" charset="0"/>
              </a:rPr>
              <a:t>中的氢原子被</a:t>
            </a:r>
            <a:r>
              <a:rPr lang="zh-CN" altLang="en-US" sz="2400">
                <a:solidFill>
                  <a:srgbClr val="FF3300"/>
                </a:solidFill>
                <a:latin typeface="楷体" panose="02010609060101010101" pitchFamily="49" charset="-122"/>
                <a:ea typeface="楷体" panose="02010609060101010101" pitchFamily="49" charset="-122"/>
                <a:cs typeface="Arial" panose="020B0604020202020204" pitchFamily="34" charset="0"/>
              </a:rPr>
              <a:t>一个或几个烃基</a:t>
            </a:r>
            <a:r>
              <a:rPr lang="zh-CN" altLang="en-US" sz="2400">
                <a:solidFill>
                  <a:srgbClr val="000000"/>
                </a:solidFill>
                <a:latin typeface="楷体" panose="02010609060101010101" pitchFamily="49" charset="-122"/>
                <a:ea typeface="楷体" panose="02010609060101010101" pitchFamily="49" charset="-122"/>
                <a:cs typeface="Arial" panose="020B0604020202020204" pitchFamily="34" charset="0"/>
              </a:rPr>
              <a:t>取代</a:t>
            </a:r>
            <a:r>
              <a:rPr lang="zh-CN" altLang="en-US" sz="2400">
                <a:latin typeface="楷体" panose="02010609060101010101" pitchFamily="49" charset="-122"/>
                <a:ea typeface="楷体" panose="02010609060101010101" pitchFamily="49" charset="-122"/>
                <a:cs typeface="Arial" panose="020B0604020202020204" pitchFamily="34" charset="0"/>
              </a:rPr>
              <a:t>后的化合物统称为</a:t>
            </a:r>
            <a:r>
              <a:rPr lang="zh-CN" altLang="en-US" sz="2400">
                <a:solidFill>
                  <a:srgbClr val="FF3300"/>
                </a:solidFill>
                <a:latin typeface="楷体" panose="02010609060101010101" pitchFamily="49" charset="-122"/>
                <a:ea typeface="楷体" panose="02010609060101010101" pitchFamily="49" charset="-122"/>
                <a:cs typeface="Arial" panose="020B0604020202020204" pitchFamily="34" charset="0"/>
              </a:rPr>
              <a:t>胺</a:t>
            </a:r>
            <a:r>
              <a:rPr lang="zh-CN" altLang="en-US" sz="2400">
                <a:latin typeface="楷体" panose="02010609060101010101" pitchFamily="49" charset="-122"/>
                <a:ea typeface="楷体" panose="02010609060101010101" pitchFamily="49" charset="-122"/>
                <a:cs typeface="Arial" panose="020B0604020202020204" pitchFamily="34" charset="0"/>
              </a:rPr>
              <a:t>。</a:t>
            </a:r>
          </a:p>
        </p:txBody>
      </p:sp>
      <p:sp>
        <p:nvSpPr>
          <p:cNvPr id="573448" name="Text Box 8"/>
          <p:cNvSpPr txBox="1">
            <a:spLocks noChangeArrowheads="1"/>
          </p:cNvSpPr>
          <p:nvPr/>
        </p:nvSpPr>
        <p:spPr bwMode="auto">
          <a:xfrm>
            <a:off x="468313" y="2636838"/>
            <a:ext cx="32004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1</a:t>
            </a:r>
            <a:r>
              <a:rPr lang="zh-CN" altLang="en-US" sz="2400">
                <a:latin typeface="Arial" panose="020B0604020202020204" pitchFamily="34" charset="0"/>
                <a:ea typeface="楷体" panose="02010609060101010101" pitchFamily="49" charset="-122"/>
                <a:cs typeface="Arial" panose="020B0604020202020204" pitchFamily="34" charset="0"/>
              </a:rPr>
              <a:t>、分类</a:t>
            </a:r>
          </a:p>
        </p:txBody>
      </p:sp>
      <p:sp>
        <p:nvSpPr>
          <p:cNvPr id="573450" name="Rectangle 10"/>
          <p:cNvSpPr>
            <a:spLocks noChangeArrowheads="1"/>
          </p:cNvSpPr>
          <p:nvPr/>
        </p:nvSpPr>
        <p:spPr bwMode="auto">
          <a:xfrm>
            <a:off x="3348038" y="533400"/>
            <a:ext cx="1711325" cy="5191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a:latin typeface="Arial" panose="020B0604020202020204" pitchFamily="34" charset="0"/>
                <a:ea typeface="楷体" panose="02010609060101010101" pitchFamily="49" charset="-122"/>
                <a:cs typeface="Arial" panose="020B0604020202020204" pitchFamily="34" charset="0"/>
              </a:rPr>
              <a:t>第二节 胺</a:t>
            </a:r>
          </a:p>
        </p:txBody>
      </p:sp>
      <p:sp>
        <p:nvSpPr>
          <p:cNvPr id="573452" name="Rectangle 12"/>
          <p:cNvSpPr>
            <a:spLocks noChangeArrowheads="1"/>
          </p:cNvSpPr>
          <p:nvPr/>
        </p:nvSpPr>
        <p:spPr bwMode="auto">
          <a:xfrm>
            <a:off x="179388" y="1989138"/>
            <a:ext cx="39624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a:latin typeface="Times New Roman" panose="02020603050405020304" pitchFamily="18" charset="0"/>
                <a:ea typeface="楷体" panose="02010609060101010101" pitchFamily="49" charset="-122"/>
                <a:cs typeface="Arial" panose="020B0604020202020204" pitchFamily="34" charset="0"/>
              </a:rPr>
              <a:t>一、胺的分类、结构和命名</a:t>
            </a:r>
          </a:p>
        </p:txBody>
      </p:sp>
      <p:graphicFrame>
        <p:nvGraphicFramePr>
          <p:cNvPr id="573455" name="Object 15"/>
          <p:cNvGraphicFramePr>
            <a:graphicFrameLocks noChangeAspect="1"/>
          </p:cNvGraphicFramePr>
          <p:nvPr/>
        </p:nvGraphicFramePr>
        <p:xfrm>
          <a:off x="1476375" y="3644900"/>
          <a:ext cx="6337300" cy="1947863"/>
        </p:xfrm>
        <a:graphic>
          <a:graphicData uri="http://schemas.openxmlformats.org/presentationml/2006/ole">
            <mc:AlternateContent xmlns:mc="http://schemas.openxmlformats.org/markup-compatibility/2006">
              <mc:Choice xmlns:v="urn:schemas-microsoft-com:vml" Requires="v">
                <p:oleObj spid="_x0000_s20570" name="CS ChemDraw Drawing" r:id="rId3" imgW="5930900" imgH="1828800" progId="ChemDraw.Document.6.0">
                  <p:embed/>
                </p:oleObj>
              </mc:Choice>
              <mc:Fallback>
                <p:oleObj name="CS ChemDraw Drawing" r:id="rId3" imgW="5930900" imgH="1828800" progId="ChemDraw.Document.6.0">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644900"/>
                        <a:ext cx="6337300" cy="19478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73450"/>
                                        </p:tgtEl>
                                        <p:attrNameLst>
                                          <p:attrName>style.visibility</p:attrName>
                                        </p:attrNameLst>
                                      </p:cBhvr>
                                      <p:to>
                                        <p:strVal val="visible"/>
                                      </p:to>
                                    </p:set>
                                    <p:animEffect transition="in" filter="slide(fromBottom)">
                                      <p:cBhvr>
                                        <p:cTn id="7" dur="500"/>
                                        <p:tgtEl>
                                          <p:spTgt spid="57345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73444"/>
                                        </p:tgtEl>
                                        <p:attrNameLst>
                                          <p:attrName>style.visibility</p:attrName>
                                        </p:attrNameLst>
                                      </p:cBhvr>
                                      <p:to>
                                        <p:strVal val="visible"/>
                                      </p:to>
                                    </p:set>
                                    <p:animEffect transition="in" filter="slide(fromBottom)">
                                      <p:cBhvr>
                                        <p:cTn id="12" dur="500"/>
                                        <p:tgtEl>
                                          <p:spTgt spid="57344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73452"/>
                                        </p:tgtEl>
                                        <p:attrNameLst>
                                          <p:attrName>style.visibility</p:attrName>
                                        </p:attrNameLst>
                                      </p:cBhvr>
                                      <p:to>
                                        <p:strVal val="visible"/>
                                      </p:to>
                                    </p:set>
                                    <p:animEffect transition="in" filter="slide(fromBottom)">
                                      <p:cBhvr>
                                        <p:cTn id="17" dur="500"/>
                                        <p:tgtEl>
                                          <p:spTgt spid="57345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73448"/>
                                        </p:tgtEl>
                                        <p:attrNameLst>
                                          <p:attrName>style.visibility</p:attrName>
                                        </p:attrNameLst>
                                      </p:cBhvr>
                                      <p:to>
                                        <p:strVal val="visible"/>
                                      </p:to>
                                    </p:set>
                                    <p:animEffect transition="in" filter="slide(fromBottom)">
                                      <p:cBhvr>
                                        <p:cTn id="22" dur="500"/>
                                        <p:tgtEl>
                                          <p:spTgt spid="573448"/>
                                        </p:tgtEl>
                                      </p:cBhvr>
                                    </p:animEffect>
                                  </p:childTnLst>
                                </p:cTn>
                              </p:par>
                              <p:par>
                                <p:cTn id="23" presetID="12" presetClass="entr" presetSubtype="4" fill="hold" nodeType="withEffect">
                                  <p:stCondLst>
                                    <p:cond delay="0"/>
                                  </p:stCondLst>
                                  <p:childTnLst>
                                    <p:set>
                                      <p:cBhvr>
                                        <p:cTn id="24" dur="1" fill="hold">
                                          <p:stCondLst>
                                            <p:cond delay="0"/>
                                          </p:stCondLst>
                                        </p:cTn>
                                        <p:tgtEl>
                                          <p:spTgt spid="573455"/>
                                        </p:tgtEl>
                                        <p:attrNameLst>
                                          <p:attrName>style.visibility</p:attrName>
                                        </p:attrNameLst>
                                      </p:cBhvr>
                                      <p:to>
                                        <p:strVal val="visible"/>
                                      </p:to>
                                    </p:set>
                                    <p:animEffect transition="in" filter="slide(fromBottom)">
                                      <p:cBhvr>
                                        <p:cTn id="25" dur="500"/>
                                        <p:tgtEl>
                                          <p:spTgt spid="573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4" grpId="0"/>
      <p:bldP spid="573448" grpId="0"/>
      <p:bldP spid="573450" grpId="0"/>
      <p:bldP spid="5734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9BFDDD71-83B3-4AAF-8A18-231E75413471}" type="datetime11">
              <a:rPr lang="zh-CN" altLang="en-US"/>
              <a:t>21:45:51</a:t>
            </a:fld>
            <a:endParaRPr lang="en-US" altLang="zh-CN"/>
          </a:p>
        </p:txBody>
      </p:sp>
      <p:sp>
        <p:nvSpPr>
          <p:cNvPr id="8" name="灯片编号占位符 6"/>
          <p:cNvSpPr>
            <a:spLocks noGrp="1"/>
          </p:cNvSpPr>
          <p:nvPr>
            <p:ph type="sldNum" sz="quarter" idx="12"/>
          </p:nvPr>
        </p:nvSpPr>
        <p:spPr/>
        <p:txBody>
          <a:bodyPr/>
          <a:lstStyle/>
          <a:p>
            <a:pPr>
              <a:defRPr/>
            </a:pPr>
            <a:fld id="{D94ED714-FFC1-4FC2-9DDA-94F88B83F53C}" type="slidenum">
              <a:rPr lang="en-US" altLang="zh-CN"/>
              <a:t>15</a:t>
            </a:fld>
            <a:endParaRPr lang="en-US" altLang="zh-CN"/>
          </a:p>
        </p:txBody>
      </p:sp>
      <p:sp>
        <p:nvSpPr>
          <p:cNvPr id="720902" name="Rectangle 6"/>
          <p:cNvSpPr>
            <a:spLocks noChangeArrowheads="1"/>
          </p:cNvSpPr>
          <p:nvPr/>
        </p:nvSpPr>
        <p:spPr bwMode="auto">
          <a:xfrm>
            <a:off x="684213" y="260350"/>
            <a:ext cx="137477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2</a:t>
            </a:r>
            <a:r>
              <a:rPr kumimoji="0" lang="zh-CN" altLang="en-US" sz="2400">
                <a:latin typeface="Arial" panose="020B0604020202020204" pitchFamily="34" charset="0"/>
                <a:ea typeface="楷体" panose="02010609060101010101" pitchFamily="49" charset="-122"/>
                <a:cs typeface="Arial" panose="020B0604020202020204" pitchFamily="34" charset="0"/>
              </a:rPr>
              <a:t>、结构</a:t>
            </a:r>
          </a:p>
        </p:txBody>
      </p:sp>
      <p:sp>
        <p:nvSpPr>
          <p:cNvPr id="720903" name="Rectangle 7"/>
          <p:cNvSpPr>
            <a:spLocks noChangeArrowheads="1"/>
          </p:cNvSpPr>
          <p:nvPr/>
        </p:nvSpPr>
        <p:spPr bwMode="auto">
          <a:xfrm>
            <a:off x="133921" y="836712"/>
            <a:ext cx="8876158" cy="934679"/>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eaLnBrk="1" hangingPunct="1">
              <a:lnSpc>
                <a:spcPct val="120000"/>
              </a:lnSpc>
              <a:spcBef>
                <a:spcPts val="0"/>
              </a:spcBef>
              <a:buFontTx/>
              <a:buNone/>
            </a:pP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        有机胺分子的结构与无机氨相似，</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N</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原子以不等性</a:t>
            </a:r>
            <a:r>
              <a:rPr kumimoji="0" lang="en-US" altLang="zh-CN" sz="2400" i="1" dirty="0">
                <a:latin typeface="Times New Roman" panose="02020603050405020304" pitchFamily="18" charset="0"/>
                <a:ea typeface="楷体" panose="02010609060101010101" pitchFamily="49" charset="-122"/>
                <a:cs typeface="Arial" panose="020B0604020202020204" pitchFamily="34" charset="0"/>
              </a:rPr>
              <a:t>sp</a:t>
            </a:r>
            <a:r>
              <a:rPr kumimoji="0" lang="en-US" altLang="zh-CN" sz="2400" baseline="30000" dirty="0">
                <a:latin typeface="Times New Roman" panose="02020603050405020304" pitchFamily="18" charset="0"/>
                <a:ea typeface="楷体" panose="02010609060101010101" pitchFamily="49" charset="-122"/>
                <a:cs typeface="Arial" panose="020B0604020202020204" pitchFamily="34" charset="0"/>
              </a:rPr>
              <a:t>3</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方式进行杂化，孤电子对占据一个</a:t>
            </a:r>
            <a:r>
              <a:rPr kumimoji="0" lang="en-US" altLang="zh-CN" sz="2400" i="1" dirty="0">
                <a:latin typeface="Times New Roman" panose="02020603050405020304" pitchFamily="18" charset="0"/>
                <a:ea typeface="楷体" panose="02010609060101010101" pitchFamily="49" charset="-122"/>
                <a:cs typeface="Arial" panose="020B0604020202020204" pitchFamily="34" charset="0"/>
              </a:rPr>
              <a:t>sp</a:t>
            </a:r>
            <a:r>
              <a:rPr kumimoji="0" lang="en-US" altLang="zh-CN" sz="2400" baseline="30000" dirty="0">
                <a:latin typeface="Times New Roman" panose="02020603050405020304" pitchFamily="18" charset="0"/>
                <a:ea typeface="楷体" panose="02010609060101010101" pitchFamily="49" charset="-122"/>
                <a:cs typeface="Arial" panose="020B0604020202020204" pitchFamily="34" charset="0"/>
              </a:rPr>
              <a:t>3</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杂化轨道，胺分子呈三角锥型。</a:t>
            </a:r>
          </a:p>
        </p:txBody>
      </p:sp>
      <p:grpSp>
        <p:nvGrpSpPr>
          <p:cNvPr id="12" name="组合 17"/>
          <p:cNvGrpSpPr/>
          <p:nvPr/>
        </p:nvGrpSpPr>
        <p:grpSpPr bwMode="auto">
          <a:xfrm>
            <a:off x="1260475" y="1998117"/>
            <a:ext cx="6319838" cy="4167187"/>
            <a:chOff x="1022350" y="1804988"/>
            <a:chExt cx="6588125" cy="4433722"/>
          </a:xfrm>
        </p:grpSpPr>
        <p:sp>
          <p:nvSpPr>
            <p:cNvPr id="13" name="AutoShape 26"/>
            <p:cNvSpPr>
              <a:spLocks noChangeArrowheads="1"/>
            </p:cNvSpPr>
            <p:nvPr/>
          </p:nvSpPr>
          <p:spPr bwMode="auto">
            <a:xfrm>
              <a:off x="4572000" y="2836863"/>
              <a:ext cx="3038475" cy="2616200"/>
            </a:xfrm>
            <a:prstGeom prst="roundRect">
              <a:avLst>
                <a:gd name="adj" fmla="val 16667"/>
              </a:avLst>
            </a:prstGeom>
            <a:solidFill>
              <a:srgbClr val="FFFFFF"/>
            </a:solidFill>
            <a:ln w="25400">
              <a:solidFill>
                <a:srgbClr val="99CCFF"/>
              </a:solidFill>
              <a:prstDash val="dash"/>
              <a:rou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4" name="Object 4"/>
            <p:cNvGraphicFramePr>
              <a:graphicFrameLocks noChangeAspect="1"/>
            </p:cNvGraphicFramePr>
            <p:nvPr/>
          </p:nvGraphicFramePr>
          <p:xfrm>
            <a:off x="2044700" y="2090738"/>
            <a:ext cx="812800" cy="569912"/>
          </p:xfrm>
          <a:graphic>
            <a:graphicData uri="http://schemas.openxmlformats.org/presentationml/2006/ole">
              <mc:AlternateContent xmlns:mc="http://schemas.openxmlformats.org/markup-compatibility/2006">
                <mc:Choice xmlns:v="urn:schemas-microsoft-com:vml" Requires="v">
                  <p:oleObj spid="_x0000_s50266" name="CS ChemDraw Drawing" r:id="rId3" imgW="588010" imgH="413385" progId="ChemDraw.Document.6.0">
                    <p:embed/>
                  </p:oleObj>
                </mc:Choice>
                <mc:Fallback>
                  <p:oleObj name="CS ChemDraw Drawing" r:id="rId3" imgW="588010" imgH="413385" progId="ChemDraw.Document.6.0">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700" y="2090738"/>
                          <a:ext cx="812800"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AutoShape 15"/>
            <p:cNvSpPr>
              <a:spLocks noChangeArrowheads="1"/>
            </p:cNvSpPr>
            <p:nvPr/>
          </p:nvSpPr>
          <p:spPr bwMode="auto">
            <a:xfrm>
              <a:off x="1022350" y="2944813"/>
              <a:ext cx="3052763" cy="2432050"/>
            </a:xfrm>
            <a:prstGeom prst="roundRect">
              <a:avLst>
                <a:gd name="adj" fmla="val 16667"/>
              </a:avLst>
            </a:prstGeom>
            <a:noFill/>
            <a:ln w="25400">
              <a:solidFill>
                <a:srgbClr val="99CCFF"/>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6"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66778">
              <a:off x="1846263" y="3160713"/>
              <a:ext cx="14478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Arc 21"/>
            <p:cNvSpPr/>
            <p:nvPr/>
          </p:nvSpPr>
          <p:spPr bwMode="auto">
            <a:xfrm>
              <a:off x="2192338" y="4113213"/>
              <a:ext cx="515937" cy="457200"/>
            </a:xfrm>
            <a:custGeom>
              <a:avLst/>
              <a:gdLst>
                <a:gd name="T0" fmla="*/ 2147483647 w 26298"/>
                <a:gd name="T1" fmla="*/ 2147483647 h 21600"/>
                <a:gd name="T2" fmla="*/ 0 w 26298"/>
                <a:gd name="T3" fmla="*/ 2147483647 h 21600"/>
                <a:gd name="T4" fmla="*/ 2147483647 w 26298"/>
                <a:gd name="T5" fmla="*/ 0 h 21600"/>
                <a:gd name="T6" fmla="*/ 0 60000 65536"/>
                <a:gd name="T7" fmla="*/ 0 60000 65536"/>
                <a:gd name="T8" fmla="*/ 0 60000 65536"/>
                <a:gd name="T9" fmla="*/ 0 w 26298"/>
                <a:gd name="T10" fmla="*/ 0 h 21600"/>
                <a:gd name="T11" fmla="*/ 26298 w 26298"/>
                <a:gd name="T12" fmla="*/ 21600 h 21600"/>
              </a:gdLst>
              <a:ahLst/>
              <a:cxnLst>
                <a:cxn ang="T6">
                  <a:pos x="T0" y="T1"/>
                </a:cxn>
                <a:cxn ang="T7">
                  <a:pos x="T2" y="T3"/>
                </a:cxn>
                <a:cxn ang="T8">
                  <a:pos x="T4" y="T5"/>
                </a:cxn>
              </a:cxnLst>
              <a:rect l="T9" t="T10" r="T11" b="T12"/>
              <a:pathLst>
                <a:path w="26298" h="21600" fill="none" extrusionOk="0">
                  <a:moveTo>
                    <a:pt x="26297" y="13499"/>
                  </a:moveTo>
                  <a:cubicBezTo>
                    <a:pt x="22198" y="18619"/>
                    <a:pt x="15994" y="21599"/>
                    <a:pt x="9436" y="21600"/>
                  </a:cubicBezTo>
                  <a:cubicBezTo>
                    <a:pt x="6166" y="21600"/>
                    <a:pt x="2940" y="20858"/>
                    <a:pt x="0" y="19429"/>
                  </a:cubicBezTo>
                </a:path>
                <a:path w="26298" h="21600" stroke="0" extrusionOk="0">
                  <a:moveTo>
                    <a:pt x="26297" y="13499"/>
                  </a:moveTo>
                  <a:cubicBezTo>
                    <a:pt x="22198" y="18619"/>
                    <a:pt x="15994" y="21599"/>
                    <a:pt x="9436" y="21600"/>
                  </a:cubicBezTo>
                  <a:cubicBezTo>
                    <a:pt x="6166" y="21600"/>
                    <a:pt x="2940" y="20858"/>
                    <a:pt x="0" y="19429"/>
                  </a:cubicBezTo>
                  <a:lnTo>
                    <a:pt x="9436" y="0"/>
                  </a:lnTo>
                  <a:close/>
                </a:path>
              </a:pathLst>
            </a:custGeom>
            <a:noFill/>
            <a:ln w="25400">
              <a:solidFill>
                <a:srgbClr val="FF99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Line 22"/>
            <p:cNvSpPr>
              <a:spLocks noChangeShapeType="1"/>
            </p:cNvSpPr>
            <p:nvPr/>
          </p:nvSpPr>
          <p:spPr bwMode="auto">
            <a:xfrm>
              <a:off x="2527300" y="4584700"/>
              <a:ext cx="215900" cy="1630363"/>
            </a:xfrm>
            <a:prstGeom prst="line">
              <a:avLst/>
            </a:prstGeom>
            <a:noFill/>
            <a:ln w="25400">
              <a:solidFill>
                <a:srgbClr val="FF99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9" name="Line 23"/>
            <p:cNvSpPr>
              <a:spLocks noChangeShapeType="1"/>
            </p:cNvSpPr>
            <p:nvPr/>
          </p:nvSpPr>
          <p:spPr bwMode="auto">
            <a:xfrm>
              <a:off x="2743200" y="6215063"/>
              <a:ext cx="2362200" cy="0"/>
            </a:xfrm>
            <a:prstGeom prst="line">
              <a:avLst/>
            </a:prstGeom>
            <a:noFill/>
            <a:ln w="25400">
              <a:solidFill>
                <a:srgbClr val="FF99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0" name="Text Box 24"/>
            <p:cNvSpPr txBox="1">
              <a:spLocks noChangeArrowheads="1"/>
            </p:cNvSpPr>
            <p:nvPr/>
          </p:nvSpPr>
          <p:spPr bwMode="auto">
            <a:xfrm>
              <a:off x="2872519" y="5848542"/>
              <a:ext cx="885367" cy="390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107.3</a:t>
              </a:r>
              <a:r>
                <a:rPr lang="en-US" altLang="zh-CN" baseline="30000"/>
                <a:t>o</a:t>
              </a:r>
            </a:p>
          </p:txBody>
        </p:sp>
        <p:pic>
          <p:nvPicPr>
            <p:cNvPr id="21"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60915">
              <a:off x="5002213" y="3117850"/>
              <a:ext cx="2125662"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rc 27"/>
            <p:cNvSpPr/>
            <p:nvPr/>
          </p:nvSpPr>
          <p:spPr bwMode="auto">
            <a:xfrm flipH="1">
              <a:off x="5356225" y="3732213"/>
              <a:ext cx="265113" cy="530225"/>
            </a:xfrm>
            <a:custGeom>
              <a:avLst/>
              <a:gdLst>
                <a:gd name="T0" fmla="*/ 2147483647 w 16413"/>
                <a:gd name="T1" fmla="*/ 2147483647 h 21600"/>
                <a:gd name="T2" fmla="*/ 0 w 16413"/>
                <a:gd name="T3" fmla="*/ 2147483647 h 21600"/>
                <a:gd name="T4" fmla="*/ 2147483647 w 16413"/>
                <a:gd name="T5" fmla="*/ 0 h 21600"/>
                <a:gd name="T6" fmla="*/ 0 60000 65536"/>
                <a:gd name="T7" fmla="*/ 0 60000 65536"/>
                <a:gd name="T8" fmla="*/ 0 60000 65536"/>
                <a:gd name="T9" fmla="*/ 0 w 16413"/>
                <a:gd name="T10" fmla="*/ 0 h 21600"/>
                <a:gd name="T11" fmla="*/ 16413 w 16413"/>
                <a:gd name="T12" fmla="*/ 21600 h 21600"/>
              </a:gdLst>
              <a:ahLst/>
              <a:cxnLst>
                <a:cxn ang="T6">
                  <a:pos x="T0" y="T1"/>
                </a:cxn>
                <a:cxn ang="T7">
                  <a:pos x="T2" y="T3"/>
                </a:cxn>
                <a:cxn ang="T8">
                  <a:pos x="T4" y="T5"/>
                </a:cxn>
              </a:cxnLst>
              <a:rect l="T9" t="T10" r="T11" b="T12"/>
              <a:pathLst>
                <a:path w="16413" h="21600" fill="none" extrusionOk="0">
                  <a:moveTo>
                    <a:pt x="16413" y="14071"/>
                  </a:moveTo>
                  <a:cubicBezTo>
                    <a:pt x="12309" y="18850"/>
                    <a:pt x="6324" y="21599"/>
                    <a:pt x="25" y="21600"/>
                  </a:cubicBezTo>
                  <a:cubicBezTo>
                    <a:pt x="16" y="21600"/>
                    <a:pt x="8" y="21599"/>
                    <a:pt x="0" y="21599"/>
                  </a:cubicBezTo>
                </a:path>
                <a:path w="16413" h="21600" stroke="0" extrusionOk="0">
                  <a:moveTo>
                    <a:pt x="16413" y="14071"/>
                  </a:moveTo>
                  <a:cubicBezTo>
                    <a:pt x="12309" y="18850"/>
                    <a:pt x="6324" y="21599"/>
                    <a:pt x="25" y="21600"/>
                  </a:cubicBezTo>
                  <a:cubicBezTo>
                    <a:pt x="16" y="21600"/>
                    <a:pt x="8" y="21599"/>
                    <a:pt x="0" y="21599"/>
                  </a:cubicBezTo>
                  <a:lnTo>
                    <a:pt x="25" y="0"/>
                  </a:lnTo>
                  <a:close/>
                </a:path>
              </a:pathLst>
            </a:custGeom>
            <a:noFill/>
            <a:ln w="25400">
              <a:solidFill>
                <a:srgbClr val="FF99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Line 28"/>
            <p:cNvSpPr>
              <a:spLocks noChangeShapeType="1"/>
            </p:cNvSpPr>
            <p:nvPr/>
          </p:nvSpPr>
          <p:spPr bwMode="auto">
            <a:xfrm flipH="1">
              <a:off x="5105400" y="4249738"/>
              <a:ext cx="314325" cy="1965325"/>
            </a:xfrm>
            <a:prstGeom prst="line">
              <a:avLst/>
            </a:prstGeom>
            <a:noFill/>
            <a:ln w="25400">
              <a:solidFill>
                <a:srgbClr val="FF9900"/>
              </a:solidFill>
              <a:prstDash val="dash"/>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 name="Object 30"/>
            <p:cNvGraphicFramePr>
              <a:graphicFrameLocks noChangeAspect="1"/>
            </p:cNvGraphicFramePr>
            <p:nvPr/>
          </p:nvGraphicFramePr>
          <p:xfrm>
            <a:off x="5835650" y="1804988"/>
            <a:ext cx="1042988" cy="577850"/>
          </p:xfrm>
          <a:graphic>
            <a:graphicData uri="http://schemas.openxmlformats.org/presentationml/2006/ole">
              <mc:AlternateContent xmlns:mc="http://schemas.openxmlformats.org/markup-compatibility/2006">
                <mc:Choice xmlns:v="urn:schemas-microsoft-com:vml" Requires="v">
                  <p:oleObj spid="_x0000_s50267" name="CS ChemDraw Drawing" r:id="rId7" imgW="762000" imgH="424815" progId="ChemDraw.Document.6.0">
                    <p:embed/>
                  </p:oleObj>
                </mc:Choice>
                <mc:Fallback>
                  <p:oleObj name="CS ChemDraw Drawing" r:id="rId7" imgW="762000" imgH="424815" progId="ChemDraw.Document.6.0">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35650" y="1804988"/>
                          <a:ext cx="10429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Text Box 31"/>
            <p:cNvSpPr txBox="1">
              <a:spLocks noChangeArrowheads="1"/>
            </p:cNvSpPr>
            <p:nvPr/>
          </p:nvSpPr>
          <p:spPr bwMode="auto">
            <a:xfrm>
              <a:off x="4401639" y="5833341"/>
              <a:ext cx="686781" cy="390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108</a:t>
              </a:r>
              <a:r>
                <a:rPr lang="en-US" altLang="zh-CN" baseline="30000"/>
                <a:t>o</a:t>
              </a:r>
            </a:p>
          </p:txBody>
        </p:sp>
        <p:sp>
          <p:nvSpPr>
            <p:cNvPr id="26" name="TextBox 20"/>
            <p:cNvSpPr txBox="1">
              <a:spLocks noChangeArrowheads="1"/>
            </p:cNvSpPr>
            <p:nvPr/>
          </p:nvSpPr>
          <p:spPr bwMode="auto">
            <a:xfrm>
              <a:off x="1116303" y="3335338"/>
              <a:ext cx="57756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chemeClr val="accent2"/>
                  </a:solidFill>
                  <a:latin typeface="黑体" panose="02010609060101010101" pitchFamily="49" charset="-122"/>
                  <a:ea typeface="黑体" panose="02010609060101010101" pitchFamily="49" charset="-122"/>
                </a:rPr>
                <a:t>三角锥形</a:t>
              </a:r>
            </a:p>
          </p:txBody>
        </p:sp>
        <p:sp>
          <p:nvSpPr>
            <p:cNvPr id="27" name="TextBox 22"/>
            <p:cNvSpPr txBox="1">
              <a:spLocks noChangeArrowheads="1"/>
            </p:cNvSpPr>
            <p:nvPr/>
          </p:nvSpPr>
          <p:spPr bwMode="auto">
            <a:xfrm>
              <a:off x="3402085" y="3549763"/>
              <a:ext cx="953217" cy="126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a:solidFill>
                    <a:schemeClr val="accent2"/>
                  </a:solidFill>
                  <a:ea typeface="黑体" panose="02010609060101010101" pitchFamily="49" charset="-122"/>
                </a:rPr>
                <a:t>sp</a:t>
              </a:r>
              <a:r>
                <a:rPr lang="en-US" altLang="zh-CN" sz="2400" baseline="30000" dirty="0">
                  <a:solidFill>
                    <a:schemeClr val="accent2"/>
                  </a:solidFill>
                  <a:ea typeface="黑体" panose="02010609060101010101" pitchFamily="49" charset="-122"/>
                </a:rPr>
                <a:t>3</a:t>
              </a:r>
            </a:p>
            <a:p>
              <a:pPr eaLnBrk="1" hangingPunct="1"/>
              <a:r>
                <a:rPr lang="zh-CN" altLang="en-US" sz="2400" dirty="0">
                  <a:solidFill>
                    <a:schemeClr val="accent2"/>
                  </a:solidFill>
                  <a:latin typeface="黑体" panose="02010609060101010101" pitchFamily="49" charset="-122"/>
                  <a:ea typeface="黑体" panose="02010609060101010101" pitchFamily="49" charset="-122"/>
                </a:rPr>
                <a:t>杂</a:t>
              </a:r>
              <a:endParaRPr lang="en-US" altLang="zh-CN" sz="2400" dirty="0">
                <a:solidFill>
                  <a:schemeClr val="accent2"/>
                </a:solidFill>
                <a:latin typeface="黑体" panose="02010609060101010101" pitchFamily="49" charset="-122"/>
                <a:ea typeface="黑体" panose="02010609060101010101" pitchFamily="49" charset="-122"/>
              </a:endParaRPr>
            </a:p>
            <a:p>
              <a:pPr eaLnBrk="1" hangingPunct="1"/>
              <a:r>
                <a:rPr lang="zh-CN" altLang="en-US" sz="2400" dirty="0">
                  <a:solidFill>
                    <a:schemeClr val="accent2"/>
                  </a:solidFill>
                  <a:latin typeface="黑体" panose="02010609060101010101" pitchFamily="49" charset="-122"/>
                  <a:ea typeface="黑体" panose="02010609060101010101" pitchFamily="49" charset="-122"/>
                </a:rPr>
                <a:t>化</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0902"/>
                                        </p:tgtEl>
                                        <p:attrNameLst>
                                          <p:attrName>style.visibility</p:attrName>
                                        </p:attrNameLst>
                                      </p:cBhvr>
                                      <p:to>
                                        <p:strVal val="visible"/>
                                      </p:to>
                                    </p:set>
                                    <p:animEffect transition="in" filter="slide(fromBottom)">
                                      <p:cBhvr>
                                        <p:cTn id="7" dur="500"/>
                                        <p:tgtEl>
                                          <p:spTgt spid="72090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20903">
                                            <p:txEl>
                                              <p:pRg st="0" end="0"/>
                                            </p:txEl>
                                          </p:spTgt>
                                        </p:tgtEl>
                                        <p:attrNameLst>
                                          <p:attrName>style.visibility</p:attrName>
                                        </p:attrNameLst>
                                      </p:cBhvr>
                                      <p:to>
                                        <p:strVal val="visible"/>
                                      </p:to>
                                    </p:set>
                                    <p:animEffect transition="in" filter="slide(fromBottom)">
                                      <p:cBhvr>
                                        <p:cTn id="12" dur="500"/>
                                        <p:tgtEl>
                                          <p:spTgt spid="7209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0909" name="Object 13"/>
          <p:cNvGraphicFramePr>
            <a:graphicFrameLocks noGrp="1" noChangeAspect="1"/>
          </p:cNvGraphicFramePr>
          <p:nvPr>
            <p:ph sz="half" idx="2"/>
          </p:nvPr>
        </p:nvGraphicFramePr>
        <p:xfrm>
          <a:off x="2501516" y="5317454"/>
          <a:ext cx="4140968" cy="1306565"/>
        </p:xfrm>
        <a:graphic>
          <a:graphicData uri="http://schemas.openxmlformats.org/presentationml/2006/ole">
            <mc:AlternateContent xmlns:mc="http://schemas.openxmlformats.org/markup-compatibility/2006">
              <mc:Choice xmlns:v="urn:schemas-microsoft-com:vml" Requires="v">
                <p:oleObj spid="_x0000_s21633" name="CS ChemDraw Drawing" r:id="rId3" imgW="2984500" imgH="952500" progId="ChemDraw.Document.6.0">
                  <p:embed/>
                </p:oleObj>
              </mc:Choice>
              <mc:Fallback>
                <p:oleObj name="CS ChemDraw Drawing" r:id="rId3" imgW="2984500" imgH="952500" progId="ChemDraw.Document.6.0">
                  <p:embed/>
                  <p:pic>
                    <p:nvPicPr>
                      <p:cNvPr id="0" name="Object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516" y="5317454"/>
                        <a:ext cx="4140968" cy="1306565"/>
                      </a:xfrm>
                      <a:prstGeom prst="rect">
                        <a:avLst/>
                      </a:prstGeom>
                      <a:noFill/>
                      <a:ln>
                        <a:noFill/>
                      </a:ln>
                      <a:effectLst/>
                    </p:spPr>
                  </p:pic>
                </p:oleObj>
              </mc:Fallback>
            </mc:AlternateContent>
          </a:graphicData>
        </a:graphic>
      </p:graphicFrame>
      <p:sp>
        <p:nvSpPr>
          <p:cNvPr id="2" name="日期占位符 1"/>
          <p:cNvSpPr>
            <a:spLocks noGrp="1"/>
          </p:cNvSpPr>
          <p:nvPr>
            <p:ph type="dt" sz="quarter" idx="10"/>
          </p:nvPr>
        </p:nvSpPr>
        <p:spPr/>
        <p:txBody>
          <a:bodyPr/>
          <a:lstStyle/>
          <a:p>
            <a:pPr>
              <a:defRPr/>
            </a:pPr>
            <a:fld id="{9BFDDD71-83B3-4AAF-8A18-231E75413471}" type="datetime11">
              <a:rPr lang="zh-CN" altLang="en-US"/>
              <a:t>21:45:51</a:t>
            </a:fld>
            <a:endParaRPr lang="en-US" altLang="zh-CN"/>
          </a:p>
        </p:txBody>
      </p:sp>
      <p:sp>
        <p:nvSpPr>
          <p:cNvPr id="8" name="灯片编号占位符 6"/>
          <p:cNvSpPr>
            <a:spLocks noGrp="1"/>
          </p:cNvSpPr>
          <p:nvPr>
            <p:ph type="sldNum" sz="quarter" idx="12"/>
          </p:nvPr>
        </p:nvSpPr>
        <p:spPr/>
        <p:txBody>
          <a:bodyPr/>
          <a:lstStyle/>
          <a:p>
            <a:pPr>
              <a:defRPr/>
            </a:pPr>
            <a:fld id="{D94ED714-FFC1-4FC2-9DDA-94F88B83F53C}" type="slidenum">
              <a:rPr lang="en-US" altLang="zh-CN"/>
              <a:t>16</a:t>
            </a:fld>
            <a:endParaRPr lang="en-US" altLang="zh-CN"/>
          </a:p>
        </p:txBody>
      </p:sp>
      <p:sp>
        <p:nvSpPr>
          <p:cNvPr id="9" name="Text Box 9"/>
          <p:cNvSpPr txBox="1">
            <a:spLocks noChangeArrowheads="1"/>
          </p:cNvSpPr>
          <p:nvPr/>
        </p:nvSpPr>
        <p:spPr bwMode="auto">
          <a:xfrm>
            <a:off x="395536" y="404664"/>
            <a:ext cx="8352928" cy="1363065"/>
          </a:xfrm>
          <a:prstGeom prst="rect">
            <a:avLst/>
          </a:prstGeom>
          <a:noFill/>
          <a:ln w="9525">
            <a:noFill/>
            <a:miter lim="800000"/>
          </a:ln>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pPr>
            <a:r>
              <a:rPr lang="zh-CN" altLang="en-US" sz="2400" dirty="0">
                <a:solidFill>
                  <a:srgbClr val="0B5395"/>
                </a:solidFill>
                <a:latin typeface="黑体" panose="02010609060101010101" pitchFamily="49" charset="-122"/>
                <a:ea typeface="黑体" panose="02010609060101010101" pitchFamily="49" charset="-122"/>
              </a:rPr>
              <a:t>    当</a:t>
            </a:r>
            <a:r>
              <a:rPr lang="en-US" altLang="zh-CN" sz="2400" dirty="0">
                <a:solidFill>
                  <a:srgbClr val="0B5395"/>
                </a:solidFill>
                <a:latin typeface="黑体" panose="02010609060101010101" pitchFamily="49" charset="-122"/>
                <a:ea typeface="黑体" panose="02010609060101010101" pitchFamily="49" charset="-122"/>
              </a:rPr>
              <a:t>N</a:t>
            </a:r>
            <a:r>
              <a:rPr lang="zh-CN" altLang="en-US" sz="2400" dirty="0">
                <a:solidFill>
                  <a:srgbClr val="0B5395"/>
                </a:solidFill>
                <a:latin typeface="黑体" panose="02010609060101010101" pitchFamily="49" charset="-122"/>
                <a:ea typeface="黑体" panose="02010609060101010101" pitchFamily="49" charset="-122"/>
              </a:rPr>
              <a:t>上所连接的三个基团不相同时，分子无对称面及对称中心。理论上它们存在异构体，但两者的转换能量较低</a:t>
            </a:r>
            <a:r>
              <a:rPr lang="en-US" altLang="zh-CN" sz="2400" dirty="0">
                <a:solidFill>
                  <a:srgbClr val="0B5395"/>
                </a:solidFill>
                <a:latin typeface="黑体" panose="02010609060101010101" pitchFamily="49" charset="-122"/>
                <a:ea typeface="黑体" panose="02010609060101010101" pitchFamily="49" charset="-122"/>
              </a:rPr>
              <a:t>(21kJ·mol-1</a:t>
            </a:r>
            <a:r>
              <a:rPr lang="zh-CN" altLang="en-US" sz="2400" dirty="0">
                <a:solidFill>
                  <a:srgbClr val="0B5395"/>
                </a:solidFill>
                <a:latin typeface="黑体" panose="02010609060101010101" pitchFamily="49" charset="-122"/>
                <a:ea typeface="黑体" panose="02010609060101010101" pitchFamily="49" charset="-122"/>
              </a:rPr>
              <a:t>左右</a:t>
            </a:r>
            <a:r>
              <a:rPr lang="en-US" altLang="zh-CN" sz="2400" dirty="0">
                <a:solidFill>
                  <a:srgbClr val="0B5395"/>
                </a:solidFill>
                <a:latin typeface="黑体" panose="02010609060101010101" pitchFamily="49" charset="-122"/>
                <a:ea typeface="黑体" panose="02010609060101010101" pitchFamily="49" charset="-122"/>
              </a:rPr>
              <a:t>)</a:t>
            </a:r>
            <a:r>
              <a:rPr lang="zh-CN" altLang="en-US" sz="2400" dirty="0">
                <a:solidFill>
                  <a:srgbClr val="0B5395"/>
                </a:solidFill>
                <a:latin typeface="黑体" panose="02010609060101010101" pitchFamily="49" charset="-122"/>
                <a:ea typeface="黑体" panose="02010609060101010101" pitchFamily="49" charset="-122"/>
              </a:rPr>
              <a:t>，因此，目前无法拆分。</a:t>
            </a:r>
            <a:endParaRPr lang="en-US" altLang="zh-CN" sz="2400" dirty="0">
              <a:solidFill>
                <a:srgbClr val="0B5395"/>
              </a:solidFill>
              <a:latin typeface="黑体" panose="02010609060101010101" pitchFamily="49" charset="-122"/>
              <a:ea typeface="黑体" panose="02010609060101010101" pitchFamily="49" charset="-122"/>
            </a:endParaRPr>
          </a:p>
        </p:txBody>
      </p:sp>
      <p:grpSp>
        <p:nvGrpSpPr>
          <p:cNvPr id="11" name="组合 7"/>
          <p:cNvGrpSpPr/>
          <p:nvPr/>
        </p:nvGrpSpPr>
        <p:grpSpPr bwMode="auto">
          <a:xfrm>
            <a:off x="1792399" y="1988840"/>
            <a:ext cx="5559202" cy="3036169"/>
            <a:chOff x="1864673" y="1317811"/>
            <a:chExt cx="5684638" cy="3805517"/>
          </a:xfrm>
        </p:grpSpPr>
        <p:pic>
          <p:nvPicPr>
            <p:cNvPr id="1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560000">
              <a:off x="5157681" y="1993513"/>
              <a:ext cx="2391630" cy="194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554489">
              <a:off x="1864673" y="1900133"/>
              <a:ext cx="2228740" cy="2046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5"/>
            <p:cNvSpPr>
              <a:spLocks noChangeArrowheads="1"/>
            </p:cNvSpPr>
            <p:nvPr/>
          </p:nvSpPr>
          <p:spPr bwMode="auto">
            <a:xfrm rot="-5400000">
              <a:off x="2666066" y="2763370"/>
              <a:ext cx="3805517" cy="914400"/>
            </a:xfrm>
            <a:prstGeom prst="parallelogram">
              <a:avLst>
                <a:gd name="adj" fmla="val 91289"/>
              </a:avLst>
            </a:prstGeom>
            <a:solidFill>
              <a:srgbClr val="99CCFF">
                <a:alpha val="54117"/>
              </a:srgbClr>
            </a:solidFill>
            <a:ln w="25400">
              <a:solidFill>
                <a:srgbClr val="808080"/>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720909"/>
                                        </p:tgtEl>
                                        <p:attrNameLst>
                                          <p:attrName>style.visibility</p:attrName>
                                        </p:attrNameLst>
                                      </p:cBhvr>
                                      <p:to>
                                        <p:strVal val="visible"/>
                                      </p:to>
                                    </p:set>
                                    <p:animEffect transition="in" filter="slide(fromBottom)">
                                      <p:cBhvr>
                                        <p:cTn id="7" dur="500"/>
                                        <p:tgtEl>
                                          <p:spTgt spid="720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组合 19"/>
          <p:cNvGrpSpPr/>
          <p:nvPr/>
        </p:nvGrpSpPr>
        <p:grpSpPr bwMode="auto">
          <a:xfrm>
            <a:off x="1387475" y="2900536"/>
            <a:ext cx="6759575" cy="1752600"/>
            <a:chOff x="1120589" y="3442447"/>
            <a:chExt cx="6759387" cy="1752600"/>
          </a:xfrm>
        </p:grpSpPr>
        <p:sp>
          <p:nvSpPr>
            <p:cNvPr id="93204" name="Line 12"/>
            <p:cNvSpPr>
              <a:spLocks noChangeShapeType="1"/>
            </p:cNvSpPr>
            <p:nvPr/>
          </p:nvSpPr>
          <p:spPr bwMode="auto">
            <a:xfrm flipV="1">
              <a:off x="1600200" y="3442447"/>
              <a:ext cx="0" cy="1752600"/>
            </a:xfrm>
            <a:prstGeom prst="line">
              <a:avLst/>
            </a:prstGeom>
            <a:noFill/>
            <a:ln w="317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05" name="Line 13"/>
            <p:cNvSpPr>
              <a:spLocks noChangeShapeType="1"/>
            </p:cNvSpPr>
            <p:nvPr/>
          </p:nvSpPr>
          <p:spPr bwMode="auto">
            <a:xfrm flipV="1">
              <a:off x="1600200" y="5135880"/>
              <a:ext cx="6279776" cy="45719"/>
            </a:xfrm>
            <a:prstGeom prst="line">
              <a:avLst/>
            </a:prstGeom>
            <a:noFill/>
            <a:ln w="317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06" name="Text Box 14"/>
            <p:cNvSpPr txBox="1">
              <a:spLocks noChangeArrowheads="1"/>
            </p:cNvSpPr>
            <p:nvPr/>
          </p:nvSpPr>
          <p:spPr bwMode="auto">
            <a:xfrm>
              <a:off x="1120589" y="3469342"/>
              <a:ext cx="336550" cy="3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a:t>
              </a:r>
            </a:p>
          </p:txBody>
        </p:sp>
        <p:sp>
          <p:nvSpPr>
            <p:cNvPr id="93207" name="Line 16"/>
            <p:cNvSpPr>
              <a:spLocks noChangeShapeType="1"/>
            </p:cNvSpPr>
            <p:nvPr/>
          </p:nvSpPr>
          <p:spPr bwMode="auto">
            <a:xfrm>
              <a:off x="4787153" y="4890246"/>
              <a:ext cx="2864223" cy="45719"/>
            </a:xfrm>
            <a:prstGeom prst="line">
              <a:avLst/>
            </a:prstGeom>
            <a:noFill/>
            <a:ln w="34925">
              <a:solidFill>
                <a:srgbClr val="99CC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3208" name="Freeform 20"/>
            <p:cNvSpPr/>
            <p:nvPr/>
          </p:nvSpPr>
          <p:spPr bwMode="auto">
            <a:xfrm>
              <a:off x="1748118" y="4133850"/>
              <a:ext cx="5871882" cy="773113"/>
            </a:xfrm>
            <a:custGeom>
              <a:avLst/>
              <a:gdLst>
                <a:gd name="T0" fmla="*/ 2147483647 w 3988"/>
                <a:gd name="T1" fmla="*/ 2147483647 h 487"/>
                <a:gd name="T2" fmla="*/ 2147483647 w 3988"/>
                <a:gd name="T3" fmla="*/ 2147483647 h 487"/>
                <a:gd name="T4" fmla="*/ 2147483647 w 3988"/>
                <a:gd name="T5" fmla="*/ 2147483647 h 487"/>
                <a:gd name="T6" fmla="*/ 2147483647 w 3988"/>
                <a:gd name="T7" fmla="*/ 2147483647 h 487"/>
                <a:gd name="T8" fmla="*/ 2147483647 w 3988"/>
                <a:gd name="T9" fmla="*/ 2147483647 h 487"/>
                <a:gd name="T10" fmla="*/ 2147483647 w 3988"/>
                <a:gd name="T11" fmla="*/ 2147483647 h 487"/>
                <a:gd name="T12" fmla="*/ 2147483647 w 3988"/>
                <a:gd name="T13" fmla="*/ 2147483647 h 487"/>
                <a:gd name="T14" fmla="*/ 2147483647 w 3988"/>
                <a:gd name="T15" fmla="*/ 2147483647 h 487"/>
                <a:gd name="T16" fmla="*/ 2147483647 w 3988"/>
                <a:gd name="T17" fmla="*/ 2147483647 h 487"/>
                <a:gd name="T18" fmla="*/ 2147483647 w 3988"/>
                <a:gd name="T19" fmla="*/ 2147483647 h 4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88"/>
                <a:gd name="T31" fmla="*/ 0 h 487"/>
                <a:gd name="T32" fmla="*/ 3988 w 3988"/>
                <a:gd name="T33" fmla="*/ 487 h 4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88" h="487">
                  <a:moveTo>
                    <a:pt x="52" y="468"/>
                  </a:moveTo>
                  <a:cubicBezTo>
                    <a:pt x="0" y="480"/>
                    <a:pt x="53" y="478"/>
                    <a:pt x="148" y="468"/>
                  </a:cubicBezTo>
                  <a:cubicBezTo>
                    <a:pt x="243" y="458"/>
                    <a:pt x="443" y="432"/>
                    <a:pt x="620" y="405"/>
                  </a:cubicBezTo>
                  <a:cubicBezTo>
                    <a:pt x="797" y="378"/>
                    <a:pt x="1017" y="362"/>
                    <a:pt x="1212" y="306"/>
                  </a:cubicBezTo>
                  <a:cubicBezTo>
                    <a:pt x="1407" y="250"/>
                    <a:pt x="1647" y="119"/>
                    <a:pt x="1788" y="68"/>
                  </a:cubicBezTo>
                  <a:cubicBezTo>
                    <a:pt x="1929" y="17"/>
                    <a:pt x="1970" y="3"/>
                    <a:pt x="2060" y="2"/>
                  </a:cubicBezTo>
                  <a:cubicBezTo>
                    <a:pt x="2150" y="1"/>
                    <a:pt x="2180" y="0"/>
                    <a:pt x="2331" y="59"/>
                  </a:cubicBezTo>
                  <a:cubicBezTo>
                    <a:pt x="2482" y="118"/>
                    <a:pt x="2721" y="288"/>
                    <a:pt x="2965" y="356"/>
                  </a:cubicBezTo>
                  <a:cubicBezTo>
                    <a:pt x="3209" y="424"/>
                    <a:pt x="3626" y="449"/>
                    <a:pt x="3796" y="468"/>
                  </a:cubicBezTo>
                  <a:cubicBezTo>
                    <a:pt x="3966" y="487"/>
                    <a:pt x="3964" y="468"/>
                    <a:pt x="3988" y="468"/>
                  </a:cubicBezTo>
                </a:path>
              </a:pathLst>
            </a:custGeom>
            <a:noFill/>
            <a:ln w="34925">
              <a:solidFill>
                <a:srgbClr val="FF00FF"/>
              </a:solidFill>
              <a:rou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209" name="Line 21"/>
            <p:cNvSpPr>
              <a:spLocks noChangeShapeType="1"/>
            </p:cNvSpPr>
            <p:nvPr/>
          </p:nvSpPr>
          <p:spPr bwMode="auto">
            <a:xfrm>
              <a:off x="4719919" y="4114798"/>
              <a:ext cx="2931458" cy="45719"/>
            </a:xfrm>
            <a:prstGeom prst="line">
              <a:avLst/>
            </a:prstGeom>
            <a:noFill/>
            <a:ln w="34925">
              <a:solidFill>
                <a:srgbClr val="99CC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3210" name="Line 22"/>
            <p:cNvSpPr>
              <a:spLocks noChangeShapeType="1"/>
            </p:cNvSpPr>
            <p:nvPr/>
          </p:nvSpPr>
          <p:spPr bwMode="auto">
            <a:xfrm>
              <a:off x="4800600" y="4128247"/>
              <a:ext cx="0" cy="762000"/>
            </a:xfrm>
            <a:prstGeom prst="line">
              <a:avLst/>
            </a:prstGeom>
            <a:noFill/>
            <a:ln w="31750">
              <a:solidFill>
                <a:srgbClr val="80008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11" name="Text Box 23"/>
            <p:cNvSpPr txBox="1">
              <a:spLocks noChangeArrowheads="1"/>
            </p:cNvSpPr>
            <p:nvPr/>
          </p:nvSpPr>
          <p:spPr bwMode="auto">
            <a:xfrm>
              <a:off x="3962135" y="4344147"/>
              <a:ext cx="49211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l-GR" altLang="zh-CN" b="0">
                  <a:ea typeface="Arial Unicode MS" pitchFamily="34" charset="-122"/>
                  <a:cs typeface="Arial" panose="020B0604020202020204" pitchFamily="34" charset="0"/>
                </a:rPr>
                <a:t>Δ</a:t>
              </a:r>
              <a:r>
                <a:rPr lang="en-US" altLang="zh-CN" b="0">
                  <a:ea typeface="Arial Unicode MS" pitchFamily="34" charset="-122"/>
                  <a:cs typeface="Arial" panose="020B0604020202020204" pitchFamily="34" charset="0"/>
                </a:rPr>
                <a:t>E</a:t>
              </a:r>
              <a:endParaRPr lang="el-GR" altLang="zh-CN" b="0">
                <a:ea typeface="Arial Unicode MS" pitchFamily="34" charset="-122"/>
                <a:cs typeface="Arial" panose="020B0604020202020204" pitchFamily="34" charset="0"/>
              </a:endParaRPr>
            </a:p>
          </p:txBody>
        </p:sp>
      </p:grpSp>
      <p:sp>
        <p:nvSpPr>
          <p:cNvPr id="98307" name="Text Box 24"/>
          <p:cNvSpPr txBox="1">
            <a:spLocks noChangeArrowheads="1"/>
          </p:cNvSpPr>
          <p:nvPr/>
        </p:nvSpPr>
        <p:spPr bwMode="auto">
          <a:xfrm>
            <a:off x="611562" y="5157192"/>
            <a:ext cx="8081192" cy="1379545"/>
          </a:xfrm>
          <a:prstGeom prst="rect">
            <a:avLst/>
          </a:prstGeom>
          <a:noFill/>
          <a:ln w="9525">
            <a:noFill/>
            <a:miter lim="800000"/>
          </a:ln>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pPr>
            <a:r>
              <a:rPr lang="zh-CN" altLang="en-US" dirty="0">
                <a:solidFill>
                  <a:srgbClr val="0B5395"/>
                </a:solidFill>
                <a:latin typeface="Times New Roman" panose="02020603050405020304" pitchFamily="18" charset="0"/>
                <a:ea typeface="黑体" panose="02010609060101010101" pitchFamily="49" charset="-122"/>
              </a:rPr>
              <a:t>        两种构型之间能垒低（</a:t>
            </a:r>
            <a:r>
              <a:rPr lang="en-US" altLang="zh-CN" dirty="0">
                <a:solidFill>
                  <a:srgbClr val="0B5395"/>
                </a:solidFill>
                <a:latin typeface="Times New Roman" panose="02020603050405020304" pitchFamily="18" charset="0"/>
                <a:ea typeface="黑体" panose="02010609060101010101" pitchFamily="49" charset="-122"/>
              </a:rPr>
              <a:t>25KJ/mol</a:t>
            </a:r>
            <a:r>
              <a:rPr lang="zh-CN" altLang="en-US" dirty="0">
                <a:solidFill>
                  <a:srgbClr val="0B5395"/>
                </a:solidFill>
                <a:latin typeface="Times New Roman" panose="02020603050405020304" pitchFamily="18" charset="0"/>
                <a:ea typeface="黑体" panose="02010609060101010101" pitchFamily="49" charset="-122"/>
              </a:rPr>
              <a:t>），可通过</a:t>
            </a:r>
            <a:r>
              <a:rPr lang="en-US" altLang="zh-CN" dirty="0">
                <a:solidFill>
                  <a:srgbClr val="0B5395"/>
                </a:solidFill>
                <a:latin typeface="Times New Roman" panose="02020603050405020304" pitchFamily="18" charset="0"/>
                <a:ea typeface="黑体" panose="02010609060101010101" pitchFamily="49" charset="-122"/>
              </a:rPr>
              <a:t>N</a:t>
            </a:r>
            <a:r>
              <a:rPr lang="zh-CN" altLang="en-US" dirty="0">
                <a:solidFill>
                  <a:srgbClr val="0B5395"/>
                </a:solidFill>
                <a:latin typeface="Times New Roman" panose="02020603050405020304" pitchFamily="18" charset="0"/>
                <a:ea typeface="黑体" panose="02010609060101010101" pitchFamily="49" charset="-122"/>
              </a:rPr>
              <a:t>原子的杂化状态变化而迅速转变</a:t>
            </a:r>
            <a:r>
              <a:rPr lang="en-US" altLang="zh-CN" dirty="0">
                <a:solidFill>
                  <a:srgbClr val="0B5395"/>
                </a:solidFill>
                <a:latin typeface="Times New Roman" panose="02020603050405020304" pitchFamily="18" charset="0"/>
                <a:ea typeface="黑体" panose="02010609060101010101" pitchFamily="49" charset="-122"/>
              </a:rPr>
              <a:t>,</a:t>
            </a:r>
            <a:r>
              <a:rPr lang="zh-CN" altLang="en-US" dirty="0">
                <a:solidFill>
                  <a:srgbClr val="0B5395"/>
                </a:solidFill>
                <a:latin typeface="Times New Roman" panose="02020603050405020304" pitchFamily="18" charset="0"/>
                <a:ea typeface="黑体" panose="02010609060101010101" pitchFamily="49" charset="-122"/>
              </a:rPr>
              <a:t>室温下每秒互变</a:t>
            </a:r>
            <a:r>
              <a:rPr lang="en-US" altLang="zh-CN" dirty="0">
                <a:solidFill>
                  <a:srgbClr val="0B5395"/>
                </a:solidFill>
                <a:latin typeface="Times New Roman" panose="02020603050405020304" pitchFamily="18" charset="0"/>
                <a:ea typeface="黑体" panose="02010609060101010101" pitchFamily="49" charset="-122"/>
              </a:rPr>
              <a:t>2×10</a:t>
            </a:r>
            <a:r>
              <a:rPr lang="en-US" altLang="zh-CN" baseline="30000" dirty="0">
                <a:solidFill>
                  <a:srgbClr val="0B5395"/>
                </a:solidFill>
                <a:latin typeface="Times New Roman" panose="02020603050405020304" pitchFamily="18" charset="0"/>
                <a:ea typeface="黑体" panose="02010609060101010101" pitchFamily="49" charset="-122"/>
              </a:rPr>
              <a:t>11</a:t>
            </a:r>
            <a:r>
              <a:rPr lang="zh-CN" altLang="en-US" dirty="0">
                <a:solidFill>
                  <a:srgbClr val="0B5395"/>
                </a:solidFill>
                <a:latin typeface="Times New Roman" panose="02020603050405020304" pitchFamily="18" charset="0"/>
                <a:ea typeface="黑体" panose="02010609060101010101" pitchFamily="49" charset="-122"/>
              </a:rPr>
              <a:t>次。二甲胺的能垒更低（</a:t>
            </a:r>
            <a:r>
              <a:rPr lang="en-US" altLang="zh-CN" dirty="0">
                <a:solidFill>
                  <a:srgbClr val="0B5395"/>
                </a:solidFill>
                <a:latin typeface="Times New Roman" panose="02020603050405020304" pitchFamily="18" charset="0"/>
                <a:ea typeface="黑体" panose="02010609060101010101" pitchFamily="49" charset="-122"/>
              </a:rPr>
              <a:t>18.4KJ/mol</a:t>
            </a:r>
            <a:r>
              <a:rPr lang="zh-CN" altLang="en-US" dirty="0">
                <a:solidFill>
                  <a:srgbClr val="0B5395"/>
                </a:solidFill>
                <a:latin typeface="Times New Roman" panose="02020603050405020304" pitchFamily="18" charset="0"/>
                <a:ea typeface="黑体" panose="02010609060101010101" pitchFamily="49" charset="-122"/>
              </a:rPr>
              <a:t>）。</a:t>
            </a:r>
            <a:endParaRPr lang="en-US" altLang="zh-CN" dirty="0">
              <a:solidFill>
                <a:srgbClr val="0B5395"/>
              </a:solidFill>
              <a:latin typeface="Times New Roman" panose="02020603050405020304" pitchFamily="18" charset="0"/>
              <a:ea typeface="黑体" panose="02010609060101010101" pitchFamily="49" charset="-122"/>
            </a:endParaRPr>
          </a:p>
        </p:txBody>
      </p:sp>
      <p:grpSp>
        <p:nvGrpSpPr>
          <p:cNvPr id="93188" name="组合 44"/>
          <p:cNvGrpSpPr/>
          <p:nvPr/>
        </p:nvGrpSpPr>
        <p:grpSpPr bwMode="auto">
          <a:xfrm>
            <a:off x="1009650" y="548680"/>
            <a:ext cx="7442200" cy="2051050"/>
            <a:chOff x="1035424" y="1287119"/>
            <a:chExt cx="7441781" cy="2050838"/>
          </a:xfrm>
        </p:grpSpPr>
        <p:pic>
          <p:nvPicPr>
            <p:cNvPr id="9318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97116">
              <a:off x="3849461" y="1317342"/>
              <a:ext cx="1668498" cy="1978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424" y="1293566"/>
              <a:ext cx="1466475" cy="1830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63362">
              <a:off x="6776417" y="1418759"/>
              <a:ext cx="1832428" cy="15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左右箭头 17"/>
            <p:cNvSpPr/>
            <p:nvPr/>
          </p:nvSpPr>
          <p:spPr bwMode="auto">
            <a:xfrm>
              <a:off x="2527590" y="2071263"/>
              <a:ext cx="1130236" cy="415882"/>
            </a:xfrm>
            <a:prstGeom prst="leftRightArrow">
              <a:avLst/>
            </a:prstGeom>
            <a:solidFill>
              <a:schemeClr val="accent1">
                <a:lumMod val="90000"/>
              </a:schemeClr>
            </a:solidFill>
            <a:ln w="9525" cap="flat" cmpd="sng" algn="ctr">
              <a:solidFill>
                <a:schemeClr val="accent1">
                  <a:lumMod val="50000"/>
                </a:schemeClr>
              </a:solidFill>
              <a:prstDash val="solid"/>
              <a:round/>
              <a:headEnd type="none" w="med" len="med"/>
              <a:tailEnd type="none" w="med" len="med"/>
            </a:ln>
            <a:effectLst/>
          </p:spPr>
          <p:txBody>
            <a:bodyPr/>
            <a:lstStyle/>
            <a:p>
              <a:pPr>
                <a:defRPr/>
              </a:pPr>
              <a:endParaRPr lang="zh-CN" altLang="en-US">
                <a:latin typeface="Arial" panose="020B0604020202020204" pitchFamily="34" charset="0"/>
              </a:endParaRPr>
            </a:p>
          </p:txBody>
        </p:sp>
        <p:sp>
          <p:nvSpPr>
            <p:cNvPr id="19" name="左右箭头 18"/>
            <p:cNvSpPr/>
            <p:nvPr/>
          </p:nvSpPr>
          <p:spPr bwMode="auto">
            <a:xfrm>
              <a:off x="5648439" y="2098247"/>
              <a:ext cx="1209607" cy="430169"/>
            </a:xfrm>
            <a:prstGeom prst="leftRightArrow">
              <a:avLst/>
            </a:prstGeom>
            <a:solidFill>
              <a:schemeClr val="accent1">
                <a:lumMod val="90000"/>
              </a:schemeClr>
            </a:solidFill>
            <a:ln w="9525" cap="flat" cmpd="sng" algn="ctr">
              <a:solidFill>
                <a:schemeClr val="accent1">
                  <a:lumMod val="50000"/>
                </a:schemeClr>
              </a:solidFill>
              <a:prstDash val="solid"/>
              <a:round/>
              <a:headEnd type="none" w="med" len="med"/>
              <a:tailEnd type="none" w="med" len="med"/>
            </a:ln>
            <a:effectLst/>
          </p:spPr>
          <p:txBody>
            <a:bodyPr/>
            <a:lstStyle/>
            <a:p>
              <a:pPr>
                <a:defRPr/>
              </a:pPr>
              <a:endParaRPr lang="zh-CN" altLang="en-US">
                <a:latin typeface="Arial" panose="020B0604020202020204" pitchFamily="34" charset="0"/>
              </a:endParaRPr>
            </a:p>
          </p:txBody>
        </p:sp>
        <p:cxnSp>
          <p:nvCxnSpPr>
            <p:cNvPr id="22" name="直接箭头连接符 21"/>
            <p:cNvCxnSpPr/>
            <p:nvPr/>
          </p:nvCxnSpPr>
          <p:spPr bwMode="auto">
            <a:xfrm rot="16200000" flipH="1">
              <a:off x="1728343" y="2400628"/>
              <a:ext cx="592076" cy="282559"/>
            </a:xfrm>
            <a:prstGeom prst="straightConnector1">
              <a:avLst/>
            </a:prstGeom>
            <a:solidFill>
              <a:schemeClr val="accent1"/>
            </a:solidFill>
            <a:ln w="9525" cap="flat" cmpd="sng" algn="ctr">
              <a:solidFill>
                <a:schemeClr val="accent6"/>
              </a:solidFill>
              <a:prstDash val="solid"/>
              <a:round/>
              <a:headEnd type="none" w="med" len="med"/>
              <a:tailEnd type="arrow"/>
            </a:ln>
            <a:effectLst/>
          </p:spPr>
        </p:cxnSp>
        <p:cxnSp>
          <p:nvCxnSpPr>
            <p:cNvPr id="24" name="直接箭头连接符 23"/>
            <p:cNvCxnSpPr/>
            <p:nvPr/>
          </p:nvCxnSpPr>
          <p:spPr bwMode="auto">
            <a:xfrm rot="5400000">
              <a:off x="2010106" y="2520478"/>
              <a:ext cx="511122" cy="41273"/>
            </a:xfrm>
            <a:prstGeom prst="straightConnector1">
              <a:avLst/>
            </a:prstGeom>
            <a:solidFill>
              <a:schemeClr val="accent1"/>
            </a:solidFill>
            <a:ln w="9525" cap="flat" cmpd="sng" algn="ctr">
              <a:solidFill>
                <a:schemeClr val="accent6"/>
              </a:solidFill>
              <a:prstDash val="solid"/>
              <a:round/>
              <a:headEnd type="none" w="med" len="med"/>
              <a:tailEnd type="arrow"/>
            </a:ln>
            <a:effectLst/>
          </p:spPr>
        </p:cxnSp>
        <p:sp>
          <p:nvSpPr>
            <p:cNvPr id="93196" name="TextBox 24"/>
            <p:cNvSpPr txBox="1">
              <a:spLocks noChangeArrowheads="1"/>
            </p:cNvSpPr>
            <p:nvPr/>
          </p:nvSpPr>
          <p:spPr bwMode="auto">
            <a:xfrm>
              <a:off x="2043430" y="2837946"/>
              <a:ext cx="820691" cy="3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accent2"/>
                  </a:solidFill>
                </a:rPr>
                <a:t>sp</a:t>
              </a:r>
              <a:r>
                <a:rPr lang="en-US" altLang="zh-CN" baseline="30000">
                  <a:solidFill>
                    <a:schemeClr val="accent2"/>
                  </a:solidFill>
                </a:rPr>
                <a:t>3</a:t>
              </a:r>
              <a:endParaRPr lang="zh-CN" altLang="en-US" baseline="30000">
                <a:solidFill>
                  <a:schemeClr val="accent2"/>
                </a:solidFill>
              </a:endParaRPr>
            </a:p>
          </p:txBody>
        </p:sp>
        <p:cxnSp>
          <p:nvCxnSpPr>
            <p:cNvPr id="27" name="直接箭头连接符 26"/>
            <p:cNvCxnSpPr/>
            <p:nvPr/>
          </p:nvCxnSpPr>
          <p:spPr bwMode="auto">
            <a:xfrm rot="5400000">
              <a:off x="3724506" y="2730003"/>
              <a:ext cx="350801" cy="214300"/>
            </a:xfrm>
            <a:prstGeom prst="straightConnector1">
              <a:avLst/>
            </a:prstGeom>
            <a:solidFill>
              <a:schemeClr val="accent1"/>
            </a:solidFill>
            <a:ln w="9525" cap="flat" cmpd="sng" algn="ctr">
              <a:solidFill>
                <a:schemeClr val="accent6">
                  <a:lumMod val="75000"/>
                </a:schemeClr>
              </a:solidFill>
              <a:prstDash val="solid"/>
              <a:round/>
              <a:headEnd type="none" w="med" len="med"/>
              <a:tailEnd type="arrow"/>
            </a:ln>
            <a:effectLst/>
          </p:spPr>
        </p:cxnSp>
        <p:sp>
          <p:nvSpPr>
            <p:cNvPr id="93198" name="TextBox 27"/>
            <p:cNvSpPr txBox="1">
              <a:spLocks noChangeArrowheads="1"/>
            </p:cNvSpPr>
            <p:nvPr/>
          </p:nvSpPr>
          <p:spPr bwMode="auto">
            <a:xfrm>
              <a:off x="3630840" y="2971283"/>
              <a:ext cx="766720" cy="36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accent2"/>
                  </a:solidFill>
                </a:rPr>
                <a:t>p</a:t>
              </a:r>
            </a:p>
          </p:txBody>
        </p:sp>
        <p:cxnSp>
          <p:nvCxnSpPr>
            <p:cNvPr id="30" name="直接箭头连接符 29"/>
            <p:cNvCxnSpPr/>
            <p:nvPr/>
          </p:nvCxnSpPr>
          <p:spPr bwMode="auto">
            <a:xfrm>
              <a:off x="4881720" y="2420477"/>
              <a:ext cx="282559" cy="282546"/>
            </a:xfrm>
            <a:prstGeom prst="straightConnector1">
              <a:avLst/>
            </a:prstGeom>
            <a:solidFill>
              <a:schemeClr val="accent1"/>
            </a:solidFill>
            <a:ln w="9525" cap="flat" cmpd="sng" algn="ctr">
              <a:solidFill>
                <a:schemeClr val="accent6">
                  <a:lumMod val="75000"/>
                </a:schemeClr>
              </a:solidFill>
              <a:prstDash val="solid"/>
              <a:round/>
              <a:headEnd type="none" w="med" len="med"/>
              <a:tailEnd type="arrow"/>
            </a:ln>
            <a:effectLst/>
          </p:spPr>
        </p:cxnSp>
        <p:sp>
          <p:nvSpPr>
            <p:cNvPr id="93200" name="TextBox 31"/>
            <p:cNvSpPr txBox="1">
              <a:spLocks noChangeArrowheads="1"/>
            </p:cNvSpPr>
            <p:nvPr/>
          </p:nvSpPr>
          <p:spPr bwMode="auto">
            <a:xfrm>
              <a:off x="5061097" y="2626831"/>
              <a:ext cx="819104" cy="36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accent2"/>
                  </a:solidFill>
                </a:rPr>
                <a:t>sp</a:t>
              </a:r>
              <a:r>
                <a:rPr lang="en-US" altLang="zh-CN" baseline="30000">
                  <a:solidFill>
                    <a:schemeClr val="accent2"/>
                  </a:solidFill>
                </a:rPr>
                <a:t>2</a:t>
              </a:r>
              <a:endParaRPr lang="zh-CN" altLang="en-US" baseline="30000">
                <a:solidFill>
                  <a:schemeClr val="accent2"/>
                </a:solidFill>
              </a:endParaRPr>
            </a:p>
          </p:txBody>
        </p:sp>
        <p:sp>
          <p:nvSpPr>
            <p:cNvPr id="93201" name="TextBox 33"/>
            <p:cNvSpPr txBox="1">
              <a:spLocks noChangeArrowheads="1"/>
            </p:cNvSpPr>
            <p:nvPr/>
          </p:nvSpPr>
          <p:spPr bwMode="auto">
            <a:xfrm>
              <a:off x="7162829" y="2779215"/>
              <a:ext cx="820691" cy="36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accent2"/>
                  </a:solidFill>
                </a:rPr>
                <a:t>sp</a:t>
              </a:r>
              <a:r>
                <a:rPr lang="en-US" altLang="zh-CN" baseline="30000">
                  <a:solidFill>
                    <a:schemeClr val="accent2"/>
                  </a:solidFill>
                </a:rPr>
                <a:t>3</a:t>
              </a:r>
              <a:endParaRPr lang="zh-CN" altLang="en-US" baseline="30000">
                <a:solidFill>
                  <a:schemeClr val="accent2"/>
                </a:solidFill>
              </a:endParaRPr>
            </a:p>
          </p:txBody>
        </p:sp>
        <p:cxnSp>
          <p:nvCxnSpPr>
            <p:cNvPr id="36" name="直接箭头连接符 35"/>
            <p:cNvCxnSpPr/>
            <p:nvPr/>
          </p:nvCxnSpPr>
          <p:spPr bwMode="auto">
            <a:xfrm rot="16200000" flipH="1">
              <a:off x="7073150" y="2608574"/>
              <a:ext cx="430169" cy="107944"/>
            </a:xfrm>
            <a:prstGeom prst="straightConnector1">
              <a:avLst/>
            </a:prstGeom>
            <a:solidFill>
              <a:schemeClr val="accent1"/>
            </a:solidFill>
            <a:ln w="9525" cap="flat" cmpd="sng" algn="ctr">
              <a:solidFill>
                <a:schemeClr val="accent6">
                  <a:lumMod val="75000"/>
                </a:schemeClr>
              </a:solidFill>
              <a:prstDash val="solid"/>
              <a:round/>
              <a:headEnd type="none" w="med" len="med"/>
              <a:tailEnd type="arrow"/>
            </a:ln>
            <a:effectLst/>
          </p:spPr>
        </p:cxnSp>
        <p:cxnSp>
          <p:nvCxnSpPr>
            <p:cNvPr id="38" name="直接箭头连接符 37"/>
            <p:cNvCxnSpPr/>
            <p:nvPr/>
          </p:nvCxnSpPr>
          <p:spPr bwMode="auto">
            <a:xfrm rot="5400000">
              <a:off x="7366028" y="2493489"/>
              <a:ext cx="452391" cy="226999"/>
            </a:xfrm>
            <a:prstGeom prst="straightConnector1">
              <a:avLst/>
            </a:prstGeom>
            <a:solidFill>
              <a:schemeClr val="accent1"/>
            </a:solidFill>
            <a:ln w="9525" cap="flat" cmpd="sng" algn="ctr">
              <a:solidFill>
                <a:schemeClr val="accent6">
                  <a:lumMod val="75000"/>
                </a:schemeClr>
              </a:solidFill>
              <a:prstDash val="solid"/>
              <a:round/>
              <a:headEnd type="none" w="med" len="med"/>
              <a:tailEnd type="arrow"/>
            </a:ln>
            <a:effectLst/>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Text Box 20"/>
          <p:cNvSpPr txBox="1">
            <a:spLocks noChangeArrowheads="1"/>
          </p:cNvSpPr>
          <p:nvPr/>
        </p:nvSpPr>
        <p:spPr bwMode="auto">
          <a:xfrm>
            <a:off x="827405" y="5517515"/>
            <a:ext cx="7602220" cy="768350"/>
          </a:xfrm>
          <a:prstGeom prst="rect">
            <a:avLst/>
          </a:prstGeom>
          <a:noFill/>
          <a:ln w="9525">
            <a:noFill/>
            <a:miter lim="800000"/>
          </a:ln>
        </p:spPr>
        <p:txBody>
          <a:bodyPr wrap="square">
            <a:spAutoFit/>
          </a:bodyPr>
          <a:lstStyle/>
          <a:p>
            <a:pPr algn="l">
              <a:spcBef>
                <a:spcPct val="50000"/>
              </a:spcBef>
              <a:defRPr/>
            </a:pPr>
            <a:r>
              <a:rPr lang="zh-CN" altLang="en-US" sz="2000" dirty="0">
                <a:solidFill>
                  <a:schemeClr val="accent1">
                    <a:lumMod val="75000"/>
                  </a:schemeClr>
                </a:solidFill>
                <a:latin typeface="黑体" panose="02010609060101010101" pitchFamily="49" charset="-122"/>
                <a:ea typeface="黑体" panose="02010609060101010101" pitchFamily="49" charset="-122"/>
                <a:sym typeface="+mn-ea"/>
              </a:rPr>
              <a:t>手性季铵盐：</a:t>
            </a:r>
            <a:r>
              <a:rPr lang="zh-CN" altLang="en-US" sz="2000" dirty="0">
                <a:solidFill>
                  <a:schemeClr val="accent1">
                    <a:lumMod val="75000"/>
                  </a:schemeClr>
                </a:solidFill>
                <a:latin typeface="黑体" panose="02010609060101010101" pitchFamily="49" charset="-122"/>
                <a:ea typeface="黑体" panose="02010609060101010101" pitchFamily="49" charset="-122"/>
              </a:rPr>
              <a:t>当四个取代基不同时，分子中无对称面和对称中心，即可拆分</a:t>
            </a:r>
            <a:r>
              <a:rPr lang="zh-CN" altLang="en-US" dirty="0">
                <a:solidFill>
                  <a:schemeClr val="accent1">
                    <a:lumMod val="75000"/>
                  </a:schemeClr>
                </a:solidFill>
                <a:latin typeface="黑体" panose="02010609060101010101" pitchFamily="49" charset="-122"/>
                <a:ea typeface="黑体" panose="02010609060101010101" pitchFamily="49" charset="-122"/>
              </a:rPr>
              <a:t>。</a:t>
            </a:r>
            <a:endParaRPr lang="en-US" altLang="zh-CN" dirty="0">
              <a:solidFill>
                <a:schemeClr val="accent1">
                  <a:lumMod val="75000"/>
                </a:schemeClr>
              </a:solidFill>
              <a:latin typeface="黑体" panose="02010609060101010101" pitchFamily="49" charset="-122"/>
              <a:ea typeface="黑体" panose="02010609060101010101" pitchFamily="49" charset="-122"/>
            </a:endParaRPr>
          </a:p>
        </p:txBody>
      </p:sp>
      <p:grpSp>
        <p:nvGrpSpPr>
          <p:cNvPr id="3080" name="组合 20"/>
          <p:cNvGrpSpPr/>
          <p:nvPr/>
        </p:nvGrpSpPr>
        <p:grpSpPr bwMode="auto">
          <a:xfrm>
            <a:off x="730250" y="1230313"/>
            <a:ext cx="3146425" cy="1957387"/>
            <a:chOff x="1022350" y="1892300"/>
            <a:chExt cx="3146425" cy="1957388"/>
          </a:xfrm>
        </p:grpSpPr>
        <p:grpSp>
          <p:nvGrpSpPr>
            <p:cNvPr id="3084" name="组合 17"/>
            <p:cNvGrpSpPr/>
            <p:nvPr/>
          </p:nvGrpSpPr>
          <p:grpSpPr bwMode="auto">
            <a:xfrm>
              <a:off x="1285875" y="1892300"/>
              <a:ext cx="2882900" cy="1819275"/>
              <a:chOff x="868363" y="762000"/>
              <a:chExt cx="3398838" cy="2362200"/>
            </a:xfrm>
          </p:grpSpPr>
          <p:graphicFrame>
            <p:nvGraphicFramePr>
              <p:cNvPr id="3074" name="Object 4"/>
              <p:cNvGraphicFramePr>
                <a:graphicFrameLocks noChangeAspect="1"/>
              </p:cNvGraphicFramePr>
              <p:nvPr/>
            </p:nvGraphicFramePr>
            <p:xfrm>
              <a:off x="868363" y="982663"/>
              <a:ext cx="1036637" cy="1684337"/>
            </p:xfrm>
            <a:graphic>
              <a:graphicData uri="http://schemas.openxmlformats.org/presentationml/2006/ole">
                <mc:AlternateContent xmlns:mc="http://schemas.openxmlformats.org/markup-compatibility/2006">
                  <mc:Choice xmlns:v="urn:schemas-microsoft-com:vml" Requires="v">
                    <p:oleObj spid="_x0000_s52391" name="CS ChemDraw Drawing" r:id="rId4" imgW="598805" imgH="969010" progId="ChemDraw.Document.6.0">
                      <p:embed/>
                    </p:oleObj>
                  </mc:Choice>
                  <mc:Fallback>
                    <p:oleObj name="CS ChemDraw Drawing" r:id="rId4" imgW="598805" imgH="969010" progId="ChemDraw.Document.6.0">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363" y="982663"/>
                            <a:ext cx="1036637" cy="168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6"/>
              <p:cNvGraphicFramePr>
                <a:graphicFrameLocks noChangeAspect="1"/>
              </p:cNvGraphicFramePr>
              <p:nvPr/>
            </p:nvGraphicFramePr>
            <p:xfrm>
              <a:off x="3230563" y="982662"/>
              <a:ext cx="1036638" cy="1684336"/>
            </p:xfrm>
            <a:graphic>
              <a:graphicData uri="http://schemas.openxmlformats.org/presentationml/2006/ole">
                <mc:AlternateContent xmlns:mc="http://schemas.openxmlformats.org/markup-compatibility/2006">
                  <mc:Choice xmlns:v="urn:schemas-microsoft-com:vml" Requires="v">
                    <p:oleObj spid="_x0000_s52392" name="CS ChemDraw Drawing" r:id="rId6" imgW="598805" imgH="969010" progId="ChemDraw.Document.6.0">
                      <p:embed/>
                    </p:oleObj>
                  </mc:Choice>
                  <mc:Fallback>
                    <p:oleObj name="CS ChemDraw Drawing" r:id="rId6" imgW="598805" imgH="969010" progId="ChemDraw.Document.6.0">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0563" y="982662"/>
                            <a:ext cx="1036638" cy="168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8" name="Line 7"/>
              <p:cNvSpPr>
                <a:spLocks noChangeShapeType="1"/>
              </p:cNvSpPr>
              <p:nvPr/>
            </p:nvSpPr>
            <p:spPr bwMode="auto">
              <a:xfrm>
                <a:off x="2544763" y="762000"/>
                <a:ext cx="0" cy="2362200"/>
              </a:xfrm>
              <a:prstGeom prst="line">
                <a:avLst/>
              </a:prstGeom>
              <a:noFill/>
              <a:ln w="34925">
                <a:solidFill>
                  <a:srgbClr val="3366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89" name="Line 8"/>
              <p:cNvSpPr>
                <a:spLocks noChangeShapeType="1"/>
              </p:cNvSpPr>
              <p:nvPr/>
            </p:nvSpPr>
            <p:spPr bwMode="auto">
              <a:xfrm>
                <a:off x="1935163" y="1973263"/>
                <a:ext cx="1219200" cy="0"/>
              </a:xfrm>
              <a:prstGeom prst="line">
                <a:avLst/>
              </a:prstGeom>
              <a:noFill/>
              <a:ln w="31750">
                <a:solidFill>
                  <a:srgbClr val="99CC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0" name="Line 9"/>
              <p:cNvSpPr>
                <a:spLocks noChangeShapeType="1"/>
              </p:cNvSpPr>
              <p:nvPr/>
            </p:nvSpPr>
            <p:spPr bwMode="auto">
              <a:xfrm flipH="1">
                <a:off x="1935163" y="2049463"/>
                <a:ext cx="1219200" cy="0"/>
              </a:xfrm>
              <a:prstGeom prst="line">
                <a:avLst/>
              </a:prstGeom>
              <a:noFill/>
              <a:ln w="31750">
                <a:solidFill>
                  <a:srgbClr val="99CC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1" name="AutoShape 12"/>
              <p:cNvSpPr>
                <a:spLocks noChangeArrowheads="1"/>
              </p:cNvSpPr>
              <p:nvPr/>
            </p:nvSpPr>
            <p:spPr bwMode="auto">
              <a:xfrm>
                <a:off x="2316163" y="1744663"/>
                <a:ext cx="457200" cy="457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cxnSp>
          <p:nvCxnSpPr>
            <p:cNvPr id="3085" name="直接箭头连接符 20"/>
            <p:cNvCxnSpPr>
              <a:cxnSpLocks noChangeShapeType="1"/>
            </p:cNvCxnSpPr>
            <p:nvPr/>
          </p:nvCxnSpPr>
          <p:spPr bwMode="auto">
            <a:xfrm rot="5400000">
              <a:off x="1337469" y="3005931"/>
              <a:ext cx="685800" cy="134938"/>
            </a:xfrm>
            <a:prstGeom prst="straightConnector1">
              <a:avLst/>
            </a:prstGeom>
            <a:noFill/>
            <a:ln w="9525" algn="ctr">
              <a:solidFill>
                <a:srgbClr val="006600"/>
              </a:solidFill>
              <a:round/>
              <a:tailEnd type="arrow" w="med" len="med"/>
            </a:ln>
            <a:extLst>
              <a:ext uri="{909E8E84-426E-40DD-AFC4-6F175D3DCCD1}">
                <a14:hiddenFill xmlns:a14="http://schemas.microsoft.com/office/drawing/2010/main">
                  <a:noFill/>
                </a14:hiddenFill>
              </a:ext>
            </a:extLst>
          </p:spPr>
        </p:cxnSp>
        <p:sp>
          <p:nvSpPr>
            <p:cNvPr id="22" name="弧形 21"/>
            <p:cNvSpPr/>
            <p:nvPr/>
          </p:nvSpPr>
          <p:spPr bwMode="auto">
            <a:xfrm rot="20935923" flipV="1">
              <a:off x="1497013" y="2481262"/>
              <a:ext cx="279400" cy="292100"/>
            </a:xfrm>
            <a:prstGeom prst="arc">
              <a:avLst/>
            </a:prstGeom>
            <a:solidFill>
              <a:schemeClr val="accent1"/>
            </a:solidFill>
            <a:ln w="9525" cap="flat" cmpd="sng" algn="ctr">
              <a:solidFill>
                <a:srgbClr val="006600"/>
              </a:solidFill>
              <a:prstDash val="solid"/>
              <a:round/>
              <a:headEnd type="none" w="med" len="med"/>
              <a:tailEnd type="none" w="med" len="med"/>
            </a:ln>
            <a:effectLst/>
          </p:spPr>
          <p:txBody>
            <a:bodyPr/>
            <a:lstStyle/>
            <a:p>
              <a:pPr>
                <a:defRPr/>
              </a:pPr>
              <a:endParaRPr lang="zh-CN" altLang="en-US">
                <a:latin typeface="Arial" panose="020B0604020202020204" pitchFamily="34" charset="0"/>
              </a:endParaRPr>
            </a:p>
          </p:txBody>
        </p:sp>
        <p:sp>
          <p:nvSpPr>
            <p:cNvPr id="3087" name="TextBox 24"/>
            <p:cNvSpPr txBox="1">
              <a:spLocks noChangeArrowheads="1"/>
            </p:cNvSpPr>
            <p:nvPr/>
          </p:nvSpPr>
          <p:spPr bwMode="auto">
            <a:xfrm>
              <a:off x="1022350" y="3482975"/>
              <a:ext cx="1814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6600"/>
                  </a:solidFill>
                  <a:ea typeface="黑体" panose="02010609060101010101" pitchFamily="49" charset="-122"/>
                </a:rPr>
                <a:t>无法达到</a:t>
              </a:r>
              <a:r>
                <a:rPr lang="en-US" altLang="zh-CN">
                  <a:solidFill>
                    <a:srgbClr val="006600"/>
                  </a:solidFill>
                  <a:ea typeface="黑体" panose="02010609060101010101" pitchFamily="49" charset="-122"/>
                </a:rPr>
                <a:t>120</a:t>
              </a:r>
              <a:r>
                <a:rPr lang="en-US" altLang="zh-CN" baseline="30000">
                  <a:solidFill>
                    <a:srgbClr val="006600"/>
                  </a:solidFill>
                  <a:ea typeface="黑体" panose="02010609060101010101" pitchFamily="49" charset="-122"/>
                </a:rPr>
                <a:t>o</a:t>
              </a:r>
              <a:endParaRPr lang="zh-CN" altLang="en-US" baseline="30000">
                <a:solidFill>
                  <a:srgbClr val="006600"/>
                </a:solidFill>
                <a:ea typeface="黑体" panose="02010609060101010101" pitchFamily="49" charset="-122"/>
              </a:endParaRPr>
            </a:p>
          </p:txBody>
        </p:sp>
      </p:grpSp>
      <p:sp>
        <p:nvSpPr>
          <p:cNvPr id="3082" name="Text Box 13"/>
          <p:cNvSpPr txBox="1">
            <a:spLocks noChangeArrowheads="1"/>
          </p:cNvSpPr>
          <p:nvPr/>
        </p:nvSpPr>
        <p:spPr bwMode="auto">
          <a:xfrm>
            <a:off x="4802188" y="1328738"/>
            <a:ext cx="34559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solidFill>
                  <a:srgbClr val="FF0000"/>
                </a:solidFill>
                <a:ea typeface="黑体" panose="02010609060101010101" pitchFamily="49" charset="-122"/>
              </a:rPr>
              <a:t>当</a:t>
            </a:r>
            <a:r>
              <a:rPr lang="en-US" altLang="zh-CN" sz="2000">
                <a:solidFill>
                  <a:srgbClr val="FF0000"/>
                </a:solidFill>
                <a:ea typeface="黑体" panose="02010609060101010101" pitchFamily="49" charset="-122"/>
              </a:rPr>
              <a:t>N</a:t>
            </a:r>
            <a:r>
              <a:rPr lang="zh-CN" altLang="en-US" sz="2000">
                <a:solidFill>
                  <a:srgbClr val="FF0000"/>
                </a:solidFill>
                <a:ea typeface="黑体" panose="02010609060101010101" pitchFamily="49" charset="-122"/>
              </a:rPr>
              <a:t>的自由互变收到限制时，可拆分异构体</a:t>
            </a:r>
            <a:r>
              <a:rPr lang="en-US" altLang="zh-CN" sz="2000">
                <a:solidFill>
                  <a:srgbClr val="FF0000"/>
                </a:solidFill>
                <a:ea typeface="黑体" panose="02010609060101010101" pitchFamily="49" charset="-122"/>
              </a:rPr>
              <a:t> </a:t>
            </a:r>
            <a:r>
              <a:rPr lang="zh-CN" altLang="en-US" sz="2000">
                <a:solidFill>
                  <a:srgbClr val="FF0000"/>
                </a:solidFill>
                <a:ea typeface="黑体" panose="02010609060101010101" pitchFamily="49" charset="-122"/>
              </a:rPr>
              <a:t>。例如，</a:t>
            </a:r>
            <a:r>
              <a:rPr lang="en-US" altLang="zh-CN" sz="2000">
                <a:solidFill>
                  <a:srgbClr val="FF0000"/>
                </a:solidFill>
                <a:ea typeface="黑体" panose="02010609060101010101" pitchFamily="49" charset="-122"/>
              </a:rPr>
              <a:t>N</a:t>
            </a:r>
            <a:r>
              <a:rPr lang="zh-CN" altLang="en-US" sz="2000">
                <a:solidFill>
                  <a:srgbClr val="FF0000"/>
                </a:solidFill>
                <a:ea typeface="黑体" panose="02010609060101010101" pitchFamily="49" charset="-122"/>
              </a:rPr>
              <a:t>原子被固定在刚性的环中。</a:t>
            </a:r>
            <a:endParaRPr lang="en-US" altLang="zh-CN" sz="2000">
              <a:solidFill>
                <a:srgbClr val="FF0000"/>
              </a:solidFill>
              <a:ea typeface="黑体" panose="02010609060101010101" pitchFamily="49" charset="-122"/>
            </a:endParaRPr>
          </a:p>
        </p:txBody>
      </p:sp>
      <p:graphicFrame>
        <p:nvGraphicFramePr>
          <p:cNvPr id="720907" name="Object 11"/>
          <p:cNvGraphicFramePr>
            <a:graphicFrameLocks noGrp="1" noChangeAspect="1"/>
          </p:cNvGraphicFramePr>
          <p:nvPr>
            <p:ph sz="half" idx="1"/>
            <p:custDataLst>
              <p:tags r:id="rId2"/>
            </p:custDataLst>
          </p:nvPr>
        </p:nvGraphicFramePr>
        <p:xfrm>
          <a:off x="1187767" y="3779148"/>
          <a:ext cx="6645275" cy="1558925"/>
        </p:xfrm>
        <a:graphic>
          <a:graphicData uri="http://schemas.openxmlformats.org/presentationml/2006/ole">
            <mc:AlternateContent xmlns:mc="http://schemas.openxmlformats.org/markup-compatibility/2006">
              <mc:Choice xmlns:v="urn:schemas-microsoft-com:vml" Requires="v">
                <p:oleObj spid="_x0000_s52393" name="CS ChemDraw Drawing" r:id="rId8" imgW="6934200" imgH="1638300" progId="ChemDraw.Document.6.0">
                  <p:embed/>
                </p:oleObj>
              </mc:Choice>
              <mc:Fallback>
                <p:oleObj name="CS ChemDraw Drawing" r:id="rId8" imgW="6934200" imgH="1638300" progId="ChemDraw.Document.6.0">
                  <p:embed/>
                  <p:pic>
                    <p:nvPicPr>
                      <p:cNvPr id="0" name="Object 11"/>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767" y="3779148"/>
                        <a:ext cx="664527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20907"/>
                                        </p:tgtEl>
                                        <p:attrNameLst>
                                          <p:attrName>style.visibility</p:attrName>
                                        </p:attrNameLst>
                                      </p:cBhvr>
                                      <p:to>
                                        <p:strVal val="visible"/>
                                      </p:to>
                                    </p:set>
                                    <p:animEffect transition="in" filter="slide(fromBottom)">
                                      <p:cBhvr>
                                        <p:cTn id="7" dur="500"/>
                                        <p:tgtEl>
                                          <p:spTgt spid="720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376238" y="579178"/>
            <a:ext cx="2751137" cy="523875"/>
          </a:xfrm>
        </p:spPr>
        <p:txBody>
          <a:bodyPr/>
          <a:lstStyle/>
          <a:p>
            <a:pPr eaLnBrk="1" hangingPunct="1"/>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、命名</a:t>
            </a:r>
            <a:endParaRPr lang="en-US" altLang="zh-CN" sz="2800" b="1" dirty="0">
              <a:latin typeface="黑体" panose="02010609060101010101" pitchFamily="49" charset="-122"/>
              <a:ea typeface="黑体" panose="02010609060101010101" pitchFamily="49" charset="-122"/>
            </a:endParaRPr>
          </a:p>
        </p:txBody>
      </p:sp>
      <p:grpSp>
        <p:nvGrpSpPr>
          <p:cNvPr id="4105" name="组合 17"/>
          <p:cNvGrpSpPr/>
          <p:nvPr/>
        </p:nvGrpSpPr>
        <p:grpSpPr bwMode="auto">
          <a:xfrm>
            <a:off x="412500" y="2751027"/>
            <a:ext cx="8407972" cy="3630301"/>
            <a:chOff x="762000" y="1828800"/>
            <a:chExt cx="8101762" cy="3848191"/>
          </a:xfrm>
        </p:grpSpPr>
        <p:graphicFrame>
          <p:nvGraphicFramePr>
            <p:cNvPr id="4098" name="Object 5"/>
            <p:cNvGraphicFramePr>
              <a:graphicFrameLocks noChangeAspect="1"/>
            </p:cNvGraphicFramePr>
            <p:nvPr/>
          </p:nvGraphicFramePr>
          <p:xfrm>
            <a:off x="762000" y="1828800"/>
            <a:ext cx="1042988" cy="577850"/>
          </p:xfrm>
          <a:graphic>
            <a:graphicData uri="http://schemas.openxmlformats.org/presentationml/2006/ole">
              <mc:AlternateContent xmlns:mc="http://schemas.openxmlformats.org/markup-compatibility/2006">
                <mc:Choice xmlns:v="urn:schemas-microsoft-com:vml" Requires="v">
                  <p:oleObj spid="_x0000_s53454" name="CS ChemDraw Drawing" r:id="rId3" imgW="762000" imgH="424815" progId="ChemDraw.Document.6.0">
                    <p:embed/>
                  </p:oleObj>
                </mc:Choice>
                <mc:Fallback>
                  <p:oleObj name="CS ChemDraw Drawing" r:id="rId3" imgW="762000" imgH="424815"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28800"/>
                          <a:ext cx="10429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7" name="Text Box 6"/>
            <p:cNvSpPr txBox="1">
              <a:spLocks noChangeArrowheads="1"/>
            </p:cNvSpPr>
            <p:nvPr/>
          </p:nvSpPr>
          <p:spPr bwMode="auto">
            <a:xfrm>
              <a:off x="3042311" y="1905000"/>
              <a:ext cx="774165" cy="4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accent2"/>
                  </a:solidFill>
                  <a:latin typeface="黑体" panose="02010609060101010101" pitchFamily="49" charset="-122"/>
                  <a:ea typeface="黑体" panose="02010609060101010101" pitchFamily="49" charset="-122"/>
                </a:rPr>
                <a:t>甲胺</a:t>
              </a:r>
              <a:endParaRPr lang="en-US" altLang="zh-CN" dirty="0">
                <a:solidFill>
                  <a:schemeClr val="accent2"/>
                </a:solidFill>
              </a:endParaRPr>
            </a:p>
          </p:txBody>
        </p:sp>
        <p:graphicFrame>
          <p:nvGraphicFramePr>
            <p:cNvPr id="4099" name="Object 7"/>
            <p:cNvGraphicFramePr>
              <a:graphicFrameLocks noChangeAspect="1"/>
            </p:cNvGraphicFramePr>
            <p:nvPr/>
          </p:nvGraphicFramePr>
          <p:xfrm>
            <a:off x="762000" y="2743200"/>
            <a:ext cx="1328738" cy="711200"/>
          </p:xfrm>
          <a:graphic>
            <a:graphicData uri="http://schemas.openxmlformats.org/presentationml/2006/ole">
              <mc:AlternateContent xmlns:mc="http://schemas.openxmlformats.org/markup-compatibility/2006">
                <mc:Choice xmlns:v="urn:schemas-microsoft-com:vml" Requires="v">
                  <p:oleObj spid="_x0000_s53455" name="CS ChemDraw Drawing" r:id="rId5" imgW="958215" imgH="522605" progId="ChemDraw.Document.6.0">
                    <p:embed/>
                  </p:oleObj>
                </mc:Choice>
                <mc:Fallback>
                  <p:oleObj name="CS ChemDraw Drawing" r:id="rId5" imgW="958215" imgH="522605" progId="ChemDraw.Document.6.0">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743200"/>
                          <a:ext cx="1328738"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8" name="Text Box 8"/>
            <p:cNvSpPr txBox="1">
              <a:spLocks noChangeArrowheads="1"/>
            </p:cNvSpPr>
            <p:nvPr/>
          </p:nvSpPr>
          <p:spPr bwMode="auto">
            <a:xfrm>
              <a:off x="3177142" y="2689412"/>
              <a:ext cx="774165" cy="4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accent2"/>
                  </a:solidFill>
                  <a:latin typeface="黑体" panose="02010609060101010101" pitchFamily="49" charset="-122"/>
                  <a:ea typeface="黑体" panose="02010609060101010101" pitchFamily="49" charset="-122"/>
                </a:rPr>
                <a:t>苯胺</a:t>
              </a:r>
              <a:endParaRPr lang="en-US" altLang="zh-CN" dirty="0">
                <a:solidFill>
                  <a:schemeClr val="accent2"/>
                </a:solidFill>
              </a:endParaRPr>
            </a:p>
          </p:txBody>
        </p:sp>
        <p:graphicFrame>
          <p:nvGraphicFramePr>
            <p:cNvPr id="4100" name="Object 10"/>
            <p:cNvGraphicFramePr>
              <a:graphicFrameLocks noChangeAspect="1"/>
            </p:cNvGraphicFramePr>
            <p:nvPr/>
          </p:nvGraphicFramePr>
          <p:xfrm>
            <a:off x="762000" y="3810000"/>
            <a:ext cx="1042988" cy="577850"/>
          </p:xfrm>
          <a:graphic>
            <a:graphicData uri="http://schemas.openxmlformats.org/presentationml/2006/ole">
              <mc:AlternateContent xmlns:mc="http://schemas.openxmlformats.org/markup-compatibility/2006">
                <mc:Choice xmlns:v="urn:schemas-microsoft-com:vml" Requires="v">
                  <p:oleObj spid="_x0000_s53456" name="CS ChemDraw Drawing" r:id="rId7" imgW="762000" imgH="424815" progId="ChemDraw.Document.6.0">
                    <p:embed/>
                  </p:oleObj>
                </mc:Choice>
                <mc:Fallback>
                  <p:oleObj name="CS ChemDraw Drawing" r:id="rId7" imgW="762000" imgH="424815" progId="ChemDraw.Document.6.0">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3810000"/>
                          <a:ext cx="10429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0" name="Text Box 11"/>
            <p:cNvSpPr txBox="1">
              <a:spLocks noChangeArrowheads="1"/>
            </p:cNvSpPr>
            <p:nvPr/>
          </p:nvSpPr>
          <p:spPr bwMode="auto">
            <a:xfrm>
              <a:off x="2648520" y="3691053"/>
              <a:ext cx="1670047" cy="8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accent2"/>
                  </a:solidFill>
                  <a:latin typeface="黑体" panose="02010609060101010101" pitchFamily="49" charset="-122"/>
                  <a:ea typeface="黑体" panose="02010609060101010101" pitchFamily="49" charset="-122"/>
                </a:rPr>
                <a:t>二甲胺</a:t>
              </a:r>
              <a:endParaRPr lang="en-US" altLang="zh-CN" dirty="0">
                <a:solidFill>
                  <a:schemeClr val="accent2"/>
                </a:solidFill>
                <a:latin typeface="黑体" panose="02010609060101010101" pitchFamily="49" charset="-122"/>
                <a:ea typeface="黑体" panose="02010609060101010101" pitchFamily="49" charset="-122"/>
              </a:endParaRPr>
            </a:p>
            <a:p>
              <a:pPr algn="ctr" eaLnBrk="1" hangingPunct="1"/>
              <a:r>
                <a:rPr lang="en-US" altLang="zh-CN" dirty="0">
                  <a:solidFill>
                    <a:schemeClr val="accent2"/>
                  </a:solidFill>
                  <a:latin typeface="黑体" panose="02010609060101010101" pitchFamily="49" charset="-122"/>
                  <a:ea typeface="黑体" panose="02010609060101010101" pitchFamily="49" charset="-122"/>
                </a:rPr>
                <a:t>N-</a:t>
              </a:r>
              <a:r>
                <a:rPr lang="zh-CN" altLang="en-US" dirty="0">
                  <a:solidFill>
                    <a:schemeClr val="accent2"/>
                  </a:solidFill>
                  <a:latin typeface="黑体" panose="02010609060101010101" pitchFamily="49" charset="-122"/>
                  <a:ea typeface="黑体" panose="02010609060101010101" pitchFamily="49" charset="-122"/>
                </a:rPr>
                <a:t>甲基乙胺</a:t>
              </a:r>
              <a:endParaRPr lang="en-US" altLang="zh-CN" dirty="0">
                <a:solidFill>
                  <a:schemeClr val="accent2"/>
                </a:solidFill>
                <a:latin typeface="黑体" panose="02010609060101010101" pitchFamily="49" charset="-122"/>
                <a:ea typeface="黑体" panose="02010609060101010101" pitchFamily="49" charset="-122"/>
              </a:endParaRPr>
            </a:p>
          </p:txBody>
        </p:sp>
        <p:graphicFrame>
          <p:nvGraphicFramePr>
            <p:cNvPr id="4101" name="Object 12"/>
            <p:cNvGraphicFramePr>
              <a:graphicFrameLocks noChangeAspect="1"/>
            </p:cNvGraphicFramePr>
            <p:nvPr/>
          </p:nvGraphicFramePr>
          <p:xfrm>
            <a:off x="762000" y="4648200"/>
            <a:ext cx="1042988" cy="869950"/>
          </p:xfrm>
          <a:graphic>
            <a:graphicData uri="http://schemas.openxmlformats.org/presentationml/2006/ole">
              <mc:AlternateContent xmlns:mc="http://schemas.openxmlformats.org/markup-compatibility/2006">
                <mc:Choice xmlns:v="urn:schemas-microsoft-com:vml" Requires="v">
                  <p:oleObj spid="_x0000_s53457" name="CS ChemDraw Drawing" r:id="rId9" imgW="762000" imgH="631190" progId="ChemDraw.Document.6.0">
                    <p:embed/>
                  </p:oleObj>
                </mc:Choice>
                <mc:Fallback>
                  <p:oleObj name="CS ChemDraw Drawing" r:id="rId9" imgW="762000" imgH="631190" progId="ChemDraw.Document.6.0">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4648200"/>
                          <a:ext cx="1042988"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1" name="Text Box 13"/>
            <p:cNvSpPr txBox="1">
              <a:spLocks noChangeArrowheads="1"/>
            </p:cNvSpPr>
            <p:nvPr/>
          </p:nvSpPr>
          <p:spPr bwMode="auto">
            <a:xfrm>
              <a:off x="2782260" y="4796118"/>
              <a:ext cx="1670047" cy="8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accent2"/>
                  </a:solidFill>
                  <a:latin typeface="黑体" panose="02010609060101010101" pitchFamily="49" charset="-122"/>
                  <a:ea typeface="黑体" panose="02010609060101010101" pitchFamily="49" charset="-122"/>
                </a:rPr>
                <a:t>甲乙胺</a:t>
              </a:r>
              <a:endParaRPr lang="en-US" altLang="zh-CN" dirty="0">
                <a:solidFill>
                  <a:schemeClr val="accent2"/>
                </a:solidFill>
                <a:latin typeface="黑体" panose="02010609060101010101" pitchFamily="49" charset="-122"/>
                <a:ea typeface="黑体" panose="02010609060101010101" pitchFamily="49" charset="-122"/>
              </a:endParaRPr>
            </a:p>
            <a:p>
              <a:pPr algn="ctr" eaLnBrk="1" hangingPunct="1"/>
              <a:r>
                <a:rPr lang="en-US" altLang="zh-CN" dirty="0">
                  <a:solidFill>
                    <a:schemeClr val="accent2"/>
                  </a:solidFill>
                  <a:latin typeface="黑体" panose="02010609060101010101" pitchFamily="49" charset="-122"/>
                  <a:ea typeface="黑体" panose="02010609060101010101" pitchFamily="49" charset="-122"/>
                </a:rPr>
                <a:t>N-</a:t>
              </a:r>
              <a:r>
                <a:rPr lang="zh-CN" altLang="en-US" dirty="0">
                  <a:solidFill>
                    <a:schemeClr val="accent2"/>
                  </a:solidFill>
                  <a:latin typeface="黑体" panose="02010609060101010101" pitchFamily="49" charset="-122"/>
                  <a:ea typeface="黑体" panose="02010609060101010101" pitchFamily="49" charset="-122"/>
                </a:rPr>
                <a:t>甲基乙胺</a:t>
              </a:r>
              <a:endParaRPr lang="en-US" altLang="zh-CN" dirty="0">
                <a:solidFill>
                  <a:schemeClr val="accent2"/>
                </a:solidFill>
                <a:latin typeface="黑体" panose="02010609060101010101" pitchFamily="49" charset="-122"/>
                <a:ea typeface="黑体" panose="02010609060101010101" pitchFamily="49" charset="-122"/>
              </a:endParaRPr>
            </a:p>
          </p:txBody>
        </p:sp>
        <p:graphicFrame>
          <p:nvGraphicFramePr>
            <p:cNvPr id="4102" name="Object 14"/>
            <p:cNvGraphicFramePr>
              <a:graphicFrameLocks noChangeAspect="1"/>
            </p:cNvGraphicFramePr>
            <p:nvPr/>
          </p:nvGraphicFramePr>
          <p:xfrm>
            <a:off x="6172200" y="1981200"/>
            <a:ext cx="1558925" cy="1001713"/>
          </p:xfrm>
          <a:graphic>
            <a:graphicData uri="http://schemas.openxmlformats.org/presentationml/2006/ole">
              <mc:AlternateContent xmlns:mc="http://schemas.openxmlformats.org/markup-compatibility/2006">
                <mc:Choice xmlns:v="urn:schemas-microsoft-com:vml" Requires="v">
                  <p:oleObj spid="_x0000_s53458" name="CS ChemDraw Drawing" r:id="rId11" imgW="1121410" imgH="729615" progId="ChemDraw.Document.6.0">
                    <p:embed/>
                  </p:oleObj>
                </mc:Choice>
                <mc:Fallback>
                  <p:oleObj name="CS ChemDraw Drawing" r:id="rId11" imgW="1121410" imgH="729615" progId="ChemDraw.Document.6.0">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2200" y="1981200"/>
                          <a:ext cx="1558925"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2" name="Text Box 15"/>
            <p:cNvSpPr txBox="1">
              <a:spLocks noChangeArrowheads="1"/>
            </p:cNvSpPr>
            <p:nvPr/>
          </p:nvSpPr>
          <p:spPr bwMode="auto">
            <a:xfrm>
              <a:off x="5325100" y="3200400"/>
              <a:ext cx="3538662" cy="4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dirty="0">
                  <a:solidFill>
                    <a:schemeClr val="accent2"/>
                  </a:solidFill>
                  <a:latin typeface="黑体" panose="02010609060101010101" pitchFamily="49" charset="-122"/>
                  <a:ea typeface="黑体" panose="02010609060101010101" pitchFamily="49" charset="-122"/>
                </a:rPr>
                <a:t>甲</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基</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乙</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基</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环己</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基</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胺</a:t>
              </a:r>
              <a:endParaRPr lang="en-US" altLang="zh-CN" dirty="0">
                <a:solidFill>
                  <a:schemeClr val="accent2"/>
                </a:solidFill>
              </a:endParaRPr>
            </a:p>
          </p:txBody>
        </p:sp>
        <p:sp>
          <p:nvSpPr>
            <p:cNvPr id="4113" name="Text Box 16"/>
            <p:cNvSpPr txBox="1">
              <a:spLocks noChangeArrowheads="1"/>
            </p:cNvSpPr>
            <p:nvPr/>
          </p:nvSpPr>
          <p:spPr bwMode="auto">
            <a:xfrm>
              <a:off x="5390827" y="4490960"/>
              <a:ext cx="3212338" cy="113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solidFill>
                    <a:srgbClr val="FF0000"/>
                  </a:solidFill>
                  <a:ea typeface="黑体" panose="02010609060101010101" pitchFamily="49" charset="-122"/>
                </a:rPr>
                <a:t>简单的胺，以胺为母体，所含烃基的名称和数目在前面（按顺序规则书写</a:t>
              </a:r>
              <a:r>
                <a:rPr lang="zh-CN" altLang="en-US" sz="2400" b="0" dirty="0">
                  <a:solidFill>
                    <a:srgbClr val="FF0000"/>
                  </a:solidFill>
                  <a:ea typeface="黑体" panose="02010609060101010101" pitchFamily="49" charset="-122"/>
                </a:rPr>
                <a:t>）</a:t>
              </a:r>
            </a:p>
          </p:txBody>
        </p:sp>
      </p:grpSp>
      <p:sp>
        <p:nvSpPr>
          <p:cNvPr id="17" name="Rectangle 34"/>
          <p:cNvSpPr>
            <a:spLocks noChangeArrowheads="1"/>
          </p:cNvSpPr>
          <p:nvPr/>
        </p:nvSpPr>
        <p:spPr bwMode="auto">
          <a:xfrm>
            <a:off x="323850" y="1432856"/>
            <a:ext cx="8351838" cy="8223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A. </a:t>
            </a:r>
            <a:r>
              <a:rPr kumimoji="0" lang="zh-CN" altLang="en-US" sz="2400" dirty="0">
                <a:latin typeface="Arial" panose="020B0604020202020204" pitchFamily="34" charset="0"/>
                <a:ea typeface="楷体" panose="02010609060101010101" pitchFamily="49" charset="-122"/>
                <a:cs typeface="Arial" panose="020B0604020202020204" pitchFamily="34" charset="0"/>
              </a:rPr>
              <a:t>普通命名法：适用于简单胺。胺为母体，所含烃基的名称和数目写在前面。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028F394E-D05A-4B24-9E4F-7F2337B1E502}" type="datetime11">
              <a:rPr lang="zh-CN" altLang="en-US"/>
              <a:t>21:45:51</a:t>
            </a:fld>
            <a:endParaRPr lang="en-US" altLang="zh-CN"/>
          </a:p>
        </p:txBody>
      </p:sp>
      <p:sp>
        <p:nvSpPr>
          <p:cNvPr id="13" name="灯片编号占位符 3"/>
          <p:cNvSpPr>
            <a:spLocks noGrp="1"/>
          </p:cNvSpPr>
          <p:nvPr>
            <p:ph type="sldNum" sz="quarter" idx="12"/>
          </p:nvPr>
        </p:nvSpPr>
        <p:spPr/>
        <p:txBody>
          <a:bodyPr/>
          <a:lstStyle/>
          <a:p>
            <a:pPr>
              <a:defRPr/>
            </a:pPr>
            <a:fld id="{AE04D27F-DEF7-46B0-8765-D7F85720BC88}" type="slidenum">
              <a:rPr lang="en-US" altLang="zh-CN"/>
              <a:t>2</a:t>
            </a:fld>
            <a:endParaRPr lang="en-US" altLang="zh-CN"/>
          </a:p>
        </p:txBody>
      </p:sp>
      <p:sp>
        <p:nvSpPr>
          <p:cNvPr id="561154" name="Text Box 2"/>
          <p:cNvSpPr txBox="1">
            <a:spLocks noChangeArrowheads="1"/>
          </p:cNvSpPr>
          <p:nvPr/>
        </p:nvSpPr>
        <p:spPr bwMode="auto">
          <a:xfrm>
            <a:off x="395288" y="1747838"/>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solidFill>
                  <a:srgbClr val="000099"/>
                </a:solidFill>
                <a:latin typeface="Arial" panose="020B0604020202020204" pitchFamily="34" charset="0"/>
                <a:ea typeface="楷体" panose="02010609060101010101" pitchFamily="49" charset="-122"/>
                <a:cs typeface="Arial" panose="020B0604020202020204" pitchFamily="34" charset="0"/>
              </a:rPr>
              <a:t> 1</a:t>
            </a:r>
            <a:r>
              <a:rPr lang="zh-CN" altLang="en-US" sz="2400">
                <a:solidFill>
                  <a:srgbClr val="000099"/>
                </a:solidFill>
                <a:latin typeface="Arial" panose="020B0604020202020204" pitchFamily="34" charset="0"/>
                <a:ea typeface="楷体" panose="02010609060101010101" pitchFamily="49" charset="-122"/>
                <a:cs typeface="Arial" panose="020B0604020202020204" pitchFamily="34" charset="0"/>
              </a:rPr>
              <a:t>、结构</a:t>
            </a:r>
          </a:p>
        </p:txBody>
      </p:sp>
      <p:sp>
        <p:nvSpPr>
          <p:cNvPr id="561155" name="Text Box 3"/>
          <p:cNvSpPr txBox="1">
            <a:spLocks noChangeArrowheads="1"/>
          </p:cNvSpPr>
          <p:nvPr/>
        </p:nvSpPr>
        <p:spPr bwMode="auto">
          <a:xfrm>
            <a:off x="395288" y="41910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solidFill>
                  <a:srgbClr val="000000"/>
                </a:solidFill>
                <a:latin typeface="宋体" panose="02010600030101010101" pitchFamily="2" charset="-122"/>
                <a:ea typeface="宋体" panose="02010600030101010101" pitchFamily="2" charset="-122"/>
              </a:rPr>
              <a:t>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硝基中，</a:t>
            </a:r>
            <a:r>
              <a:rPr lang="zh-CN" altLang="en-US" sz="2400">
                <a:solidFill>
                  <a:srgbClr val="FF3300"/>
                </a:solidFill>
                <a:latin typeface="Arial" panose="020B0604020202020204" pitchFamily="34" charset="0"/>
                <a:ea typeface="楷体" panose="02010609060101010101" pitchFamily="49" charset="-122"/>
                <a:cs typeface="Arial" panose="020B0604020202020204" pitchFamily="34" charset="0"/>
              </a:rPr>
              <a:t>氮原子和两个氧原子上的</a:t>
            </a:r>
            <a:r>
              <a:rPr lang="en-US" altLang="zh-CN" sz="2400">
                <a:solidFill>
                  <a:srgbClr val="FF3300"/>
                </a:solidFill>
                <a:latin typeface="Arial" panose="020B0604020202020204" pitchFamily="34" charset="0"/>
                <a:ea typeface="楷体" panose="02010609060101010101" pitchFamily="49" charset="-122"/>
                <a:cs typeface="Arial" panose="020B0604020202020204" pitchFamily="34" charset="0"/>
              </a:rPr>
              <a:t>p</a:t>
            </a:r>
            <a:r>
              <a:rPr lang="zh-CN" altLang="en-US" sz="2400">
                <a:solidFill>
                  <a:srgbClr val="FF3300"/>
                </a:solidFill>
                <a:latin typeface="Arial" panose="020B0604020202020204" pitchFamily="34" charset="0"/>
                <a:ea typeface="楷体" panose="02010609060101010101" pitchFamily="49" charset="-122"/>
                <a:cs typeface="Arial" panose="020B0604020202020204" pitchFamily="34" charset="0"/>
              </a:rPr>
              <a:t>轨道相互重叠</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，形成包括</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O</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N</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O</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三个原子在内的</a:t>
            </a:r>
            <a:r>
              <a:rPr lang="zh-CN" altLang="en-US" sz="2400">
                <a:solidFill>
                  <a:srgbClr val="FF3300"/>
                </a:solidFill>
                <a:latin typeface="Arial" panose="020B0604020202020204" pitchFamily="34" charset="0"/>
                <a:ea typeface="楷体" panose="02010609060101010101" pitchFamily="49" charset="-122"/>
                <a:cs typeface="Arial" panose="020B0604020202020204" pitchFamily="34" charset="0"/>
              </a:rPr>
              <a:t>大</a:t>
            </a:r>
            <a:r>
              <a:rPr lang="en-US" altLang="zh-CN" sz="2400">
                <a:solidFill>
                  <a:srgbClr val="FF3300"/>
                </a:solidFill>
                <a:latin typeface="Arial" panose="020B0604020202020204" pitchFamily="34" charset="0"/>
                <a:ea typeface="楷体" panose="02010609060101010101" pitchFamily="49" charset="-122"/>
                <a:cs typeface="Arial" panose="020B0604020202020204" pitchFamily="34" charset="0"/>
              </a:rPr>
              <a:t>π</a:t>
            </a:r>
            <a:r>
              <a:rPr lang="zh-CN" altLang="en-US" sz="2400">
                <a:solidFill>
                  <a:srgbClr val="FF3300"/>
                </a:solidFill>
                <a:latin typeface="Arial" panose="020B0604020202020204" pitchFamily="34" charset="0"/>
                <a:ea typeface="楷体" panose="02010609060101010101" pitchFamily="49" charset="-122"/>
                <a:cs typeface="Arial" panose="020B0604020202020204" pitchFamily="34" charset="0"/>
              </a:rPr>
              <a:t>键。</a:t>
            </a:r>
          </a:p>
        </p:txBody>
      </p:sp>
      <p:sp>
        <p:nvSpPr>
          <p:cNvPr id="561156" name="Text Box 4"/>
          <p:cNvSpPr txBox="1">
            <a:spLocks noChangeArrowheads="1"/>
          </p:cNvSpPr>
          <p:nvPr/>
        </p:nvSpPr>
        <p:spPr bwMode="auto">
          <a:xfrm>
            <a:off x="250825" y="2251075"/>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宋体" panose="02010600030101010101" pitchFamily="2" charset="-122"/>
                <a:ea typeface="宋体" panose="02010600030101010101" pitchFamily="2" charset="-122"/>
              </a:rPr>
              <a:t> </a:t>
            </a:r>
            <a:r>
              <a:rPr lang="zh-CN" altLang="en-US" sz="2400">
                <a:latin typeface="楷体" panose="02010609060101010101" pitchFamily="49" charset="-122"/>
                <a:ea typeface="楷体" panose="02010609060101010101" pitchFamily="49" charset="-122"/>
                <a:cs typeface="Arial" panose="020B0604020202020204" pitchFamily="34" charset="0"/>
              </a:rPr>
              <a:t>硝基化合物的构造式为：</a:t>
            </a:r>
          </a:p>
        </p:txBody>
      </p:sp>
      <p:sp>
        <p:nvSpPr>
          <p:cNvPr id="561159" name="Text Box 7"/>
          <p:cNvSpPr txBox="1">
            <a:spLocks noChangeArrowheads="1"/>
          </p:cNvSpPr>
          <p:nvPr/>
        </p:nvSpPr>
        <p:spPr bwMode="auto">
          <a:xfrm>
            <a:off x="395288" y="2962275"/>
            <a:ext cx="8280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solidFill>
                  <a:srgbClr val="000000"/>
                </a:solidFill>
                <a:latin typeface="宋体" panose="02010600030101010101" pitchFamily="2" charset="-122"/>
                <a:ea typeface="宋体" panose="02010600030101010101" pitchFamily="2" charset="-122"/>
              </a:rPr>
              <a:t>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电子衍射法证明：硝基中</a:t>
            </a:r>
            <a:r>
              <a:rPr lang="zh-CN" altLang="en-US" sz="2400">
                <a:solidFill>
                  <a:srgbClr val="FF3300"/>
                </a:solidFill>
                <a:latin typeface="Arial" panose="020B0604020202020204" pitchFamily="34" charset="0"/>
                <a:ea typeface="楷体" panose="02010609060101010101" pitchFamily="49" charset="-122"/>
                <a:cs typeface="Arial" panose="020B0604020202020204" pitchFamily="34" charset="0"/>
              </a:rPr>
              <a:t>两个氮氧键的键长是完全相同的</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。如：</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CH</a:t>
            </a:r>
            <a:r>
              <a:rPr lang="en-US" altLang="zh-CN" sz="2400" baseline="-25000">
                <a:solidFill>
                  <a:srgbClr val="000000"/>
                </a:solidFill>
                <a:latin typeface="Arial" panose="020B0604020202020204" pitchFamily="34" charset="0"/>
                <a:ea typeface="楷体" panose="02010609060101010101" pitchFamily="49" charset="-122"/>
                <a:cs typeface="Arial" panose="020B0604020202020204" pitchFamily="34" charset="0"/>
              </a:rPr>
              <a:t>3</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NO</a:t>
            </a:r>
            <a:r>
              <a:rPr lang="en-US" altLang="zh-CN" sz="2400" baseline="-25000">
                <a:solidFill>
                  <a:srgbClr val="000000"/>
                </a:solidFill>
                <a:latin typeface="Arial" panose="020B0604020202020204" pitchFamily="34" charset="0"/>
                <a:ea typeface="楷体" panose="02010609060101010101" pitchFamily="49" charset="-122"/>
                <a:cs typeface="Arial" panose="020B0604020202020204" pitchFamily="34" charset="0"/>
              </a:rPr>
              <a:t>2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分子中的两个 </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N</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O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键的键长均为</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0.122 nm</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a:t>
            </a:r>
            <a:endParaRPr lang="zh-CN" altLang="en-US" sz="2400">
              <a:solidFill>
                <a:srgbClr val="000000"/>
              </a:solidFill>
              <a:latin typeface="宋体" panose="02010600030101010101" pitchFamily="2" charset="-122"/>
              <a:ea typeface="宋体" panose="02010600030101010101" pitchFamily="2" charset="-122"/>
            </a:endParaRPr>
          </a:p>
        </p:txBody>
      </p:sp>
      <p:graphicFrame>
        <p:nvGraphicFramePr>
          <p:cNvPr id="561168" name="Object 16"/>
          <p:cNvGraphicFramePr>
            <a:graphicFrameLocks noChangeAspect="1"/>
          </p:cNvGraphicFramePr>
          <p:nvPr/>
        </p:nvGraphicFramePr>
        <p:xfrm>
          <a:off x="4211638" y="2132013"/>
          <a:ext cx="2592387" cy="649287"/>
        </p:xfrm>
        <a:graphic>
          <a:graphicData uri="http://schemas.openxmlformats.org/presentationml/2006/ole">
            <mc:AlternateContent xmlns:mc="http://schemas.openxmlformats.org/markup-compatibility/2006">
              <mc:Choice xmlns:v="urn:schemas-microsoft-com:vml" Requires="v">
                <p:oleObj spid="_x0000_s8365" name="CS ChemDraw Drawing" r:id="rId3" imgW="2997200" imgH="762000" progId="ChemDraw.Document.6.0">
                  <p:embed/>
                </p:oleObj>
              </mc:Choice>
              <mc:Fallback>
                <p:oleObj name="CS ChemDraw Drawing" r:id="rId3" imgW="2997200" imgH="762000" progId="ChemDraw.Document.6.0">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132013"/>
                        <a:ext cx="2592387" cy="64928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1171" name="Text Box 19"/>
          <p:cNvSpPr txBox="1">
            <a:spLocks noChangeArrowheads="1"/>
          </p:cNvSpPr>
          <p:nvPr/>
        </p:nvSpPr>
        <p:spPr bwMode="auto">
          <a:xfrm>
            <a:off x="250825" y="1268413"/>
            <a:ext cx="563562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latin typeface="楷体" panose="02010609060101010101" pitchFamily="49" charset="-122"/>
                <a:ea typeface="楷体" panose="02010609060101010101" pitchFamily="49" charset="-122"/>
                <a:cs typeface="Times New Roman" panose="02020603050405020304" pitchFamily="18" charset="0"/>
              </a:rPr>
              <a:t>一、硝基化合物的结构、分类和命名</a:t>
            </a:r>
            <a:r>
              <a:rPr lang="zh-CN" altLang="en-US" sz="2400">
                <a:latin typeface="宋体" panose="02010600030101010101" pitchFamily="2" charset="-122"/>
                <a:ea typeface="楷体" panose="02010609060101010101" pitchFamily="49" charset="-122"/>
                <a:cs typeface="Times New Roman" panose="02020603050405020304" pitchFamily="18" charset="0"/>
              </a:rPr>
              <a:t> </a:t>
            </a:r>
          </a:p>
        </p:txBody>
      </p:sp>
      <p:sp>
        <p:nvSpPr>
          <p:cNvPr id="561172" name="Rectangle 20"/>
          <p:cNvSpPr>
            <a:spLocks noChangeArrowheads="1"/>
          </p:cNvSpPr>
          <p:nvPr/>
        </p:nvSpPr>
        <p:spPr bwMode="auto">
          <a:xfrm>
            <a:off x="2971800" y="228600"/>
            <a:ext cx="347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spcBef>
                <a:spcPct val="20000"/>
              </a:spcBef>
              <a:buClr>
                <a:schemeClr val="hlink"/>
              </a:buClr>
              <a:buSzPct val="70000"/>
              <a:buFont typeface="Wingdings" panose="05000000000000000000" pitchFamily="2" charset="2"/>
              <a:buNone/>
            </a:pPr>
            <a:r>
              <a:rPr kumimoji="0" lang="en-US" altLang="zh-CN">
                <a:solidFill>
                  <a:srgbClr val="000099"/>
                </a:solidFill>
                <a:latin typeface="宋体" panose="02010600030101010101" pitchFamily="2" charset="-122"/>
                <a:ea typeface="宋体" panose="02010600030101010101" pitchFamily="2" charset="-122"/>
              </a:rPr>
              <a:t> </a:t>
            </a:r>
            <a:r>
              <a:rPr kumimoji="0" lang="zh-CN" altLang="en-US">
                <a:solidFill>
                  <a:srgbClr val="000099"/>
                </a:solidFill>
                <a:latin typeface="Arial" panose="020B0604020202020204" pitchFamily="34" charset="0"/>
                <a:ea typeface="楷体" panose="02010609060101010101" pitchFamily="49" charset="-122"/>
                <a:cs typeface="Arial" panose="020B0604020202020204" pitchFamily="34" charset="0"/>
              </a:rPr>
              <a:t>第一节 硝基化合物</a:t>
            </a:r>
            <a:endParaRPr kumimoji="0" lang="zh-CN" altLang="en-US" b="0">
              <a:solidFill>
                <a:srgbClr val="000099"/>
              </a:solidFill>
              <a:latin typeface="Arial" panose="020B0604020202020204" pitchFamily="34" charset="0"/>
              <a:ea typeface="楷体" panose="02010609060101010101" pitchFamily="49" charset="-122"/>
              <a:cs typeface="Arial" panose="020B0604020202020204" pitchFamily="34" charset="0"/>
            </a:endParaRPr>
          </a:p>
        </p:txBody>
      </p:sp>
      <p:sp>
        <p:nvSpPr>
          <p:cNvPr id="561173" name="Text Box 21"/>
          <p:cNvSpPr txBox="1">
            <a:spLocks noChangeArrowheads="1"/>
          </p:cNvSpPr>
          <p:nvPr/>
        </p:nvSpPr>
        <p:spPr bwMode="auto">
          <a:xfrm>
            <a:off x="395288" y="692150"/>
            <a:ext cx="7691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宋体" panose="02010600030101010101" pitchFamily="2" charset="-122"/>
                <a:ea typeface="宋体" panose="02010600030101010101" pitchFamily="2" charset="-122"/>
              </a:rPr>
              <a:t>  </a:t>
            </a:r>
            <a:r>
              <a:rPr lang="zh-CN" altLang="en-US" sz="2400">
                <a:latin typeface="Arial" panose="020B0604020202020204" pitchFamily="34" charset="0"/>
                <a:ea typeface="楷体" panose="02010609060101010101" pitchFamily="49" charset="-122"/>
                <a:cs typeface="Arial" panose="020B0604020202020204" pitchFamily="34" charset="0"/>
              </a:rPr>
              <a:t>分子中含有</a:t>
            </a:r>
            <a:r>
              <a:rPr lang="en-US" altLang="zh-CN" sz="2400">
                <a:solidFill>
                  <a:srgbClr val="FF3300"/>
                </a:solidFill>
                <a:latin typeface="Arial" panose="020B0604020202020204" pitchFamily="34" charset="0"/>
                <a:ea typeface="楷体" panose="02010609060101010101" pitchFamily="49" charset="-122"/>
                <a:cs typeface="Arial" panose="020B0604020202020204" pitchFamily="34" charset="0"/>
              </a:rPr>
              <a:t>—NO</a:t>
            </a:r>
            <a:r>
              <a:rPr lang="en-US" altLang="zh-CN" sz="2400" baseline="-25000">
                <a:solidFill>
                  <a:srgbClr val="FF3300"/>
                </a:solidFill>
                <a:latin typeface="Arial" panose="020B0604020202020204" pitchFamily="34" charset="0"/>
                <a:ea typeface="楷体" panose="02010609060101010101" pitchFamily="49" charset="-122"/>
                <a:cs typeface="Arial" panose="020B0604020202020204" pitchFamily="34" charset="0"/>
              </a:rPr>
              <a:t>2</a:t>
            </a:r>
            <a:r>
              <a:rPr lang="zh-CN" altLang="en-US" sz="2400">
                <a:solidFill>
                  <a:srgbClr val="FF3300"/>
                </a:solidFill>
                <a:latin typeface="Arial" panose="020B0604020202020204" pitchFamily="34" charset="0"/>
                <a:ea typeface="楷体" panose="02010609060101010101" pitchFamily="49" charset="-122"/>
                <a:cs typeface="Arial" panose="020B0604020202020204" pitchFamily="34" charset="0"/>
              </a:rPr>
              <a:t>官能团</a:t>
            </a:r>
            <a:r>
              <a:rPr lang="zh-CN" altLang="en-US" sz="2400">
                <a:latin typeface="Arial" panose="020B0604020202020204" pitchFamily="34" charset="0"/>
                <a:ea typeface="楷体" panose="02010609060101010101" pitchFamily="49" charset="-122"/>
                <a:cs typeface="Arial" panose="020B0604020202020204" pitchFamily="34" charset="0"/>
              </a:rPr>
              <a:t>的化合物统称为</a:t>
            </a:r>
            <a:r>
              <a:rPr lang="zh-CN" altLang="en-US" sz="2400">
                <a:solidFill>
                  <a:srgbClr val="FF3300"/>
                </a:solidFill>
                <a:latin typeface="Arial" panose="020B0604020202020204" pitchFamily="34" charset="0"/>
                <a:ea typeface="楷体" panose="02010609060101010101" pitchFamily="49" charset="-122"/>
                <a:cs typeface="Arial" panose="020B0604020202020204" pitchFamily="34" charset="0"/>
              </a:rPr>
              <a:t>硝基化合物</a:t>
            </a:r>
            <a:r>
              <a:rPr lang="zh-CN" altLang="en-US" sz="2400">
                <a:solidFill>
                  <a:schemeClr val="tx2"/>
                </a:solidFill>
                <a:latin typeface="Arial" panose="020B0604020202020204" pitchFamily="34" charset="0"/>
                <a:ea typeface="楷体" panose="02010609060101010101" pitchFamily="49" charset="-122"/>
                <a:cs typeface="Arial" panose="020B0604020202020204" pitchFamily="34" charset="0"/>
              </a:rPr>
              <a:t>。</a:t>
            </a:r>
          </a:p>
        </p:txBody>
      </p:sp>
      <p:graphicFrame>
        <p:nvGraphicFramePr>
          <p:cNvPr id="561174" name="Object 22"/>
          <p:cNvGraphicFramePr>
            <a:graphicFrameLocks noChangeAspect="1"/>
          </p:cNvGraphicFramePr>
          <p:nvPr/>
        </p:nvGraphicFramePr>
        <p:xfrm>
          <a:off x="4067175" y="5040313"/>
          <a:ext cx="1235075" cy="1628775"/>
        </p:xfrm>
        <a:graphic>
          <a:graphicData uri="http://schemas.openxmlformats.org/presentationml/2006/ole">
            <mc:AlternateContent xmlns:mc="http://schemas.openxmlformats.org/markup-compatibility/2006">
              <mc:Choice xmlns:v="urn:schemas-microsoft-com:vml" Requires="v">
                <p:oleObj spid="_x0000_s8366" name="CS ChemDraw Drawing" r:id="rId5" imgW="1079500" imgH="1422400" progId="ChemDraw.Document.6.0">
                  <p:embed/>
                </p:oleObj>
              </mc:Choice>
              <mc:Fallback>
                <p:oleObj name="CS ChemDraw Drawing" r:id="rId5" imgW="1079500" imgH="1422400" progId="ChemDraw.Document.6.0">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5040313"/>
                        <a:ext cx="1235075" cy="16287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1172"/>
                                        </p:tgtEl>
                                        <p:attrNameLst>
                                          <p:attrName>style.visibility</p:attrName>
                                        </p:attrNameLst>
                                      </p:cBhvr>
                                      <p:to>
                                        <p:strVal val="visible"/>
                                      </p:to>
                                    </p:set>
                                    <p:anim calcmode="lin" valueType="num">
                                      <p:cBhvr additive="base">
                                        <p:cTn id="7" dur="500" fill="hold"/>
                                        <p:tgtEl>
                                          <p:spTgt spid="561172"/>
                                        </p:tgtEl>
                                        <p:attrNameLst>
                                          <p:attrName>ppt_x</p:attrName>
                                        </p:attrNameLst>
                                      </p:cBhvr>
                                      <p:tavLst>
                                        <p:tav tm="0">
                                          <p:val>
                                            <p:strVal val="#ppt_x"/>
                                          </p:val>
                                        </p:tav>
                                        <p:tav tm="100000">
                                          <p:val>
                                            <p:strVal val="#ppt_x"/>
                                          </p:val>
                                        </p:tav>
                                      </p:tavLst>
                                    </p:anim>
                                    <p:anim calcmode="lin" valueType="num">
                                      <p:cBhvr additive="base">
                                        <p:cTn id="8" dur="500" fill="hold"/>
                                        <p:tgtEl>
                                          <p:spTgt spid="5611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561173"/>
                                        </p:tgtEl>
                                        <p:attrNameLst>
                                          <p:attrName>style.visibility</p:attrName>
                                        </p:attrNameLst>
                                      </p:cBhvr>
                                      <p:to>
                                        <p:strVal val="visible"/>
                                      </p:to>
                                    </p:set>
                                    <p:animEffect transition="in" filter="strips(downLeft)">
                                      <p:cBhvr>
                                        <p:cTn id="13" dur="500"/>
                                        <p:tgtEl>
                                          <p:spTgt spid="56117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561171"/>
                                        </p:tgtEl>
                                        <p:attrNameLst>
                                          <p:attrName>style.visibility</p:attrName>
                                        </p:attrNameLst>
                                      </p:cBhvr>
                                      <p:to>
                                        <p:strVal val="visible"/>
                                      </p:to>
                                    </p:set>
                                    <p:animEffect transition="in" filter="slide(fromBottom)">
                                      <p:cBhvr>
                                        <p:cTn id="18" dur="500"/>
                                        <p:tgtEl>
                                          <p:spTgt spid="561171"/>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561154"/>
                                        </p:tgtEl>
                                        <p:attrNameLst>
                                          <p:attrName>style.visibility</p:attrName>
                                        </p:attrNameLst>
                                      </p:cBhvr>
                                      <p:to>
                                        <p:strVal val="visible"/>
                                      </p:to>
                                    </p:set>
                                    <p:animEffect transition="in" filter="strips(downLeft)">
                                      <p:cBhvr>
                                        <p:cTn id="23" dur="500"/>
                                        <p:tgtEl>
                                          <p:spTgt spid="561154"/>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561156"/>
                                        </p:tgtEl>
                                        <p:attrNameLst>
                                          <p:attrName>style.visibility</p:attrName>
                                        </p:attrNameLst>
                                      </p:cBhvr>
                                      <p:to>
                                        <p:strVal val="visible"/>
                                      </p:to>
                                    </p:set>
                                    <p:animEffect transition="in" filter="strips(downLeft)">
                                      <p:cBhvr>
                                        <p:cTn id="26" dur="500"/>
                                        <p:tgtEl>
                                          <p:spTgt spid="561156"/>
                                        </p:tgtEl>
                                      </p:cBhvr>
                                    </p:animEffect>
                                  </p:childTnLst>
                                </p:cTn>
                              </p:par>
                              <p:par>
                                <p:cTn id="27" presetID="18" presetClass="entr" presetSubtype="12" fill="hold" nodeType="withEffect">
                                  <p:stCondLst>
                                    <p:cond delay="0"/>
                                  </p:stCondLst>
                                  <p:childTnLst>
                                    <p:set>
                                      <p:cBhvr>
                                        <p:cTn id="28" dur="1" fill="hold">
                                          <p:stCondLst>
                                            <p:cond delay="0"/>
                                          </p:stCondLst>
                                        </p:cTn>
                                        <p:tgtEl>
                                          <p:spTgt spid="561168"/>
                                        </p:tgtEl>
                                        <p:attrNameLst>
                                          <p:attrName>style.visibility</p:attrName>
                                        </p:attrNameLst>
                                      </p:cBhvr>
                                      <p:to>
                                        <p:strVal val="visible"/>
                                      </p:to>
                                    </p:set>
                                    <p:animEffect transition="in" filter="strips(downLeft)">
                                      <p:cBhvr>
                                        <p:cTn id="29" dur="500"/>
                                        <p:tgtEl>
                                          <p:spTgt spid="561168"/>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561159"/>
                                        </p:tgtEl>
                                        <p:attrNameLst>
                                          <p:attrName>style.visibility</p:attrName>
                                        </p:attrNameLst>
                                      </p:cBhvr>
                                      <p:to>
                                        <p:strVal val="visible"/>
                                      </p:to>
                                    </p:set>
                                    <p:animEffect transition="in" filter="strips(downLeft)">
                                      <p:cBhvr>
                                        <p:cTn id="34" dur="500"/>
                                        <p:tgtEl>
                                          <p:spTgt spid="561159"/>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grpId="0" nodeType="clickEffect">
                                  <p:stCondLst>
                                    <p:cond delay="0"/>
                                  </p:stCondLst>
                                  <p:childTnLst>
                                    <p:set>
                                      <p:cBhvr>
                                        <p:cTn id="38" dur="1" fill="hold">
                                          <p:stCondLst>
                                            <p:cond delay="0"/>
                                          </p:stCondLst>
                                        </p:cTn>
                                        <p:tgtEl>
                                          <p:spTgt spid="561155"/>
                                        </p:tgtEl>
                                        <p:attrNameLst>
                                          <p:attrName>style.visibility</p:attrName>
                                        </p:attrNameLst>
                                      </p:cBhvr>
                                      <p:to>
                                        <p:strVal val="visible"/>
                                      </p:to>
                                    </p:set>
                                    <p:animEffect transition="in" filter="strips(downLeft)">
                                      <p:cBhvr>
                                        <p:cTn id="39" dur="500"/>
                                        <p:tgtEl>
                                          <p:spTgt spid="561155"/>
                                        </p:tgtEl>
                                      </p:cBhvr>
                                    </p:animEffect>
                                  </p:childTnLst>
                                </p:cTn>
                              </p:par>
                              <p:par>
                                <p:cTn id="40" presetID="18" presetClass="entr" presetSubtype="12" fill="hold" nodeType="withEffect">
                                  <p:stCondLst>
                                    <p:cond delay="0"/>
                                  </p:stCondLst>
                                  <p:childTnLst>
                                    <p:set>
                                      <p:cBhvr>
                                        <p:cTn id="41" dur="1" fill="hold">
                                          <p:stCondLst>
                                            <p:cond delay="0"/>
                                          </p:stCondLst>
                                        </p:cTn>
                                        <p:tgtEl>
                                          <p:spTgt spid="561174"/>
                                        </p:tgtEl>
                                        <p:attrNameLst>
                                          <p:attrName>style.visibility</p:attrName>
                                        </p:attrNameLst>
                                      </p:cBhvr>
                                      <p:to>
                                        <p:strVal val="visible"/>
                                      </p:to>
                                    </p:set>
                                    <p:animEffect transition="in" filter="strips(downLeft)">
                                      <p:cBhvr>
                                        <p:cTn id="42" dur="500"/>
                                        <p:tgtEl>
                                          <p:spTgt spid="561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4" grpId="0"/>
      <p:bldP spid="561155" grpId="0"/>
      <p:bldP spid="561156" grpId="0"/>
      <p:bldP spid="561159" grpId="0"/>
      <p:bldP spid="561171" grpId="0"/>
      <p:bldP spid="561172" grpId="0"/>
      <p:bldP spid="5611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4"/>
          <p:cNvSpPr txBox="1">
            <a:spLocks noChangeArrowheads="1"/>
          </p:cNvSpPr>
          <p:nvPr/>
        </p:nvSpPr>
        <p:spPr bwMode="auto">
          <a:xfrm>
            <a:off x="273566" y="884238"/>
            <a:ext cx="2526269" cy="461665"/>
          </a:xfrm>
          <a:prstGeom prst="rect">
            <a:avLst/>
          </a:prstGeom>
          <a:noFill/>
          <a:ln w="9525">
            <a:noFill/>
            <a:miter lim="800000"/>
          </a:ln>
        </p:spPr>
        <p:txBody>
          <a:bodyPr wrap="none">
            <a:spAutoFit/>
          </a:bodyPr>
          <a:lstStyle/>
          <a:p>
            <a:pPr algn="ctr">
              <a:defRPr/>
            </a:pPr>
            <a:r>
              <a:rPr lang="en-US" altLang="zh-CN" sz="2400" dirty="0">
                <a:solidFill>
                  <a:schemeClr val="tx2">
                    <a:lumMod val="75000"/>
                  </a:schemeClr>
                </a:solidFill>
                <a:latin typeface="Arial" panose="020B0604020202020204" pitchFamily="34" charset="0"/>
                <a:ea typeface="宋体" panose="02010600030101010101" pitchFamily="2" charset="-122"/>
              </a:rPr>
              <a:t>B. IUPAC </a:t>
            </a:r>
            <a:r>
              <a:rPr lang="zh-CN" altLang="en-US" sz="2400" dirty="0">
                <a:solidFill>
                  <a:schemeClr val="tx2">
                    <a:lumMod val="75000"/>
                  </a:schemeClr>
                </a:solidFill>
                <a:latin typeface="黑体" panose="02010609060101010101" pitchFamily="49" charset="-122"/>
                <a:ea typeface="黑体" panose="02010609060101010101" pitchFamily="49" charset="-122"/>
              </a:rPr>
              <a:t>命名法</a:t>
            </a:r>
            <a:endParaRPr lang="en-US" altLang="zh-CN" sz="2400" dirty="0">
              <a:solidFill>
                <a:schemeClr val="tx2">
                  <a:lumMod val="75000"/>
                </a:schemeClr>
              </a:solidFill>
              <a:latin typeface="黑体" panose="02010609060101010101" pitchFamily="49" charset="-122"/>
              <a:ea typeface="黑体" panose="02010609060101010101" pitchFamily="49" charset="-122"/>
            </a:endParaRPr>
          </a:p>
        </p:txBody>
      </p:sp>
      <p:grpSp>
        <p:nvGrpSpPr>
          <p:cNvPr id="5126" name="组合 14"/>
          <p:cNvGrpSpPr/>
          <p:nvPr/>
        </p:nvGrpSpPr>
        <p:grpSpPr bwMode="auto">
          <a:xfrm>
            <a:off x="1497013" y="2371725"/>
            <a:ext cx="5951016" cy="3635375"/>
            <a:chOff x="1219200" y="2209800"/>
            <a:chExt cx="5371811" cy="4114800"/>
          </a:xfrm>
        </p:grpSpPr>
        <p:graphicFrame>
          <p:nvGraphicFramePr>
            <p:cNvPr id="5122" name="Object 5"/>
            <p:cNvGraphicFramePr>
              <a:graphicFrameLocks noChangeAspect="1"/>
            </p:cNvGraphicFramePr>
            <p:nvPr/>
          </p:nvGraphicFramePr>
          <p:xfrm>
            <a:off x="1600200" y="2362200"/>
            <a:ext cx="1209675" cy="1041400"/>
          </p:xfrm>
          <a:graphic>
            <a:graphicData uri="http://schemas.openxmlformats.org/presentationml/2006/ole">
              <mc:AlternateContent xmlns:mc="http://schemas.openxmlformats.org/markup-compatibility/2006">
                <mc:Choice xmlns:v="urn:schemas-microsoft-com:vml" Requires="v">
                  <p:oleObj spid="_x0000_s54396" name="CS ChemDraw Drawing" r:id="rId3" imgW="882015" imgH="762000" progId="ChemDraw.Document.6.0">
                    <p:embed/>
                  </p:oleObj>
                </mc:Choice>
                <mc:Fallback>
                  <p:oleObj name="CS ChemDraw Drawing" r:id="rId3" imgW="882015" imgH="762000"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362200"/>
                          <a:ext cx="120967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8" name="AutoShape 6"/>
            <p:cNvSpPr>
              <a:spLocks noChangeArrowheads="1"/>
            </p:cNvSpPr>
            <p:nvPr/>
          </p:nvSpPr>
          <p:spPr bwMode="auto">
            <a:xfrm>
              <a:off x="1524000" y="2209800"/>
              <a:ext cx="762000" cy="1295400"/>
            </a:xfrm>
            <a:prstGeom prst="roundRect">
              <a:avLst>
                <a:gd name="adj" fmla="val 16667"/>
              </a:avLst>
            </a:prstGeom>
            <a:solidFill>
              <a:srgbClr val="99CCFF">
                <a:alpha val="14902"/>
              </a:srgbClr>
            </a:solidFill>
            <a:ln w="25400">
              <a:solidFill>
                <a:srgbClr val="99CCFF"/>
              </a:solidFill>
              <a:prstDash val="dash"/>
              <a:rou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123" name="Object 7"/>
            <p:cNvGraphicFramePr>
              <a:graphicFrameLocks noChangeAspect="1"/>
            </p:cNvGraphicFramePr>
            <p:nvPr/>
          </p:nvGraphicFramePr>
          <p:xfrm>
            <a:off x="1600200" y="3886200"/>
            <a:ext cx="1173163" cy="871538"/>
          </p:xfrm>
          <a:graphic>
            <a:graphicData uri="http://schemas.openxmlformats.org/presentationml/2006/ole">
              <mc:AlternateContent xmlns:mc="http://schemas.openxmlformats.org/markup-compatibility/2006">
                <mc:Choice xmlns:v="urn:schemas-microsoft-com:vml" Requires="v">
                  <p:oleObj spid="_x0000_s54397" name="CS ChemDraw Drawing" r:id="rId5" imgW="848995" imgH="631190" progId="ChemDraw.Document.6.0">
                    <p:embed/>
                  </p:oleObj>
                </mc:Choice>
                <mc:Fallback>
                  <p:oleObj name="CS ChemDraw Drawing" r:id="rId5" imgW="848995" imgH="631190" progId="ChemDraw.Document.6.0">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886200"/>
                          <a:ext cx="1173163"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9" name="AutoShape 8"/>
            <p:cNvSpPr>
              <a:spLocks noChangeArrowheads="1"/>
            </p:cNvSpPr>
            <p:nvPr/>
          </p:nvSpPr>
          <p:spPr bwMode="auto">
            <a:xfrm>
              <a:off x="1524000" y="3733800"/>
              <a:ext cx="762000" cy="1143000"/>
            </a:xfrm>
            <a:prstGeom prst="roundRect">
              <a:avLst>
                <a:gd name="adj" fmla="val 16667"/>
              </a:avLst>
            </a:prstGeom>
            <a:solidFill>
              <a:srgbClr val="99CCFF">
                <a:alpha val="14902"/>
              </a:srgbClr>
            </a:solidFill>
            <a:ln w="25400">
              <a:solidFill>
                <a:srgbClr val="99CCFF"/>
              </a:solidFill>
              <a:prstDash val="dash"/>
              <a:rou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30" name="Text Box 9"/>
            <p:cNvSpPr txBox="1">
              <a:spLocks noChangeArrowheads="1"/>
            </p:cNvSpPr>
            <p:nvPr/>
          </p:nvSpPr>
          <p:spPr bwMode="auto">
            <a:xfrm>
              <a:off x="3794363" y="2590800"/>
              <a:ext cx="1704838" cy="52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chemeClr val="accent2"/>
                  </a:solidFill>
                  <a:latin typeface="黑体" panose="02010609060101010101" pitchFamily="49" charset="-122"/>
                  <a:ea typeface="黑体" panose="02010609060101010101" pitchFamily="49" charset="-122"/>
                </a:rPr>
                <a:t> N-</a:t>
              </a:r>
              <a:r>
                <a:rPr lang="zh-CN" altLang="en-US" dirty="0">
                  <a:solidFill>
                    <a:schemeClr val="accent2"/>
                  </a:solidFill>
                  <a:latin typeface="黑体" panose="02010609060101010101" pitchFamily="49" charset="-122"/>
                  <a:ea typeface="黑体" panose="02010609060101010101" pitchFamily="49" charset="-122"/>
                </a:rPr>
                <a:t>甲基苯胺</a:t>
              </a:r>
              <a:endParaRPr lang="en-US" altLang="zh-CN" dirty="0">
                <a:solidFill>
                  <a:schemeClr val="accent2"/>
                </a:solidFill>
                <a:latin typeface="黑体" panose="02010609060101010101" pitchFamily="49" charset="-122"/>
                <a:ea typeface="黑体" panose="02010609060101010101" pitchFamily="49" charset="-122"/>
              </a:endParaRPr>
            </a:p>
          </p:txBody>
        </p:sp>
        <p:sp>
          <p:nvSpPr>
            <p:cNvPr id="5131" name="Text Box 10"/>
            <p:cNvSpPr txBox="1">
              <a:spLocks noChangeArrowheads="1"/>
            </p:cNvSpPr>
            <p:nvPr/>
          </p:nvSpPr>
          <p:spPr bwMode="auto">
            <a:xfrm>
              <a:off x="3796611" y="4038600"/>
              <a:ext cx="1704837" cy="52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chemeClr val="accent2"/>
                  </a:solidFill>
                  <a:latin typeface="黑体" panose="02010609060101010101" pitchFamily="49" charset="-122"/>
                  <a:ea typeface="黑体" panose="02010609060101010101" pitchFamily="49" charset="-122"/>
                </a:rPr>
                <a:t> N-</a:t>
              </a:r>
              <a:r>
                <a:rPr lang="zh-CN" altLang="en-US" dirty="0">
                  <a:solidFill>
                    <a:schemeClr val="accent2"/>
                  </a:solidFill>
                  <a:latin typeface="黑体" panose="02010609060101010101" pitchFamily="49" charset="-122"/>
                  <a:ea typeface="黑体" panose="02010609060101010101" pitchFamily="49" charset="-122"/>
                </a:rPr>
                <a:t>甲基乙胺</a:t>
              </a:r>
              <a:endParaRPr lang="en-US" altLang="zh-CN" dirty="0">
                <a:solidFill>
                  <a:schemeClr val="accent2"/>
                </a:solidFill>
                <a:latin typeface="黑体" panose="02010609060101010101" pitchFamily="49" charset="-122"/>
                <a:ea typeface="黑体" panose="02010609060101010101" pitchFamily="49" charset="-122"/>
              </a:endParaRPr>
            </a:p>
          </p:txBody>
        </p:sp>
        <p:graphicFrame>
          <p:nvGraphicFramePr>
            <p:cNvPr id="5124" name="Object 11"/>
            <p:cNvGraphicFramePr>
              <a:graphicFrameLocks noChangeAspect="1"/>
            </p:cNvGraphicFramePr>
            <p:nvPr/>
          </p:nvGraphicFramePr>
          <p:xfrm>
            <a:off x="1295400" y="5029200"/>
            <a:ext cx="1676400" cy="1257300"/>
          </p:xfrm>
          <a:graphic>
            <a:graphicData uri="http://schemas.openxmlformats.org/presentationml/2006/ole">
              <mc:AlternateContent xmlns:mc="http://schemas.openxmlformats.org/markup-compatibility/2006">
                <mc:Choice xmlns:v="urn:schemas-microsoft-com:vml" Requires="v">
                  <p:oleObj spid="_x0000_s54398" name="CS ChemDraw Drawing" r:id="rId7" imgW="1208405" imgH="914400" progId="ChemDraw.Document.6.0">
                    <p:embed/>
                  </p:oleObj>
                </mc:Choice>
                <mc:Fallback>
                  <p:oleObj name="CS ChemDraw Drawing" r:id="rId7" imgW="1208405" imgH="914400" progId="ChemDraw.Document.6.0">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5029200"/>
                          <a:ext cx="16764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2" name="AutoShape 12"/>
            <p:cNvSpPr>
              <a:spLocks noChangeArrowheads="1"/>
            </p:cNvSpPr>
            <p:nvPr/>
          </p:nvSpPr>
          <p:spPr bwMode="auto">
            <a:xfrm>
              <a:off x="1219200" y="5638800"/>
              <a:ext cx="1143000" cy="685800"/>
            </a:xfrm>
            <a:prstGeom prst="roundRect">
              <a:avLst>
                <a:gd name="adj" fmla="val 16667"/>
              </a:avLst>
            </a:prstGeom>
            <a:solidFill>
              <a:srgbClr val="99CCFF">
                <a:alpha val="14902"/>
              </a:srgbClr>
            </a:solidFill>
            <a:ln w="25400">
              <a:solidFill>
                <a:srgbClr val="99CCFF"/>
              </a:solidFill>
              <a:prstDash val="dash"/>
              <a:rou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33" name="Text Box 13"/>
            <p:cNvSpPr txBox="1">
              <a:spLocks noChangeArrowheads="1"/>
            </p:cNvSpPr>
            <p:nvPr/>
          </p:nvSpPr>
          <p:spPr bwMode="auto">
            <a:xfrm>
              <a:off x="3767655" y="5562600"/>
              <a:ext cx="2823356" cy="52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chemeClr val="accent2"/>
                  </a:solidFill>
                  <a:latin typeface="黑体" panose="02010609060101010101" pitchFamily="49" charset="-122"/>
                  <a:ea typeface="黑体" panose="02010609060101010101" pitchFamily="49" charset="-122"/>
                </a:rPr>
                <a:t>N-</a:t>
              </a:r>
              <a:r>
                <a:rPr lang="zh-CN" altLang="en-US" dirty="0">
                  <a:solidFill>
                    <a:schemeClr val="accent2"/>
                  </a:solidFill>
                  <a:latin typeface="黑体" panose="02010609060101010101" pitchFamily="49" charset="-122"/>
                  <a:ea typeface="黑体" panose="02010609060101010101" pitchFamily="49" charset="-122"/>
                </a:rPr>
                <a:t>甲基</a:t>
              </a:r>
              <a:r>
                <a:rPr lang="en-US" altLang="zh-CN" dirty="0">
                  <a:solidFill>
                    <a:schemeClr val="accent2"/>
                  </a:solidFill>
                  <a:latin typeface="黑体" panose="02010609060101010101" pitchFamily="49" charset="-122"/>
                  <a:ea typeface="黑体" panose="02010609060101010101" pitchFamily="49" charset="-122"/>
                </a:rPr>
                <a:t>-N-</a:t>
              </a:r>
              <a:r>
                <a:rPr lang="zh-CN" altLang="en-US" dirty="0">
                  <a:solidFill>
                    <a:schemeClr val="accent2"/>
                  </a:solidFill>
                  <a:latin typeface="黑体" panose="02010609060101010101" pitchFamily="49" charset="-122"/>
                  <a:ea typeface="黑体" panose="02010609060101010101" pitchFamily="49" charset="-122"/>
                </a:rPr>
                <a:t>乙基环己胺</a:t>
              </a:r>
              <a:endParaRPr lang="en-US" altLang="zh-CN" dirty="0">
                <a:solidFill>
                  <a:schemeClr val="accent2"/>
                </a:solidFill>
                <a:latin typeface="黑体" panose="02010609060101010101" pitchFamily="49" charset="-122"/>
                <a:ea typeface="黑体" panose="02010609060101010101" pitchFamily="49" charset="-122"/>
              </a:endParaRPr>
            </a:p>
          </p:txBody>
        </p:sp>
      </p:grpSp>
      <p:sp>
        <p:nvSpPr>
          <p:cNvPr id="5127" name="Text Box 14"/>
          <p:cNvSpPr txBox="1">
            <a:spLocks noChangeArrowheads="1"/>
          </p:cNvSpPr>
          <p:nvPr/>
        </p:nvSpPr>
        <p:spPr bwMode="auto">
          <a:xfrm>
            <a:off x="892175" y="1603375"/>
            <a:ext cx="7512050" cy="400050"/>
          </a:xfrm>
          <a:prstGeom prst="rect">
            <a:avLst/>
          </a:prstGeom>
          <a:noFill/>
          <a:ln w="9525">
            <a:noFill/>
            <a:miter lim="800000"/>
          </a:ln>
        </p:spPr>
        <p:txBody>
          <a:bodyPr>
            <a:spAutoFit/>
          </a:bodyPr>
          <a:lstStyle/>
          <a:p>
            <a:pPr>
              <a:defRPr/>
            </a:pPr>
            <a:r>
              <a:rPr lang="en-US" altLang="zh-CN" sz="2000" dirty="0">
                <a:solidFill>
                  <a:schemeClr val="accent2">
                    <a:lumMod val="75000"/>
                  </a:schemeClr>
                </a:solidFill>
                <a:latin typeface="黑体" panose="02010609060101010101" pitchFamily="49" charset="-122"/>
                <a:ea typeface="黑体" panose="02010609060101010101" pitchFamily="49" charset="-122"/>
              </a:rPr>
              <a:t>1.</a:t>
            </a:r>
            <a:r>
              <a:rPr lang="zh-CN" altLang="en-US" sz="2000" dirty="0">
                <a:solidFill>
                  <a:schemeClr val="accent2">
                    <a:lumMod val="75000"/>
                  </a:schemeClr>
                </a:solidFill>
                <a:latin typeface="黑体" panose="02010609060101010101" pitchFamily="49" charset="-122"/>
                <a:ea typeface="黑体" panose="02010609060101010101" pitchFamily="49" charset="-122"/>
              </a:rPr>
              <a:t>选含氮最长链为母体，氮上其它烃基作为取代基，并以</a:t>
            </a:r>
            <a:r>
              <a:rPr lang="en-US" altLang="zh-CN" sz="2000" dirty="0">
                <a:solidFill>
                  <a:schemeClr val="accent2">
                    <a:lumMod val="75000"/>
                  </a:schemeClr>
                </a:solidFill>
                <a:latin typeface="黑体" panose="02010609060101010101" pitchFamily="49" charset="-122"/>
                <a:ea typeface="黑体" panose="02010609060101010101" pitchFamily="49" charset="-122"/>
              </a:rPr>
              <a:t>N</a:t>
            </a:r>
            <a:r>
              <a:rPr lang="zh-CN" altLang="en-US" sz="2000" dirty="0">
                <a:solidFill>
                  <a:schemeClr val="accent2">
                    <a:lumMod val="75000"/>
                  </a:schemeClr>
                </a:solidFill>
                <a:latin typeface="黑体" panose="02010609060101010101" pitchFamily="49" charset="-122"/>
                <a:ea typeface="黑体" panose="02010609060101010101" pitchFamily="49" charset="-122"/>
              </a:rPr>
              <a:t>定其位</a:t>
            </a:r>
            <a:endParaRPr lang="en-US" altLang="zh-CN" sz="2000" dirty="0">
              <a:solidFill>
                <a:schemeClr val="accent2">
                  <a:lumMod val="75000"/>
                </a:schemeClr>
              </a:solidFill>
              <a:latin typeface="黑体" panose="02010609060101010101" pitchFamily="49" charset="-122"/>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700088" y="1062038"/>
            <a:ext cx="6343650" cy="396875"/>
          </a:xfrm>
          <a:prstGeom prst="rect">
            <a:avLst/>
          </a:prstGeom>
          <a:noFill/>
          <a:ln w="9525">
            <a:no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rgbClr val="0076A3"/>
                </a:solidFill>
                <a:ea typeface="黑体" panose="02010609060101010101" pitchFamily="49" charset="-122"/>
              </a:rPr>
              <a:t>2. </a:t>
            </a:r>
            <a:r>
              <a:rPr lang="zh-CN" altLang="en-US" sz="2000">
                <a:solidFill>
                  <a:srgbClr val="0076A3"/>
                </a:solidFill>
                <a:ea typeface="黑体" panose="02010609060101010101" pitchFamily="49" charset="-122"/>
              </a:rPr>
              <a:t>比较复杂的胺以烃基为母体，氨或取代氨基为取代基</a:t>
            </a:r>
            <a:endParaRPr lang="en-US" altLang="zh-CN" sz="2000">
              <a:solidFill>
                <a:srgbClr val="0076A3"/>
              </a:solidFill>
              <a:ea typeface="黑体" panose="02010609060101010101" pitchFamily="49" charset="-122"/>
            </a:endParaRPr>
          </a:p>
        </p:txBody>
      </p:sp>
      <p:grpSp>
        <p:nvGrpSpPr>
          <p:cNvPr id="6149" name="组合 10"/>
          <p:cNvGrpSpPr/>
          <p:nvPr/>
        </p:nvGrpSpPr>
        <p:grpSpPr bwMode="auto">
          <a:xfrm>
            <a:off x="1120775" y="2333625"/>
            <a:ext cx="6006080" cy="3343275"/>
            <a:chOff x="609600" y="1295400"/>
            <a:chExt cx="5023920" cy="3581400"/>
          </a:xfrm>
        </p:grpSpPr>
        <p:graphicFrame>
          <p:nvGraphicFramePr>
            <p:cNvPr id="6146" name="Object 5"/>
            <p:cNvGraphicFramePr>
              <a:graphicFrameLocks noChangeAspect="1"/>
            </p:cNvGraphicFramePr>
            <p:nvPr/>
          </p:nvGraphicFramePr>
          <p:xfrm>
            <a:off x="762000" y="1295400"/>
            <a:ext cx="2155825" cy="1452563"/>
          </p:xfrm>
          <a:graphic>
            <a:graphicData uri="http://schemas.openxmlformats.org/presentationml/2006/ole">
              <mc:AlternateContent xmlns:mc="http://schemas.openxmlformats.org/markup-compatibility/2006">
                <mc:Choice xmlns:v="urn:schemas-microsoft-com:vml" Requires="v">
                  <p:oleObj spid="_x0000_s55380" name="CS ChemDraw Drawing" r:id="rId3" imgW="1545590" imgH="1045210" progId="ChemDraw.Document.6.0">
                    <p:embed/>
                  </p:oleObj>
                </mc:Choice>
                <mc:Fallback>
                  <p:oleObj name="CS ChemDraw Drawing" r:id="rId3" imgW="1545590" imgH="1045210"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95400"/>
                          <a:ext cx="2155825" cy="145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AutoShape 6"/>
            <p:cNvSpPr>
              <a:spLocks noChangeArrowheads="1"/>
            </p:cNvSpPr>
            <p:nvPr/>
          </p:nvSpPr>
          <p:spPr bwMode="auto">
            <a:xfrm>
              <a:off x="609600" y="1600200"/>
              <a:ext cx="2438400" cy="685800"/>
            </a:xfrm>
            <a:prstGeom prst="roundRect">
              <a:avLst>
                <a:gd name="adj" fmla="val 16667"/>
              </a:avLst>
            </a:prstGeom>
            <a:solidFill>
              <a:srgbClr val="99CCFF">
                <a:alpha val="14117"/>
              </a:srgbClr>
            </a:solidFill>
            <a:ln w="25400">
              <a:solidFill>
                <a:srgbClr val="99CCFF"/>
              </a:solidFill>
              <a:prstDash val="dash"/>
              <a:rou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1" name="Text Box 7"/>
            <p:cNvSpPr txBox="1">
              <a:spLocks noChangeArrowheads="1"/>
            </p:cNvSpPr>
            <p:nvPr/>
          </p:nvSpPr>
          <p:spPr bwMode="auto">
            <a:xfrm>
              <a:off x="3640722" y="1752853"/>
              <a:ext cx="1992798" cy="82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chemeClr val="accent2"/>
                  </a:solidFill>
                  <a:latin typeface="黑体" panose="02010609060101010101" pitchFamily="49" charset="-122"/>
                  <a:ea typeface="黑体" panose="02010609060101010101" pitchFamily="49" charset="-122"/>
                </a:rPr>
                <a:t>2-</a:t>
              </a:r>
              <a:r>
                <a:rPr lang="zh-CN" altLang="en-US" sz="2000" dirty="0">
                  <a:solidFill>
                    <a:schemeClr val="accent2"/>
                  </a:solidFill>
                  <a:latin typeface="黑体" panose="02010609060101010101" pitchFamily="49" charset="-122"/>
                  <a:ea typeface="黑体" panose="02010609060101010101" pitchFamily="49" charset="-122"/>
                </a:rPr>
                <a:t>甲基</a:t>
              </a:r>
              <a:r>
                <a:rPr lang="en-US" altLang="zh-CN" sz="2000" dirty="0">
                  <a:solidFill>
                    <a:schemeClr val="accent2"/>
                  </a:solidFill>
                  <a:latin typeface="黑体" panose="02010609060101010101" pitchFamily="49" charset="-122"/>
                  <a:ea typeface="黑体" panose="02010609060101010101" pitchFamily="49" charset="-122"/>
                </a:rPr>
                <a:t>-4-</a:t>
              </a:r>
              <a:r>
                <a:rPr lang="zh-CN" altLang="en-US" sz="2000" dirty="0">
                  <a:solidFill>
                    <a:schemeClr val="accent2"/>
                  </a:solidFill>
                  <a:latin typeface="黑体" panose="02010609060101010101" pitchFamily="49" charset="-122"/>
                  <a:ea typeface="黑体" panose="02010609060101010101" pitchFamily="49" charset="-122"/>
                </a:rPr>
                <a:t>氨基己烷</a:t>
              </a:r>
              <a:endParaRPr lang="en-US" altLang="zh-CN" sz="2000" dirty="0">
                <a:solidFill>
                  <a:schemeClr val="accent2"/>
                </a:solidFill>
                <a:latin typeface="黑体" panose="02010609060101010101" pitchFamily="49" charset="-122"/>
                <a:ea typeface="黑体" panose="02010609060101010101" pitchFamily="49" charset="-122"/>
              </a:endParaRPr>
            </a:p>
            <a:p>
              <a:pPr algn="ctr" eaLnBrk="1" hangingPunct="1"/>
              <a:endParaRPr lang="en-US" altLang="zh-CN" dirty="0">
                <a:solidFill>
                  <a:schemeClr val="accent2"/>
                </a:solidFill>
              </a:endParaRPr>
            </a:p>
          </p:txBody>
        </p:sp>
        <p:sp>
          <p:nvSpPr>
            <p:cNvPr id="6152" name="AutoShape 9"/>
            <p:cNvSpPr>
              <a:spLocks noChangeArrowheads="1"/>
            </p:cNvSpPr>
            <p:nvPr/>
          </p:nvSpPr>
          <p:spPr bwMode="auto">
            <a:xfrm>
              <a:off x="914400" y="3276600"/>
              <a:ext cx="1676400" cy="685800"/>
            </a:xfrm>
            <a:prstGeom prst="roundRect">
              <a:avLst>
                <a:gd name="adj" fmla="val 16667"/>
              </a:avLst>
            </a:prstGeom>
            <a:solidFill>
              <a:srgbClr val="99CCFF">
                <a:alpha val="14117"/>
              </a:srgbClr>
            </a:solidFill>
            <a:ln w="25400">
              <a:solidFill>
                <a:srgbClr val="99CCFF"/>
              </a:solidFill>
              <a:prstDash val="dash"/>
              <a:rou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147" name="Object 11"/>
            <p:cNvGraphicFramePr>
              <a:graphicFrameLocks noChangeAspect="1"/>
            </p:cNvGraphicFramePr>
            <p:nvPr/>
          </p:nvGraphicFramePr>
          <p:xfrm>
            <a:off x="976313" y="3379788"/>
            <a:ext cx="1690687" cy="1497012"/>
          </p:xfrm>
          <a:graphic>
            <a:graphicData uri="http://schemas.openxmlformats.org/presentationml/2006/ole">
              <mc:AlternateContent xmlns:mc="http://schemas.openxmlformats.org/markup-compatibility/2006">
                <mc:Choice xmlns:v="urn:schemas-microsoft-com:vml" Requires="v">
                  <p:oleObj spid="_x0000_s55381" name="CS ChemDraw Drawing" r:id="rId5" imgW="1219200" imgH="1077595" progId="ChemDraw.Document.6.0">
                    <p:embed/>
                  </p:oleObj>
                </mc:Choice>
                <mc:Fallback>
                  <p:oleObj name="CS ChemDraw Drawing" r:id="rId5" imgW="1219200" imgH="1077595" progId="ChemDraw.Document.6.0">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313" y="3379788"/>
                          <a:ext cx="1690687" cy="149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Text Box 12"/>
            <p:cNvSpPr txBox="1">
              <a:spLocks noChangeArrowheads="1"/>
            </p:cNvSpPr>
            <p:nvPr/>
          </p:nvSpPr>
          <p:spPr bwMode="auto">
            <a:xfrm>
              <a:off x="3626100" y="3429000"/>
              <a:ext cx="1884188" cy="428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chemeClr val="accent2"/>
                  </a:solidFill>
                  <a:latin typeface="黑体" panose="02010609060101010101" pitchFamily="49" charset="-122"/>
                  <a:ea typeface="黑体" panose="02010609060101010101" pitchFamily="49" charset="-122"/>
                </a:rPr>
                <a:t>2-(</a:t>
              </a:r>
              <a:r>
                <a:rPr lang="zh-CN" altLang="en-US" sz="2000" dirty="0">
                  <a:solidFill>
                    <a:schemeClr val="accent2"/>
                  </a:solidFill>
                  <a:latin typeface="黑体" panose="02010609060101010101" pitchFamily="49" charset="-122"/>
                  <a:ea typeface="黑体" panose="02010609060101010101" pitchFamily="49" charset="-122"/>
                </a:rPr>
                <a:t>二乙氨基</a:t>
              </a:r>
              <a:r>
                <a:rPr lang="en-US" altLang="zh-CN" sz="2000" dirty="0">
                  <a:solidFill>
                    <a:schemeClr val="accent2"/>
                  </a:solidFill>
                  <a:latin typeface="黑体" panose="02010609060101010101" pitchFamily="49" charset="-122"/>
                  <a:ea typeface="黑体" panose="02010609060101010101" pitchFamily="49" charset="-122"/>
                </a:rPr>
                <a:t>)</a:t>
              </a:r>
              <a:r>
                <a:rPr lang="zh-CN" altLang="en-US" sz="2000" dirty="0">
                  <a:solidFill>
                    <a:schemeClr val="accent2"/>
                  </a:solidFill>
                  <a:latin typeface="黑体" panose="02010609060101010101" pitchFamily="49" charset="-122"/>
                  <a:ea typeface="黑体" panose="02010609060101010101" pitchFamily="49" charset="-122"/>
                </a:rPr>
                <a:t>丁烷</a:t>
              </a:r>
              <a:endParaRPr lang="en-US" altLang="zh-CN" sz="2000" dirty="0">
                <a:solidFill>
                  <a:schemeClr val="accent2"/>
                </a:solidFill>
                <a:latin typeface="黑体" panose="02010609060101010101" pitchFamily="49" charset="-122"/>
                <a:ea typeface="黑体" panose="02010609060101010101" pitchFamily="49" charset="-12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900113" y="1054100"/>
            <a:ext cx="529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rgbClr val="0076A3"/>
                </a:solidFill>
                <a:ea typeface="黑体" panose="02010609060101010101" pitchFamily="49" charset="-122"/>
              </a:rPr>
              <a:t>3. </a:t>
            </a:r>
            <a:r>
              <a:rPr lang="zh-CN" altLang="en-US" sz="2000">
                <a:solidFill>
                  <a:srgbClr val="0076A3"/>
                </a:solidFill>
                <a:ea typeface="黑体" panose="02010609060101010101" pitchFamily="49" charset="-122"/>
              </a:rPr>
              <a:t>芳胺命名遵守从芳环上母体选择规则</a:t>
            </a:r>
            <a:endParaRPr lang="en-US" altLang="zh-CN" sz="2000">
              <a:solidFill>
                <a:srgbClr val="0076A3"/>
              </a:solidFill>
              <a:ea typeface="黑体" panose="02010609060101010101" pitchFamily="49" charset="-122"/>
            </a:endParaRPr>
          </a:p>
        </p:txBody>
      </p:sp>
      <p:grpSp>
        <p:nvGrpSpPr>
          <p:cNvPr id="7173" name="组合 10"/>
          <p:cNvGrpSpPr/>
          <p:nvPr/>
        </p:nvGrpSpPr>
        <p:grpSpPr bwMode="auto">
          <a:xfrm>
            <a:off x="1362075" y="2133600"/>
            <a:ext cx="4552438" cy="3452813"/>
            <a:chOff x="2209800" y="1905000"/>
            <a:chExt cx="4293202" cy="2895600"/>
          </a:xfrm>
        </p:grpSpPr>
        <p:graphicFrame>
          <p:nvGraphicFramePr>
            <p:cNvPr id="7170" name="Object 6"/>
            <p:cNvGraphicFramePr>
              <a:graphicFrameLocks noChangeAspect="1"/>
            </p:cNvGraphicFramePr>
            <p:nvPr/>
          </p:nvGraphicFramePr>
          <p:xfrm>
            <a:off x="2286000" y="2057400"/>
            <a:ext cx="1146175" cy="1163638"/>
          </p:xfrm>
          <a:graphic>
            <a:graphicData uri="http://schemas.openxmlformats.org/presentationml/2006/ole">
              <mc:AlternateContent xmlns:mc="http://schemas.openxmlformats.org/markup-compatibility/2006">
                <mc:Choice xmlns:v="urn:schemas-microsoft-com:vml" Requires="v">
                  <p:oleObj spid="_x0000_s56404" name="CS ChemDraw Drawing" r:id="rId3" imgW="827405" imgH="838200" progId="ChemDraw.Document.6.0">
                    <p:embed/>
                  </p:oleObj>
                </mc:Choice>
                <mc:Fallback>
                  <p:oleObj name="CS ChemDraw Drawing" r:id="rId3" imgW="827405" imgH="838200"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057400"/>
                          <a:ext cx="1146175"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7"/>
            <p:cNvGraphicFramePr>
              <a:graphicFrameLocks noChangeAspect="1"/>
            </p:cNvGraphicFramePr>
            <p:nvPr/>
          </p:nvGraphicFramePr>
          <p:xfrm>
            <a:off x="2330450" y="3522663"/>
            <a:ext cx="1377950" cy="1125537"/>
          </p:xfrm>
          <a:graphic>
            <a:graphicData uri="http://schemas.openxmlformats.org/presentationml/2006/ole">
              <mc:AlternateContent xmlns:mc="http://schemas.openxmlformats.org/markup-compatibility/2006">
                <mc:Choice xmlns:v="urn:schemas-microsoft-com:vml" Requires="v">
                  <p:oleObj spid="_x0000_s56405" name="CS ChemDraw Drawing" r:id="rId5" imgW="990600" imgH="816610" progId="ChemDraw.Document.6.0">
                    <p:embed/>
                  </p:oleObj>
                </mc:Choice>
                <mc:Fallback>
                  <p:oleObj name="CS ChemDraw Drawing" r:id="rId5" imgW="990600" imgH="816610" progId="ChemDraw.Document.6.0">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0450" y="3522663"/>
                          <a:ext cx="1377950" cy="112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 name="AutoShape 8"/>
            <p:cNvSpPr>
              <a:spLocks noChangeArrowheads="1"/>
            </p:cNvSpPr>
            <p:nvPr/>
          </p:nvSpPr>
          <p:spPr bwMode="auto">
            <a:xfrm>
              <a:off x="2209800" y="1905000"/>
              <a:ext cx="762000" cy="1295400"/>
            </a:xfrm>
            <a:prstGeom prst="roundRect">
              <a:avLst>
                <a:gd name="adj" fmla="val 16667"/>
              </a:avLst>
            </a:prstGeom>
            <a:solidFill>
              <a:srgbClr val="99CCFF">
                <a:alpha val="10980"/>
              </a:srgbClr>
            </a:solidFill>
            <a:ln w="31750">
              <a:solidFill>
                <a:srgbClr val="99CCFF"/>
              </a:solidFill>
              <a:prstDash val="dash"/>
              <a:rou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5" name="AutoShape 9"/>
            <p:cNvSpPr>
              <a:spLocks noChangeArrowheads="1"/>
            </p:cNvSpPr>
            <p:nvPr/>
          </p:nvSpPr>
          <p:spPr bwMode="auto">
            <a:xfrm>
              <a:off x="2254250" y="3810000"/>
              <a:ext cx="1524000" cy="990600"/>
            </a:xfrm>
            <a:prstGeom prst="roundRect">
              <a:avLst>
                <a:gd name="adj" fmla="val 16667"/>
              </a:avLst>
            </a:prstGeom>
            <a:solidFill>
              <a:srgbClr val="99CCFF">
                <a:alpha val="10980"/>
              </a:srgbClr>
            </a:solidFill>
            <a:ln w="31750">
              <a:solidFill>
                <a:srgbClr val="99CCFF"/>
              </a:solidFill>
              <a:prstDash val="dash"/>
              <a:rou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6" name="Text Box 12"/>
            <p:cNvSpPr txBox="1">
              <a:spLocks noChangeArrowheads="1"/>
            </p:cNvSpPr>
            <p:nvPr/>
          </p:nvSpPr>
          <p:spPr bwMode="auto">
            <a:xfrm>
              <a:off x="4963486" y="2438400"/>
              <a:ext cx="1391086" cy="33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accent2"/>
                  </a:solidFill>
                  <a:latin typeface="黑体" panose="02010609060101010101" pitchFamily="49" charset="-122"/>
                  <a:ea typeface="黑体" panose="02010609060101010101" pitchFamily="49" charset="-122"/>
                </a:rPr>
                <a:t>间甲基苯胺</a:t>
              </a:r>
              <a:endParaRPr lang="en-US" altLang="zh-CN" sz="2000" dirty="0">
                <a:solidFill>
                  <a:schemeClr val="accent2"/>
                </a:solidFill>
                <a:latin typeface="黑体" panose="02010609060101010101" pitchFamily="49" charset="-122"/>
                <a:ea typeface="黑体" panose="02010609060101010101" pitchFamily="49" charset="-122"/>
              </a:endParaRPr>
            </a:p>
          </p:txBody>
        </p:sp>
        <p:sp>
          <p:nvSpPr>
            <p:cNvPr id="7177" name="Text Box 13"/>
            <p:cNvSpPr txBox="1">
              <a:spLocks noChangeArrowheads="1"/>
            </p:cNvSpPr>
            <p:nvPr/>
          </p:nvSpPr>
          <p:spPr bwMode="auto">
            <a:xfrm>
              <a:off x="4868529" y="3953435"/>
              <a:ext cx="1634473" cy="33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accent2"/>
                  </a:solidFill>
                  <a:latin typeface="黑体" panose="02010609060101010101" pitchFamily="49" charset="-122"/>
                  <a:ea typeface="黑体" panose="02010609060101010101" pitchFamily="49" charset="-122"/>
                </a:rPr>
                <a:t>间氨基苯甲酸</a:t>
              </a:r>
              <a:endParaRPr lang="en-US" altLang="zh-CN" sz="2000" dirty="0">
                <a:solidFill>
                  <a:schemeClr val="accent2"/>
                </a:solidFill>
                <a:latin typeface="黑体" panose="02010609060101010101" pitchFamily="49" charset="-122"/>
                <a:ea typeface="黑体" panose="02010609060101010101" pitchFamily="49"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ext Box 4"/>
          <p:cNvSpPr txBox="1">
            <a:spLocks noChangeArrowheads="1"/>
          </p:cNvSpPr>
          <p:nvPr/>
        </p:nvSpPr>
        <p:spPr bwMode="auto">
          <a:xfrm>
            <a:off x="577850" y="1087438"/>
            <a:ext cx="4800600" cy="457200"/>
          </a:xfrm>
          <a:prstGeom prst="rect">
            <a:avLst/>
          </a:prstGeom>
          <a:noFill/>
          <a:ln w="9525">
            <a:noFill/>
            <a:miter lim="800000"/>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solidFill>
                  <a:srgbClr val="0076A3"/>
                </a:solidFill>
                <a:latin typeface="黑体" panose="02010609060101010101" pitchFamily="49" charset="-122"/>
                <a:ea typeface="黑体" panose="02010609060101010101" pitchFamily="49" charset="-122"/>
              </a:rPr>
              <a:t>4.</a:t>
            </a:r>
            <a:r>
              <a:rPr lang="zh-CN" altLang="en-US" sz="2400">
                <a:solidFill>
                  <a:srgbClr val="0076A3"/>
                </a:solidFill>
                <a:latin typeface="黑体" panose="02010609060101010101" pitchFamily="49" charset="-122"/>
                <a:ea typeface="黑体" panose="02010609060101010101" pitchFamily="49" charset="-122"/>
              </a:rPr>
              <a:t>季氨盐命名与铵盐类似</a:t>
            </a:r>
            <a:endParaRPr lang="en-US" altLang="zh-CN" sz="2400">
              <a:solidFill>
                <a:srgbClr val="0076A3"/>
              </a:solidFill>
              <a:latin typeface="黑体" panose="02010609060101010101" pitchFamily="49" charset="-122"/>
              <a:ea typeface="黑体" panose="02010609060101010101" pitchFamily="49" charset="-122"/>
            </a:endParaRPr>
          </a:p>
        </p:txBody>
      </p:sp>
      <p:grpSp>
        <p:nvGrpSpPr>
          <p:cNvPr id="8199" name="组合 15"/>
          <p:cNvGrpSpPr/>
          <p:nvPr/>
        </p:nvGrpSpPr>
        <p:grpSpPr bwMode="auto">
          <a:xfrm>
            <a:off x="731838" y="2073275"/>
            <a:ext cx="7405687" cy="3342977"/>
            <a:chOff x="914400" y="2070847"/>
            <a:chExt cx="7239000" cy="2746517"/>
          </a:xfrm>
        </p:grpSpPr>
        <p:graphicFrame>
          <p:nvGraphicFramePr>
            <p:cNvPr id="8194" name="Object 5"/>
            <p:cNvGraphicFramePr>
              <a:graphicFrameLocks noChangeAspect="1"/>
            </p:cNvGraphicFramePr>
            <p:nvPr/>
          </p:nvGraphicFramePr>
          <p:xfrm>
            <a:off x="1662953" y="2366682"/>
            <a:ext cx="1028700" cy="292100"/>
          </p:xfrm>
          <a:graphic>
            <a:graphicData uri="http://schemas.openxmlformats.org/presentationml/2006/ole">
              <mc:AlternateContent xmlns:mc="http://schemas.openxmlformats.org/markup-compatibility/2006">
                <mc:Choice xmlns:v="urn:schemas-microsoft-com:vml" Requires="v">
                  <p:oleObj spid="_x0000_s57508" name="CS ChemDraw Drawing" r:id="rId3" imgW="751205" imgH="217805" progId="ChemDraw.Document.6.0">
                    <p:embed/>
                  </p:oleObj>
                </mc:Choice>
                <mc:Fallback>
                  <p:oleObj name="CS ChemDraw Drawing" r:id="rId3" imgW="751205" imgH="217805"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953" y="2366682"/>
                          <a:ext cx="10287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6"/>
            <p:cNvGraphicFramePr>
              <a:graphicFrameLocks noChangeAspect="1"/>
            </p:cNvGraphicFramePr>
            <p:nvPr/>
          </p:nvGraphicFramePr>
          <p:xfrm>
            <a:off x="1295400" y="2976563"/>
            <a:ext cx="1889125" cy="292100"/>
          </p:xfrm>
          <a:graphic>
            <a:graphicData uri="http://schemas.openxmlformats.org/presentationml/2006/ole">
              <mc:AlternateContent xmlns:mc="http://schemas.openxmlformats.org/markup-compatibility/2006">
                <mc:Choice xmlns:v="urn:schemas-microsoft-com:vml" Requires="v">
                  <p:oleObj spid="_x0000_s57509" name="CS ChemDraw Drawing" r:id="rId5" imgW="1360805" imgH="217805" progId="ChemDraw.Document.6.0">
                    <p:embed/>
                  </p:oleObj>
                </mc:Choice>
                <mc:Fallback>
                  <p:oleObj name="CS ChemDraw Drawing" r:id="rId5" imgW="1360805" imgH="217805" progId="ChemDraw.Document.6.0">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976563"/>
                          <a:ext cx="1889125"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7"/>
            <p:cNvGraphicFramePr>
              <a:graphicFrameLocks noChangeAspect="1"/>
            </p:cNvGraphicFramePr>
            <p:nvPr/>
          </p:nvGraphicFramePr>
          <p:xfrm>
            <a:off x="1676400" y="3738563"/>
            <a:ext cx="1127125" cy="290512"/>
          </p:xfrm>
          <a:graphic>
            <a:graphicData uri="http://schemas.openxmlformats.org/presentationml/2006/ole">
              <mc:AlternateContent xmlns:mc="http://schemas.openxmlformats.org/markup-compatibility/2006">
                <mc:Choice xmlns:v="urn:schemas-microsoft-com:vml" Requires="v">
                  <p:oleObj spid="_x0000_s57510" name="CS ChemDraw Drawing" r:id="rId7" imgW="816610" imgH="217805" progId="ChemDraw.Document.6.0">
                    <p:embed/>
                  </p:oleObj>
                </mc:Choice>
                <mc:Fallback>
                  <p:oleObj name="CS ChemDraw Drawing" r:id="rId7" imgW="816610" imgH="217805" progId="ChemDraw.Document.6.0">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3738563"/>
                          <a:ext cx="1127125"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8"/>
            <p:cNvGraphicFramePr>
              <a:graphicFrameLocks noChangeAspect="1"/>
            </p:cNvGraphicFramePr>
            <p:nvPr/>
          </p:nvGraphicFramePr>
          <p:xfrm>
            <a:off x="1308100" y="4500563"/>
            <a:ext cx="1968500" cy="292100"/>
          </p:xfrm>
          <a:graphic>
            <a:graphicData uri="http://schemas.openxmlformats.org/presentationml/2006/ole">
              <mc:AlternateContent xmlns:mc="http://schemas.openxmlformats.org/markup-compatibility/2006">
                <mc:Choice xmlns:v="urn:schemas-microsoft-com:vml" Requires="v">
                  <p:oleObj spid="_x0000_s57511" name="CS ChemDraw Drawing" r:id="rId9" imgW="1415415" imgH="217805" progId="ChemDraw.Document.6.0">
                    <p:embed/>
                  </p:oleObj>
                </mc:Choice>
                <mc:Fallback>
                  <p:oleObj name="CS ChemDraw Drawing" r:id="rId9" imgW="1415415" imgH="217805" progId="ChemDraw.Document.6.0">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8100" y="4500563"/>
                          <a:ext cx="19685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0" name="Text Box 9"/>
            <p:cNvSpPr txBox="1">
              <a:spLocks noChangeArrowheads="1"/>
            </p:cNvSpPr>
            <p:nvPr/>
          </p:nvSpPr>
          <p:spPr bwMode="auto">
            <a:xfrm>
              <a:off x="4480828" y="2900354"/>
              <a:ext cx="2599838" cy="379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accent2"/>
                  </a:solidFill>
                  <a:latin typeface="黑体" panose="02010609060101010101" pitchFamily="49" charset="-122"/>
                  <a:ea typeface="黑体" panose="02010609060101010101" pitchFamily="49" charset="-122"/>
                </a:rPr>
                <a:t>溴化三甲基苄基铵</a:t>
              </a:r>
              <a:endParaRPr lang="en-US" altLang="zh-CN" dirty="0">
                <a:solidFill>
                  <a:schemeClr val="accent2"/>
                </a:solidFill>
                <a:latin typeface="黑体" panose="02010609060101010101" pitchFamily="49" charset="-122"/>
                <a:ea typeface="黑体" panose="02010609060101010101" pitchFamily="49" charset="-122"/>
              </a:endParaRPr>
            </a:p>
          </p:txBody>
        </p:sp>
        <p:sp>
          <p:nvSpPr>
            <p:cNvPr id="8201" name="Text Box 10"/>
            <p:cNvSpPr txBox="1">
              <a:spLocks noChangeArrowheads="1"/>
            </p:cNvSpPr>
            <p:nvPr/>
          </p:nvSpPr>
          <p:spPr bwMode="auto">
            <a:xfrm>
              <a:off x="4286170" y="4438070"/>
              <a:ext cx="2902254" cy="379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accent2"/>
                  </a:solidFill>
                  <a:latin typeface="黑体" panose="02010609060101010101" pitchFamily="49" charset="-122"/>
                  <a:ea typeface="黑体" panose="02010609060101010101" pitchFamily="49" charset="-122"/>
                </a:rPr>
                <a:t>三甲基苄基氢氧化铵</a:t>
              </a:r>
              <a:endParaRPr lang="en-US" altLang="zh-CN" dirty="0">
                <a:solidFill>
                  <a:schemeClr val="accent2"/>
                </a:solidFill>
                <a:latin typeface="黑体" panose="02010609060101010101" pitchFamily="49" charset="-122"/>
                <a:ea typeface="黑体" panose="02010609060101010101" pitchFamily="49" charset="-122"/>
              </a:endParaRPr>
            </a:p>
          </p:txBody>
        </p:sp>
        <p:sp>
          <p:nvSpPr>
            <p:cNvPr id="8202" name="Text Box 11"/>
            <p:cNvSpPr txBox="1">
              <a:spLocks noChangeArrowheads="1"/>
            </p:cNvSpPr>
            <p:nvPr/>
          </p:nvSpPr>
          <p:spPr bwMode="auto">
            <a:xfrm>
              <a:off x="4363578" y="3738990"/>
              <a:ext cx="2297422" cy="379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accent2"/>
                  </a:solidFill>
                  <a:latin typeface="黑体" panose="02010609060101010101" pitchFamily="49" charset="-122"/>
                  <a:ea typeface="黑体" panose="02010609060101010101" pitchFamily="49" charset="-122"/>
                </a:rPr>
                <a:t>四甲基氢氧化铵</a:t>
              </a:r>
              <a:endParaRPr lang="en-US" altLang="zh-CN" dirty="0">
                <a:solidFill>
                  <a:schemeClr val="accent2"/>
                </a:solidFill>
                <a:latin typeface="黑体" panose="02010609060101010101" pitchFamily="49" charset="-122"/>
                <a:ea typeface="黑体" panose="02010609060101010101" pitchFamily="49" charset="-122"/>
              </a:endParaRPr>
            </a:p>
          </p:txBody>
        </p:sp>
        <p:sp>
          <p:nvSpPr>
            <p:cNvPr id="8204" name="AutoShape 14"/>
            <p:cNvSpPr/>
            <p:nvPr/>
          </p:nvSpPr>
          <p:spPr bwMode="auto">
            <a:xfrm>
              <a:off x="914400" y="2528046"/>
              <a:ext cx="762000" cy="1345453"/>
            </a:xfrm>
            <a:prstGeom prst="leftBracket">
              <a:avLst>
                <a:gd name="adj" fmla="val 0"/>
              </a:avLst>
            </a:prstGeom>
            <a:noFill/>
            <a:ln w="31750">
              <a:solidFill>
                <a:srgbClr val="99CCFF"/>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5" name="AutoShape 15"/>
            <p:cNvSpPr/>
            <p:nvPr/>
          </p:nvSpPr>
          <p:spPr bwMode="auto">
            <a:xfrm rot="10800000">
              <a:off x="7391400" y="3128963"/>
              <a:ext cx="762000" cy="1524000"/>
            </a:xfrm>
            <a:prstGeom prst="leftBracket">
              <a:avLst>
                <a:gd name="adj" fmla="val 0"/>
              </a:avLst>
            </a:prstGeom>
            <a:noFill/>
            <a:ln w="31750">
              <a:solidFill>
                <a:srgbClr val="FF99CC"/>
              </a:solidFill>
              <a:prstDash val="dash"/>
              <a:round/>
            </a:ln>
            <a:extLst>
              <a:ext uri="{909E8E84-426E-40DD-AFC4-6F175D3DCCD1}">
                <a14:hiddenFill xmlns:a14="http://schemas.microsoft.com/office/drawing/2010/main">
                  <a:solidFill>
                    <a:srgbClr val="FFFFFF"/>
                  </a:solidFill>
                </a14:hiddenFill>
              </a:ext>
            </a:extLst>
          </p:spPr>
          <p:txBody>
            <a:bodyPr rot="10800000"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6" name="Text Box 16"/>
            <p:cNvSpPr txBox="1">
              <a:spLocks noChangeArrowheads="1"/>
            </p:cNvSpPr>
            <p:nvPr/>
          </p:nvSpPr>
          <p:spPr bwMode="auto">
            <a:xfrm>
              <a:off x="3816207" y="2070847"/>
              <a:ext cx="3953906" cy="379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solidFill>
                    <a:schemeClr val="accent2"/>
                  </a:solidFill>
                  <a:ea typeface="黑体" panose="02010609060101010101" pitchFamily="49" charset="-122"/>
                </a:rPr>
                <a:t>  氯化四甲铵、四甲基氯化铵</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4005" name="Object 37"/>
          <p:cNvGraphicFramePr>
            <a:graphicFrameLocks noGrp="1" noChangeAspect="1"/>
          </p:cNvGraphicFramePr>
          <p:nvPr>
            <p:ph sz="quarter" idx="1"/>
          </p:nvPr>
        </p:nvGraphicFramePr>
        <p:xfrm>
          <a:off x="831841" y="767996"/>
          <a:ext cx="7480318" cy="977553"/>
        </p:xfrm>
        <a:graphic>
          <a:graphicData uri="http://schemas.openxmlformats.org/presentationml/2006/ole">
            <mc:AlternateContent xmlns:mc="http://schemas.openxmlformats.org/markup-compatibility/2006">
              <mc:Choice xmlns:v="urn:schemas-microsoft-com:vml" Requires="v">
                <p:oleObj spid="_x0000_s60537" name="CS ChemDraw Drawing" r:id="rId3" imgW="6845300" imgH="901700" progId="ChemDraw.Document.6.0">
                  <p:embed/>
                </p:oleObj>
              </mc:Choice>
              <mc:Fallback>
                <p:oleObj name="CS ChemDraw Drawing" r:id="rId3" imgW="6845300" imgH="901700" progId="ChemDraw.Document.6.0">
                  <p:embed/>
                  <p:pic>
                    <p:nvPicPr>
                      <p:cNvPr id="0" name="Object 3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841" y="767996"/>
                        <a:ext cx="7480318" cy="977553"/>
                      </a:xfrm>
                      <a:prstGeom prst="rect">
                        <a:avLst/>
                      </a:prstGeom>
                      <a:noFill/>
                      <a:ln>
                        <a:noFill/>
                      </a:ln>
                      <a:effectLst/>
                    </p:spPr>
                  </p:pic>
                </p:oleObj>
              </mc:Fallback>
            </mc:AlternateContent>
          </a:graphicData>
        </a:graphic>
      </p:graphicFrame>
      <p:graphicFrame>
        <p:nvGraphicFramePr>
          <p:cNvPr id="724007" name="Object 39"/>
          <p:cNvGraphicFramePr>
            <a:graphicFrameLocks noGrp="1" noChangeAspect="1"/>
          </p:cNvGraphicFramePr>
          <p:nvPr>
            <p:ph sz="quarter" idx="2"/>
          </p:nvPr>
        </p:nvGraphicFramePr>
        <p:xfrm>
          <a:off x="943302" y="2690614"/>
          <a:ext cx="7257396" cy="1440110"/>
        </p:xfrm>
        <a:graphic>
          <a:graphicData uri="http://schemas.openxmlformats.org/presentationml/2006/ole">
            <mc:AlternateContent xmlns:mc="http://schemas.openxmlformats.org/markup-compatibility/2006">
              <mc:Choice xmlns:v="urn:schemas-microsoft-com:vml" Requires="v">
                <p:oleObj spid="_x0000_s60538" name="CS ChemDraw Drawing" r:id="rId5" imgW="6388100" imgH="1282700" progId="ChemDraw.Document.6.0">
                  <p:embed/>
                </p:oleObj>
              </mc:Choice>
              <mc:Fallback>
                <p:oleObj name="CS ChemDraw Drawing" r:id="rId5" imgW="6388100" imgH="1282700" progId="ChemDraw.Document.6.0">
                  <p:embed/>
                  <p:pic>
                    <p:nvPicPr>
                      <p:cNvPr id="0" name="Object 3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302" y="2690614"/>
                        <a:ext cx="7257396" cy="1440110"/>
                      </a:xfrm>
                      <a:prstGeom prst="rect">
                        <a:avLst/>
                      </a:prstGeom>
                      <a:noFill/>
                      <a:ln>
                        <a:noFill/>
                      </a:ln>
                      <a:effectLst/>
                    </p:spPr>
                  </p:pic>
                </p:oleObj>
              </mc:Fallback>
            </mc:AlternateContent>
          </a:graphicData>
        </a:graphic>
      </p:graphicFrame>
      <p:graphicFrame>
        <p:nvGraphicFramePr>
          <p:cNvPr id="724010" name="Object 42"/>
          <p:cNvGraphicFramePr>
            <a:graphicFrameLocks noGrp="1" noChangeAspect="1"/>
          </p:cNvGraphicFramePr>
          <p:nvPr>
            <p:ph sz="quarter" idx="3"/>
          </p:nvPr>
        </p:nvGraphicFramePr>
        <p:xfrm>
          <a:off x="1115616" y="4941168"/>
          <a:ext cx="6912768" cy="1175325"/>
        </p:xfrm>
        <a:graphic>
          <a:graphicData uri="http://schemas.openxmlformats.org/presentationml/2006/ole">
            <mc:AlternateContent xmlns:mc="http://schemas.openxmlformats.org/markup-compatibility/2006">
              <mc:Choice xmlns:v="urn:schemas-microsoft-com:vml" Requires="v">
                <p:oleObj spid="_x0000_s60539" name="CS ChemDraw Drawing" r:id="rId7" imgW="5092700" imgH="876300" progId="ChemDraw.Document.6.0">
                  <p:embed/>
                </p:oleObj>
              </mc:Choice>
              <mc:Fallback>
                <p:oleObj name="CS ChemDraw Drawing" r:id="rId7" imgW="5092700" imgH="876300" progId="ChemDraw.Document.6.0">
                  <p:embed/>
                  <p:pic>
                    <p:nvPicPr>
                      <p:cNvPr id="0" name="Object 42"/>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5616" y="4941168"/>
                        <a:ext cx="6912768" cy="1175325"/>
                      </a:xfrm>
                      <a:prstGeom prst="rect">
                        <a:avLst/>
                      </a:prstGeom>
                      <a:noFill/>
                      <a:ln>
                        <a:noFill/>
                      </a:ln>
                      <a:effectLst/>
                    </p:spPr>
                  </p:pic>
                </p:oleObj>
              </mc:Fallback>
            </mc:AlternateContent>
          </a:graphicData>
        </a:graphic>
      </p:graphicFrame>
      <p:sp>
        <p:nvSpPr>
          <p:cNvPr id="2" name="日期占位符 1"/>
          <p:cNvSpPr>
            <a:spLocks noGrp="1"/>
          </p:cNvSpPr>
          <p:nvPr>
            <p:ph type="dt" sz="quarter" idx="10"/>
          </p:nvPr>
        </p:nvSpPr>
        <p:spPr/>
        <p:txBody>
          <a:bodyPr/>
          <a:lstStyle/>
          <a:p>
            <a:pPr>
              <a:defRPr/>
            </a:pPr>
            <a:fld id="{AF76B1AD-2162-4307-BD5D-72891C3D995F}" type="datetime11">
              <a:rPr lang="zh-CN" altLang="en-US"/>
              <a:t>21:45:51</a:t>
            </a:fld>
            <a:endParaRPr lang="en-US" altLang="zh-CN"/>
          </a:p>
        </p:txBody>
      </p:sp>
      <p:sp>
        <p:nvSpPr>
          <p:cNvPr id="12" name="灯片编号占位符 8"/>
          <p:cNvSpPr>
            <a:spLocks noGrp="1"/>
          </p:cNvSpPr>
          <p:nvPr>
            <p:ph type="sldNum" sz="quarter" idx="12"/>
          </p:nvPr>
        </p:nvSpPr>
        <p:spPr/>
        <p:txBody>
          <a:bodyPr/>
          <a:lstStyle/>
          <a:p>
            <a:pPr>
              <a:defRPr/>
            </a:pPr>
            <a:fld id="{53F59864-58C2-4406-B136-4BF097C37E8C}" type="slidenum">
              <a:rPr lang="en-US" altLang="zh-CN"/>
              <a:t>24</a:t>
            </a:fld>
            <a:endParaRPr lang="en-US" altLang="zh-CN"/>
          </a:p>
        </p:txBody>
      </p:sp>
      <p:sp>
        <p:nvSpPr>
          <p:cNvPr id="22536" name="Rectangle 31"/>
          <p:cNvSpPr>
            <a:spLocks noChangeArrowheads="1"/>
          </p:cNvSpPr>
          <p:nvPr/>
        </p:nvSpPr>
        <p:spPr bwMode="auto">
          <a:xfrm>
            <a:off x="5651500" y="2600325"/>
            <a:ext cx="180975"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724005"/>
                                        </p:tgtEl>
                                        <p:attrNameLst>
                                          <p:attrName>style.visibility</p:attrName>
                                        </p:attrNameLst>
                                      </p:cBhvr>
                                      <p:to>
                                        <p:strVal val="visible"/>
                                      </p:to>
                                    </p:set>
                                    <p:animEffect transition="in" filter="slide(fromBottom)">
                                      <p:cBhvr>
                                        <p:cTn id="7" dur="500"/>
                                        <p:tgtEl>
                                          <p:spTgt spid="72400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24007"/>
                                        </p:tgtEl>
                                        <p:attrNameLst>
                                          <p:attrName>style.visibility</p:attrName>
                                        </p:attrNameLst>
                                      </p:cBhvr>
                                      <p:to>
                                        <p:strVal val="visible"/>
                                      </p:to>
                                    </p:set>
                                    <p:animEffect transition="in" filter="slide(fromBottom)">
                                      <p:cBhvr>
                                        <p:cTn id="12" dur="500"/>
                                        <p:tgtEl>
                                          <p:spTgt spid="72400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24010"/>
                                        </p:tgtEl>
                                        <p:attrNameLst>
                                          <p:attrName>style.visibility</p:attrName>
                                        </p:attrNameLst>
                                      </p:cBhvr>
                                      <p:to>
                                        <p:strVal val="visible"/>
                                      </p:to>
                                    </p:set>
                                    <p:animEffect transition="in" filter="slide(fromBottom)">
                                      <p:cBhvr>
                                        <p:cTn id="17" dur="500"/>
                                        <p:tgtEl>
                                          <p:spTgt spid="724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9"/>
          <p:cNvSpPr>
            <a:spLocks noChangeArrowheads="1"/>
          </p:cNvSpPr>
          <p:nvPr/>
        </p:nvSpPr>
        <p:spPr bwMode="auto">
          <a:xfrm>
            <a:off x="2657475" y="1227138"/>
            <a:ext cx="4059238" cy="2092325"/>
          </a:xfrm>
          <a:prstGeom prst="rect">
            <a:avLst/>
          </a:prstGeom>
          <a:solidFill>
            <a:schemeClr val="accent1">
              <a:alpha val="30980"/>
            </a:schemeClr>
          </a:solidFill>
          <a:ln w="28575">
            <a:solidFill>
              <a:schemeClr val="accent2"/>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9223" name="Rectangle 14"/>
          <p:cNvSpPr>
            <a:spLocks noChangeArrowheads="1"/>
          </p:cNvSpPr>
          <p:nvPr/>
        </p:nvSpPr>
        <p:spPr bwMode="auto">
          <a:xfrm>
            <a:off x="442913" y="3859213"/>
            <a:ext cx="4059237" cy="2092325"/>
          </a:xfrm>
          <a:prstGeom prst="rect">
            <a:avLst/>
          </a:prstGeom>
          <a:solidFill>
            <a:schemeClr val="accent1">
              <a:alpha val="30980"/>
            </a:schemeClr>
          </a:solidFill>
          <a:ln w="28575">
            <a:solidFill>
              <a:schemeClr val="accent2"/>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0"/>
          </a:p>
        </p:txBody>
      </p:sp>
      <p:sp>
        <p:nvSpPr>
          <p:cNvPr id="9224" name="Rectangle 10"/>
          <p:cNvSpPr>
            <a:spLocks noChangeArrowheads="1"/>
          </p:cNvSpPr>
          <p:nvPr/>
        </p:nvSpPr>
        <p:spPr bwMode="auto">
          <a:xfrm>
            <a:off x="4768850" y="3835400"/>
            <a:ext cx="4059238" cy="2092325"/>
          </a:xfrm>
          <a:prstGeom prst="rect">
            <a:avLst/>
          </a:prstGeom>
          <a:solidFill>
            <a:schemeClr val="accent1">
              <a:alpha val="30980"/>
            </a:schemeClr>
          </a:solidFill>
          <a:ln w="28575">
            <a:solidFill>
              <a:schemeClr val="accent2"/>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0"/>
          </a:p>
        </p:txBody>
      </p:sp>
      <p:sp>
        <p:nvSpPr>
          <p:cNvPr id="9225" name="Text Box 4"/>
          <p:cNvSpPr txBox="1">
            <a:spLocks noChangeArrowheads="1"/>
          </p:cNvSpPr>
          <p:nvPr/>
        </p:nvSpPr>
        <p:spPr bwMode="auto">
          <a:xfrm>
            <a:off x="2671763" y="1341438"/>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0">
                <a:solidFill>
                  <a:srgbClr val="FF0000"/>
                </a:solidFill>
                <a:latin typeface="黑体" panose="02010609060101010101" pitchFamily="49" charset="-122"/>
                <a:ea typeface="黑体" panose="02010609060101010101" pitchFamily="49" charset="-122"/>
              </a:rPr>
              <a:t>氨</a:t>
            </a:r>
          </a:p>
        </p:txBody>
      </p:sp>
      <p:sp>
        <p:nvSpPr>
          <p:cNvPr id="9226" name="Text Box 5"/>
          <p:cNvSpPr txBox="1">
            <a:spLocks noChangeArrowheads="1"/>
          </p:cNvSpPr>
          <p:nvPr/>
        </p:nvSpPr>
        <p:spPr bwMode="auto">
          <a:xfrm>
            <a:off x="7921625" y="4006850"/>
            <a:ext cx="7953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0">
                <a:solidFill>
                  <a:srgbClr val="FF0000"/>
                </a:solidFill>
                <a:latin typeface="黑体" panose="02010609060101010101" pitchFamily="49" charset="-122"/>
                <a:ea typeface="黑体" panose="02010609060101010101" pitchFamily="49" charset="-122"/>
              </a:rPr>
              <a:t>胺</a:t>
            </a:r>
            <a:r>
              <a:rPr lang="zh-CN" altLang="en-US" sz="3200">
                <a:latin typeface="黑体" panose="02010609060101010101" pitchFamily="49" charset="-122"/>
                <a:ea typeface="黑体" panose="02010609060101010101" pitchFamily="49" charset="-122"/>
              </a:rPr>
              <a:t> </a:t>
            </a:r>
          </a:p>
        </p:txBody>
      </p:sp>
      <p:sp>
        <p:nvSpPr>
          <p:cNvPr id="9227" name="Text Box 6"/>
          <p:cNvSpPr txBox="1">
            <a:spLocks noChangeArrowheads="1"/>
          </p:cNvSpPr>
          <p:nvPr/>
        </p:nvSpPr>
        <p:spPr bwMode="auto">
          <a:xfrm>
            <a:off x="3779838" y="4054475"/>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0">
                <a:solidFill>
                  <a:srgbClr val="FF0000"/>
                </a:solidFill>
                <a:latin typeface="黑体" panose="02010609060101010101" pitchFamily="49" charset="-122"/>
                <a:ea typeface="黑体" panose="02010609060101010101" pitchFamily="49" charset="-122"/>
              </a:rPr>
              <a:t>铵</a:t>
            </a:r>
          </a:p>
        </p:txBody>
      </p:sp>
      <p:sp>
        <p:nvSpPr>
          <p:cNvPr id="9228" name="Text Box 7"/>
          <p:cNvSpPr txBox="1">
            <a:spLocks noChangeArrowheads="1"/>
          </p:cNvSpPr>
          <p:nvPr/>
        </p:nvSpPr>
        <p:spPr bwMode="auto">
          <a:xfrm>
            <a:off x="3403600" y="1901825"/>
            <a:ext cx="2687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ea typeface="黑体" panose="02010609060101010101" pitchFamily="49" charset="-122"/>
              </a:rPr>
              <a:t>作为取代基时，用“氨”</a:t>
            </a:r>
            <a:endParaRPr lang="en-US" altLang="zh-CN">
              <a:ea typeface="黑体" panose="02010609060101010101" pitchFamily="49" charset="-122"/>
            </a:endParaRPr>
          </a:p>
        </p:txBody>
      </p:sp>
      <p:graphicFrame>
        <p:nvGraphicFramePr>
          <p:cNvPr id="9218" name="Object 8"/>
          <p:cNvGraphicFramePr>
            <a:graphicFrameLocks noChangeAspect="1"/>
          </p:cNvGraphicFramePr>
          <p:nvPr/>
        </p:nvGraphicFramePr>
        <p:xfrm>
          <a:off x="3543300" y="2443163"/>
          <a:ext cx="936625" cy="736600"/>
        </p:xfrm>
        <a:graphic>
          <a:graphicData uri="http://schemas.openxmlformats.org/presentationml/2006/ole">
            <mc:AlternateContent xmlns:mc="http://schemas.openxmlformats.org/markup-compatibility/2006">
              <mc:Choice xmlns:v="urn:schemas-microsoft-com:vml" Requires="v">
                <p:oleObj spid="_x0000_s58492" name="CS ChemDraw Drawing" r:id="rId3" imgW="707390" imgH="609600" progId="ChemDraw.Document.6.0">
                  <p:embed/>
                </p:oleObj>
              </mc:Choice>
              <mc:Fallback>
                <p:oleObj name="CS ChemDraw Drawing" r:id="rId3" imgW="707390" imgH="609600"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300" y="2443163"/>
                        <a:ext cx="93662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9" name="Text Box 12"/>
          <p:cNvSpPr txBox="1">
            <a:spLocks noChangeArrowheads="1"/>
          </p:cNvSpPr>
          <p:nvPr/>
        </p:nvSpPr>
        <p:spPr bwMode="auto">
          <a:xfrm>
            <a:off x="5314950" y="5140325"/>
            <a:ext cx="3289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ea typeface="黑体" panose="02010609060101010101" pitchFamily="49" charset="-122"/>
              </a:rPr>
              <a:t>作为母体时，用“胺”</a:t>
            </a:r>
            <a:endParaRPr lang="en-US" altLang="zh-CN">
              <a:ea typeface="黑体" panose="02010609060101010101" pitchFamily="49" charset="-122"/>
            </a:endParaRPr>
          </a:p>
        </p:txBody>
      </p:sp>
      <p:graphicFrame>
        <p:nvGraphicFramePr>
          <p:cNvPr id="9219" name="Object 13"/>
          <p:cNvGraphicFramePr>
            <a:graphicFrameLocks noChangeAspect="1"/>
          </p:cNvGraphicFramePr>
          <p:nvPr/>
        </p:nvGraphicFramePr>
        <p:xfrm>
          <a:off x="5126038" y="4195763"/>
          <a:ext cx="1231900" cy="738187"/>
        </p:xfrm>
        <a:graphic>
          <a:graphicData uri="http://schemas.openxmlformats.org/presentationml/2006/ole">
            <mc:AlternateContent xmlns:mc="http://schemas.openxmlformats.org/markup-compatibility/2006">
              <mc:Choice xmlns:v="urn:schemas-microsoft-com:vml" Requires="v">
                <p:oleObj spid="_x0000_s58493" name="CS ChemDraw Drawing" r:id="rId5" imgW="925195" imgH="609600" progId="ChemDraw.Document.6.0">
                  <p:embed/>
                </p:oleObj>
              </mc:Choice>
              <mc:Fallback>
                <p:oleObj name="CS ChemDraw Drawing" r:id="rId5" imgW="925195" imgH="609600" progId="ChemDraw.Document.6.0">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6038" y="4195763"/>
                        <a:ext cx="12319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0" name="Text Box 16"/>
          <p:cNvSpPr txBox="1">
            <a:spLocks noChangeArrowheads="1"/>
          </p:cNvSpPr>
          <p:nvPr/>
        </p:nvSpPr>
        <p:spPr bwMode="auto">
          <a:xfrm>
            <a:off x="514350" y="4062413"/>
            <a:ext cx="317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ea typeface="黑体" panose="02010609060101010101" pitchFamily="49" charset="-122"/>
              </a:rPr>
              <a:t>氮上带正电荷时，用“铵”</a:t>
            </a:r>
            <a:endParaRPr lang="en-US" altLang="zh-CN" sz="2000">
              <a:ea typeface="黑体" panose="02010609060101010101" pitchFamily="49" charset="-122"/>
            </a:endParaRPr>
          </a:p>
        </p:txBody>
      </p:sp>
      <p:graphicFrame>
        <p:nvGraphicFramePr>
          <p:cNvPr id="9220" name="Object 17"/>
          <p:cNvGraphicFramePr>
            <a:graphicFrameLocks noChangeAspect="1"/>
          </p:cNvGraphicFramePr>
          <p:nvPr/>
        </p:nvGraphicFramePr>
        <p:xfrm>
          <a:off x="1292225" y="5010150"/>
          <a:ext cx="1146175" cy="423863"/>
        </p:xfrm>
        <a:graphic>
          <a:graphicData uri="http://schemas.openxmlformats.org/presentationml/2006/ole">
            <mc:AlternateContent xmlns:mc="http://schemas.openxmlformats.org/markup-compatibility/2006">
              <mc:Choice xmlns:v="urn:schemas-microsoft-com:vml" Requires="v">
                <p:oleObj spid="_x0000_s58494" name="CS ChemDraw Drawing" r:id="rId7" imgW="859790" imgH="359410" progId="ChemDraw.Document.6.0">
                  <p:embed/>
                </p:oleObj>
              </mc:Choice>
              <mc:Fallback>
                <p:oleObj name="CS ChemDraw Drawing" r:id="rId7" imgW="859790" imgH="359410" progId="ChemDraw.Document.6.0">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2225" y="5010150"/>
                        <a:ext cx="114617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1" name="Text Box 18"/>
          <p:cNvSpPr txBox="1">
            <a:spLocks noChangeArrowheads="1"/>
          </p:cNvSpPr>
          <p:nvPr/>
        </p:nvSpPr>
        <p:spPr bwMode="auto">
          <a:xfrm>
            <a:off x="4822825" y="2395538"/>
            <a:ext cx="13557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0">
                <a:ea typeface="黑体" panose="02010609060101010101" pitchFamily="49" charset="-122"/>
              </a:rPr>
              <a:t>氨基</a:t>
            </a:r>
          </a:p>
          <a:p>
            <a:pPr eaLnBrk="1" hangingPunct="1">
              <a:spcBef>
                <a:spcPct val="50000"/>
              </a:spcBef>
            </a:pPr>
            <a:r>
              <a:rPr lang="zh-CN" altLang="en-US" b="0">
                <a:ea typeface="黑体" panose="02010609060101010101" pitchFamily="49" charset="-122"/>
              </a:rPr>
              <a:t>甲氨基</a:t>
            </a:r>
          </a:p>
        </p:txBody>
      </p:sp>
      <p:sp>
        <p:nvSpPr>
          <p:cNvPr id="9232" name="TextBox 16"/>
          <p:cNvSpPr txBox="1">
            <a:spLocks noChangeArrowheads="1"/>
          </p:cNvSpPr>
          <p:nvPr/>
        </p:nvSpPr>
        <p:spPr bwMode="auto">
          <a:xfrm>
            <a:off x="6415088" y="4151313"/>
            <a:ext cx="1533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ea typeface="黑体" panose="02010609060101010101" pitchFamily="49" charset="-122"/>
              </a:rPr>
              <a:t>甲胺</a:t>
            </a:r>
          </a:p>
        </p:txBody>
      </p:sp>
      <p:sp>
        <p:nvSpPr>
          <p:cNvPr id="9233" name="TextBox 17"/>
          <p:cNvSpPr txBox="1">
            <a:spLocks noChangeArrowheads="1"/>
          </p:cNvSpPr>
          <p:nvPr/>
        </p:nvSpPr>
        <p:spPr bwMode="auto">
          <a:xfrm>
            <a:off x="6323013" y="4616450"/>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ea typeface="黑体" panose="02010609060101010101" pitchFamily="49" charset="-122"/>
              </a:rPr>
              <a:t>二甲胺</a:t>
            </a:r>
          </a:p>
        </p:txBody>
      </p:sp>
      <p:sp>
        <p:nvSpPr>
          <p:cNvPr id="9234" name="TextBox 18"/>
          <p:cNvSpPr txBox="1">
            <a:spLocks noChangeArrowheads="1"/>
          </p:cNvSpPr>
          <p:nvPr/>
        </p:nvSpPr>
        <p:spPr bwMode="auto">
          <a:xfrm>
            <a:off x="2916238" y="5091113"/>
            <a:ext cx="16779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ea typeface="黑体" panose="02010609060101010101" pitchFamily="49" charset="-122"/>
              </a:rPr>
              <a:t>氯化甲铵</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835BA9C5-6797-4E96-8847-081ED49CD578}" type="datetime11">
              <a:rPr lang="zh-CN" altLang="en-US"/>
              <a:t>21:45:51</a:t>
            </a:fld>
            <a:endParaRPr lang="en-US" altLang="zh-CN"/>
          </a:p>
        </p:txBody>
      </p:sp>
      <p:sp>
        <p:nvSpPr>
          <p:cNvPr id="65" name="灯片编号占位符 3"/>
          <p:cNvSpPr>
            <a:spLocks noGrp="1"/>
          </p:cNvSpPr>
          <p:nvPr>
            <p:ph type="sldNum" sz="quarter" idx="12"/>
          </p:nvPr>
        </p:nvSpPr>
        <p:spPr/>
        <p:txBody>
          <a:bodyPr/>
          <a:lstStyle/>
          <a:p>
            <a:pPr>
              <a:defRPr/>
            </a:pPr>
            <a:fld id="{7C6CA514-4F1D-4E1D-A90B-45D730540A17}" type="slidenum">
              <a:rPr lang="en-US" altLang="zh-CN"/>
              <a:t>26</a:t>
            </a:fld>
            <a:endParaRPr lang="en-US" altLang="zh-CN"/>
          </a:p>
        </p:txBody>
      </p:sp>
      <p:sp>
        <p:nvSpPr>
          <p:cNvPr id="654338" name="Rectangle 2"/>
          <p:cNvSpPr>
            <a:spLocks noChangeArrowheads="1"/>
          </p:cNvSpPr>
          <p:nvPr/>
        </p:nvSpPr>
        <p:spPr bwMode="auto">
          <a:xfrm>
            <a:off x="539750" y="404813"/>
            <a:ext cx="3200400" cy="381000"/>
          </a:xfrm>
          <a:prstGeom prst="rect">
            <a:avLst/>
          </a:prstGeom>
          <a:noFill/>
          <a:ln>
            <a:noFill/>
          </a:ln>
          <a:extLst>
            <a:ext uri="{909E8E84-426E-40DD-AFC4-6F175D3DCCD1}">
              <a14:hiddenFill xmlns:a14="http://schemas.microsoft.com/office/drawing/2010/main">
                <a:gradFill rotWithShape="0">
                  <a:gsLst>
                    <a:gs pos="0">
                      <a:srgbClr val="FFFFCC"/>
                    </a:gs>
                    <a:gs pos="100000">
                      <a:srgbClr val="FFCCCC"/>
                    </a:gs>
                  </a:gsLst>
                  <a:lin ang="0" scaled="1"/>
                </a:gra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zh-CN" altLang="en-US" sz="2400">
                <a:latin typeface="Arial" panose="020B0604020202020204" pitchFamily="34" charset="0"/>
                <a:ea typeface="楷体" panose="02010609060101010101" pitchFamily="49" charset="-122"/>
                <a:cs typeface="Arial" panose="020B0604020202020204" pitchFamily="34" charset="0"/>
              </a:rPr>
              <a:t>二、 胺的物理性质</a:t>
            </a:r>
          </a:p>
        </p:txBody>
      </p:sp>
      <p:sp>
        <p:nvSpPr>
          <p:cNvPr id="654339" name="Rectangle 3"/>
          <p:cNvSpPr>
            <a:spLocks noChangeArrowheads="1"/>
          </p:cNvSpPr>
          <p:nvPr/>
        </p:nvSpPr>
        <p:spPr bwMode="auto">
          <a:xfrm>
            <a:off x="609600" y="1066800"/>
            <a:ext cx="75438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⒈  </a:t>
            </a:r>
            <a:r>
              <a:rPr kumimoji="0" lang="zh-CN" altLang="en-US" sz="2400">
                <a:latin typeface="Arial" panose="020B0604020202020204" pitchFamily="34" charset="0"/>
                <a:ea typeface="楷体" panose="02010609060101010101" pitchFamily="49" charset="-122"/>
                <a:cs typeface="Arial" panose="020B0604020202020204" pitchFamily="34" charset="0"/>
              </a:rPr>
              <a:t>沸点：比相应的醇、酸低，并伯胺 </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仲胺 </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叔胺</a:t>
            </a:r>
          </a:p>
        </p:txBody>
      </p:sp>
      <p:grpSp>
        <p:nvGrpSpPr>
          <p:cNvPr id="654340" name="Group 4"/>
          <p:cNvGrpSpPr/>
          <p:nvPr/>
        </p:nvGrpSpPr>
        <p:grpSpPr bwMode="auto">
          <a:xfrm>
            <a:off x="1187450" y="1557338"/>
            <a:ext cx="6553200" cy="838200"/>
            <a:chOff x="-3" y="-3"/>
            <a:chExt cx="2996" cy="850"/>
          </a:xfrm>
        </p:grpSpPr>
        <p:grpSp>
          <p:nvGrpSpPr>
            <p:cNvPr id="23591" name="Group 5"/>
            <p:cNvGrpSpPr/>
            <p:nvPr/>
          </p:nvGrpSpPr>
          <p:grpSpPr bwMode="auto">
            <a:xfrm>
              <a:off x="0" y="0"/>
              <a:ext cx="2990" cy="844"/>
              <a:chOff x="0" y="0"/>
              <a:chExt cx="2990" cy="844"/>
            </a:xfrm>
          </p:grpSpPr>
          <p:grpSp>
            <p:nvGrpSpPr>
              <p:cNvPr id="23593" name="Group 6"/>
              <p:cNvGrpSpPr/>
              <p:nvPr/>
            </p:nvGrpSpPr>
            <p:grpSpPr bwMode="auto">
              <a:xfrm>
                <a:off x="0" y="0"/>
                <a:ext cx="758" cy="422"/>
                <a:chOff x="0" y="0"/>
                <a:chExt cx="758" cy="422"/>
              </a:xfrm>
            </p:grpSpPr>
            <p:sp>
              <p:nvSpPr>
                <p:cNvPr id="23615" name="Rectangle 7"/>
                <p:cNvSpPr>
                  <a:spLocks noChangeArrowheads="1"/>
                </p:cNvSpPr>
                <p:nvPr/>
              </p:nvSpPr>
              <p:spPr bwMode="auto">
                <a:xfrm>
                  <a:off x="43" y="0"/>
                  <a:ext cx="67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en-US" altLang="zh-CN" sz="2000" b="0">
                      <a:latin typeface="Times New Roman" panose="02020603050405020304" pitchFamily="18" charset="0"/>
                      <a:ea typeface="宋体" panose="02010600030101010101" pitchFamily="2" charset="-122"/>
                    </a:rPr>
                    <a:t> </a:t>
                  </a:r>
                </a:p>
                <a:p>
                  <a:pPr algn="just">
                    <a:lnSpc>
                      <a:spcPct val="100000"/>
                    </a:lnSpc>
                    <a:spcBef>
                      <a:spcPct val="0"/>
                    </a:spcBef>
                    <a:buFontTx/>
                    <a:buNone/>
                  </a:pPr>
                  <a:endParaRPr lang="en-US" altLang="zh-CN" sz="2000" b="0">
                    <a:latin typeface="Times New Roman" panose="02020603050405020304" pitchFamily="18" charset="0"/>
                    <a:ea typeface="宋体" panose="02010600030101010101" pitchFamily="2" charset="-122"/>
                  </a:endParaRPr>
                </a:p>
              </p:txBody>
            </p:sp>
            <p:sp>
              <p:nvSpPr>
                <p:cNvPr id="23616" name="Rectangle 8"/>
                <p:cNvSpPr>
                  <a:spLocks noChangeArrowheads="1"/>
                </p:cNvSpPr>
                <p:nvPr/>
              </p:nvSpPr>
              <p:spPr bwMode="auto">
                <a:xfrm>
                  <a:off x="0" y="0"/>
                  <a:ext cx="758"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94" name="Group 9"/>
              <p:cNvGrpSpPr/>
              <p:nvPr/>
            </p:nvGrpSpPr>
            <p:grpSpPr bwMode="auto">
              <a:xfrm>
                <a:off x="758" y="0"/>
                <a:ext cx="716" cy="422"/>
                <a:chOff x="758" y="0"/>
                <a:chExt cx="716" cy="422"/>
              </a:xfrm>
            </p:grpSpPr>
            <p:sp>
              <p:nvSpPr>
                <p:cNvPr id="23613" name="Rectangle 10"/>
                <p:cNvSpPr>
                  <a:spLocks noChangeArrowheads="1"/>
                </p:cNvSpPr>
                <p:nvPr/>
              </p:nvSpPr>
              <p:spPr bwMode="auto">
                <a:xfrm>
                  <a:off x="801" y="0"/>
                  <a:ext cx="63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zh-CN" altLang="en-US" sz="2000">
                      <a:latin typeface="Times New Roman" panose="02020603050405020304" pitchFamily="18" charset="0"/>
                      <a:ea typeface="宋体" panose="02010600030101010101" pitchFamily="2" charset="-122"/>
                    </a:rPr>
                    <a:t>甲胺（</a:t>
                  </a:r>
                  <a:r>
                    <a:rPr lang="en-US" altLang="zh-CN" sz="2000">
                      <a:latin typeface="Times New Roman" panose="02020603050405020304" pitchFamily="18" charset="0"/>
                      <a:ea typeface="宋体" panose="02010600030101010101" pitchFamily="2" charset="-122"/>
                    </a:rPr>
                    <a:t>31</a:t>
                  </a:r>
                  <a:r>
                    <a:rPr lang="zh-CN" altLang="en-US" sz="2000">
                      <a:latin typeface="Times New Roman" panose="02020603050405020304" pitchFamily="18" charset="0"/>
                      <a:ea typeface="宋体" panose="02010600030101010101" pitchFamily="2" charset="-122"/>
                    </a:rPr>
                    <a:t>）</a:t>
                  </a:r>
                  <a:endParaRPr lang="zh-CN" altLang="en-US" sz="2000" b="0">
                    <a:latin typeface="Times New Roman" panose="02020603050405020304" pitchFamily="18" charset="0"/>
                    <a:ea typeface="宋体" panose="02010600030101010101" pitchFamily="2" charset="-122"/>
                  </a:endParaRPr>
                </a:p>
              </p:txBody>
            </p:sp>
            <p:sp>
              <p:nvSpPr>
                <p:cNvPr id="23614" name="Rectangle 11"/>
                <p:cNvSpPr>
                  <a:spLocks noChangeArrowheads="1"/>
                </p:cNvSpPr>
                <p:nvPr/>
              </p:nvSpPr>
              <p:spPr bwMode="auto">
                <a:xfrm>
                  <a:off x="758" y="0"/>
                  <a:ext cx="716"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95" name="Group 12"/>
              <p:cNvGrpSpPr/>
              <p:nvPr/>
            </p:nvGrpSpPr>
            <p:grpSpPr bwMode="auto">
              <a:xfrm>
                <a:off x="1474" y="0"/>
                <a:ext cx="758" cy="422"/>
                <a:chOff x="1474" y="0"/>
                <a:chExt cx="758" cy="422"/>
              </a:xfrm>
            </p:grpSpPr>
            <p:sp>
              <p:nvSpPr>
                <p:cNvPr id="23611" name="Rectangle 13"/>
                <p:cNvSpPr>
                  <a:spLocks noChangeArrowheads="1"/>
                </p:cNvSpPr>
                <p:nvPr/>
              </p:nvSpPr>
              <p:spPr bwMode="auto">
                <a:xfrm>
                  <a:off x="1517" y="0"/>
                  <a:ext cx="67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zh-CN" altLang="en-US" sz="2000">
                      <a:latin typeface="Times New Roman" panose="02020603050405020304" pitchFamily="18" charset="0"/>
                      <a:ea typeface="宋体" panose="02010600030101010101" pitchFamily="2" charset="-122"/>
                    </a:rPr>
                    <a:t>乙烷（</a:t>
                  </a:r>
                  <a:r>
                    <a:rPr lang="en-US" altLang="zh-CN" sz="2000">
                      <a:latin typeface="Times New Roman" panose="02020603050405020304" pitchFamily="18" charset="0"/>
                      <a:ea typeface="宋体" panose="02010600030101010101" pitchFamily="2" charset="-122"/>
                    </a:rPr>
                    <a:t>30</a:t>
                  </a:r>
                  <a:r>
                    <a:rPr lang="zh-CN" altLang="en-US" sz="2000">
                      <a:latin typeface="Times New Roman" panose="02020603050405020304" pitchFamily="18" charset="0"/>
                      <a:ea typeface="宋体" panose="02010600030101010101" pitchFamily="2" charset="-122"/>
                    </a:rPr>
                    <a:t>）</a:t>
                  </a:r>
                  <a:endParaRPr lang="zh-CN" altLang="en-US" sz="2000" b="0">
                    <a:latin typeface="Times New Roman" panose="02020603050405020304" pitchFamily="18" charset="0"/>
                    <a:ea typeface="宋体" panose="02010600030101010101" pitchFamily="2" charset="-122"/>
                  </a:endParaRPr>
                </a:p>
              </p:txBody>
            </p:sp>
            <p:sp>
              <p:nvSpPr>
                <p:cNvPr id="23612" name="Rectangle 14"/>
                <p:cNvSpPr>
                  <a:spLocks noChangeArrowheads="1"/>
                </p:cNvSpPr>
                <p:nvPr/>
              </p:nvSpPr>
              <p:spPr bwMode="auto">
                <a:xfrm>
                  <a:off x="1474" y="0"/>
                  <a:ext cx="758"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96" name="Group 15"/>
              <p:cNvGrpSpPr/>
              <p:nvPr/>
            </p:nvGrpSpPr>
            <p:grpSpPr bwMode="auto">
              <a:xfrm>
                <a:off x="2232" y="0"/>
                <a:ext cx="758" cy="422"/>
                <a:chOff x="2232" y="0"/>
                <a:chExt cx="758" cy="422"/>
              </a:xfrm>
            </p:grpSpPr>
            <p:sp>
              <p:nvSpPr>
                <p:cNvPr id="23609" name="Rectangle 16"/>
                <p:cNvSpPr>
                  <a:spLocks noChangeArrowheads="1"/>
                </p:cNvSpPr>
                <p:nvPr/>
              </p:nvSpPr>
              <p:spPr bwMode="auto">
                <a:xfrm>
                  <a:off x="2275" y="0"/>
                  <a:ext cx="67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zh-CN" altLang="en-US" sz="2000">
                      <a:latin typeface="Times New Roman" panose="02020603050405020304" pitchFamily="18" charset="0"/>
                      <a:ea typeface="宋体" panose="02010600030101010101" pitchFamily="2" charset="-122"/>
                    </a:rPr>
                    <a:t>甲醇（</a:t>
                  </a:r>
                  <a:r>
                    <a:rPr lang="en-US" altLang="zh-CN" sz="2000">
                      <a:latin typeface="Times New Roman" panose="02020603050405020304" pitchFamily="18" charset="0"/>
                      <a:ea typeface="宋体" panose="02010600030101010101" pitchFamily="2" charset="-122"/>
                    </a:rPr>
                    <a:t>32</a:t>
                  </a:r>
                  <a:r>
                    <a:rPr lang="zh-CN" altLang="en-US" sz="2000">
                      <a:latin typeface="Times New Roman" panose="02020603050405020304" pitchFamily="18" charset="0"/>
                      <a:ea typeface="宋体" panose="02010600030101010101" pitchFamily="2" charset="-122"/>
                    </a:rPr>
                    <a:t>）</a:t>
                  </a:r>
                  <a:endParaRPr lang="zh-CN" altLang="en-US" sz="2000" b="0">
                    <a:latin typeface="Times New Roman" panose="02020603050405020304" pitchFamily="18" charset="0"/>
                    <a:ea typeface="宋体" panose="02010600030101010101" pitchFamily="2" charset="-122"/>
                  </a:endParaRPr>
                </a:p>
              </p:txBody>
            </p:sp>
            <p:sp>
              <p:nvSpPr>
                <p:cNvPr id="23610" name="Rectangle 17"/>
                <p:cNvSpPr>
                  <a:spLocks noChangeArrowheads="1"/>
                </p:cNvSpPr>
                <p:nvPr/>
              </p:nvSpPr>
              <p:spPr bwMode="auto">
                <a:xfrm>
                  <a:off x="2232" y="0"/>
                  <a:ext cx="758"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97" name="Group 18"/>
              <p:cNvGrpSpPr/>
              <p:nvPr/>
            </p:nvGrpSpPr>
            <p:grpSpPr bwMode="auto">
              <a:xfrm>
                <a:off x="0" y="422"/>
                <a:ext cx="758" cy="422"/>
                <a:chOff x="0" y="422"/>
                <a:chExt cx="758" cy="422"/>
              </a:xfrm>
            </p:grpSpPr>
            <p:sp>
              <p:nvSpPr>
                <p:cNvPr id="23607" name="Rectangle 19"/>
                <p:cNvSpPr>
                  <a:spLocks noChangeArrowheads="1"/>
                </p:cNvSpPr>
                <p:nvPr/>
              </p:nvSpPr>
              <p:spPr bwMode="auto">
                <a:xfrm>
                  <a:off x="43" y="422"/>
                  <a:ext cx="67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2000">
                      <a:latin typeface="Times New Roman" panose="02020603050405020304" pitchFamily="18" charset="0"/>
                      <a:ea typeface="宋体" panose="02010600030101010101" pitchFamily="2" charset="-122"/>
                    </a:rPr>
                    <a:t>沸点（℃）</a:t>
                  </a:r>
                  <a:endParaRPr lang="zh-CN" altLang="en-US" sz="2000" b="0">
                    <a:latin typeface="Times New Roman" panose="02020603050405020304" pitchFamily="18" charset="0"/>
                    <a:ea typeface="宋体" panose="02010600030101010101" pitchFamily="2" charset="-122"/>
                  </a:endParaRPr>
                </a:p>
                <a:p>
                  <a:pPr algn="ctr">
                    <a:lnSpc>
                      <a:spcPct val="100000"/>
                    </a:lnSpc>
                    <a:spcBef>
                      <a:spcPct val="0"/>
                    </a:spcBef>
                    <a:buFontTx/>
                    <a:buNone/>
                  </a:pPr>
                  <a:endParaRPr lang="en-US" altLang="zh-CN" sz="2000" b="0">
                    <a:latin typeface="Times New Roman" panose="02020603050405020304" pitchFamily="18" charset="0"/>
                    <a:ea typeface="宋体" panose="02010600030101010101" pitchFamily="2" charset="-122"/>
                  </a:endParaRPr>
                </a:p>
              </p:txBody>
            </p:sp>
            <p:sp>
              <p:nvSpPr>
                <p:cNvPr id="23608" name="Rectangle 20"/>
                <p:cNvSpPr>
                  <a:spLocks noChangeArrowheads="1"/>
                </p:cNvSpPr>
                <p:nvPr/>
              </p:nvSpPr>
              <p:spPr bwMode="auto">
                <a:xfrm>
                  <a:off x="0" y="422"/>
                  <a:ext cx="758"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98" name="Group 21"/>
              <p:cNvGrpSpPr/>
              <p:nvPr/>
            </p:nvGrpSpPr>
            <p:grpSpPr bwMode="auto">
              <a:xfrm>
                <a:off x="758" y="422"/>
                <a:ext cx="716" cy="422"/>
                <a:chOff x="758" y="422"/>
                <a:chExt cx="716" cy="422"/>
              </a:xfrm>
            </p:grpSpPr>
            <p:sp>
              <p:nvSpPr>
                <p:cNvPr id="23605" name="Rectangle 22"/>
                <p:cNvSpPr>
                  <a:spLocks noChangeArrowheads="1"/>
                </p:cNvSpPr>
                <p:nvPr/>
              </p:nvSpPr>
              <p:spPr bwMode="auto">
                <a:xfrm>
                  <a:off x="801" y="422"/>
                  <a:ext cx="63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2000">
                      <a:latin typeface="Times New Roman" panose="02020603050405020304" pitchFamily="18" charset="0"/>
                      <a:ea typeface="宋体" panose="02010600030101010101" pitchFamily="2" charset="-122"/>
                    </a:rPr>
                    <a:t>-7</a:t>
                  </a:r>
                  <a:endParaRPr lang="en-US" altLang="zh-CN" sz="2000" b="0">
                    <a:latin typeface="Times New Roman" panose="02020603050405020304" pitchFamily="18" charset="0"/>
                    <a:ea typeface="宋体" panose="02010600030101010101" pitchFamily="2" charset="-122"/>
                  </a:endParaRPr>
                </a:p>
              </p:txBody>
            </p:sp>
            <p:sp>
              <p:nvSpPr>
                <p:cNvPr id="23606" name="Rectangle 23"/>
                <p:cNvSpPr>
                  <a:spLocks noChangeArrowheads="1"/>
                </p:cNvSpPr>
                <p:nvPr/>
              </p:nvSpPr>
              <p:spPr bwMode="auto">
                <a:xfrm>
                  <a:off x="758" y="422"/>
                  <a:ext cx="716"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99" name="Group 24"/>
              <p:cNvGrpSpPr/>
              <p:nvPr/>
            </p:nvGrpSpPr>
            <p:grpSpPr bwMode="auto">
              <a:xfrm>
                <a:off x="1474" y="422"/>
                <a:ext cx="758" cy="422"/>
                <a:chOff x="1474" y="422"/>
                <a:chExt cx="758" cy="422"/>
              </a:xfrm>
            </p:grpSpPr>
            <p:sp>
              <p:nvSpPr>
                <p:cNvPr id="23603" name="Rectangle 25"/>
                <p:cNvSpPr>
                  <a:spLocks noChangeArrowheads="1"/>
                </p:cNvSpPr>
                <p:nvPr/>
              </p:nvSpPr>
              <p:spPr bwMode="auto">
                <a:xfrm>
                  <a:off x="1517" y="422"/>
                  <a:ext cx="67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2000">
                      <a:latin typeface="Times New Roman" panose="02020603050405020304" pitchFamily="18" charset="0"/>
                      <a:ea typeface="宋体" panose="02010600030101010101" pitchFamily="2" charset="-122"/>
                    </a:rPr>
                    <a:t>-88</a:t>
                  </a:r>
                  <a:endParaRPr lang="en-US" altLang="zh-CN" sz="2000" b="0">
                    <a:latin typeface="Times New Roman" panose="02020603050405020304" pitchFamily="18" charset="0"/>
                    <a:ea typeface="宋体" panose="02010600030101010101" pitchFamily="2" charset="-122"/>
                  </a:endParaRPr>
                </a:p>
              </p:txBody>
            </p:sp>
            <p:sp>
              <p:nvSpPr>
                <p:cNvPr id="23604" name="Rectangle 26"/>
                <p:cNvSpPr>
                  <a:spLocks noChangeArrowheads="1"/>
                </p:cNvSpPr>
                <p:nvPr/>
              </p:nvSpPr>
              <p:spPr bwMode="auto">
                <a:xfrm>
                  <a:off x="1474" y="422"/>
                  <a:ext cx="758"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600" name="Group 27"/>
              <p:cNvGrpSpPr/>
              <p:nvPr/>
            </p:nvGrpSpPr>
            <p:grpSpPr bwMode="auto">
              <a:xfrm>
                <a:off x="2232" y="422"/>
                <a:ext cx="758" cy="422"/>
                <a:chOff x="2232" y="422"/>
                <a:chExt cx="758" cy="422"/>
              </a:xfrm>
            </p:grpSpPr>
            <p:sp>
              <p:nvSpPr>
                <p:cNvPr id="23601" name="Rectangle 28"/>
                <p:cNvSpPr>
                  <a:spLocks noChangeArrowheads="1"/>
                </p:cNvSpPr>
                <p:nvPr/>
              </p:nvSpPr>
              <p:spPr bwMode="auto">
                <a:xfrm>
                  <a:off x="2275" y="422"/>
                  <a:ext cx="67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2000">
                      <a:latin typeface="Times New Roman" panose="02020603050405020304" pitchFamily="18" charset="0"/>
                      <a:ea typeface="宋体" panose="02010600030101010101" pitchFamily="2" charset="-122"/>
                    </a:rPr>
                    <a:t>64</a:t>
                  </a:r>
                  <a:endParaRPr lang="en-US" altLang="zh-CN" sz="2000" b="0">
                    <a:latin typeface="Times New Roman" panose="02020603050405020304" pitchFamily="18" charset="0"/>
                    <a:ea typeface="宋体" panose="02010600030101010101" pitchFamily="2" charset="-122"/>
                  </a:endParaRPr>
                </a:p>
              </p:txBody>
            </p:sp>
            <p:sp>
              <p:nvSpPr>
                <p:cNvPr id="23602" name="Rectangle 29"/>
                <p:cNvSpPr>
                  <a:spLocks noChangeArrowheads="1"/>
                </p:cNvSpPr>
                <p:nvPr/>
              </p:nvSpPr>
              <p:spPr bwMode="auto">
                <a:xfrm>
                  <a:off x="2232" y="422"/>
                  <a:ext cx="758"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sp>
          <p:nvSpPr>
            <p:cNvPr id="23592" name="Rectangle 30"/>
            <p:cNvSpPr>
              <a:spLocks noChangeArrowheads="1"/>
            </p:cNvSpPr>
            <p:nvPr/>
          </p:nvSpPr>
          <p:spPr bwMode="auto">
            <a:xfrm>
              <a:off x="-3" y="-3"/>
              <a:ext cx="2996" cy="850"/>
            </a:xfrm>
            <a:prstGeom prst="rect">
              <a:avLst/>
            </a:prstGeom>
            <a:noFill/>
            <a:ln w="11112"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sp>
        <p:nvSpPr>
          <p:cNvPr id="654367" name="Rectangle 31"/>
          <p:cNvSpPr>
            <a:spLocks noChangeArrowheads="1"/>
          </p:cNvSpPr>
          <p:nvPr/>
        </p:nvSpPr>
        <p:spPr bwMode="auto">
          <a:xfrm>
            <a:off x="533400" y="4191000"/>
            <a:ext cx="5678488"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⒊  </a:t>
            </a:r>
            <a:r>
              <a:rPr kumimoji="0" lang="zh-CN" altLang="en-US" sz="2400">
                <a:latin typeface="Arial" panose="020B0604020202020204" pitchFamily="34" charset="0"/>
                <a:ea typeface="楷体" panose="02010609060101010101" pitchFamily="49" charset="-122"/>
                <a:cs typeface="Arial" panose="020B0604020202020204" pitchFamily="34" charset="0"/>
              </a:rPr>
              <a:t>气味：有氨的刺激性气味及腥臭味。</a:t>
            </a:r>
          </a:p>
        </p:txBody>
      </p:sp>
      <p:sp>
        <p:nvSpPr>
          <p:cNvPr id="654368" name="Rectangle 32"/>
          <p:cNvSpPr>
            <a:spLocks noChangeArrowheads="1"/>
          </p:cNvSpPr>
          <p:nvPr/>
        </p:nvSpPr>
        <p:spPr bwMode="auto">
          <a:xfrm>
            <a:off x="533400" y="4724400"/>
            <a:ext cx="4379913"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⒋  </a:t>
            </a:r>
            <a:r>
              <a:rPr kumimoji="0" lang="zh-CN" altLang="en-US" sz="2400">
                <a:latin typeface="Arial" panose="020B0604020202020204" pitchFamily="34" charset="0"/>
                <a:ea typeface="楷体" panose="02010609060101010101" pitchFamily="49" charset="-122"/>
                <a:cs typeface="Arial" panose="020B0604020202020204" pitchFamily="34" charset="0"/>
              </a:rPr>
              <a:t>毒性：芳胺的毒性很大。</a:t>
            </a:r>
          </a:p>
        </p:txBody>
      </p:sp>
      <p:sp>
        <p:nvSpPr>
          <p:cNvPr id="654369" name="Rectangle 33"/>
          <p:cNvSpPr>
            <a:spLocks noChangeArrowheads="1"/>
          </p:cNvSpPr>
          <p:nvPr/>
        </p:nvSpPr>
        <p:spPr bwMode="auto">
          <a:xfrm>
            <a:off x="533400" y="5238750"/>
            <a:ext cx="8142288"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⒌  </a:t>
            </a:r>
            <a:r>
              <a:rPr kumimoji="0" lang="zh-CN" altLang="en-US" sz="2400">
                <a:latin typeface="Arial" panose="020B0604020202020204" pitchFamily="34" charset="0"/>
                <a:ea typeface="楷体" panose="02010609060101010101" pitchFamily="49" charset="-122"/>
                <a:cs typeface="Arial" panose="020B0604020202020204" pitchFamily="34" charset="0"/>
              </a:rPr>
              <a:t>状态：甲胺、二甲胺、三甲胺是气体。</a:t>
            </a:r>
          </a:p>
          <a:p>
            <a:pPr algn="just">
              <a:lnSpc>
                <a:spcPct val="130000"/>
              </a:lnSpc>
              <a:spcBef>
                <a:spcPct val="0"/>
              </a:spcBef>
              <a:buFontTx/>
              <a:buNone/>
            </a:pPr>
            <a:r>
              <a:rPr kumimoji="0" lang="zh-CN" altLang="en-US" sz="2400">
                <a:latin typeface="Arial" panose="020B0604020202020204" pitchFamily="34" charset="0"/>
                <a:ea typeface="楷体" panose="02010609060101010101" pitchFamily="49" charset="-122"/>
                <a:cs typeface="Arial" panose="020B0604020202020204" pitchFamily="34" charset="0"/>
              </a:rPr>
              <a:t>                  低级胺是液体。高级胺是固体。</a:t>
            </a:r>
          </a:p>
        </p:txBody>
      </p:sp>
      <p:sp>
        <p:nvSpPr>
          <p:cNvPr id="654370" name="Rectangle 34"/>
          <p:cNvSpPr>
            <a:spLocks noChangeArrowheads="1"/>
          </p:cNvSpPr>
          <p:nvPr/>
        </p:nvSpPr>
        <p:spPr bwMode="auto">
          <a:xfrm>
            <a:off x="533400" y="3657600"/>
            <a:ext cx="84582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⒉  </a:t>
            </a:r>
            <a:r>
              <a:rPr kumimoji="0" lang="zh-CN" altLang="en-US" sz="2400">
                <a:latin typeface="Arial" panose="020B0604020202020204" pitchFamily="34" charset="0"/>
                <a:ea typeface="楷体" panose="02010609060101010101" pitchFamily="49" charset="-122"/>
                <a:cs typeface="Arial" panose="020B0604020202020204" pitchFamily="34" charset="0"/>
              </a:rPr>
              <a:t>水溶性：低级易溶于水，随烃基的增大，水溶解度降低。</a:t>
            </a:r>
          </a:p>
        </p:txBody>
      </p:sp>
      <p:grpSp>
        <p:nvGrpSpPr>
          <p:cNvPr id="654371" name="Group 35"/>
          <p:cNvGrpSpPr/>
          <p:nvPr/>
        </p:nvGrpSpPr>
        <p:grpSpPr bwMode="auto">
          <a:xfrm>
            <a:off x="1219200" y="2514600"/>
            <a:ext cx="7086600" cy="914400"/>
            <a:chOff x="-3" y="-3"/>
            <a:chExt cx="3206" cy="850"/>
          </a:xfrm>
        </p:grpSpPr>
        <p:grpSp>
          <p:nvGrpSpPr>
            <p:cNvPr id="23565" name="Group 36"/>
            <p:cNvGrpSpPr/>
            <p:nvPr/>
          </p:nvGrpSpPr>
          <p:grpSpPr bwMode="auto">
            <a:xfrm>
              <a:off x="0" y="0"/>
              <a:ext cx="3200" cy="844"/>
              <a:chOff x="0" y="0"/>
              <a:chExt cx="3200" cy="844"/>
            </a:xfrm>
          </p:grpSpPr>
          <p:grpSp>
            <p:nvGrpSpPr>
              <p:cNvPr id="23567" name="Group 37"/>
              <p:cNvGrpSpPr/>
              <p:nvPr/>
            </p:nvGrpSpPr>
            <p:grpSpPr bwMode="auto">
              <a:xfrm>
                <a:off x="0" y="0"/>
                <a:ext cx="758" cy="422"/>
                <a:chOff x="0" y="0"/>
                <a:chExt cx="758" cy="422"/>
              </a:xfrm>
            </p:grpSpPr>
            <p:sp>
              <p:nvSpPr>
                <p:cNvPr id="23589" name="Rectangle 38"/>
                <p:cNvSpPr>
                  <a:spLocks noChangeArrowheads="1"/>
                </p:cNvSpPr>
                <p:nvPr/>
              </p:nvSpPr>
              <p:spPr bwMode="auto">
                <a:xfrm>
                  <a:off x="43" y="0"/>
                  <a:ext cx="67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en-US" altLang="zh-CN" sz="2000" b="0">
                      <a:latin typeface="Times New Roman" panose="02020603050405020304" pitchFamily="18" charset="0"/>
                      <a:ea typeface="宋体" panose="02010600030101010101" pitchFamily="2" charset="-122"/>
                    </a:rPr>
                    <a:t> </a:t>
                  </a:r>
                </a:p>
                <a:p>
                  <a:pPr algn="just">
                    <a:lnSpc>
                      <a:spcPct val="100000"/>
                    </a:lnSpc>
                    <a:spcBef>
                      <a:spcPct val="0"/>
                    </a:spcBef>
                    <a:buFontTx/>
                    <a:buNone/>
                  </a:pPr>
                  <a:endParaRPr lang="en-US" altLang="zh-CN" sz="2000" b="0">
                    <a:latin typeface="Times New Roman" panose="02020603050405020304" pitchFamily="18" charset="0"/>
                    <a:ea typeface="宋体" panose="02010600030101010101" pitchFamily="2" charset="-122"/>
                  </a:endParaRPr>
                </a:p>
              </p:txBody>
            </p:sp>
            <p:sp>
              <p:nvSpPr>
                <p:cNvPr id="23590" name="Rectangle 39"/>
                <p:cNvSpPr>
                  <a:spLocks noChangeArrowheads="1"/>
                </p:cNvSpPr>
                <p:nvPr/>
              </p:nvSpPr>
              <p:spPr bwMode="auto">
                <a:xfrm>
                  <a:off x="0" y="0"/>
                  <a:ext cx="758"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68" name="Group 40"/>
              <p:cNvGrpSpPr/>
              <p:nvPr/>
            </p:nvGrpSpPr>
            <p:grpSpPr bwMode="auto">
              <a:xfrm>
                <a:off x="758" y="0"/>
                <a:ext cx="842" cy="422"/>
                <a:chOff x="758" y="0"/>
                <a:chExt cx="842" cy="422"/>
              </a:xfrm>
            </p:grpSpPr>
            <p:sp>
              <p:nvSpPr>
                <p:cNvPr id="23587" name="Rectangle 41"/>
                <p:cNvSpPr>
                  <a:spLocks noChangeArrowheads="1"/>
                </p:cNvSpPr>
                <p:nvPr/>
              </p:nvSpPr>
              <p:spPr bwMode="auto">
                <a:xfrm>
                  <a:off x="801" y="0"/>
                  <a:ext cx="75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zh-CN" altLang="en-US" sz="2000">
                      <a:latin typeface="Times New Roman" panose="02020603050405020304" pitchFamily="18" charset="0"/>
                      <a:ea typeface="宋体" panose="02010600030101010101" pitchFamily="2" charset="-122"/>
                    </a:rPr>
                    <a:t>正丙胺（伯）</a:t>
                  </a:r>
                  <a:endParaRPr lang="zh-CN" altLang="en-US" sz="2000" b="0">
                    <a:latin typeface="Times New Roman" panose="02020603050405020304" pitchFamily="18" charset="0"/>
                    <a:ea typeface="宋体" panose="02010600030101010101" pitchFamily="2" charset="-122"/>
                  </a:endParaRPr>
                </a:p>
              </p:txBody>
            </p:sp>
            <p:sp>
              <p:nvSpPr>
                <p:cNvPr id="23588" name="Rectangle 42"/>
                <p:cNvSpPr>
                  <a:spLocks noChangeArrowheads="1"/>
                </p:cNvSpPr>
                <p:nvPr/>
              </p:nvSpPr>
              <p:spPr bwMode="auto">
                <a:xfrm>
                  <a:off x="758" y="0"/>
                  <a:ext cx="842"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69" name="Group 43"/>
              <p:cNvGrpSpPr/>
              <p:nvPr/>
            </p:nvGrpSpPr>
            <p:grpSpPr bwMode="auto">
              <a:xfrm>
                <a:off x="1600" y="0"/>
                <a:ext cx="800" cy="422"/>
                <a:chOff x="1600" y="0"/>
                <a:chExt cx="800" cy="422"/>
              </a:xfrm>
            </p:grpSpPr>
            <p:sp>
              <p:nvSpPr>
                <p:cNvPr id="23585" name="Rectangle 44"/>
                <p:cNvSpPr>
                  <a:spLocks noChangeArrowheads="1"/>
                </p:cNvSpPr>
                <p:nvPr/>
              </p:nvSpPr>
              <p:spPr bwMode="auto">
                <a:xfrm>
                  <a:off x="1643" y="0"/>
                  <a:ext cx="71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zh-CN" altLang="en-US" sz="2000">
                      <a:latin typeface="Times New Roman" panose="02020603050405020304" pitchFamily="18" charset="0"/>
                      <a:ea typeface="宋体" panose="02010600030101010101" pitchFamily="2" charset="-122"/>
                    </a:rPr>
                    <a:t>甲乙胺（仲）</a:t>
                  </a:r>
                  <a:endParaRPr lang="zh-CN" altLang="en-US" sz="2000" b="0">
                    <a:latin typeface="Times New Roman" panose="02020603050405020304" pitchFamily="18" charset="0"/>
                    <a:ea typeface="宋体" panose="02010600030101010101" pitchFamily="2" charset="-122"/>
                  </a:endParaRPr>
                </a:p>
              </p:txBody>
            </p:sp>
            <p:sp>
              <p:nvSpPr>
                <p:cNvPr id="23586" name="Rectangle 45"/>
                <p:cNvSpPr>
                  <a:spLocks noChangeArrowheads="1"/>
                </p:cNvSpPr>
                <p:nvPr/>
              </p:nvSpPr>
              <p:spPr bwMode="auto">
                <a:xfrm>
                  <a:off x="1600" y="0"/>
                  <a:ext cx="800"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70" name="Group 46"/>
              <p:cNvGrpSpPr/>
              <p:nvPr/>
            </p:nvGrpSpPr>
            <p:grpSpPr bwMode="auto">
              <a:xfrm>
                <a:off x="2400" y="0"/>
                <a:ext cx="800" cy="422"/>
                <a:chOff x="2400" y="0"/>
                <a:chExt cx="800" cy="422"/>
              </a:xfrm>
            </p:grpSpPr>
            <p:sp>
              <p:nvSpPr>
                <p:cNvPr id="23583" name="Rectangle 47"/>
                <p:cNvSpPr>
                  <a:spLocks noChangeArrowheads="1"/>
                </p:cNvSpPr>
                <p:nvPr/>
              </p:nvSpPr>
              <p:spPr bwMode="auto">
                <a:xfrm>
                  <a:off x="2443" y="0"/>
                  <a:ext cx="71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zh-CN" altLang="en-US" sz="2000">
                      <a:latin typeface="Times New Roman" panose="02020603050405020304" pitchFamily="18" charset="0"/>
                      <a:ea typeface="宋体" panose="02010600030101010101" pitchFamily="2" charset="-122"/>
                    </a:rPr>
                    <a:t>三甲胺（叔）</a:t>
                  </a:r>
                  <a:endParaRPr lang="zh-CN" altLang="en-US" sz="2000" b="0">
                    <a:latin typeface="Times New Roman" panose="02020603050405020304" pitchFamily="18" charset="0"/>
                    <a:ea typeface="宋体" panose="02010600030101010101" pitchFamily="2" charset="-122"/>
                  </a:endParaRPr>
                </a:p>
              </p:txBody>
            </p:sp>
            <p:sp>
              <p:nvSpPr>
                <p:cNvPr id="23584" name="Rectangle 48"/>
                <p:cNvSpPr>
                  <a:spLocks noChangeArrowheads="1"/>
                </p:cNvSpPr>
                <p:nvPr/>
              </p:nvSpPr>
              <p:spPr bwMode="auto">
                <a:xfrm>
                  <a:off x="2400" y="0"/>
                  <a:ext cx="800"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71" name="Group 49"/>
              <p:cNvGrpSpPr/>
              <p:nvPr/>
            </p:nvGrpSpPr>
            <p:grpSpPr bwMode="auto">
              <a:xfrm>
                <a:off x="0" y="422"/>
                <a:ext cx="758" cy="422"/>
                <a:chOff x="0" y="422"/>
                <a:chExt cx="758" cy="422"/>
              </a:xfrm>
            </p:grpSpPr>
            <p:sp>
              <p:nvSpPr>
                <p:cNvPr id="23581" name="Rectangle 50"/>
                <p:cNvSpPr>
                  <a:spLocks noChangeArrowheads="1"/>
                </p:cNvSpPr>
                <p:nvPr/>
              </p:nvSpPr>
              <p:spPr bwMode="auto">
                <a:xfrm>
                  <a:off x="43" y="422"/>
                  <a:ext cx="67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2000">
                      <a:latin typeface="Times New Roman" panose="02020603050405020304" pitchFamily="18" charset="0"/>
                      <a:ea typeface="宋体" panose="02010600030101010101" pitchFamily="2" charset="-122"/>
                    </a:rPr>
                    <a:t>沸点（℃）</a:t>
                  </a:r>
                  <a:endParaRPr lang="zh-CN" altLang="en-US" sz="2000" b="0">
                    <a:latin typeface="Times New Roman" panose="02020603050405020304" pitchFamily="18" charset="0"/>
                    <a:ea typeface="宋体" panose="02010600030101010101" pitchFamily="2" charset="-122"/>
                  </a:endParaRPr>
                </a:p>
                <a:p>
                  <a:pPr algn="ctr">
                    <a:lnSpc>
                      <a:spcPct val="100000"/>
                    </a:lnSpc>
                    <a:spcBef>
                      <a:spcPct val="0"/>
                    </a:spcBef>
                    <a:buFontTx/>
                    <a:buNone/>
                  </a:pPr>
                  <a:endParaRPr lang="en-US" altLang="zh-CN" sz="2000" b="0">
                    <a:latin typeface="Times New Roman" panose="02020603050405020304" pitchFamily="18" charset="0"/>
                    <a:ea typeface="宋体" panose="02010600030101010101" pitchFamily="2" charset="-122"/>
                  </a:endParaRPr>
                </a:p>
              </p:txBody>
            </p:sp>
            <p:sp>
              <p:nvSpPr>
                <p:cNvPr id="23582" name="Rectangle 51"/>
                <p:cNvSpPr>
                  <a:spLocks noChangeArrowheads="1"/>
                </p:cNvSpPr>
                <p:nvPr/>
              </p:nvSpPr>
              <p:spPr bwMode="auto">
                <a:xfrm>
                  <a:off x="0" y="422"/>
                  <a:ext cx="758"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72" name="Group 52"/>
              <p:cNvGrpSpPr/>
              <p:nvPr/>
            </p:nvGrpSpPr>
            <p:grpSpPr bwMode="auto">
              <a:xfrm>
                <a:off x="758" y="422"/>
                <a:ext cx="842" cy="422"/>
                <a:chOff x="758" y="422"/>
                <a:chExt cx="842" cy="422"/>
              </a:xfrm>
            </p:grpSpPr>
            <p:sp>
              <p:nvSpPr>
                <p:cNvPr id="23579" name="Rectangle 53"/>
                <p:cNvSpPr>
                  <a:spLocks noChangeArrowheads="1"/>
                </p:cNvSpPr>
                <p:nvPr/>
              </p:nvSpPr>
              <p:spPr bwMode="auto">
                <a:xfrm>
                  <a:off x="801" y="422"/>
                  <a:ext cx="75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2000">
                      <a:latin typeface="Times New Roman" panose="02020603050405020304" pitchFamily="18" charset="0"/>
                      <a:ea typeface="宋体" panose="02010600030101010101" pitchFamily="2" charset="-122"/>
                    </a:rPr>
                    <a:t>49</a:t>
                  </a:r>
                  <a:endParaRPr lang="en-US" altLang="zh-CN" sz="2000" b="0">
                    <a:latin typeface="Times New Roman" panose="02020603050405020304" pitchFamily="18" charset="0"/>
                    <a:ea typeface="宋体" panose="02010600030101010101" pitchFamily="2" charset="-122"/>
                  </a:endParaRPr>
                </a:p>
              </p:txBody>
            </p:sp>
            <p:sp>
              <p:nvSpPr>
                <p:cNvPr id="23580" name="Rectangle 54"/>
                <p:cNvSpPr>
                  <a:spLocks noChangeArrowheads="1"/>
                </p:cNvSpPr>
                <p:nvPr/>
              </p:nvSpPr>
              <p:spPr bwMode="auto">
                <a:xfrm>
                  <a:off x="758" y="422"/>
                  <a:ext cx="842"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73" name="Group 55"/>
              <p:cNvGrpSpPr/>
              <p:nvPr/>
            </p:nvGrpSpPr>
            <p:grpSpPr bwMode="auto">
              <a:xfrm>
                <a:off x="1600" y="422"/>
                <a:ext cx="800" cy="422"/>
                <a:chOff x="1600" y="422"/>
                <a:chExt cx="800" cy="422"/>
              </a:xfrm>
            </p:grpSpPr>
            <p:sp>
              <p:nvSpPr>
                <p:cNvPr id="23577" name="Rectangle 56"/>
                <p:cNvSpPr>
                  <a:spLocks noChangeArrowheads="1"/>
                </p:cNvSpPr>
                <p:nvPr/>
              </p:nvSpPr>
              <p:spPr bwMode="auto">
                <a:xfrm>
                  <a:off x="1643" y="422"/>
                  <a:ext cx="71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2000">
                      <a:latin typeface="Times New Roman" panose="02020603050405020304" pitchFamily="18" charset="0"/>
                      <a:ea typeface="宋体" panose="02010600030101010101" pitchFamily="2" charset="-122"/>
                    </a:rPr>
                    <a:t>35</a:t>
                  </a:r>
                  <a:endParaRPr lang="en-US" altLang="zh-CN" sz="2000" b="0">
                    <a:latin typeface="Times New Roman" panose="02020603050405020304" pitchFamily="18" charset="0"/>
                    <a:ea typeface="宋体" panose="02010600030101010101" pitchFamily="2" charset="-122"/>
                  </a:endParaRPr>
                </a:p>
              </p:txBody>
            </p:sp>
            <p:sp>
              <p:nvSpPr>
                <p:cNvPr id="23578" name="Rectangle 57"/>
                <p:cNvSpPr>
                  <a:spLocks noChangeArrowheads="1"/>
                </p:cNvSpPr>
                <p:nvPr/>
              </p:nvSpPr>
              <p:spPr bwMode="auto">
                <a:xfrm>
                  <a:off x="1600" y="422"/>
                  <a:ext cx="800"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74" name="Group 58"/>
              <p:cNvGrpSpPr/>
              <p:nvPr/>
            </p:nvGrpSpPr>
            <p:grpSpPr bwMode="auto">
              <a:xfrm>
                <a:off x="2400" y="422"/>
                <a:ext cx="800" cy="422"/>
                <a:chOff x="2400" y="422"/>
                <a:chExt cx="800" cy="422"/>
              </a:xfrm>
            </p:grpSpPr>
            <p:sp>
              <p:nvSpPr>
                <p:cNvPr id="23575" name="Rectangle 59"/>
                <p:cNvSpPr>
                  <a:spLocks noChangeArrowheads="1"/>
                </p:cNvSpPr>
                <p:nvPr/>
              </p:nvSpPr>
              <p:spPr bwMode="auto">
                <a:xfrm>
                  <a:off x="2443" y="422"/>
                  <a:ext cx="71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2000">
                      <a:latin typeface="Times New Roman" panose="02020603050405020304" pitchFamily="18" charset="0"/>
                      <a:ea typeface="宋体" panose="02010600030101010101" pitchFamily="2" charset="-122"/>
                    </a:rPr>
                    <a:t>3</a:t>
                  </a:r>
                  <a:endParaRPr lang="en-US" altLang="zh-CN" sz="2000" b="0">
                    <a:latin typeface="Times New Roman" panose="02020603050405020304" pitchFamily="18" charset="0"/>
                    <a:ea typeface="宋体" panose="02010600030101010101" pitchFamily="2" charset="-122"/>
                  </a:endParaRPr>
                </a:p>
              </p:txBody>
            </p:sp>
            <p:sp>
              <p:nvSpPr>
                <p:cNvPr id="23576" name="Rectangle 60"/>
                <p:cNvSpPr>
                  <a:spLocks noChangeArrowheads="1"/>
                </p:cNvSpPr>
                <p:nvPr/>
              </p:nvSpPr>
              <p:spPr bwMode="auto">
                <a:xfrm>
                  <a:off x="2400" y="422"/>
                  <a:ext cx="800"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sp>
          <p:nvSpPr>
            <p:cNvPr id="23566" name="Rectangle 61"/>
            <p:cNvSpPr>
              <a:spLocks noChangeArrowheads="1"/>
            </p:cNvSpPr>
            <p:nvPr/>
          </p:nvSpPr>
          <p:spPr bwMode="auto">
            <a:xfrm>
              <a:off x="-3" y="-3"/>
              <a:ext cx="3206" cy="850"/>
            </a:xfrm>
            <a:prstGeom prst="rect">
              <a:avLst/>
            </a:prstGeom>
            <a:noFill/>
            <a:ln w="11112"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sp>
        <p:nvSpPr>
          <p:cNvPr id="654398" name="Rectangle 62"/>
          <p:cNvSpPr>
            <a:spLocks noChangeArrowheads="1"/>
          </p:cNvSpPr>
          <p:nvPr/>
        </p:nvSpPr>
        <p:spPr bwMode="auto">
          <a:xfrm>
            <a:off x="533400" y="6248400"/>
            <a:ext cx="571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⒍  </a:t>
            </a:r>
            <a:r>
              <a:rPr kumimoji="0" lang="zh-CN" altLang="en-US" sz="2400">
                <a:latin typeface="Arial" panose="020B0604020202020204" pitchFamily="34" charset="0"/>
                <a:ea typeface="楷体" panose="02010609060101010101" pitchFamily="49" charset="-122"/>
                <a:cs typeface="Arial" panose="020B0604020202020204" pitchFamily="34" charset="0"/>
              </a:rPr>
              <a:t>芳胺是高沸点液体或低熔点固体。</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4338"/>
                                        </p:tgtEl>
                                        <p:attrNameLst>
                                          <p:attrName>style.visibility</p:attrName>
                                        </p:attrNameLst>
                                      </p:cBhvr>
                                      <p:to>
                                        <p:strVal val="visible"/>
                                      </p:to>
                                    </p:set>
                                    <p:anim calcmode="lin" valueType="num">
                                      <p:cBhvr additive="base">
                                        <p:cTn id="7" dur="500" fill="hold"/>
                                        <p:tgtEl>
                                          <p:spTgt spid="654338"/>
                                        </p:tgtEl>
                                        <p:attrNameLst>
                                          <p:attrName>ppt_x</p:attrName>
                                        </p:attrNameLst>
                                      </p:cBhvr>
                                      <p:tavLst>
                                        <p:tav tm="0">
                                          <p:val>
                                            <p:strVal val="#ppt_x"/>
                                          </p:val>
                                        </p:tav>
                                        <p:tav tm="100000">
                                          <p:val>
                                            <p:strVal val="#ppt_x"/>
                                          </p:val>
                                        </p:tav>
                                      </p:tavLst>
                                    </p:anim>
                                    <p:anim calcmode="lin" valueType="num">
                                      <p:cBhvr additive="base">
                                        <p:cTn id="8" dur="500" fill="hold"/>
                                        <p:tgtEl>
                                          <p:spTgt spid="6543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4339"/>
                                        </p:tgtEl>
                                        <p:attrNameLst>
                                          <p:attrName>style.visibility</p:attrName>
                                        </p:attrNameLst>
                                      </p:cBhvr>
                                      <p:to>
                                        <p:strVal val="visible"/>
                                      </p:to>
                                    </p:set>
                                    <p:anim calcmode="lin" valueType="num">
                                      <p:cBhvr additive="base">
                                        <p:cTn id="13" dur="500" fill="hold"/>
                                        <p:tgtEl>
                                          <p:spTgt spid="654339"/>
                                        </p:tgtEl>
                                        <p:attrNameLst>
                                          <p:attrName>ppt_x</p:attrName>
                                        </p:attrNameLst>
                                      </p:cBhvr>
                                      <p:tavLst>
                                        <p:tav tm="0">
                                          <p:val>
                                            <p:strVal val="0-#ppt_w/2"/>
                                          </p:val>
                                        </p:tav>
                                        <p:tav tm="100000">
                                          <p:val>
                                            <p:strVal val="#ppt_x"/>
                                          </p:val>
                                        </p:tav>
                                      </p:tavLst>
                                    </p:anim>
                                    <p:anim calcmode="lin" valueType="num">
                                      <p:cBhvr additive="base">
                                        <p:cTn id="14" dur="500" fill="hold"/>
                                        <p:tgtEl>
                                          <p:spTgt spid="65433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54340"/>
                                        </p:tgtEl>
                                        <p:attrNameLst>
                                          <p:attrName>style.visibility</p:attrName>
                                        </p:attrNameLst>
                                      </p:cBhvr>
                                      <p:to>
                                        <p:strVal val="visible"/>
                                      </p:to>
                                    </p:set>
                                    <p:anim calcmode="lin" valueType="num">
                                      <p:cBhvr additive="base">
                                        <p:cTn id="19" dur="500" fill="hold"/>
                                        <p:tgtEl>
                                          <p:spTgt spid="654340"/>
                                        </p:tgtEl>
                                        <p:attrNameLst>
                                          <p:attrName>ppt_x</p:attrName>
                                        </p:attrNameLst>
                                      </p:cBhvr>
                                      <p:tavLst>
                                        <p:tav tm="0">
                                          <p:val>
                                            <p:strVal val="0-#ppt_w/2"/>
                                          </p:val>
                                        </p:tav>
                                        <p:tav tm="100000">
                                          <p:val>
                                            <p:strVal val="#ppt_x"/>
                                          </p:val>
                                        </p:tav>
                                      </p:tavLst>
                                    </p:anim>
                                    <p:anim calcmode="lin" valueType="num">
                                      <p:cBhvr additive="base">
                                        <p:cTn id="20" dur="500" fill="hold"/>
                                        <p:tgtEl>
                                          <p:spTgt spid="65434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54371"/>
                                        </p:tgtEl>
                                        <p:attrNameLst>
                                          <p:attrName>style.visibility</p:attrName>
                                        </p:attrNameLst>
                                      </p:cBhvr>
                                      <p:to>
                                        <p:strVal val="visible"/>
                                      </p:to>
                                    </p:set>
                                    <p:anim calcmode="lin" valueType="num">
                                      <p:cBhvr additive="base">
                                        <p:cTn id="25" dur="500" fill="hold"/>
                                        <p:tgtEl>
                                          <p:spTgt spid="654371"/>
                                        </p:tgtEl>
                                        <p:attrNameLst>
                                          <p:attrName>ppt_x</p:attrName>
                                        </p:attrNameLst>
                                      </p:cBhvr>
                                      <p:tavLst>
                                        <p:tav tm="0">
                                          <p:val>
                                            <p:strVal val="0-#ppt_w/2"/>
                                          </p:val>
                                        </p:tav>
                                        <p:tav tm="100000">
                                          <p:val>
                                            <p:strVal val="#ppt_x"/>
                                          </p:val>
                                        </p:tav>
                                      </p:tavLst>
                                    </p:anim>
                                    <p:anim calcmode="lin" valueType="num">
                                      <p:cBhvr additive="base">
                                        <p:cTn id="26" dur="500" fill="hold"/>
                                        <p:tgtEl>
                                          <p:spTgt spid="6543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654370"/>
                                        </p:tgtEl>
                                        <p:attrNameLst>
                                          <p:attrName>style.visibility</p:attrName>
                                        </p:attrNameLst>
                                      </p:cBhvr>
                                      <p:to>
                                        <p:strVal val="visible"/>
                                      </p:to>
                                    </p:set>
                                    <p:animEffect transition="in" filter="slide(fromBottom)">
                                      <p:cBhvr>
                                        <p:cTn id="31" dur="500"/>
                                        <p:tgtEl>
                                          <p:spTgt spid="654370"/>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654367"/>
                                        </p:tgtEl>
                                        <p:attrNameLst>
                                          <p:attrName>style.visibility</p:attrName>
                                        </p:attrNameLst>
                                      </p:cBhvr>
                                      <p:to>
                                        <p:strVal val="visible"/>
                                      </p:to>
                                    </p:set>
                                    <p:animEffect transition="in" filter="slide(fromBottom)">
                                      <p:cBhvr>
                                        <p:cTn id="36" dur="500"/>
                                        <p:tgtEl>
                                          <p:spTgt spid="654367"/>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654368"/>
                                        </p:tgtEl>
                                        <p:attrNameLst>
                                          <p:attrName>style.visibility</p:attrName>
                                        </p:attrNameLst>
                                      </p:cBhvr>
                                      <p:to>
                                        <p:strVal val="visible"/>
                                      </p:to>
                                    </p:set>
                                    <p:animEffect transition="in" filter="slide(fromBottom)">
                                      <p:cBhvr>
                                        <p:cTn id="41" dur="500"/>
                                        <p:tgtEl>
                                          <p:spTgt spid="654368"/>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654369"/>
                                        </p:tgtEl>
                                        <p:attrNameLst>
                                          <p:attrName>style.visibility</p:attrName>
                                        </p:attrNameLst>
                                      </p:cBhvr>
                                      <p:to>
                                        <p:strVal val="visible"/>
                                      </p:to>
                                    </p:set>
                                    <p:animEffect transition="in" filter="slide(fromBottom)">
                                      <p:cBhvr>
                                        <p:cTn id="46" dur="500"/>
                                        <p:tgtEl>
                                          <p:spTgt spid="654369"/>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654398"/>
                                        </p:tgtEl>
                                        <p:attrNameLst>
                                          <p:attrName>style.visibility</p:attrName>
                                        </p:attrNameLst>
                                      </p:cBhvr>
                                      <p:to>
                                        <p:strVal val="visible"/>
                                      </p:to>
                                    </p:set>
                                    <p:animEffect transition="in" filter="slide(fromBottom)">
                                      <p:cBhvr>
                                        <p:cTn id="51" dur="500"/>
                                        <p:tgtEl>
                                          <p:spTgt spid="654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38" grpId="0"/>
      <p:bldP spid="654339" grpId="0" autoUpdateAnimBg="0"/>
      <p:bldP spid="654367" grpId="0"/>
      <p:bldP spid="654368" grpId="0"/>
      <p:bldP spid="654369" grpId="0"/>
      <p:bldP spid="654370" grpId="0"/>
      <p:bldP spid="65439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9111" name="Object 23"/>
          <p:cNvGraphicFramePr>
            <a:graphicFrameLocks noGrp="1" noChangeAspect="1"/>
          </p:cNvGraphicFramePr>
          <p:nvPr>
            <p:ph sz="half" idx="1"/>
          </p:nvPr>
        </p:nvGraphicFramePr>
        <p:xfrm>
          <a:off x="1692275" y="1700213"/>
          <a:ext cx="4319588" cy="452437"/>
        </p:xfrm>
        <a:graphic>
          <a:graphicData uri="http://schemas.openxmlformats.org/presentationml/2006/ole">
            <mc:AlternateContent xmlns:mc="http://schemas.openxmlformats.org/markup-compatibility/2006">
              <mc:Choice xmlns:v="urn:schemas-microsoft-com:vml" Requires="v">
                <p:oleObj spid="_x0000_s24832" name="CS ChemDraw Drawing" r:id="rId3" imgW="4203700" imgH="457200" progId="ChemDraw.Document.6.0">
                  <p:embed/>
                </p:oleObj>
              </mc:Choice>
              <mc:Fallback>
                <p:oleObj name="CS ChemDraw Drawing" r:id="rId3" imgW="4203700" imgH="457200" progId="ChemDraw.Document.6.0">
                  <p:embed/>
                  <p:pic>
                    <p:nvPicPr>
                      <p:cNvPr id="0" name="Object 2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700213"/>
                        <a:ext cx="4319588" cy="45243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9113" name="Object 25"/>
          <p:cNvGraphicFramePr>
            <a:graphicFrameLocks noGrp="1" noChangeAspect="1"/>
          </p:cNvGraphicFramePr>
          <p:nvPr>
            <p:ph sz="quarter" idx="2"/>
          </p:nvPr>
        </p:nvGraphicFramePr>
        <p:xfrm>
          <a:off x="1619250" y="2781300"/>
          <a:ext cx="5761038" cy="627063"/>
        </p:xfrm>
        <a:graphic>
          <a:graphicData uri="http://schemas.openxmlformats.org/presentationml/2006/ole">
            <mc:AlternateContent xmlns:mc="http://schemas.openxmlformats.org/markup-compatibility/2006">
              <mc:Choice xmlns:v="urn:schemas-microsoft-com:vml" Requires="v">
                <p:oleObj spid="_x0000_s24833" name="CS ChemDraw Drawing" r:id="rId5" imgW="5791200" imgH="647700" progId="ChemDraw.Document.6.0">
                  <p:embed/>
                </p:oleObj>
              </mc:Choice>
              <mc:Fallback>
                <p:oleObj name="CS ChemDraw Drawing" r:id="rId5" imgW="5791200" imgH="647700" progId="ChemDraw.Document.6.0">
                  <p:embed/>
                  <p:pic>
                    <p:nvPicPr>
                      <p:cNvPr id="0" name="Object 2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781300"/>
                        <a:ext cx="5761038" cy="6270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9118" name="Object 30"/>
          <p:cNvGraphicFramePr>
            <a:graphicFrameLocks noGrp="1" noChangeAspect="1"/>
          </p:cNvGraphicFramePr>
          <p:nvPr>
            <p:ph sz="quarter" idx="3"/>
          </p:nvPr>
        </p:nvGraphicFramePr>
        <p:xfrm>
          <a:off x="2559050" y="5084763"/>
          <a:ext cx="5032375" cy="431800"/>
        </p:xfrm>
        <a:graphic>
          <a:graphicData uri="http://schemas.openxmlformats.org/presentationml/2006/ole">
            <mc:AlternateContent xmlns:mc="http://schemas.openxmlformats.org/markup-compatibility/2006">
              <mc:Choice xmlns:v="urn:schemas-microsoft-com:vml" Requires="v">
                <p:oleObj spid="_x0000_s24834" name="CS ChemDraw Drawing" r:id="rId7" imgW="4127500" imgH="368300" progId="ChemDraw.Document.6.0">
                  <p:embed/>
                </p:oleObj>
              </mc:Choice>
              <mc:Fallback>
                <p:oleObj name="CS ChemDraw Drawing" r:id="rId7" imgW="4127500" imgH="368300" progId="ChemDraw.Document.6.0">
                  <p:embed/>
                  <p:pic>
                    <p:nvPicPr>
                      <p:cNvPr id="0" name="Object 3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9050" y="5084763"/>
                        <a:ext cx="5032375" cy="4318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3FEA7CF1-C309-4960-9A62-ED7A62291A09}" type="datetime11">
              <a:rPr lang="zh-CN" altLang="en-US"/>
              <a:t>21:45:51</a:t>
            </a:fld>
            <a:endParaRPr lang="en-US" altLang="zh-CN"/>
          </a:p>
        </p:txBody>
      </p:sp>
      <p:sp>
        <p:nvSpPr>
          <p:cNvPr id="14" name="灯片编号占位符 7"/>
          <p:cNvSpPr>
            <a:spLocks noGrp="1"/>
          </p:cNvSpPr>
          <p:nvPr>
            <p:ph type="sldNum" sz="quarter" idx="12"/>
          </p:nvPr>
        </p:nvSpPr>
        <p:spPr/>
        <p:txBody>
          <a:bodyPr/>
          <a:lstStyle/>
          <a:p>
            <a:pPr>
              <a:defRPr/>
            </a:pPr>
            <a:fld id="{A609DAFE-0FCA-4ACC-956B-2B9836400F04}" type="slidenum">
              <a:rPr lang="en-US" altLang="zh-CN"/>
              <a:t>27</a:t>
            </a:fld>
            <a:endParaRPr lang="en-US" altLang="zh-CN"/>
          </a:p>
        </p:txBody>
      </p:sp>
      <p:sp>
        <p:nvSpPr>
          <p:cNvPr id="729092" name="Rectangle 4"/>
          <p:cNvSpPr>
            <a:spLocks noChangeArrowheads="1"/>
          </p:cNvSpPr>
          <p:nvPr/>
        </p:nvSpPr>
        <p:spPr bwMode="auto">
          <a:xfrm>
            <a:off x="611188" y="1243013"/>
            <a:ext cx="4392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1. </a:t>
            </a:r>
            <a:r>
              <a:rPr lang="zh-CN" altLang="en-US" sz="2400">
                <a:latin typeface="Arial" panose="020B0604020202020204" pitchFamily="34" charset="0"/>
                <a:ea typeface="楷体" panose="02010609060101010101" pitchFamily="49" charset="-122"/>
                <a:cs typeface="Arial" panose="020B0604020202020204" pitchFamily="34" charset="0"/>
              </a:rPr>
              <a:t>碱性：和酸形成铵盐</a:t>
            </a:r>
          </a:p>
        </p:txBody>
      </p:sp>
      <p:sp>
        <p:nvSpPr>
          <p:cNvPr id="729094" name="Rectangle 6"/>
          <p:cNvSpPr>
            <a:spLocks noChangeArrowheads="1"/>
          </p:cNvSpPr>
          <p:nvPr/>
        </p:nvSpPr>
        <p:spPr bwMode="auto">
          <a:xfrm>
            <a:off x="900113" y="2133600"/>
            <a:ext cx="66246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sz="2400">
                <a:latin typeface="Times New Roman" panose="02020603050405020304" pitchFamily="18" charset="0"/>
                <a:ea typeface="楷体" panose="02010609060101010101" pitchFamily="49" charset="-122"/>
                <a:cs typeface="Arial" panose="020B0604020202020204" pitchFamily="34" charset="0"/>
              </a:rPr>
              <a:t>利用胺的碱性，可以鉴别并对其进行分离提纯。</a:t>
            </a:r>
          </a:p>
        </p:txBody>
      </p:sp>
      <p:sp>
        <p:nvSpPr>
          <p:cNvPr id="729105" name="Rectangle 17"/>
          <p:cNvSpPr>
            <a:spLocks noChangeArrowheads="1"/>
          </p:cNvSpPr>
          <p:nvPr/>
        </p:nvSpPr>
        <p:spPr bwMode="auto">
          <a:xfrm>
            <a:off x="792163" y="3500438"/>
            <a:ext cx="74517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sz="2400">
                <a:latin typeface="Times New Roman" panose="02020603050405020304" pitchFamily="18" charset="0"/>
                <a:ea typeface="楷体" panose="02010609060101010101" pitchFamily="49" charset="-122"/>
                <a:cs typeface="Arial" panose="020B0604020202020204" pitchFamily="34" charset="0"/>
              </a:rPr>
              <a:t>得到的铵盐不溶于有机溶剂，易溶于水，属弱碱盐。</a:t>
            </a:r>
          </a:p>
        </p:txBody>
      </p:sp>
      <p:sp>
        <p:nvSpPr>
          <p:cNvPr id="729107" name="Rectangle 19"/>
          <p:cNvSpPr>
            <a:spLocks noChangeArrowheads="1"/>
          </p:cNvSpPr>
          <p:nvPr/>
        </p:nvSpPr>
        <p:spPr bwMode="auto">
          <a:xfrm>
            <a:off x="395288" y="188913"/>
            <a:ext cx="7705104"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三、胺的化学性质</a:t>
            </a:r>
          </a:p>
        </p:txBody>
      </p:sp>
      <p:sp>
        <p:nvSpPr>
          <p:cNvPr id="729109" name="Rectangle 21"/>
          <p:cNvSpPr>
            <a:spLocks noChangeArrowheads="1"/>
          </p:cNvSpPr>
          <p:nvPr/>
        </p:nvSpPr>
        <p:spPr bwMode="auto">
          <a:xfrm>
            <a:off x="611188" y="692150"/>
            <a:ext cx="665956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a:latin typeface="Arial" panose="020B0604020202020204" pitchFamily="34" charset="0"/>
                <a:ea typeface="楷体" panose="02010609060101010101" pitchFamily="49" charset="-122"/>
                <a:cs typeface="Arial" panose="020B0604020202020204" pitchFamily="34" charset="0"/>
              </a:rPr>
              <a:t>氨基</a:t>
            </a:r>
            <a:r>
              <a:rPr kumimoji="0" lang="en-US" altLang="zh-CN" sz="2400">
                <a:latin typeface="Arial" panose="020B0604020202020204" pitchFamily="34" charset="0"/>
                <a:ea typeface="楷体" panose="02010609060101010101" pitchFamily="49" charset="-122"/>
                <a:cs typeface="Arial" panose="020B0604020202020204" pitchFamily="34" charset="0"/>
              </a:rPr>
              <a:t>(-NH</a:t>
            </a:r>
            <a:r>
              <a:rPr kumimoji="0" lang="en-US" altLang="zh-CN" sz="2400" baseline="-25000">
                <a:latin typeface="Arial" panose="020B0604020202020204" pitchFamily="34" charset="0"/>
                <a:ea typeface="楷体" panose="02010609060101010101" pitchFamily="49" charset="-122"/>
                <a:cs typeface="Arial" panose="020B0604020202020204" pitchFamily="34" charset="0"/>
              </a:rPr>
              <a:t>2</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是胺的官能团。具有碱性与亲核性。</a:t>
            </a:r>
          </a:p>
        </p:txBody>
      </p:sp>
      <p:sp>
        <p:nvSpPr>
          <p:cNvPr id="729117" name="Rectangle 29"/>
          <p:cNvSpPr>
            <a:spLocks noChangeArrowheads="1"/>
          </p:cNvSpPr>
          <p:nvPr/>
        </p:nvSpPr>
        <p:spPr bwMode="auto">
          <a:xfrm>
            <a:off x="684213" y="4005263"/>
            <a:ext cx="8064500" cy="8223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en-US" altLang="zh-CN" sz="2400">
                <a:latin typeface="Arial" panose="020B0604020202020204" pitchFamily="34" charset="0"/>
                <a:ea typeface="楷体" panose="02010609060101010101" pitchFamily="49" charset="-122"/>
                <a:cs typeface="Arial" panose="020B0604020202020204" pitchFamily="34" charset="0"/>
              </a:rPr>
              <a:t>     </a:t>
            </a:r>
            <a:r>
              <a:rPr kumimoji="0" lang="zh-CN" altLang="en-US" sz="2400">
                <a:latin typeface="Arial" panose="020B0604020202020204" pitchFamily="34" charset="0"/>
                <a:ea typeface="楷体" panose="02010609060101010101" pitchFamily="49" charset="-122"/>
                <a:cs typeface="Arial" panose="020B0604020202020204" pitchFamily="34" charset="0"/>
              </a:rPr>
              <a:t>根据酸碱质子论和电子论，胺属于碱。溶于水后存在电离平衡。碱性强度以</a:t>
            </a:r>
            <a:r>
              <a:rPr kumimoji="0" lang="en-US" altLang="zh-CN" sz="2400">
                <a:latin typeface="Arial" panose="020B0604020202020204" pitchFamily="34" charset="0"/>
                <a:ea typeface="楷体" panose="02010609060101010101" pitchFamily="49" charset="-122"/>
                <a:cs typeface="Arial" panose="020B0604020202020204" pitchFamily="34" charset="0"/>
              </a:rPr>
              <a:t>K</a:t>
            </a:r>
            <a:r>
              <a:rPr kumimoji="0" lang="en-US" altLang="zh-CN" sz="2400" baseline="-25000">
                <a:latin typeface="Arial" panose="020B0604020202020204" pitchFamily="34" charset="0"/>
                <a:ea typeface="楷体" panose="02010609060101010101" pitchFamily="49" charset="-122"/>
                <a:cs typeface="Arial" panose="020B0604020202020204" pitchFamily="34" charset="0"/>
              </a:rPr>
              <a:t>b</a:t>
            </a:r>
            <a:r>
              <a:rPr kumimoji="0" lang="zh-CN" altLang="en-US" sz="2400">
                <a:latin typeface="Arial" panose="020B0604020202020204" pitchFamily="34" charset="0"/>
                <a:ea typeface="楷体" panose="02010609060101010101" pitchFamily="49" charset="-122"/>
                <a:cs typeface="Arial" panose="020B0604020202020204" pitchFamily="34" charset="0"/>
              </a:rPr>
              <a:t>表示。</a:t>
            </a:r>
          </a:p>
        </p:txBody>
      </p:sp>
      <p:sp>
        <p:nvSpPr>
          <p:cNvPr id="729121" name="Rectangle 33"/>
          <p:cNvSpPr>
            <a:spLocks noChangeArrowheads="1"/>
          </p:cNvSpPr>
          <p:nvPr/>
        </p:nvSpPr>
        <p:spPr bwMode="auto">
          <a:xfrm>
            <a:off x="755650" y="5805488"/>
            <a:ext cx="655955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sz="2400" dirty="0">
                <a:solidFill>
                  <a:srgbClr val="FF0000"/>
                </a:solidFill>
                <a:latin typeface="Arial" panose="020B0604020202020204" pitchFamily="34" charset="0"/>
                <a:ea typeface="楷体" panose="02010609060101010101" pitchFamily="49" charset="-122"/>
                <a:cs typeface="Arial" panose="020B0604020202020204" pitchFamily="34" charset="0"/>
              </a:rPr>
              <a:t>脂肪族胺的</a:t>
            </a:r>
            <a:r>
              <a:rPr kumimoji="0" lang="en-US" altLang="zh-CN" sz="2400" dirty="0" err="1">
                <a:solidFill>
                  <a:srgbClr val="FF0000"/>
                </a:solidFill>
                <a:latin typeface="Arial" panose="020B0604020202020204" pitchFamily="34" charset="0"/>
                <a:ea typeface="楷体" panose="02010609060101010101" pitchFamily="49" charset="-122"/>
                <a:cs typeface="Arial" panose="020B0604020202020204" pitchFamily="34" charset="0"/>
              </a:rPr>
              <a:t>pK</a:t>
            </a:r>
            <a:r>
              <a:rPr kumimoji="0" lang="en-US" altLang="zh-CN" sz="2400" baseline="-25000" dirty="0" err="1">
                <a:solidFill>
                  <a:srgbClr val="FF0000"/>
                </a:solidFill>
                <a:latin typeface="Arial" panose="020B0604020202020204" pitchFamily="34" charset="0"/>
                <a:ea typeface="楷体" panose="02010609060101010101" pitchFamily="49" charset="-122"/>
                <a:cs typeface="Arial" panose="020B0604020202020204" pitchFamily="34" charset="0"/>
              </a:rPr>
              <a:t>b</a:t>
            </a:r>
            <a:r>
              <a:rPr kumimoji="0" lang="zh-CN" altLang="en-US" sz="2400" dirty="0">
                <a:solidFill>
                  <a:srgbClr val="FF0000"/>
                </a:solidFill>
                <a:latin typeface="Arial" panose="020B0604020202020204" pitchFamily="34" charset="0"/>
                <a:ea typeface="楷体" panose="02010609060101010101" pitchFamily="49" charset="-122"/>
                <a:cs typeface="Arial" panose="020B0604020202020204" pitchFamily="34" charset="0"/>
              </a:rPr>
              <a:t>小于</a:t>
            </a:r>
            <a:r>
              <a:rPr kumimoji="0" lang="en-US" altLang="zh-CN" sz="2400" dirty="0">
                <a:solidFill>
                  <a:srgbClr val="FF0000"/>
                </a:solidFill>
                <a:latin typeface="Arial" panose="020B0604020202020204" pitchFamily="34" charset="0"/>
                <a:ea typeface="楷体" panose="02010609060101010101" pitchFamily="49" charset="-122"/>
                <a:cs typeface="Arial" panose="020B0604020202020204" pitchFamily="34" charset="0"/>
              </a:rPr>
              <a:t>NH</a:t>
            </a:r>
            <a:r>
              <a:rPr kumimoji="0" lang="en-US" altLang="zh-CN" sz="2400" baseline="-25000" dirty="0">
                <a:solidFill>
                  <a:srgbClr val="FF0000"/>
                </a:solidFill>
                <a:latin typeface="Arial" panose="020B0604020202020204" pitchFamily="34" charset="0"/>
                <a:ea typeface="楷体" panose="02010609060101010101" pitchFamily="49" charset="-122"/>
                <a:cs typeface="Arial" panose="020B0604020202020204" pitchFamily="34" charset="0"/>
              </a:rPr>
              <a:t>3</a:t>
            </a:r>
            <a:r>
              <a:rPr kumimoji="0" lang="zh-CN" altLang="en-US" sz="2400" dirty="0">
                <a:solidFill>
                  <a:srgbClr val="FF0000"/>
                </a:solidFill>
                <a:latin typeface="Arial" panose="020B0604020202020204" pitchFamily="34" charset="0"/>
                <a:ea typeface="楷体" panose="02010609060101010101" pitchFamily="49" charset="-122"/>
                <a:cs typeface="Arial" panose="020B0604020202020204" pitchFamily="34" charset="0"/>
              </a:rPr>
              <a:t>的</a:t>
            </a:r>
            <a:r>
              <a:rPr kumimoji="0" lang="en-US" altLang="zh-CN" sz="2400" dirty="0">
                <a:solidFill>
                  <a:srgbClr val="FF0000"/>
                </a:solidFill>
                <a:latin typeface="Arial" panose="020B0604020202020204" pitchFamily="34" charset="0"/>
                <a:ea typeface="楷体" panose="02010609060101010101" pitchFamily="49" charset="-122"/>
                <a:cs typeface="Arial" panose="020B0604020202020204" pitchFamily="34" charset="0"/>
              </a:rPr>
              <a:t>4.76</a:t>
            </a:r>
            <a:r>
              <a:rPr kumimoji="0" lang="zh-CN" altLang="en-US" sz="2400" dirty="0">
                <a:solidFill>
                  <a:srgbClr val="FF0000"/>
                </a:solidFill>
                <a:latin typeface="Arial" panose="020B0604020202020204" pitchFamily="34" charset="0"/>
                <a:ea typeface="楷体" panose="02010609060101010101" pitchFamily="49" charset="-122"/>
                <a:cs typeface="Arial" panose="020B0604020202020204" pitchFamily="34" charset="0"/>
              </a:rPr>
              <a:t>。碱性强于氨。</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9107"/>
                                        </p:tgtEl>
                                        <p:attrNameLst>
                                          <p:attrName>style.visibility</p:attrName>
                                        </p:attrNameLst>
                                      </p:cBhvr>
                                      <p:to>
                                        <p:strVal val="visible"/>
                                      </p:to>
                                    </p:set>
                                    <p:animEffect transition="in" filter="slide(fromBottom)">
                                      <p:cBhvr>
                                        <p:cTn id="7" dur="500"/>
                                        <p:tgtEl>
                                          <p:spTgt spid="72910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29109"/>
                                        </p:tgtEl>
                                        <p:attrNameLst>
                                          <p:attrName>style.visibility</p:attrName>
                                        </p:attrNameLst>
                                      </p:cBhvr>
                                      <p:to>
                                        <p:strVal val="visible"/>
                                      </p:to>
                                    </p:set>
                                    <p:animEffect transition="in" filter="slide(fromBottom)">
                                      <p:cBhvr>
                                        <p:cTn id="12" dur="500"/>
                                        <p:tgtEl>
                                          <p:spTgt spid="72910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29092"/>
                                        </p:tgtEl>
                                        <p:attrNameLst>
                                          <p:attrName>style.visibility</p:attrName>
                                        </p:attrNameLst>
                                      </p:cBhvr>
                                      <p:to>
                                        <p:strVal val="visible"/>
                                      </p:to>
                                    </p:set>
                                    <p:animEffect transition="in" filter="slide(fromBottom)">
                                      <p:cBhvr>
                                        <p:cTn id="17" dur="500"/>
                                        <p:tgtEl>
                                          <p:spTgt spid="729092"/>
                                        </p:tgtEl>
                                      </p:cBhvr>
                                    </p:animEffect>
                                  </p:childTnLst>
                                </p:cTn>
                              </p:par>
                              <p:par>
                                <p:cTn id="18" presetID="12" presetClass="entr" presetSubtype="4" fill="hold" nodeType="withEffect">
                                  <p:stCondLst>
                                    <p:cond delay="0"/>
                                  </p:stCondLst>
                                  <p:childTnLst>
                                    <p:set>
                                      <p:cBhvr>
                                        <p:cTn id="19" dur="1" fill="hold">
                                          <p:stCondLst>
                                            <p:cond delay="0"/>
                                          </p:stCondLst>
                                        </p:cTn>
                                        <p:tgtEl>
                                          <p:spTgt spid="729111"/>
                                        </p:tgtEl>
                                        <p:attrNameLst>
                                          <p:attrName>style.visibility</p:attrName>
                                        </p:attrNameLst>
                                      </p:cBhvr>
                                      <p:to>
                                        <p:strVal val="visible"/>
                                      </p:to>
                                    </p:set>
                                    <p:animEffect transition="in" filter="slide(fromBottom)">
                                      <p:cBhvr>
                                        <p:cTn id="20" dur="500"/>
                                        <p:tgtEl>
                                          <p:spTgt spid="729111"/>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729094"/>
                                        </p:tgtEl>
                                        <p:attrNameLst>
                                          <p:attrName>style.visibility</p:attrName>
                                        </p:attrNameLst>
                                      </p:cBhvr>
                                      <p:to>
                                        <p:strVal val="visible"/>
                                      </p:to>
                                    </p:set>
                                    <p:animEffect transition="in" filter="slide(fromBottom)">
                                      <p:cBhvr>
                                        <p:cTn id="25" dur="500"/>
                                        <p:tgtEl>
                                          <p:spTgt spid="729094"/>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729113"/>
                                        </p:tgtEl>
                                        <p:attrNameLst>
                                          <p:attrName>style.visibility</p:attrName>
                                        </p:attrNameLst>
                                      </p:cBhvr>
                                      <p:to>
                                        <p:strVal val="visible"/>
                                      </p:to>
                                    </p:set>
                                    <p:animEffect transition="in" filter="slide(fromBottom)">
                                      <p:cBhvr>
                                        <p:cTn id="30" dur="500"/>
                                        <p:tgtEl>
                                          <p:spTgt spid="729113"/>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729105"/>
                                        </p:tgtEl>
                                        <p:attrNameLst>
                                          <p:attrName>style.visibility</p:attrName>
                                        </p:attrNameLst>
                                      </p:cBhvr>
                                      <p:to>
                                        <p:strVal val="visible"/>
                                      </p:to>
                                    </p:set>
                                    <p:animEffect transition="in" filter="slide(fromBottom)">
                                      <p:cBhvr>
                                        <p:cTn id="33" dur="500"/>
                                        <p:tgtEl>
                                          <p:spTgt spid="729105"/>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729117"/>
                                        </p:tgtEl>
                                        <p:attrNameLst>
                                          <p:attrName>style.visibility</p:attrName>
                                        </p:attrNameLst>
                                      </p:cBhvr>
                                      <p:to>
                                        <p:strVal val="visible"/>
                                      </p:to>
                                    </p:set>
                                    <p:animEffect transition="in" filter="slide(fromBottom)">
                                      <p:cBhvr>
                                        <p:cTn id="38" dur="500"/>
                                        <p:tgtEl>
                                          <p:spTgt spid="729117"/>
                                        </p:tgtEl>
                                      </p:cBhvr>
                                    </p:animEffect>
                                  </p:childTnLst>
                                </p:cTn>
                              </p:par>
                              <p:par>
                                <p:cTn id="39" presetID="12" presetClass="entr" presetSubtype="4" fill="hold" nodeType="withEffect">
                                  <p:stCondLst>
                                    <p:cond delay="0"/>
                                  </p:stCondLst>
                                  <p:childTnLst>
                                    <p:set>
                                      <p:cBhvr>
                                        <p:cTn id="40" dur="1" fill="hold">
                                          <p:stCondLst>
                                            <p:cond delay="0"/>
                                          </p:stCondLst>
                                        </p:cTn>
                                        <p:tgtEl>
                                          <p:spTgt spid="729118"/>
                                        </p:tgtEl>
                                        <p:attrNameLst>
                                          <p:attrName>style.visibility</p:attrName>
                                        </p:attrNameLst>
                                      </p:cBhvr>
                                      <p:to>
                                        <p:strVal val="visible"/>
                                      </p:to>
                                    </p:set>
                                    <p:animEffect transition="in" filter="slide(fromBottom)">
                                      <p:cBhvr>
                                        <p:cTn id="41" dur="500"/>
                                        <p:tgtEl>
                                          <p:spTgt spid="729118"/>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729121"/>
                                        </p:tgtEl>
                                        <p:attrNameLst>
                                          <p:attrName>style.visibility</p:attrName>
                                        </p:attrNameLst>
                                      </p:cBhvr>
                                      <p:to>
                                        <p:strVal val="visible"/>
                                      </p:to>
                                    </p:set>
                                    <p:animEffect transition="in" filter="slide(fromBottom)">
                                      <p:cBhvr>
                                        <p:cTn id="46" dur="500"/>
                                        <p:tgtEl>
                                          <p:spTgt spid="729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2" grpId="0"/>
      <p:bldP spid="729094" grpId="0"/>
      <p:bldP spid="729105" grpId="0"/>
      <p:bldP spid="729107" grpId="0"/>
      <p:bldP spid="729109" grpId="0"/>
      <p:bldP spid="729117" grpId="0"/>
      <p:bldP spid="7291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0145" name="Object 33"/>
          <p:cNvGraphicFramePr>
            <a:graphicFrameLocks noGrp="1" noChangeAspect="1"/>
          </p:cNvGraphicFramePr>
          <p:nvPr>
            <p:ph sz="half" idx="1"/>
          </p:nvPr>
        </p:nvGraphicFramePr>
        <p:xfrm>
          <a:off x="615950" y="1916113"/>
          <a:ext cx="7407275" cy="763587"/>
        </p:xfrm>
        <a:graphic>
          <a:graphicData uri="http://schemas.openxmlformats.org/presentationml/2006/ole">
            <mc:AlternateContent xmlns:mc="http://schemas.openxmlformats.org/markup-compatibility/2006">
              <mc:Choice xmlns:v="urn:schemas-microsoft-com:vml" Requires="v">
                <p:oleObj spid="_x0000_s25818" name="CS ChemDraw Drawing" r:id="rId3" imgW="7429500" imgH="774700" progId="ChemDraw.Document.6.0">
                  <p:embed/>
                </p:oleObj>
              </mc:Choice>
              <mc:Fallback>
                <p:oleObj name="CS ChemDraw Drawing" r:id="rId3" imgW="7429500" imgH="774700" progId="ChemDraw.Document.6.0">
                  <p:embed/>
                  <p:pic>
                    <p:nvPicPr>
                      <p:cNvPr id="0" name="Object 3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 y="1916113"/>
                        <a:ext cx="7407275" cy="763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0567EABF-1C66-46D1-9DEB-DAB11B3A76A6}" type="datetime11">
              <a:rPr lang="zh-CN" altLang="en-US"/>
              <a:t>21:45:51</a:t>
            </a:fld>
            <a:endParaRPr lang="en-US" altLang="zh-CN"/>
          </a:p>
        </p:txBody>
      </p:sp>
      <p:sp>
        <p:nvSpPr>
          <p:cNvPr id="10" name="灯片编号占位符 7"/>
          <p:cNvSpPr>
            <a:spLocks noGrp="1"/>
          </p:cNvSpPr>
          <p:nvPr>
            <p:ph type="sldNum" sz="quarter" idx="12"/>
          </p:nvPr>
        </p:nvSpPr>
        <p:spPr/>
        <p:txBody>
          <a:bodyPr/>
          <a:lstStyle/>
          <a:p>
            <a:pPr>
              <a:defRPr/>
            </a:pPr>
            <a:fld id="{AEC77514-2CB1-47FE-9607-5E7C9FD4522A}" type="slidenum">
              <a:rPr lang="en-US" altLang="zh-CN"/>
              <a:t>28</a:t>
            </a:fld>
            <a:endParaRPr lang="en-US" altLang="zh-CN"/>
          </a:p>
        </p:txBody>
      </p:sp>
      <p:sp>
        <p:nvSpPr>
          <p:cNvPr id="730134" name="Rectangle 22"/>
          <p:cNvSpPr>
            <a:spLocks noChangeArrowheads="1"/>
          </p:cNvSpPr>
          <p:nvPr/>
        </p:nvSpPr>
        <p:spPr bwMode="auto">
          <a:xfrm>
            <a:off x="323850" y="765175"/>
            <a:ext cx="8569325" cy="8223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en-US" altLang="zh-CN" sz="2400">
                <a:latin typeface="Times New Roman" panose="02020603050405020304" pitchFamily="18" charset="0"/>
                <a:ea typeface="楷体" panose="02010609060101010101" pitchFamily="49" charset="-122"/>
                <a:cs typeface="Arial" panose="020B0604020202020204" pitchFamily="34" charset="0"/>
              </a:rPr>
              <a:t>     </a:t>
            </a:r>
            <a:r>
              <a:rPr kumimoji="0" lang="zh-CN" altLang="en-US" sz="2400">
                <a:latin typeface="Times New Roman" panose="02020603050405020304" pitchFamily="18" charset="0"/>
                <a:ea typeface="楷体" panose="02010609060101010101" pitchFamily="49" charset="-122"/>
                <a:cs typeface="Arial" panose="020B0604020202020204" pitchFamily="34" charset="0"/>
              </a:rPr>
              <a:t>碱性强弱可从诱导效应、共轭效应、溶剂化效应和空间位阻效应解释。</a:t>
            </a:r>
          </a:p>
        </p:txBody>
      </p:sp>
      <p:grpSp>
        <p:nvGrpSpPr>
          <p:cNvPr id="14" name="组合 12"/>
          <p:cNvGrpSpPr/>
          <p:nvPr/>
        </p:nvGrpSpPr>
        <p:grpSpPr bwMode="auto">
          <a:xfrm>
            <a:off x="179512" y="4149081"/>
            <a:ext cx="8784976" cy="2155886"/>
            <a:chOff x="792120" y="3815278"/>
            <a:chExt cx="8076880" cy="1859443"/>
          </a:xfrm>
        </p:grpSpPr>
        <p:graphicFrame>
          <p:nvGraphicFramePr>
            <p:cNvPr id="15" name="Object 8"/>
            <p:cNvGraphicFramePr>
              <a:graphicFrameLocks noChangeAspect="1"/>
            </p:cNvGraphicFramePr>
            <p:nvPr/>
          </p:nvGraphicFramePr>
          <p:xfrm>
            <a:off x="1544928" y="3815278"/>
            <a:ext cx="7324072" cy="1859443"/>
          </p:xfrm>
          <a:graphic>
            <a:graphicData uri="http://schemas.openxmlformats.org/presentationml/2006/ole">
              <mc:AlternateContent xmlns:mc="http://schemas.openxmlformats.org/markup-compatibility/2006">
                <mc:Choice xmlns:v="urn:schemas-microsoft-com:vml" Requires="v">
                  <p:oleObj spid="_x0000_s25819" name="CS ChemDraw Drawing" r:id="rId5" imgW="5780405" imgH="1480185" progId="ChemDraw.Document.6.0">
                    <p:embed/>
                  </p:oleObj>
                </mc:Choice>
                <mc:Fallback>
                  <p:oleObj name="CS ChemDraw Drawing" r:id="rId5" imgW="5780405" imgH="1480185" progId="ChemDraw.Document.6.0">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4928" y="3815278"/>
                          <a:ext cx="7324072" cy="1859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9"/>
            <p:cNvSpPr txBox="1">
              <a:spLocks noChangeArrowheads="1"/>
            </p:cNvSpPr>
            <p:nvPr/>
          </p:nvSpPr>
          <p:spPr bwMode="auto">
            <a:xfrm>
              <a:off x="792120" y="5305836"/>
              <a:ext cx="662590" cy="29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err="1">
                  <a:solidFill>
                    <a:schemeClr val="tx2"/>
                  </a:solidFill>
                </a:rPr>
                <a:t>p</a:t>
              </a:r>
              <a:r>
                <a:rPr lang="en-US" altLang="zh-CN" i="1" dirty="0" err="1">
                  <a:solidFill>
                    <a:schemeClr val="tx2"/>
                  </a:solidFill>
                </a:rPr>
                <a:t>K</a:t>
              </a:r>
              <a:r>
                <a:rPr lang="en-US" altLang="zh-CN" baseline="-25000" dirty="0" err="1">
                  <a:solidFill>
                    <a:schemeClr val="tx2"/>
                  </a:solidFill>
                </a:rPr>
                <a:t>b</a:t>
              </a:r>
              <a:endParaRPr lang="en-US" altLang="zh-CN" baseline="-25000" dirty="0">
                <a:solidFill>
                  <a:schemeClr val="tx2"/>
                </a:solidFill>
              </a:endParaRPr>
            </a:p>
          </p:txBody>
        </p:sp>
        <p:sp>
          <p:nvSpPr>
            <p:cNvPr id="17" name="TextBox 7"/>
            <p:cNvSpPr txBox="1">
              <a:spLocks noChangeArrowheads="1"/>
            </p:cNvSpPr>
            <p:nvPr/>
          </p:nvSpPr>
          <p:spPr bwMode="auto">
            <a:xfrm>
              <a:off x="1600199" y="4518212"/>
              <a:ext cx="1586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dirty="0"/>
                <a:t>脂肪胺</a:t>
              </a:r>
            </a:p>
          </p:txBody>
        </p:sp>
      </p:grpSp>
      <p:sp>
        <p:nvSpPr>
          <p:cNvPr id="18" name="剪去单角的矩形 11"/>
          <p:cNvSpPr/>
          <p:nvPr/>
        </p:nvSpPr>
        <p:spPr bwMode="auto">
          <a:xfrm>
            <a:off x="615950" y="3151146"/>
            <a:ext cx="5959574" cy="941387"/>
          </a:xfrm>
          <a:prstGeom prst="snip1Rect">
            <a:avLst/>
          </a:prstGeom>
          <a:solidFill>
            <a:srgbClr val="FF0000">
              <a:alpha val="17000"/>
            </a:srgbClr>
          </a:solidFill>
          <a:ln w="9525" cap="flat" cmpd="sng" algn="ctr">
            <a:solidFill>
              <a:srgbClr val="FF0000"/>
            </a:solidFill>
            <a:prstDash val="solid"/>
            <a:round/>
            <a:headEnd type="none" w="med" len="med"/>
            <a:tailEnd type="none" w="med" len="med"/>
          </a:ln>
          <a:effec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200" dirty="0">
                <a:solidFill>
                  <a:srgbClr val="FF0000"/>
                </a:solidFill>
                <a:ea typeface="黑体" panose="02010609060101010101" pitchFamily="49" charset="-122"/>
              </a:rPr>
              <a:t>    </a:t>
            </a:r>
            <a:r>
              <a:rPr lang="zh-CN" altLang="en-US" sz="2200" dirty="0">
                <a:solidFill>
                  <a:srgbClr val="FF0000"/>
                </a:solidFill>
                <a:ea typeface="黑体" panose="02010609060101010101" pitchFamily="49" charset="-122"/>
              </a:rPr>
              <a:t>芳香胺中</a:t>
            </a:r>
            <a:r>
              <a:rPr lang="en-US" altLang="zh-CN" sz="2200" dirty="0">
                <a:solidFill>
                  <a:srgbClr val="FF0000"/>
                </a:solidFill>
                <a:ea typeface="黑体" panose="02010609060101010101" pitchFamily="49" charset="-122"/>
              </a:rPr>
              <a:t>N</a:t>
            </a:r>
            <a:r>
              <a:rPr lang="zh-CN" altLang="en-US" sz="2200" dirty="0">
                <a:solidFill>
                  <a:srgbClr val="FF0000"/>
                </a:solidFill>
                <a:ea typeface="黑体" panose="02010609060101010101" pitchFamily="49" charset="-122"/>
              </a:rPr>
              <a:t>上孤电子与芳环共轭，电子分散，接受质子能力降低。</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0134"/>
                                        </p:tgtEl>
                                        <p:attrNameLst>
                                          <p:attrName>style.visibility</p:attrName>
                                        </p:attrNameLst>
                                      </p:cBhvr>
                                      <p:to>
                                        <p:strVal val="visible"/>
                                      </p:to>
                                    </p:set>
                                    <p:animEffect transition="in" filter="slide(fromBottom)">
                                      <p:cBhvr>
                                        <p:cTn id="7" dur="500"/>
                                        <p:tgtEl>
                                          <p:spTgt spid="730134"/>
                                        </p:tgtEl>
                                      </p:cBhvr>
                                    </p:animEffect>
                                  </p:childTnLst>
                                </p:cTn>
                              </p:par>
                              <p:par>
                                <p:cTn id="8" presetID="12" presetClass="entr" presetSubtype="4" fill="hold" nodeType="withEffect">
                                  <p:stCondLst>
                                    <p:cond delay="0"/>
                                  </p:stCondLst>
                                  <p:childTnLst>
                                    <p:set>
                                      <p:cBhvr>
                                        <p:cTn id="9" dur="1" fill="hold">
                                          <p:stCondLst>
                                            <p:cond delay="0"/>
                                          </p:stCondLst>
                                        </p:cTn>
                                        <p:tgtEl>
                                          <p:spTgt spid="730145"/>
                                        </p:tgtEl>
                                        <p:attrNameLst>
                                          <p:attrName>style.visibility</p:attrName>
                                        </p:attrNameLst>
                                      </p:cBhvr>
                                      <p:to>
                                        <p:strVal val="visible"/>
                                      </p:to>
                                    </p:set>
                                    <p:animEffect transition="in" filter="slide(fromBottom)">
                                      <p:cBhvr>
                                        <p:cTn id="10" dur="500"/>
                                        <p:tgtEl>
                                          <p:spTgt spid="730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0567EABF-1C66-46D1-9DEB-DAB11B3A76A6}" type="datetime11">
              <a:rPr lang="zh-CN" altLang="en-US"/>
              <a:t>21:45:51</a:t>
            </a:fld>
            <a:endParaRPr lang="en-US" altLang="zh-CN"/>
          </a:p>
        </p:txBody>
      </p:sp>
      <p:sp>
        <p:nvSpPr>
          <p:cNvPr id="10" name="灯片编号占位符 7"/>
          <p:cNvSpPr>
            <a:spLocks noGrp="1"/>
          </p:cNvSpPr>
          <p:nvPr>
            <p:ph type="sldNum" sz="quarter" idx="12"/>
          </p:nvPr>
        </p:nvSpPr>
        <p:spPr/>
        <p:txBody>
          <a:bodyPr/>
          <a:lstStyle/>
          <a:p>
            <a:pPr>
              <a:defRPr/>
            </a:pPr>
            <a:fld id="{AEC77514-2CB1-47FE-9607-5E7C9FD4522A}" type="slidenum">
              <a:rPr lang="en-US" altLang="zh-CN"/>
              <a:t>29</a:t>
            </a:fld>
            <a:endParaRPr lang="en-US" altLang="zh-CN"/>
          </a:p>
        </p:txBody>
      </p:sp>
      <p:sp>
        <p:nvSpPr>
          <p:cNvPr id="730137" name="Rectangle 25"/>
          <p:cNvSpPr>
            <a:spLocks noChangeArrowheads="1"/>
          </p:cNvSpPr>
          <p:nvPr/>
        </p:nvSpPr>
        <p:spPr bwMode="auto">
          <a:xfrm>
            <a:off x="539750" y="321370"/>
            <a:ext cx="4608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2</a:t>
            </a:r>
            <a:r>
              <a:rPr lang="zh-CN" altLang="en-US" sz="2400" dirty="0">
                <a:latin typeface="Arial" panose="020B0604020202020204" pitchFamily="34" charset="0"/>
                <a:ea typeface="楷体" panose="02010609060101010101" pitchFamily="49" charset="-122"/>
                <a:cs typeface="Arial" panose="020B0604020202020204" pitchFamily="34" charset="0"/>
              </a:rPr>
              <a:t>、</a:t>
            </a:r>
            <a:r>
              <a:rPr lang="en-US" altLang="zh-CN" sz="2400" dirty="0">
                <a:latin typeface="Arial" panose="020B0604020202020204" pitchFamily="34" charset="0"/>
                <a:ea typeface="楷体" panose="02010609060101010101" pitchFamily="49" charset="-122"/>
                <a:cs typeface="Arial" panose="020B0604020202020204" pitchFamily="34" charset="0"/>
              </a:rPr>
              <a:t>N-</a:t>
            </a:r>
            <a:r>
              <a:rPr lang="zh-CN" altLang="en-US" sz="2400" dirty="0">
                <a:latin typeface="Arial" panose="020B0604020202020204" pitchFamily="34" charset="0"/>
                <a:ea typeface="楷体" panose="02010609060101010101" pitchFamily="49" charset="-122"/>
                <a:cs typeface="Arial" panose="020B0604020202020204" pitchFamily="34" charset="0"/>
              </a:rPr>
              <a:t>烷基化反应</a:t>
            </a:r>
            <a:endParaRPr lang="zh-CN" altLang="en-US" sz="2400" b="0" dirty="0">
              <a:latin typeface="Arial" panose="020B0604020202020204" pitchFamily="34" charset="0"/>
              <a:ea typeface="楷体" panose="02010609060101010101" pitchFamily="49" charset="-122"/>
              <a:cs typeface="Arial" panose="020B0604020202020204" pitchFamily="34" charset="0"/>
            </a:endParaRPr>
          </a:p>
        </p:txBody>
      </p:sp>
      <p:sp>
        <p:nvSpPr>
          <p:cNvPr id="12" name="Text Box 4"/>
          <p:cNvSpPr txBox="1">
            <a:spLocks noChangeArrowheads="1"/>
          </p:cNvSpPr>
          <p:nvPr/>
        </p:nvSpPr>
        <p:spPr bwMode="auto">
          <a:xfrm>
            <a:off x="628650" y="1052736"/>
            <a:ext cx="4919937" cy="400110"/>
          </a:xfrm>
          <a:prstGeom prst="rect">
            <a:avLst/>
          </a:prstGeom>
          <a:noFill/>
          <a:ln w="9525">
            <a:no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Ø"/>
            </a:pPr>
            <a:r>
              <a:rPr lang="zh-CN" altLang="en-US" sz="2000" dirty="0">
                <a:solidFill>
                  <a:srgbClr val="0076A3"/>
                </a:solidFill>
                <a:ea typeface="黑体" panose="02010609060101010101" pitchFamily="49" charset="-122"/>
              </a:rPr>
              <a:t>胺为亲核试剂，</a:t>
            </a:r>
            <a:r>
              <a:rPr lang="en-US" altLang="zh-CN" sz="2000" dirty="0">
                <a:ea typeface="黑体" panose="02010609060101010101" pitchFamily="49" charset="-122"/>
              </a:rPr>
              <a:t> </a:t>
            </a:r>
            <a:r>
              <a:rPr lang="zh-CN" altLang="en-US" sz="2000" dirty="0">
                <a:solidFill>
                  <a:srgbClr val="0076A3"/>
                </a:solidFill>
                <a:ea typeface="黑体" panose="02010609060101010101" pitchFamily="49" charset="-122"/>
              </a:rPr>
              <a:t>与</a:t>
            </a:r>
            <a:r>
              <a:rPr lang="en-US" altLang="zh-CN" sz="2000" dirty="0">
                <a:solidFill>
                  <a:srgbClr val="0076A3"/>
                </a:solidFill>
                <a:ea typeface="黑体" panose="02010609060101010101" pitchFamily="49" charset="-122"/>
              </a:rPr>
              <a:t>1</a:t>
            </a:r>
            <a:r>
              <a:rPr lang="en-US" altLang="zh-CN" sz="2000" baseline="30000" dirty="0">
                <a:solidFill>
                  <a:srgbClr val="0076A3"/>
                </a:solidFill>
                <a:ea typeface="黑体" panose="02010609060101010101" pitchFamily="49" charset="-122"/>
              </a:rPr>
              <a:t>0 </a:t>
            </a:r>
            <a:r>
              <a:rPr lang="en-US" altLang="zh-CN" sz="2000" dirty="0">
                <a:solidFill>
                  <a:srgbClr val="0076A3"/>
                </a:solidFill>
                <a:ea typeface="黑体" panose="02010609060101010101" pitchFamily="49" charset="-122"/>
              </a:rPr>
              <a:t>RX </a:t>
            </a:r>
            <a:r>
              <a:rPr lang="zh-CN" altLang="en-US" sz="2000" dirty="0">
                <a:solidFill>
                  <a:srgbClr val="0076A3"/>
                </a:solidFill>
                <a:ea typeface="黑体" panose="02010609060101010101" pitchFamily="49" charset="-122"/>
              </a:rPr>
              <a:t>发生</a:t>
            </a:r>
            <a:r>
              <a:rPr lang="en-US" altLang="zh-CN" sz="2000" dirty="0">
                <a:solidFill>
                  <a:srgbClr val="0076A3"/>
                </a:solidFill>
                <a:ea typeface="黑体" panose="02010609060101010101" pitchFamily="49" charset="-122"/>
              </a:rPr>
              <a:t>S</a:t>
            </a:r>
            <a:r>
              <a:rPr lang="en-US" altLang="zh-CN" sz="2000" baseline="-25000" dirty="0">
                <a:solidFill>
                  <a:srgbClr val="0076A3"/>
                </a:solidFill>
                <a:ea typeface="黑体" panose="02010609060101010101" pitchFamily="49" charset="-122"/>
              </a:rPr>
              <a:t>N</a:t>
            </a:r>
            <a:r>
              <a:rPr lang="en-US" altLang="zh-CN" sz="2000" dirty="0">
                <a:solidFill>
                  <a:srgbClr val="0076A3"/>
                </a:solidFill>
                <a:ea typeface="黑体" panose="02010609060101010101" pitchFamily="49" charset="-122"/>
              </a:rPr>
              <a:t>2 </a:t>
            </a:r>
            <a:r>
              <a:rPr lang="zh-CN" altLang="en-US" sz="2000" dirty="0">
                <a:solidFill>
                  <a:srgbClr val="0076A3"/>
                </a:solidFill>
                <a:ea typeface="黑体" panose="02010609060101010101" pitchFamily="49" charset="-122"/>
              </a:rPr>
              <a:t>反应</a:t>
            </a:r>
            <a:endParaRPr lang="en-US" altLang="zh-CN" sz="2000" dirty="0">
              <a:solidFill>
                <a:srgbClr val="0076A3"/>
              </a:solidFill>
              <a:ea typeface="黑体" panose="02010609060101010101" pitchFamily="49" charset="-122"/>
            </a:endParaRPr>
          </a:p>
        </p:txBody>
      </p:sp>
      <p:grpSp>
        <p:nvGrpSpPr>
          <p:cNvPr id="41" name="组合 15"/>
          <p:cNvGrpSpPr/>
          <p:nvPr/>
        </p:nvGrpSpPr>
        <p:grpSpPr bwMode="auto">
          <a:xfrm>
            <a:off x="683568" y="1772816"/>
            <a:ext cx="8116888" cy="4451350"/>
            <a:chOff x="762000" y="1881188"/>
            <a:chExt cx="8116888" cy="4451350"/>
          </a:xfrm>
        </p:grpSpPr>
        <p:graphicFrame>
          <p:nvGraphicFramePr>
            <p:cNvPr id="42" name="Object 6"/>
            <p:cNvGraphicFramePr>
              <a:graphicFrameLocks noChangeAspect="1"/>
            </p:cNvGraphicFramePr>
            <p:nvPr/>
          </p:nvGraphicFramePr>
          <p:xfrm>
            <a:off x="762000" y="1881188"/>
            <a:ext cx="5649913" cy="4438650"/>
          </p:xfrm>
          <a:graphic>
            <a:graphicData uri="http://schemas.openxmlformats.org/presentationml/2006/ole">
              <mc:AlternateContent xmlns:mc="http://schemas.openxmlformats.org/markup-compatibility/2006">
                <mc:Choice xmlns:v="urn:schemas-microsoft-com:vml" Requires="v">
                  <p:oleObj spid="_x0000_s61481" name="CS ChemDraw Drawing" r:id="rId3" imgW="4049395" imgH="3178810" progId="ChemDraw.Document.6.0">
                    <p:embed/>
                  </p:oleObj>
                </mc:Choice>
                <mc:Fallback>
                  <p:oleObj name="CS ChemDraw Drawing" r:id="rId3" imgW="4049395" imgH="3178810"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81188"/>
                          <a:ext cx="5649913"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 name="Text Box 7"/>
            <p:cNvSpPr txBox="1">
              <a:spLocks noChangeArrowheads="1"/>
            </p:cNvSpPr>
            <p:nvPr/>
          </p:nvSpPr>
          <p:spPr bwMode="auto">
            <a:xfrm>
              <a:off x="5327650" y="4770438"/>
              <a:ext cx="2584450" cy="398463"/>
            </a:xfrm>
            <a:prstGeom prst="rect">
              <a:avLst/>
            </a:prstGeom>
            <a:solidFill>
              <a:srgbClr val="FF99CC">
                <a:alpha val="14117"/>
              </a:srgbClr>
            </a:solidFill>
            <a:ln w="31750">
              <a:solidFill>
                <a:srgbClr val="FF0000"/>
              </a:solidFill>
              <a:prstDash val="dash"/>
              <a:miter lim="800000"/>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FF0000"/>
                  </a:solidFill>
                  <a:effectLst/>
                  <a:uLnTx/>
                  <a:uFillTx/>
                  <a:latin typeface="Arial" panose="020B0604020202020204" pitchFamily="34" charset="0"/>
                  <a:ea typeface="黑体" panose="02010609060101010101" pitchFamily="49" charset="-122"/>
                </a:rPr>
                <a:t>一般情况下得到混合物</a:t>
              </a:r>
              <a:endPar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黑体" panose="02010609060101010101" pitchFamily="49" charset="-122"/>
              </a:endParaRPr>
            </a:p>
          </p:txBody>
        </p:sp>
        <p:sp>
          <p:nvSpPr>
            <p:cNvPr id="44" name="AutoShape 8"/>
            <p:cNvSpPr>
              <a:spLocks noChangeArrowheads="1"/>
            </p:cNvSpPr>
            <p:nvPr/>
          </p:nvSpPr>
          <p:spPr bwMode="auto">
            <a:xfrm>
              <a:off x="4354513" y="3657600"/>
              <a:ext cx="971550" cy="841375"/>
            </a:xfrm>
            <a:prstGeom prst="roundRect">
              <a:avLst>
                <a:gd name="adj" fmla="val 9810"/>
              </a:avLst>
            </a:prstGeom>
            <a:solidFill>
              <a:srgbClr val="99CCFF">
                <a:alpha val="12941"/>
              </a:srgbClr>
            </a:solidFill>
            <a:ln w="31750">
              <a:solidFill>
                <a:srgbClr val="99CCFF"/>
              </a:solidFill>
              <a:prstDash val="dash"/>
              <a:rou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45" name="AutoShape 9"/>
            <p:cNvSpPr>
              <a:spLocks noChangeArrowheads="1"/>
            </p:cNvSpPr>
            <p:nvPr/>
          </p:nvSpPr>
          <p:spPr bwMode="auto">
            <a:xfrm>
              <a:off x="3868738" y="5419725"/>
              <a:ext cx="1304925" cy="912813"/>
            </a:xfrm>
            <a:prstGeom prst="roundRect">
              <a:avLst>
                <a:gd name="adj" fmla="val 9810"/>
              </a:avLst>
            </a:prstGeom>
            <a:solidFill>
              <a:srgbClr val="99CCFF">
                <a:alpha val="12941"/>
              </a:srgbClr>
            </a:solidFill>
            <a:ln w="31750">
              <a:solidFill>
                <a:srgbClr val="99CCFF"/>
              </a:solidFill>
              <a:prstDash val="dash"/>
              <a:rou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46" name="AutoShape 10"/>
            <p:cNvSpPr>
              <a:spLocks noChangeArrowheads="1"/>
            </p:cNvSpPr>
            <p:nvPr/>
          </p:nvSpPr>
          <p:spPr bwMode="auto">
            <a:xfrm>
              <a:off x="1865313" y="5422900"/>
              <a:ext cx="957262" cy="898525"/>
            </a:xfrm>
            <a:prstGeom prst="roundRect">
              <a:avLst>
                <a:gd name="adj" fmla="val 9810"/>
              </a:avLst>
            </a:prstGeom>
            <a:solidFill>
              <a:srgbClr val="99CCFF">
                <a:alpha val="12941"/>
              </a:srgbClr>
            </a:solidFill>
            <a:ln w="31750">
              <a:solidFill>
                <a:srgbClr val="99CCFF"/>
              </a:solidFill>
              <a:prstDash val="dash"/>
              <a:rou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47" name="Line 11"/>
            <p:cNvSpPr>
              <a:spLocks noChangeShapeType="1"/>
            </p:cNvSpPr>
            <p:nvPr/>
          </p:nvSpPr>
          <p:spPr bwMode="auto">
            <a:xfrm flipH="1" flipV="1">
              <a:off x="4818063" y="4484688"/>
              <a:ext cx="479425" cy="509587"/>
            </a:xfrm>
            <a:prstGeom prst="line">
              <a:avLst/>
            </a:prstGeom>
            <a:noFill/>
            <a:ln w="31750">
              <a:solidFill>
                <a:srgbClr val="FF0000"/>
              </a:solidFill>
              <a:prstDash val="dash"/>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48" name="Line 12"/>
            <p:cNvSpPr>
              <a:spLocks noChangeShapeType="1"/>
            </p:cNvSpPr>
            <p:nvPr/>
          </p:nvSpPr>
          <p:spPr bwMode="auto">
            <a:xfrm flipH="1">
              <a:off x="4513263" y="5008563"/>
              <a:ext cx="798512" cy="376237"/>
            </a:xfrm>
            <a:prstGeom prst="line">
              <a:avLst/>
            </a:prstGeom>
            <a:noFill/>
            <a:ln w="31750">
              <a:solidFill>
                <a:srgbClr val="FF0000"/>
              </a:solidFill>
              <a:prstDash val="dash"/>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49" name="Line 13"/>
            <p:cNvSpPr>
              <a:spLocks noChangeShapeType="1"/>
            </p:cNvSpPr>
            <p:nvPr/>
          </p:nvSpPr>
          <p:spPr bwMode="auto">
            <a:xfrm flipH="1">
              <a:off x="2308225" y="5006975"/>
              <a:ext cx="2989263" cy="392113"/>
            </a:xfrm>
            <a:prstGeom prst="line">
              <a:avLst/>
            </a:prstGeom>
            <a:noFill/>
            <a:ln w="31750">
              <a:solidFill>
                <a:srgbClr val="FF0000"/>
              </a:solidFill>
              <a:prstDash val="dash"/>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50" name="Text Box 14"/>
            <p:cNvSpPr txBox="1">
              <a:spLocks noChangeArrowheads="1"/>
            </p:cNvSpPr>
            <p:nvPr/>
          </p:nvSpPr>
          <p:spPr bwMode="auto">
            <a:xfrm>
              <a:off x="5957888" y="2994025"/>
              <a:ext cx="128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b="1" i="0" u="none" strike="noStrike" kern="0" cap="none" spc="0" normalizeH="0" baseline="0" noProof="0">
                  <a:ln>
                    <a:noFill/>
                  </a:ln>
                  <a:solidFill>
                    <a:srgbClr val="FF0000"/>
                  </a:solidFill>
                  <a:effectLst/>
                  <a:uLnTx/>
                  <a:uFillTx/>
                  <a:latin typeface="Arial" panose="020B0604020202020204" pitchFamily="34" charset="0"/>
                  <a:ea typeface="黑体" panose="02010609060101010101" pitchFamily="49" charset="-122"/>
                </a:rPr>
                <a:t>质子交换</a:t>
              </a:r>
            </a:p>
          </p:txBody>
        </p:sp>
        <p:sp>
          <p:nvSpPr>
            <p:cNvPr id="51" name="Text Box 15"/>
            <p:cNvSpPr txBox="1">
              <a:spLocks noChangeArrowheads="1"/>
            </p:cNvSpPr>
            <p:nvPr/>
          </p:nvSpPr>
          <p:spPr bwMode="auto">
            <a:xfrm>
              <a:off x="801688" y="4740275"/>
              <a:ext cx="128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b="1" i="0" u="none" strike="noStrike" kern="0" cap="none" spc="0" normalizeH="0" baseline="0" noProof="0">
                  <a:ln>
                    <a:noFill/>
                  </a:ln>
                  <a:solidFill>
                    <a:srgbClr val="FF0000"/>
                  </a:solidFill>
                  <a:effectLst/>
                  <a:uLnTx/>
                  <a:uFillTx/>
                  <a:latin typeface="Arial" panose="020B0604020202020204" pitchFamily="34" charset="0"/>
                  <a:ea typeface="黑体" panose="02010609060101010101" pitchFamily="49" charset="-122"/>
                </a:rPr>
                <a:t>质子交换</a:t>
              </a:r>
            </a:p>
          </p:txBody>
        </p:sp>
        <p:sp>
          <p:nvSpPr>
            <p:cNvPr id="52" name="Text Box 16"/>
            <p:cNvSpPr txBox="1">
              <a:spLocks noChangeArrowheads="1"/>
            </p:cNvSpPr>
            <p:nvPr/>
          </p:nvSpPr>
          <p:spPr bwMode="auto">
            <a:xfrm>
              <a:off x="6611938" y="3883025"/>
              <a:ext cx="2266950" cy="366713"/>
            </a:xfrm>
            <a:prstGeom prst="rect">
              <a:avLst/>
            </a:prstGeom>
            <a:noFill/>
            <a:ln w="9525">
              <a:noFill/>
              <a:miter lim="800000"/>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b="0" i="0" u="none" strike="noStrike" kern="0" cap="none" spc="0" normalizeH="0" baseline="0" noProof="0" dirty="0">
                  <a:ln>
                    <a:noFill/>
                  </a:ln>
                  <a:solidFill>
                    <a:srgbClr val="0F6FC6">
                      <a:lumMod val="75000"/>
                    </a:srgbClr>
                  </a:solidFill>
                  <a:effectLst/>
                  <a:uLnTx/>
                  <a:uFillTx/>
                  <a:latin typeface="Arial" panose="020B0604020202020204" pitchFamily="34" charset="0"/>
                  <a:ea typeface="黑体" panose="02010609060101010101" pitchFamily="49" charset="-122"/>
                </a:rPr>
                <a:t>形成更强的亲核试剂</a:t>
              </a:r>
            </a:p>
          </p:txBody>
        </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0137"/>
                                        </p:tgtEl>
                                        <p:attrNameLst>
                                          <p:attrName>style.visibility</p:attrName>
                                        </p:attrNameLst>
                                      </p:cBhvr>
                                      <p:to>
                                        <p:strVal val="visible"/>
                                      </p:to>
                                    </p:set>
                                    <p:animEffect transition="in" filter="slide(fromBottom)">
                                      <p:cBhvr>
                                        <p:cTn id="7" dur="500"/>
                                        <p:tgtEl>
                                          <p:spTgt spid="730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E02DD128-E285-4532-AF44-7AE0D041A4A0}" type="datetime11">
              <a:rPr lang="zh-CN" altLang="en-US"/>
              <a:t>21:45:51</a:t>
            </a:fld>
            <a:endParaRPr lang="en-US" altLang="zh-CN"/>
          </a:p>
        </p:txBody>
      </p:sp>
      <p:sp>
        <p:nvSpPr>
          <p:cNvPr id="10" name="灯片编号占位符 3"/>
          <p:cNvSpPr>
            <a:spLocks noGrp="1"/>
          </p:cNvSpPr>
          <p:nvPr>
            <p:ph type="sldNum" sz="quarter" idx="12"/>
          </p:nvPr>
        </p:nvSpPr>
        <p:spPr/>
        <p:txBody>
          <a:bodyPr/>
          <a:lstStyle/>
          <a:p>
            <a:pPr>
              <a:defRPr/>
            </a:pPr>
            <a:fld id="{C78237E6-8092-4E20-9F2C-40C4CC7D8AF4}" type="slidenum">
              <a:rPr lang="en-US" altLang="zh-CN"/>
              <a:t>3</a:t>
            </a:fld>
            <a:endParaRPr lang="en-US" altLang="zh-CN"/>
          </a:p>
        </p:txBody>
      </p:sp>
      <p:sp>
        <p:nvSpPr>
          <p:cNvPr id="708617" name="Text Box 9"/>
          <p:cNvSpPr txBox="1">
            <a:spLocks noChangeArrowheads="1"/>
          </p:cNvSpPr>
          <p:nvPr/>
        </p:nvSpPr>
        <p:spPr bwMode="auto">
          <a:xfrm>
            <a:off x="539750" y="23495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 2</a:t>
            </a:r>
            <a:r>
              <a:rPr lang="zh-CN" altLang="en-US" sz="2400">
                <a:latin typeface="Arial" panose="020B0604020202020204" pitchFamily="34" charset="0"/>
                <a:ea typeface="楷体" panose="02010609060101010101" pitchFamily="49" charset="-122"/>
                <a:cs typeface="Arial" panose="020B0604020202020204" pitchFamily="34" charset="0"/>
              </a:rPr>
              <a:t>、分类</a:t>
            </a:r>
          </a:p>
        </p:txBody>
      </p:sp>
      <p:graphicFrame>
        <p:nvGraphicFramePr>
          <p:cNvPr id="708618" name="Object 10"/>
          <p:cNvGraphicFramePr>
            <a:graphicFrameLocks noChangeAspect="1"/>
          </p:cNvGraphicFramePr>
          <p:nvPr/>
        </p:nvGraphicFramePr>
        <p:xfrm>
          <a:off x="1331913" y="2924175"/>
          <a:ext cx="5040312" cy="995363"/>
        </p:xfrm>
        <a:graphic>
          <a:graphicData uri="http://schemas.openxmlformats.org/presentationml/2006/ole">
            <mc:AlternateContent xmlns:mc="http://schemas.openxmlformats.org/markup-compatibility/2006">
              <mc:Choice xmlns:v="urn:schemas-microsoft-com:vml" Requires="v">
                <p:oleObj spid="_x0000_s9544" name="CS ChemDraw Drawing" r:id="rId3" imgW="5118100" imgH="1016000" progId="ChemDraw.Document.6.0">
                  <p:embed/>
                </p:oleObj>
              </mc:Choice>
              <mc:Fallback>
                <p:oleObj name="CS ChemDraw Drawing" r:id="rId3" imgW="5118100" imgH="1016000" progId="ChemDraw.Document.6.0">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924175"/>
                        <a:ext cx="5040312" cy="9953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8619" name="Object 11"/>
          <p:cNvGraphicFramePr>
            <a:graphicFrameLocks noChangeAspect="1"/>
          </p:cNvGraphicFramePr>
          <p:nvPr/>
        </p:nvGraphicFramePr>
        <p:xfrm>
          <a:off x="1258888" y="4076700"/>
          <a:ext cx="6335712" cy="1204913"/>
        </p:xfrm>
        <a:graphic>
          <a:graphicData uri="http://schemas.openxmlformats.org/presentationml/2006/ole">
            <mc:AlternateContent xmlns:mc="http://schemas.openxmlformats.org/markup-compatibility/2006">
              <mc:Choice xmlns:v="urn:schemas-microsoft-com:vml" Requires="v">
                <p:oleObj spid="_x0000_s9545" name="CS ChemDraw Drawing" r:id="rId5" imgW="6438900" imgH="1231900" progId="ChemDraw.Document.6.0">
                  <p:embed/>
                </p:oleObj>
              </mc:Choice>
              <mc:Fallback>
                <p:oleObj name="CS ChemDraw Drawing" r:id="rId5" imgW="6438900" imgH="1231900" progId="ChemDraw.Document.6.0">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076700"/>
                        <a:ext cx="6335712" cy="12049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8620" name="Object 12"/>
          <p:cNvGraphicFramePr>
            <a:graphicFrameLocks noChangeAspect="1"/>
          </p:cNvGraphicFramePr>
          <p:nvPr/>
        </p:nvGraphicFramePr>
        <p:xfrm>
          <a:off x="1187450" y="5445125"/>
          <a:ext cx="6553200" cy="1155700"/>
        </p:xfrm>
        <a:graphic>
          <a:graphicData uri="http://schemas.openxmlformats.org/presentationml/2006/ole">
            <mc:AlternateContent xmlns:mc="http://schemas.openxmlformats.org/markup-compatibility/2006">
              <mc:Choice xmlns:v="urn:schemas-microsoft-com:vml" Requires="v">
                <p:oleObj spid="_x0000_s9546" name="CS ChemDraw Drawing" r:id="rId7" imgW="6388100" imgH="1130300" progId="ChemDraw.Document.6.0">
                  <p:embed/>
                </p:oleObj>
              </mc:Choice>
              <mc:Fallback>
                <p:oleObj name="CS ChemDraw Drawing" r:id="rId7" imgW="6388100" imgH="1130300" progId="ChemDraw.Document.6.0">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5445125"/>
                        <a:ext cx="6553200" cy="11557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8622" name="Text Box 14"/>
          <p:cNvSpPr txBox="1">
            <a:spLocks noChangeArrowheads="1"/>
          </p:cNvSpPr>
          <p:nvPr/>
        </p:nvSpPr>
        <p:spPr bwMode="auto">
          <a:xfrm>
            <a:off x="179388" y="188913"/>
            <a:ext cx="8370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楷体" panose="02010609060101010101" pitchFamily="49" charset="-122"/>
                <a:cs typeface="Arial" panose="020B0604020202020204" pitchFamily="34" charset="0"/>
              </a:rPr>
              <a:t>由于键长的平均化，硝</a:t>
            </a:r>
            <a:r>
              <a:rPr lang="zh-CN" altLang="en-US" sz="2400">
                <a:latin typeface="Times New Roman" panose="02020603050405020304" pitchFamily="18" charset="0"/>
                <a:ea typeface="楷体" panose="02010609060101010101" pitchFamily="49" charset="-122"/>
                <a:cs typeface="Arial" panose="020B0604020202020204" pitchFamily="34" charset="0"/>
              </a:rPr>
              <a:t>基中的两个氧原子是等同的，可用共振结构表示如下：</a:t>
            </a:r>
            <a:endParaRPr lang="zh-CN" altLang="en-US" sz="2400">
              <a:latin typeface="宋体" panose="02010600030101010101" pitchFamily="2" charset="-122"/>
              <a:ea typeface="楷体" panose="02010609060101010101" pitchFamily="49" charset="-122"/>
              <a:cs typeface="Arial" panose="020B0604020202020204" pitchFamily="34" charset="0"/>
            </a:endParaRPr>
          </a:p>
        </p:txBody>
      </p:sp>
      <p:graphicFrame>
        <p:nvGraphicFramePr>
          <p:cNvPr id="708624" name="Object 16"/>
          <p:cNvGraphicFramePr>
            <a:graphicFrameLocks noChangeAspect="1"/>
          </p:cNvGraphicFramePr>
          <p:nvPr/>
        </p:nvGraphicFramePr>
        <p:xfrm>
          <a:off x="1979613" y="1052513"/>
          <a:ext cx="4824412" cy="1190625"/>
        </p:xfrm>
        <a:graphic>
          <a:graphicData uri="http://schemas.openxmlformats.org/presentationml/2006/ole">
            <mc:AlternateContent xmlns:mc="http://schemas.openxmlformats.org/markup-compatibility/2006">
              <mc:Choice xmlns:v="urn:schemas-microsoft-com:vml" Requires="v">
                <p:oleObj spid="_x0000_s9547" name="CS ChemDraw Drawing" r:id="rId9" imgW="4953000" imgH="1231900" progId="ChemDraw.Document.6.0">
                  <p:embed/>
                </p:oleObj>
              </mc:Choice>
              <mc:Fallback>
                <p:oleObj name="CS ChemDraw Drawing" r:id="rId9" imgW="4953000" imgH="1231900" progId="ChemDraw.Document.6.0">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1052513"/>
                        <a:ext cx="4824412" cy="11906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08622">
                                            <p:txEl>
                                              <p:pRg st="0" end="0"/>
                                            </p:txEl>
                                          </p:spTgt>
                                        </p:tgtEl>
                                        <p:attrNameLst>
                                          <p:attrName>style.visibility</p:attrName>
                                        </p:attrNameLst>
                                      </p:cBhvr>
                                      <p:to>
                                        <p:strVal val="visible"/>
                                      </p:to>
                                    </p:set>
                                    <p:animEffect transition="in" filter="strips(downLeft)">
                                      <p:cBhvr>
                                        <p:cTn id="7" dur="500"/>
                                        <p:tgtEl>
                                          <p:spTgt spid="708622">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708624"/>
                                        </p:tgtEl>
                                        <p:attrNameLst>
                                          <p:attrName>style.visibility</p:attrName>
                                        </p:attrNameLst>
                                      </p:cBhvr>
                                      <p:to>
                                        <p:strVal val="visible"/>
                                      </p:to>
                                    </p:set>
                                    <p:animEffect transition="in" filter="strips(downLeft)">
                                      <p:cBhvr>
                                        <p:cTn id="10" dur="500"/>
                                        <p:tgtEl>
                                          <p:spTgt spid="708624"/>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708617"/>
                                        </p:tgtEl>
                                        <p:attrNameLst>
                                          <p:attrName>style.visibility</p:attrName>
                                        </p:attrNameLst>
                                      </p:cBhvr>
                                      <p:to>
                                        <p:strVal val="visible"/>
                                      </p:to>
                                    </p:set>
                                    <p:animEffect transition="in" filter="strips(downLeft)">
                                      <p:cBhvr>
                                        <p:cTn id="15" dur="500"/>
                                        <p:tgtEl>
                                          <p:spTgt spid="7086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708618"/>
                                        </p:tgtEl>
                                        <p:attrNameLst>
                                          <p:attrName>style.visibility</p:attrName>
                                        </p:attrNameLst>
                                      </p:cBhvr>
                                      <p:to>
                                        <p:strVal val="visible"/>
                                      </p:to>
                                    </p:set>
                                    <p:animEffect transition="in" filter="slide(fromBottom)">
                                      <p:cBhvr>
                                        <p:cTn id="20" dur="500"/>
                                        <p:tgtEl>
                                          <p:spTgt spid="70861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708619"/>
                                        </p:tgtEl>
                                        <p:attrNameLst>
                                          <p:attrName>style.visibility</p:attrName>
                                        </p:attrNameLst>
                                      </p:cBhvr>
                                      <p:to>
                                        <p:strVal val="visible"/>
                                      </p:to>
                                    </p:set>
                                    <p:animEffect transition="in" filter="slide(fromBottom)">
                                      <p:cBhvr>
                                        <p:cTn id="25" dur="500"/>
                                        <p:tgtEl>
                                          <p:spTgt spid="708619"/>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708620"/>
                                        </p:tgtEl>
                                        <p:attrNameLst>
                                          <p:attrName>style.visibility</p:attrName>
                                        </p:attrNameLst>
                                      </p:cBhvr>
                                      <p:to>
                                        <p:strVal val="visible"/>
                                      </p:to>
                                    </p:set>
                                    <p:animEffect transition="in" filter="slide(fromBottom)">
                                      <p:cBhvr>
                                        <p:cTn id="30" dur="500"/>
                                        <p:tgtEl>
                                          <p:spTgt spid="70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7"/>
          <p:cNvGraphicFramePr>
            <a:graphicFrameLocks noChangeAspect="1"/>
          </p:cNvGraphicFramePr>
          <p:nvPr/>
        </p:nvGraphicFramePr>
        <p:xfrm>
          <a:off x="1541190" y="1124744"/>
          <a:ext cx="6061619" cy="1872208"/>
        </p:xfrm>
        <a:graphic>
          <a:graphicData uri="http://schemas.openxmlformats.org/presentationml/2006/ole">
            <mc:AlternateContent xmlns:mc="http://schemas.openxmlformats.org/markup-compatibility/2006">
              <mc:Choice xmlns:v="urn:schemas-microsoft-com:vml" Requires="v">
                <p:oleObj spid="_x0000_s62504" name="CS ChemDraw Drawing" r:id="rId3" imgW="4191000" imgH="1308100" progId="ChemDraw.Document.6.0">
                  <p:embed/>
                </p:oleObj>
              </mc:Choice>
              <mc:Fallback>
                <p:oleObj name="CS ChemDraw Drawing" r:id="rId3" imgW="4191000" imgH="1308100" progId="ChemDraw.Document.6.0">
                  <p:embed/>
                  <p:pic>
                    <p:nvPicPr>
                      <p:cNvPr id="0" name="Object 2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190" y="1124744"/>
                        <a:ext cx="6061619" cy="1872208"/>
                      </a:xfrm>
                      <a:prstGeom prst="rect">
                        <a:avLst/>
                      </a:prstGeom>
                      <a:noFill/>
                      <a:ln>
                        <a:noFill/>
                      </a:ln>
                      <a:effectLst/>
                    </p:spPr>
                  </p:pic>
                </p:oleObj>
              </mc:Fallback>
            </mc:AlternateContent>
          </a:graphicData>
        </a:graphic>
      </p:graphicFrame>
      <p:sp>
        <p:nvSpPr>
          <p:cNvPr id="7" name="Text Box 4"/>
          <p:cNvSpPr txBox="1">
            <a:spLocks noChangeArrowheads="1"/>
          </p:cNvSpPr>
          <p:nvPr/>
        </p:nvSpPr>
        <p:spPr bwMode="auto">
          <a:xfrm>
            <a:off x="254695" y="3978101"/>
            <a:ext cx="6336991" cy="461665"/>
          </a:xfrm>
          <a:prstGeom prst="rect">
            <a:avLst/>
          </a:prstGeom>
          <a:noFill/>
          <a:ln w="9525">
            <a:no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Ø"/>
            </a:pPr>
            <a:r>
              <a:rPr lang="zh-CN" altLang="en-US" dirty="0">
                <a:solidFill>
                  <a:srgbClr val="0076A3"/>
                </a:solidFill>
                <a:ea typeface="黑体" panose="02010609060101010101" pitchFamily="49" charset="-122"/>
              </a:rPr>
              <a:t>胺与叔卤代烷</a:t>
            </a:r>
            <a:r>
              <a:rPr lang="en-US" altLang="zh-CN" dirty="0">
                <a:solidFill>
                  <a:srgbClr val="0076A3"/>
                </a:solidFill>
                <a:ea typeface="黑体" panose="02010609060101010101" pitchFamily="49" charset="-122"/>
              </a:rPr>
              <a:t>3</a:t>
            </a:r>
            <a:r>
              <a:rPr lang="en-US" altLang="zh-CN" baseline="30000" dirty="0">
                <a:solidFill>
                  <a:srgbClr val="0076A3"/>
                </a:solidFill>
                <a:ea typeface="黑体" panose="02010609060101010101" pitchFamily="49" charset="-122"/>
              </a:rPr>
              <a:t>0 </a:t>
            </a:r>
            <a:r>
              <a:rPr lang="en-US" altLang="zh-CN" dirty="0">
                <a:solidFill>
                  <a:srgbClr val="0076A3"/>
                </a:solidFill>
                <a:ea typeface="黑体" panose="02010609060101010101" pitchFamily="49" charset="-122"/>
              </a:rPr>
              <a:t>RX </a:t>
            </a:r>
            <a:r>
              <a:rPr lang="zh-CN" altLang="en-US" dirty="0">
                <a:solidFill>
                  <a:srgbClr val="0076A3"/>
                </a:solidFill>
                <a:ea typeface="黑体" panose="02010609060101010101" pitchFamily="49" charset="-122"/>
              </a:rPr>
              <a:t>反应主要生成</a:t>
            </a:r>
            <a:r>
              <a:rPr lang="zh-CN" altLang="en-US" dirty="0">
                <a:solidFill>
                  <a:srgbClr val="CB0BA6"/>
                </a:solidFill>
                <a:ea typeface="黑体" panose="02010609060101010101" pitchFamily="49" charset="-122"/>
              </a:rPr>
              <a:t>消去产物</a:t>
            </a:r>
            <a:endParaRPr lang="en-US" altLang="zh-CN" dirty="0">
              <a:solidFill>
                <a:srgbClr val="CB0BA6"/>
              </a:solidFill>
              <a:ea typeface="黑体" panose="02010609060101010101" pitchFamily="49" charset="-122"/>
            </a:endParaRPr>
          </a:p>
        </p:txBody>
      </p:sp>
      <p:sp>
        <p:nvSpPr>
          <p:cNvPr id="8" name="Text Box 4"/>
          <p:cNvSpPr txBox="1">
            <a:spLocks noChangeArrowheads="1"/>
          </p:cNvSpPr>
          <p:nvPr/>
        </p:nvSpPr>
        <p:spPr bwMode="auto">
          <a:xfrm>
            <a:off x="251520" y="4911551"/>
            <a:ext cx="8707833" cy="461665"/>
          </a:xfrm>
          <a:prstGeom prst="rect">
            <a:avLst/>
          </a:prstGeom>
          <a:noFill/>
          <a:ln w="9525">
            <a:no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Ø"/>
            </a:pPr>
            <a:r>
              <a:rPr lang="zh-CN" altLang="en-US" dirty="0">
                <a:solidFill>
                  <a:srgbClr val="0076A3"/>
                </a:solidFill>
                <a:ea typeface="黑体" panose="02010609060101010101" pitchFamily="49" charset="-122"/>
              </a:rPr>
              <a:t>胺与仲卤代烷</a:t>
            </a:r>
            <a:r>
              <a:rPr lang="en-US" altLang="zh-CN" dirty="0">
                <a:solidFill>
                  <a:srgbClr val="0076A3"/>
                </a:solidFill>
                <a:ea typeface="黑体" panose="02010609060101010101" pitchFamily="49" charset="-122"/>
              </a:rPr>
              <a:t>2</a:t>
            </a:r>
            <a:r>
              <a:rPr lang="en-US" altLang="zh-CN" baseline="30000" dirty="0">
                <a:solidFill>
                  <a:srgbClr val="0076A3"/>
                </a:solidFill>
                <a:ea typeface="黑体" panose="02010609060101010101" pitchFamily="49" charset="-122"/>
              </a:rPr>
              <a:t>0 </a:t>
            </a:r>
            <a:r>
              <a:rPr lang="en-US" altLang="zh-CN" dirty="0">
                <a:solidFill>
                  <a:srgbClr val="0076A3"/>
                </a:solidFill>
                <a:ea typeface="黑体" panose="02010609060101010101" pitchFamily="49" charset="-122"/>
              </a:rPr>
              <a:t>RX </a:t>
            </a:r>
            <a:r>
              <a:rPr lang="zh-CN" altLang="en-US" dirty="0">
                <a:solidFill>
                  <a:srgbClr val="CB0BA6"/>
                </a:solidFill>
                <a:ea typeface="黑体" panose="02010609060101010101" pitchFamily="49" charset="-122"/>
              </a:rPr>
              <a:t>可以得到取代产物</a:t>
            </a:r>
            <a:r>
              <a:rPr lang="en-US" altLang="zh-CN" dirty="0">
                <a:solidFill>
                  <a:srgbClr val="0076A3"/>
                </a:solidFill>
                <a:ea typeface="黑体" panose="02010609060101010101" pitchFamily="49" charset="-122"/>
              </a:rPr>
              <a:t>(</a:t>
            </a:r>
            <a:r>
              <a:rPr lang="zh-CN" altLang="en-US" dirty="0">
                <a:solidFill>
                  <a:srgbClr val="CB0BA6"/>
                </a:solidFill>
                <a:ea typeface="黑体" panose="02010609060101010101" pitchFamily="49" charset="-122"/>
              </a:rPr>
              <a:t>亦有一定量消去产物</a:t>
            </a:r>
            <a:r>
              <a:rPr lang="en-US" altLang="zh-CN" dirty="0">
                <a:solidFill>
                  <a:srgbClr val="0076A3"/>
                </a:solidFill>
                <a:ea typeface="黑体" panose="02010609060101010101" pitchFamily="49" charset="-122"/>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E63A4DCE-A384-46FB-9B1A-48E74AAB7BA4}" type="datetime11">
              <a:rPr lang="zh-CN" altLang="en-US"/>
              <a:t>21:45:51</a:t>
            </a:fld>
            <a:endParaRPr lang="en-US" altLang="zh-CN"/>
          </a:p>
        </p:txBody>
      </p:sp>
      <p:sp>
        <p:nvSpPr>
          <p:cNvPr id="12" name="灯片编号占位符 3"/>
          <p:cNvSpPr>
            <a:spLocks noGrp="1"/>
          </p:cNvSpPr>
          <p:nvPr>
            <p:ph type="sldNum" sz="quarter" idx="12"/>
          </p:nvPr>
        </p:nvSpPr>
        <p:spPr/>
        <p:txBody>
          <a:bodyPr/>
          <a:lstStyle/>
          <a:p>
            <a:pPr>
              <a:defRPr/>
            </a:pPr>
            <a:fld id="{6DE5E61C-ABDF-4E3F-AA20-F76BC5E9719E}" type="slidenum">
              <a:rPr lang="en-US" altLang="zh-CN"/>
              <a:t>31</a:t>
            </a:fld>
            <a:endParaRPr lang="en-US" altLang="zh-CN"/>
          </a:p>
        </p:txBody>
      </p:sp>
      <p:sp>
        <p:nvSpPr>
          <p:cNvPr id="731139" name="Rectangle 3"/>
          <p:cNvSpPr>
            <a:spLocks noChangeArrowheads="1"/>
          </p:cNvSpPr>
          <p:nvPr/>
        </p:nvSpPr>
        <p:spPr bwMode="auto">
          <a:xfrm>
            <a:off x="468313" y="235496"/>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3</a:t>
            </a:r>
            <a:r>
              <a:rPr lang="zh-CN" altLang="en-US" sz="2400" dirty="0">
                <a:latin typeface="Arial" panose="020B0604020202020204" pitchFamily="34" charset="0"/>
                <a:ea typeface="楷体" panose="02010609060101010101" pitchFamily="49" charset="-122"/>
                <a:cs typeface="Arial" panose="020B0604020202020204" pitchFamily="34" charset="0"/>
              </a:rPr>
              <a:t>、</a:t>
            </a:r>
            <a:r>
              <a:rPr lang="en-US" altLang="zh-CN" sz="2400" dirty="0">
                <a:latin typeface="Arial" panose="020B0604020202020204" pitchFamily="34" charset="0"/>
                <a:ea typeface="楷体" panose="02010609060101010101" pitchFamily="49" charset="-122"/>
                <a:cs typeface="Arial" panose="020B0604020202020204" pitchFamily="34" charset="0"/>
              </a:rPr>
              <a:t>N-</a:t>
            </a:r>
            <a:r>
              <a:rPr lang="zh-CN" altLang="en-US" sz="2400" dirty="0">
                <a:latin typeface="Arial" panose="020B0604020202020204" pitchFamily="34" charset="0"/>
                <a:ea typeface="楷体" panose="02010609060101010101" pitchFamily="49" charset="-122"/>
                <a:cs typeface="Arial" panose="020B0604020202020204" pitchFamily="34" charset="0"/>
              </a:rPr>
              <a:t>酰基化反应</a:t>
            </a:r>
            <a:endParaRPr lang="zh-CN" altLang="en-US" sz="2400" b="0" dirty="0">
              <a:latin typeface="Arial" panose="020B0604020202020204" pitchFamily="34" charset="0"/>
              <a:ea typeface="楷体" panose="02010609060101010101" pitchFamily="49" charset="-122"/>
              <a:cs typeface="Arial" panose="020B0604020202020204" pitchFamily="34" charset="0"/>
            </a:endParaRPr>
          </a:p>
        </p:txBody>
      </p:sp>
      <p:sp>
        <p:nvSpPr>
          <p:cNvPr id="26629" name="Rectangle 4"/>
          <p:cNvSpPr>
            <a:spLocks noChangeArrowheads="1"/>
          </p:cNvSpPr>
          <p:nvPr/>
        </p:nvSpPr>
        <p:spPr bwMode="auto">
          <a:xfrm>
            <a:off x="457200" y="62277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endParaRPr lang="zh-CN" altLang="zh-CN" sz="2400">
              <a:latin typeface="Times New Roman" panose="02020603050405020304" pitchFamily="18" charset="0"/>
              <a:ea typeface="宋体" panose="02010600030101010101" pitchFamily="2" charset="-122"/>
            </a:endParaRPr>
          </a:p>
        </p:txBody>
      </p:sp>
      <p:grpSp>
        <p:nvGrpSpPr>
          <p:cNvPr id="24" name="组合 12"/>
          <p:cNvGrpSpPr/>
          <p:nvPr/>
        </p:nvGrpSpPr>
        <p:grpSpPr bwMode="auto">
          <a:xfrm>
            <a:off x="1974850" y="2333625"/>
            <a:ext cx="6335713" cy="3955395"/>
            <a:chOff x="1270000" y="1259676"/>
            <a:chExt cx="6438900" cy="4700296"/>
          </a:xfrm>
        </p:grpSpPr>
        <p:sp>
          <p:nvSpPr>
            <p:cNvPr id="25" name="Line 6"/>
            <p:cNvSpPr>
              <a:spLocks noChangeShapeType="1"/>
            </p:cNvSpPr>
            <p:nvPr/>
          </p:nvSpPr>
          <p:spPr bwMode="auto">
            <a:xfrm>
              <a:off x="1322388" y="3221038"/>
              <a:ext cx="6343650" cy="0"/>
            </a:xfrm>
            <a:prstGeom prst="line">
              <a:avLst/>
            </a:prstGeom>
            <a:noFill/>
            <a:ln w="31750">
              <a:solidFill>
                <a:srgbClr val="FF99CC"/>
              </a:solidFill>
              <a:prstDash val="dash"/>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6" name="Line 7"/>
            <p:cNvSpPr>
              <a:spLocks noChangeShapeType="1"/>
            </p:cNvSpPr>
            <p:nvPr/>
          </p:nvSpPr>
          <p:spPr bwMode="auto">
            <a:xfrm>
              <a:off x="1293813" y="4260850"/>
              <a:ext cx="6415087" cy="14288"/>
            </a:xfrm>
            <a:prstGeom prst="line">
              <a:avLst/>
            </a:prstGeom>
            <a:noFill/>
            <a:ln w="31750">
              <a:solidFill>
                <a:srgbClr val="FF99CC"/>
              </a:solidFill>
              <a:prstDash val="dash"/>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7" name="Line 8"/>
            <p:cNvSpPr>
              <a:spLocks noChangeShapeType="1"/>
            </p:cNvSpPr>
            <p:nvPr/>
          </p:nvSpPr>
          <p:spPr bwMode="auto">
            <a:xfrm>
              <a:off x="1270000" y="5218113"/>
              <a:ext cx="6416675" cy="14287"/>
            </a:xfrm>
            <a:prstGeom prst="line">
              <a:avLst/>
            </a:prstGeom>
            <a:noFill/>
            <a:ln w="31750">
              <a:solidFill>
                <a:srgbClr val="FF99CC"/>
              </a:solidFill>
              <a:prstDash val="dash"/>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aphicFrame>
          <p:nvGraphicFramePr>
            <p:cNvPr id="28" name="Object 9"/>
            <p:cNvGraphicFramePr>
              <a:graphicFrameLocks noChangeAspect="1"/>
            </p:cNvGraphicFramePr>
            <p:nvPr/>
          </p:nvGraphicFramePr>
          <p:xfrm>
            <a:off x="1902329" y="1259676"/>
            <a:ext cx="5421520" cy="4472975"/>
          </p:xfrm>
          <a:graphic>
            <a:graphicData uri="http://schemas.openxmlformats.org/presentationml/2006/ole">
              <mc:AlternateContent xmlns:mc="http://schemas.openxmlformats.org/markup-compatibility/2006">
                <mc:Choice xmlns:v="urn:schemas-microsoft-com:vml" Requires="v">
                  <p:oleObj spid="_x0000_s26913" name="CS ChemDraw Drawing" r:id="rId3" imgW="3255010" imgH="2688590" progId="ChemDraw.Document.6.0">
                    <p:embed/>
                  </p:oleObj>
                </mc:Choice>
                <mc:Fallback>
                  <p:oleObj name="CS ChemDraw Drawing" r:id="rId3" imgW="3255010" imgH="2688590" progId="ChemDraw.Document.6.0">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2329" y="1259676"/>
                          <a:ext cx="5421520" cy="447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10"/>
            <p:cNvGraphicFramePr>
              <a:graphicFrameLocks noChangeAspect="1"/>
            </p:cNvGraphicFramePr>
            <p:nvPr/>
          </p:nvGraphicFramePr>
          <p:xfrm>
            <a:off x="4110038" y="2390775"/>
            <a:ext cx="973137" cy="723900"/>
          </p:xfrm>
          <a:graphic>
            <a:graphicData uri="http://schemas.openxmlformats.org/presentationml/2006/ole">
              <mc:AlternateContent xmlns:mc="http://schemas.openxmlformats.org/markup-compatibility/2006">
                <mc:Choice xmlns:v="urn:schemas-microsoft-com:vml" Requires="v">
                  <p:oleObj spid="_x0000_s26914" name="CS ChemDraw Drawing" r:id="rId5" imgW="707390" imgH="522605" progId="ChemDraw.Document.6.0">
                    <p:embed/>
                  </p:oleObj>
                </mc:Choice>
                <mc:Fallback>
                  <p:oleObj name="CS ChemDraw Drawing" r:id="rId5" imgW="707390" imgH="522605" progId="ChemDraw.Document.6.0">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0038" y="2390775"/>
                          <a:ext cx="97313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Text Box 11"/>
            <p:cNvSpPr txBox="1">
              <a:spLocks noChangeArrowheads="1"/>
            </p:cNvSpPr>
            <p:nvPr/>
          </p:nvSpPr>
          <p:spPr bwMode="auto">
            <a:xfrm>
              <a:off x="3982630" y="5338216"/>
              <a:ext cx="1565854" cy="621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kern="0" dirty="0">
                  <a:solidFill>
                    <a:srgbClr val="CC3300"/>
                  </a:solidFill>
                </a:rPr>
                <a:t>不反应</a:t>
              </a:r>
              <a:endParaRPr kumimoji="0" lang="en-US" altLang="zh-CN" sz="2800" b="1" i="0" u="none" strike="noStrike" kern="0" cap="none" spc="0" normalizeH="0" baseline="0" noProof="0" dirty="0">
                <a:ln>
                  <a:noFill/>
                </a:ln>
                <a:solidFill>
                  <a:srgbClr val="CC3300"/>
                </a:solidFill>
                <a:effectLst/>
                <a:uLnTx/>
                <a:uFillTx/>
                <a:latin typeface="Arial" panose="020B0604020202020204" pitchFamily="34" charset="0"/>
                <a:ea typeface="宋体" panose="02010600030101010101" pitchFamily="2" charset="-122"/>
              </a:endParaRPr>
            </a:p>
          </p:txBody>
        </p:sp>
        <p:graphicFrame>
          <p:nvGraphicFramePr>
            <p:cNvPr id="31" name="Object 12"/>
            <p:cNvGraphicFramePr>
              <a:graphicFrameLocks noChangeAspect="1"/>
            </p:cNvGraphicFramePr>
            <p:nvPr/>
          </p:nvGraphicFramePr>
          <p:xfrm>
            <a:off x="4148138" y="3319463"/>
            <a:ext cx="987425" cy="855662"/>
          </p:xfrm>
          <a:graphic>
            <a:graphicData uri="http://schemas.openxmlformats.org/presentationml/2006/ole">
              <mc:AlternateContent xmlns:mc="http://schemas.openxmlformats.org/markup-compatibility/2006">
                <mc:Choice xmlns:v="urn:schemas-microsoft-com:vml" Requires="v">
                  <p:oleObj spid="_x0000_s26915" name="CS ChemDraw Drawing" r:id="rId7" imgW="718185" imgH="620395" progId="ChemDraw.Document.6.0">
                    <p:embed/>
                  </p:oleObj>
                </mc:Choice>
                <mc:Fallback>
                  <p:oleObj name="CS ChemDraw Drawing" r:id="rId7" imgW="718185" imgH="620395" progId="ChemDraw.Document.6.0">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8138" y="3319463"/>
                          <a:ext cx="987425"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13"/>
            <p:cNvGraphicFramePr>
              <a:graphicFrameLocks noChangeAspect="1"/>
            </p:cNvGraphicFramePr>
            <p:nvPr/>
          </p:nvGraphicFramePr>
          <p:xfrm>
            <a:off x="4137025" y="4289425"/>
            <a:ext cx="987425" cy="973138"/>
          </p:xfrm>
          <a:graphic>
            <a:graphicData uri="http://schemas.openxmlformats.org/presentationml/2006/ole">
              <mc:AlternateContent xmlns:mc="http://schemas.openxmlformats.org/markup-compatibility/2006">
                <mc:Choice xmlns:v="urn:schemas-microsoft-com:vml" Requires="v">
                  <p:oleObj spid="_x0000_s26916" name="CS ChemDraw Drawing" r:id="rId9" imgW="718185" imgH="707390" progId="ChemDraw.Document.6.0">
                    <p:embed/>
                  </p:oleObj>
                </mc:Choice>
                <mc:Fallback>
                  <p:oleObj name="CS ChemDraw Drawing" r:id="rId9" imgW="718185" imgH="707390" progId="ChemDraw.Document.6.0">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7025" y="4289425"/>
                          <a:ext cx="987425"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3" name="Text Box 14"/>
          <p:cNvSpPr txBox="1">
            <a:spLocks noChangeArrowheads="1"/>
          </p:cNvSpPr>
          <p:nvPr/>
        </p:nvSpPr>
        <p:spPr bwMode="auto">
          <a:xfrm>
            <a:off x="841375" y="2414588"/>
            <a:ext cx="2757488" cy="427037"/>
          </a:xfrm>
          <a:prstGeom prst="rect">
            <a:avLst/>
          </a:prstGeom>
          <a:noFill/>
          <a:ln w="9525">
            <a:noFill/>
            <a:miter lim="800000"/>
          </a:ln>
        </p:spPr>
        <p:txBody>
          <a:bodyPr>
            <a:spAutoFit/>
          </a:bodyPr>
          <a:lstStyle/>
          <a:p>
            <a:pPr eaLnBrk="1" hangingPunct="1">
              <a:spcBef>
                <a:spcPct val="50000"/>
              </a:spcBef>
              <a:defRPr/>
            </a:pPr>
            <a:r>
              <a:rPr kumimoji="0" lang="zh-CN" altLang="en-US" sz="2200" dirty="0">
                <a:solidFill>
                  <a:srgbClr val="0BD0D9">
                    <a:lumMod val="75000"/>
                  </a:srgbClr>
                </a:solidFill>
                <a:latin typeface="Arial" panose="020B0604020202020204" pitchFamily="34" charset="0"/>
                <a:ea typeface="黑体" panose="02010609060101010101" pitchFamily="49" charset="-122"/>
              </a:rPr>
              <a:t>羧酸衍生物的氨解</a:t>
            </a:r>
          </a:p>
        </p:txBody>
      </p:sp>
      <p:sp>
        <p:nvSpPr>
          <p:cNvPr id="34" name="TextBox 13"/>
          <p:cNvSpPr txBox="1">
            <a:spLocks noChangeArrowheads="1"/>
          </p:cNvSpPr>
          <p:nvPr/>
        </p:nvSpPr>
        <p:spPr bwMode="auto">
          <a:xfrm>
            <a:off x="3586163" y="1154113"/>
            <a:ext cx="5084762" cy="701675"/>
          </a:xfrm>
          <a:prstGeom prst="rect">
            <a:avLst/>
          </a:prstGeom>
          <a:noFill/>
          <a:ln>
            <a:noFill/>
          </a:ln>
          <a:extLst>
            <a:ext uri="{909E8E84-426E-40DD-AFC4-6F175D3DCCD1}">
              <a14:hiddenFill xmlns:a14="http://schemas.microsoft.com/office/drawing/2010/main">
                <a:solidFill>
                  <a:srgbClr val="FF0000">
                    <a:alpha val="16078"/>
                  </a:srgbClr>
                </a:solidFill>
              </a14:hiddenFill>
            </a:ext>
            <a:ext uri="{91240B29-F687-4F45-9708-019B960494DF}">
              <a14:hiddenLine xmlns:a14="http://schemas.microsoft.com/office/drawing/2010/main" w="9525">
                <a:solidFill>
                  <a:srgbClr val="FF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rgbClr val="FF0000"/>
                </a:solidFill>
                <a:ea typeface="黑体" panose="02010609060101010101" pitchFamily="49" charset="-122"/>
              </a:rPr>
              <a:t>1</a:t>
            </a:r>
            <a:r>
              <a:rPr lang="en-US" altLang="zh-CN" sz="2000" baseline="30000" dirty="0">
                <a:solidFill>
                  <a:srgbClr val="FF0000"/>
                </a:solidFill>
                <a:ea typeface="黑体" panose="02010609060101010101" pitchFamily="49" charset="-122"/>
              </a:rPr>
              <a:t>o</a:t>
            </a:r>
            <a:r>
              <a:rPr lang="zh-CN" altLang="en-US" sz="2000" dirty="0">
                <a:solidFill>
                  <a:srgbClr val="FF0000"/>
                </a:solidFill>
                <a:ea typeface="黑体" panose="02010609060101010101" pitchFamily="49" charset="-122"/>
              </a:rPr>
              <a:t>胺</a:t>
            </a:r>
            <a:r>
              <a:rPr lang="en-US" altLang="zh-CN" sz="2000" dirty="0">
                <a:solidFill>
                  <a:srgbClr val="FF0000"/>
                </a:solidFill>
                <a:ea typeface="黑体" panose="02010609060101010101" pitchFamily="49" charset="-122"/>
              </a:rPr>
              <a:t>2</a:t>
            </a:r>
            <a:r>
              <a:rPr lang="en-US" altLang="zh-CN" sz="2000" baseline="30000" dirty="0">
                <a:solidFill>
                  <a:srgbClr val="FF0000"/>
                </a:solidFill>
                <a:ea typeface="黑体" panose="02010609060101010101" pitchFamily="49" charset="-122"/>
              </a:rPr>
              <a:t>o</a:t>
            </a:r>
            <a:r>
              <a:rPr lang="zh-CN" altLang="en-US" sz="2000" dirty="0">
                <a:solidFill>
                  <a:srgbClr val="FF0000"/>
                </a:solidFill>
                <a:ea typeface="黑体" panose="02010609060101010101" pitchFamily="49" charset="-122"/>
              </a:rPr>
              <a:t>胺及</a:t>
            </a:r>
            <a:r>
              <a:rPr lang="en-US" altLang="zh-CN" sz="2000" dirty="0">
                <a:solidFill>
                  <a:srgbClr val="FF0000"/>
                </a:solidFill>
                <a:ea typeface="黑体" panose="02010609060101010101" pitchFamily="49" charset="-122"/>
              </a:rPr>
              <a:t>NH</a:t>
            </a:r>
            <a:r>
              <a:rPr lang="en-US" altLang="zh-CN" sz="2000" baseline="-25000" dirty="0">
                <a:solidFill>
                  <a:srgbClr val="FF0000"/>
                </a:solidFill>
                <a:ea typeface="黑体" panose="02010609060101010101" pitchFamily="49" charset="-122"/>
              </a:rPr>
              <a:t>3</a:t>
            </a:r>
            <a:r>
              <a:rPr lang="zh-CN" altLang="en-US" sz="2000" dirty="0">
                <a:solidFill>
                  <a:srgbClr val="FF0000"/>
                </a:solidFill>
                <a:ea typeface="黑体" panose="02010609060101010101" pitchFamily="49" charset="-122"/>
              </a:rPr>
              <a:t>可与酰氯、酸酐、酯作用生成酰胺。</a:t>
            </a:r>
            <a:r>
              <a:rPr lang="en-US" altLang="zh-CN" sz="2000" dirty="0">
                <a:solidFill>
                  <a:srgbClr val="FF0000"/>
                </a:solidFill>
                <a:ea typeface="黑体" panose="02010609060101010101" pitchFamily="49" charset="-122"/>
              </a:rPr>
              <a:t>3</a:t>
            </a:r>
            <a:r>
              <a:rPr lang="en-US" altLang="zh-CN" sz="2000" baseline="30000" dirty="0">
                <a:solidFill>
                  <a:srgbClr val="FF0000"/>
                </a:solidFill>
                <a:ea typeface="黑体" panose="02010609060101010101" pitchFamily="49" charset="-122"/>
              </a:rPr>
              <a:t>o</a:t>
            </a:r>
            <a:r>
              <a:rPr lang="zh-CN" altLang="en-US" sz="2000" dirty="0">
                <a:solidFill>
                  <a:srgbClr val="FF0000"/>
                </a:solidFill>
                <a:ea typeface="黑体" panose="02010609060101010101" pitchFamily="49" charset="-122"/>
              </a:rPr>
              <a:t>胺</a:t>
            </a:r>
            <a:r>
              <a:rPr lang="en-US" altLang="zh-CN" sz="2000" dirty="0">
                <a:solidFill>
                  <a:srgbClr val="FF0000"/>
                </a:solidFill>
                <a:ea typeface="黑体" panose="02010609060101010101" pitchFamily="49" charset="-122"/>
              </a:rPr>
              <a:t>N</a:t>
            </a:r>
            <a:r>
              <a:rPr lang="zh-CN" altLang="en-US" sz="2000" dirty="0">
                <a:solidFill>
                  <a:srgbClr val="FF0000"/>
                </a:solidFill>
                <a:ea typeface="黑体" panose="02010609060101010101" pitchFamily="49" charset="-122"/>
              </a:rPr>
              <a:t>上无</a:t>
            </a:r>
            <a:r>
              <a:rPr lang="en-US" altLang="zh-CN" sz="2000" dirty="0">
                <a:solidFill>
                  <a:srgbClr val="FF0000"/>
                </a:solidFill>
                <a:ea typeface="黑体" panose="02010609060101010101" pitchFamily="49" charset="-122"/>
              </a:rPr>
              <a:t>H</a:t>
            </a:r>
            <a:r>
              <a:rPr lang="zh-CN" altLang="en-US" sz="2000" dirty="0">
                <a:solidFill>
                  <a:srgbClr val="FF0000"/>
                </a:solidFill>
                <a:ea typeface="黑体" panose="02010609060101010101" pitchFamily="49" charset="-122"/>
              </a:rPr>
              <a:t>，故不形成酰胺。</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1139"/>
                                        </p:tgtEl>
                                        <p:attrNameLst>
                                          <p:attrName>style.visibility</p:attrName>
                                        </p:attrNameLst>
                                      </p:cBhvr>
                                      <p:to>
                                        <p:strVal val="visible"/>
                                      </p:to>
                                    </p:set>
                                    <p:animEffect transition="in" filter="slide(fromBottom)">
                                      <p:cBhvr>
                                        <p:cTn id="7" dur="500"/>
                                        <p:tgtEl>
                                          <p:spTgt spid="73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E63A4DCE-A384-46FB-9B1A-48E74AAB7BA4}" type="datetime11">
              <a:rPr lang="zh-CN" altLang="en-US"/>
              <a:t>21:45:51</a:t>
            </a:fld>
            <a:endParaRPr lang="en-US" altLang="zh-CN"/>
          </a:p>
        </p:txBody>
      </p:sp>
      <p:sp>
        <p:nvSpPr>
          <p:cNvPr id="12" name="灯片编号占位符 3"/>
          <p:cNvSpPr>
            <a:spLocks noGrp="1"/>
          </p:cNvSpPr>
          <p:nvPr>
            <p:ph type="sldNum" sz="quarter" idx="12"/>
          </p:nvPr>
        </p:nvSpPr>
        <p:spPr/>
        <p:txBody>
          <a:bodyPr/>
          <a:lstStyle/>
          <a:p>
            <a:pPr>
              <a:defRPr/>
            </a:pPr>
            <a:fld id="{6DE5E61C-ABDF-4E3F-AA20-F76BC5E9719E}" type="slidenum">
              <a:rPr lang="en-US" altLang="zh-CN"/>
              <a:t>32</a:t>
            </a:fld>
            <a:endParaRPr lang="en-US" altLang="zh-CN"/>
          </a:p>
        </p:txBody>
      </p:sp>
      <p:sp>
        <p:nvSpPr>
          <p:cNvPr id="26629" name="Rectangle 4"/>
          <p:cNvSpPr>
            <a:spLocks noChangeArrowheads="1"/>
          </p:cNvSpPr>
          <p:nvPr/>
        </p:nvSpPr>
        <p:spPr bwMode="auto">
          <a:xfrm>
            <a:off x="457200" y="62277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endParaRPr lang="zh-CN" altLang="zh-CN" sz="2400">
              <a:latin typeface="Times New Roman" panose="02020603050405020304" pitchFamily="18" charset="0"/>
              <a:ea typeface="宋体" panose="02010600030101010101" pitchFamily="2" charset="-122"/>
            </a:endParaRPr>
          </a:p>
        </p:txBody>
      </p:sp>
      <p:sp>
        <p:nvSpPr>
          <p:cNvPr id="731146" name="Rectangle 10"/>
          <p:cNvSpPr>
            <a:spLocks noChangeArrowheads="1"/>
          </p:cNvSpPr>
          <p:nvPr/>
        </p:nvSpPr>
        <p:spPr bwMode="auto">
          <a:xfrm>
            <a:off x="755650" y="332656"/>
            <a:ext cx="668655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dirty="0">
                <a:latin typeface="Times New Roman" panose="02020603050405020304" pitchFamily="18" charset="0"/>
                <a:ea typeface="楷体" panose="02010609060101010101" pitchFamily="49" charset="-122"/>
                <a:cs typeface="Arial" panose="020B0604020202020204" pitchFamily="34" charset="0"/>
              </a:rPr>
              <a:t>伯、仲胺与酸酐或酰卤作用，可用于保护氨基。</a:t>
            </a:r>
          </a:p>
        </p:txBody>
      </p:sp>
      <p:graphicFrame>
        <p:nvGraphicFramePr>
          <p:cNvPr id="731155" name="Object 19"/>
          <p:cNvGraphicFramePr>
            <a:graphicFrameLocks noChangeAspect="1"/>
          </p:cNvGraphicFramePr>
          <p:nvPr/>
        </p:nvGraphicFramePr>
        <p:xfrm>
          <a:off x="1763713" y="928514"/>
          <a:ext cx="5472112" cy="1276350"/>
        </p:xfrm>
        <a:graphic>
          <a:graphicData uri="http://schemas.openxmlformats.org/presentationml/2006/ole">
            <mc:AlternateContent xmlns:mc="http://schemas.openxmlformats.org/markup-compatibility/2006">
              <mc:Choice xmlns:v="urn:schemas-microsoft-com:vml" Requires="v">
                <p:oleObj spid="_x0000_s64621" name="CS ChemDraw Drawing" r:id="rId3" imgW="6616700" imgH="1549400" progId="ChemDraw.Document.6.0">
                  <p:embed/>
                </p:oleObj>
              </mc:Choice>
              <mc:Fallback>
                <p:oleObj name="CS ChemDraw Drawing" r:id="rId3" imgW="6616700" imgH="1549400" progId="ChemDraw.Document.6.0">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928514"/>
                        <a:ext cx="5472112" cy="12763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1156" name="Object 20"/>
          <p:cNvGraphicFramePr>
            <a:graphicFrameLocks noChangeAspect="1"/>
          </p:cNvGraphicFramePr>
          <p:nvPr/>
        </p:nvGraphicFramePr>
        <p:xfrm>
          <a:off x="1547813" y="2471415"/>
          <a:ext cx="6264275" cy="1317625"/>
        </p:xfrm>
        <a:graphic>
          <a:graphicData uri="http://schemas.openxmlformats.org/presentationml/2006/ole">
            <mc:AlternateContent xmlns:mc="http://schemas.openxmlformats.org/markup-compatibility/2006">
              <mc:Choice xmlns:v="urn:schemas-microsoft-com:vml" Requires="v">
                <p:oleObj spid="_x0000_s64622" name="CS ChemDraw Drawing" r:id="rId5" imgW="7340600" imgH="1549400" progId="ChemDraw.Document.6.0">
                  <p:embed/>
                </p:oleObj>
              </mc:Choice>
              <mc:Fallback>
                <p:oleObj name="CS ChemDraw Drawing" r:id="rId5" imgW="7340600" imgH="1549400" progId="ChemDraw.Document.6.0">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471415"/>
                        <a:ext cx="6264275" cy="13176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7"/>
          <p:cNvGraphicFramePr>
            <a:graphicFrameLocks noChangeAspect="1"/>
          </p:cNvGraphicFramePr>
          <p:nvPr/>
        </p:nvGraphicFramePr>
        <p:xfrm>
          <a:off x="3114675" y="4509120"/>
          <a:ext cx="4889500" cy="858838"/>
        </p:xfrm>
        <a:graphic>
          <a:graphicData uri="http://schemas.openxmlformats.org/presentationml/2006/ole">
            <mc:AlternateContent xmlns:mc="http://schemas.openxmlformats.org/markup-compatibility/2006">
              <mc:Choice xmlns:v="urn:schemas-microsoft-com:vml" Requires="v">
                <p:oleObj spid="_x0000_s64623" name="CS ChemDraw Drawing" r:id="rId7" imgW="3657600" imgH="827405" progId="ChemDraw.Document.6.0">
                  <p:embed/>
                </p:oleObj>
              </mc:Choice>
              <mc:Fallback>
                <p:oleObj name="CS ChemDraw Drawing" r:id="rId7" imgW="3657600" imgH="827405" progId="ChemDraw.Document.6.0">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4675" y="4509120"/>
                        <a:ext cx="488950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8"/>
          <p:cNvSpPr txBox="1">
            <a:spLocks noChangeArrowheads="1"/>
          </p:cNvSpPr>
          <p:nvPr/>
        </p:nvSpPr>
        <p:spPr bwMode="auto">
          <a:xfrm>
            <a:off x="1095375" y="4720258"/>
            <a:ext cx="1666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rgbClr val="FF0000"/>
                </a:solidFill>
                <a:latin typeface="黑体" panose="02010609060101010101" pitchFamily="49" charset="-122"/>
                <a:ea typeface="黑体" panose="02010609060101010101" pitchFamily="49" charset="-122"/>
              </a:rPr>
              <a:t>1.</a:t>
            </a:r>
            <a:r>
              <a:rPr lang="zh-CN" altLang="en-US" sz="2000" dirty="0">
                <a:solidFill>
                  <a:srgbClr val="FF0000"/>
                </a:solidFill>
                <a:latin typeface="黑体" panose="02010609060101010101" pitchFamily="49" charset="-122"/>
                <a:ea typeface="黑体" panose="02010609060101010101" pitchFamily="49" charset="-122"/>
              </a:rPr>
              <a:t>保护氨基</a:t>
            </a:r>
            <a:endParaRPr lang="en-US" altLang="zh-CN" sz="2000" dirty="0">
              <a:solidFill>
                <a:srgbClr val="FF0000"/>
              </a:solidFill>
              <a:latin typeface="黑体" panose="02010609060101010101" pitchFamily="49" charset="-122"/>
              <a:ea typeface="黑体" panose="02010609060101010101" pitchFamily="49" charset="-122"/>
            </a:endParaRPr>
          </a:p>
        </p:txBody>
      </p:sp>
      <p:sp>
        <p:nvSpPr>
          <p:cNvPr id="15" name="TextBox 8"/>
          <p:cNvSpPr txBox="1">
            <a:spLocks noChangeArrowheads="1"/>
          </p:cNvSpPr>
          <p:nvPr/>
        </p:nvSpPr>
        <p:spPr bwMode="auto">
          <a:xfrm>
            <a:off x="1073150" y="5805264"/>
            <a:ext cx="722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rgbClr val="FF0000"/>
                </a:solidFill>
                <a:latin typeface="黑体" panose="02010609060101010101" pitchFamily="49" charset="-122"/>
                <a:ea typeface="黑体" panose="02010609060101010101" pitchFamily="49" charset="-122"/>
              </a:rPr>
              <a:t>2.</a:t>
            </a:r>
            <a:r>
              <a:rPr lang="zh-CN" altLang="en-US" sz="2000" dirty="0">
                <a:solidFill>
                  <a:srgbClr val="FF0000"/>
                </a:solidFill>
                <a:latin typeface="黑体" panose="02010609060101010101" pitchFamily="49" charset="-122"/>
                <a:ea typeface="黑体" panose="02010609060101010101" pitchFamily="49" charset="-122"/>
              </a:rPr>
              <a:t>许多酰胺为固体，具有一定熔点，可用于一些胺的结构测定</a:t>
            </a:r>
          </a:p>
        </p:txBody>
      </p:sp>
      <p:sp>
        <p:nvSpPr>
          <p:cNvPr id="18" name="TextBox 9"/>
          <p:cNvSpPr txBox="1"/>
          <p:nvPr/>
        </p:nvSpPr>
        <p:spPr>
          <a:xfrm>
            <a:off x="688975" y="4108450"/>
            <a:ext cx="808038" cy="427038"/>
          </a:xfrm>
          <a:prstGeom prst="rect">
            <a:avLst/>
          </a:prstGeom>
          <a:noFill/>
        </p:spPr>
        <p:txBody>
          <a:bodyPr>
            <a:spAutoFit/>
          </a:bodyPr>
          <a:lstStyle/>
          <a:p>
            <a:pPr eaLnBrk="1" hangingPunct="1">
              <a:defRPr/>
            </a:pPr>
            <a:r>
              <a:rPr kumimoji="0" lang="zh-CN" altLang="en-US" sz="2200" dirty="0">
                <a:solidFill>
                  <a:srgbClr val="0BD0D9">
                    <a:lumMod val="75000"/>
                  </a:srgbClr>
                </a:solidFill>
                <a:latin typeface="黑体" panose="02010609060101010101" pitchFamily="49" charset="-122"/>
                <a:ea typeface="黑体" panose="02010609060101010101" pitchFamily="49" charset="-122"/>
              </a:rPr>
              <a:t>用途</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1146"/>
                                        </p:tgtEl>
                                        <p:attrNameLst>
                                          <p:attrName>style.visibility</p:attrName>
                                        </p:attrNameLst>
                                      </p:cBhvr>
                                      <p:to>
                                        <p:strVal val="visible"/>
                                      </p:to>
                                    </p:set>
                                    <p:animEffect transition="in" filter="slide(fromBottom)">
                                      <p:cBhvr>
                                        <p:cTn id="7" dur="500"/>
                                        <p:tgtEl>
                                          <p:spTgt spid="73114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31155"/>
                                        </p:tgtEl>
                                        <p:attrNameLst>
                                          <p:attrName>style.visibility</p:attrName>
                                        </p:attrNameLst>
                                      </p:cBhvr>
                                      <p:to>
                                        <p:strVal val="visible"/>
                                      </p:to>
                                    </p:set>
                                    <p:animEffect transition="in" filter="slide(fromBottom)">
                                      <p:cBhvr>
                                        <p:cTn id="12" dur="500"/>
                                        <p:tgtEl>
                                          <p:spTgt spid="73115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31156"/>
                                        </p:tgtEl>
                                        <p:attrNameLst>
                                          <p:attrName>style.visibility</p:attrName>
                                        </p:attrNameLst>
                                      </p:cBhvr>
                                      <p:to>
                                        <p:strVal val="visible"/>
                                      </p:to>
                                    </p:set>
                                    <p:animEffect transition="in" filter="slide(fromBottom)">
                                      <p:cBhvr>
                                        <p:cTn id="17" dur="500"/>
                                        <p:tgtEl>
                                          <p:spTgt spid="731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E63A4DCE-A384-46FB-9B1A-48E74AAB7BA4}" type="datetime11">
              <a:rPr lang="zh-CN" altLang="en-US"/>
              <a:t>21:45:51</a:t>
            </a:fld>
            <a:endParaRPr lang="en-US" altLang="zh-CN"/>
          </a:p>
        </p:txBody>
      </p:sp>
      <p:sp>
        <p:nvSpPr>
          <p:cNvPr id="12" name="灯片编号占位符 3"/>
          <p:cNvSpPr>
            <a:spLocks noGrp="1"/>
          </p:cNvSpPr>
          <p:nvPr>
            <p:ph type="sldNum" sz="quarter" idx="12"/>
          </p:nvPr>
        </p:nvSpPr>
        <p:spPr/>
        <p:txBody>
          <a:bodyPr/>
          <a:lstStyle/>
          <a:p>
            <a:pPr>
              <a:defRPr/>
            </a:pPr>
            <a:fld id="{6DE5E61C-ABDF-4E3F-AA20-F76BC5E9719E}" type="slidenum">
              <a:rPr lang="en-US" altLang="zh-CN"/>
              <a:t>33</a:t>
            </a:fld>
            <a:endParaRPr lang="en-US" altLang="zh-CN"/>
          </a:p>
        </p:txBody>
      </p:sp>
      <p:sp>
        <p:nvSpPr>
          <p:cNvPr id="26629" name="Rectangle 4"/>
          <p:cNvSpPr>
            <a:spLocks noChangeArrowheads="1"/>
          </p:cNvSpPr>
          <p:nvPr/>
        </p:nvSpPr>
        <p:spPr bwMode="auto">
          <a:xfrm>
            <a:off x="457200" y="62277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endParaRPr lang="zh-CN" altLang="zh-CN" sz="2400">
              <a:latin typeface="Times New Roman" panose="02020603050405020304" pitchFamily="18" charset="0"/>
              <a:ea typeface="宋体" panose="02010600030101010101" pitchFamily="2" charset="-122"/>
            </a:endParaRPr>
          </a:p>
        </p:txBody>
      </p:sp>
      <p:sp>
        <p:nvSpPr>
          <p:cNvPr id="731150" name="Rectangle 14"/>
          <p:cNvSpPr>
            <a:spLocks noChangeArrowheads="1"/>
          </p:cNvSpPr>
          <p:nvPr/>
        </p:nvSpPr>
        <p:spPr bwMode="auto">
          <a:xfrm>
            <a:off x="396081" y="1412776"/>
            <a:ext cx="8351837" cy="934679"/>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20000"/>
              </a:spcBef>
              <a:buClr>
                <a:schemeClr val="hlink"/>
              </a:buClr>
              <a:buSzPct val="70000"/>
              <a:buFont typeface="Wingdings" panose="05000000000000000000" pitchFamily="2" charset="2"/>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       </a:t>
            </a:r>
            <a:r>
              <a:rPr kumimoji="0" lang="zh-CN" altLang="en-US" sz="2400" dirty="0">
                <a:latin typeface="Arial" panose="020B0604020202020204" pitchFamily="34" charset="0"/>
                <a:ea typeface="楷体" panose="02010609060101010101" pitchFamily="49" charset="-122"/>
                <a:cs typeface="Arial" panose="020B0604020202020204" pitchFamily="34" charset="0"/>
              </a:rPr>
              <a:t>胺的酰基化反应中的磺酰化较为重要。直接使用苯磺酰氯可鉴别、分离、提纯有机胺。</a:t>
            </a:r>
          </a:p>
        </p:txBody>
      </p:sp>
      <p:sp>
        <p:nvSpPr>
          <p:cNvPr id="26632" name="Rectangle 18"/>
          <p:cNvSpPr>
            <a:spLocks noChangeArrowheads="1"/>
          </p:cNvSpPr>
          <p:nvPr/>
        </p:nvSpPr>
        <p:spPr bwMode="auto">
          <a:xfrm>
            <a:off x="6444208" y="5924128"/>
            <a:ext cx="181768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dirty="0">
                <a:solidFill>
                  <a:srgbClr val="FF3300"/>
                </a:solidFill>
                <a:latin typeface="Times New Roman" panose="02020603050405020304" pitchFamily="18" charset="0"/>
                <a:ea typeface="楷体" panose="02010609060101010101" pitchFamily="49" charset="-122"/>
                <a:cs typeface="Arial" panose="020B0604020202020204" pitchFamily="34" charset="0"/>
              </a:rPr>
              <a:t>辛斯堡反应</a:t>
            </a:r>
          </a:p>
        </p:txBody>
      </p:sp>
      <p:graphicFrame>
        <p:nvGraphicFramePr>
          <p:cNvPr id="731157" name="Object 21"/>
          <p:cNvGraphicFramePr>
            <a:graphicFrameLocks noChangeAspect="1"/>
          </p:cNvGraphicFramePr>
          <p:nvPr/>
        </p:nvGraphicFramePr>
        <p:xfrm>
          <a:off x="560634" y="2755776"/>
          <a:ext cx="8022729" cy="3057481"/>
        </p:xfrm>
        <a:graphic>
          <a:graphicData uri="http://schemas.openxmlformats.org/presentationml/2006/ole">
            <mc:AlternateContent xmlns:mc="http://schemas.openxmlformats.org/markup-compatibility/2006">
              <mc:Choice xmlns:v="urn:schemas-microsoft-com:vml" Requires="v">
                <p:oleObj spid="_x0000_s63531" name="CS ChemDraw Drawing" r:id="rId3" imgW="7289800" imgH="2781300" progId="ChemDraw.Document.6.0">
                  <p:embed/>
                </p:oleObj>
              </mc:Choice>
              <mc:Fallback>
                <p:oleObj name="CS ChemDraw Drawing" r:id="rId3" imgW="7289800" imgH="2781300" progId="ChemDraw.Document.6.0">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634" y="2755776"/>
                        <a:ext cx="8022729" cy="3057481"/>
                      </a:xfrm>
                      <a:prstGeom prst="rect">
                        <a:avLst/>
                      </a:prstGeom>
                      <a:noFill/>
                      <a:ln>
                        <a:noFill/>
                      </a:ln>
                      <a:effectLst/>
                    </p:spPr>
                  </p:pic>
                </p:oleObj>
              </mc:Fallback>
            </mc:AlternateContent>
          </a:graphicData>
        </a:graphic>
      </p:graphicFrame>
      <p:sp>
        <p:nvSpPr>
          <p:cNvPr id="14" name="Text Box 5"/>
          <p:cNvSpPr txBox="1">
            <a:spLocks noChangeArrowheads="1"/>
          </p:cNvSpPr>
          <p:nvPr/>
        </p:nvSpPr>
        <p:spPr bwMode="auto">
          <a:xfrm>
            <a:off x="687388" y="591071"/>
            <a:ext cx="7418387" cy="461665"/>
          </a:xfrm>
          <a:prstGeom prst="rect">
            <a:avLst/>
          </a:prstGeom>
          <a:noFill/>
          <a:ln w="9525">
            <a:noFill/>
            <a:miter lim="800000"/>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err="1">
                <a:ln>
                  <a:noFill/>
                </a:ln>
                <a:solidFill>
                  <a:srgbClr val="0B5395"/>
                </a:solidFill>
                <a:effectLst/>
                <a:uLnTx/>
                <a:uFillTx/>
                <a:latin typeface="Arial" panose="020B0604020202020204" pitchFamily="34" charset="0"/>
                <a:ea typeface="宋体" panose="02010600030101010101" pitchFamily="2" charset="-122"/>
              </a:rPr>
              <a:t>Hinsberg</a:t>
            </a:r>
            <a:r>
              <a:rPr kumimoji="0" lang="zh-CN" altLang="en-US" b="1" i="0" u="none" strike="noStrike" kern="0" cap="none" spc="0" normalizeH="0" baseline="0" noProof="0" dirty="0">
                <a:ln>
                  <a:noFill/>
                </a:ln>
                <a:solidFill>
                  <a:srgbClr val="0B5395"/>
                </a:solidFill>
                <a:effectLst/>
                <a:uLnTx/>
                <a:uFillTx/>
                <a:latin typeface="黑体" panose="02010609060101010101" pitchFamily="49" charset="-122"/>
                <a:ea typeface="黑体" panose="02010609060101010101" pitchFamily="49" charset="-122"/>
              </a:rPr>
              <a:t>法：苯磺酰氯的反应与羧酸酰氯的反应类似</a:t>
            </a:r>
            <a:endParaRPr kumimoji="0" lang="en-US" altLang="zh-CN" b="1" i="0" u="none" strike="noStrike" kern="0" cap="none" spc="0" normalizeH="0" baseline="0" noProof="0" dirty="0">
              <a:ln>
                <a:noFill/>
              </a:ln>
              <a:solidFill>
                <a:srgbClr val="0B5395"/>
              </a:solidFill>
              <a:effectLst/>
              <a:uLnTx/>
              <a:uFillTx/>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1150"/>
                                        </p:tgtEl>
                                        <p:attrNameLst>
                                          <p:attrName>style.visibility</p:attrName>
                                        </p:attrNameLst>
                                      </p:cBhvr>
                                      <p:to>
                                        <p:strVal val="visible"/>
                                      </p:to>
                                    </p:set>
                                    <p:animEffect transition="in" filter="slide(fromBottom)">
                                      <p:cBhvr>
                                        <p:cTn id="7" dur="500"/>
                                        <p:tgtEl>
                                          <p:spTgt spid="731150"/>
                                        </p:tgtEl>
                                      </p:cBhvr>
                                    </p:animEffect>
                                  </p:childTnLst>
                                </p:cTn>
                              </p:par>
                              <p:par>
                                <p:cTn id="8" presetID="12" presetClass="entr" presetSubtype="4" fill="hold" nodeType="withEffect">
                                  <p:stCondLst>
                                    <p:cond delay="0"/>
                                  </p:stCondLst>
                                  <p:childTnLst>
                                    <p:set>
                                      <p:cBhvr>
                                        <p:cTn id="9" dur="1" fill="hold">
                                          <p:stCondLst>
                                            <p:cond delay="0"/>
                                          </p:stCondLst>
                                        </p:cTn>
                                        <p:tgtEl>
                                          <p:spTgt spid="731157"/>
                                        </p:tgtEl>
                                        <p:attrNameLst>
                                          <p:attrName>style.visibility</p:attrName>
                                        </p:attrNameLst>
                                      </p:cBhvr>
                                      <p:to>
                                        <p:strVal val="visible"/>
                                      </p:to>
                                    </p:set>
                                    <p:animEffect transition="in" filter="slide(fromBottom)">
                                      <p:cBhvr>
                                        <p:cTn id="10" dur="500"/>
                                        <p:tgtEl>
                                          <p:spTgt spid="73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5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4"/>
          <p:cNvSpPr txBox="1">
            <a:spLocks noChangeArrowheads="1"/>
          </p:cNvSpPr>
          <p:nvPr/>
        </p:nvSpPr>
        <p:spPr bwMode="auto">
          <a:xfrm>
            <a:off x="771525" y="987425"/>
            <a:ext cx="487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err="1">
                <a:solidFill>
                  <a:srgbClr val="0B5395"/>
                </a:solidFill>
              </a:rPr>
              <a:t>Hinsberg</a:t>
            </a:r>
            <a:r>
              <a:rPr lang="zh-CN" altLang="en-US" sz="2400" dirty="0">
                <a:solidFill>
                  <a:srgbClr val="0B5395"/>
                </a:solidFill>
              </a:rPr>
              <a:t>（</a:t>
            </a:r>
            <a:r>
              <a:rPr lang="zh-CN" altLang="en-US" dirty="0">
                <a:solidFill>
                  <a:srgbClr val="0B5395"/>
                </a:solidFill>
                <a:latin typeface="黑体" panose="02010609060101010101" pitchFamily="49" charset="-122"/>
                <a:ea typeface="黑体" panose="02010609060101010101" pitchFamily="49" charset="-122"/>
              </a:rPr>
              <a:t>辛</a:t>
            </a:r>
            <a:r>
              <a:rPr lang="zh-CN" altLang="en-US" sz="2400" dirty="0">
                <a:solidFill>
                  <a:srgbClr val="0B5395"/>
                </a:solidFill>
                <a:latin typeface="黑体" panose="02010609060101010101" pitchFamily="49" charset="-122"/>
                <a:ea typeface="黑体" panose="02010609060101010101" pitchFamily="49" charset="-122"/>
              </a:rPr>
              <a:t>斯堡）法的用途</a:t>
            </a:r>
            <a:endParaRPr lang="en-US" altLang="zh-CN" sz="2400" dirty="0">
              <a:solidFill>
                <a:srgbClr val="0B5395"/>
              </a:solidFill>
              <a:latin typeface="黑体" panose="02010609060101010101" pitchFamily="49" charset="-122"/>
              <a:ea typeface="黑体" panose="02010609060101010101" pitchFamily="49" charset="-122"/>
            </a:endParaRPr>
          </a:p>
        </p:txBody>
      </p:sp>
      <p:sp>
        <p:nvSpPr>
          <p:cNvPr id="30724" name="Text Box 5"/>
          <p:cNvSpPr txBox="1">
            <a:spLocks noChangeArrowheads="1"/>
          </p:cNvSpPr>
          <p:nvPr/>
        </p:nvSpPr>
        <p:spPr bwMode="auto">
          <a:xfrm>
            <a:off x="1562100" y="1717675"/>
            <a:ext cx="3543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a:solidFill>
                  <a:schemeClr val="accent2"/>
                </a:solidFill>
                <a:latin typeface="黑体" panose="02010609060101010101" pitchFamily="49" charset="-122"/>
                <a:ea typeface="黑体" panose="02010609060101010101" pitchFamily="49" charset="-122"/>
              </a:rPr>
              <a:t>1. </a:t>
            </a:r>
            <a:r>
              <a:rPr lang="zh-CN" altLang="en-US" sz="2000">
                <a:solidFill>
                  <a:schemeClr val="accent2"/>
                </a:solidFill>
                <a:latin typeface="黑体" panose="02010609060101010101" pitchFamily="49" charset="-122"/>
                <a:ea typeface="黑体" panose="02010609060101010101" pitchFamily="49" charset="-122"/>
              </a:rPr>
              <a:t>鉴别伯胺，仲胺，叔胺。</a:t>
            </a:r>
            <a:r>
              <a:rPr lang="en-US" altLang="zh-CN" sz="2000">
                <a:solidFill>
                  <a:schemeClr val="accent2"/>
                </a:solidFill>
                <a:latin typeface="黑体" panose="02010609060101010101" pitchFamily="49" charset="-122"/>
                <a:ea typeface="黑体" panose="02010609060101010101" pitchFamily="49" charset="-122"/>
              </a:rPr>
              <a:t> </a:t>
            </a:r>
            <a:endParaRPr lang="en-US" altLang="zh-CN" sz="2000" baseline="30000">
              <a:solidFill>
                <a:schemeClr val="accent2"/>
              </a:solidFill>
              <a:latin typeface="黑体" panose="02010609060101010101" pitchFamily="49" charset="-122"/>
              <a:ea typeface="黑体" panose="02010609060101010101" pitchFamily="49" charset="-122"/>
            </a:endParaRPr>
          </a:p>
          <a:p>
            <a:pPr eaLnBrk="1" hangingPunct="1">
              <a:lnSpc>
                <a:spcPct val="150000"/>
              </a:lnSpc>
            </a:pPr>
            <a:r>
              <a:rPr lang="en-US" altLang="zh-CN" sz="2000">
                <a:solidFill>
                  <a:schemeClr val="accent2"/>
                </a:solidFill>
                <a:latin typeface="黑体" panose="02010609060101010101" pitchFamily="49" charset="-122"/>
                <a:ea typeface="黑体" panose="02010609060101010101" pitchFamily="49" charset="-122"/>
              </a:rPr>
              <a:t>2. </a:t>
            </a:r>
            <a:r>
              <a:rPr lang="zh-CN" altLang="en-US" sz="2000">
                <a:solidFill>
                  <a:schemeClr val="accent2"/>
                </a:solidFill>
                <a:latin typeface="黑体" panose="02010609060101010101" pitchFamily="49" charset="-122"/>
                <a:ea typeface="黑体" panose="02010609060101010101" pitchFamily="49" charset="-122"/>
              </a:rPr>
              <a:t>分离伯胺，仲胺，叔胺。</a:t>
            </a:r>
            <a:endParaRPr lang="en-US" altLang="zh-CN" sz="2000">
              <a:solidFill>
                <a:schemeClr val="accent2"/>
              </a:solidFill>
              <a:latin typeface="黑体" panose="02010609060101010101" pitchFamily="49" charset="-122"/>
              <a:ea typeface="黑体" panose="02010609060101010101" pitchFamily="49" charset="-122"/>
            </a:endParaRPr>
          </a:p>
        </p:txBody>
      </p:sp>
      <p:graphicFrame>
        <p:nvGraphicFramePr>
          <p:cNvPr id="30722" name="Object 7"/>
          <p:cNvGraphicFramePr>
            <a:graphicFrameLocks noChangeAspect="1"/>
          </p:cNvGraphicFramePr>
          <p:nvPr/>
        </p:nvGraphicFramePr>
        <p:xfrm>
          <a:off x="1298575" y="3135313"/>
          <a:ext cx="6788150" cy="2667000"/>
        </p:xfrm>
        <a:graphic>
          <a:graphicData uri="http://schemas.openxmlformats.org/presentationml/2006/ole">
            <mc:AlternateContent xmlns:mc="http://schemas.openxmlformats.org/markup-compatibility/2006">
              <mc:Choice xmlns:v="urn:schemas-microsoft-com:vml" Requires="v">
                <p:oleObj spid="_x0000_s65575" name="CS ChemDraw Drawing" r:id="rId3" imgW="5073015" imgH="2002790" progId="ChemDraw.Document.6.0">
                  <p:embed/>
                </p:oleObj>
              </mc:Choice>
              <mc:Fallback>
                <p:oleObj name="CS ChemDraw Drawing" r:id="rId3" imgW="5073015" imgH="2002790"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575" y="3135313"/>
                        <a:ext cx="678815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AD9AECE5-27EF-4A8D-A7D5-27515596BCA9}" type="datetime11">
              <a:rPr lang="zh-CN" altLang="en-US"/>
              <a:t>21:45:51</a:t>
            </a:fld>
            <a:endParaRPr lang="en-US" altLang="zh-CN"/>
          </a:p>
        </p:txBody>
      </p:sp>
      <p:sp>
        <p:nvSpPr>
          <p:cNvPr id="10" name="灯片编号占位符 3"/>
          <p:cNvSpPr>
            <a:spLocks noGrp="1"/>
          </p:cNvSpPr>
          <p:nvPr>
            <p:ph type="sldNum" sz="quarter" idx="12"/>
          </p:nvPr>
        </p:nvSpPr>
        <p:spPr/>
        <p:txBody>
          <a:bodyPr/>
          <a:lstStyle/>
          <a:p>
            <a:pPr>
              <a:defRPr/>
            </a:pPr>
            <a:fld id="{3AC726A9-EB17-4314-B100-795627293349}" type="slidenum">
              <a:rPr lang="en-US" altLang="zh-CN"/>
              <a:t>35</a:t>
            </a:fld>
            <a:endParaRPr lang="en-US" altLang="zh-CN"/>
          </a:p>
        </p:txBody>
      </p:sp>
      <p:sp>
        <p:nvSpPr>
          <p:cNvPr id="740356" name="Rectangle 4"/>
          <p:cNvSpPr>
            <a:spLocks noChangeArrowheads="1"/>
          </p:cNvSpPr>
          <p:nvPr/>
        </p:nvSpPr>
        <p:spPr bwMode="auto">
          <a:xfrm>
            <a:off x="468313" y="333375"/>
            <a:ext cx="2438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4. </a:t>
            </a:r>
            <a:r>
              <a:rPr kumimoji="0" lang="zh-CN" altLang="en-US" sz="2400">
                <a:latin typeface="Arial" panose="020B0604020202020204" pitchFamily="34" charset="0"/>
                <a:ea typeface="楷体" panose="02010609060101010101" pitchFamily="49" charset="-122"/>
                <a:cs typeface="Arial" panose="020B0604020202020204" pitchFamily="34" charset="0"/>
              </a:rPr>
              <a:t>与</a:t>
            </a:r>
            <a:r>
              <a:rPr kumimoji="0" lang="en-US" altLang="zh-CN" sz="2400">
                <a:latin typeface="Arial" panose="020B0604020202020204" pitchFamily="34" charset="0"/>
                <a:ea typeface="楷体" panose="02010609060101010101" pitchFamily="49" charset="-122"/>
                <a:cs typeface="Arial" panose="020B0604020202020204" pitchFamily="34" charset="0"/>
              </a:rPr>
              <a:t>HNO</a:t>
            </a:r>
            <a:r>
              <a:rPr kumimoji="0" lang="en-US" altLang="zh-CN" sz="2400" baseline="-30000">
                <a:latin typeface="Arial" panose="020B0604020202020204" pitchFamily="34" charset="0"/>
                <a:ea typeface="楷体" panose="02010609060101010101" pitchFamily="49" charset="-122"/>
                <a:cs typeface="Arial" panose="020B0604020202020204" pitchFamily="34" charset="0"/>
              </a:rPr>
              <a:t>2</a:t>
            </a:r>
            <a:r>
              <a:rPr kumimoji="0" lang="zh-CN" altLang="en-US" sz="2400">
                <a:latin typeface="Arial" panose="020B0604020202020204" pitchFamily="34" charset="0"/>
                <a:ea typeface="楷体" panose="02010609060101010101" pitchFamily="49" charset="-122"/>
                <a:cs typeface="Arial" panose="020B0604020202020204" pitchFamily="34" charset="0"/>
              </a:rPr>
              <a:t>反应</a:t>
            </a:r>
          </a:p>
        </p:txBody>
      </p:sp>
      <p:sp>
        <p:nvSpPr>
          <p:cNvPr id="740360" name="Rectangle 8"/>
          <p:cNvSpPr>
            <a:spLocks noChangeArrowheads="1"/>
          </p:cNvSpPr>
          <p:nvPr/>
        </p:nvSpPr>
        <p:spPr bwMode="auto">
          <a:xfrm>
            <a:off x="395288" y="981075"/>
            <a:ext cx="8532812" cy="93634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lang="en-US" altLang="zh-CN" sz="2400" dirty="0">
                <a:latin typeface="Times New Roman" panose="02020603050405020304" pitchFamily="18" charset="0"/>
                <a:ea typeface="楷体" panose="02010609060101010101" pitchFamily="49" charset="-122"/>
                <a:cs typeface="Arial" panose="020B0604020202020204" pitchFamily="34" charset="0"/>
              </a:rPr>
              <a:t>      </a:t>
            </a:r>
            <a:r>
              <a:rPr lang="zh-CN" altLang="en-US" sz="2400" dirty="0">
                <a:latin typeface="Times New Roman" panose="02020603050405020304" pitchFamily="18" charset="0"/>
                <a:ea typeface="楷体" panose="02010609060101010101" pitchFamily="49" charset="-122"/>
                <a:cs typeface="Arial" panose="020B0604020202020204" pitchFamily="34" charset="0"/>
              </a:rPr>
              <a:t>不同的胺与亚硝酸反应，得到不同的产物，可以用于鉴别胺类化合物。</a:t>
            </a:r>
          </a:p>
        </p:txBody>
      </p:sp>
      <p:sp>
        <p:nvSpPr>
          <p:cNvPr id="740361" name="Rectangle 9"/>
          <p:cNvSpPr>
            <a:spLocks noChangeArrowheads="1"/>
          </p:cNvSpPr>
          <p:nvPr/>
        </p:nvSpPr>
        <p:spPr bwMode="auto">
          <a:xfrm>
            <a:off x="684213" y="2103512"/>
            <a:ext cx="2209800" cy="533400"/>
          </a:xfrm>
          <a:prstGeom prst="rect">
            <a:avLst/>
          </a:prstGeom>
          <a:noFill/>
          <a:ln>
            <a:noFill/>
          </a:ln>
          <a:extLst>
            <a:ext uri="{909E8E84-426E-40DD-AFC4-6F175D3DCCD1}">
              <a14:hiddenFill xmlns:a14="http://schemas.microsoft.com/office/drawing/2010/main">
                <a:solidFill>
                  <a:srgbClr val="FFBDBD"/>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⑴  </a:t>
            </a:r>
            <a:r>
              <a:rPr kumimoji="0" lang="zh-CN" altLang="en-US" sz="2400" dirty="0">
                <a:latin typeface="Arial" panose="020B0604020202020204" pitchFamily="34" charset="0"/>
                <a:ea typeface="楷体" panose="02010609060101010101" pitchFamily="49" charset="-122"/>
                <a:cs typeface="Arial" panose="020B0604020202020204" pitchFamily="34" charset="0"/>
              </a:rPr>
              <a:t>脂肪胺</a:t>
            </a:r>
            <a:r>
              <a:rPr kumimoji="0" lang="zh-CN" altLang="en-US" sz="2400" dirty="0">
                <a:solidFill>
                  <a:srgbClr val="9900FF"/>
                </a:solidFill>
                <a:latin typeface="Times New Roman" panose="02020603050405020304" pitchFamily="18" charset="0"/>
                <a:ea typeface="楷体" panose="02010609060101010101" pitchFamily="49" charset="-122"/>
                <a:cs typeface="Arial" panose="020B0604020202020204" pitchFamily="34" charset="0"/>
              </a:rPr>
              <a:t> </a:t>
            </a:r>
          </a:p>
        </p:txBody>
      </p:sp>
      <p:grpSp>
        <p:nvGrpSpPr>
          <p:cNvPr id="23" name="组合 15"/>
          <p:cNvGrpSpPr/>
          <p:nvPr/>
        </p:nvGrpSpPr>
        <p:grpSpPr bwMode="auto">
          <a:xfrm>
            <a:off x="609600" y="2642765"/>
            <a:ext cx="8113713" cy="3738563"/>
            <a:chOff x="662608" y="2140104"/>
            <a:chExt cx="8113968" cy="3737383"/>
          </a:xfrm>
        </p:grpSpPr>
        <p:sp>
          <p:nvSpPr>
            <p:cNvPr id="24" name="Rectangle 5"/>
            <p:cNvSpPr>
              <a:spLocks noChangeArrowheads="1"/>
            </p:cNvSpPr>
            <p:nvPr/>
          </p:nvSpPr>
          <p:spPr bwMode="auto">
            <a:xfrm>
              <a:off x="662608" y="3725990"/>
              <a:ext cx="151074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9DD9"/>
                  </a:solidFill>
                  <a:effectLst/>
                  <a:uLnTx/>
                  <a:uFillTx/>
                  <a:latin typeface="黑体" panose="02010609060101010101" pitchFamily="49" charset="-122"/>
                  <a:ea typeface="黑体" panose="02010609060101010101" pitchFamily="49" charset="-122"/>
                </a:rPr>
                <a:t>区别伯胺，仲胺，叔胺</a:t>
              </a:r>
              <a:endParaRPr kumimoji="0" lang="en-US" altLang="zh-CN" sz="2000" b="1" i="0" u="none" strike="noStrike" kern="0" cap="none" spc="0" normalizeH="0" baseline="0" noProof="0">
                <a:ln>
                  <a:noFill/>
                </a:ln>
                <a:solidFill>
                  <a:srgbClr val="009DD9"/>
                </a:solidFill>
                <a:effectLst/>
                <a:uLnTx/>
                <a:uFillTx/>
                <a:latin typeface="黑体" panose="02010609060101010101" pitchFamily="49" charset="-122"/>
                <a:ea typeface="黑体" panose="02010609060101010101" pitchFamily="49" charset="-122"/>
              </a:endParaRPr>
            </a:p>
          </p:txBody>
        </p:sp>
        <p:grpSp>
          <p:nvGrpSpPr>
            <p:cNvPr id="25" name="组合 13"/>
            <p:cNvGrpSpPr/>
            <p:nvPr/>
          </p:nvGrpSpPr>
          <p:grpSpPr bwMode="auto">
            <a:xfrm>
              <a:off x="2577292" y="2140104"/>
              <a:ext cx="6199284" cy="3737383"/>
              <a:chOff x="1799369" y="1744318"/>
              <a:chExt cx="6199284" cy="3737383"/>
            </a:xfrm>
          </p:grpSpPr>
          <p:grpSp>
            <p:nvGrpSpPr>
              <p:cNvPr id="27" name="组合 12"/>
              <p:cNvGrpSpPr/>
              <p:nvPr/>
            </p:nvGrpSpPr>
            <p:grpSpPr bwMode="auto">
              <a:xfrm>
                <a:off x="1827846" y="1744318"/>
                <a:ext cx="6170807" cy="1212890"/>
                <a:chOff x="1350768" y="1028700"/>
                <a:chExt cx="6170807" cy="1212890"/>
              </a:xfrm>
            </p:grpSpPr>
            <p:graphicFrame>
              <p:nvGraphicFramePr>
                <p:cNvPr id="33" name="Object 7"/>
                <p:cNvGraphicFramePr>
                  <a:graphicFrameLocks noChangeAspect="1"/>
                </p:cNvGraphicFramePr>
                <p:nvPr/>
              </p:nvGraphicFramePr>
              <p:xfrm>
                <a:off x="1350768" y="1078319"/>
                <a:ext cx="5997763" cy="1163271"/>
              </p:xfrm>
              <a:graphic>
                <a:graphicData uri="http://schemas.openxmlformats.org/presentationml/2006/ole">
                  <mc:AlternateContent xmlns:mc="http://schemas.openxmlformats.org/markup-compatibility/2006">
                    <mc:Choice xmlns:v="urn:schemas-microsoft-com:vml" Requires="v">
                      <p:oleObj spid="_x0000_s27906" name="CS ChemDraw Drawing" r:id="rId3" imgW="3192780" imgH="623570" progId="ChemDraw.Document.6.0">
                        <p:embed/>
                      </p:oleObj>
                    </mc:Choice>
                    <mc:Fallback>
                      <p:oleObj name="CS ChemDraw Drawing" r:id="rId3" imgW="3192780" imgH="623570" progId="ChemDraw.Document.6.0">
                        <p:embed/>
                        <p:pic>
                          <p:nvPicPr>
                            <p:cNvPr id="0" name="Object 7"/>
                            <p:cNvPicPr>
                              <a:picLocks noChangeAspect="1" noChangeArrowheads="1"/>
                            </p:cNvPicPr>
                            <p:nvPr/>
                          </p:nvPicPr>
                          <p:blipFill>
                            <a:blip r:embed="rId4"/>
                            <a:srcRect/>
                            <a:stretch>
                              <a:fillRect/>
                            </a:stretch>
                          </p:blipFill>
                          <p:spPr bwMode="auto">
                            <a:xfrm>
                              <a:off x="1350768" y="1078319"/>
                              <a:ext cx="5997763" cy="1163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Rectangle 8"/>
                <p:cNvSpPr>
                  <a:spLocks noChangeArrowheads="1"/>
                </p:cNvSpPr>
                <p:nvPr/>
              </p:nvSpPr>
              <p:spPr bwMode="auto">
                <a:xfrm>
                  <a:off x="6926263" y="1028700"/>
                  <a:ext cx="595312" cy="708025"/>
                </a:xfrm>
                <a:prstGeom prst="rect">
                  <a:avLst/>
                </a:prstGeom>
                <a:noFill/>
                <a:ln w="28575">
                  <a:solidFill>
                    <a:srgbClr val="009DD9"/>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grpSp>
          <p:grpSp>
            <p:nvGrpSpPr>
              <p:cNvPr id="28" name="组合 9"/>
              <p:cNvGrpSpPr/>
              <p:nvPr/>
            </p:nvGrpSpPr>
            <p:grpSpPr bwMode="auto">
              <a:xfrm>
                <a:off x="1800365" y="3234494"/>
                <a:ext cx="4714875" cy="1532352"/>
                <a:chOff x="1416050" y="2253836"/>
                <a:chExt cx="4714875" cy="1532352"/>
              </a:xfrm>
            </p:grpSpPr>
            <p:graphicFrame>
              <p:nvGraphicFramePr>
                <p:cNvPr id="30" name="Object 9"/>
                <p:cNvGraphicFramePr>
                  <a:graphicFrameLocks noChangeAspect="1"/>
                </p:cNvGraphicFramePr>
                <p:nvPr/>
              </p:nvGraphicFramePr>
              <p:xfrm>
                <a:off x="1416050" y="2287588"/>
                <a:ext cx="4714875" cy="619125"/>
              </p:xfrm>
              <a:graphic>
                <a:graphicData uri="http://schemas.openxmlformats.org/presentationml/2006/ole">
                  <mc:AlternateContent xmlns:mc="http://schemas.openxmlformats.org/markup-compatibility/2006">
                    <mc:Choice xmlns:v="urn:schemas-microsoft-com:vml" Requires="v">
                      <p:oleObj spid="_x0000_s27907" name="CS ChemDraw Drawing" r:id="rId5" imgW="3116580" imgH="410210" progId="ChemDraw.Document.6.0">
                        <p:embed/>
                      </p:oleObj>
                    </mc:Choice>
                    <mc:Fallback>
                      <p:oleObj name="CS ChemDraw Drawing" r:id="rId5" imgW="3116580" imgH="410210" progId="ChemDraw.Document.6.0">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6050" y="2287588"/>
                              <a:ext cx="47148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Rectangle 10"/>
                <p:cNvSpPr>
                  <a:spLocks noChangeArrowheads="1"/>
                </p:cNvSpPr>
                <p:nvPr/>
              </p:nvSpPr>
              <p:spPr bwMode="auto">
                <a:xfrm>
                  <a:off x="4313238" y="2253836"/>
                  <a:ext cx="1052512" cy="708025"/>
                </a:xfrm>
                <a:prstGeom prst="rect">
                  <a:avLst/>
                </a:prstGeom>
                <a:noFill/>
                <a:ln w="28575">
                  <a:solidFill>
                    <a:srgbClr val="009DD9"/>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32" name="Text Box 11"/>
                <p:cNvSpPr txBox="1">
                  <a:spLocks noChangeArrowheads="1"/>
                </p:cNvSpPr>
                <p:nvPr/>
              </p:nvSpPr>
              <p:spPr bwMode="auto">
                <a:xfrm>
                  <a:off x="3941763" y="3082925"/>
                  <a:ext cx="19431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16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N-</a:t>
                  </a:r>
                  <a:r>
                    <a:rPr kumimoji="0" lang="zh-CN" altLang="en-US" sz="16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亚硝基化合物</a:t>
                  </a:r>
                </a:p>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6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黄色油状物或固体</a:t>
                  </a:r>
                </a:p>
              </p:txBody>
            </p:sp>
          </p:grpSp>
          <p:graphicFrame>
            <p:nvGraphicFramePr>
              <p:cNvPr id="29" name="Object 12"/>
              <p:cNvGraphicFramePr>
                <a:graphicFrameLocks noChangeAspect="1"/>
              </p:cNvGraphicFramePr>
              <p:nvPr/>
            </p:nvGraphicFramePr>
            <p:xfrm>
              <a:off x="1799369" y="5115104"/>
              <a:ext cx="4064128" cy="366597"/>
            </p:xfrm>
            <a:graphic>
              <a:graphicData uri="http://schemas.openxmlformats.org/presentationml/2006/ole">
                <mc:AlternateContent xmlns:mc="http://schemas.openxmlformats.org/markup-compatibility/2006">
                  <mc:Choice xmlns:v="urn:schemas-microsoft-com:vml" Requires="v">
                    <p:oleObj spid="_x0000_s27908" name="CS ChemDraw Drawing" r:id="rId7" imgW="1919605" imgH="177800" progId="ChemDraw.Document.6.0">
                      <p:embed/>
                    </p:oleObj>
                  </mc:Choice>
                  <mc:Fallback>
                    <p:oleObj name="CS ChemDraw Drawing" r:id="rId7" imgW="1919605" imgH="177800" progId="ChemDraw.Document.6.0">
                      <p:embed/>
                      <p:pic>
                        <p:nvPicPr>
                          <p:cNvPr id="0" name="Object 12"/>
                          <p:cNvPicPr>
                            <a:picLocks noChangeAspect="1" noChangeArrowheads="1"/>
                          </p:cNvPicPr>
                          <p:nvPr/>
                        </p:nvPicPr>
                        <p:blipFill>
                          <a:blip r:embed="rId8"/>
                          <a:srcRect/>
                          <a:stretch>
                            <a:fillRect/>
                          </a:stretch>
                        </p:blipFill>
                        <p:spPr bwMode="auto">
                          <a:xfrm>
                            <a:off x="1799369" y="5115104"/>
                            <a:ext cx="4064128" cy="36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6" name="左大括号 25"/>
            <p:cNvSpPr/>
            <p:nvPr/>
          </p:nvSpPr>
          <p:spPr>
            <a:xfrm>
              <a:off x="2119979" y="2505114"/>
              <a:ext cx="384187" cy="3113692"/>
            </a:xfrm>
            <a:prstGeom prst="leftBrace">
              <a:avLst/>
            </a:prstGeom>
            <a:noFill/>
            <a:ln w="9525" cap="flat" cmpd="sng" algn="ctr">
              <a:solidFill>
                <a:srgbClr val="0F6FC6">
                  <a:shade val="50000"/>
                  <a:satMod val="103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0356"/>
                                        </p:tgtEl>
                                        <p:attrNameLst>
                                          <p:attrName>style.visibility</p:attrName>
                                        </p:attrNameLst>
                                      </p:cBhvr>
                                      <p:to>
                                        <p:strVal val="visible"/>
                                      </p:to>
                                    </p:set>
                                    <p:animEffect transition="in" filter="slide(fromBottom)">
                                      <p:cBhvr>
                                        <p:cTn id="7" dur="500"/>
                                        <p:tgtEl>
                                          <p:spTgt spid="74035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40360"/>
                                        </p:tgtEl>
                                        <p:attrNameLst>
                                          <p:attrName>style.visibility</p:attrName>
                                        </p:attrNameLst>
                                      </p:cBhvr>
                                      <p:to>
                                        <p:strVal val="visible"/>
                                      </p:to>
                                    </p:set>
                                    <p:animEffect transition="in" filter="slide(fromBottom)">
                                      <p:cBhvr>
                                        <p:cTn id="12" dur="500"/>
                                        <p:tgtEl>
                                          <p:spTgt spid="74036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40361"/>
                                        </p:tgtEl>
                                        <p:attrNameLst>
                                          <p:attrName>style.visibility</p:attrName>
                                        </p:attrNameLst>
                                      </p:cBhvr>
                                      <p:to>
                                        <p:strVal val="visible"/>
                                      </p:to>
                                    </p:set>
                                    <p:animEffect transition="in" filter="slide(fromBottom)">
                                      <p:cBhvr>
                                        <p:cTn id="17" dur="500"/>
                                        <p:tgtEl>
                                          <p:spTgt spid="740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6" grpId="0"/>
      <p:bldP spid="740360" grpId="0"/>
      <p:bldP spid="74036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9"/>
          <p:cNvGraphicFramePr>
            <a:graphicFrameLocks noChangeAspect="1"/>
          </p:cNvGraphicFramePr>
          <p:nvPr/>
        </p:nvGraphicFramePr>
        <p:xfrm>
          <a:off x="1752411" y="2348880"/>
          <a:ext cx="5551866" cy="1841823"/>
        </p:xfrm>
        <a:graphic>
          <a:graphicData uri="http://schemas.openxmlformats.org/presentationml/2006/ole">
            <mc:AlternateContent xmlns:mc="http://schemas.openxmlformats.org/markup-compatibility/2006">
              <mc:Choice xmlns:v="urn:schemas-microsoft-com:vml" Requires="v">
                <p:oleObj spid="_x0000_s66671" name="CS ChemDraw Drawing" r:id="rId3" imgW="2467610" imgH="812165" progId="ChemDraw.Document.6.0">
                  <p:embed/>
                </p:oleObj>
              </mc:Choice>
              <mc:Fallback>
                <p:oleObj name="CS ChemDraw Drawing" r:id="rId3" imgW="2467610" imgH="812165" progId="ChemDraw.Document.6.0">
                  <p:embed/>
                  <p:pic>
                    <p:nvPicPr>
                      <p:cNvPr id="0" name="Object 9"/>
                      <p:cNvPicPr>
                        <a:picLocks noChangeAspect="1" noChangeArrowheads="1"/>
                      </p:cNvPicPr>
                      <p:nvPr/>
                    </p:nvPicPr>
                    <p:blipFill>
                      <a:blip r:embed="rId4"/>
                      <a:srcRect/>
                      <a:stretch>
                        <a:fillRect/>
                      </a:stretch>
                    </p:blipFill>
                    <p:spPr bwMode="auto">
                      <a:xfrm>
                        <a:off x="1752411" y="2348880"/>
                        <a:ext cx="5551866" cy="184182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nvGraphicFramePr>
        <p:xfrm>
          <a:off x="1300163" y="210865"/>
          <a:ext cx="6456362" cy="493713"/>
        </p:xfrm>
        <a:graphic>
          <a:graphicData uri="http://schemas.openxmlformats.org/presentationml/2006/ole">
            <mc:AlternateContent xmlns:mc="http://schemas.openxmlformats.org/markup-compatibility/2006">
              <mc:Choice xmlns:v="urn:schemas-microsoft-com:vml" Requires="v">
                <p:oleObj spid="_x0000_s66672" name="CS ChemDraw Drawing" r:id="rId5" imgW="4615815" imgH="359410" progId="ChemDraw.Document.6.0">
                  <p:embed/>
                </p:oleObj>
              </mc:Choice>
              <mc:Fallback>
                <p:oleObj name="CS ChemDraw Drawing" r:id="rId5" imgW="4615815" imgH="359410" progId="ChemDraw.Document.6.0">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0163" y="210865"/>
                        <a:ext cx="645636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AutoShape 6"/>
          <p:cNvSpPr>
            <a:spLocks noChangeArrowheads="1"/>
          </p:cNvSpPr>
          <p:nvPr/>
        </p:nvSpPr>
        <p:spPr bwMode="auto">
          <a:xfrm>
            <a:off x="6294438" y="188640"/>
            <a:ext cx="366712" cy="547688"/>
          </a:xfrm>
          <a:prstGeom prst="roundRect">
            <a:avLst>
              <a:gd name="adj" fmla="val 16667"/>
            </a:avLst>
          </a:prstGeom>
          <a:solidFill>
            <a:srgbClr val="FF99CC">
              <a:alpha val="10196"/>
            </a:srgbClr>
          </a:solidFill>
          <a:ln w="31750">
            <a:solidFill>
              <a:srgbClr val="FF0000"/>
            </a:solidFill>
            <a:prstDash val="dash"/>
            <a:rou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1" name="Text Box 7"/>
          <p:cNvSpPr txBox="1">
            <a:spLocks noChangeArrowheads="1"/>
          </p:cNvSpPr>
          <p:nvPr/>
        </p:nvSpPr>
        <p:spPr bwMode="auto">
          <a:xfrm>
            <a:off x="5338763" y="1010965"/>
            <a:ext cx="2770187" cy="944563"/>
          </a:xfrm>
          <a:prstGeom prst="rect">
            <a:avLst/>
          </a:prstGeom>
          <a:noFill/>
          <a:ln w="28575">
            <a:solidFill>
              <a:srgbClr val="04617B"/>
            </a:solidFill>
            <a:miter lim="800000"/>
          </a:ln>
          <a:extLst>
            <a:ext uri="{909E8E84-426E-40DD-AFC4-6F175D3DCCD1}">
              <a14:hiddenFill xmlns:a14="http://schemas.microsoft.com/office/drawing/2010/main">
                <a:solidFill>
                  <a:srgbClr val="FF0000">
                    <a:alpha val="16862"/>
                  </a:srgbClr>
                </a:solidFill>
              </a14:hiddenFill>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b="1" i="0" u="none" strike="noStrike" kern="0" cap="none" spc="0" normalizeH="0" baseline="0" noProof="0">
                <a:ln>
                  <a:noFill/>
                </a:ln>
                <a:solidFill>
                  <a:srgbClr val="04617B"/>
                </a:solidFill>
                <a:effectLst/>
                <a:uLnTx/>
                <a:uFillTx/>
                <a:latin typeface="Arial" panose="020B0604020202020204" pitchFamily="34" charset="0"/>
                <a:ea typeface="黑体" panose="02010609060101010101" pitchFamily="49" charset="-122"/>
              </a:rPr>
              <a:t>可发生一系列复杂反应，如取代、消除、重排等，但在合成上用途不大。</a:t>
            </a:r>
            <a:endParaRPr kumimoji="0" lang="en-US" altLang="zh-CN" sz="1800" b="1" i="0" u="none" strike="noStrike" kern="0" cap="none" spc="0" normalizeH="0" baseline="0" noProof="0">
              <a:ln>
                <a:noFill/>
              </a:ln>
              <a:solidFill>
                <a:srgbClr val="04617B"/>
              </a:solidFill>
              <a:effectLst/>
              <a:uLnTx/>
              <a:uFillTx/>
              <a:latin typeface="Arial" panose="020B0604020202020204" pitchFamily="34" charset="0"/>
              <a:ea typeface="黑体" panose="02010609060101010101" pitchFamily="49" charset="-122"/>
            </a:endParaRPr>
          </a:p>
        </p:txBody>
      </p:sp>
      <p:cxnSp>
        <p:nvCxnSpPr>
          <p:cNvPr id="12" name="直接连接符 11"/>
          <p:cNvCxnSpPr>
            <a:stCxn id="10" idx="2"/>
          </p:cNvCxnSpPr>
          <p:nvPr/>
        </p:nvCxnSpPr>
        <p:spPr>
          <a:xfrm rot="5400000">
            <a:off x="6272213" y="803003"/>
            <a:ext cx="257175" cy="155575"/>
          </a:xfrm>
          <a:prstGeom prst="line">
            <a:avLst/>
          </a:prstGeom>
          <a:noFill/>
          <a:ln w="9525" cap="flat" cmpd="sng" algn="ctr">
            <a:solidFill>
              <a:srgbClr val="FF0000"/>
            </a:solidFill>
            <a:prstDash val="dash"/>
          </a:ln>
          <a:effectLst/>
        </p:spPr>
      </p:cxnSp>
      <p:sp>
        <p:nvSpPr>
          <p:cNvPr id="13" name="Text Box 7"/>
          <p:cNvSpPr txBox="1">
            <a:spLocks noChangeArrowheads="1"/>
          </p:cNvSpPr>
          <p:nvPr/>
        </p:nvSpPr>
        <p:spPr bwMode="auto">
          <a:xfrm>
            <a:off x="1766888" y="3857552"/>
            <a:ext cx="2770187" cy="395287"/>
          </a:xfrm>
          <a:prstGeom prst="rect">
            <a:avLst/>
          </a:prstGeom>
          <a:noFill/>
          <a:ln w="28575">
            <a:solidFill>
              <a:srgbClr val="04617B"/>
            </a:solidFill>
            <a:miter lim="800000"/>
          </a:ln>
          <a:extLst>
            <a:ext uri="{909E8E84-426E-40DD-AFC4-6F175D3DCCD1}">
              <a14:hiddenFill xmlns:a14="http://schemas.microsoft.com/office/drawing/2010/main">
                <a:solidFill>
                  <a:srgbClr val="FF0000">
                    <a:alpha val="16862"/>
                  </a:srgbClr>
                </a:solidFill>
              </a14:hiddenFill>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b="1" i="0" u="none" strike="noStrike" kern="0" cap="none" spc="0" normalizeH="0" baseline="0" noProof="0">
                <a:ln>
                  <a:noFill/>
                </a:ln>
                <a:solidFill>
                  <a:srgbClr val="04617B"/>
                </a:solidFill>
                <a:effectLst/>
                <a:uLnTx/>
                <a:uFillTx/>
                <a:latin typeface="Arial" panose="020B0604020202020204" pitchFamily="34" charset="0"/>
                <a:ea typeface="黑体" panose="02010609060101010101" pitchFamily="49" charset="-122"/>
              </a:rPr>
              <a:t>用于分离、精制</a:t>
            </a:r>
            <a:r>
              <a:rPr kumimoji="0" lang="en-US" altLang="zh-CN" sz="1800" b="1" i="0" u="none" strike="noStrike" kern="0" cap="none" spc="0" normalizeH="0" baseline="0" noProof="0">
                <a:ln>
                  <a:noFill/>
                </a:ln>
                <a:solidFill>
                  <a:srgbClr val="04617B"/>
                </a:solidFill>
                <a:effectLst/>
                <a:uLnTx/>
                <a:uFillTx/>
                <a:latin typeface="Arial" panose="020B0604020202020204" pitchFamily="34" charset="0"/>
                <a:ea typeface="黑体" panose="02010609060101010101" pitchFamily="49" charset="-122"/>
              </a:rPr>
              <a:t>2</a:t>
            </a:r>
            <a:r>
              <a:rPr kumimoji="0" lang="en-US" altLang="zh-CN" sz="1800" b="1" i="0" u="none" strike="noStrike" kern="0" cap="none" spc="0" normalizeH="0" baseline="30000" noProof="0">
                <a:ln>
                  <a:noFill/>
                </a:ln>
                <a:solidFill>
                  <a:srgbClr val="04617B"/>
                </a:solidFill>
                <a:effectLst/>
                <a:uLnTx/>
                <a:uFillTx/>
                <a:latin typeface="Arial" panose="020B0604020202020204" pitchFamily="34" charset="0"/>
                <a:ea typeface="黑体" panose="02010609060101010101" pitchFamily="49" charset="-122"/>
              </a:rPr>
              <a:t>o</a:t>
            </a:r>
            <a:r>
              <a:rPr kumimoji="0" lang="zh-CN" altLang="en-US" sz="1800" b="1" i="0" u="none" strike="noStrike" kern="0" cap="none" spc="0" normalizeH="0" baseline="0" noProof="0">
                <a:ln>
                  <a:noFill/>
                </a:ln>
                <a:solidFill>
                  <a:srgbClr val="04617B"/>
                </a:solidFill>
                <a:effectLst/>
                <a:uLnTx/>
                <a:uFillTx/>
                <a:latin typeface="Arial" panose="020B0604020202020204" pitchFamily="34" charset="0"/>
                <a:ea typeface="黑体" panose="02010609060101010101" pitchFamily="49" charset="-122"/>
              </a:rPr>
              <a:t>胺。</a:t>
            </a:r>
            <a:endParaRPr kumimoji="0" lang="en-US" altLang="zh-CN" sz="1800" b="1" i="0" u="none" strike="noStrike" kern="0" cap="none" spc="0" normalizeH="0" baseline="0" noProof="0">
              <a:ln>
                <a:noFill/>
              </a:ln>
              <a:solidFill>
                <a:srgbClr val="04617B"/>
              </a:solidFill>
              <a:effectLst/>
              <a:uLnTx/>
              <a:uFillTx/>
              <a:latin typeface="Arial" panose="020B0604020202020204" pitchFamily="34" charset="0"/>
              <a:ea typeface="黑体" panose="02010609060101010101" pitchFamily="49" charset="-122"/>
            </a:endParaRPr>
          </a:p>
        </p:txBody>
      </p:sp>
      <p:graphicFrame>
        <p:nvGraphicFramePr>
          <p:cNvPr id="14" name="Object 4"/>
          <p:cNvGraphicFramePr>
            <a:graphicFrameLocks noChangeAspect="1"/>
          </p:cNvGraphicFramePr>
          <p:nvPr/>
        </p:nvGraphicFramePr>
        <p:xfrm>
          <a:off x="723108" y="4941168"/>
          <a:ext cx="7697784" cy="1512168"/>
        </p:xfrm>
        <a:graphic>
          <a:graphicData uri="http://schemas.openxmlformats.org/presentationml/2006/ole">
            <mc:AlternateContent xmlns:mc="http://schemas.openxmlformats.org/markup-compatibility/2006">
              <mc:Choice xmlns:v="urn:schemas-microsoft-com:vml" Requires="v">
                <p:oleObj spid="_x0000_s66673" name="CS ChemDraw Drawing" r:id="rId7" imgW="6248400" imgH="1231900" progId="ChemDraw.Document.6.0">
                  <p:embed/>
                </p:oleObj>
              </mc:Choice>
              <mc:Fallback>
                <p:oleObj name="CS ChemDraw Drawing" r:id="rId7" imgW="6248400" imgH="1231900" progId="ChemDraw.Document.6.0">
                  <p:embed/>
                  <p:pic>
                    <p:nvPicPr>
                      <p:cNvPr id="0" name="Object 4"/>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108" y="4941168"/>
                        <a:ext cx="7697784" cy="1512168"/>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1384" name="Object 8"/>
          <p:cNvGraphicFramePr>
            <a:graphicFrameLocks noGrp="1" noChangeAspect="1"/>
          </p:cNvGraphicFramePr>
          <p:nvPr>
            <p:ph sz="half" idx="2"/>
          </p:nvPr>
        </p:nvGraphicFramePr>
        <p:xfrm>
          <a:off x="1503361" y="3171863"/>
          <a:ext cx="6137275" cy="666750"/>
        </p:xfrm>
        <a:graphic>
          <a:graphicData uri="http://schemas.openxmlformats.org/presentationml/2006/ole">
            <mc:AlternateContent xmlns:mc="http://schemas.openxmlformats.org/markup-compatibility/2006">
              <mc:Choice xmlns:v="urn:schemas-microsoft-com:vml" Requires="v">
                <p:oleObj spid="_x0000_s28809" name="CS ChemDraw Drawing" r:id="rId3" imgW="3551555" imgH="389255" progId="ChemDraw.Document.6.0">
                  <p:embed/>
                </p:oleObj>
              </mc:Choice>
              <mc:Fallback>
                <p:oleObj name="CS ChemDraw Drawing" r:id="rId3" imgW="3551555" imgH="389255" progId="ChemDraw.Document.6.0">
                  <p:embed/>
                  <p:pic>
                    <p:nvPicPr>
                      <p:cNvPr id="0" name="Object 8"/>
                      <p:cNvPicPr>
                        <a:picLocks noGrp="1" noChangeAspect="1" noChangeArrowheads="1"/>
                      </p:cNvPicPr>
                      <p:nvPr/>
                    </p:nvPicPr>
                    <p:blipFill>
                      <a:blip r:embed="rId4"/>
                      <a:srcRect/>
                      <a:stretch>
                        <a:fillRect/>
                      </a:stretch>
                    </p:blipFill>
                    <p:spPr bwMode="auto">
                      <a:xfrm>
                        <a:off x="1503361" y="3171863"/>
                        <a:ext cx="6137275" cy="6667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A1B3A95D-A368-4140-A915-32BAD5148F8E}" type="datetime11">
              <a:rPr lang="zh-CN" altLang="en-US"/>
              <a:t>21:45:51</a:t>
            </a:fld>
            <a:endParaRPr lang="en-US" altLang="zh-CN"/>
          </a:p>
        </p:txBody>
      </p:sp>
      <p:sp>
        <p:nvSpPr>
          <p:cNvPr id="8" name="灯片编号占位符 6"/>
          <p:cNvSpPr>
            <a:spLocks noGrp="1"/>
          </p:cNvSpPr>
          <p:nvPr>
            <p:ph type="sldNum" sz="quarter" idx="12"/>
          </p:nvPr>
        </p:nvSpPr>
        <p:spPr/>
        <p:txBody>
          <a:bodyPr/>
          <a:lstStyle/>
          <a:p>
            <a:pPr>
              <a:defRPr/>
            </a:pPr>
            <a:fld id="{9CEAA238-D1DF-4DC4-80F8-0519AC0E51F3}" type="slidenum">
              <a:rPr lang="en-US" altLang="zh-CN"/>
              <a:t>37</a:t>
            </a:fld>
            <a:endParaRPr lang="en-US" altLang="zh-CN" dirty="0"/>
          </a:p>
        </p:txBody>
      </p:sp>
      <p:sp>
        <p:nvSpPr>
          <p:cNvPr id="741382" name="Rectangle 6"/>
          <p:cNvSpPr>
            <a:spLocks noChangeArrowheads="1"/>
          </p:cNvSpPr>
          <p:nvPr/>
        </p:nvSpPr>
        <p:spPr bwMode="auto">
          <a:xfrm>
            <a:off x="396080" y="1774241"/>
            <a:ext cx="8351838" cy="934679"/>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eaLnBrk="1" hangingPunct="1">
              <a:lnSpc>
                <a:spcPct val="120000"/>
              </a:lnSpc>
              <a:spcBef>
                <a:spcPts val="0"/>
              </a:spcBef>
              <a:buClr>
                <a:schemeClr val="hlink"/>
              </a:buClr>
              <a:buSzPct val="70000"/>
              <a:buFont typeface="Wingdings" panose="05000000000000000000" pitchFamily="2" charset="2"/>
              <a:buNone/>
            </a:pPr>
            <a:r>
              <a:rPr kumimoji="0" lang="en-US" altLang="zh-CN" sz="2400" b="0" dirty="0">
                <a:latin typeface="Times New Roman" panose="02020603050405020304" pitchFamily="18" charset="0"/>
                <a:ea typeface="宋体" panose="02010600030101010101" pitchFamily="2" charset="-122"/>
              </a:rPr>
              <a:t>       </a:t>
            </a:r>
            <a:r>
              <a:rPr kumimoji="0" lang="zh-CN" altLang="en-US" sz="2400" dirty="0">
                <a:latin typeface="Arial" panose="020B0604020202020204" pitchFamily="34" charset="0"/>
                <a:ea typeface="楷体" panose="02010609060101010101" pitchFamily="49" charset="-122"/>
                <a:cs typeface="Arial" panose="020B0604020202020204" pitchFamily="34" charset="0"/>
              </a:rPr>
              <a:t>在低温下</a:t>
            </a:r>
            <a:r>
              <a:rPr kumimoji="0" lang="en-US" altLang="zh-CN" sz="2400" dirty="0">
                <a:latin typeface="Arial" panose="020B0604020202020204" pitchFamily="34" charset="0"/>
                <a:ea typeface="楷体" panose="02010609060101010101" pitchFamily="49" charset="-122"/>
                <a:cs typeface="Arial" panose="020B0604020202020204" pitchFamily="34" charset="0"/>
              </a:rPr>
              <a:t>(&lt;5℃)</a:t>
            </a:r>
            <a:r>
              <a:rPr kumimoji="0" lang="zh-CN" altLang="en-US" sz="2400" dirty="0">
                <a:latin typeface="Arial" panose="020B0604020202020204" pitchFamily="34" charset="0"/>
                <a:ea typeface="楷体" panose="02010609060101010101" pitchFamily="49" charset="-122"/>
                <a:cs typeface="Arial" panose="020B0604020202020204" pitchFamily="34" charset="0"/>
              </a:rPr>
              <a:t>，芳香族伯胺与亚硝酸作用生成具有一定稳定性的芳香族重氮盐化合物。主要用于有机合成。</a:t>
            </a:r>
          </a:p>
        </p:txBody>
      </p:sp>
      <p:sp>
        <p:nvSpPr>
          <p:cNvPr id="741383" name="Rectangle 7"/>
          <p:cNvSpPr>
            <a:spLocks noChangeArrowheads="1"/>
          </p:cNvSpPr>
          <p:nvPr/>
        </p:nvSpPr>
        <p:spPr bwMode="auto">
          <a:xfrm>
            <a:off x="539750" y="332656"/>
            <a:ext cx="2209800" cy="533400"/>
          </a:xfrm>
          <a:prstGeom prst="rect">
            <a:avLst/>
          </a:prstGeom>
          <a:noFill/>
          <a:ln>
            <a:noFill/>
          </a:ln>
          <a:extLst>
            <a:ext uri="{909E8E84-426E-40DD-AFC4-6F175D3DCCD1}">
              <a14:hiddenFill xmlns:a14="http://schemas.microsoft.com/office/drawing/2010/main">
                <a:solidFill>
                  <a:srgbClr val="FFBDBD"/>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(2)  </a:t>
            </a:r>
            <a:r>
              <a:rPr kumimoji="0" lang="zh-CN" altLang="en-US" sz="2400">
                <a:latin typeface="Arial" panose="020B0604020202020204" pitchFamily="34" charset="0"/>
                <a:ea typeface="楷体" panose="02010609060101010101" pitchFamily="49" charset="-122"/>
                <a:cs typeface="Arial" panose="020B0604020202020204" pitchFamily="34" charset="0"/>
              </a:rPr>
              <a:t>芳香胺</a:t>
            </a:r>
            <a:r>
              <a:rPr kumimoji="0" lang="zh-CN" altLang="en-US" sz="2400">
                <a:solidFill>
                  <a:srgbClr val="9900FF"/>
                </a:solidFill>
                <a:latin typeface="Times New Roman" panose="02020603050405020304" pitchFamily="18" charset="0"/>
                <a:ea typeface="楷体" panose="02010609060101010101" pitchFamily="49" charset="-122"/>
                <a:cs typeface="Arial" panose="020B0604020202020204" pitchFamily="34" charset="0"/>
              </a:rPr>
              <a:t> </a:t>
            </a:r>
          </a:p>
        </p:txBody>
      </p:sp>
      <p:sp>
        <p:nvSpPr>
          <p:cNvPr id="11" name="Text Box 5"/>
          <p:cNvSpPr txBox="1">
            <a:spLocks noChangeArrowheads="1"/>
          </p:cNvSpPr>
          <p:nvPr/>
        </p:nvSpPr>
        <p:spPr bwMode="auto">
          <a:xfrm>
            <a:off x="698500" y="1124744"/>
            <a:ext cx="47375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solidFill>
                  <a:srgbClr val="FF0000"/>
                </a:solidFill>
                <a:latin typeface="黑体" panose="02010609060101010101" pitchFamily="49" charset="-122"/>
                <a:ea typeface="黑体" panose="02010609060101010101" pitchFamily="49" charset="-122"/>
              </a:rPr>
              <a:t>伯胺</a:t>
            </a:r>
            <a:r>
              <a:rPr lang="en-US" altLang="zh-CN" sz="2000" dirty="0">
                <a:solidFill>
                  <a:srgbClr val="FF0000"/>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重氮化反应：生成芳香重氮盐</a:t>
            </a:r>
            <a:endParaRPr lang="en-US" altLang="zh-CN" sz="2000" dirty="0">
              <a:solidFill>
                <a:schemeClr val="bg2"/>
              </a:solidFill>
              <a:latin typeface="黑体" panose="02010609060101010101" pitchFamily="49" charset="-122"/>
              <a:ea typeface="黑体" panose="02010609060101010101" pitchFamily="49" charset="-122"/>
            </a:endParaRPr>
          </a:p>
        </p:txBody>
      </p:sp>
      <p:sp>
        <p:nvSpPr>
          <p:cNvPr id="13" name="Text Box 10"/>
          <p:cNvSpPr txBox="1">
            <a:spLocks noChangeArrowheads="1"/>
          </p:cNvSpPr>
          <p:nvPr/>
        </p:nvSpPr>
        <p:spPr bwMode="auto">
          <a:xfrm>
            <a:off x="539750" y="4293096"/>
            <a:ext cx="8208168" cy="91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0" lang="zh-CN" altLang="en-US" dirty="0">
                <a:solidFill>
                  <a:srgbClr val="009DD9"/>
                </a:solidFill>
                <a:latin typeface="黑体" panose="02010609060101010101" pitchFamily="49" charset="-122"/>
                <a:ea typeface="黑体" panose="02010609060101010101" pitchFamily="49" charset="-122"/>
              </a:rPr>
              <a:t>    芳香重氮盐比脂肪族重氮盐稳定，</a:t>
            </a:r>
            <a:r>
              <a:rPr kumimoji="0" lang="en-US" altLang="zh-CN" dirty="0">
                <a:solidFill>
                  <a:srgbClr val="009DD9"/>
                </a:solidFill>
                <a:latin typeface="黑体" panose="02010609060101010101" pitchFamily="49" charset="-122"/>
                <a:ea typeface="黑体" panose="02010609060101010101" pitchFamily="49" charset="-122"/>
              </a:rPr>
              <a:t>0</a:t>
            </a:r>
            <a:r>
              <a:rPr kumimoji="0" lang="zh-CN" altLang="en-US" dirty="0">
                <a:solidFill>
                  <a:srgbClr val="009DD9"/>
                </a:solidFill>
                <a:latin typeface="黑体" panose="02010609060101010101" pitchFamily="49" charset="-122"/>
                <a:ea typeface="黑体" panose="02010609060101010101" pitchFamily="49" charset="-122"/>
              </a:rPr>
              <a:t>－</a:t>
            </a:r>
            <a:r>
              <a:rPr kumimoji="0" lang="en-US" altLang="zh-CN" dirty="0">
                <a:solidFill>
                  <a:srgbClr val="009DD9"/>
                </a:solidFill>
                <a:latin typeface="黑体" panose="02010609060101010101" pitchFamily="49" charset="-122"/>
                <a:ea typeface="黑体" panose="02010609060101010101" pitchFamily="49" charset="-122"/>
              </a:rPr>
              <a:t>5℃</a:t>
            </a:r>
            <a:r>
              <a:rPr kumimoji="0" lang="zh-CN" altLang="en-US" dirty="0">
                <a:solidFill>
                  <a:srgbClr val="009DD9"/>
                </a:solidFill>
                <a:latin typeface="黑体" panose="02010609060101010101" pitchFamily="49" charset="-122"/>
                <a:ea typeface="黑体" panose="02010609060101010101" pitchFamily="49" charset="-122"/>
              </a:rPr>
              <a:t>水溶液中可保存一段时间。</a:t>
            </a:r>
            <a:endParaRPr kumimoji="0" lang="en-US" altLang="zh-CN" dirty="0">
              <a:solidFill>
                <a:srgbClr val="009DD9"/>
              </a:solidFill>
              <a:latin typeface="黑体" panose="02010609060101010101" pitchFamily="49" charset="-122"/>
              <a:ea typeface="黑体" panose="02010609060101010101" pitchFamily="49" charset="-122"/>
            </a:endParaRPr>
          </a:p>
        </p:txBody>
      </p:sp>
      <p:sp>
        <p:nvSpPr>
          <p:cNvPr id="28" name="Rectangle 49"/>
          <p:cNvSpPr>
            <a:spLocks noChangeArrowheads="1"/>
          </p:cNvSpPr>
          <p:nvPr/>
        </p:nvSpPr>
        <p:spPr bwMode="auto">
          <a:xfrm>
            <a:off x="396079" y="5342979"/>
            <a:ext cx="8424393" cy="93634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eaLnBrk="1" hangingPunct="1">
              <a:lnSpc>
                <a:spcPct val="120000"/>
              </a:lnSpc>
              <a:spcBef>
                <a:spcPts val="0"/>
              </a:spcBef>
              <a:buFontTx/>
              <a:buNone/>
            </a:pPr>
            <a:r>
              <a:rPr kumimoji="0" lang="en-US" altLang="zh-CN" sz="2400" b="0" dirty="0">
                <a:latin typeface="Times New Roman" panose="02020603050405020304" pitchFamily="18" charset="0"/>
                <a:ea typeface="宋体" panose="02010600030101010101" pitchFamily="2" charset="-122"/>
              </a:rPr>
              <a:t>       </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重氮基可以被羟基、氢、卤素和氰基取代，用来制备常规方法不能得到的芳香族化合物。</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1383"/>
                                        </p:tgtEl>
                                        <p:attrNameLst>
                                          <p:attrName>style.visibility</p:attrName>
                                        </p:attrNameLst>
                                      </p:cBhvr>
                                      <p:to>
                                        <p:strVal val="visible"/>
                                      </p:to>
                                    </p:set>
                                    <p:animEffect transition="in" filter="slide(fromBottom)">
                                      <p:cBhvr>
                                        <p:cTn id="7" dur="500"/>
                                        <p:tgtEl>
                                          <p:spTgt spid="74138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41382"/>
                                        </p:tgtEl>
                                        <p:attrNameLst>
                                          <p:attrName>style.visibility</p:attrName>
                                        </p:attrNameLst>
                                      </p:cBhvr>
                                      <p:to>
                                        <p:strVal val="visible"/>
                                      </p:to>
                                    </p:set>
                                    <p:animEffect transition="in" filter="slide(fromBottom)">
                                      <p:cBhvr>
                                        <p:cTn id="12" dur="500"/>
                                        <p:tgtEl>
                                          <p:spTgt spid="741382"/>
                                        </p:tgtEl>
                                      </p:cBhvr>
                                    </p:animEffect>
                                  </p:childTnLst>
                                </p:cTn>
                              </p:par>
                              <p:par>
                                <p:cTn id="13" presetID="12" presetClass="entr" presetSubtype="4" fill="hold" nodeType="withEffect">
                                  <p:stCondLst>
                                    <p:cond delay="0"/>
                                  </p:stCondLst>
                                  <p:childTnLst>
                                    <p:set>
                                      <p:cBhvr>
                                        <p:cTn id="14" dur="1" fill="hold">
                                          <p:stCondLst>
                                            <p:cond delay="0"/>
                                          </p:stCondLst>
                                        </p:cTn>
                                        <p:tgtEl>
                                          <p:spTgt spid="741384"/>
                                        </p:tgtEl>
                                        <p:attrNameLst>
                                          <p:attrName>style.visibility</p:attrName>
                                        </p:attrNameLst>
                                      </p:cBhvr>
                                      <p:to>
                                        <p:strVal val="visible"/>
                                      </p:to>
                                    </p:set>
                                    <p:animEffect transition="in" filter="slide(fromBottom)">
                                      <p:cBhvr>
                                        <p:cTn id="15" dur="500"/>
                                        <p:tgtEl>
                                          <p:spTgt spid="741384"/>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slide(fromBottom)">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82" grpId="0"/>
      <p:bldP spid="741383" grpId="0"/>
      <p:bldP spid="2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8"/>
          <p:cNvGrpSpPr>
            <a:grpSpLocks noChangeAspect="1"/>
          </p:cNvGrpSpPr>
          <p:nvPr/>
        </p:nvGrpSpPr>
        <p:grpSpPr bwMode="auto">
          <a:xfrm>
            <a:off x="458520" y="1027843"/>
            <a:ext cx="8226960" cy="3255726"/>
            <a:chOff x="1053" y="2420"/>
            <a:chExt cx="4177" cy="1653"/>
          </a:xfrm>
        </p:grpSpPr>
        <p:sp>
          <p:nvSpPr>
            <p:cNvPr id="13" name="Text Box 15"/>
            <p:cNvSpPr txBox="1">
              <a:spLocks noChangeArrowheads="1"/>
            </p:cNvSpPr>
            <p:nvPr/>
          </p:nvSpPr>
          <p:spPr bwMode="auto">
            <a:xfrm>
              <a:off x="3659" y="3717"/>
              <a:ext cx="1571"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1800" b="1" i="0" u="none" strike="noStrike" kern="0" cap="none" spc="0" normalizeH="0" baseline="0" noProof="0" dirty="0">
                  <a:ln>
                    <a:noFill/>
                  </a:ln>
                  <a:solidFill>
                    <a:srgbClr val="009DD9"/>
                  </a:solidFill>
                  <a:effectLst/>
                  <a:uLnTx/>
                  <a:uFillTx/>
                  <a:latin typeface="Arial" panose="020B0604020202020204" pitchFamily="34" charset="0"/>
                  <a:ea typeface="黑体" panose="02010609060101010101" pitchFamily="49" charset="-122"/>
                </a:rPr>
                <a:t>N-</a:t>
              </a:r>
              <a:r>
                <a:rPr kumimoji="0" lang="zh-CN" altLang="en-US" sz="1800" b="1" i="0" u="none" strike="noStrike" kern="0" cap="none" spc="0" normalizeH="0" baseline="0" noProof="0" dirty="0">
                  <a:ln>
                    <a:noFill/>
                  </a:ln>
                  <a:solidFill>
                    <a:srgbClr val="009DD9"/>
                  </a:solidFill>
                  <a:effectLst/>
                  <a:uLnTx/>
                  <a:uFillTx/>
                  <a:latin typeface="Arial" panose="020B0604020202020204" pitchFamily="34" charset="0"/>
                  <a:ea typeface="黑体" panose="02010609060101010101" pitchFamily="49" charset="-122"/>
                </a:rPr>
                <a:t>甲基</a:t>
              </a:r>
              <a:r>
                <a:rPr kumimoji="0" lang="en-US" altLang="zh-CN" sz="1800" b="1" i="0" u="none" strike="noStrike" kern="0" cap="none" spc="0" normalizeH="0" baseline="0" noProof="0" dirty="0">
                  <a:ln>
                    <a:noFill/>
                  </a:ln>
                  <a:solidFill>
                    <a:srgbClr val="009DD9"/>
                  </a:solidFill>
                  <a:effectLst/>
                  <a:uLnTx/>
                  <a:uFillTx/>
                  <a:latin typeface="Arial" panose="020B0604020202020204" pitchFamily="34" charset="0"/>
                  <a:ea typeface="黑体" panose="02010609060101010101" pitchFamily="49" charset="-122"/>
                </a:rPr>
                <a:t>-N-</a:t>
              </a:r>
              <a:r>
                <a:rPr kumimoji="0" lang="zh-CN" altLang="en-US" sz="1800" b="1" i="0" u="none" strike="noStrike" kern="0" cap="none" spc="0" normalizeH="0" baseline="0" noProof="0" dirty="0">
                  <a:ln>
                    <a:noFill/>
                  </a:ln>
                  <a:solidFill>
                    <a:srgbClr val="009DD9"/>
                  </a:solidFill>
                  <a:effectLst/>
                  <a:uLnTx/>
                  <a:uFillTx/>
                  <a:latin typeface="Arial" panose="020B0604020202020204" pitchFamily="34" charset="0"/>
                  <a:ea typeface="黑体" panose="02010609060101010101" pitchFamily="49" charset="-122"/>
                </a:rPr>
                <a:t>亚硝基苯胺</a:t>
              </a:r>
            </a:p>
            <a:p>
              <a:pPr marL="0" marR="0" lvl="0" indent="0" algn="ctr" defTabSz="914400" eaLnBrk="1" fontAlgn="auto" latinLnBrk="0" hangingPunct="1">
                <a:lnSpc>
                  <a:spcPct val="100000"/>
                </a:lnSpc>
                <a:spcBef>
                  <a:spcPct val="20000"/>
                </a:spcBef>
                <a:spcAft>
                  <a:spcPts val="0"/>
                </a:spcAft>
                <a:buClrTx/>
                <a:buSzTx/>
                <a:buFontTx/>
                <a:buNone/>
                <a:defRPr/>
              </a:pPr>
              <a:r>
                <a:rPr kumimoji="0" lang="zh-CN" altLang="en-US" sz="1800" b="1" i="0" u="none" strike="noStrike" kern="0" cap="none" spc="0" normalizeH="0" baseline="0" noProof="0" dirty="0">
                  <a:ln>
                    <a:noFill/>
                  </a:ln>
                  <a:solidFill>
                    <a:schemeClr val="accent2">
                      <a:lumMod val="50000"/>
                    </a:schemeClr>
                  </a:solidFill>
                  <a:effectLst/>
                  <a:uLnTx/>
                  <a:uFillTx/>
                  <a:latin typeface="Arial" panose="020B0604020202020204" pitchFamily="34" charset="0"/>
                  <a:ea typeface="黑体" panose="02010609060101010101" pitchFamily="49" charset="-122"/>
                </a:rPr>
                <a:t>棕色油状物</a:t>
              </a:r>
            </a:p>
          </p:txBody>
        </p:sp>
        <p:graphicFrame>
          <p:nvGraphicFramePr>
            <p:cNvPr id="14" name="Object 16"/>
            <p:cNvGraphicFramePr>
              <a:graphicFrameLocks noChangeAspect="1"/>
            </p:cNvGraphicFramePr>
            <p:nvPr/>
          </p:nvGraphicFramePr>
          <p:xfrm>
            <a:off x="1815" y="3018"/>
            <a:ext cx="2848" cy="657"/>
          </p:xfrm>
          <a:graphic>
            <a:graphicData uri="http://schemas.openxmlformats.org/presentationml/2006/ole">
              <mc:AlternateContent xmlns:mc="http://schemas.openxmlformats.org/markup-compatibility/2006">
                <mc:Choice xmlns:v="urn:schemas-microsoft-com:vml" Requires="v">
                  <p:oleObj spid="_x0000_s67660" name="CS ChemDraw Drawing" r:id="rId3" imgW="3157855" imgH="757555" progId="ChemDraw.Document.6.0">
                    <p:embed/>
                  </p:oleObj>
                </mc:Choice>
                <mc:Fallback>
                  <p:oleObj name="CS ChemDraw Drawing" r:id="rId3" imgW="3157855" imgH="757555" progId="ChemDraw.Document.6.0">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5" y="3018"/>
                          <a:ext cx="2848" cy="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5"/>
            <p:cNvSpPr txBox="1">
              <a:spLocks noChangeArrowheads="1"/>
            </p:cNvSpPr>
            <p:nvPr/>
          </p:nvSpPr>
          <p:spPr bwMode="auto">
            <a:xfrm>
              <a:off x="1053" y="2420"/>
              <a:ext cx="181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b="1"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仲胺（</a:t>
              </a:r>
              <a:r>
                <a:rPr kumimoji="0" lang="en-US" altLang="zh-CN" sz="1800" b="1"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N</a:t>
              </a:r>
              <a:r>
                <a:rPr kumimoji="0" lang="zh-CN" altLang="en-US" sz="1800" b="1"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－烷基苯胺）</a:t>
              </a:r>
              <a:r>
                <a:rPr kumimoji="0" lang="en-US" altLang="zh-CN" sz="1800" b="1"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 </a:t>
              </a:r>
              <a:endParaRPr kumimoji="0" lang="en-US" altLang="zh-CN" sz="1800" b="1" i="0" u="none" strike="noStrike" kern="0" cap="none" spc="0" normalizeH="0" baseline="0" noProof="0" dirty="0">
                <a:ln>
                  <a:noFill/>
                </a:ln>
                <a:solidFill>
                  <a:srgbClr val="DBF5F9"/>
                </a:solidFill>
                <a:effectLst/>
                <a:uLnTx/>
                <a:uFillTx/>
                <a:latin typeface="黑体" panose="02010609060101010101" pitchFamily="49" charset="-122"/>
                <a:ea typeface="黑体" panose="02010609060101010101" pitchFamily="49" charset="-122"/>
              </a:endParaRPr>
            </a:p>
          </p:txBody>
        </p:sp>
      </p:grpSp>
      <p:grpSp>
        <p:nvGrpSpPr>
          <p:cNvPr id="16" name="Group 19"/>
          <p:cNvGrpSpPr>
            <a:grpSpLocks noChangeAspect="1"/>
          </p:cNvGrpSpPr>
          <p:nvPr/>
        </p:nvGrpSpPr>
        <p:grpSpPr bwMode="auto">
          <a:xfrm>
            <a:off x="3131840" y="4721597"/>
            <a:ext cx="5077592" cy="1443707"/>
            <a:chOff x="1650" y="701"/>
            <a:chExt cx="2578" cy="733"/>
          </a:xfrm>
        </p:grpSpPr>
        <p:graphicFrame>
          <p:nvGraphicFramePr>
            <p:cNvPr id="17" name="Object 4"/>
            <p:cNvGraphicFramePr>
              <a:graphicFrameLocks noChangeAspect="1"/>
            </p:cNvGraphicFramePr>
            <p:nvPr/>
          </p:nvGraphicFramePr>
          <p:xfrm>
            <a:off x="1650" y="701"/>
            <a:ext cx="1009" cy="733"/>
          </p:xfrm>
          <a:graphic>
            <a:graphicData uri="http://schemas.openxmlformats.org/presentationml/2006/ole">
              <mc:AlternateContent xmlns:mc="http://schemas.openxmlformats.org/markup-compatibility/2006">
                <mc:Choice xmlns:v="urn:schemas-microsoft-com:vml" Requires="v">
                  <p:oleObj spid="_x0000_s67661" name="CS ChemDraw Drawing" r:id="rId5" imgW="1009650" imgH="733425" progId="ChemDraw.Document.6.0">
                    <p:embed/>
                  </p:oleObj>
                </mc:Choice>
                <mc:Fallback>
                  <p:oleObj name="CS ChemDraw Drawing" r:id="rId5" imgW="1009650" imgH="733425" progId="ChemDraw.Document.6.0">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0" y="701"/>
                          <a:ext cx="1009" cy="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5"/>
            <p:cNvSpPr txBox="1">
              <a:spLocks noChangeArrowheads="1"/>
            </p:cNvSpPr>
            <p:nvPr/>
          </p:nvSpPr>
          <p:spPr bwMode="auto">
            <a:xfrm>
              <a:off x="3096" y="808"/>
              <a:ext cx="1132"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35000"/>
                </a:lnSpc>
                <a:spcBef>
                  <a:spcPts val="0"/>
                </a:spcBef>
                <a:spcAft>
                  <a:spcPts val="0"/>
                </a:spcAft>
                <a:buClrTx/>
                <a:buSzTx/>
                <a:buFontTx/>
                <a:buNone/>
                <a:defRPr/>
              </a:pPr>
              <a:r>
                <a:rPr kumimoji="0" lang="en-US" altLang="zh-CN" sz="1800" b="1" i="0" u="none" strike="noStrike" kern="0" cap="none" spc="0" normalizeH="0" baseline="0" noProof="0">
                  <a:ln>
                    <a:noFill/>
                  </a:ln>
                  <a:solidFill>
                    <a:srgbClr val="009DD9"/>
                  </a:solidFill>
                  <a:effectLst/>
                  <a:uLnTx/>
                  <a:uFillTx/>
                  <a:latin typeface="Arial" panose="020B0604020202020204" pitchFamily="34" charset="0"/>
                  <a:ea typeface="黑体" panose="02010609060101010101" pitchFamily="49" charset="-122"/>
                </a:rPr>
                <a:t>N-</a:t>
              </a:r>
              <a:r>
                <a:rPr kumimoji="0" lang="zh-CN" altLang="en-US" sz="1800" b="1" i="0" u="none" strike="noStrike" kern="0" cap="none" spc="0" normalizeH="0" baseline="0" noProof="0">
                  <a:ln>
                    <a:noFill/>
                  </a:ln>
                  <a:solidFill>
                    <a:srgbClr val="009DD9"/>
                  </a:solidFill>
                  <a:effectLst/>
                  <a:uLnTx/>
                  <a:uFillTx/>
                  <a:latin typeface="Arial" panose="020B0604020202020204" pitchFamily="34" charset="0"/>
                  <a:ea typeface="黑体" panose="02010609060101010101" pitchFamily="49" charset="-122"/>
                </a:rPr>
                <a:t>亚硝基二苯胺</a:t>
              </a:r>
              <a:endParaRPr kumimoji="0" lang="en-US" altLang="zh-CN" sz="1800" b="1" i="0" u="none" strike="noStrike" kern="0" cap="none" spc="0" normalizeH="0" baseline="0" noProof="0">
                <a:ln>
                  <a:noFill/>
                </a:ln>
                <a:solidFill>
                  <a:srgbClr val="009DD9"/>
                </a:solidFill>
                <a:effectLst/>
                <a:uLnTx/>
                <a:uFillTx/>
                <a:latin typeface="Arial" panose="020B0604020202020204" pitchFamily="34" charset="0"/>
                <a:ea typeface="黑体" panose="02010609060101010101" pitchFamily="49" charset="-122"/>
              </a:endParaRPr>
            </a:p>
            <a:p>
              <a:pPr marL="0" marR="0" lvl="0" indent="0" defTabSz="914400" eaLnBrk="1" fontAlgn="auto" latinLnBrk="0" hangingPunct="1">
                <a:lnSpc>
                  <a:spcPct val="135000"/>
                </a:lnSpc>
                <a:spcBef>
                  <a:spcPts val="0"/>
                </a:spcBef>
                <a:spcAft>
                  <a:spcPts val="0"/>
                </a:spcAft>
                <a:buClrTx/>
                <a:buSzTx/>
                <a:buFontTx/>
                <a:buNone/>
                <a:defRPr/>
              </a:pPr>
              <a:r>
                <a:rPr kumimoji="0" lang="zh-CN" altLang="en-US" sz="1800" b="1" i="0" u="none" strike="noStrike" kern="0" cap="none" spc="0" normalizeH="0" baseline="0" noProof="0">
                  <a:ln>
                    <a:noFill/>
                  </a:ln>
                  <a:solidFill>
                    <a:srgbClr val="FFC000"/>
                  </a:solidFill>
                  <a:effectLst/>
                  <a:uLnTx/>
                  <a:uFillTx/>
                  <a:latin typeface="Arial" panose="020B0604020202020204" pitchFamily="34" charset="0"/>
                  <a:ea typeface="黑体" panose="02010609060101010101" pitchFamily="49" charset="-122"/>
                </a:rPr>
                <a:t>   黄色固体</a:t>
              </a:r>
              <a:endParaRPr kumimoji="0" lang="en-US" altLang="zh-CN" sz="1800" b="1" i="0" u="none" strike="noStrike" kern="0" cap="none" spc="0" normalizeH="0" baseline="0" noProof="0">
                <a:ln>
                  <a:noFill/>
                </a:ln>
                <a:solidFill>
                  <a:srgbClr val="FFC000"/>
                </a:solidFill>
                <a:effectLst/>
                <a:uLnTx/>
                <a:uFillTx/>
                <a:latin typeface="Arial" panose="020B0604020202020204" pitchFamily="34" charset="0"/>
                <a:ea typeface="黑体" panose="02010609060101010101" pitchFamily="49" charset="-122"/>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4"/>
          <p:cNvGrpSpPr/>
          <p:nvPr/>
        </p:nvGrpSpPr>
        <p:grpSpPr bwMode="auto">
          <a:xfrm>
            <a:off x="852488" y="1420813"/>
            <a:ext cx="6623050" cy="2971800"/>
            <a:chOff x="1022" y="985"/>
            <a:chExt cx="4172" cy="1872"/>
          </a:xfrm>
        </p:grpSpPr>
        <p:sp>
          <p:nvSpPr>
            <p:cNvPr id="14" name="Text Box 5"/>
            <p:cNvSpPr txBox="1">
              <a:spLocks noChangeArrowheads="1"/>
            </p:cNvSpPr>
            <p:nvPr/>
          </p:nvSpPr>
          <p:spPr bwMode="auto">
            <a:xfrm>
              <a:off x="1022" y="985"/>
              <a:ext cx="18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8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叔胺（</a:t>
              </a:r>
              <a:r>
                <a:rPr kumimoji="0" lang="en-US" altLang="zh-CN" sz="18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N,N</a:t>
              </a:r>
              <a:r>
                <a:rPr kumimoji="0" lang="zh-CN" altLang="en-US" sz="18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－二烷基苯胺）</a:t>
              </a:r>
              <a:r>
                <a:rPr kumimoji="0" lang="en-US" altLang="zh-CN" sz="18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 </a:t>
              </a:r>
              <a:endParaRPr kumimoji="0" lang="en-US" altLang="zh-CN" sz="1800" b="1" i="0" u="none" strike="noStrike" kern="0" cap="none" spc="0" normalizeH="0" baseline="0" noProof="0">
                <a:ln>
                  <a:noFill/>
                </a:ln>
                <a:solidFill>
                  <a:srgbClr val="DBF5F9"/>
                </a:solidFill>
                <a:effectLst/>
                <a:uLnTx/>
                <a:uFillTx/>
                <a:latin typeface="黑体" panose="02010609060101010101" pitchFamily="49" charset="-122"/>
                <a:ea typeface="黑体" panose="02010609060101010101" pitchFamily="49" charset="-122"/>
              </a:endParaRPr>
            </a:p>
          </p:txBody>
        </p:sp>
        <p:grpSp>
          <p:nvGrpSpPr>
            <p:cNvPr id="15" name="组合 12"/>
            <p:cNvGrpSpPr/>
            <p:nvPr/>
          </p:nvGrpSpPr>
          <p:grpSpPr bwMode="auto">
            <a:xfrm>
              <a:off x="1219" y="1370"/>
              <a:ext cx="3975" cy="1487"/>
              <a:chOff x="1893888" y="1704975"/>
              <a:chExt cx="6310312" cy="2360438"/>
            </a:xfrm>
          </p:grpSpPr>
          <p:graphicFrame>
            <p:nvGraphicFramePr>
              <p:cNvPr id="16" name="Object 6"/>
              <p:cNvGraphicFramePr>
                <a:graphicFrameLocks noChangeAspect="1"/>
              </p:cNvGraphicFramePr>
              <p:nvPr/>
            </p:nvGraphicFramePr>
            <p:xfrm>
              <a:off x="2271713" y="1704975"/>
              <a:ext cx="4527550" cy="1612900"/>
            </p:xfrm>
            <a:graphic>
              <a:graphicData uri="http://schemas.openxmlformats.org/presentationml/2006/ole">
                <mc:AlternateContent xmlns:mc="http://schemas.openxmlformats.org/markup-compatibility/2006">
                  <mc:Choice xmlns:v="urn:schemas-microsoft-com:vml" Requires="v">
                    <p:oleObj spid="_x0000_s68647" name="CS ChemDraw Drawing" r:id="rId3" imgW="2838450" imgH="1019175" progId="ChemDraw.Document.6.0">
                      <p:embed/>
                    </p:oleObj>
                  </mc:Choice>
                  <mc:Fallback>
                    <p:oleObj name="CS ChemDraw Drawing" r:id="rId3" imgW="2838450" imgH="1019175"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1713" y="1704975"/>
                            <a:ext cx="452755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 name="Picture 8" descr="toxic%2520chemicals">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1250" y="1768475"/>
                <a:ext cx="7429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ine 9"/>
              <p:cNvSpPr>
                <a:spLocks noChangeShapeType="1"/>
              </p:cNvSpPr>
              <p:nvPr/>
            </p:nvSpPr>
            <p:spPr bwMode="auto">
              <a:xfrm>
                <a:off x="1893888" y="2020888"/>
                <a:ext cx="379412" cy="260350"/>
              </a:xfrm>
              <a:prstGeom prst="line">
                <a:avLst/>
              </a:prstGeom>
              <a:noFill/>
              <a:ln w="38100">
                <a:solidFill>
                  <a:srgbClr val="FF99CC"/>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19" name="Line 10"/>
              <p:cNvSpPr>
                <a:spLocks noChangeShapeType="1"/>
              </p:cNvSpPr>
              <p:nvPr/>
            </p:nvSpPr>
            <p:spPr bwMode="auto">
              <a:xfrm flipV="1">
                <a:off x="2573338" y="2840038"/>
                <a:ext cx="0" cy="482600"/>
              </a:xfrm>
              <a:prstGeom prst="line">
                <a:avLst/>
              </a:prstGeom>
              <a:noFill/>
              <a:ln w="76200">
                <a:solidFill>
                  <a:srgbClr val="FF99CC"/>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0" name="Rectangle 14"/>
              <p:cNvSpPr>
                <a:spLocks noChangeArrowheads="1"/>
              </p:cNvSpPr>
              <p:nvPr/>
            </p:nvSpPr>
            <p:spPr bwMode="auto">
              <a:xfrm>
                <a:off x="5799138" y="3341567"/>
                <a:ext cx="1555750" cy="72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9DD9"/>
                    </a:solidFill>
                    <a:effectLst/>
                    <a:uLnTx/>
                    <a:uFillTx/>
                    <a:latin typeface="黑体" panose="02010609060101010101" pitchFamily="49" charset="-122"/>
                    <a:ea typeface="黑体" panose="02010609060101010101" pitchFamily="49" charset="-122"/>
                  </a:rPr>
                  <a:t>对亚硝基苯胺</a:t>
                </a:r>
              </a:p>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1800" b="1" i="0" u="none" strike="noStrike" kern="0" cap="none" spc="0" normalizeH="0" baseline="0" noProof="0">
                    <a:ln>
                      <a:noFill/>
                    </a:ln>
                    <a:solidFill>
                      <a:srgbClr val="009DD9"/>
                    </a:solidFill>
                    <a:effectLst/>
                    <a:uLnTx/>
                    <a:uFillTx/>
                    <a:latin typeface="Arial" panose="020B0604020202020204" pitchFamily="34" charset="0"/>
                    <a:ea typeface="黑体" panose="02010609060101010101" pitchFamily="49" charset="-122"/>
                  </a:rPr>
                  <a:t>绿色叶片状</a:t>
                </a: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A257AC8F-B0E6-411F-8539-FDB33A35EACF}" type="datetime11">
              <a:rPr lang="zh-CN" altLang="en-US"/>
              <a:t>21:45:51</a:t>
            </a:fld>
            <a:endParaRPr lang="en-US" altLang="zh-CN"/>
          </a:p>
        </p:txBody>
      </p:sp>
      <p:sp>
        <p:nvSpPr>
          <p:cNvPr id="8" name="灯片编号占位符 3"/>
          <p:cNvSpPr>
            <a:spLocks noGrp="1"/>
          </p:cNvSpPr>
          <p:nvPr>
            <p:ph type="sldNum" sz="quarter" idx="12"/>
          </p:nvPr>
        </p:nvSpPr>
        <p:spPr/>
        <p:txBody>
          <a:bodyPr/>
          <a:lstStyle/>
          <a:p>
            <a:pPr>
              <a:defRPr/>
            </a:pPr>
            <a:fld id="{7B87F7AB-D1DF-44DB-99F5-28D8EAD81E42}" type="slidenum">
              <a:rPr lang="en-US" altLang="zh-CN"/>
              <a:t>4</a:t>
            </a:fld>
            <a:endParaRPr lang="en-US" altLang="zh-CN"/>
          </a:p>
        </p:txBody>
      </p:sp>
      <p:sp>
        <p:nvSpPr>
          <p:cNvPr id="562179" name="Text Box 3"/>
          <p:cNvSpPr txBox="1">
            <a:spLocks noChangeArrowheads="1"/>
          </p:cNvSpPr>
          <p:nvPr/>
        </p:nvSpPr>
        <p:spPr bwMode="auto">
          <a:xfrm>
            <a:off x="381000" y="2743200"/>
            <a:ext cx="505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a:latin typeface="Arial" panose="020B0604020202020204" pitchFamily="34" charset="0"/>
                <a:ea typeface="楷体" panose="02010609060101010101" pitchFamily="49" charset="-122"/>
                <a:cs typeface="Arial" panose="020B0604020202020204" pitchFamily="34" charset="0"/>
              </a:rPr>
              <a:t>二、 硝基化合物的物理性质</a:t>
            </a:r>
          </a:p>
        </p:txBody>
      </p:sp>
      <p:sp>
        <p:nvSpPr>
          <p:cNvPr id="562186" name="Rectangle 10"/>
          <p:cNvSpPr>
            <a:spLocks noChangeArrowheads="1"/>
          </p:cNvSpPr>
          <p:nvPr/>
        </p:nvSpPr>
        <p:spPr bwMode="auto">
          <a:xfrm>
            <a:off x="971550" y="3500438"/>
            <a:ext cx="64008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20000"/>
              </a:lnSpc>
              <a:spcBef>
                <a:spcPct val="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⑴  </a:t>
            </a:r>
            <a:r>
              <a:rPr kumimoji="0" lang="zh-CN" altLang="en-US" sz="2400" dirty="0">
                <a:latin typeface="Arial" panose="020B0604020202020204" pitchFamily="34" charset="0"/>
                <a:ea typeface="楷体" panose="02010609060101010101" pitchFamily="49" charset="-122"/>
                <a:cs typeface="Arial" panose="020B0604020202020204" pitchFamily="34" charset="0"/>
              </a:rPr>
              <a:t>硝基化合物的偶极矩较大。</a:t>
            </a:r>
          </a:p>
          <a:p>
            <a:pPr algn="just">
              <a:lnSpc>
                <a:spcPct val="120000"/>
              </a:lnSpc>
              <a:spcBef>
                <a:spcPct val="0"/>
              </a:spcBef>
              <a:buFontTx/>
              <a:buNone/>
            </a:pPr>
            <a:r>
              <a:rPr kumimoji="0" lang="zh-CN" altLang="en-US" sz="2400" dirty="0">
                <a:latin typeface="Arial" panose="020B0604020202020204" pitchFamily="34" charset="0"/>
                <a:ea typeface="楷体" panose="02010609060101010101" pitchFamily="49" charset="-122"/>
                <a:cs typeface="Arial" panose="020B0604020202020204" pitchFamily="34" charset="0"/>
              </a:rPr>
              <a:t>⑵  沸点比相应的卤代烃高。</a:t>
            </a:r>
          </a:p>
          <a:p>
            <a:pPr algn="just">
              <a:lnSpc>
                <a:spcPct val="120000"/>
              </a:lnSpc>
              <a:spcBef>
                <a:spcPct val="0"/>
              </a:spcBef>
              <a:buFontTx/>
              <a:buNone/>
            </a:pPr>
            <a:r>
              <a:rPr kumimoji="0" lang="zh-CN" altLang="en-US" sz="2400" dirty="0">
                <a:latin typeface="Arial" panose="020B0604020202020204" pitchFamily="34" charset="0"/>
                <a:ea typeface="楷体" panose="02010609060101010101" pitchFamily="49" charset="-122"/>
                <a:cs typeface="Arial" panose="020B0604020202020204" pitchFamily="34" charset="0"/>
              </a:rPr>
              <a:t>⑶  多硝基化合物具有爆炸性。</a:t>
            </a:r>
          </a:p>
          <a:p>
            <a:pPr algn="just">
              <a:lnSpc>
                <a:spcPct val="120000"/>
              </a:lnSpc>
              <a:spcBef>
                <a:spcPct val="0"/>
              </a:spcBef>
              <a:buFontTx/>
              <a:buNone/>
            </a:pPr>
            <a:r>
              <a:rPr kumimoji="0" lang="zh-CN" altLang="en-US" sz="2400" dirty="0">
                <a:latin typeface="Arial" panose="020B0604020202020204" pitchFamily="34" charset="0"/>
                <a:ea typeface="楷体" panose="02010609060101010101" pitchFamily="49" charset="-122"/>
                <a:cs typeface="Arial" panose="020B0604020202020204" pitchFamily="34" charset="0"/>
              </a:rPr>
              <a:t>⑷  液体硝基化合物是良好的有机溶剂。</a:t>
            </a:r>
          </a:p>
          <a:p>
            <a:pPr algn="just">
              <a:lnSpc>
                <a:spcPct val="120000"/>
              </a:lnSpc>
              <a:spcBef>
                <a:spcPct val="0"/>
              </a:spcBef>
              <a:buFontTx/>
              <a:buNone/>
            </a:pPr>
            <a:r>
              <a:rPr kumimoji="0" lang="zh-CN" altLang="en-US" sz="2400" dirty="0">
                <a:latin typeface="Arial" panose="020B0604020202020204" pitchFamily="34" charset="0"/>
                <a:ea typeface="楷体" panose="02010609060101010101" pitchFamily="49" charset="-122"/>
                <a:cs typeface="Arial" panose="020B0604020202020204" pitchFamily="34" charset="0"/>
              </a:rPr>
              <a:t>⑸  有毒。 </a:t>
            </a:r>
          </a:p>
          <a:p>
            <a:pPr algn="just">
              <a:lnSpc>
                <a:spcPct val="120000"/>
              </a:lnSpc>
              <a:spcBef>
                <a:spcPct val="0"/>
              </a:spcBef>
              <a:buFontTx/>
              <a:buNone/>
            </a:pPr>
            <a:r>
              <a:rPr kumimoji="0" lang="zh-CN" altLang="en-US" sz="2400" dirty="0">
                <a:latin typeface="Arial" panose="020B0604020202020204" pitchFamily="34" charset="0"/>
                <a:ea typeface="楷体" panose="02010609060101010101" pitchFamily="49" charset="-122"/>
                <a:cs typeface="Arial" panose="020B0604020202020204" pitchFamily="34" charset="0"/>
              </a:rPr>
              <a:t>⑹  比重大于</a:t>
            </a:r>
            <a:r>
              <a:rPr kumimoji="0" lang="en-US" altLang="zh-CN" sz="2400" dirty="0">
                <a:latin typeface="Arial" panose="020B0604020202020204" pitchFamily="34" charset="0"/>
                <a:ea typeface="楷体" panose="02010609060101010101" pitchFamily="49" charset="-122"/>
                <a:cs typeface="Arial" panose="020B0604020202020204" pitchFamily="34" charset="0"/>
              </a:rPr>
              <a:t>1</a:t>
            </a:r>
            <a:r>
              <a:rPr kumimoji="0" lang="zh-CN" altLang="en-US" sz="2400" dirty="0">
                <a:latin typeface="Arial" panose="020B0604020202020204" pitchFamily="34" charset="0"/>
                <a:ea typeface="楷体" panose="02010609060101010101" pitchFamily="49" charset="-122"/>
                <a:cs typeface="Arial" panose="020B0604020202020204" pitchFamily="34" charset="0"/>
              </a:rPr>
              <a:t>。</a:t>
            </a:r>
            <a:r>
              <a:rPr kumimoji="0" lang="zh-CN" altLang="en-US" sz="2400" dirty="0">
                <a:solidFill>
                  <a:srgbClr val="CC3300"/>
                </a:solidFill>
                <a:latin typeface="Arial" panose="020B0604020202020204" pitchFamily="34" charset="0"/>
                <a:ea typeface="楷体" panose="02010609060101010101" pitchFamily="49" charset="-122"/>
                <a:cs typeface="Arial" panose="020B0604020202020204" pitchFamily="34" charset="0"/>
              </a:rPr>
              <a:t>  </a:t>
            </a:r>
          </a:p>
        </p:txBody>
      </p:sp>
      <p:sp>
        <p:nvSpPr>
          <p:cNvPr id="562190" name="Rectangle 14"/>
          <p:cNvSpPr>
            <a:spLocks noChangeArrowheads="1"/>
          </p:cNvSpPr>
          <p:nvPr/>
        </p:nvSpPr>
        <p:spPr bwMode="auto">
          <a:xfrm>
            <a:off x="381000" y="381000"/>
            <a:ext cx="57150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3</a:t>
            </a:r>
            <a:r>
              <a:rPr lang="zh-CN" altLang="en-US" sz="2400">
                <a:latin typeface="Arial" panose="020B0604020202020204" pitchFamily="34" charset="0"/>
                <a:ea typeface="楷体" panose="02010609060101010101" pitchFamily="49" charset="-122"/>
                <a:cs typeface="Arial" panose="020B0604020202020204" pitchFamily="34" charset="0"/>
              </a:rPr>
              <a:t>、命名  以硝基作为取代基，烃为母体</a:t>
            </a:r>
          </a:p>
        </p:txBody>
      </p:sp>
      <p:graphicFrame>
        <p:nvGraphicFramePr>
          <p:cNvPr id="562192" name="Object 16"/>
          <p:cNvGraphicFramePr>
            <a:graphicFrameLocks noChangeAspect="1"/>
          </p:cNvGraphicFramePr>
          <p:nvPr/>
        </p:nvGraphicFramePr>
        <p:xfrm>
          <a:off x="2051050" y="981075"/>
          <a:ext cx="4321175" cy="1311275"/>
        </p:xfrm>
        <a:graphic>
          <a:graphicData uri="http://schemas.openxmlformats.org/presentationml/2006/ole">
            <mc:AlternateContent xmlns:mc="http://schemas.openxmlformats.org/markup-compatibility/2006">
              <mc:Choice xmlns:v="urn:schemas-microsoft-com:vml" Requires="v">
                <p:oleObj spid="_x0000_s10329" name="CS ChemDraw Drawing" r:id="rId3" imgW="4737100" imgH="1447800" progId="ChemDraw.Document.6.0">
                  <p:embed/>
                </p:oleObj>
              </mc:Choice>
              <mc:Fallback>
                <p:oleObj name="CS ChemDraw Drawing" r:id="rId3" imgW="4737100" imgH="1447800" progId="ChemDraw.Document.6.0">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981075"/>
                        <a:ext cx="4321175" cy="13112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2190"/>
                                        </p:tgtEl>
                                        <p:attrNameLst>
                                          <p:attrName>style.visibility</p:attrName>
                                        </p:attrNameLst>
                                      </p:cBhvr>
                                      <p:to>
                                        <p:strVal val="visible"/>
                                      </p:to>
                                    </p:set>
                                    <p:animEffect transition="in" filter="box(out)">
                                      <p:cBhvr>
                                        <p:cTn id="7" dur="500"/>
                                        <p:tgtEl>
                                          <p:spTgt spid="562190"/>
                                        </p:tgtEl>
                                      </p:cBhvr>
                                    </p:animEffect>
                                  </p:childTnLst>
                                </p:cTn>
                              </p:par>
                              <p:par>
                                <p:cTn id="8" presetID="18" presetClass="entr" presetSubtype="12" fill="hold" nodeType="withEffect">
                                  <p:stCondLst>
                                    <p:cond delay="0"/>
                                  </p:stCondLst>
                                  <p:childTnLst>
                                    <p:set>
                                      <p:cBhvr>
                                        <p:cTn id="9" dur="1" fill="hold">
                                          <p:stCondLst>
                                            <p:cond delay="0"/>
                                          </p:stCondLst>
                                        </p:cTn>
                                        <p:tgtEl>
                                          <p:spTgt spid="562192"/>
                                        </p:tgtEl>
                                        <p:attrNameLst>
                                          <p:attrName>style.visibility</p:attrName>
                                        </p:attrNameLst>
                                      </p:cBhvr>
                                      <p:to>
                                        <p:strVal val="visible"/>
                                      </p:to>
                                    </p:set>
                                    <p:animEffect transition="in" filter="strips(downLeft)">
                                      <p:cBhvr>
                                        <p:cTn id="10" dur="500"/>
                                        <p:tgtEl>
                                          <p:spTgt spid="562192"/>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562179"/>
                                        </p:tgtEl>
                                        <p:attrNameLst>
                                          <p:attrName>style.visibility</p:attrName>
                                        </p:attrNameLst>
                                      </p:cBhvr>
                                      <p:to>
                                        <p:strVal val="visible"/>
                                      </p:to>
                                    </p:set>
                                    <p:animEffect transition="in" filter="strips(downLeft)">
                                      <p:cBhvr>
                                        <p:cTn id="15" dur="500"/>
                                        <p:tgtEl>
                                          <p:spTgt spid="562179"/>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562186">
                                            <p:txEl>
                                              <p:pRg st="0" end="0"/>
                                            </p:txEl>
                                          </p:spTgt>
                                        </p:tgtEl>
                                        <p:attrNameLst>
                                          <p:attrName>style.visibility</p:attrName>
                                        </p:attrNameLst>
                                      </p:cBhvr>
                                      <p:to>
                                        <p:strVal val="visible"/>
                                      </p:to>
                                    </p:set>
                                    <p:animEffect transition="in" filter="slide(fromBottom)">
                                      <p:cBhvr>
                                        <p:cTn id="20" dur="500"/>
                                        <p:tgtEl>
                                          <p:spTgt spid="56218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562186">
                                            <p:txEl>
                                              <p:pRg st="1" end="1"/>
                                            </p:txEl>
                                          </p:spTgt>
                                        </p:tgtEl>
                                        <p:attrNameLst>
                                          <p:attrName>style.visibility</p:attrName>
                                        </p:attrNameLst>
                                      </p:cBhvr>
                                      <p:to>
                                        <p:strVal val="visible"/>
                                      </p:to>
                                    </p:set>
                                    <p:animEffect transition="in" filter="slide(fromBottom)">
                                      <p:cBhvr>
                                        <p:cTn id="25" dur="500"/>
                                        <p:tgtEl>
                                          <p:spTgt spid="56218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562186">
                                            <p:txEl>
                                              <p:pRg st="2" end="2"/>
                                            </p:txEl>
                                          </p:spTgt>
                                        </p:tgtEl>
                                        <p:attrNameLst>
                                          <p:attrName>style.visibility</p:attrName>
                                        </p:attrNameLst>
                                      </p:cBhvr>
                                      <p:to>
                                        <p:strVal val="visible"/>
                                      </p:to>
                                    </p:set>
                                    <p:animEffect transition="in" filter="slide(fromBottom)">
                                      <p:cBhvr>
                                        <p:cTn id="30" dur="500"/>
                                        <p:tgtEl>
                                          <p:spTgt spid="56218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562186">
                                            <p:txEl>
                                              <p:pRg st="3" end="3"/>
                                            </p:txEl>
                                          </p:spTgt>
                                        </p:tgtEl>
                                        <p:attrNameLst>
                                          <p:attrName>style.visibility</p:attrName>
                                        </p:attrNameLst>
                                      </p:cBhvr>
                                      <p:to>
                                        <p:strVal val="visible"/>
                                      </p:to>
                                    </p:set>
                                    <p:animEffect transition="in" filter="slide(fromBottom)">
                                      <p:cBhvr>
                                        <p:cTn id="35" dur="500"/>
                                        <p:tgtEl>
                                          <p:spTgt spid="56218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562186">
                                            <p:txEl>
                                              <p:pRg st="4" end="4"/>
                                            </p:txEl>
                                          </p:spTgt>
                                        </p:tgtEl>
                                        <p:attrNameLst>
                                          <p:attrName>style.visibility</p:attrName>
                                        </p:attrNameLst>
                                      </p:cBhvr>
                                      <p:to>
                                        <p:strVal val="visible"/>
                                      </p:to>
                                    </p:set>
                                    <p:animEffect transition="in" filter="slide(fromBottom)">
                                      <p:cBhvr>
                                        <p:cTn id="40" dur="500"/>
                                        <p:tgtEl>
                                          <p:spTgt spid="562186">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562186">
                                            <p:txEl>
                                              <p:pRg st="5" end="5"/>
                                            </p:txEl>
                                          </p:spTgt>
                                        </p:tgtEl>
                                        <p:attrNameLst>
                                          <p:attrName>style.visibility</p:attrName>
                                        </p:attrNameLst>
                                      </p:cBhvr>
                                      <p:to>
                                        <p:strVal val="visible"/>
                                      </p:to>
                                    </p:set>
                                    <p:animEffect transition="in" filter="slide(fromBottom)">
                                      <p:cBhvr>
                                        <p:cTn id="45" dur="500"/>
                                        <p:tgtEl>
                                          <p:spTgt spid="5621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p:bldP spid="562190"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4"/>
          <p:cNvSpPr txBox="1">
            <a:spLocks noChangeArrowheads="1"/>
          </p:cNvSpPr>
          <p:nvPr/>
        </p:nvSpPr>
        <p:spPr bwMode="auto">
          <a:xfrm>
            <a:off x="1098550" y="1087438"/>
            <a:ext cx="822325" cy="457200"/>
          </a:xfrm>
          <a:prstGeom prst="rect">
            <a:avLst/>
          </a:prstGeom>
          <a:solidFill>
            <a:schemeClr val="bg1"/>
          </a:solidFill>
          <a:ln>
            <a:noFill/>
          </a:ln>
          <a:extLst>
            <a:ext uri="{91240B29-F687-4F45-9708-019B960494DF}">
              <a14:hiddenLine xmlns:a14="http://schemas.microsoft.com/office/drawing/2010/main" w="25400">
                <a:solidFill>
                  <a:schemeClr val="accent2"/>
                </a:solidFill>
                <a:miter lim="800000"/>
                <a:headEnd/>
                <a:tailEnd/>
              </a14:hiddenLine>
            </a:ext>
          </a:extLst>
        </p:spPr>
        <p:txBody>
          <a:bodyPr>
            <a:spAutoFit/>
          </a:bodyPr>
          <a:lstStyle/>
          <a:p>
            <a:pPr>
              <a:spcBef>
                <a:spcPct val="50000"/>
              </a:spcBef>
              <a:defRPr/>
            </a:pPr>
            <a:r>
              <a:rPr lang="zh-CN" altLang="en-US" sz="2400" dirty="0">
                <a:solidFill>
                  <a:schemeClr val="accent2">
                    <a:lumMod val="75000"/>
                  </a:schemeClr>
                </a:solidFill>
                <a:latin typeface="黑体" panose="02010609060101010101" pitchFamily="49" charset="-122"/>
                <a:ea typeface="黑体" panose="02010609060101010101" pitchFamily="49" charset="-122"/>
              </a:rPr>
              <a:t>概要</a:t>
            </a:r>
            <a:endParaRPr lang="en-US" altLang="zh-CN" sz="2400" dirty="0">
              <a:solidFill>
                <a:schemeClr val="accent2">
                  <a:lumMod val="75000"/>
                </a:schemeClr>
              </a:solidFill>
              <a:latin typeface="黑体" panose="02010609060101010101" pitchFamily="49" charset="-122"/>
              <a:ea typeface="黑体" panose="02010609060101010101" pitchFamily="49" charset="-122"/>
            </a:endParaRPr>
          </a:p>
        </p:txBody>
      </p:sp>
      <p:graphicFrame>
        <p:nvGraphicFramePr>
          <p:cNvPr id="41986" name="Object 5"/>
          <p:cNvGraphicFramePr>
            <a:graphicFrameLocks noChangeAspect="1"/>
          </p:cNvGraphicFramePr>
          <p:nvPr/>
        </p:nvGraphicFramePr>
        <p:xfrm>
          <a:off x="523944" y="1844824"/>
          <a:ext cx="8096112" cy="3574455"/>
        </p:xfrm>
        <a:graphic>
          <a:graphicData uri="http://schemas.openxmlformats.org/presentationml/2006/ole">
            <mc:AlternateContent xmlns:mc="http://schemas.openxmlformats.org/markup-compatibility/2006">
              <mc:Choice xmlns:v="urn:schemas-microsoft-com:vml" Requires="v">
                <p:oleObj spid="_x0000_s69670" name="CS ChemDraw Drawing" r:id="rId3" imgW="3487420" imgH="1545590" progId="ChemDraw.Document.6.0">
                  <p:embed/>
                </p:oleObj>
              </mc:Choice>
              <mc:Fallback>
                <p:oleObj name="CS ChemDraw Drawing" r:id="rId3" imgW="3487420" imgH="1545590" progId="ChemDraw.Document.6.0">
                  <p:embed/>
                  <p:pic>
                    <p:nvPicPr>
                      <p:cNvPr id="0" name="Object 5"/>
                      <p:cNvPicPr>
                        <a:picLocks noChangeAspect="1" noChangeArrowheads="1"/>
                      </p:cNvPicPr>
                      <p:nvPr/>
                    </p:nvPicPr>
                    <p:blipFill>
                      <a:blip r:embed="rId4"/>
                      <a:srcRect/>
                      <a:stretch>
                        <a:fillRect/>
                      </a:stretch>
                    </p:blipFill>
                    <p:spPr bwMode="auto">
                      <a:xfrm>
                        <a:off x="523944" y="1844824"/>
                        <a:ext cx="8096112" cy="3574455"/>
                      </a:xfrm>
                      <a:prstGeom prst="rect">
                        <a:avLst/>
                      </a:prstGeom>
                      <a:noFill/>
                      <a:ln>
                        <a:noFill/>
                      </a:ln>
                      <a:effectLst/>
                    </p:spPr>
                  </p:pic>
                </p:oleObj>
              </mc:Fallback>
            </mc:AlternateContent>
          </a:graphicData>
        </a:graphic>
      </p:graphicFrame>
      <p:sp>
        <p:nvSpPr>
          <p:cNvPr id="41988" name="TextBox 3"/>
          <p:cNvSpPr txBox="1">
            <a:spLocks noChangeArrowheads="1"/>
          </p:cNvSpPr>
          <p:nvPr/>
        </p:nvSpPr>
        <p:spPr bwMode="auto">
          <a:xfrm>
            <a:off x="2106613" y="5791200"/>
            <a:ext cx="438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FF0000"/>
                </a:solidFill>
                <a:latin typeface="黑体" panose="02010609060101010101" pitchFamily="49" charset="-122"/>
                <a:ea typeface="黑体" panose="02010609060101010101" pitchFamily="49" charset="-122"/>
              </a:rPr>
              <a:t>用于区别芳香族伯胺、仲胺、叔胺。</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5486" name="Object 14"/>
          <p:cNvGraphicFramePr>
            <a:graphicFrameLocks noGrp="1" noChangeAspect="1"/>
          </p:cNvGraphicFramePr>
          <p:nvPr>
            <p:ph sz="half" idx="1"/>
          </p:nvPr>
        </p:nvGraphicFramePr>
        <p:xfrm>
          <a:off x="2051720" y="4969594"/>
          <a:ext cx="4895850" cy="1555750"/>
        </p:xfrm>
        <a:graphic>
          <a:graphicData uri="http://schemas.openxmlformats.org/presentationml/2006/ole">
            <mc:AlternateContent xmlns:mc="http://schemas.openxmlformats.org/markup-compatibility/2006">
              <mc:Choice xmlns:v="urn:schemas-microsoft-com:vml" Requires="v">
                <p:oleObj spid="_x0000_s29867" name="CS ChemDraw Drawing" r:id="rId3" imgW="2656205" imgH="846455" progId="ChemDraw.Document.6.0">
                  <p:embed/>
                </p:oleObj>
              </mc:Choice>
              <mc:Fallback>
                <p:oleObj name="CS ChemDraw Drawing" r:id="rId3" imgW="2656205" imgH="846455" progId="ChemDraw.Document.6.0">
                  <p:embed/>
                  <p:pic>
                    <p:nvPicPr>
                      <p:cNvPr id="0" name="Object 14"/>
                      <p:cNvPicPr>
                        <a:picLocks noGrp="1" noChangeAspect="1" noChangeArrowheads="1"/>
                      </p:cNvPicPr>
                      <p:nvPr/>
                    </p:nvPicPr>
                    <p:blipFill>
                      <a:blip r:embed="rId4"/>
                      <a:srcRect/>
                      <a:stretch>
                        <a:fillRect/>
                      </a:stretch>
                    </p:blipFill>
                    <p:spPr bwMode="auto">
                      <a:xfrm>
                        <a:off x="2051720" y="4969594"/>
                        <a:ext cx="4895850" cy="15557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AD5B854A-70B0-43DA-9607-7E4C0EE10A6E}" type="datetime11">
              <a:rPr lang="zh-CN" altLang="en-US"/>
              <a:t>21:45:51</a:t>
            </a:fld>
            <a:endParaRPr lang="en-US" altLang="zh-CN"/>
          </a:p>
        </p:txBody>
      </p:sp>
      <p:sp>
        <p:nvSpPr>
          <p:cNvPr id="9" name="灯片编号占位符 6"/>
          <p:cNvSpPr>
            <a:spLocks noGrp="1"/>
          </p:cNvSpPr>
          <p:nvPr>
            <p:ph type="sldNum" sz="quarter" idx="12"/>
          </p:nvPr>
        </p:nvSpPr>
        <p:spPr/>
        <p:txBody>
          <a:bodyPr/>
          <a:lstStyle/>
          <a:p>
            <a:pPr>
              <a:defRPr/>
            </a:pPr>
            <a:fld id="{3F9F5BC4-D21E-4876-8DF4-EDC52ABA4FC6}" type="slidenum">
              <a:rPr lang="en-US" altLang="zh-CN"/>
              <a:t>41</a:t>
            </a:fld>
            <a:endParaRPr lang="en-US" altLang="zh-CN"/>
          </a:p>
        </p:txBody>
      </p:sp>
      <p:sp>
        <p:nvSpPr>
          <p:cNvPr id="745482" name="Rectangle 10"/>
          <p:cNvSpPr>
            <a:spLocks noChangeArrowheads="1"/>
          </p:cNvSpPr>
          <p:nvPr/>
        </p:nvSpPr>
        <p:spPr bwMode="auto">
          <a:xfrm>
            <a:off x="611188" y="333375"/>
            <a:ext cx="532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5</a:t>
            </a:r>
            <a:r>
              <a:rPr lang="zh-CN" altLang="en-US" sz="2400">
                <a:latin typeface="Arial" panose="020B0604020202020204" pitchFamily="34" charset="0"/>
                <a:ea typeface="楷体" panose="02010609060101010101" pitchFamily="49" charset="-122"/>
                <a:cs typeface="Arial" panose="020B0604020202020204" pitchFamily="34" charset="0"/>
              </a:rPr>
              <a:t>、芳胺的亲电取代反应</a:t>
            </a:r>
          </a:p>
        </p:txBody>
      </p:sp>
      <p:sp>
        <p:nvSpPr>
          <p:cNvPr id="745484" name="Rectangle 12"/>
          <p:cNvSpPr>
            <a:spLocks noChangeArrowheads="1"/>
          </p:cNvSpPr>
          <p:nvPr/>
        </p:nvSpPr>
        <p:spPr bwMode="auto">
          <a:xfrm>
            <a:off x="539750" y="836613"/>
            <a:ext cx="8424863" cy="7493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spcBef>
                <a:spcPct val="20000"/>
              </a:spcBef>
              <a:buClr>
                <a:schemeClr val="hlink"/>
              </a:buClr>
              <a:buSzPct val="70000"/>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楷体" panose="02010609060101010101" pitchFamily="49" charset="-122"/>
                <a:cs typeface="Arial" panose="020B0604020202020204" pitchFamily="34" charset="0"/>
              </a:rPr>
              <a:t>苯胺的</a:t>
            </a:r>
            <a:r>
              <a:rPr lang="zh-CN" altLang="en-US" sz="2400">
                <a:solidFill>
                  <a:srgbClr val="FF0000"/>
                </a:solidFill>
                <a:latin typeface="Times New Roman" panose="02020603050405020304" pitchFamily="18" charset="0"/>
                <a:ea typeface="楷体" panose="02010609060101010101" pitchFamily="49" charset="-122"/>
                <a:cs typeface="Arial" panose="020B0604020202020204" pitchFamily="34" charset="0"/>
              </a:rPr>
              <a:t>氨基</a:t>
            </a:r>
            <a:r>
              <a:rPr lang="zh-CN" altLang="en-US" sz="2400">
                <a:latin typeface="Times New Roman" panose="02020603050405020304" pitchFamily="18" charset="0"/>
                <a:ea typeface="楷体" panose="02010609060101010101" pitchFamily="49" charset="-122"/>
                <a:cs typeface="Arial" panose="020B0604020202020204" pitchFamily="34" charset="0"/>
              </a:rPr>
              <a:t>是一个强的</a:t>
            </a:r>
            <a:r>
              <a:rPr lang="zh-CN" altLang="en-US" sz="2400">
                <a:solidFill>
                  <a:srgbClr val="FF0000"/>
                </a:solidFill>
                <a:latin typeface="Times New Roman" panose="02020603050405020304" pitchFamily="18" charset="0"/>
                <a:ea typeface="楷体" panose="02010609060101010101" pitchFamily="49" charset="-122"/>
                <a:cs typeface="Arial" panose="020B0604020202020204" pitchFamily="34" charset="0"/>
              </a:rPr>
              <a:t>活化基团</a:t>
            </a:r>
            <a:r>
              <a:rPr lang="zh-CN" altLang="en-US" sz="2400">
                <a:latin typeface="Times New Roman" panose="02020603050405020304" pitchFamily="18" charset="0"/>
                <a:ea typeface="楷体" panose="02010609060101010101" pitchFamily="49" charset="-122"/>
                <a:cs typeface="Arial" panose="020B0604020202020204" pitchFamily="34" charset="0"/>
              </a:rPr>
              <a:t>，是一个</a:t>
            </a:r>
            <a:r>
              <a:rPr lang="zh-CN" altLang="en-US" sz="2400">
                <a:solidFill>
                  <a:srgbClr val="FF0000"/>
                </a:solidFill>
                <a:latin typeface="Times New Roman" panose="02020603050405020304" pitchFamily="18" charset="0"/>
                <a:ea typeface="楷体" panose="02010609060101010101" pitchFamily="49" charset="-122"/>
                <a:cs typeface="Arial" panose="020B0604020202020204" pitchFamily="34" charset="0"/>
              </a:rPr>
              <a:t>邻对位定位基</a:t>
            </a:r>
            <a:r>
              <a:rPr lang="zh-CN" altLang="en-US" sz="2400">
                <a:latin typeface="Times New Roman" panose="02020603050405020304" pitchFamily="18" charset="0"/>
                <a:ea typeface="楷体" panose="02010609060101010101" pitchFamily="49" charset="-122"/>
                <a:cs typeface="Arial" panose="020B0604020202020204" pitchFamily="34" charset="0"/>
              </a:rPr>
              <a:t>，因此苯胺遇到亲电试剂时易于发生</a:t>
            </a:r>
            <a:r>
              <a:rPr lang="zh-CN" altLang="en-US" sz="2400">
                <a:solidFill>
                  <a:srgbClr val="FF0000"/>
                </a:solidFill>
                <a:latin typeface="Times New Roman" panose="02020603050405020304" pitchFamily="18" charset="0"/>
                <a:ea typeface="楷体" panose="02010609060101010101" pitchFamily="49" charset="-122"/>
                <a:cs typeface="Arial" panose="020B0604020202020204" pitchFamily="34" charset="0"/>
              </a:rPr>
              <a:t>亲电取代反应</a:t>
            </a:r>
            <a:r>
              <a:rPr lang="zh-CN" altLang="en-US" sz="2400">
                <a:latin typeface="Times New Roman" panose="02020603050405020304" pitchFamily="18" charset="0"/>
                <a:ea typeface="楷体" panose="02010609060101010101" pitchFamily="49" charset="-122"/>
                <a:cs typeface="Arial" panose="020B0604020202020204" pitchFamily="34" charset="0"/>
              </a:rPr>
              <a:t>。</a:t>
            </a:r>
          </a:p>
        </p:txBody>
      </p:sp>
      <p:sp>
        <p:nvSpPr>
          <p:cNvPr id="745485" name="Rectangle 13"/>
          <p:cNvSpPr>
            <a:spLocks noChangeArrowheads="1"/>
          </p:cNvSpPr>
          <p:nvPr/>
        </p:nvSpPr>
        <p:spPr bwMode="auto">
          <a:xfrm>
            <a:off x="684213" y="1628775"/>
            <a:ext cx="1917513" cy="46166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A. </a:t>
            </a:r>
            <a:r>
              <a:rPr lang="zh-CN" altLang="en-US" sz="2400" dirty="0">
                <a:latin typeface="Arial" panose="020B0604020202020204" pitchFamily="34" charset="0"/>
                <a:ea typeface="楷体" panose="02010609060101010101" pitchFamily="49" charset="-122"/>
                <a:cs typeface="Arial" panose="020B0604020202020204" pitchFamily="34" charset="0"/>
              </a:rPr>
              <a:t>卤代反应</a:t>
            </a:r>
          </a:p>
        </p:txBody>
      </p:sp>
      <p:graphicFrame>
        <p:nvGraphicFramePr>
          <p:cNvPr id="13" name="Object 6"/>
          <p:cNvGraphicFramePr>
            <a:graphicFrameLocks noChangeAspect="1"/>
          </p:cNvGraphicFramePr>
          <p:nvPr/>
        </p:nvGraphicFramePr>
        <p:xfrm>
          <a:off x="1535113" y="3080370"/>
          <a:ext cx="6837362" cy="1428750"/>
        </p:xfrm>
        <a:graphic>
          <a:graphicData uri="http://schemas.openxmlformats.org/presentationml/2006/ole">
            <mc:AlternateContent xmlns:mc="http://schemas.openxmlformats.org/markup-compatibility/2006">
              <mc:Choice xmlns:v="urn:schemas-microsoft-com:vml" Requires="v">
                <p:oleObj spid="_x0000_s29868" name="CS ChemDraw Drawing" r:id="rId5" imgW="4830445" imgH="1021715" progId="ChemDraw.Document.6.0">
                  <p:embed/>
                </p:oleObj>
              </mc:Choice>
              <mc:Fallback>
                <p:oleObj name="CS ChemDraw Drawing" r:id="rId5" imgW="4830445" imgH="1021715" progId="ChemDraw.Document.6.0">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5113" y="3080370"/>
                        <a:ext cx="6837362"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7"/>
          <p:cNvSpPr txBox="1">
            <a:spLocks noChangeArrowheads="1"/>
          </p:cNvSpPr>
          <p:nvPr/>
        </p:nvSpPr>
        <p:spPr bwMode="auto">
          <a:xfrm>
            <a:off x="1111250" y="2389807"/>
            <a:ext cx="4137025" cy="366713"/>
          </a:xfrm>
          <a:prstGeom prst="rect">
            <a:avLst/>
          </a:prstGeom>
          <a:noFill/>
          <a:ln w="9525">
            <a:noFill/>
            <a:miter lim="800000"/>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p"/>
            </a:pPr>
            <a:r>
              <a:rPr kumimoji="0" lang="zh-CN" altLang="en-US" sz="1800">
                <a:solidFill>
                  <a:srgbClr val="0076A3"/>
                </a:solidFill>
                <a:ea typeface="黑体" panose="02010609060101010101" pitchFamily="49" charset="-122"/>
              </a:rPr>
              <a:t> 与活性小的</a:t>
            </a:r>
            <a:r>
              <a:rPr kumimoji="0" lang="en-US" altLang="zh-CN" sz="1800">
                <a:solidFill>
                  <a:srgbClr val="0076A3"/>
                </a:solidFill>
                <a:ea typeface="黑体" panose="02010609060101010101" pitchFamily="49" charset="-122"/>
              </a:rPr>
              <a:t>I</a:t>
            </a:r>
            <a:r>
              <a:rPr kumimoji="0" lang="en-US" altLang="zh-CN" sz="1800" baseline="-25000">
                <a:solidFill>
                  <a:srgbClr val="0076A3"/>
                </a:solidFill>
                <a:ea typeface="黑体" panose="02010609060101010101" pitchFamily="49" charset="-122"/>
              </a:rPr>
              <a:t>2</a:t>
            </a:r>
            <a:r>
              <a:rPr kumimoji="0" lang="zh-CN" altLang="en-US" sz="1800">
                <a:solidFill>
                  <a:srgbClr val="0076A3"/>
                </a:solidFill>
                <a:ea typeface="黑体" panose="02010609060101010101" pitchFamily="49" charset="-122"/>
              </a:rPr>
              <a:t>反应，可得一碘化物。</a:t>
            </a:r>
            <a:endParaRPr kumimoji="0" lang="en-US" altLang="zh-CN" sz="1800">
              <a:solidFill>
                <a:srgbClr val="0076A3"/>
              </a:solidFill>
              <a:ea typeface="黑体" panose="02010609060101010101" pitchFamily="49" charset="-122"/>
            </a:endParaRPr>
          </a:p>
        </p:txBody>
      </p:sp>
      <p:sp>
        <p:nvSpPr>
          <p:cNvPr id="16" name="Text Box 7"/>
          <p:cNvSpPr txBox="1">
            <a:spLocks noChangeArrowheads="1"/>
          </p:cNvSpPr>
          <p:nvPr/>
        </p:nvSpPr>
        <p:spPr bwMode="auto">
          <a:xfrm>
            <a:off x="1177925" y="4509120"/>
            <a:ext cx="4600575" cy="368300"/>
          </a:xfrm>
          <a:prstGeom prst="rect">
            <a:avLst/>
          </a:prstGeom>
          <a:noFill/>
          <a:ln w="9525">
            <a:noFill/>
            <a:miter lim="800000"/>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p"/>
            </a:pPr>
            <a:r>
              <a:rPr kumimoji="0" lang="zh-CN" altLang="en-US" sz="1800" dirty="0">
                <a:solidFill>
                  <a:srgbClr val="0076A3"/>
                </a:solidFill>
                <a:ea typeface="黑体" panose="02010609060101010101" pitchFamily="49" charset="-122"/>
              </a:rPr>
              <a:t> 与</a:t>
            </a:r>
            <a:r>
              <a:rPr kumimoji="0" lang="en-US" altLang="zh-CN" sz="1800" dirty="0">
                <a:solidFill>
                  <a:srgbClr val="0076A3"/>
                </a:solidFill>
                <a:ea typeface="黑体" panose="02010609060101010101" pitchFamily="49" charset="-122"/>
              </a:rPr>
              <a:t>Cl</a:t>
            </a:r>
            <a:r>
              <a:rPr kumimoji="0" lang="en-US" altLang="zh-CN" sz="1800" baseline="-25000" dirty="0">
                <a:solidFill>
                  <a:srgbClr val="0076A3"/>
                </a:solidFill>
                <a:ea typeface="黑体" panose="02010609060101010101" pitchFamily="49" charset="-122"/>
              </a:rPr>
              <a:t>2</a:t>
            </a:r>
            <a:r>
              <a:rPr kumimoji="0" lang="en-US" altLang="zh-CN" sz="1800" dirty="0">
                <a:solidFill>
                  <a:srgbClr val="0076A3"/>
                </a:solidFill>
                <a:ea typeface="黑体" panose="02010609060101010101" pitchFamily="49" charset="-122"/>
              </a:rPr>
              <a:t>, Br</a:t>
            </a:r>
            <a:r>
              <a:rPr kumimoji="0" lang="en-US" altLang="zh-CN" sz="1800" baseline="-25000" dirty="0">
                <a:solidFill>
                  <a:srgbClr val="0076A3"/>
                </a:solidFill>
                <a:ea typeface="黑体" panose="02010609060101010101" pitchFamily="49" charset="-122"/>
              </a:rPr>
              <a:t>2</a:t>
            </a:r>
            <a:r>
              <a:rPr kumimoji="0" lang="zh-CN" altLang="en-US" sz="1800" dirty="0">
                <a:solidFill>
                  <a:srgbClr val="0076A3"/>
                </a:solidFill>
                <a:ea typeface="黑体" panose="02010609060101010101" pitchFamily="49" charset="-122"/>
              </a:rPr>
              <a:t>则迅速生成多卤代物。</a:t>
            </a:r>
            <a:endParaRPr kumimoji="0" lang="en-US" altLang="zh-CN" sz="1800" dirty="0">
              <a:solidFill>
                <a:srgbClr val="0076A3"/>
              </a:solidFill>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5482"/>
                                        </p:tgtEl>
                                        <p:attrNameLst>
                                          <p:attrName>style.visibility</p:attrName>
                                        </p:attrNameLst>
                                      </p:cBhvr>
                                      <p:to>
                                        <p:strVal val="visible"/>
                                      </p:to>
                                    </p:set>
                                    <p:animEffect transition="in" filter="slide(fromBottom)">
                                      <p:cBhvr>
                                        <p:cTn id="7" dur="500"/>
                                        <p:tgtEl>
                                          <p:spTgt spid="74548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45484"/>
                                        </p:tgtEl>
                                        <p:attrNameLst>
                                          <p:attrName>style.visibility</p:attrName>
                                        </p:attrNameLst>
                                      </p:cBhvr>
                                      <p:to>
                                        <p:strVal val="visible"/>
                                      </p:to>
                                    </p:set>
                                    <p:animEffect transition="in" filter="slide(fromBottom)">
                                      <p:cBhvr>
                                        <p:cTn id="12" dur="500"/>
                                        <p:tgtEl>
                                          <p:spTgt spid="74548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45485"/>
                                        </p:tgtEl>
                                        <p:attrNameLst>
                                          <p:attrName>style.visibility</p:attrName>
                                        </p:attrNameLst>
                                      </p:cBhvr>
                                      <p:to>
                                        <p:strVal val="visible"/>
                                      </p:to>
                                    </p:set>
                                    <p:animEffect transition="in" filter="slide(fromBottom)">
                                      <p:cBhvr>
                                        <p:cTn id="17" dur="500"/>
                                        <p:tgtEl>
                                          <p:spTgt spid="74548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745486"/>
                                        </p:tgtEl>
                                        <p:attrNameLst>
                                          <p:attrName>style.visibility</p:attrName>
                                        </p:attrNameLst>
                                      </p:cBhvr>
                                      <p:to>
                                        <p:strVal val="visible"/>
                                      </p:to>
                                    </p:set>
                                    <p:animEffect transition="in" filter="slide(fromBottom)">
                                      <p:cBhvr>
                                        <p:cTn id="22" dur="500"/>
                                        <p:tgtEl>
                                          <p:spTgt spid="745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82" grpId="0"/>
      <p:bldP spid="745484" grpId="0"/>
      <p:bldP spid="74548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6"/>
          <p:cNvGraphicFramePr>
            <a:graphicFrameLocks noChangeAspect="1"/>
          </p:cNvGraphicFramePr>
          <p:nvPr/>
        </p:nvGraphicFramePr>
        <p:xfrm>
          <a:off x="1153611" y="4574364"/>
          <a:ext cx="6836778" cy="1372320"/>
        </p:xfrm>
        <a:graphic>
          <a:graphicData uri="http://schemas.openxmlformats.org/presentationml/2006/ole">
            <mc:AlternateContent xmlns:mc="http://schemas.openxmlformats.org/markup-compatibility/2006">
              <mc:Choice xmlns:v="urn:schemas-microsoft-com:vml" Requires="v">
                <p:oleObj spid="_x0000_s70724" name="CS ChemDraw Drawing" r:id="rId3" imgW="7162800" imgH="1447800" progId="ChemDraw.Document.6.0">
                  <p:embed/>
                </p:oleObj>
              </mc:Choice>
              <mc:Fallback>
                <p:oleObj name="CS ChemDraw Drawing" r:id="rId3" imgW="7162800" imgH="1447800" progId="ChemDraw.Document.6.0">
                  <p:embed/>
                  <p:pic>
                    <p:nvPicPr>
                      <p:cNvPr id="0" name="Object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611" y="4574364"/>
                        <a:ext cx="6836778" cy="1372320"/>
                      </a:xfrm>
                      <a:prstGeom prst="rect">
                        <a:avLst/>
                      </a:prstGeom>
                      <a:noFill/>
                      <a:ln>
                        <a:noFill/>
                      </a:ln>
                      <a:effectLst/>
                    </p:spPr>
                  </p:pic>
                </p:oleObj>
              </mc:Fallback>
            </mc:AlternateContent>
          </a:graphicData>
        </a:graphic>
      </p:graphicFrame>
      <p:grpSp>
        <p:nvGrpSpPr>
          <p:cNvPr id="13" name="组合 2"/>
          <p:cNvGrpSpPr/>
          <p:nvPr/>
        </p:nvGrpSpPr>
        <p:grpSpPr bwMode="auto">
          <a:xfrm>
            <a:off x="847725" y="1172592"/>
            <a:ext cx="5694363" cy="2184400"/>
            <a:chOff x="1722438" y="4251877"/>
            <a:chExt cx="5694362" cy="2183848"/>
          </a:xfrm>
        </p:grpSpPr>
        <p:sp>
          <p:nvSpPr>
            <p:cNvPr id="14" name="Text Box 11"/>
            <p:cNvSpPr txBox="1">
              <a:spLocks noChangeArrowheads="1"/>
            </p:cNvSpPr>
            <p:nvPr/>
          </p:nvSpPr>
          <p:spPr bwMode="auto">
            <a:xfrm>
              <a:off x="1722438" y="5794375"/>
              <a:ext cx="226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Reactivity reduces,</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Products: </a:t>
              </a:r>
              <a:r>
                <a:rPr kumimoji="0" lang="en-US" altLang="zh-CN" sz="1800" b="1" i="1"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o</a:t>
              </a:r>
              <a:r>
                <a:rPr kumimoji="0" lang="en-US" altLang="zh-CN" sz="1800" b="1" i="0"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a:t>
              </a:r>
              <a:r>
                <a:rPr kumimoji="0" lang="en-US" altLang="zh-CN" sz="1800" b="1" i="1"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p</a:t>
              </a:r>
              <a:r>
                <a:rPr kumimoji="0" lang="en-US" altLang="zh-CN" sz="1800" b="1" i="0"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a:t>
              </a:r>
            </a:p>
          </p:txBody>
        </p:sp>
        <p:graphicFrame>
          <p:nvGraphicFramePr>
            <p:cNvPr id="15" name="Object 12"/>
            <p:cNvGraphicFramePr>
              <a:graphicFrameLocks noChangeAspect="1"/>
            </p:cNvGraphicFramePr>
            <p:nvPr/>
          </p:nvGraphicFramePr>
          <p:xfrm>
            <a:off x="1967879" y="4251877"/>
            <a:ext cx="5005387" cy="1493838"/>
          </p:xfrm>
          <a:graphic>
            <a:graphicData uri="http://schemas.openxmlformats.org/presentationml/2006/ole">
              <mc:AlternateContent xmlns:mc="http://schemas.openxmlformats.org/markup-compatibility/2006">
                <mc:Choice xmlns:v="urn:schemas-microsoft-com:vml" Requires="v">
                  <p:oleObj spid="_x0000_s70725" name="CS ChemDraw Drawing" r:id="rId5" imgW="3143250" imgH="942975" progId="ChemDraw.Document.6.0">
                    <p:embed/>
                  </p:oleObj>
                </mc:Choice>
                <mc:Fallback>
                  <p:oleObj name="CS ChemDraw Drawing" r:id="rId5" imgW="3143250" imgH="942975" progId="ChemDraw.Document.6.0">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7879" y="4251877"/>
                          <a:ext cx="5005387" cy="149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13"/>
            <p:cNvSpPr txBox="1">
              <a:spLocks noChangeArrowheads="1"/>
            </p:cNvSpPr>
            <p:nvPr/>
          </p:nvSpPr>
          <p:spPr bwMode="auto">
            <a:xfrm>
              <a:off x="5878513" y="5802313"/>
              <a:ext cx="1538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Product: </a:t>
              </a:r>
              <a:r>
                <a:rPr kumimoji="0" lang="en-US" altLang="zh-CN" sz="1800" b="1" i="1"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a:t>
              </a:r>
            </a:p>
          </p:txBody>
        </p:sp>
        <p:sp>
          <p:nvSpPr>
            <p:cNvPr id="17" name="TextBox 6"/>
            <p:cNvSpPr txBox="1">
              <a:spLocks noChangeArrowheads="1"/>
            </p:cNvSpPr>
            <p:nvPr/>
          </p:nvSpPr>
          <p:spPr bwMode="auto">
            <a:xfrm>
              <a:off x="5114925" y="4996226"/>
              <a:ext cx="1273175" cy="366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间位产物</a:t>
              </a:r>
            </a:p>
          </p:txBody>
        </p:sp>
        <p:sp>
          <p:nvSpPr>
            <p:cNvPr id="18" name="TextBox 7"/>
            <p:cNvSpPr txBox="1">
              <a:spLocks noChangeArrowheads="1"/>
            </p:cNvSpPr>
            <p:nvPr/>
          </p:nvSpPr>
          <p:spPr bwMode="auto">
            <a:xfrm>
              <a:off x="3352800" y="4758633"/>
              <a:ext cx="901700" cy="64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活化能力降低</a:t>
              </a:r>
            </a:p>
          </p:txBody>
        </p:sp>
      </p:grpSp>
      <p:sp>
        <p:nvSpPr>
          <p:cNvPr id="19" name="Text Box 12"/>
          <p:cNvSpPr txBox="1">
            <a:spLocks noChangeArrowheads="1"/>
          </p:cNvSpPr>
          <p:nvPr/>
        </p:nvSpPr>
        <p:spPr bwMode="auto">
          <a:xfrm>
            <a:off x="7069138" y="1399605"/>
            <a:ext cx="13636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a:solidFill>
                  <a:srgbClr val="CB0BA6"/>
                </a:solidFill>
                <a:latin typeface="Arial" panose="020B0604020202020204" pitchFamily="34" charset="0"/>
                <a:ea typeface="黑体" panose="02010609060101010101" pitchFamily="49" charset="-122"/>
              </a:rPr>
              <a:t>解决办法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6502" name="Object 6"/>
          <p:cNvGraphicFramePr>
            <a:graphicFrameLocks noGrp="1" noChangeAspect="1"/>
          </p:cNvGraphicFramePr>
          <p:nvPr>
            <p:ph sz="half" idx="1"/>
          </p:nvPr>
        </p:nvGraphicFramePr>
        <p:xfrm>
          <a:off x="827088" y="2996952"/>
          <a:ext cx="6840537" cy="1431925"/>
        </p:xfrm>
        <a:graphic>
          <a:graphicData uri="http://schemas.openxmlformats.org/presentationml/2006/ole">
            <mc:AlternateContent xmlns:mc="http://schemas.openxmlformats.org/markup-compatibility/2006">
              <mc:Choice xmlns:v="urn:schemas-microsoft-com:vml" Requires="v">
                <p:oleObj spid="_x0000_s30942" name="CS ChemDraw Drawing" r:id="rId3" imgW="7124700" imgH="1498600" progId="ChemDraw.Document.6.0">
                  <p:embed/>
                </p:oleObj>
              </mc:Choice>
              <mc:Fallback>
                <p:oleObj name="CS ChemDraw Drawing" r:id="rId3" imgW="7124700" imgH="1498600" progId="ChemDraw.Document.6.0">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996952"/>
                        <a:ext cx="6840537" cy="14319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6504" name="Object 8"/>
          <p:cNvGraphicFramePr>
            <a:graphicFrameLocks noGrp="1" noChangeAspect="1"/>
          </p:cNvGraphicFramePr>
          <p:nvPr>
            <p:ph sz="quarter" idx="2"/>
          </p:nvPr>
        </p:nvGraphicFramePr>
        <p:xfrm>
          <a:off x="755650" y="5229200"/>
          <a:ext cx="7850188" cy="1181100"/>
        </p:xfrm>
        <a:graphic>
          <a:graphicData uri="http://schemas.openxmlformats.org/presentationml/2006/ole">
            <mc:AlternateContent xmlns:mc="http://schemas.openxmlformats.org/markup-compatibility/2006">
              <mc:Choice xmlns:v="urn:schemas-microsoft-com:vml" Requires="v">
                <p:oleObj spid="_x0000_s30943" name="CS ChemDraw Drawing" r:id="rId5" imgW="8255000" imgH="1257300" progId="ChemDraw.Document.6.0">
                  <p:embed/>
                </p:oleObj>
              </mc:Choice>
              <mc:Fallback>
                <p:oleObj name="CS ChemDraw Drawing" r:id="rId5" imgW="8255000" imgH="1257300" progId="ChemDraw.Document.6.0">
                  <p:embed/>
                  <p:pic>
                    <p:nvPicPr>
                      <p:cNvPr id="0" name="Object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5229200"/>
                        <a:ext cx="7850188" cy="11811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387A816A-852E-4349-9599-B6B3C92AF73B}" type="datetime11">
              <a:rPr lang="zh-CN" altLang="en-US"/>
              <a:t>21:45:51</a:t>
            </a:fld>
            <a:endParaRPr lang="en-US" altLang="zh-CN"/>
          </a:p>
        </p:txBody>
      </p:sp>
      <p:sp>
        <p:nvSpPr>
          <p:cNvPr id="10" name="灯片编号占位符 7"/>
          <p:cNvSpPr>
            <a:spLocks noGrp="1"/>
          </p:cNvSpPr>
          <p:nvPr>
            <p:ph type="sldNum" sz="quarter" idx="12"/>
          </p:nvPr>
        </p:nvSpPr>
        <p:spPr/>
        <p:txBody>
          <a:bodyPr/>
          <a:lstStyle/>
          <a:p>
            <a:pPr>
              <a:defRPr/>
            </a:pPr>
            <a:fld id="{C8E47E40-11F1-487A-88EC-AD9965EAB4C4}" type="slidenum">
              <a:rPr lang="en-US" altLang="zh-CN"/>
              <a:t>43</a:t>
            </a:fld>
            <a:endParaRPr lang="en-US" altLang="zh-CN"/>
          </a:p>
        </p:txBody>
      </p:sp>
      <p:sp>
        <p:nvSpPr>
          <p:cNvPr id="746500" name="Rectangle 4"/>
          <p:cNvSpPr>
            <a:spLocks noChangeArrowheads="1"/>
          </p:cNvSpPr>
          <p:nvPr/>
        </p:nvSpPr>
        <p:spPr bwMode="auto">
          <a:xfrm>
            <a:off x="414337" y="1412533"/>
            <a:ext cx="8315325" cy="93634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eaLnBrk="1" hangingPunct="1">
              <a:lnSpc>
                <a:spcPct val="120000"/>
              </a:lnSpc>
              <a:spcBef>
                <a:spcPts val="0"/>
              </a:spcBef>
              <a:buFontTx/>
              <a:buNone/>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楷体" panose="02010609060101010101" pitchFamily="49" charset="-122"/>
                <a:cs typeface="Arial" panose="020B0604020202020204" pitchFamily="34" charset="0"/>
              </a:rPr>
              <a:t>硝酸具有氧化性，为防止苯胺被氧化为对苯醌，通常用</a:t>
            </a:r>
            <a:r>
              <a:rPr lang="zh-CN" altLang="en-US" sz="2400" dirty="0">
                <a:solidFill>
                  <a:srgbClr val="FF0000"/>
                </a:solidFill>
                <a:latin typeface="Times New Roman" panose="02020603050405020304" pitchFamily="18" charset="0"/>
                <a:ea typeface="楷体" panose="02010609060101010101" pitchFamily="49" charset="-122"/>
                <a:cs typeface="Arial" panose="020B0604020202020204" pitchFamily="34" charset="0"/>
              </a:rPr>
              <a:t>酰化反应</a:t>
            </a:r>
            <a:r>
              <a:rPr lang="zh-CN" altLang="en-US" sz="2400" dirty="0">
                <a:latin typeface="Times New Roman" panose="02020603050405020304" pitchFamily="18" charset="0"/>
                <a:ea typeface="楷体" panose="02010609060101010101" pitchFamily="49" charset="-122"/>
                <a:cs typeface="Arial" panose="020B0604020202020204" pitchFamily="34" charset="0"/>
              </a:rPr>
              <a:t>或</a:t>
            </a:r>
            <a:r>
              <a:rPr lang="zh-CN" altLang="en-US" sz="2400" dirty="0">
                <a:solidFill>
                  <a:srgbClr val="FF0000"/>
                </a:solidFill>
                <a:latin typeface="Times New Roman" panose="02020603050405020304" pitchFamily="18" charset="0"/>
                <a:ea typeface="楷体" panose="02010609060101010101" pitchFamily="49" charset="-122"/>
                <a:cs typeface="Arial" panose="020B0604020202020204" pitchFamily="34" charset="0"/>
              </a:rPr>
              <a:t>成盐反应</a:t>
            </a:r>
            <a:r>
              <a:rPr lang="zh-CN" altLang="en-US" sz="2400" dirty="0">
                <a:latin typeface="Times New Roman" panose="02020603050405020304" pitchFamily="18" charset="0"/>
                <a:ea typeface="楷体" panose="02010609060101010101" pitchFamily="49" charset="-122"/>
                <a:cs typeface="Arial" panose="020B0604020202020204" pitchFamily="34" charset="0"/>
              </a:rPr>
              <a:t>来保护氨基。</a:t>
            </a:r>
          </a:p>
        </p:txBody>
      </p:sp>
      <p:sp>
        <p:nvSpPr>
          <p:cNvPr id="746501" name="Rectangle 5"/>
          <p:cNvSpPr>
            <a:spLocks noChangeArrowheads="1"/>
          </p:cNvSpPr>
          <p:nvPr/>
        </p:nvSpPr>
        <p:spPr bwMode="auto">
          <a:xfrm>
            <a:off x="468313" y="523528"/>
            <a:ext cx="25908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B. </a:t>
            </a:r>
            <a:r>
              <a:rPr lang="zh-CN" altLang="en-US" sz="2400" dirty="0">
                <a:latin typeface="Arial" panose="020B0604020202020204" pitchFamily="34" charset="0"/>
                <a:ea typeface="楷体" panose="02010609060101010101" pitchFamily="49" charset="-122"/>
                <a:cs typeface="Arial" panose="020B0604020202020204" pitchFamily="34" charset="0"/>
              </a:rPr>
              <a:t>硝化反应</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6501"/>
                                        </p:tgtEl>
                                        <p:attrNameLst>
                                          <p:attrName>style.visibility</p:attrName>
                                        </p:attrNameLst>
                                      </p:cBhvr>
                                      <p:to>
                                        <p:strVal val="visible"/>
                                      </p:to>
                                    </p:set>
                                    <p:animEffect transition="in" filter="slide(fromBottom)">
                                      <p:cBhvr>
                                        <p:cTn id="7" dur="500"/>
                                        <p:tgtEl>
                                          <p:spTgt spid="74650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46500"/>
                                        </p:tgtEl>
                                        <p:attrNameLst>
                                          <p:attrName>style.visibility</p:attrName>
                                        </p:attrNameLst>
                                      </p:cBhvr>
                                      <p:to>
                                        <p:strVal val="visible"/>
                                      </p:to>
                                    </p:set>
                                    <p:animEffect transition="in" filter="slide(fromBottom)">
                                      <p:cBhvr>
                                        <p:cTn id="12" dur="500"/>
                                        <p:tgtEl>
                                          <p:spTgt spid="74650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46502"/>
                                        </p:tgtEl>
                                        <p:attrNameLst>
                                          <p:attrName>style.visibility</p:attrName>
                                        </p:attrNameLst>
                                      </p:cBhvr>
                                      <p:to>
                                        <p:strVal val="visible"/>
                                      </p:to>
                                    </p:set>
                                    <p:animEffect transition="in" filter="slide(fromBottom)">
                                      <p:cBhvr>
                                        <p:cTn id="17" dur="500"/>
                                        <p:tgtEl>
                                          <p:spTgt spid="74650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746504"/>
                                        </p:tgtEl>
                                        <p:attrNameLst>
                                          <p:attrName>style.visibility</p:attrName>
                                        </p:attrNameLst>
                                      </p:cBhvr>
                                      <p:to>
                                        <p:strVal val="visible"/>
                                      </p:to>
                                    </p:set>
                                    <p:animEffect transition="in" filter="slide(fromBottom)">
                                      <p:cBhvr>
                                        <p:cTn id="22" dur="500"/>
                                        <p:tgtEl>
                                          <p:spTgt spid="746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0" grpId="0"/>
      <p:bldP spid="74650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12"/>
          <p:cNvGraphicFramePr>
            <a:graphicFrameLocks noChangeAspect="1"/>
          </p:cNvGraphicFramePr>
          <p:nvPr/>
        </p:nvGraphicFramePr>
        <p:xfrm>
          <a:off x="1772198" y="1309534"/>
          <a:ext cx="5599603" cy="1452571"/>
        </p:xfrm>
        <a:graphic>
          <a:graphicData uri="http://schemas.openxmlformats.org/presentationml/2006/ole">
            <mc:AlternateContent xmlns:mc="http://schemas.openxmlformats.org/markup-compatibility/2006">
              <mc:Choice xmlns:v="urn:schemas-microsoft-com:vml" Requires="v">
                <p:oleObj spid="_x0000_s71817" name="CS ChemDraw Drawing" r:id="rId3" imgW="5816600" imgH="1524000" progId="ChemDraw.Document.6.0">
                  <p:embed/>
                </p:oleObj>
              </mc:Choice>
              <mc:Fallback>
                <p:oleObj name="CS ChemDraw Drawing" r:id="rId3" imgW="5816600" imgH="1524000" progId="ChemDraw.Document.6.0">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2198" y="1309534"/>
                        <a:ext cx="5599603" cy="1452571"/>
                      </a:xfrm>
                      <a:prstGeom prst="rect">
                        <a:avLst/>
                      </a:prstGeom>
                      <a:noFill/>
                      <a:ln>
                        <a:noFill/>
                      </a:ln>
                      <a:effectLst/>
                    </p:spPr>
                  </p:pic>
                </p:oleObj>
              </mc:Fallback>
            </mc:AlternateContent>
          </a:graphicData>
        </a:graphic>
      </p:graphicFrame>
      <p:sp>
        <p:nvSpPr>
          <p:cNvPr id="7" name="Rectangle 11"/>
          <p:cNvSpPr>
            <a:spLocks noChangeArrowheads="1"/>
          </p:cNvSpPr>
          <p:nvPr/>
        </p:nvSpPr>
        <p:spPr bwMode="auto">
          <a:xfrm>
            <a:off x="511175" y="188640"/>
            <a:ext cx="1900238"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C. </a:t>
            </a:r>
            <a:r>
              <a:rPr lang="zh-CN" altLang="en-US" sz="2400" dirty="0">
                <a:latin typeface="Arial" panose="020B0604020202020204" pitchFamily="34" charset="0"/>
                <a:ea typeface="楷体" panose="02010609060101010101" pitchFamily="49" charset="-122"/>
                <a:cs typeface="Arial" panose="020B0604020202020204" pitchFamily="34" charset="0"/>
              </a:rPr>
              <a:t>磺化反应</a:t>
            </a:r>
          </a:p>
        </p:txBody>
      </p:sp>
      <p:sp>
        <p:nvSpPr>
          <p:cNvPr id="13" name="文本框 12"/>
          <p:cNvSpPr txBox="1"/>
          <p:nvPr/>
        </p:nvSpPr>
        <p:spPr>
          <a:xfrm>
            <a:off x="899592" y="747795"/>
            <a:ext cx="7344816" cy="461665"/>
          </a:xfrm>
          <a:prstGeom prst="rect">
            <a:avLst/>
          </a:prstGeom>
          <a:noFill/>
        </p:spPr>
        <p:txBody>
          <a:bodyPr wrap="square">
            <a:spAutoFit/>
          </a:bodyPr>
          <a:lstStyle/>
          <a:p>
            <a:r>
              <a:rPr lang="zh-CN" altLang="en-US" dirty="0">
                <a:solidFill>
                  <a:srgbClr val="0076A3"/>
                </a:solidFill>
                <a:ea typeface="黑体" panose="02010609060101010101" pitchFamily="49" charset="-122"/>
              </a:rPr>
              <a:t>高温（</a:t>
            </a:r>
            <a:r>
              <a:rPr lang="en-US" altLang="zh-CN" dirty="0">
                <a:solidFill>
                  <a:srgbClr val="0076A3"/>
                </a:solidFill>
                <a:ea typeface="黑体" panose="02010609060101010101" pitchFamily="49" charset="-122"/>
              </a:rPr>
              <a:t>180</a:t>
            </a:r>
            <a:r>
              <a:rPr lang="zh-CN" altLang="en-US" dirty="0">
                <a:solidFill>
                  <a:srgbClr val="0076A3"/>
                </a:solidFill>
                <a:ea typeface="黑体" panose="02010609060101010101" pitchFamily="49" charset="-122"/>
              </a:rPr>
              <a:t>～</a:t>
            </a:r>
            <a:r>
              <a:rPr lang="en-US" altLang="zh-CN" dirty="0">
                <a:solidFill>
                  <a:srgbClr val="0076A3"/>
                </a:solidFill>
                <a:ea typeface="黑体" panose="02010609060101010101" pitchFamily="49" charset="-122"/>
              </a:rPr>
              <a:t>190℃</a:t>
            </a:r>
            <a:r>
              <a:rPr lang="zh-CN" altLang="en-US" dirty="0">
                <a:solidFill>
                  <a:srgbClr val="0076A3"/>
                </a:solidFill>
                <a:ea typeface="黑体" panose="02010609060101010101" pitchFamily="49" charset="-122"/>
              </a:rPr>
              <a:t>）下与浓硫酸共热，得对位产物。</a:t>
            </a:r>
            <a:endParaRPr lang="zh-CN" altLang="en-US" dirty="0"/>
          </a:p>
        </p:txBody>
      </p:sp>
      <p:grpSp>
        <p:nvGrpSpPr>
          <p:cNvPr id="31" name="组合 30"/>
          <p:cNvGrpSpPr/>
          <p:nvPr/>
        </p:nvGrpSpPr>
        <p:grpSpPr>
          <a:xfrm>
            <a:off x="2450476" y="2780532"/>
            <a:ext cx="4239519" cy="1368548"/>
            <a:chOff x="2450476" y="3039448"/>
            <a:chExt cx="4239519" cy="1368548"/>
          </a:xfrm>
        </p:grpSpPr>
        <p:graphicFrame>
          <p:nvGraphicFramePr>
            <p:cNvPr id="22" name="Object 5"/>
            <p:cNvGraphicFramePr>
              <a:graphicFrameLocks noChangeAspect="1"/>
            </p:cNvGraphicFramePr>
            <p:nvPr/>
          </p:nvGraphicFramePr>
          <p:xfrm>
            <a:off x="2965132" y="3039448"/>
            <a:ext cx="3724863" cy="1368548"/>
          </p:xfrm>
          <a:graphic>
            <a:graphicData uri="http://schemas.openxmlformats.org/presentationml/2006/ole">
              <mc:AlternateContent xmlns:mc="http://schemas.openxmlformats.org/markup-compatibility/2006">
                <mc:Choice xmlns:v="urn:schemas-microsoft-com:vml" Requires="v">
                  <p:oleObj spid="_x0000_s71818" name="CS ChemDraw Drawing" r:id="rId5" imgW="1983740" imgH="721995" progId="ChemDraw.Document.6.0">
                    <p:embed/>
                  </p:oleObj>
                </mc:Choice>
                <mc:Fallback>
                  <p:oleObj name="CS ChemDraw Drawing" r:id="rId5" imgW="1983740" imgH="721995" progId="ChemDraw.Document.6.0">
                    <p:embed/>
                    <p:pic>
                      <p:nvPicPr>
                        <p:cNvPr id="0" name="Object 5"/>
                        <p:cNvPicPr>
                          <a:picLocks noChangeAspect="1" noChangeArrowheads="1"/>
                        </p:cNvPicPr>
                        <p:nvPr/>
                      </p:nvPicPr>
                      <p:blipFill>
                        <a:blip r:embed="rId6"/>
                        <a:srcRect/>
                        <a:stretch>
                          <a:fillRect/>
                        </a:stretch>
                      </p:blipFill>
                      <p:spPr bwMode="auto">
                        <a:xfrm>
                          <a:off x="2965132" y="3039448"/>
                          <a:ext cx="3724863" cy="136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Line 6"/>
            <p:cNvSpPr>
              <a:spLocks noChangeShapeType="1"/>
            </p:cNvSpPr>
            <p:nvPr/>
          </p:nvSpPr>
          <p:spPr bwMode="auto">
            <a:xfrm>
              <a:off x="2450476" y="3140968"/>
              <a:ext cx="465340" cy="411165"/>
            </a:xfrm>
            <a:prstGeom prst="line">
              <a:avLst/>
            </a:prstGeom>
            <a:noFill/>
            <a:ln w="63500">
              <a:solidFill>
                <a:srgbClr val="99CCFF"/>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4" name="Line 7"/>
            <p:cNvSpPr>
              <a:spLocks noChangeShapeType="1"/>
            </p:cNvSpPr>
            <p:nvPr/>
          </p:nvSpPr>
          <p:spPr bwMode="auto">
            <a:xfrm flipV="1">
              <a:off x="2510410" y="3862759"/>
              <a:ext cx="414526" cy="285909"/>
            </a:xfrm>
            <a:prstGeom prst="line">
              <a:avLst/>
            </a:prstGeom>
            <a:noFill/>
            <a:ln w="12700">
              <a:solidFill>
                <a:srgbClr val="FF99CC"/>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sp>
        <p:nvSpPr>
          <p:cNvPr id="25" name="Text Box 4"/>
          <p:cNvSpPr txBox="1">
            <a:spLocks noChangeArrowheads="1"/>
          </p:cNvSpPr>
          <p:nvPr/>
        </p:nvSpPr>
        <p:spPr bwMode="auto">
          <a:xfrm>
            <a:off x="4979988" y="4221088"/>
            <a:ext cx="3730625" cy="395288"/>
          </a:xfrm>
          <a:prstGeom prst="rect">
            <a:avLst/>
          </a:prstGeom>
          <a:noFill/>
          <a:ln w="28575">
            <a:solidFill>
              <a:srgbClr val="CB0BA6"/>
            </a:solidFill>
            <a:miter lim="800000"/>
          </a:ln>
          <a:extLst>
            <a:ext uri="{909E8E84-426E-40DD-AFC4-6F175D3DCCD1}">
              <a14:hiddenFill xmlns:a14="http://schemas.microsoft.com/office/drawing/2010/main">
                <a:solidFill>
                  <a:srgbClr val="FF0000">
                    <a:alpha val="16862"/>
                  </a:srgbClr>
                </a:solidFill>
              </a14:hiddenFill>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1800">
                <a:solidFill>
                  <a:srgbClr val="CB0BA6"/>
                </a:solidFill>
                <a:latin typeface="黑体" panose="02010609060101010101" pitchFamily="49" charset="-122"/>
                <a:ea typeface="黑体" panose="02010609060101010101" pitchFamily="49" charset="-122"/>
              </a:rPr>
              <a:t>若对位被占据，则生成邻位产物。</a:t>
            </a:r>
            <a:endParaRPr kumimoji="0" lang="en-US" altLang="zh-CN" sz="1800">
              <a:solidFill>
                <a:srgbClr val="CB0BA6"/>
              </a:solidFill>
              <a:latin typeface="黑体" panose="02010609060101010101" pitchFamily="49" charset="-122"/>
              <a:ea typeface="黑体" panose="02010609060101010101" pitchFamily="49" charset="-122"/>
            </a:endParaRPr>
          </a:p>
        </p:txBody>
      </p:sp>
      <p:grpSp>
        <p:nvGrpSpPr>
          <p:cNvPr id="27" name="组合 7"/>
          <p:cNvGrpSpPr/>
          <p:nvPr/>
        </p:nvGrpSpPr>
        <p:grpSpPr bwMode="auto">
          <a:xfrm>
            <a:off x="701675" y="4892948"/>
            <a:ext cx="7726363" cy="1776412"/>
            <a:chOff x="543340" y="4775063"/>
            <a:chExt cx="7726018" cy="1776922"/>
          </a:xfrm>
        </p:grpSpPr>
        <p:graphicFrame>
          <p:nvGraphicFramePr>
            <p:cNvPr id="28" name="Object 7"/>
            <p:cNvGraphicFramePr>
              <a:graphicFrameLocks noChangeAspect="1"/>
            </p:cNvGraphicFramePr>
            <p:nvPr/>
          </p:nvGraphicFramePr>
          <p:xfrm>
            <a:off x="543340" y="5454104"/>
            <a:ext cx="3776869" cy="440465"/>
          </p:xfrm>
          <a:graphic>
            <a:graphicData uri="http://schemas.openxmlformats.org/presentationml/2006/ole">
              <mc:AlternateContent xmlns:mc="http://schemas.openxmlformats.org/markup-compatibility/2006">
                <mc:Choice xmlns:v="urn:schemas-microsoft-com:vml" Requires="v">
                  <p:oleObj spid="_x0000_s71819" name="CS ChemDraw Drawing" r:id="rId7" imgW="2118995" imgH="226060" progId="ChemDraw.Document.6.0">
                    <p:embed/>
                  </p:oleObj>
                </mc:Choice>
                <mc:Fallback>
                  <p:oleObj name="CS ChemDraw Drawing" r:id="rId7" imgW="2118995" imgH="226060" progId="ChemDraw.Document.6.0">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340" y="5454104"/>
                          <a:ext cx="3776869" cy="44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8"/>
            <p:cNvGraphicFramePr>
              <a:graphicFrameLocks noChangeAspect="1"/>
            </p:cNvGraphicFramePr>
            <p:nvPr/>
          </p:nvGraphicFramePr>
          <p:xfrm>
            <a:off x="4845051" y="4775063"/>
            <a:ext cx="3424307" cy="1776922"/>
          </p:xfrm>
          <a:graphic>
            <a:graphicData uri="http://schemas.openxmlformats.org/presentationml/2006/ole">
              <mc:AlternateContent xmlns:mc="http://schemas.openxmlformats.org/markup-compatibility/2006">
                <mc:Choice xmlns:v="urn:schemas-microsoft-com:vml" Requires="v">
                  <p:oleObj spid="_x0000_s71820" name="CS ChemDraw Drawing" r:id="rId9" imgW="2732405" imgH="1419860" progId="ChemDraw.Document.6.0">
                    <p:embed/>
                  </p:oleObj>
                </mc:Choice>
                <mc:Fallback>
                  <p:oleObj name="CS ChemDraw Drawing" r:id="rId9" imgW="2732405" imgH="1419860" progId="ChemDraw.Document.6.0">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5051" y="4775063"/>
                          <a:ext cx="3424307" cy="177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 name="Text Box 11"/>
          <p:cNvSpPr txBox="1">
            <a:spLocks noChangeArrowheads="1"/>
          </p:cNvSpPr>
          <p:nvPr/>
        </p:nvSpPr>
        <p:spPr bwMode="auto">
          <a:xfrm>
            <a:off x="608013" y="4904333"/>
            <a:ext cx="3381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solidFill>
                  <a:schemeClr val="accent2"/>
                </a:solidFill>
                <a:ea typeface="黑体" panose="02010609060101010101" pitchFamily="49" charset="-122"/>
                <a:cs typeface="Arial" panose="020B0604020202020204" pitchFamily="34" charset="0"/>
              </a:rPr>
              <a:t>D. Friedel</a:t>
            </a:r>
            <a:r>
              <a:rPr lang="zh-CN" altLang="en-US" sz="2000" dirty="0">
                <a:solidFill>
                  <a:schemeClr val="accent2"/>
                </a:solidFill>
                <a:ea typeface="黑体" panose="02010609060101010101" pitchFamily="49" charset="-122"/>
                <a:cs typeface="Arial" panose="020B0604020202020204" pitchFamily="34" charset="0"/>
              </a:rPr>
              <a:t>－</a:t>
            </a:r>
            <a:r>
              <a:rPr lang="en-US" altLang="zh-CN" sz="2000" dirty="0">
                <a:solidFill>
                  <a:schemeClr val="accent2"/>
                </a:solidFill>
                <a:ea typeface="黑体" panose="02010609060101010101" pitchFamily="49" charset="-122"/>
                <a:cs typeface="Arial" panose="020B0604020202020204" pitchFamily="34" charset="0"/>
              </a:rPr>
              <a:t>Crafts</a:t>
            </a:r>
            <a:r>
              <a:rPr lang="zh-CN" altLang="en-US" sz="2000" dirty="0">
                <a:solidFill>
                  <a:schemeClr val="accent2"/>
                </a:solidFill>
                <a:ea typeface="黑体" panose="02010609060101010101" pitchFamily="49" charset="-122"/>
                <a:cs typeface="Arial" panose="020B0604020202020204" pitchFamily="34" charset="0"/>
              </a:rPr>
              <a:t>反应</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par>
                                <p:cTn id="8" presetID="1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lide(fromBottom)">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38DF9FCE-3651-4DD7-A8E3-728D83B6538D}" type="datetime11">
              <a:rPr lang="zh-CN" altLang="en-US"/>
              <a:t>21:45:51</a:t>
            </a:fld>
            <a:endParaRPr lang="en-US" altLang="zh-CN"/>
          </a:p>
        </p:txBody>
      </p:sp>
      <p:sp>
        <p:nvSpPr>
          <p:cNvPr id="10" name="灯片编号占位符 3"/>
          <p:cNvSpPr>
            <a:spLocks noGrp="1"/>
          </p:cNvSpPr>
          <p:nvPr>
            <p:ph type="sldNum" sz="quarter" idx="12"/>
          </p:nvPr>
        </p:nvSpPr>
        <p:spPr/>
        <p:txBody>
          <a:bodyPr/>
          <a:lstStyle/>
          <a:p>
            <a:pPr>
              <a:defRPr/>
            </a:pPr>
            <a:fld id="{183606EC-3D26-4A1D-A31F-55088456302B}" type="slidenum">
              <a:rPr lang="en-US" altLang="zh-CN"/>
              <a:t>45</a:t>
            </a:fld>
            <a:endParaRPr lang="en-US" altLang="zh-CN"/>
          </a:p>
        </p:txBody>
      </p:sp>
      <p:sp>
        <p:nvSpPr>
          <p:cNvPr id="665602" name="Rectangle 2"/>
          <p:cNvSpPr>
            <a:spLocks noChangeArrowheads="1"/>
          </p:cNvSpPr>
          <p:nvPr/>
        </p:nvSpPr>
        <p:spPr bwMode="auto">
          <a:xfrm>
            <a:off x="457200" y="188913"/>
            <a:ext cx="454684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6</a:t>
            </a:r>
            <a:r>
              <a:rPr kumimoji="0" lang="zh-CN" altLang="en-US" sz="2400" dirty="0">
                <a:latin typeface="Arial" panose="020B0604020202020204" pitchFamily="34" charset="0"/>
                <a:ea typeface="楷体" panose="02010609060101010101" pitchFamily="49" charset="-122"/>
                <a:cs typeface="Arial" panose="020B0604020202020204" pitchFamily="34" charset="0"/>
              </a:rPr>
              <a:t>、氧化反应</a:t>
            </a:r>
          </a:p>
        </p:txBody>
      </p:sp>
      <p:sp>
        <p:nvSpPr>
          <p:cNvPr id="36" name="Text Box 5"/>
          <p:cNvSpPr txBox="1">
            <a:spLocks noChangeArrowheads="1"/>
          </p:cNvSpPr>
          <p:nvPr/>
        </p:nvSpPr>
        <p:spPr bwMode="auto">
          <a:xfrm>
            <a:off x="3359150" y="1682750"/>
            <a:ext cx="3661122" cy="406400"/>
          </a:xfrm>
          <a:prstGeom prst="rect">
            <a:avLst/>
          </a:prstGeom>
          <a:solidFill>
            <a:srgbClr val="FF0000">
              <a:alpha val="16078"/>
            </a:srgbClr>
          </a:solidFill>
          <a:ln w="9525">
            <a:solidFill>
              <a:srgbClr val="FF0000"/>
            </a:solidFill>
            <a:miter lim="800000"/>
          </a:ln>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000">
                <a:solidFill>
                  <a:srgbClr val="FF0000"/>
                </a:solidFill>
                <a:latin typeface="黑体" panose="02010609060101010101" pitchFamily="49" charset="-122"/>
                <a:ea typeface="黑体" panose="02010609060101010101" pitchFamily="49" charset="-122"/>
              </a:rPr>
              <a:t>两种方式：</a:t>
            </a:r>
            <a:r>
              <a:rPr kumimoji="0" lang="zh-CN" altLang="en-US" sz="2000">
                <a:solidFill>
                  <a:srgbClr val="FF0000"/>
                </a:solidFill>
                <a:ea typeface="黑体" panose="02010609060101010101" pitchFamily="49" charset="-122"/>
              </a:rPr>
              <a:t>“</a:t>
            </a:r>
            <a:r>
              <a:rPr kumimoji="0" lang="zh-CN" altLang="en-US" sz="2000">
                <a:solidFill>
                  <a:srgbClr val="FF0000"/>
                </a:solidFill>
                <a:latin typeface="黑体" panose="02010609060101010101" pitchFamily="49" charset="-122"/>
                <a:ea typeface="黑体" panose="02010609060101010101" pitchFamily="49" charset="-122"/>
              </a:rPr>
              <a:t>插入氧</a:t>
            </a:r>
            <a:r>
              <a:rPr kumimoji="0" lang="zh-CN" altLang="en-US" sz="2000">
                <a:solidFill>
                  <a:srgbClr val="FF0000"/>
                </a:solidFill>
                <a:ea typeface="黑体" panose="02010609060101010101" pitchFamily="49" charset="-122"/>
              </a:rPr>
              <a:t>”“</a:t>
            </a:r>
            <a:r>
              <a:rPr kumimoji="0" lang="zh-CN" altLang="en-US" sz="2000">
                <a:solidFill>
                  <a:srgbClr val="FF0000"/>
                </a:solidFill>
                <a:latin typeface="黑体" panose="02010609060101010101" pitchFamily="49" charset="-122"/>
                <a:ea typeface="黑体" panose="02010609060101010101" pitchFamily="49" charset="-122"/>
              </a:rPr>
              <a:t>脱氢</a:t>
            </a:r>
            <a:r>
              <a:rPr kumimoji="0" lang="zh-CN" altLang="en-US" sz="2000">
                <a:solidFill>
                  <a:srgbClr val="FF0000"/>
                </a:solidFill>
                <a:ea typeface="黑体" panose="02010609060101010101" pitchFamily="49" charset="-122"/>
              </a:rPr>
              <a:t>”</a:t>
            </a:r>
            <a:r>
              <a:rPr kumimoji="0" lang="en-US" altLang="zh-CN" sz="2000">
                <a:solidFill>
                  <a:srgbClr val="FF0000"/>
                </a:solidFill>
                <a:latin typeface="黑体" panose="02010609060101010101" pitchFamily="49" charset="-122"/>
                <a:ea typeface="黑体" panose="02010609060101010101" pitchFamily="49" charset="-122"/>
              </a:rPr>
              <a:t> </a:t>
            </a:r>
          </a:p>
        </p:txBody>
      </p:sp>
      <p:graphicFrame>
        <p:nvGraphicFramePr>
          <p:cNvPr id="37" name="Object 6"/>
          <p:cNvGraphicFramePr>
            <a:graphicFrameLocks noChangeAspect="1"/>
          </p:cNvGraphicFramePr>
          <p:nvPr/>
        </p:nvGraphicFramePr>
        <p:xfrm>
          <a:off x="1127125" y="2652713"/>
          <a:ext cx="6989763" cy="2944812"/>
        </p:xfrm>
        <a:graphic>
          <a:graphicData uri="http://schemas.openxmlformats.org/presentationml/2006/ole">
            <mc:AlternateContent xmlns:mc="http://schemas.openxmlformats.org/markup-compatibility/2006">
              <mc:Choice xmlns:v="urn:schemas-microsoft-com:vml" Requires="v">
                <p:oleObj spid="_x0000_s31935" name="CS ChemDraw Drawing" r:id="rId3" imgW="5007610" imgH="2112010" progId="ChemDraw.Document.6.0">
                  <p:embed/>
                </p:oleObj>
              </mc:Choice>
              <mc:Fallback>
                <p:oleObj name="CS ChemDraw Drawing" r:id="rId3" imgW="5007610" imgH="2112010"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25" y="2652713"/>
                        <a:ext cx="6989763" cy="294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Text Box 7"/>
          <p:cNvSpPr txBox="1">
            <a:spLocks noChangeArrowheads="1"/>
          </p:cNvSpPr>
          <p:nvPr/>
        </p:nvSpPr>
        <p:spPr bwMode="auto">
          <a:xfrm>
            <a:off x="5492750" y="3421063"/>
            <a:ext cx="320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1800">
                <a:solidFill>
                  <a:srgbClr val="009DD9"/>
                </a:solidFill>
                <a:latin typeface="黑体" panose="02010609060101010101" pitchFamily="49" charset="-122"/>
                <a:ea typeface="黑体" panose="02010609060101010101" pitchFamily="49" charset="-122"/>
              </a:rPr>
              <a:t>亚硝基化合物   硝基化合物</a:t>
            </a:r>
          </a:p>
        </p:txBody>
      </p:sp>
      <p:sp>
        <p:nvSpPr>
          <p:cNvPr id="39" name="Text Box 8"/>
          <p:cNvSpPr txBox="1">
            <a:spLocks noChangeArrowheads="1"/>
          </p:cNvSpPr>
          <p:nvPr/>
        </p:nvSpPr>
        <p:spPr bwMode="auto">
          <a:xfrm>
            <a:off x="4365625" y="4622800"/>
            <a:ext cx="906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1800">
                <a:solidFill>
                  <a:srgbClr val="009DD9"/>
                </a:solidFill>
                <a:latin typeface="黑体" panose="02010609060101010101" pitchFamily="49" charset="-122"/>
                <a:ea typeface="黑体" panose="02010609060101010101" pitchFamily="49" charset="-122"/>
              </a:rPr>
              <a:t>羟胺</a:t>
            </a:r>
          </a:p>
        </p:txBody>
      </p:sp>
      <p:sp>
        <p:nvSpPr>
          <p:cNvPr id="40" name="Text Box 9"/>
          <p:cNvSpPr txBox="1">
            <a:spLocks noChangeArrowheads="1"/>
          </p:cNvSpPr>
          <p:nvPr/>
        </p:nvSpPr>
        <p:spPr bwMode="auto">
          <a:xfrm>
            <a:off x="2476500" y="5645150"/>
            <a:ext cx="1138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1800">
                <a:solidFill>
                  <a:srgbClr val="009DD9"/>
                </a:solidFill>
                <a:latin typeface="黑体" panose="02010609060101010101" pitchFamily="49" charset="-122"/>
                <a:ea typeface="黑体" panose="02010609060101010101" pitchFamily="49" charset="-122"/>
              </a:rPr>
              <a:t>氧化叔胺</a:t>
            </a:r>
          </a:p>
        </p:txBody>
      </p:sp>
      <p:sp>
        <p:nvSpPr>
          <p:cNvPr id="41" name="AutoShape 12"/>
          <p:cNvSpPr/>
          <p:nvPr/>
        </p:nvSpPr>
        <p:spPr bwMode="auto">
          <a:xfrm>
            <a:off x="2540000" y="3903663"/>
            <a:ext cx="88900" cy="769937"/>
          </a:xfrm>
          <a:prstGeom prst="leftBracket">
            <a:avLst>
              <a:gd name="adj" fmla="val 72173"/>
            </a:avLst>
          </a:prstGeom>
          <a:noFill/>
          <a:ln w="19050">
            <a:solidFill>
              <a:sysClr val="windowText" lastClr="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42" name="AutoShape 13"/>
          <p:cNvSpPr/>
          <p:nvPr/>
        </p:nvSpPr>
        <p:spPr bwMode="auto">
          <a:xfrm>
            <a:off x="3425825" y="3846513"/>
            <a:ext cx="88900" cy="827087"/>
          </a:xfrm>
          <a:prstGeom prst="rightBracket">
            <a:avLst>
              <a:gd name="adj" fmla="val 77530"/>
            </a:avLst>
          </a:prstGeom>
          <a:noFill/>
          <a:ln w="19050">
            <a:solidFill>
              <a:sysClr val="windowText" lastClr="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43" name="Rectangle 15"/>
          <p:cNvSpPr>
            <a:spLocks noRot="1" noChangeArrowheads="1"/>
          </p:cNvSpPr>
          <p:nvPr/>
        </p:nvSpPr>
        <p:spPr bwMode="auto">
          <a:xfrm>
            <a:off x="879606" y="987190"/>
            <a:ext cx="2635119" cy="444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sz="2400" dirty="0">
                <a:latin typeface="Arial" panose="020B0604020202020204" pitchFamily="34" charset="0"/>
                <a:ea typeface="楷体" panose="02010609060101010101" pitchFamily="49" charset="-122"/>
                <a:cs typeface="Arial" panose="020B0604020202020204" pitchFamily="34" charset="0"/>
              </a:rPr>
              <a:t>脂肪胺容易被氧化。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65602"/>
                                        </p:tgtEl>
                                        <p:attrNameLst>
                                          <p:attrName>style.visibility</p:attrName>
                                        </p:attrNameLst>
                                      </p:cBhvr>
                                      <p:to>
                                        <p:strVal val="visible"/>
                                      </p:to>
                                    </p:set>
                                    <p:animEffect transition="in" filter="slide(fromBottom)">
                                      <p:cBhvr>
                                        <p:cTn id="7" dur="500"/>
                                        <p:tgtEl>
                                          <p:spTgt spid="66560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slide(fromBottom)">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2" grpId="0"/>
      <p:bldP spid="4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38DF9FCE-3651-4DD7-A8E3-728D83B6538D}" type="datetime11">
              <a:rPr lang="zh-CN" altLang="en-US"/>
              <a:t>21:45:51</a:t>
            </a:fld>
            <a:endParaRPr lang="en-US" altLang="zh-CN"/>
          </a:p>
        </p:txBody>
      </p:sp>
      <p:sp>
        <p:nvSpPr>
          <p:cNvPr id="10" name="灯片编号占位符 3"/>
          <p:cNvSpPr>
            <a:spLocks noGrp="1"/>
          </p:cNvSpPr>
          <p:nvPr>
            <p:ph type="sldNum" sz="quarter" idx="12"/>
          </p:nvPr>
        </p:nvSpPr>
        <p:spPr/>
        <p:txBody>
          <a:bodyPr/>
          <a:lstStyle/>
          <a:p>
            <a:pPr>
              <a:defRPr/>
            </a:pPr>
            <a:fld id="{183606EC-3D26-4A1D-A31F-55088456302B}" type="slidenum">
              <a:rPr lang="en-US" altLang="zh-CN"/>
              <a:t>46</a:t>
            </a:fld>
            <a:endParaRPr lang="en-US" altLang="zh-CN"/>
          </a:p>
        </p:txBody>
      </p:sp>
      <p:sp>
        <p:nvSpPr>
          <p:cNvPr id="665615" name="Rectangle 15"/>
          <p:cNvSpPr>
            <a:spLocks noRot="1" noChangeArrowheads="1"/>
          </p:cNvSpPr>
          <p:nvPr/>
        </p:nvSpPr>
        <p:spPr bwMode="auto">
          <a:xfrm>
            <a:off x="827088" y="620688"/>
            <a:ext cx="8229600" cy="52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sz="2400" dirty="0">
                <a:latin typeface="Arial" panose="020B0604020202020204" pitchFamily="34" charset="0"/>
                <a:ea typeface="楷体" panose="02010609060101010101" pitchFamily="49" charset="-122"/>
                <a:cs typeface="Arial" panose="020B0604020202020204" pitchFamily="34" charset="0"/>
              </a:rPr>
              <a:t>芳香胺也容易被氧化，得到不同的产物。</a:t>
            </a:r>
          </a:p>
        </p:txBody>
      </p:sp>
      <p:graphicFrame>
        <p:nvGraphicFramePr>
          <p:cNvPr id="15" name="Object 6"/>
          <p:cNvGraphicFramePr>
            <a:graphicFrameLocks noChangeAspect="1"/>
          </p:cNvGraphicFramePr>
          <p:nvPr/>
        </p:nvGraphicFramePr>
        <p:xfrm>
          <a:off x="1384300" y="1788443"/>
          <a:ext cx="6615113" cy="482600"/>
        </p:xfrm>
        <a:graphic>
          <a:graphicData uri="http://schemas.openxmlformats.org/presentationml/2006/ole">
            <mc:AlternateContent xmlns:mc="http://schemas.openxmlformats.org/markup-compatibility/2006">
              <mc:Choice xmlns:v="urn:schemas-microsoft-com:vml" Requires="v">
                <p:oleObj spid="_x0000_s72772" name="CS ChemDraw Drawing" r:id="rId3" imgW="4143375" imgH="314325" progId="ChemDraw.Document.6.0">
                  <p:embed/>
                </p:oleObj>
              </mc:Choice>
              <mc:Fallback>
                <p:oleObj name="CS ChemDraw Drawing" r:id="rId3" imgW="4143375" imgH="314325"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300" y="1788443"/>
                        <a:ext cx="661511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7"/>
          <p:cNvSpPr txBox="1">
            <a:spLocks noChangeArrowheads="1"/>
          </p:cNvSpPr>
          <p:nvPr/>
        </p:nvSpPr>
        <p:spPr bwMode="auto">
          <a:xfrm>
            <a:off x="958850" y="1340768"/>
            <a:ext cx="2554288" cy="366713"/>
          </a:xfrm>
          <a:prstGeom prst="rect">
            <a:avLst/>
          </a:prstGeom>
          <a:noFill/>
          <a:ln w="9525">
            <a:noFill/>
            <a:miter lim="800000"/>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en-US" altLang="zh-CN" sz="1800" dirty="0">
                <a:solidFill>
                  <a:srgbClr val="0076A3"/>
                </a:solidFill>
                <a:ea typeface="黑体" panose="02010609060101010101" pitchFamily="49" charset="-122"/>
              </a:rPr>
              <a:t>1</a:t>
            </a:r>
            <a:r>
              <a:rPr kumimoji="0" lang="zh-CN" altLang="en-US" sz="1800" dirty="0">
                <a:solidFill>
                  <a:srgbClr val="0076A3"/>
                </a:solidFill>
                <a:ea typeface="黑体" panose="02010609060101010101" pitchFamily="49" charset="-122"/>
              </a:rPr>
              <a:t>）芳香胺氧化过程</a:t>
            </a:r>
            <a:endParaRPr kumimoji="0" lang="en-US" altLang="zh-CN" sz="1800" dirty="0">
              <a:solidFill>
                <a:srgbClr val="0076A3"/>
              </a:solidFill>
              <a:ea typeface="黑体" panose="02010609060101010101" pitchFamily="49" charset="-122"/>
            </a:endParaRPr>
          </a:p>
        </p:txBody>
      </p:sp>
      <p:sp>
        <p:nvSpPr>
          <p:cNvPr id="17" name="Text Box 8"/>
          <p:cNvSpPr txBox="1">
            <a:spLocks noChangeArrowheads="1"/>
          </p:cNvSpPr>
          <p:nvPr/>
        </p:nvSpPr>
        <p:spPr bwMode="auto">
          <a:xfrm>
            <a:off x="1016000" y="2691731"/>
            <a:ext cx="5073650" cy="366712"/>
          </a:xfrm>
          <a:prstGeom prst="rect">
            <a:avLst/>
          </a:prstGeom>
          <a:noFill/>
          <a:ln w="9525">
            <a:noFill/>
            <a:miter lim="800000"/>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en-US" altLang="zh-CN" sz="1800">
                <a:solidFill>
                  <a:srgbClr val="0076A3"/>
                </a:solidFill>
                <a:ea typeface="黑体" panose="02010609060101010101" pitchFamily="49" charset="-122"/>
              </a:rPr>
              <a:t>2</a:t>
            </a:r>
            <a:r>
              <a:rPr kumimoji="0" lang="zh-CN" altLang="en-US" sz="1800">
                <a:solidFill>
                  <a:srgbClr val="0076A3"/>
                </a:solidFill>
                <a:ea typeface="黑体" panose="02010609060101010101" pitchFamily="49" charset="-122"/>
              </a:rPr>
              <a:t>）用</a:t>
            </a:r>
            <a:r>
              <a:rPr kumimoji="0" lang="en-US" altLang="zh-CN" sz="1800">
                <a:solidFill>
                  <a:srgbClr val="0076A3"/>
                </a:solidFill>
                <a:ea typeface="黑体" panose="02010609060101010101" pitchFamily="49" charset="-122"/>
              </a:rPr>
              <a:t>MnO</a:t>
            </a:r>
            <a:r>
              <a:rPr kumimoji="0" lang="en-US" altLang="zh-CN" sz="1800" baseline="-25000">
                <a:solidFill>
                  <a:srgbClr val="0076A3"/>
                </a:solidFill>
                <a:ea typeface="黑体" panose="02010609060101010101" pitchFamily="49" charset="-122"/>
              </a:rPr>
              <a:t>2</a:t>
            </a:r>
            <a:r>
              <a:rPr kumimoji="0" lang="zh-CN" altLang="en-US" sz="1800">
                <a:solidFill>
                  <a:srgbClr val="0076A3"/>
                </a:solidFill>
                <a:ea typeface="黑体" panose="02010609060101010101" pitchFamily="49" charset="-122"/>
              </a:rPr>
              <a:t>氧化，主产物为对苯醌</a:t>
            </a:r>
            <a:endParaRPr kumimoji="0" lang="en-US" altLang="zh-CN" sz="1800" baseline="-25000">
              <a:solidFill>
                <a:srgbClr val="0076A3"/>
              </a:solidFill>
              <a:ea typeface="黑体" panose="02010609060101010101" pitchFamily="49" charset="-122"/>
            </a:endParaRPr>
          </a:p>
        </p:txBody>
      </p:sp>
      <p:graphicFrame>
        <p:nvGraphicFramePr>
          <p:cNvPr id="18" name="Object 9"/>
          <p:cNvGraphicFramePr>
            <a:graphicFrameLocks noChangeAspect="1"/>
          </p:cNvGraphicFramePr>
          <p:nvPr/>
        </p:nvGraphicFramePr>
        <p:xfrm>
          <a:off x="3902075" y="3248943"/>
          <a:ext cx="3530600" cy="1741488"/>
        </p:xfrm>
        <a:graphic>
          <a:graphicData uri="http://schemas.openxmlformats.org/presentationml/2006/ole">
            <mc:AlternateContent xmlns:mc="http://schemas.openxmlformats.org/markup-compatibility/2006">
              <mc:Choice xmlns:v="urn:schemas-microsoft-com:vml" Requires="v">
                <p:oleObj spid="_x0000_s72773" name="CS ChemDraw Drawing" r:id="rId5" imgW="2219325" imgH="1095375" progId="ChemDraw.Document.6.0">
                  <p:embed/>
                </p:oleObj>
              </mc:Choice>
              <mc:Fallback>
                <p:oleObj name="CS ChemDraw Drawing" r:id="rId5" imgW="2219325" imgH="1095375" progId="ChemDraw.Document.6.0">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2075" y="3248943"/>
                        <a:ext cx="3530600" cy="174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11"/>
          <p:cNvSpPr txBox="1">
            <a:spLocks noChangeArrowheads="1"/>
          </p:cNvSpPr>
          <p:nvPr/>
        </p:nvSpPr>
        <p:spPr bwMode="auto">
          <a:xfrm>
            <a:off x="6624638" y="2366293"/>
            <a:ext cx="2074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1800">
                <a:solidFill>
                  <a:srgbClr val="009DD9"/>
                </a:solidFill>
                <a:ea typeface="黑体" panose="02010609060101010101" pitchFamily="49" charset="-122"/>
              </a:rPr>
              <a:t>产物颜色逐渐加深</a:t>
            </a:r>
          </a:p>
        </p:txBody>
      </p:sp>
      <p:sp>
        <p:nvSpPr>
          <p:cNvPr id="20" name="Text Box 12"/>
          <p:cNvSpPr txBox="1">
            <a:spLocks noChangeArrowheads="1"/>
          </p:cNvSpPr>
          <p:nvPr/>
        </p:nvSpPr>
        <p:spPr bwMode="auto">
          <a:xfrm>
            <a:off x="6129338" y="5022181"/>
            <a:ext cx="927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1800">
                <a:solidFill>
                  <a:srgbClr val="009DD9"/>
                </a:solidFill>
                <a:ea typeface="黑体" panose="02010609060101010101" pitchFamily="49" charset="-122"/>
              </a:rPr>
              <a:t>对苯醌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65615"/>
                                        </p:tgtEl>
                                        <p:attrNameLst>
                                          <p:attrName>style.visibility</p:attrName>
                                        </p:attrNameLst>
                                      </p:cBhvr>
                                      <p:to>
                                        <p:strVal val="visible"/>
                                      </p:to>
                                    </p:set>
                                    <p:animEffect transition="in" filter="slide(fromBottom)">
                                      <p:cBhvr>
                                        <p:cTn id="7" dur="500"/>
                                        <p:tgtEl>
                                          <p:spTgt spid="665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6" name="Text Box 8"/>
          <p:cNvSpPr txBox="1">
            <a:spLocks noChangeArrowheads="1"/>
          </p:cNvSpPr>
          <p:nvPr/>
        </p:nvSpPr>
        <p:spPr bwMode="auto">
          <a:xfrm>
            <a:off x="765175" y="3733800"/>
            <a:ext cx="7623175" cy="369332"/>
          </a:xfrm>
          <a:prstGeom prst="rect">
            <a:avLst/>
          </a:prstGeom>
          <a:noFill/>
          <a:ln w="9525">
            <a:noFill/>
            <a:miter lim="800000"/>
          </a:ln>
        </p:spPr>
        <p:txBody>
          <a:bodyPr>
            <a:spAutoFit/>
          </a:bodyPr>
          <a:lstStyle/>
          <a:p>
            <a:pPr>
              <a:spcBef>
                <a:spcPct val="50000"/>
              </a:spcBef>
              <a:defRPr/>
            </a:pPr>
            <a:r>
              <a:rPr kumimoji="0" lang="en-US" altLang="zh-CN" sz="1800" dirty="0">
                <a:solidFill>
                  <a:srgbClr val="0076A3"/>
                </a:solidFill>
                <a:latin typeface="Arial" panose="020B0604020202020204" pitchFamily="34" charset="0"/>
                <a:ea typeface="黑体" panose="02010609060101010101" pitchFamily="49" charset="-122"/>
              </a:rPr>
              <a:t>5</a:t>
            </a:r>
            <a:r>
              <a:rPr kumimoji="0" lang="zh-CN" altLang="en-US" sz="1800" dirty="0">
                <a:solidFill>
                  <a:srgbClr val="0076A3"/>
                </a:solidFill>
                <a:latin typeface="Arial" panose="020B0604020202020204" pitchFamily="34" charset="0"/>
                <a:ea typeface="黑体" panose="02010609060101010101" pitchFamily="49" charset="-122"/>
              </a:rPr>
              <a:t>）</a:t>
            </a:r>
            <a:r>
              <a:rPr kumimoji="0" lang="en-US" altLang="zh-CN" sz="1800" dirty="0">
                <a:solidFill>
                  <a:srgbClr val="0076A3"/>
                </a:solidFill>
                <a:latin typeface="Arial" panose="020B0604020202020204" pitchFamily="34" charset="0"/>
                <a:ea typeface="黑体" panose="02010609060101010101" pitchFamily="49" charset="-122"/>
              </a:rPr>
              <a:t>N,N-</a:t>
            </a:r>
            <a:r>
              <a:rPr kumimoji="0" lang="zh-CN" altLang="en-US" sz="1800" dirty="0">
                <a:solidFill>
                  <a:srgbClr val="0076A3"/>
                </a:solidFill>
                <a:latin typeface="Arial" panose="020B0604020202020204" pitchFamily="34" charset="0"/>
                <a:ea typeface="黑体" panose="02010609060101010101" pitchFamily="49" charset="-122"/>
              </a:rPr>
              <a:t>二烷基芳胺及芳铵盐对氧化剂不太敏感，常将芳胺转变为盐保存</a:t>
            </a:r>
          </a:p>
        </p:txBody>
      </p:sp>
      <p:sp>
        <p:nvSpPr>
          <p:cNvPr id="9" name="Text Box 8"/>
          <p:cNvSpPr txBox="1">
            <a:spLocks noChangeArrowheads="1"/>
          </p:cNvSpPr>
          <p:nvPr/>
        </p:nvSpPr>
        <p:spPr bwMode="auto">
          <a:xfrm>
            <a:off x="771525" y="1497013"/>
            <a:ext cx="7688907" cy="724109"/>
          </a:xfrm>
          <a:prstGeom prst="rect">
            <a:avLst/>
          </a:prstGeom>
          <a:noFill/>
          <a:ln w="9525">
            <a:noFill/>
            <a:miter lim="800000"/>
          </a:ln>
        </p:spPr>
        <p:txBody>
          <a:bodyPr wrap="square">
            <a:spAutoFit/>
          </a:bodyPr>
          <a:lstStyle/>
          <a:p>
            <a:pPr>
              <a:lnSpc>
                <a:spcPct val="120000"/>
              </a:lnSpc>
              <a:spcBef>
                <a:spcPct val="50000"/>
              </a:spcBef>
              <a:defRPr/>
            </a:pPr>
            <a:r>
              <a:rPr kumimoji="0" lang="en-US" altLang="zh-CN" sz="1800" dirty="0">
                <a:solidFill>
                  <a:srgbClr val="0076A3"/>
                </a:solidFill>
                <a:latin typeface="Arial" panose="020B0604020202020204" pitchFamily="34" charset="0"/>
                <a:ea typeface="黑体" panose="02010609060101010101" pitchFamily="49" charset="-122"/>
              </a:rPr>
              <a:t>3</a:t>
            </a:r>
            <a:r>
              <a:rPr kumimoji="0" lang="zh-CN" altLang="en-US" sz="1800" dirty="0">
                <a:solidFill>
                  <a:srgbClr val="0076A3"/>
                </a:solidFill>
                <a:latin typeface="Arial" panose="020B0604020202020204" pitchFamily="34" charset="0"/>
                <a:ea typeface="黑体" panose="02010609060101010101" pitchFamily="49" charset="-122"/>
              </a:rPr>
              <a:t>）用酸性重铬酸钾、酸性高锰酸钾等可得黑色染料－苯胺黑（具有复杂醌式结构的化合物），可用于鉴别苯胺。</a:t>
            </a:r>
            <a:endParaRPr kumimoji="0" lang="en-US" altLang="zh-CN" sz="1800" dirty="0">
              <a:solidFill>
                <a:srgbClr val="0076A3"/>
              </a:solidFill>
              <a:latin typeface="Arial" panose="020B0604020202020204" pitchFamily="34" charset="0"/>
              <a:ea typeface="黑体" panose="02010609060101010101" pitchFamily="49" charset="-122"/>
            </a:endParaRPr>
          </a:p>
        </p:txBody>
      </p:sp>
      <p:sp>
        <p:nvSpPr>
          <p:cNvPr id="10" name="Text Box 8"/>
          <p:cNvSpPr txBox="1">
            <a:spLocks noChangeArrowheads="1"/>
          </p:cNvSpPr>
          <p:nvPr/>
        </p:nvSpPr>
        <p:spPr bwMode="auto">
          <a:xfrm>
            <a:off x="771525" y="2636838"/>
            <a:ext cx="7140575" cy="369332"/>
          </a:xfrm>
          <a:prstGeom prst="rect">
            <a:avLst/>
          </a:prstGeom>
          <a:noFill/>
          <a:ln w="9525">
            <a:noFill/>
            <a:miter lim="800000"/>
          </a:ln>
        </p:spPr>
        <p:txBody>
          <a:bodyPr>
            <a:spAutoFit/>
          </a:bodyPr>
          <a:lstStyle/>
          <a:p>
            <a:pPr>
              <a:spcBef>
                <a:spcPct val="50000"/>
              </a:spcBef>
              <a:defRPr/>
            </a:pPr>
            <a:r>
              <a:rPr kumimoji="0" lang="en-US" altLang="zh-CN" sz="1800" dirty="0">
                <a:solidFill>
                  <a:srgbClr val="0076A3"/>
                </a:solidFill>
                <a:latin typeface="Arial" panose="020B0604020202020204" pitchFamily="34" charset="0"/>
                <a:ea typeface="黑体" panose="02010609060101010101" pitchFamily="49" charset="-122"/>
              </a:rPr>
              <a:t>4</a:t>
            </a:r>
            <a:r>
              <a:rPr kumimoji="0" lang="zh-CN" altLang="en-US" sz="1800" dirty="0">
                <a:solidFill>
                  <a:srgbClr val="0076A3"/>
                </a:solidFill>
                <a:latin typeface="Arial" panose="020B0604020202020204" pitchFamily="34" charset="0"/>
                <a:ea typeface="黑体" panose="02010609060101010101" pitchFamily="49" charset="-122"/>
              </a:rPr>
              <a:t>）遇漂白粉溶液而得明显的紫色（含有醌式结构的化合物）</a:t>
            </a:r>
            <a:endParaRPr kumimoji="0" lang="en-US" altLang="zh-CN" sz="1800" dirty="0">
              <a:solidFill>
                <a:srgbClr val="0076A3"/>
              </a:solidFill>
              <a:latin typeface="Arial" panose="020B0604020202020204" pitchFamily="34" charset="0"/>
              <a:ea typeface="黑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ext Box 4"/>
          <p:cNvSpPr txBox="1">
            <a:spLocks noChangeArrowheads="1"/>
          </p:cNvSpPr>
          <p:nvPr/>
        </p:nvSpPr>
        <p:spPr bwMode="auto">
          <a:xfrm>
            <a:off x="1082675" y="620688"/>
            <a:ext cx="1289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solidFill>
                  <a:schemeClr val="accent2"/>
                </a:solidFill>
                <a:latin typeface="黑体" panose="02010609060101010101" pitchFamily="49" charset="-122"/>
                <a:ea typeface="黑体" panose="02010609060101010101" pitchFamily="49" charset="-122"/>
              </a:rPr>
              <a:t>1. </a:t>
            </a:r>
            <a:r>
              <a:rPr lang="zh-CN" altLang="en-US" sz="2400">
                <a:solidFill>
                  <a:schemeClr val="accent2"/>
                </a:solidFill>
                <a:latin typeface="黑体" panose="02010609060101010101" pitchFamily="49" charset="-122"/>
                <a:ea typeface="黑体" panose="02010609060101010101" pitchFamily="49" charset="-122"/>
              </a:rPr>
              <a:t>制备</a:t>
            </a:r>
            <a:endParaRPr lang="en-US" altLang="zh-CN" sz="2400">
              <a:solidFill>
                <a:schemeClr val="accent2"/>
              </a:solidFill>
              <a:latin typeface="黑体" panose="02010609060101010101" pitchFamily="49" charset="-122"/>
              <a:ea typeface="黑体" panose="02010609060101010101" pitchFamily="49" charset="-122"/>
            </a:endParaRPr>
          </a:p>
        </p:txBody>
      </p:sp>
      <p:graphicFrame>
        <p:nvGraphicFramePr>
          <p:cNvPr id="69634" name="Object 5"/>
          <p:cNvGraphicFramePr>
            <a:graphicFrameLocks noChangeAspect="1"/>
          </p:cNvGraphicFramePr>
          <p:nvPr/>
        </p:nvGraphicFramePr>
        <p:xfrm>
          <a:off x="2155825" y="1369988"/>
          <a:ext cx="4217988" cy="1162050"/>
        </p:xfrm>
        <a:graphic>
          <a:graphicData uri="http://schemas.openxmlformats.org/presentationml/2006/ole">
            <mc:AlternateContent xmlns:mc="http://schemas.openxmlformats.org/markup-compatibility/2006">
              <mc:Choice xmlns:v="urn:schemas-microsoft-com:vml" Requires="v">
                <p:oleObj spid="_x0000_s73818" name="CS ChemDraw Drawing" r:id="rId3" imgW="2980055" imgH="828040" progId="ChemDraw.Document.6.0">
                  <p:embed/>
                </p:oleObj>
              </mc:Choice>
              <mc:Fallback>
                <p:oleObj name="CS ChemDraw Drawing" r:id="rId3" imgW="2980055" imgH="828040"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825" y="1369988"/>
                        <a:ext cx="4217988"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35" name="Object 6"/>
          <p:cNvGraphicFramePr>
            <a:graphicFrameLocks noChangeAspect="1"/>
          </p:cNvGraphicFramePr>
          <p:nvPr/>
        </p:nvGraphicFramePr>
        <p:xfrm>
          <a:off x="2135188" y="2746351"/>
          <a:ext cx="5499100" cy="454025"/>
        </p:xfrm>
        <a:graphic>
          <a:graphicData uri="http://schemas.openxmlformats.org/presentationml/2006/ole">
            <mc:AlternateContent xmlns:mc="http://schemas.openxmlformats.org/markup-compatibility/2006">
              <mc:Choice xmlns:v="urn:schemas-microsoft-com:vml" Requires="v">
                <p:oleObj spid="_x0000_s73819" name="CS ChemDraw Drawing" r:id="rId5" imgW="3883660" imgH="333375" progId="ChemDraw.Document.6.0">
                  <p:embed/>
                </p:oleObj>
              </mc:Choice>
              <mc:Fallback>
                <p:oleObj name="CS ChemDraw Drawing" r:id="rId5" imgW="3883660" imgH="333375" progId="ChemDraw.Document.6.0">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188" y="2746351"/>
                        <a:ext cx="5499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2"/>
          <p:cNvSpPr txBox="1">
            <a:spLocks noChangeArrowheads="1"/>
          </p:cNvSpPr>
          <p:nvPr/>
        </p:nvSpPr>
        <p:spPr bwMode="auto">
          <a:xfrm>
            <a:off x="642938" y="188640"/>
            <a:ext cx="5678487" cy="720725"/>
          </a:xfrm>
          <a:prstGeom prst="rect">
            <a:avLst/>
          </a:prstGeom>
          <a:noFill/>
          <a:ln w="9525">
            <a:noFill/>
            <a:miter lim="800000"/>
          </a:ln>
        </p:spPr>
        <p:txBody>
          <a:bodyPr lIns="0" rIns="0" bIns="0" anchor="b"/>
          <a:lstStyle/>
          <a:p>
            <a:pPr>
              <a:defRPr/>
            </a:pPr>
            <a:r>
              <a:rPr lang="zh-CN" altLang="en-US" sz="2600" dirty="0">
                <a:solidFill>
                  <a:schemeClr val="tx2"/>
                </a:solidFill>
                <a:latin typeface="黑体" panose="02010609060101010101" pitchFamily="49" charset="-122"/>
                <a:ea typeface="黑体" panose="02010609060101010101" pitchFamily="49" charset="-122"/>
                <a:cs typeface="+mj-cs"/>
              </a:rPr>
              <a:t>四、季铵盐</a:t>
            </a:r>
            <a:br>
              <a:rPr lang="en-US" altLang="zh-CN" sz="2600" dirty="0">
                <a:solidFill>
                  <a:schemeClr val="tx2"/>
                </a:solidFill>
                <a:latin typeface="黑体" panose="02010609060101010101" pitchFamily="49" charset="-122"/>
                <a:ea typeface="黑体" panose="02010609060101010101" pitchFamily="49" charset="-122"/>
                <a:cs typeface="+mj-cs"/>
              </a:rPr>
            </a:br>
            <a:r>
              <a:rPr lang="en-US" altLang="zh-CN" sz="2600" dirty="0">
                <a:solidFill>
                  <a:schemeClr val="tx2"/>
                </a:solidFill>
                <a:latin typeface="黑体" panose="02010609060101010101" pitchFamily="49" charset="-122"/>
                <a:ea typeface="黑体" panose="02010609060101010101" pitchFamily="49" charset="-122"/>
                <a:cs typeface="+mj-cs"/>
              </a:rPr>
              <a:t>       </a:t>
            </a:r>
            <a:r>
              <a:rPr lang="en-US" altLang="zh-CN" sz="2600" dirty="0">
                <a:solidFill>
                  <a:schemeClr val="tx2"/>
                </a:solidFill>
                <a:latin typeface="+mj-lt"/>
                <a:ea typeface="+mj-ea"/>
                <a:cs typeface="+mj-cs"/>
              </a:rPr>
              <a:t> </a:t>
            </a:r>
          </a:p>
        </p:txBody>
      </p:sp>
      <p:graphicFrame>
        <p:nvGraphicFramePr>
          <p:cNvPr id="8" name="Object 6"/>
          <p:cNvGraphicFramePr>
            <a:graphicFrameLocks noChangeAspect="1"/>
          </p:cNvGraphicFramePr>
          <p:nvPr/>
        </p:nvGraphicFramePr>
        <p:xfrm>
          <a:off x="6588224" y="3880461"/>
          <a:ext cx="2004360" cy="996950"/>
        </p:xfrm>
        <a:graphic>
          <a:graphicData uri="http://schemas.openxmlformats.org/presentationml/2006/ole">
            <mc:AlternateContent xmlns:mc="http://schemas.openxmlformats.org/markup-compatibility/2006">
              <mc:Choice xmlns:v="urn:schemas-microsoft-com:vml" Requires="v">
                <p:oleObj spid="_x0000_s73820" name="CS ChemDraw Drawing" r:id="rId7" imgW="957580" imgH="548640" progId="ChemDraw.Document.6.0">
                  <p:embed/>
                </p:oleObj>
              </mc:Choice>
              <mc:Fallback>
                <p:oleObj name="CS ChemDraw Drawing" r:id="rId7" imgW="957580" imgH="548640" progId="ChemDraw.Document.6.0">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224" y="3880461"/>
                        <a:ext cx="2004360" cy="996950"/>
                      </a:xfrm>
                      <a:prstGeom prst="rect">
                        <a:avLst/>
                      </a:prstGeom>
                      <a:noFill/>
                      <a:ln>
                        <a:noFill/>
                      </a:ln>
                      <a:effectLst/>
                    </p:spPr>
                  </p:pic>
                </p:oleObj>
              </mc:Fallback>
            </mc:AlternateContent>
          </a:graphicData>
        </a:graphic>
      </p:graphicFrame>
      <p:sp>
        <p:nvSpPr>
          <p:cNvPr id="9" name="Text Box 7"/>
          <p:cNvSpPr txBox="1">
            <a:spLocks noChangeArrowheads="1"/>
          </p:cNvSpPr>
          <p:nvPr/>
        </p:nvSpPr>
        <p:spPr bwMode="auto">
          <a:xfrm>
            <a:off x="1493838" y="5983659"/>
            <a:ext cx="4374306" cy="461665"/>
          </a:xfrm>
          <a:prstGeom prst="rect">
            <a:avLst/>
          </a:prstGeom>
          <a:noFill/>
          <a:ln w="9525">
            <a:noFill/>
            <a:miter lim="800000"/>
          </a:ln>
        </p:spPr>
        <p:txBody>
          <a:bodyPr wrap="square">
            <a:spAutoFit/>
          </a:bodyPr>
          <a:lstStyle/>
          <a:p>
            <a:pPr>
              <a:spcBef>
                <a:spcPct val="50000"/>
              </a:spcBef>
              <a:defRPr/>
            </a:pPr>
            <a:r>
              <a:rPr lang="zh-CN" altLang="en-US" dirty="0">
                <a:solidFill>
                  <a:schemeClr val="accent1">
                    <a:lumMod val="75000"/>
                  </a:schemeClr>
                </a:solidFill>
                <a:latin typeface="黑体" panose="02010609060101010101" pitchFamily="49" charset="-122"/>
                <a:ea typeface="黑体" panose="02010609060101010101" pitchFamily="49" charset="-122"/>
              </a:rPr>
              <a:t>长碳链者可用作表面活性剂</a:t>
            </a:r>
            <a:endParaRPr lang="en-US" altLang="zh-CN" dirty="0">
              <a:solidFill>
                <a:schemeClr val="accent1">
                  <a:lumMod val="75000"/>
                </a:schemeClr>
              </a:solidFill>
              <a:latin typeface="黑体" panose="02010609060101010101" pitchFamily="49" charset="-122"/>
              <a:ea typeface="黑体" panose="02010609060101010101" pitchFamily="49" charset="-122"/>
            </a:endParaRPr>
          </a:p>
        </p:txBody>
      </p:sp>
      <p:sp>
        <p:nvSpPr>
          <p:cNvPr id="10" name="Text Box 4"/>
          <p:cNvSpPr txBox="1">
            <a:spLocks noChangeArrowheads="1"/>
          </p:cNvSpPr>
          <p:nvPr/>
        </p:nvSpPr>
        <p:spPr bwMode="auto">
          <a:xfrm>
            <a:off x="787400" y="3363738"/>
            <a:ext cx="176609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solidFill>
                  <a:schemeClr val="accent2"/>
                </a:solidFill>
                <a:latin typeface="黑体" panose="02010609060101010101" pitchFamily="49" charset="-122"/>
                <a:ea typeface="黑体" panose="02010609060101010101" pitchFamily="49" charset="-122"/>
              </a:rPr>
              <a:t>2.</a:t>
            </a:r>
            <a:r>
              <a:rPr lang="zh-CN" altLang="en-US" sz="2800">
                <a:solidFill>
                  <a:schemeClr val="accent2"/>
                </a:solidFill>
                <a:latin typeface="黑体" panose="02010609060101010101" pitchFamily="49" charset="-122"/>
                <a:ea typeface="黑体" panose="02010609060101010101" pitchFamily="49" charset="-122"/>
              </a:rPr>
              <a:t>特性</a:t>
            </a:r>
            <a:endParaRPr lang="en-US" altLang="zh-CN" sz="2800">
              <a:solidFill>
                <a:schemeClr val="accent2"/>
              </a:solidFill>
              <a:latin typeface="黑体" panose="02010609060101010101" pitchFamily="49" charset="-122"/>
              <a:ea typeface="黑体" panose="02010609060101010101" pitchFamily="49" charset="-122"/>
            </a:endParaRPr>
          </a:p>
        </p:txBody>
      </p:sp>
      <p:grpSp>
        <p:nvGrpSpPr>
          <p:cNvPr id="11" name="组合 10"/>
          <p:cNvGrpSpPr/>
          <p:nvPr/>
        </p:nvGrpSpPr>
        <p:grpSpPr bwMode="auto">
          <a:xfrm>
            <a:off x="1409928" y="4077072"/>
            <a:ext cx="5763306" cy="1569660"/>
            <a:chOff x="1708525" y="1467886"/>
            <a:chExt cx="5029953" cy="1569660"/>
          </a:xfrm>
        </p:grpSpPr>
        <p:sp>
          <p:nvSpPr>
            <p:cNvPr id="12" name="Text Box 5"/>
            <p:cNvSpPr txBox="1">
              <a:spLocks noChangeArrowheads="1"/>
            </p:cNvSpPr>
            <p:nvPr/>
          </p:nvSpPr>
          <p:spPr bwMode="auto">
            <a:xfrm>
              <a:off x="4006017" y="1467886"/>
              <a:ext cx="2732461" cy="1569660"/>
            </a:xfrm>
            <a:prstGeom prst="rect">
              <a:avLst/>
            </a:prstGeom>
            <a:noFill/>
            <a:ln w="9525">
              <a:noFill/>
              <a:miter lim="800000"/>
            </a:ln>
          </p:spPr>
          <p:txBody>
            <a:bodyPr wrap="square">
              <a:spAutoFit/>
            </a:bodyPr>
            <a:lstStyle/>
            <a:p>
              <a:pPr>
                <a:spcBef>
                  <a:spcPct val="50000"/>
                </a:spcBef>
                <a:defRPr/>
              </a:pPr>
              <a:r>
                <a:rPr lang="en-US" altLang="zh-CN" dirty="0">
                  <a:solidFill>
                    <a:schemeClr val="accent1">
                      <a:lumMod val="75000"/>
                    </a:schemeClr>
                  </a:solidFill>
                  <a:latin typeface="Arial" panose="020B0604020202020204" pitchFamily="34" charset="0"/>
                  <a:ea typeface="宋体" panose="02010600030101010101" pitchFamily="2" charset="-122"/>
                </a:rPr>
                <a:t>1</a:t>
              </a:r>
              <a:r>
                <a:rPr lang="zh-CN" altLang="en-US" dirty="0">
                  <a:solidFill>
                    <a:schemeClr val="accent1">
                      <a:lumMod val="75000"/>
                    </a:schemeClr>
                  </a:solidFill>
                  <a:latin typeface="Arial" panose="020B0604020202020204" pitchFamily="34" charset="0"/>
                  <a:ea typeface="宋体" panose="02010600030101010101" pitchFamily="2" charset="-122"/>
                </a:rPr>
                <a:t>）</a:t>
              </a:r>
              <a:r>
                <a:rPr lang="en-US" altLang="zh-CN" dirty="0">
                  <a:solidFill>
                    <a:schemeClr val="accent1">
                      <a:lumMod val="75000"/>
                    </a:schemeClr>
                  </a:solidFill>
                  <a:latin typeface="Arial" panose="020B0604020202020204" pitchFamily="34" charset="0"/>
                  <a:ea typeface="宋体" panose="02010600030101010101" pitchFamily="2" charset="-122"/>
                </a:rPr>
                <a:t> </a:t>
              </a:r>
              <a:r>
                <a:rPr lang="zh-CN" altLang="en-US" dirty="0">
                  <a:solidFill>
                    <a:schemeClr val="accent1">
                      <a:lumMod val="75000"/>
                    </a:schemeClr>
                  </a:solidFill>
                  <a:latin typeface="Arial" panose="020B0604020202020204" pitchFamily="34" charset="0"/>
                  <a:ea typeface="宋体" panose="02010600030101010101" pitchFamily="2" charset="-122"/>
                </a:rPr>
                <a:t>易溶于水</a:t>
              </a:r>
              <a:r>
                <a:rPr lang="en-US" altLang="zh-CN" dirty="0">
                  <a:solidFill>
                    <a:schemeClr val="accent1">
                      <a:lumMod val="75000"/>
                    </a:schemeClr>
                  </a:solidFill>
                  <a:latin typeface="Arial" panose="020B0604020202020204" pitchFamily="34" charset="0"/>
                  <a:ea typeface="宋体" panose="02010600030101010101" pitchFamily="2" charset="-122"/>
                </a:rPr>
                <a:t>.</a:t>
              </a:r>
            </a:p>
            <a:p>
              <a:pPr>
                <a:spcBef>
                  <a:spcPct val="50000"/>
                </a:spcBef>
                <a:defRPr/>
              </a:pPr>
              <a:r>
                <a:rPr lang="en-US" altLang="zh-CN" dirty="0">
                  <a:solidFill>
                    <a:schemeClr val="accent1">
                      <a:lumMod val="75000"/>
                    </a:schemeClr>
                  </a:solidFill>
                  <a:latin typeface="Arial" panose="020B0604020202020204" pitchFamily="34" charset="0"/>
                  <a:ea typeface="宋体" panose="02010600030101010101" pitchFamily="2" charset="-122"/>
                </a:rPr>
                <a:t>2</a:t>
              </a:r>
              <a:r>
                <a:rPr lang="zh-CN" altLang="en-US" dirty="0">
                  <a:solidFill>
                    <a:schemeClr val="accent1">
                      <a:lumMod val="75000"/>
                    </a:schemeClr>
                  </a:solidFill>
                  <a:latin typeface="Arial" panose="020B0604020202020204" pitchFamily="34" charset="0"/>
                  <a:ea typeface="宋体" panose="02010600030101010101" pitchFamily="2" charset="-122"/>
                </a:rPr>
                <a:t>）</a:t>
              </a:r>
              <a:r>
                <a:rPr lang="en-US" altLang="zh-CN" dirty="0">
                  <a:solidFill>
                    <a:schemeClr val="accent1">
                      <a:lumMod val="75000"/>
                    </a:schemeClr>
                  </a:solidFill>
                  <a:latin typeface="Arial" panose="020B0604020202020204" pitchFamily="34" charset="0"/>
                  <a:ea typeface="宋体" panose="02010600030101010101" pitchFamily="2" charset="-122"/>
                </a:rPr>
                <a:t> </a:t>
              </a:r>
              <a:r>
                <a:rPr lang="zh-CN" altLang="en-US" dirty="0">
                  <a:solidFill>
                    <a:schemeClr val="accent1">
                      <a:lumMod val="75000"/>
                    </a:schemeClr>
                  </a:solidFill>
                  <a:latin typeface="Arial" panose="020B0604020202020204" pitchFamily="34" charset="0"/>
                  <a:ea typeface="宋体" panose="02010600030101010101" pitchFamily="2" charset="-122"/>
                </a:rPr>
                <a:t>较高的</a:t>
              </a:r>
              <a:r>
                <a:rPr lang="en-US" altLang="zh-CN" dirty="0" err="1">
                  <a:solidFill>
                    <a:schemeClr val="accent1">
                      <a:lumMod val="75000"/>
                    </a:schemeClr>
                  </a:solidFill>
                  <a:latin typeface="Arial" panose="020B0604020202020204" pitchFamily="34" charset="0"/>
                  <a:ea typeface="宋体" panose="02010600030101010101" pitchFamily="2" charset="-122"/>
                </a:rPr>
                <a:t>m.p</a:t>
              </a:r>
              <a:r>
                <a:rPr lang="en-US" altLang="zh-CN" dirty="0">
                  <a:solidFill>
                    <a:schemeClr val="accent1">
                      <a:lumMod val="75000"/>
                    </a:schemeClr>
                  </a:solidFill>
                  <a:latin typeface="Arial" panose="020B0604020202020204" pitchFamily="34" charset="0"/>
                  <a:ea typeface="宋体" panose="02010600030101010101" pitchFamily="2" charset="-122"/>
                </a:rPr>
                <a:t>.</a:t>
              </a:r>
            </a:p>
            <a:p>
              <a:pPr>
                <a:spcBef>
                  <a:spcPct val="50000"/>
                </a:spcBef>
                <a:defRPr/>
              </a:pPr>
              <a:r>
                <a:rPr lang="en-US" altLang="zh-CN" dirty="0">
                  <a:solidFill>
                    <a:schemeClr val="accent1">
                      <a:lumMod val="75000"/>
                    </a:schemeClr>
                  </a:solidFill>
                  <a:latin typeface="Arial" panose="020B0604020202020204" pitchFamily="34" charset="0"/>
                  <a:ea typeface="宋体" panose="02010600030101010101" pitchFamily="2" charset="-122"/>
                </a:rPr>
                <a:t>3</a:t>
              </a:r>
              <a:r>
                <a:rPr lang="zh-CN" altLang="en-US" dirty="0">
                  <a:solidFill>
                    <a:schemeClr val="accent1">
                      <a:lumMod val="75000"/>
                    </a:schemeClr>
                  </a:solidFill>
                  <a:latin typeface="Arial" panose="020B0604020202020204" pitchFamily="34" charset="0"/>
                  <a:ea typeface="宋体" panose="02010600030101010101" pitchFamily="2" charset="-122"/>
                </a:rPr>
                <a:t>） 常在</a:t>
              </a:r>
              <a:r>
                <a:rPr lang="en-US" altLang="zh-CN" dirty="0" err="1">
                  <a:solidFill>
                    <a:schemeClr val="accent1">
                      <a:lumMod val="75000"/>
                    </a:schemeClr>
                  </a:solidFill>
                  <a:latin typeface="Arial" panose="020B0604020202020204" pitchFamily="34" charset="0"/>
                  <a:ea typeface="宋体" panose="02010600030101010101" pitchFamily="2" charset="-122"/>
                </a:rPr>
                <a:t>m.p</a:t>
              </a:r>
              <a:r>
                <a:rPr lang="en-US" altLang="zh-CN" dirty="0">
                  <a:solidFill>
                    <a:schemeClr val="accent1">
                      <a:lumMod val="75000"/>
                    </a:schemeClr>
                  </a:solidFill>
                  <a:latin typeface="Arial" panose="020B0604020202020204" pitchFamily="34" charset="0"/>
                  <a:ea typeface="宋体" panose="02010600030101010101" pitchFamily="2" charset="-122"/>
                </a:rPr>
                <a:t>.</a:t>
              </a:r>
              <a:r>
                <a:rPr lang="zh-CN" altLang="en-US" dirty="0">
                  <a:solidFill>
                    <a:schemeClr val="accent1">
                      <a:lumMod val="75000"/>
                    </a:schemeClr>
                  </a:solidFill>
                  <a:latin typeface="Arial" panose="020B0604020202020204" pitchFamily="34" charset="0"/>
                  <a:ea typeface="宋体" panose="02010600030101010101" pitchFamily="2" charset="-122"/>
                </a:rPr>
                <a:t>分解</a:t>
              </a:r>
              <a:endParaRPr lang="en-US" altLang="zh-CN" dirty="0">
                <a:solidFill>
                  <a:schemeClr val="accent1">
                    <a:lumMod val="75000"/>
                  </a:schemeClr>
                </a:solidFill>
                <a:latin typeface="Arial" panose="020B0604020202020204" pitchFamily="34" charset="0"/>
                <a:ea typeface="宋体" panose="02010600030101010101" pitchFamily="2" charset="-122"/>
              </a:endParaRPr>
            </a:p>
          </p:txBody>
        </p:sp>
        <p:sp>
          <p:nvSpPr>
            <p:cNvPr id="13" name="TextBox 7"/>
            <p:cNvSpPr txBox="1"/>
            <p:nvPr/>
          </p:nvSpPr>
          <p:spPr>
            <a:xfrm>
              <a:off x="1708525" y="1973106"/>
              <a:ext cx="1789524" cy="461665"/>
            </a:xfrm>
            <a:prstGeom prst="rect">
              <a:avLst/>
            </a:prstGeom>
            <a:noFill/>
          </p:spPr>
          <p:txBody>
            <a:bodyPr wrap="square">
              <a:spAutoFit/>
            </a:bodyPr>
            <a:lstStyle/>
            <a:p>
              <a:pPr>
                <a:defRPr/>
              </a:pPr>
              <a:r>
                <a:rPr lang="zh-CN" altLang="en-US" dirty="0">
                  <a:solidFill>
                    <a:schemeClr val="accent1">
                      <a:lumMod val="75000"/>
                    </a:schemeClr>
                  </a:solidFill>
                  <a:latin typeface="黑体" panose="02010609060101010101" pitchFamily="49" charset="-122"/>
                  <a:ea typeface="黑体" panose="02010609060101010101" pitchFamily="49" charset="-122"/>
                </a:rPr>
                <a:t>离子型化合物</a:t>
              </a:r>
            </a:p>
          </p:txBody>
        </p:sp>
        <p:sp>
          <p:nvSpPr>
            <p:cNvPr id="14" name="左大括号 13"/>
            <p:cNvSpPr/>
            <p:nvPr/>
          </p:nvSpPr>
          <p:spPr>
            <a:xfrm>
              <a:off x="3498049" y="1577422"/>
              <a:ext cx="465109" cy="133062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3" name="组合 8"/>
          <p:cNvGrpSpPr/>
          <p:nvPr/>
        </p:nvGrpSpPr>
        <p:grpSpPr bwMode="auto">
          <a:xfrm>
            <a:off x="1268413" y="2411413"/>
            <a:ext cx="5813425" cy="2830512"/>
            <a:chOff x="1727200" y="1481138"/>
            <a:chExt cx="5624513" cy="2568575"/>
          </a:xfrm>
        </p:grpSpPr>
        <p:graphicFrame>
          <p:nvGraphicFramePr>
            <p:cNvPr id="71682" name="Object 5"/>
            <p:cNvGraphicFramePr>
              <a:graphicFrameLocks noChangeAspect="1"/>
            </p:cNvGraphicFramePr>
            <p:nvPr/>
          </p:nvGraphicFramePr>
          <p:xfrm>
            <a:off x="1727200" y="1587500"/>
            <a:ext cx="5624513" cy="2271713"/>
          </p:xfrm>
          <a:graphic>
            <a:graphicData uri="http://schemas.openxmlformats.org/presentationml/2006/ole">
              <mc:AlternateContent xmlns:mc="http://schemas.openxmlformats.org/markup-compatibility/2006">
                <mc:Choice xmlns:v="urn:schemas-microsoft-com:vml" Requires="v">
                  <p:oleObj spid="_x0000_s75809" name="CS ChemDraw Drawing" r:id="rId3" imgW="3980180" imgH="1613535" progId="ChemDraw.Document.6.0">
                    <p:embed/>
                  </p:oleObj>
                </mc:Choice>
                <mc:Fallback>
                  <p:oleObj name="CS ChemDraw Drawing" r:id="rId3" imgW="3980180" imgH="1613535"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1587500"/>
                          <a:ext cx="5624513" cy="22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5" name="Rectangle 6"/>
            <p:cNvSpPr>
              <a:spLocks noChangeArrowheads="1"/>
            </p:cNvSpPr>
            <p:nvPr/>
          </p:nvSpPr>
          <p:spPr bwMode="auto">
            <a:xfrm>
              <a:off x="3716338" y="1481138"/>
              <a:ext cx="1174750" cy="2568575"/>
            </a:xfrm>
            <a:prstGeom prst="rect">
              <a:avLst/>
            </a:prstGeom>
            <a:solidFill>
              <a:srgbClr val="FF99CC">
                <a:alpha val="9019"/>
              </a:srgbClr>
            </a:solidFill>
            <a:ln w="41275">
              <a:solidFill>
                <a:srgbClr val="FF99CC"/>
              </a:solidFill>
              <a:prstDash val="dash"/>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86" name="Rectangle 7"/>
            <p:cNvSpPr>
              <a:spLocks noChangeArrowheads="1"/>
            </p:cNvSpPr>
            <p:nvPr/>
          </p:nvSpPr>
          <p:spPr bwMode="auto">
            <a:xfrm>
              <a:off x="2125663" y="1730375"/>
              <a:ext cx="147637" cy="271463"/>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87" name="Rectangle 8"/>
            <p:cNvSpPr>
              <a:spLocks noChangeArrowheads="1"/>
            </p:cNvSpPr>
            <p:nvPr/>
          </p:nvSpPr>
          <p:spPr bwMode="auto">
            <a:xfrm>
              <a:off x="2155825" y="2339975"/>
              <a:ext cx="147638" cy="271463"/>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88" name="Rectangle 9"/>
            <p:cNvSpPr>
              <a:spLocks noChangeArrowheads="1"/>
            </p:cNvSpPr>
            <p:nvPr/>
          </p:nvSpPr>
          <p:spPr bwMode="auto">
            <a:xfrm>
              <a:off x="2154238" y="2932113"/>
              <a:ext cx="147637" cy="271462"/>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1684" name="Text Box 4"/>
          <p:cNvSpPr txBox="1">
            <a:spLocks noChangeArrowheads="1"/>
          </p:cNvSpPr>
          <p:nvPr/>
        </p:nvSpPr>
        <p:spPr bwMode="auto">
          <a:xfrm>
            <a:off x="382588" y="1014413"/>
            <a:ext cx="2017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solidFill>
                  <a:schemeClr val="accent2"/>
                </a:solidFill>
                <a:latin typeface="黑体" panose="02010609060101010101" pitchFamily="49" charset="-122"/>
                <a:ea typeface="黑体" panose="02010609060101010101" pitchFamily="49" charset="-122"/>
              </a:rPr>
              <a:t>3.</a:t>
            </a:r>
            <a:r>
              <a:rPr lang="zh-CN" altLang="en-US" sz="2800">
                <a:solidFill>
                  <a:schemeClr val="accent2"/>
                </a:solidFill>
                <a:latin typeface="黑体" panose="02010609060101010101" pitchFamily="49" charset="-122"/>
                <a:ea typeface="黑体" panose="02010609060101010101" pitchFamily="49" charset="-122"/>
              </a:rPr>
              <a:t>反应性</a:t>
            </a:r>
            <a:endParaRPr lang="en-US" altLang="zh-CN" sz="2800">
              <a:solidFill>
                <a:schemeClr val="accent2"/>
              </a:solidFill>
              <a:latin typeface="黑体" panose="02010609060101010101" pitchFamily="49" charset="-122"/>
              <a:ea typeface="黑体" panose="02010609060101010101" pitchFamily="49" charset="-122"/>
            </a:endParaRPr>
          </a:p>
        </p:txBody>
      </p:sp>
      <p:sp>
        <p:nvSpPr>
          <p:cNvPr id="71693" name="Text Box 13"/>
          <p:cNvSpPr txBox="1">
            <a:spLocks noChangeArrowheads="1"/>
          </p:cNvSpPr>
          <p:nvPr/>
        </p:nvSpPr>
        <p:spPr bwMode="auto">
          <a:xfrm>
            <a:off x="1106488" y="1828800"/>
            <a:ext cx="52974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663300"/>
                </a:solidFill>
                <a:ea typeface="黑体" panose="02010609060101010101" pitchFamily="49" charset="-122"/>
              </a:rPr>
              <a:t>对碱的行为与伯、仲、叔胺的共轭酸不同</a:t>
            </a:r>
          </a:p>
        </p:txBody>
      </p:sp>
      <p:sp>
        <p:nvSpPr>
          <p:cNvPr id="71694" name="AutoShape 14"/>
          <p:cNvSpPr/>
          <p:nvPr/>
        </p:nvSpPr>
        <p:spPr bwMode="auto">
          <a:xfrm>
            <a:off x="7272338" y="2816225"/>
            <a:ext cx="130175" cy="1493838"/>
          </a:xfrm>
          <a:prstGeom prst="rightBrace">
            <a:avLst>
              <a:gd name="adj1" fmla="val 95630"/>
              <a:gd name="adj2" fmla="val 50000"/>
            </a:avLst>
          </a:prstGeom>
          <a:noFill/>
          <a:ln w="38100">
            <a:solidFill>
              <a:srgbClr val="66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5" name="Text Box 15"/>
          <p:cNvSpPr txBox="1">
            <a:spLocks noChangeArrowheads="1"/>
          </p:cNvSpPr>
          <p:nvPr/>
        </p:nvSpPr>
        <p:spPr bwMode="auto">
          <a:xfrm>
            <a:off x="7591425" y="3033713"/>
            <a:ext cx="111918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663300"/>
                </a:solidFill>
                <a:ea typeface="黑体" panose="02010609060101010101" pitchFamily="49" charset="-122"/>
              </a:rPr>
              <a:t>将胺</a:t>
            </a:r>
          </a:p>
          <a:p>
            <a:pPr>
              <a:spcBef>
                <a:spcPct val="50000"/>
              </a:spcBef>
            </a:pPr>
            <a:r>
              <a:rPr lang="zh-CN" altLang="en-US" sz="2000">
                <a:solidFill>
                  <a:srgbClr val="663300"/>
                </a:solidFill>
                <a:ea typeface="黑体" panose="02010609060101010101" pitchFamily="49" charset="-122"/>
              </a:rPr>
              <a:t>游离出</a:t>
            </a:r>
          </a:p>
        </p:txBody>
      </p:sp>
      <p:sp>
        <p:nvSpPr>
          <p:cNvPr id="71696" name="Text Box 16"/>
          <p:cNvSpPr txBox="1">
            <a:spLocks noChangeArrowheads="1"/>
          </p:cNvSpPr>
          <p:nvPr/>
        </p:nvSpPr>
        <p:spPr bwMode="auto">
          <a:xfrm>
            <a:off x="1204913" y="5224463"/>
            <a:ext cx="987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E65D00"/>
                </a:solidFill>
                <a:ea typeface="黑体" panose="02010609060101010101" pitchFamily="49" charset="-122"/>
              </a:rPr>
              <a:t>季铵盐</a:t>
            </a:r>
          </a:p>
        </p:txBody>
      </p:sp>
      <p:sp>
        <p:nvSpPr>
          <p:cNvPr id="71697" name="Text Box 17"/>
          <p:cNvSpPr txBox="1">
            <a:spLocks noChangeArrowheads="1"/>
          </p:cNvSpPr>
          <p:nvPr/>
        </p:nvSpPr>
        <p:spPr bwMode="auto">
          <a:xfrm>
            <a:off x="4494213" y="5260975"/>
            <a:ext cx="987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E65D00"/>
                </a:solidFill>
                <a:ea typeface="黑体" panose="02010609060101010101" pitchFamily="49" charset="-122"/>
              </a:rPr>
              <a:t>季铵碱</a:t>
            </a:r>
          </a:p>
        </p:txBody>
      </p:sp>
      <p:sp>
        <p:nvSpPr>
          <p:cNvPr id="71698" name="Text Box 18"/>
          <p:cNvSpPr txBox="1">
            <a:spLocks noChangeArrowheads="1"/>
          </p:cNvSpPr>
          <p:nvPr/>
        </p:nvSpPr>
        <p:spPr bwMode="auto">
          <a:xfrm>
            <a:off x="6386513" y="5210175"/>
            <a:ext cx="2192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663300"/>
                </a:solidFill>
                <a:ea typeface="黑体" panose="02010609060101010101" pitchFamily="49" charset="-122"/>
              </a:rPr>
              <a:t>形成平衡体系</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D5298A19-17F5-4485-BAED-E18AC54CD5D6}" type="datetime11">
              <a:rPr lang="zh-CN" altLang="en-US"/>
              <a:t>21:45:51</a:t>
            </a:fld>
            <a:endParaRPr lang="en-US" altLang="zh-CN"/>
          </a:p>
        </p:txBody>
      </p:sp>
      <p:sp>
        <p:nvSpPr>
          <p:cNvPr id="7" name="灯片编号占位符 3"/>
          <p:cNvSpPr>
            <a:spLocks noGrp="1"/>
          </p:cNvSpPr>
          <p:nvPr>
            <p:ph type="sldNum" sz="quarter" idx="12"/>
          </p:nvPr>
        </p:nvSpPr>
        <p:spPr/>
        <p:txBody>
          <a:bodyPr/>
          <a:lstStyle/>
          <a:p>
            <a:pPr>
              <a:defRPr/>
            </a:pPr>
            <a:fld id="{F84B9B3C-D7E7-47D3-9DF7-8FA20A9A72C4}" type="slidenum">
              <a:rPr lang="en-US" altLang="zh-CN"/>
              <a:t>5</a:t>
            </a:fld>
            <a:endParaRPr lang="en-US" altLang="zh-CN"/>
          </a:p>
        </p:txBody>
      </p:sp>
      <p:sp>
        <p:nvSpPr>
          <p:cNvPr id="563202" name="Text Box 2"/>
          <p:cNvSpPr txBox="1">
            <a:spLocks noChangeArrowheads="1"/>
          </p:cNvSpPr>
          <p:nvPr/>
        </p:nvSpPr>
        <p:spPr bwMode="auto">
          <a:xfrm>
            <a:off x="395288" y="836613"/>
            <a:ext cx="8294687"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lang="en-US" altLang="zh-CN" sz="2400" dirty="0">
                <a:latin typeface="宋体" panose="02010600030101010101" pitchFamily="2" charset="-122"/>
                <a:ea typeface="宋体" panose="02010600030101010101" pitchFamily="2" charset="-122"/>
              </a:rPr>
              <a:t>    </a:t>
            </a:r>
            <a:r>
              <a:rPr lang="zh-CN" altLang="en-US" sz="2400" dirty="0">
                <a:latin typeface="Arial" panose="020B0604020202020204" pitchFamily="34" charset="0"/>
                <a:ea typeface="楷体" panose="02010609060101010101" pitchFamily="49" charset="-122"/>
                <a:cs typeface="Arial" panose="020B0604020202020204" pitchFamily="34" charset="0"/>
              </a:rPr>
              <a:t>多硝基化合物受热易分解而发生爆炸，如：</a:t>
            </a:r>
            <a:r>
              <a:rPr lang="en-US" altLang="zh-CN" sz="2400" dirty="0">
                <a:latin typeface="Arial" panose="020B0604020202020204" pitchFamily="34" charset="0"/>
                <a:ea typeface="楷体" panose="02010609060101010101" pitchFamily="49" charset="-122"/>
                <a:cs typeface="Arial" panose="020B0604020202020204" pitchFamily="34" charset="0"/>
              </a:rPr>
              <a:t>TNT</a:t>
            </a:r>
            <a:r>
              <a:rPr lang="zh-CN" altLang="en-US" sz="2400" dirty="0">
                <a:latin typeface="Arial" panose="020B0604020202020204" pitchFamily="34" charset="0"/>
                <a:ea typeface="楷体" panose="02010609060101010101" pitchFamily="49" charset="-122"/>
                <a:cs typeface="Arial" panose="020B0604020202020204" pitchFamily="34" charset="0"/>
              </a:rPr>
              <a:t>炸药、</a:t>
            </a:r>
            <a:r>
              <a:rPr lang="en-US" altLang="zh-CN" sz="2400" dirty="0">
                <a:latin typeface="Arial" panose="020B0604020202020204" pitchFamily="34" charset="0"/>
                <a:ea typeface="楷体" panose="02010609060101010101" pitchFamily="49" charset="-122"/>
                <a:cs typeface="Arial" panose="020B0604020202020204" pitchFamily="34" charset="0"/>
              </a:rPr>
              <a:t>2,4,6-</a:t>
            </a:r>
            <a:r>
              <a:rPr lang="zh-CN" altLang="en-US" sz="2400" dirty="0">
                <a:latin typeface="Arial" panose="020B0604020202020204" pitchFamily="34" charset="0"/>
                <a:ea typeface="楷体" panose="02010609060101010101" pitchFamily="49" charset="-122"/>
                <a:cs typeface="Arial" panose="020B0604020202020204" pitchFamily="34" charset="0"/>
              </a:rPr>
              <a:t>三硝基苯酚</a:t>
            </a:r>
            <a:r>
              <a:rPr lang="en-US" altLang="zh-CN" sz="2400" dirty="0">
                <a:latin typeface="Arial" panose="020B0604020202020204" pitchFamily="34" charset="0"/>
                <a:ea typeface="楷体" panose="02010609060101010101" pitchFamily="49" charset="-122"/>
                <a:cs typeface="Arial" panose="020B0604020202020204" pitchFamily="34" charset="0"/>
              </a:rPr>
              <a:t>(</a:t>
            </a:r>
            <a:r>
              <a:rPr lang="zh-CN" altLang="en-US" sz="2400" dirty="0">
                <a:latin typeface="Arial" panose="020B0604020202020204" pitchFamily="34" charset="0"/>
                <a:ea typeface="楷体" panose="02010609060101010101" pitchFamily="49" charset="-122"/>
                <a:cs typeface="Arial" panose="020B0604020202020204" pitchFamily="34" charset="0"/>
              </a:rPr>
              <a:t>俗称：苦味酸</a:t>
            </a:r>
            <a:r>
              <a:rPr lang="en-US" altLang="zh-CN" sz="2400" dirty="0">
                <a:latin typeface="Arial" panose="020B0604020202020204" pitchFamily="34" charset="0"/>
                <a:ea typeface="楷体" panose="02010609060101010101" pitchFamily="49" charset="-122"/>
                <a:cs typeface="Arial" panose="020B0604020202020204" pitchFamily="34" charset="0"/>
              </a:rPr>
              <a:t>)</a:t>
            </a:r>
            <a:r>
              <a:rPr lang="zh-CN" altLang="en-US" sz="2400" dirty="0">
                <a:latin typeface="Arial" panose="020B0604020202020204" pitchFamily="34" charset="0"/>
                <a:ea typeface="楷体" panose="02010609060101010101" pitchFamily="49" charset="-122"/>
                <a:cs typeface="Arial" panose="020B0604020202020204" pitchFamily="34" charset="0"/>
              </a:rPr>
              <a:t>。</a:t>
            </a:r>
          </a:p>
        </p:txBody>
      </p:sp>
      <p:sp>
        <p:nvSpPr>
          <p:cNvPr id="563203" name="Text Box 3"/>
          <p:cNvSpPr txBox="1">
            <a:spLocks noChangeArrowheads="1"/>
          </p:cNvSpPr>
          <p:nvPr/>
        </p:nvSpPr>
        <p:spPr bwMode="auto">
          <a:xfrm>
            <a:off x="395288" y="2435441"/>
            <a:ext cx="8209160" cy="91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lang="en-US" altLang="zh-CN" sz="2400" dirty="0">
                <a:latin typeface="宋体" panose="02010600030101010101" pitchFamily="2" charset="-122"/>
                <a:ea typeface="宋体" panose="02010600030101010101" pitchFamily="2" charset="-122"/>
              </a:rPr>
              <a:t>    </a:t>
            </a:r>
            <a:r>
              <a:rPr lang="zh-CN" altLang="en-US" sz="2400" dirty="0">
                <a:latin typeface="楷体" panose="02010609060101010101" pitchFamily="49" charset="-122"/>
                <a:ea typeface="楷体" panose="02010609060101010101" pitchFamily="49" charset="-122"/>
                <a:cs typeface="Arial" panose="020B0604020202020204" pitchFamily="34" charset="0"/>
              </a:rPr>
              <a:t>有的多硝基化合物具有类似天然麝香的香气，而被用作香水、香皂和化妆品的定香剂。如：</a:t>
            </a:r>
            <a:endParaRPr lang="zh-CN" altLang="en-US" sz="2400" b="0" dirty="0">
              <a:latin typeface="楷体" panose="02010609060101010101" pitchFamily="49" charset="-122"/>
              <a:ea typeface="楷体" panose="02010609060101010101" pitchFamily="49" charset="-122"/>
              <a:cs typeface="Arial" panose="020B0604020202020204" pitchFamily="34" charset="0"/>
            </a:endParaRPr>
          </a:p>
        </p:txBody>
      </p:sp>
      <p:graphicFrame>
        <p:nvGraphicFramePr>
          <p:cNvPr id="563207" name="Object 7"/>
          <p:cNvGraphicFramePr>
            <a:graphicFrameLocks noChangeAspect="1"/>
          </p:cNvGraphicFramePr>
          <p:nvPr/>
        </p:nvGraphicFramePr>
        <p:xfrm>
          <a:off x="642267" y="3889363"/>
          <a:ext cx="7859465" cy="2327299"/>
        </p:xfrm>
        <a:graphic>
          <a:graphicData uri="http://schemas.openxmlformats.org/presentationml/2006/ole">
            <mc:AlternateContent xmlns:mc="http://schemas.openxmlformats.org/markup-compatibility/2006">
              <mc:Choice xmlns:v="urn:schemas-microsoft-com:vml" Requires="v">
                <p:oleObj spid="_x0000_s11352" name="CS ChemDraw Drawing" r:id="rId3" imgW="4224655" imgH="1254760" progId="ChemDraw.Document.6.0">
                  <p:embed/>
                </p:oleObj>
              </mc:Choice>
              <mc:Fallback>
                <p:oleObj name="CS ChemDraw Drawing" r:id="rId3" imgW="4224655" imgH="1254760" progId="ChemDraw.Document.6.0">
                  <p:embed/>
                  <p:pic>
                    <p:nvPicPr>
                      <p:cNvPr id="0" name="Object 7"/>
                      <p:cNvPicPr>
                        <a:picLocks noChangeAspect="1" noChangeArrowheads="1"/>
                      </p:cNvPicPr>
                      <p:nvPr/>
                    </p:nvPicPr>
                    <p:blipFill>
                      <a:blip r:embed="rId4"/>
                      <a:srcRect/>
                      <a:stretch>
                        <a:fillRect/>
                      </a:stretch>
                    </p:blipFill>
                    <p:spPr bwMode="auto">
                      <a:xfrm>
                        <a:off x="642267" y="3889363"/>
                        <a:ext cx="7859465" cy="2327299"/>
                      </a:xfrm>
                      <a:prstGeom prst="rect">
                        <a:avLst/>
                      </a:prstGeom>
                      <a:noFill/>
                      <a:ln>
                        <a:noFill/>
                      </a:ln>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63202">
                                            <p:txEl>
                                              <p:pRg st="0" end="0"/>
                                            </p:txEl>
                                          </p:spTgt>
                                        </p:tgtEl>
                                        <p:attrNameLst>
                                          <p:attrName>style.visibility</p:attrName>
                                        </p:attrNameLst>
                                      </p:cBhvr>
                                      <p:to>
                                        <p:strVal val="visible"/>
                                      </p:to>
                                    </p:set>
                                    <p:animEffect transition="in" filter="strips(downLeft)">
                                      <p:cBhvr>
                                        <p:cTn id="7" dur="500"/>
                                        <p:tgtEl>
                                          <p:spTgt spid="5632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63203">
                                            <p:txEl>
                                              <p:pRg st="0" end="0"/>
                                            </p:txEl>
                                          </p:spTgt>
                                        </p:tgtEl>
                                        <p:attrNameLst>
                                          <p:attrName>style.visibility</p:attrName>
                                        </p:attrNameLst>
                                      </p:cBhvr>
                                      <p:to>
                                        <p:strVal val="visible"/>
                                      </p:to>
                                    </p:set>
                                    <p:animEffect transition="in" filter="strips(downLeft)">
                                      <p:cBhvr>
                                        <p:cTn id="12" dur="500"/>
                                        <p:tgtEl>
                                          <p:spTgt spid="563203">
                                            <p:txEl>
                                              <p:pRg st="0" end="0"/>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563207"/>
                                        </p:tgtEl>
                                        <p:attrNameLst>
                                          <p:attrName>style.visibility</p:attrName>
                                        </p:attrNameLst>
                                      </p:cBhvr>
                                      <p:to>
                                        <p:strVal val="visible"/>
                                      </p:to>
                                    </p:set>
                                    <p:animEffect transition="in" filter="strips(downLeft)">
                                      <p:cBhvr>
                                        <p:cTn id="15" dur="500"/>
                                        <p:tgtEl>
                                          <p:spTgt spid="563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a:xfrm>
            <a:off x="576263" y="218026"/>
            <a:ext cx="5678487" cy="724451"/>
          </a:xfrm>
        </p:spPr>
        <p:txBody>
          <a:bodyPr/>
          <a:lstStyle/>
          <a:p>
            <a:pPr eaLnBrk="1" hangingPunct="1"/>
            <a:r>
              <a:rPr lang="zh-CN" altLang="en-US" sz="2600" b="1" dirty="0">
                <a:latin typeface="黑体" panose="02010609060101010101" pitchFamily="49" charset="-122"/>
                <a:ea typeface="黑体" panose="02010609060101010101" pitchFamily="49" charset="-122"/>
              </a:rPr>
              <a:t>五、季铵碱（氢氧化四烃基铵）</a:t>
            </a:r>
            <a:endParaRPr lang="en-US" altLang="zh-CN" sz="2600" b="1" dirty="0"/>
          </a:p>
        </p:txBody>
      </p:sp>
      <p:sp>
        <p:nvSpPr>
          <p:cNvPr id="72709" name="Text Box 4"/>
          <p:cNvSpPr txBox="1">
            <a:spLocks noChangeArrowheads="1"/>
          </p:cNvSpPr>
          <p:nvPr/>
        </p:nvSpPr>
        <p:spPr bwMode="auto">
          <a:xfrm>
            <a:off x="727075" y="972088"/>
            <a:ext cx="1700213" cy="854075"/>
          </a:xfrm>
          <a:prstGeom prst="rect">
            <a:avLst/>
          </a:prstGeom>
          <a:noFill/>
          <a:ln w="9525">
            <a:noFill/>
            <a:miter lim="800000"/>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solidFill>
                  <a:srgbClr val="0B5395"/>
                </a:solidFill>
                <a:latin typeface="黑体" panose="02010609060101010101" pitchFamily="49" charset="-122"/>
                <a:ea typeface="黑体" panose="02010609060101010101" pitchFamily="49" charset="-122"/>
              </a:rPr>
              <a:t>1.</a:t>
            </a:r>
            <a:r>
              <a:rPr lang="zh-CN" altLang="en-US" sz="2000">
                <a:solidFill>
                  <a:srgbClr val="0B5395"/>
                </a:solidFill>
                <a:latin typeface="黑体" panose="02010609060101010101" pitchFamily="49" charset="-122"/>
                <a:ea typeface="黑体" panose="02010609060101010101" pitchFamily="49" charset="-122"/>
              </a:rPr>
              <a:t>季铵碱 </a:t>
            </a:r>
            <a:endParaRPr lang="en-US" altLang="zh-CN" sz="2000">
              <a:solidFill>
                <a:srgbClr val="0B5395"/>
              </a:solidFill>
              <a:latin typeface="黑体" panose="02010609060101010101" pitchFamily="49" charset="-122"/>
              <a:ea typeface="黑体" panose="02010609060101010101" pitchFamily="49" charset="-122"/>
            </a:endParaRPr>
          </a:p>
          <a:p>
            <a:pPr eaLnBrk="1" hangingPunct="1">
              <a:spcBef>
                <a:spcPct val="50000"/>
              </a:spcBef>
            </a:pPr>
            <a:r>
              <a:rPr lang="en-US" altLang="zh-CN" sz="2000">
                <a:solidFill>
                  <a:srgbClr val="0B5395"/>
                </a:solidFill>
                <a:latin typeface="黑体" panose="02010609060101010101" pitchFamily="49" charset="-122"/>
                <a:ea typeface="黑体" panose="02010609060101010101" pitchFamily="49" charset="-122"/>
              </a:rPr>
              <a:t>  </a:t>
            </a:r>
            <a:r>
              <a:rPr lang="zh-CN" altLang="en-US" sz="2000">
                <a:solidFill>
                  <a:srgbClr val="0B5395"/>
                </a:solidFill>
                <a:latin typeface="黑体" panose="02010609060101010101" pitchFamily="49" charset="-122"/>
                <a:ea typeface="黑体" panose="02010609060101010101" pitchFamily="49" charset="-122"/>
              </a:rPr>
              <a:t>的制备</a:t>
            </a:r>
            <a:endParaRPr lang="en-US" altLang="zh-CN" sz="2000">
              <a:solidFill>
                <a:srgbClr val="0B5395"/>
              </a:solidFill>
              <a:latin typeface="黑体" panose="02010609060101010101" pitchFamily="49" charset="-122"/>
              <a:ea typeface="黑体" panose="02010609060101010101" pitchFamily="49" charset="-122"/>
            </a:endParaRPr>
          </a:p>
        </p:txBody>
      </p:sp>
      <p:graphicFrame>
        <p:nvGraphicFramePr>
          <p:cNvPr id="72706" name="Object 5"/>
          <p:cNvGraphicFramePr>
            <a:graphicFrameLocks noChangeAspect="1"/>
          </p:cNvGraphicFramePr>
          <p:nvPr/>
        </p:nvGraphicFramePr>
        <p:xfrm>
          <a:off x="2160588" y="956213"/>
          <a:ext cx="4946771" cy="433120"/>
        </p:xfrm>
        <a:graphic>
          <a:graphicData uri="http://schemas.openxmlformats.org/presentationml/2006/ole">
            <mc:AlternateContent xmlns:mc="http://schemas.openxmlformats.org/markup-compatibility/2006">
              <mc:Choice xmlns:v="urn:schemas-microsoft-com:vml" Requires="v">
                <p:oleObj spid="_x0000_s76889" name="CS ChemDraw Drawing" r:id="rId3" imgW="3367405" imgH="344170" progId="ChemDraw.Document.6.0">
                  <p:embed/>
                </p:oleObj>
              </mc:Choice>
              <mc:Fallback>
                <p:oleObj name="CS ChemDraw Drawing" r:id="rId3" imgW="3367405" imgH="344170"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588" y="956213"/>
                        <a:ext cx="4946771" cy="43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7" name="Object 6"/>
          <p:cNvGraphicFramePr>
            <a:graphicFrameLocks noChangeAspect="1"/>
          </p:cNvGraphicFramePr>
          <p:nvPr/>
        </p:nvGraphicFramePr>
        <p:xfrm>
          <a:off x="2160732" y="1685180"/>
          <a:ext cx="5607333" cy="1289149"/>
        </p:xfrm>
        <a:graphic>
          <a:graphicData uri="http://schemas.openxmlformats.org/presentationml/2006/ole">
            <mc:AlternateContent xmlns:mc="http://schemas.openxmlformats.org/markup-compatibility/2006">
              <mc:Choice xmlns:v="urn:schemas-microsoft-com:vml" Requires="v">
                <p:oleObj spid="_x0000_s76890" name="CS ChemDraw Drawing" r:id="rId5" imgW="3808095" imgH="1000760" progId="ChemDraw.Document.6.0">
                  <p:embed/>
                </p:oleObj>
              </mc:Choice>
              <mc:Fallback>
                <p:oleObj name="CS ChemDraw Drawing" r:id="rId5" imgW="3808095" imgH="1000760" progId="ChemDraw.Document.6.0">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732" y="1685180"/>
                        <a:ext cx="5607333" cy="128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22" name="Text Box 19"/>
          <p:cNvSpPr txBox="1">
            <a:spLocks noChangeArrowheads="1"/>
          </p:cNvSpPr>
          <p:nvPr/>
        </p:nvSpPr>
        <p:spPr bwMode="auto">
          <a:xfrm>
            <a:off x="2915816" y="3039343"/>
            <a:ext cx="18401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solidFill>
                  <a:srgbClr val="006600"/>
                </a:solidFill>
                <a:ea typeface="黑体" panose="02010609060101010101" pitchFamily="49" charset="-122"/>
              </a:rPr>
              <a:t>湿的氧化银</a:t>
            </a:r>
          </a:p>
        </p:txBody>
      </p:sp>
      <p:sp>
        <p:nvSpPr>
          <p:cNvPr id="72727" name="Text Box 23"/>
          <p:cNvSpPr txBox="1">
            <a:spLocks noChangeArrowheads="1"/>
          </p:cNvSpPr>
          <p:nvPr/>
        </p:nvSpPr>
        <p:spPr bwMode="auto">
          <a:xfrm>
            <a:off x="7415213" y="1019713"/>
            <a:ext cx="11763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663300"/>
                </a:solidFill>
                <a:ea typeface="黑体" panose="02010609060101010101" pitchFamily="49" charset="-122"/>
              </a:rPr>
              <a:t>无用</a:t>
            </a:r>
          </a:p>
        </p:txBody>
      </p:sp>
      <p:graphicFrame>
        <p:nvGraphicFramePr>
          <p:cNvPr id="20" name="Object 7"/>
          <p:cNvGraphicFramePr>
            <a:graphicFrameLocks noChangeAspect="1"/>
          </p:cNvGraphicFramePr>
          <p:nvPr/>
        </p:nvGraphicFramePr>
        <p:xfrm>
          <a:off x="1042988" y="3717032"/>
          <a:ext cx="7056437" cy="2914650"/>
        </p:xfrm>
        <a:graphic>
          <a:graphicData uri="http://schemas.openxmlformats.org/presentationml/2006/ole">
            <mc:AlternateContent xmlns:mc="http://schemas.openxmlformats.org/markup-compatibility/2006">
              <mc:Choice xmlns:v="urn:schemas-microsoft-com:vml" Requires="v">
                <p:oleObj spid="_x0000_s76891" name="CS ChemDraw Drawing" r:id="rId7" imgW="7556500" imgH="3124200" progId="ChemDraw.Document.6.0">
                  <p:embed/>
                </p:oleObj>
              </mc:Choice>
              <mc:Fallback>
                <p:oleObj name="CS ChemDraw Drawing" r:id="rId7" imgW="7556500" imgH="3124200" progId="ChemDraw.Document.6.0">
                  <p:embed/>
                  <p:pic>
                    <p:nvPicPr>
                      <p:cNvPr id="0" name="Object 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717032"/>
                        <a:ext cx="7056437" cy="29146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Bottom)">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79705858-47B5-4FD9-A9CC-DEA005E52D9D}" type="datetime11">
              <a:rPr lang="zh-CN" altLang="en-US"/>
              <a:t>21:51:29</a:t>
            </a:fld>
            <a:endParaRPr lang="en-US" altLang="zh-CN"/>
          </a:p>
        </p:txBody>
      </p:sp>
      <p:sp>
        <p:nvSpPr>
          <p:cNvPr id="10" name="灯片编号占位符 5"/>
          <p:cNvSpPr>
            <a:spLocks noGrp="1"/>
          </p:cNvSpPr>
          <p:nvPr>
            <p:ph type="sldNum" sz="quarter" idx="12"/>
          </p:nvPr>
        </p:nvSpPr>
        <p:spPr/>
        <p:txBody>
          <a:bodyPr/>
          <a:lstStyle/>
          <a:p>
            <a:pPr>
              <a:defRPr/>
            </a:pPr>
            <a:fld id="{3DB3057C-A9B0-4829-BDFE-B946DF978A10}" type="slidenum">
              <a:rPr lang="en-US" altLang="zh-CN"/>
              <a:t>51</a:t>
            </a:fld>
            <a:endParaRPr lang="en-US" altLang="zh-CN"/>
          </a:p>
        </p:txBody>
      </p:sp>
      <p:graphicFrame>
        <p:nvGraphicFramePr>
          <p:cNvPr id="801796" name="Object 4"/>
          <p:cNvGraphicFramePr>
            <a:graphicFrameLocks noChangeAspect="1"/>
          </p:cNvGraphicFramePr>
          <p:nvPr>
            <p:extLst>
              <p:ext uri="{D42A27DB-BD31-4B8C-83A1-F6EECF244321}">
                <p14:modId xmlns:p14="http://schemas.microsoft.com/office/powerpoint/2010/main" val="1527357092"/>
              </p:ext>
            </p:extLst>
          </p:nvPr>
        </p:nvGraphicFramePr>
        <p:xfrm>
          <a:off x="611188" y="1557338"/>
          <a:ext cx="7848600" cy="1006475"/>
        </p:xfrm>
        <a:graphic>
          <a:graphicData uri="http://schemas.openxmlformats.org/presentationml/2006/ole">
            <mc:AlternateContent xmlns:mc="http://schemas.openxmlformats.org/markup-compatibility/2006">
              <mc:Choice xmlns:v="urn:schemas-microsoft-com:vml" Requires="v">
                <p:oleObj spid="_x0000_s101410" name="Document" r:id="rId3" imgW="4381500" imgH="561975" progId="ChemWindow.Document">
                  <p:embed/>
                </p:oleObj>
              </mc:Choice>
              <mc:Fallback>
                <p:oleObj name="Document" r:id="rId3" imgW="4381500" imgH="561975" progId="ChemWindow.Document">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557338"/>
                        <a:ext cx="7848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4">
            <a:extLst>
              <a:ext uri="{FF2B5EF4-FFF2-40B4-BE49-F238E27FC236}">
                <a16:creationId xmlns:a16="http://schemas.microsoft.com/office/drawing/2014/main" id="{092F2416-FB98-4BB5-B839-39698ABB8C7E}"/>
              </a:ext>
            </a:extLst>
          </p:cNvPr>
          <p:cNvSpPr txBox="1">
            <a:spLocks noChangeArrowheads="1"/>
          </p:cNvSpPr>
          <p:nvPr/>
        </p:nvSpPr>
        <p:spPr bwMode="auto">
          <a:xfrm>
            <a:off x="396875" y="260648"/>
            <a:ext cx="5345113" cy="457200"/>
          </a:xfrm>
          <a:prstGeom prst="rect">
            <a:avLst/>
          </a:prstGeom>
          <a:noFill/>
          <a:ln w="9525">
            <a:noFill/>
            <a:miter lim="800000"/>
          </a:ln>
        </p:spPr>
        <p:txBody>
          <a:bodyPr>
            <a:spAutoFit/>
          </a:bodyPr>
          <a:lstStyle/>
          <a:p>
            <a:pPr>
              <a:spcBef>
                <a:spcPct val="50000"/>
              </a:spcBef>
              <a:defRPr/>
            </a:pPr>
            <a:r>
              <a:rPr lang="en-US" altLang="zh-CN" dirty="0">
                <a:solidFill>
                  <a:schemeClr val="accent1">
                    <a:lumMod val="75000"/>
                  </a:schemeClr>
                </a:solidFill>
                <a:latin typeface="黑体" panose="02010609060101010101" pitchFamily="49" charset="-122"/>
                <a:ea typeface="黑体" panose="02010609060101010101" pitchFamily="49" charset="-122"/>
              </a:rPr>
              <a:t>2.</a:t>
            </a:r>
            <a:r>
              <a:rPr lang="zh-CN" altLang="en-US" dirty="0">
                <a:solidFill>
                  <a:schemeClr val="accent1">
                    <a:lumMod val="75000"/>
                  </a:schemeClr>
                </a:solidFill>
                <a:latin typeface="黑体" panose="02010609060101010101" pitchFamily="49" charset="-122"/>
                <a:ea typeface="黑体" panose="02010609060101010101" pitchFamily="49" charset="-122"/>
              </a:rPr>
              <a:t>霍夫曼</a:t>
            </a:r>
            <a:r>
              <a:rPr lang="zh-CN" altLang="en-US" sz="2400" dirty="0">
                <a:solidFill>
                  <a:schemeClr val="accent1">
                    <a:lumMod val="75000"/>
                  </a:schemeClr>
                </a:solidFill>
                <a:latin typeface="黑体" panose="02010609060101010101" pitchFamily="49" charset="-122"/>
                <a:ea typeface="黑体" panose="02010609060101010101" pitchFamily="49" charset="-122"/>
              </a:rPr>
              <a:t>消除</a:t>
            </a:r>
            <a:r>
              <a:rPr lang="zh-CN" altLang="en-US" sz="2000" dirty="0">
                <a:solidFill>
                  <a:schemeClr val="accent1">
                    <a:lumMod val="75000"/>
                  </a:schemeClr>
                </a:solidFill>
                <a:latin typeface="黑体" panose="02010609060101010101" pitchFamily="49" charset="-122"/>
                <a:ea typeface="黑体" panose="02010609060101010101" pitchFamily="49" charset="-122"/>
              </a:rPr>
              <a:t>（</a:t>
            </a:r>
            <a:r>
              <a:rPr lang="en-US" altLang="zh-CN" sz="2000" dirty="0">
                <a:solidFill>
                  <a:schemeClr val="accent1">
                    <a:lumMod val="75000"/>
                  </a:schemeClr>
                </a:solidFill>
                <a:latin typeface="Arial" panose="020B0604020202020204" pitchFamily="34" charset="0"/>
                <a:ea typeface="黑体" panose="02010609060101010101" pitchFamily="49" charset="-122"/>
                <a:cs typeface="Arial" panose="020B0604020202020204" pitchFamily="34" charset="0"/>
              </a:rPr>
              <a:t>Hofmann Elimination</a:t>
            </a:r>
            <a:r>
              <a:rPr lang="zh-CN" altLang="en-US" sz="2000" dirty="0">
                <a:solidFill>
                  <a:schemeClr val="accent1">
                    <a:lumMod val="75000"/>
                  </a:schemeClr>
                </a:solidFill>
                <a:latin typeface="黑体" panose="02010609060101010101" pitchFamily="49" charset="-122"/>
                <a:ea typeface="黑体" panose="02010609060101010101" pitchFamily="49" charset="-122"/>
              </a:rPr>
              <a:t>）</a:t>
            </a:r>
            <a:endParaRPr lang="en-US" altLang="zh-CN" sz="2000" dirty="0">
              <a:solidFill>
                <a:schemeClr val="accent1">
                  <a:lumMod val="75000"/>
                </a:schemeClr>
              </a:solidFill>
              <a:latin typeface="黑体" panose="02010609060101010101" pitchFamily="49" charset="-122"/>
              <a:ea typeface="黑体" panose="02010609060101010101" pitchFamily="49" charset="-122"/>
            </a:endParaRPr>
          </a:p>
        </p:txBody>
      </p:sp>
      <p:grpSp>
        <p:nvGrpSpPr>
          <p:cNvPr id="12" name="组合 10">
            <a:extLst>
              <a:ext uri="{FF2B5EF4-FFF2-40B4-BE49-F238E27FC236}">
                <a16:creationId xmlns:a16="http://schemas.microsoft.com/office/drawing/2014/main" id="{CFBDA542-41FD-4761-91C8-D1246E0CAEEA}"/>
              </a:ext>
            </a:extLst>
          </p:cNvPr>
          <p:cNvGrpSpPr/>
          <p:nvPr/>
        </p:nvGrpSpPr>
        <p:grpSpPr bwMode="auto">
          <a:xfrm>
            <a:off x="709613" y="3212976"/>
            <a:ext cx="8110859" cy="2955860"/>
            <a:chOff x="498475" y="2938326"/>
            <a:chExt cx="8110859" cy="2575482"/>
          </a:xfrm>
        </p:grpSpPr>
        <p:sp>
          <p:nvSpPr>
            <p:cNvPr id="13" name="Text Box 8">
              <a:extLst>
                <a:ext uri="{FF2B5EF4-FFF2-40B4-BE49-F238E27FC236}">
                  <a16:creationId xmlns:a16="http://schemas.microsoft.com/office/drawing/2014/main" id="{A0A0A584-9A33-4F74-80D1-283A93B41E1B}"/>
                </a:ext>
              </a:extLst>
            </p:cNvPr>
            <p:cNvSpPr txBox="1">
              <a:spLocks noChangeArrowheads="1"/>
            </p:cNvSpPr>
            <p:nvPr/>
          </p:nvSpPr>
          <p:spPr bwMode="auto">
            <a:xfrm>
              <a:off x="1722437" y="2938326"/>
              <a:ext cx="5367338" cy="361018"/>
            </a:xfrm>
            <a:prstGeom prst="rect">
              <a:avLst/>
            </a:prstGeom>
            <a:noFill/>
            <a:ln w="47625" cmpd="dbl">
              <a:solidFill>
                <a:srgbClr val="993300"/>
              </a:solidFill>
              <a:miter lim="800000"/>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solidFill>
                    <a:srgbClr val="7E9632"/>
                  </a:solidFill>
                  <a:ea typeface="黑体" panose="02010609060101010101" pitchFamily="49" charset="-122"/>
                </a:rPr>
                <a:t>Hofmann</a:t>
              </a:r>
              <a:r>
                <a:rPr lang="zh-CN" altLang="en-US">
                  <a:solidFill>
                    <a:srgbClr val="7E9632"/>
                  </a:solidFill>
                  <a:ea typeface="黑体" panose="02010609060101010101" pitchFamily="49" charset="-122"/>
                </a:rPr>
                <a:t>规则和</a:t>
              </a:r>
              <a:r>
                <a:rPr lang="en-US" altLang="zh-CN">
                  <a:solidFill>
                    <a:srgbClr val="7E9632"/>
                  </a:solidFill>
                  <a:ea typeface="黑体" panose="02010609060101010101" pitchFamily="49" charset="-122"/>
                </a:rPr>
                <a:t>Zaitsev</a:t>
              </a:r>
              <a:r>
                <a:rPr lang="zh-CN" altLang="en-US">
                  <a:solidFill>
                    <a:srgbClr val="7E9632"/>
                  </a:solidFill>
                  <a:ea typeface="黑体" panose="02010609060101010101" pitchFamily="49" charset="-122"/>
                </a:rPr>
                <a:t>规则比较</a:t>
              </a:r>
              <a:endParaRPr lang="en-US" altLang="zh-CN">
                <a:solidFill>
                  <a:srgbClr val="7E9632"/>
                </a:solidFill>
                <a:ea typeface="黑体" panose="02010609060101010101" pitchFamily="49" charset="-122"/>
              </a:endParaRPr>
            </a:p>
          </p:txBody>
        </p:sp>
        <p:sp>
          <p:nvSpPr>
            <p:cNvPr id="14" name="Text Box 9">
              <a:extLst>
                <a:ext uri="{FF2B5EF4-FFF2-40B4-BE49-F238E27FC236}">
                  <a16:creationId xmlns:a16="http://schemas.microsoft.com/office/drawing/2014/main" id="{7251431F-470B-4B08-82D8-D8EEC4F5D0A5}"/>
                </a:ext>
              </a:extLst>
            </p:cNvPr>
            <p:cNvSpPr txBox="1">
              <a:spLocks noChangeArrowheads="1"/>
            </p:cNvSpPr>
            <p:nvPr/>
          </p:nvSpPr>
          <p:spPr bwMode="auto">
            <a:xfrm>
              <a:off x="498475" y="3534490"/>
              <a:ext cx="3736975" cy="1979318"/>
            </a:xfrm>
            <a:prstGeom prst="rect">
              <a:avLst/>
            </a:prstGeom>
            <a:solidFill>
              <a:srgbClr val="99CCFF">
                <a:alpha val="10196"/>
              </a:srgbClr>
            </a:solidFill>
            <a:ln w="38100">
              <a:solidFill>
                <a:srgbClr val="99CCFF"/>
              </a:solidFill>
              <a:prstDash val="dash"/>
              <a:miter lim="800000"/>
            </a:ln>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000" dirty="0">
                  <a:solidFill>
                    <a:srgbClr val="161BEA"/>
                  </a:solidFill>
                  <a:ea typeface="黑体" panose="02010609060101010101" pitchFamily="49" charset="-122"/>
                </a:rPr>
                <a:t>Hofmann </a:t>
              </a:r>
              <a:r>
                <a:rPr lang="zh-CN" altLang="en-US" sz="2000" dirty="0">
                  <a:solidFill>
                    <a:srgbClr val="161BEA"/>
                  </a:solidFill>
                  <a:ea typeface="黑体" panose="02010609060101010101" pitchFamily="49" charset="-122"/>
                </a:rPr>
                <a:t>规则</a:t>
              </a:r>
              <a:endParaRPr lang="en-US" altLang="zh-CN" sz="2000" dirty="0">
                <a:solidFill>
                  <a:srgbClr val="161BEA"/>
                </a:solidFill>
                <a:ea typeface="黑体" panose="02010609060101010101" pitchFamily="49" charset="-122"/>
              </a:endParaRPr>
            </a:p>
            <a:p>
              <a:pPr eaLnBrk="1" hangingPunct="1">
                <a:lnSpc>
                  <a:spcPct val="120000"/>
                </a:lnSpc>
              </a:pPr>
              <a:endParaRPr lang="en-US" altLang="zh-CN" sz="2000" dirty="0">
                <a:solidFill>
                  <a:srgbClr val="161BEA"/>
                </a:solidFill>
                <a:ea typeface="黑体" panose="02010609060101010101" pitchFamily="49" charset="-122"/>
              </a:endParaRPr>
            </a:p>
            <a:p>
              <a:pPr eaLnBrk="1" hangingPunct="1">
                <a:lnSpc>
                  <a:spcPct val="120000"/>
                </a:lnSpc>
              </a:pPr>
              <a:r>
                <a:rPr lang="en-US" altLang="zh-CN" sz="2000" dirty="0">
                  <a:ea typeface="黑体" panose="02010609060101010101" pitchFamily="49" charset="-122"/>
                </a:rPr>
                <a:t>1. </a:t>
              </a:r>
              <a:r>
                <a:rPr lang="zh-CN" altLang="en-US" sz="2000" dirty="0">
                  <a:ea typeface="黑体" panose="02010609060101010101" pitchFamily="49" charset="-122"/>
                </a:rPr>
                <a:t>适用于季铵碱受热消除。</a:t>
              </a:r>
              <a:endParaRPr lang="en-US" altLang="zh-CN" sz="2000" dirty="0">
                <a:ea typeface="黑体" panose="02010609060101010101" pitchFamily="49" charset="-122"/>
              </a:endParaRPr>
            </a:p>
            <a:p>
              <a:pPr eaLnBrk="1" hangingPunct="1">
                <a:lnSpc>
                  <a:spcPct val="120000"/>
                </a:lnSpc>
              </a:pPr>
              <a:r>
                <a:rPr lang="en-US" altLang="zh-CN" sz="2000" dirty="0">
                  <a:ea typeface="黑体" panose="02010609060101010101" pitchFamily="49" charset="-122"/>
                </a:rPr>
                <a:t>2. </a:t>
              </a:r>
              <a:r>
                <a:rPr lang="zh-CN" altLang="en-US" sz="2000" dirty="0">
                  <a:ea typeface="黑体" panose="02010609060101010101" pitchFamily="49" charset="-122"/>
                </a:rPr>
                <a:t>表现由动力学控制之产物。</a:t>
              </a:r>
              <a:endParaRPr lang="en-US" altLang="zh-CN" sz="2000" dirty="0">
                <a:ea typeface="黑体" panose="02010609060101010101" pitchFamily="49" charset="-122"/>
              </a:endParaRPr>
            </a:p>
            <a:p>
              <a:pPr eaLnBrk="1" hangingPunct="1">
                <a:lnSpc>
                  <a:spcPct val="120000"/>
                </a:lnSpc>
              </a:pPr>
              <a:r>
                <a:rPr lang="en-US" altLang="zh-CN" sz="2000" dirty="0">
                  <a:ea typeface="黑体" panose="02010609060101010101" pitchFamily="49" charset="-122"/>
                </a:rPr>
                <a:t>3. </a:t>
              </a:r>
              <a:r>
                <a:rPr lang="zh-CN" altLang="en-US" sz="2000" dirty="0">
                  <a:ea typeface="黑体" panose="02010609060101010101" pitchFamily="49" charset="-122"/>
                </a:rPr>
                <a:t>要求进攻时，先进攻空间位阻小，活泼性大的位置。</a:t>
              </a:r>
              <a:endParaRPr lang="en-US" altLang="zh-CN" sz="2000" dirty="0">
                <a:ea typeface="黑体" panose="02010609060101010101" pitchFamily="49" charset="-122"/>
              </a:endParaRPr>
            </a:p>
          </p:txBody>
        </p:sp>
        <p:sp>
          <p:nvSpPr>
            <p:cNvPr id="15" name="Text Box 10">
              <a:extLst>
                <a:ext uri="{FF2B5EF4-FFF2-40B4-BE49-F238E27FC236}">
                  <a16:creationId xmlns:a16="http://schemas.microsoft.com/office/drawing/2014/main" id="{CD7DE7E2-9B4E-4F4B-BEA4-DE470EFFF9C2}"/>
                </a:ext>
              </a:extLst>
            </p:cNvPr>
            <p:cNvSpPr txBox="1">
              <a:spLocks noChangeArrowheads="1"/>
            </p:cNvSpPr>
            <p:nvPr/>
          </p:nvSpPr>
          <p:spPr bwMode="auto">
            <a:xfrm>
              <a:off x="4471988" y="3523424"/>
              <a:ext cx="4137346" cy="1979318"/>
            </a:xfrm>
            <a:prstGeom prst="rect">
              <a:avLst/>
            </a:prstGeom>
            <a:solidFill>
              <a:srgbClr val="99CCFF">
                <a:alpha val="10196"/>
              </a:srgbClr>
            </a:solidFill>
            <a:ln w="38100">
              <a:solidFill>
                <a:srgbClr val="99CCFF"/>
              </a:solidFill>
              <a:prstDash val="dash"/>
              <a:miter lim="800000"/>
            </a:ln>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000" dirty="0">
                  <a:solidFill>
                    <a:srgbClr val="161BEA"/>
                  </a:solidFill>
                  <a:ea typeface="黑体" panose="02010609060101010101" pitchFamily="49" charset="-122"/>
                </a:rPr>
                <a:t>Zaitsev </a:t>
              </a:r>
              <a:r>
                <a:rPr lang="zh-CN" altLang="en-US" sz="2000" dirty="0">
                  <a:solidFill>
                    <a:srgbClr val="161BEA"/>
                  </a:solidFill>
                  <a:ea typeface="黑体" panose="02010609060101010101" pitchFamily="49" charset="-122"/>
                </a:rPr>
                <a:t>规则</a:t>
              </a:r>
              <a:endParaRPr lang="en-US" altLang="zh-CN" sz="2000" dirty="0">
                <a:solidFill>
                  <a:srgbClr val="161BEA"/>
                </a:solidFill>
                <a:ea typeface="黑体" panose="02010609060101010101" pitchFamily="49" charset="-122"/>
              </a:endParaRPr>
            </a:p>
            <a:p>
              <a:pPr eaLnBrk="1" hangingPunct="1">
                <a:lnSpc>
                  <a:spcPct val="120000"/>
                </a:lnSpc>
              </a:pPr>
              <a:endParaRPr lang="en-US" altLang="zh-CN" sz="2000" dirty="0">
                <a:solidFill>
                  <a:srgbClr val="161BEA"/>
                </a:solidFill>
                <a:ea typeface="黑体" panose="02010609060101010101" pitchFamily="49" charset="-122"/>
              </a:endParaRPr>
            </a:p>
            <a:p>
              <a:pPr eaLnBrk="1" hangingPunct="1">
                <a:lnSpc>
                  <a:spcPct val="120000"/>
                </a:lnSpc>
              </a:pPr>
              <a:r>
                <a:rPr lang="en-US" altLang="zh-CN" sz="2000" dirty="0">
                  <a:ea typeface="黑体" panose="02010609060101010101" pitchFamily="49" charset="-122"/>
                </a:rPr>
                <a:t>1.  </a:t>
              </a:r>
              <a:r>
                <a:rPr lang="zh-CN" altLang="en-US" sz="2000" dirty="0">
                  <a:ea typeface="黑体" panose="02010609060101010101" pitchFamily="49" charset="-122"/>
                </a:rPr>
                <a:t>适用于</a:t>
              </a:r>
              <a:r>
                <a:rPr lang="en-US" altLang="zh-CN" sz="2000" dirty="0">
                  <a:ea typeface="黑体" panose="02010609060101010101" pitchFamily="49" charset="-122"/>
                </a:rPr>
                <a:t>RX</a:t>
              </a:r>
              <a:r>
                <a:rPr lang="zh-CN" altLang="en-US" sz="2000" dirty="0">
                  <a:ea typeface="黑体" panose="02010609060101010101" pitchFamily="49" charset="-122"/>
                </a:rPr>
                <a:t>、</a:t>
              </a:r>
              <a:r>
                <a:rPr lang="en-US" altLang="zh-CN" sz="2000" dirty="0">
                  <a:ea typeface="黑体" panose="02010609060101010101" pitchFamily="49" charset="-122"/>
                </a:rPr>
                <a:t>ROH</a:t>
              </a:r>
              <a:r>
                <a:rPr lang="zh-CN" altLang="en-US" sz="2000" dirty="0">
                  <a:ea typeface="黑体" panose="02010609060101010101" pitchFamily="49" charset="-122"/>
                </a:rPr>
                <a:t>等消除。</a:t>
              </a:r>
              <a:endParaRPr lang="en-US" altLang="zh-CN" sz="2000" dirty="0">
                <a:ea typeface="黑体" panose="02010609060101010101" pitchFamily="49" charset="-122"/>
              </a:endParaRPr>
            </a:p>
            <a:p>
              <a:pPr eaLnBrk="1" hangingPunct="1">
                <a:lnSpc>
                  <a:spcPct val="120000"/>
                </a:lnSpc>
              </a:pPr>
              <a:r>
                <a:rPr lang="en-US" altLang="zh-CN" sz="2000" dirty="0">
                  <a:ea typeface="黑体" panose="02010609060101010101" pitchFamily="49" charset="-122"/>
                </a:rPr>
                <a:t>2.  </a:t>
              </a:r>
              <a:r>
                <a:rPr lang="zh-CN" altLang="en-US" sz="2000" dirty="0">
                  <a:ea typeface="黑体" panose="02010609060101010101" pitchFamily="49" charset="-122"/>
                </a:rPr>
                <a:t>表现由热力学控制之产物。</a:t>
              </a:r>
              <a:endParaRPr lang="en-US" altLang="zh-CN" sz="2000" dirty="0">
                <a:ea typeface="黑体" panose="02010609060101010101" pitchFamily="49" charset="-122"/>
              </a:endParaRPr>
            </a:p>
            <a:p>
              <a:pPr eaLnBrk="1" hangingPunct="1">
                <a:lnSpc>
                  <a:spcPct val="120000"/>
                </a:lnSpc>
              </a:pPr>
              <a:r>
                <a:rPr lang="en-US" altLang="zh-CN" sz="2000" dirty="0">
                  <a:ea typeface="黑体" panose="02010609060101010101" pitchFamily="49" charset="-122"/>
                </a:rPr>
                <a:t>3.  </a:t>
              </a:r>
              <a:r>
                <a:rPr lang="zh-CN" altLang="en-US" sz="2000" dirty="0">
                  <a:ea typeface="黑体" panose="02010609060101010101" pitchFamily="49" charset="-122"/>
                </a:rPr>
                <a:t>要求生成最稳定的烯烃（含取代基较多的烯烃）。</a:t>
              </a:r>
              <a:endParaRPr lang="en-US" altLang="zh-CN" sz="2000" dirty="0">
                <a:ea typeface="黑体" panose="02010609060101010101" pitchFamily="49"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1796"/>
                                        </p:tgtEl>
                                        <p:attrNameLst>
                                          <p:attrName>style.visibility</p:attrName>
                                        </p:attrNameLst>
                                      </p:cBhvr>
                                      <p:to>
                                        <p:strVal val="visible"/>
                                      </p:to>
                                    </p:set>
                                    <p:animEffect transition="in" filter="wipe(left)">
                                      <p:cBhvr>
                                        <p:cTn id="7" dur="500"/>
                                        <p:tgtEl>
                                          <p:spTgt spid="80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Box 5"/>
          <p:cNvSpPr txBox="1">
            <a:spLocks noChangeArrowheads="1"/>
          </p:cNvSpPr>
          <p:nvPr/>
        </p:nvSpPr>
        <p:spPr bwMode="auto">
          <a:xfrm>
            <a:off x="4355976" y="1363663"/>
            <a:ext cx="4464496" cy="848181"/>
          </a:xfrm>
          <a:prstGeom prst="rect">
            <a:avLst/>
          </a:prstGeom>
          <a:solidFill>
            <a:srgbClr val="FF0000">
              <a:alpha val="16862"/>
            </a:srgbClr>
          </a:solidFill>
          <a:ln w="9525">
            <a:solidFill>
              <a:srgbClr val="FF0000"/>
            </a:solidFill>
            <a:miter lim="800000"/>
          </a:ln>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pPr>
            <a:r>
              <a:rPr lang="zh-CN" altLang="en-US" sz="2000" dirty="0">
                <a:solidFill>
                  <a:srgbClr val="FF0000"/>
                </a:solidFill>
                <a:ea typeface="黑体" panose="02010609060101010101" pitchFamily="49" charset="-122"/>
              </a:rPr>
              <a:t>当</a:t>
            </a:r>
            <a:r>
              <a:rPr lang="el-GR" altLang="zh-CN" sz="2000" dirty="0">
                <a:solidFill>
                  <a:srgbClr val="FF0000"/>
                </a:solidFill>
                <a:ea typeface="黑体" panose="02010609060101010101" pitchFamily="49" charset="-122"/>
              </a:rPr>
              <a:t>β</a:t>
            </a:r>
            <a:r>
              <a:rPr lang="en-US" altLang="zh-CN" sz="2000" dirty="0">
                <a:solidFill>
                  <a:srgbClr val="FF0000"/>
                </a:solidFill>
                <a:ea typeface="黑体" panose="02010609060101010101" pitchFamily="49" charset="-122"/>
              </a:rPr>
              <a:t>-C</a:t>
            </a:r>
            <a:r>
              <a:rPr lang="zh-CN" altLang="en-US" sz="2000" dirty="0">
                <a:solidFill>
                  <a:srgbClr val="FF0000"/>
                </a:solidFill>
                <a:ea typeface="黑体" panose="02010609060101010101" pitchFamily="49" charset="-122"/>
              </a:rPr>
              <a:t>上有芳基、乙烯基、羰基等吸电子基时，产物不符</a:t>
            </a:r>
            <a:r>
              <a:rPr lang="en-US" altLang="zh-CN" sz="2000" dirty="0" err="1">
                <a:solidFill>
                  <a:srgbClr val="FF0000"/>
                </a:solidFill>
                <a:ea typeface="黑体" panose="02010609060101010101" pitchFamily="49" charset="-122"/>
              </a:rPr>
              <a:t>Hofman</a:t>
            </a:r>
            <a:r>
              <a:rPr lang="en-US" altLang="zh-CN" sz="2000" dirty="0">
                <a:solidFill>
                  <a:srgbClr val="FF0000"/>
                </a:solidFill>
                <a:ea typeface="黑体" panose="02010609060101010101" pitchFamily="49" charset="-122"/>
              </a:rPr>
              <a:t> </a:t>
            </a:r>
            <a:r>
              <a:rPr lang="zh-CN" altLang="en-US" sz="2000" dirty="0">
                <a:solidFill>
                  <a:srgbClr val="FF0000"/>
                </a:solidFill>
                <a:ea typeface="黑体" panose="02010609060101010101" pitchFamily="49" charset="-122"/>
              </a:rPr>
              <a:t>规则。</a:t>
            </a:r>
            <a:endParaRPr lang="en-US" altLang="zh-CN" sz="2000" dirty="0">
              <a:solidFill>
                <a:srgbClr val="FF0000"/>
              </a:solidFill>
              <a:ea typeface="黑体" panose="02010609060101010101" pitchFamily="49" charset="-122"/>
            </a:endParaRPr>
          </a:p>
        </p:txBody>
      </p:sp>
      <p:graphicFrame>
        <p:nvGraphicFramePr>
          <p:cNvPr id="78850" name="Object 6"/>
          <p:cNvGraphicFramePr>
            <a:graphicFrameLocks noChangeAspect="1"/>
          </p:cNvGraphicFramePr>
          <p:nvPr/>
        </p:nvGraphicFramePr>
        <p:xfrm>
          <a:off x="1135063" y="1349375"/>
          <a:ext cx="4000500" cy="4337050"/>
        </p:xfrm>
        <a:graphic>
          <a:graphicData uri="http://schemas.openxmlformats.org/presentationml/2006/ole">
            <mc:AlternateContent xmlns:mc="http://schemas.openxmlformats.org/markup-compatibility/2006">
              <mc:Choice xmlns:v="urn:schemas-microsoft-com:vml" Requires="v">
                <p:oleObj spid="_x0000_s82977" name="CS ChemDraw Drawing" r:id="rId3" imgW="2926080" imgH="3162935" progId="ChemDraw.Document.6.0">
                  <p:embed/>
                </p:oleObj>
              </mc:Choice>
              <mc:Fallback>
                <p:oleObj name="CS ChemDraw Drawing" r:id="rId3" imgW="2926080" imgH="3162935"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063" y="1349375"/>
                        <a:ext cx="4000500" cy="433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3" name="Text Box 7"/>
          <p:cNvSpPr txBox="1">
            <a:spLocks noChangeArrowheads="1"/>
          </p:cNvSpPr>
          <p:nvPr/>
        </p:nvSpPr>
        <p:spPr bwMode="auto">
          <a:xfrm>
            <a:off x="5508104" y="3471974"/>
            <a:ext cx="3384376" cy="2056204"/>
          </a:xfrm>
          <a:prstGeom prst="rect">
            <a:avLst/>
          </a:prstGeom>
          <a:noFill/>
          <a:ln w="9525">
            <a:solidFill>
              <a:schemeClr val="accent2">
                <a:lumMod val="75000"/>
              </a:schemeClr>
            </a:solidFill>
            <a:prstDash val="dash"/>
            <a:miter lim="800000"/>
          </a:ln>
        </p:spPr>
        <p:txBody>
          <a:bodyPr wrap="squar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800100" indent="-342900" eaLnBrk="0" hangingPunct="0">
              <a:defRPr b="1">
                <a:solidFill>
                  <a:schemeClr val="tx1"/>
                </a:solidFill>
                <a:latin typeface="Arial" panose="020B0604020202020204" pitchFamily="34" charset="0"/>
                <a:ea typeface="宋体" panose="02010600030101010101" pitchFamily="2" charset="-122"/>
              </a:defRPr>
            </a:lvl2pPr>
            <a:lvl3pPr marL="1257300" indent="-342900" eaLnBrk="0" hangingPunct="0">
              <a:defRPr b="1">
                <a:solidFill>
                  <a:schemeClr val="tx1"/>
                </a:solidFill>
                <a:latin typeface="Arial" panose="020B0604020202020204" pitchFamily="34" charset="0"/>
                <a:ea typeface="宋体" panose="02010600030101010101" pitchFamily="2" charset="-122"/>
              </a:defRPr>
            </a:lvl3pPr>
            <a:lvl4pPr marL="1714500" indent="-342900" eaLnBrk="0" hangingPunct="0">
              <a:defRPr b="1">
                <a:solidFill>
                  <a:schemeClr val="tx1"/>
                </a:solidFill>
                <a:latin typeface="Arial" panose="020B0604020202020204" pitchFamily="34" charset="0"/>
                <a:ea typeface="宋体" panose="02010600030101010101" pitchFamily="2" charset="-122"/>
              </a:defRPr>
            </a:lvl4pPr>
            <a:lvl5pPr marL="2171700" indent="-342900" eaLnBrk="0" hangingPunct="0">
              <a:defRPr b="1">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AutoNum type="arabicPeriod"/>
            </a:pPr>
            <a:r>
              <a:rPr lang="zh-CN" altLang="en-US" sz="2000" dirty="0">
                <a:solidFill>
                  <a:schemeClr val="accent2"/>
                </a:solidFill>
                <a:ea typeface="黑体" panose="02010609060101010101" pitchFamily="49" charset="-122"/>
              </a:rPr>
              <a:t>苯环大</a:t>
            </a:r>
            <a:r>
              <a:rPr lang="el-GR" altLang="zh-CN" sz="2000" dirty="0">
                <a:solidFill>
                  <a:schemeClr val="accent2"/>
                </a:solidFill>
                <a:ea typeface="黑体" panose="02010609060101010101" pitchFamily="49" charset="-122"/>
              </a:rPr>
              <a:t>π</a:t>
            </a:r>
            <a:r>
              <a:rPr lang="zh-CN" altLang="en-US" sz="2000" dirty="0">
                <a:solidFill>
                  <a:schemeClr val="accent2"/>
                </a:solidFill>
                <a:ea typeface="黑体" panose="02010609060101010101" pitchFamily="49" charset="-122"/>
              </a:rPr>
              <a:t>体系可分散电荷，稳定过渡态，且产物为共轭体系，也稳定。</a:t>
            </a:r>
            <a:endParaRPr lang="en-US" altLang="zh-CN" sz="2000" dirty="0">
              <a:solidFill>
                <a:schemeClr val="accent2"/>
              </a:solidFill>
              <a:ea typeface="黑体" panose="02010609060101010101" pitchFamily="49" charset="-122"/>
            </a:endParaRPr>
          </a:p>
          <a:p>
            <a:pPr eaLnBrk="1" hangingPunct="1">
              <a:lnSpc>
                <a:spcPct val="120000"/>
              </a:lnSpc>
              <a:spcBef>
                <a:spcPct val="50000"/>
              </a:spcBef>
              <a:buFontTx/>
              <a:buAutoNum type="arabicPeriod"/>
            </a:pPr>
            <a:r>
              <a:rPr lang="el-GR" altLang="zh-CN" sz="2000" dirty="0">
                <a:solidFill>
                  <a:schemeClr val="accent2"/>
                </a:solidFill>
                <a:ea typeface="黑体" panose="02010609060101010101" pitchFamily="49" charset="-122"/>
              </a:rPr>
              <a:t>β</a:t>
            </a:r>
            <a:r>
              <a:rPr lang="en-US" altLang="zh-CN" sz="2000" dirty="0">
                <a:solidFill>
                  <a:schemeClr val="accent2"/>
                </a:solidFill>
                <a:ea typeface="黑体" panose="02010609060101010101" pitchFamily="49" charset="-122"/>
              </a:rPr>
              <a:t>-C</a:t>
            </a:r>
            <a:r>
              <a:rPr lang="zh-CN" altLang="en-US" sz="2000" dirty="0">
                <a:solidFill>
                  <a:schemeClr val="accent2"/>
                </a:solidFill>
                <a:ea typeface="黑体" panose="02010609060101010101" pitchFamily="49" charset="-122"/>
              </a:rPr>
              <a:t>上有吸电子基时，</a:t>
            </a:r>
            <a:r>
              <a:rPr lang="el-GR" altLang="zh-CN" sz="2000" dirty="0">
                <a:solidFill>
                  <a:schemeClr val="accent2"/>
                </a:solidFill>
                <a:ea typeface="黑体" panose="02010609060101010101" pitchFamily="49" charset="-122"/>
              </a:rPr>
              <a:t> β</a:t>
            </a:r>
            <a:r>
              <a:rPr lang="en-US" altLang="zh-CN" sz="2000" dirty="0">
                <a:solidFill>
                  <a:schemeClr val="accent2"/>
                </a:solidFill>
                <a:ea typeface="黑体" panose="02010609060101010101" pitchFamily="49" charset="-122"/>
              </a:rPr>
              <a:t>–H </a:t>
            </a:r>
            <a:r>
              <a:rPr lang="zh-CN" altLang="en-US" sz="2000" dirty="0">
                <a:solidFill>
                  <a:schemeClr val="accent2"/>
                </a:solidFill>
                <a:ea typeface="黑体" panose="02010609060101010101" pitchFamily="49" charset="-122"/>
              </a:rPr>
              <a:t>酸性增强，易被进攻。</a:t>
            </a:r>
            <a:endParaRPr lang="en-US" altLang="zh-CN" sz="2000" dirty="0">
              <a:solidFill>
                <a:schemeClr val="accent2"/>
              </a:solidFill>
              <a:ea typeface="黑体" panose="02010609060101010101" pitchFamily="49" charset="-122"/>
            </a:endParaRPr>
          </a:p>
        </p:txBody>
      </p:sp>
      <p:sp>
        <p:nvSpPr>
          <p:cNvPr id="2" name="矩形 5"/>
          <p:cNvSpPr>
            <a:spLocks noChangeArrowheads="1"/>
          </p:cNvSpPr>
          <p:nvPr/>
        </p:nvSpPr>
        <p:spPr bwMode="auto">
          <a:xfrm>
            <a:off x="1993900" y="2462213"/>
            <a:ext cx="411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l-GR" altLang="zh-CN"/>
              <a:t>β</a:t>
            </a:r>
            <a:r>
              <a:rPr lang="en-US" altLang="zh-CN" baseline="-25000"/>
              <a:t>2</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DFE60322-F1EB-474E-985F-8018BC94114A}" type="datetime11">
              <a:rPr lang="zh-CN" altLang="en-US"/>
              <a:t>21:45:52</a:t>
            </a:fld>
            <a:endParaRPr lang="en-US" altLang="zh-CN"/>
          </a:p>
        </p:txBody>
      </p:sp>
      <p:sp>
        <p:nvSpPr>
          <p:cNvPr id="10" name="灯片编号占位符 7"/>
          <p:cNvSpPr>
            <a:spLocks noGrp="1"/>
          </p:cNvSpPr>
          <p:nvPr>
            <p:ph type="sldNum" sz="quarter" idx="12"/>
          </p:nvPr>
        </p:nvSpPr>
        <p:spPr/>
        <p:txBody>
          <a:bodyPr/>
          <a:lstStyle/>
          <a:p>
            <a:pPr>
              <a:defRPr/>
            </a:pPr>
            <a:fld id="{17D85081-668E-40C8-A0BC-51655D322832}" type="slidenum">
              <a:rPr lang="en-US" altLang="zh-CN"/>
              <a:t>53</a:t>
            </a:fld>
            <a:endParaRPr lang="en-US" altLang="zh-CN"/>
          </a:p>
        </p:txBody>
      </p:sp>
      <p:sp>
        <p:nvSpPr>
          <p:cNvPr id="758788" name="Text Box 4"/>
          <p:cNvSpPr txBox="1">
            <a:spLocks noChangeArrowheads="1"/>
          </p:cNvSpPr>
          <p:nvPr/>
        </p:nvSpPr>
        <p:spPr bwMode="auto">
          <a:xfrm>
            <a:off x="1547813" y="333375"/>
            <a:ext cx="5688012" cy="5191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a:latin typeface="楷体" panose="02010609060101010101" pitchFamily="49" charset="-122"/>
                <a:ea typeface="楷体" panose="02010609060101010101" pitchFamily="49" charset="-122"/>
              </a:rPr>
              <a:t>第三节 重氮和偶氮化合物</a:t>
            </a:r>
          </a:p>
        </p:txBody>
      </p:sp>
      <p:sp>
        <p:nvSpPr>
          <p:cNvPr id="758789" name="Rectangle 5"/>
          <p:cNvSpPr>
            <a:spLocks noChangeArrowheads="1"/>
          </p:cNvSpPr>
          <p:nvPr/>
        </p:nvSpPr>
        <p:spPr bwMode="auto">
          <a:xfrm>
            <a:off x="323850" y="908050"/>
            <a:ext cx="333375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a:latin typeface="Times New Roman" panose="02020603050405020304" pitchFamily="18" charset="0"/>
                <a:ea typeface="楷体" panose="02010609060101010101" pitchFamily="49" charset="-122"/>
                <a:cs typeface="Arial" panose="020B0604020202020204" pitchFamily="34" charset="0"/>
              </a:rPr>
              <a:t>一、重氮和偶氮化合物</a:t>
            </a:r>
          </a:p>
        </p:txBody>
      </p:sp>
      <p:sp>
        <p:nvSpPr>
          <p:cNvPr id="758790" name="Rectangle 6"/>
          <p:cNvSpPr>
            <a:spLocks noChangeArrowheads="1"/>
          </p:cNvSpPr>
          <p:nvPr/>
        </p:nvSpPr>
        <p:spPr bwMode="auto">
          <a:xfrm>
            <a:off x="0" y="1412875"/>
            <a:ext cx="8964613" cy="14065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20000"/>
              </a:spcBef>
              <a:buClr>
                <a:schemeClr val="hlink"/>
              </a:buClr>
              <a:buSzPct val="70000"/>
              <a:buFont typeface="Wingdings" panose="05000000000000000000" pitchFamily="2" charset="2"/>
              <a:buNone/>
            </a:pPr>
            <a:r>
              <a:rPr kumimoji="0" lang="en-US" altLang="zh-CN" sz="2400">
                <a:latin typeface="Times New Roman" panose="02020603050405020304" pitchFamily="18" charset="0"/>
                <a:ea typeface="宋体" panose="02010600030101010101" pitchFamily="2" charset="-122"/>
              </a:rPr>
              <a:t>       </a:t>
            </a:r>
            <a:r>
              <a:rPr kumimoji="0" lang="zh-CN" altLang="en-US" sz="2400">
                <a:latin typeface="Arial" panose="020B0604020202020204" pitchFamily="34" charset="0"/>
                <a:ea typeface="楷体" panose="02010609060101010101" pitchFamily="49" charset="-122"/>
                <a:cs typeface="Arial" panose="020B0604020202020204" pitchFamily="34" charset="0"/>
              </a:rPr>
              <a:t>重氮化合物和偶氮化合物分子中都含有</a:t>
            </a:r>
            <a:r>
              <a:rPr kumimoji="0" lang="en-US" altLang="zh-CN" sz="2400">
                <a:solidFill>
                  <a:srgbClr val="FF0066"/>
                </a:solidFill>
                <a:latin typeface="Arial" panose="020B0604020202020204" pitchFamily="34" charset="0"/>
                <a:ea typeface="楷体" panose="02010609060101010101" pitchFamily="49" charset="-122"/>
                <a:cs typeface="Arial" panose="020B0604020202020204" pitchFamily="34" charset="0"/>
              </a:rPr>
              <a:t>—N</a:t>
            </a:r>
            <a:r>
              <a:rPr kumimoji="0" lang="en-US" altLang="zh-CN" sz="2400" baseline="-25000">
                <a:solidFill>
                  <a:srgbClr val="FF0066"/>
                </a:solidFill>
                <a:latin typeface="Arial" panose="020B0604020202020204" pitchFamily="34" charset="0"/>
                <a:ea typeface="楷体" panose="02010609060101010101" pitchFamily="49" charset="-122"/>
                <a:cs typeface="Arial" panose="020B0604020202020204" pitchFamily="34" charset="0"/>
              </a:rPr>
              <a:t>2 </a:t>
            </a:r>
            <a:r>
              <a:rPr kumimoji="0" lang="en-US" altLang="zh-CN" sz="2400">
                <a:solidFill>
                  <a:srgbClr val="FF0066"/>
                </a:solidFill>
                <a:latin typeface="Times New Roman" panose="02020603050405020304" pitchFamily="18" charset="0"/>
                <a:ea typeface="宋体" panose="02010600030101010101" pitchFamily="2" charset="-122"/>
              </a:rPr>
              <a:t>—</a:t>
            </a:r>
            <a:r>
              <a:rPr kumimoji="0" lang="zh-CN" altLang="en-US" sz="2400">
                <a:latin typeface="Arial" panose="020B0604020202020204" pitchFamily="34" charset="0"/>
                <a:ea typeface="楷体" panose="02010609060101010101" pitchFamily="49" charset="-122"/>
              </a:rPr>
              <a:t>官能团，其中两端都和碳原子相连的叫做偶氮化合物，如果一端和非碳原子相连则称为重氮化合物。</a:t>
            </a:r>
          </a:p>
        </p:txBody>
      </p:sp>
      <p:graphicFrame>
        <p:nvGraphicFramePr>
          <p:cNvPr id="16" name="Object 20"/>
          <p:cNvGraphicFramePr>
            <a:graphicFrameLocks noChangeAspect="1"/>
          </p:cNvGraphicFramePr>
          <p:nvPr/>
        </p:nvGraphicFramePr>
        <p:xfrm>
          <a:off x="2068513" y="5540077"/>
          <a:ext cx="4719637" cy="1057275"/>
        </p:xfrm>
        <a:graphic>
          <a:graphicData uri="http://schemas.openxmlformats.org/presentationml/2006/ole">
            <mc:AlternateContent xmlns:mc="http://schemas.openxmlformats.org/markup-compatibility/2006">
              <mc:Choice xmlns:v="urn:schemas-microsoft-com:vml" Requires="v">
                <p:oleObj spid="_x0000_s35068" name="CS ChemDraw Drawing" r:id="rId3" imgW="3094355" imgH="695325" progId="ChemDraw.Document.6.0">
                  <p:embed/>
                </p:oleObj>
              </mc:Choice>
              <mc:Fallback>
                <p:oleObj name="CS ChemDraw Drawing" r:id="rId3" imgW="3094355" imgH="695325" progId="ChemDraw.Document.6.0">
                  <p:embed/>
                  <p:pic>
                    <p:nvPicPr>
                      <p:cNvPr id="0" name="Object 20"/>
                      <p:cNvPicPr>
                        <a:picLocks noChangeAspect="1" noChangeArrowheads="1"/>
                      </p:cNvPicPr>
                      <p:nvPr/>
                    </p:nvPicPr>
                    <p:blipFill>
                      <a:blip r:embed="rId4"/>
                      <a:srcRect/>
                      <a:stretch>
                        <a:fillRect/>
                      </a:stretch>
                    </p:blipFill>
                    <p:spPr bwMode="auto">
                      <a:xfrm>
                        <a:off x="2068513" y="5540077"/>
                        <a:ext cx="4719637" cy="10572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7"/>
          <p:cNvGraphicFramePr>
            <a:graphicFrameLocks noGrp="1" noChangeAspect="1"/>
          </p:cNvGraphicFramePr>
          <p:nvPr>
            <p:ph sz="half" idx="1"/>
          </p:nvPr>
        </p:nvGraphicFramePr>
        <p:xfrm>
          <a:off x="1692275" y="2851845"/>
          <a:ext cx="5327650" cy="865187"/>
        </p:xfrm>
        <a:graphic>
          <a:graphicData uri="http://schemas.openxmlformats.org/presentationml/2006/ole">
            <mc:AlternateContent xmlns:mc="http://schemas.openxmlformats.org/markup-compatibility/2006">
              <mc:Choice xmlns:v="urn:schemas-microsoft-com:vml" Requires="v">
                <p:oleObj spid="_x0000_s35069" name="CS ChemDraw Drawing" r:id="rId5" imgW="6019800" imgH="990600" progId="ChemDraw.Document.6.0">
                  <p:embed/>
                </p:oleObj>
              </mc:Choice>
              <mc:Fallback>
                <p:oleObj name="CS ChemDraw Drawing" r:id="rId5" imgW="6019800" imgH="990600" progId="ChemDraw.Document.6.0">
                  <p:embed/>
                  <p:pic>
                    <p:nvPicPr>
                      <p:cNvPr id="0"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851845"/>
                        <a:ext cx="5327650" cy="86518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2"/>
          <p:cNvGraphicFramePr>
            <a:graphicFrameLocks noChangeAspect="1"/>
          </p:cNvGraphicFramePr>
          <p:nvPr/>
        </p:nvGraphicFramePr>
        <p:xfrm>
          <a:off x="1835944" y="4103092"/>
          <a:ext cx="5472112" cy="1054100"/>
        </p:xfrm>
        <a:graphic>
          <a:graphicData uri="http://schemas.openxmlformats.org/presentationml/2006/ole">
            <mc:AlternateContent xmlns:mc="http://schemas.openxmlformats.org/markup-compatibility/2006">
              <mc:Choice xmlns:v="urn:schemas-microsoft-com:vml" Requires="v">
                <p:oleObj spid="_x0000_s35070" name="CS ChemDraw Drawing" r:id="rId7" imgW="6261100" imgH="1219200" progId="ChemDraw.Document.6.0">
                  <p:embed/>
                </p:oleObj>
              </mc:Choice>
              <mc:Fallback>
                <p:oleObj name="CS ChemDraw Drawing" r:id="rId7" imgW="6261100" imgH="1219200" progId="ChemDraw.Document.6.0">
                  <p:embed/>
                  <p:pic>
                    <p:nvPicPr>
                      <p:cNvPr id="0" name="Object 12"/>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944" y="4103092"/>
                        <a:ext cx="5472112" cy="10541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58788"/>
                                        </p:tgtEl>
                                        <p:attrNameLst>
                                          <p:attrName>style.visibility</p:attrName>
                                        </p:attrNameLst>
                                      </p:cBhvr>
                                      <p:to>
                                        <p:strVal val="visible"/>
                                      </p:to>
                                    </p:set>
                                    <p:animEffect transition="in" filter="slide(fromBottom)">
                                      <p:cBhvr>
                                        <p:cTn id="7" dur="500"/>
                                        <p:tgtEl>
                                          <p:spTgt spid="75878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58789"/>
                                        </p:tgtEl>
                                        <p:attrNameLst>
                                          <p:attrName>style.visibility</p:attrName>
                                        </p:attrNameLst>
                                      </p:cBhvr>
                                      <p:to>
                                        <p:strVal val="visible"/>
                                      </p:to>
                                    </p:set>
                                    <p:animEffect transition="in" filter="slide(fromBottom)">
                                      <p:cBhvr>
                                        <p:cTn id="12" dur="500"/>
                                        <p:tgtEl>
                                          <p:spTgt spid="75878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58790"/>
                                        </p:tgtEl>
                                        <p:attrNameLst>
                                          <p:attrName>style.visibility</p:attrName>
                                        </p:attrNameLst>
                                      </p:cBhvr>
                                      <p:to>
                                        <p:strVal val="visible"/>
                                      </p:to>
                                    </p:set>
                                    <p:animEffect transition="in" filter="slide(fromBottom)">
                                      <p:cBhvr>
                                        <p:cTn id="17" dur="500"/>
                                        <p:tgtEl>
                                          <p:spTgt spid="75879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lide(fromBottom)">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lide(fromBottom)">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slide(fromBottom)">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88" grpId="0"/>
      <p:bldP spid="758789" grpId="0"/>
      <p:bldP spid="75879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CCB9299D-858B-473D-917C-87B7F3216A86}" type="datetime11">
              <a:rPr lang="zh-CN" altLang="en-US"/>
              <a:t>21:45:52</a:t>
            </a:fld>
            <a:endParaRPr lang="en-US" altLang="zh-CN"/>
          </a:p>
        </p:txBody>
      </p:sp>
      <p:sp>
        <p:nvSpPr>
          <p:cNvPr id="8" name="灯片编号占位符 3"/>
          <p:cNvSpPr>
            <a:spLocks noGrp="1"/>
          </p:cNvSpPr>
          <p:nvPr>
            <p:ph type="sldNum" sz="quarter" idx="12"/>
          </p:nvPr>
        </p:nvSpPr>
        <p:spPr/>
        <p:txBody>
          <a:bodyPr/>
          <a:lstStyle/>
          <a:p>
            <a:pPr>
              <a:defRPr/>
            </a:pPr>
            <a:fld id="{1E0D5779-203B-4B4E-A493-7B9B90609D18}" type="slidenum">
              <a:rPr lang="en-US" altLang="zh-CN"/>
              <a:t>54</a:t>
            </a:fld>
            <a:endParaRPr lang="en-US" altLang="zh-CN"/>
          </a:p>
        </p:txBody>
      </p:sp>
      <p:sp>
        <p:nvSpPr>
          <p:cNvPr id="760853" name="Rectangle 21"/>
          <p:cNvSpPr>
            <a:spLocks noChangeArrowheads="1"/>
          </p:cNvSpPr>
          <p:nvPr/>
        </p:nvSpPr>
        <p:spPr bwMode="auto">
          <a:xfrm>
            <a:off x="396768" y="548680"/>
            <a:ext cx="243046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二、重氮化反应</a:t>
            </a:r>
          </a:p>
        </p:txBody>
      </p:sp>
      <p:sp>
        <p:nvSpPr>
          <p:cNvPr id="760854" name="Rectangle 22"/>
          <p:cNvSpPr>
            <a:spLocks noChangeArrowheads="1"/>
          </p:cNvSpPr>
          <p:nvPr/>
        </p:nvSpPr>
        <p:spPr bwMode="auto">
          <a:xfrm>
            <a:off x="395188" y="2650136"/>
            <a:ext cx="8353623" cy="3446136"/>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注意事项：</a:t>
            </a:r>
          </a:p>
          <a:p>
            <a:pPr eaLnBrk="1" hangingPunct="1">
              <a:lnSpc>
                <a:spcPct val="120000"/>
              </a:lnSpc>
              <a:spcBef>
                <a:spcPct val="50000"/>
              </a:spcBef>
              <a:buFontTx/>
              <a:buNone/>
            </a:pP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A. </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低温有利于重氮化（产率高），若环上有</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-NO</a:t>
            </a:r>
            <a:r>
              <a:rPr kumimoji="0" lang="en-US" altLang="zh-CN" sz="2400" baseline="-25000" dirty="0">
                <a:latin typeface="Times New Roman" panose="02020603050405020304" pitchFamily="18" charset="0"/>
                <a:ea typeface="楷体" panose="02010609060101010101" pitchFamily="49" charset="-122"/>
                <a:cs typeface="Arial" panose="020B0604020202020204" pitchFamily="34" charset="0"/>
              </a:rPr>
              <a:t>2</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或</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-SO</a:t>
            </a:r>
            <a:r>
              <a:rPr kumimoji="0" lang="en-US" altLang="zh-CN" sz="2400" baseline="-25000" dirty="0">
                <a:latin typeface="Times New Roman" panose="02020603050405020304" pitchFamily="18" charset="0"/>
                <a:ea typeface="楷体" panose="02010609060101010101" pitchFamily="49" charset="-122"/>
                <a:cs typeface="Arial" panose="020B0604020202020204" pitchFamily="34" charset="0"/>
              </a:rPr>
              <a:t>3</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H</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等基团的芳胺可适当提高一些温度（</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40 </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 </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60℃</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a:t>
            </a:r>
            <a:endParaRPr kumimoji="0" lang="en-US" altLang="zh-CN" sz="2400" dirty="0">
              <a:latin typeface="Times New Roman" panose="02020603050405020304" pitchFamily="18" charset="0"/>
              <a:ea typeface="楷体" panose="02010609060101010101" pitchFamily="49" charset="-122"/>
              <a:cs typeface="Arial" panose="020B0604020202020204" pitchFamily="34" charset="0"/>
            </a:endParaRPr>
          </a:p>
          <a:p>
            <a:pPr eaLnBrk="1" hangingPunct="1">
              <a:lnSpc>
                <a:spcPct val="120000"/>
              </a:lnSpc>
              <a:spcBef>
                <a:spcPct val="50000"/>
              </a:spcBef>
              <a:buFontTx/>
              <a:buNone/>
            </a:pP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B. </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强酸性条件，</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HCl</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一般</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2.5~3mol</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，以避免发生偶合反应</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a:t>
            </a:r>
          </a:p>
          <a:p>
            <a:pPr eaLnBrk="1" hangingPunct="1">
              <a:lnSpc>
                <a:spcPct val="120000"/>
              </a:lnSpc>
              <a:spcBef>
                <a:spcPct val="50000"/>
              </a:spcBef>
              <a:buFontTx/>
              <a:buNone/>
            </a:pP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C. </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亚硝酸或亚硝酸盐不能过量，因为它能加速重氮盐的分解</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a:t>
            </a:r>
          </a:p>
          <a:p>
            <a:pPr eaLnBrk="1" hangingPunct="1">
              <a:lnSpc>
                <a:spcPct val="120000"/>
              </a:lnSpc>
              <a:spcBef>
                <a:spcPct val="50000"/>
              </a:spcBef>
              <a:buFontTx/>
              <a:buNone/>
            </a:pP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D. </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反应混合物使淀粉碘化钾试纸显蓝紫色即为反应终点。</a:t>
            </a:r>
          </a:p>
        </p:txBody>
      </p:sp>
      <p:graphicFrame>
        <p:nvGraphicFramePr>
          <p:cNvPr id="760855" name="Object 23"/>
          <p:cNvGraphicFramePr>
            <a:graphicFrameLocks noChangeAspect="1"/>
          </p:cNvGraphicFramePr>
          <p:nvPr/>
        </p:nvGraphicFramePr>
        <p:xfrm>
          <a:off x="1149349" y="1556792"/>
          <a:ext cx="6845300" cy="698500"/>
        </p:xfrm>
        <a:graphic>
          <a:graphicData uri="http://schemas.openxmlformats.org/presentationml/2006/ole">
            <mc:AlternateContent xmlns:mc="http://schemas.openxmlformats.org/markup-compatibility/2006">
              <mc:Choice xmlns:v="urn:schemas-microsoft-com:vml" Requires="v">
                <p:oleObj spid="_x0000_s83994" name="CS ChemDraw Drawing" r:id="rId3" imgW="4515485" imgH="464820" progId="ChemDraw.Document.6.0">
                  <p:embed/>
                </p:oleObj>
              </mc:Choice>
              <mc:Fallback>
                <p:oleObj name="CS ChemDraw Drawing" r:id="rId3" imgW="4515485" imgH="464820" progId="ChemDraw.Document.6.0">
                  <p:embed/>
                  <p:pic>
                    <p:nvPicPr>
                      <p:cNvPr id="0" name="Object 23"/>
                      <p:cNvPicPr>
                        <a:picLocks noChangeAspect="1" noChangeArrowheads="1"/>
                      </p:cNvPicPr>
                      <p:nvPr/>
                    </p:nvPicPr>
                    <p:blipFill>
                      <a:blip r:embed="rId4"/>
                      <a:srcRect/>
                      <a:stretch>
                        <a:fillRect/>
                      </a:stretch>
                    </p:blipFill>
                    <p:spPr bwMode="auto">
                      <a:xfrm>
                        <a:off x="1149349" y="1556792"/>
                        <a:ext cx="6845300" cy="6985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60853"/>
                                        </p:tgtEl>
                                        <p:attrNameLst>
                                          <p:attrName>style.visibility</p:attrName>
                                        </p:attrNameLst>
                                      </p:cBhvr>
                                      <p:to>
                                        <p:strVal val="visible"/>
                                      </p:to>
                                    </p:set>
                                    <p:animEffect transition="in" filter="slide(fromBottom)">
                                      <p:cBhvr>
                                        <p:cTn id="7" dur="500"/>
                                        <p:tgtEl>
                                          <p:spTgt spid="760853"/>
                                        </p:tgtEl>
                                      </p:cBhvr>
                                    </p:animEffect>
                                  </p:childTnLst>
                                </p:cTn>
                              </p:par>
                              <p:par>
                                <p:cTn id="8" presetID="12" presetClass="entr" presetSubtype="4" fill="hold" nodeType="withEffect">
                                  <p:stCondLst>
                                    <p:cond delay="0"/>
                                  </p:stCondLst>
                                  <p:childTnLst>
                                    <p:set>
                                      <p:cBhvr>
                                        <p:cTn id="9" dur="1" fill="hold">
                                          <p:stCondLst>
                                            <p:cond delay="0"/>
                                          </p:stCondLst>
                                        </p:cTn>
                                        <p:tgtEl>
                                          <p:spTgt spid="760855"/>
                                        </p:tgtEl>
                                        <p:attrNameLst>
                                          <p:attrName>style.visibility</p:attrName>
                                        </p:attrNameLst>
                                      </p:cBhvr>
                                      <p:to>
                                        <p:strVal val="visible"/>
                                      </p:to>
                                    </p:set>
                                    <p:animEffect transition="in" filter="slide(fromBottom)">
                                      <p:cBhvr>
                                        <p:cTn id="10" dur="500"/>
                                        <p:tgtEl>
                                          <p:spTgt spid="760855"/>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760854">
                                            <p:txEl>
                                              <p:pRg st="0" end="0"/>
                                            </p:txEl>
                                          </p:spTgt>
                                        </p:tgtEl>
                                        <p:attrNameLst>
                                          <p:attrName>style.visibility</p:attrName>
                                        </p:attrNameLst>
                                      </p:cBhvr>
                                      <p:to>
                                        <p:strVal val="visible"/>
                                      </p:to>
                                    </p:set>
                                    <p:animEffect transition="in" filter="slide(fromBottom)">
                                      <p:cBhvr>
                                        <p:cTn id="15" dur="500"/>
                                        <p:tgtEl>
                                          <p:spTgt spid="76085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760854">
                                            <p:txEl>
                                              <p:pRg st="1" end="1"/>
                                            </p:txEl>
                                          </p:spTgt>
                                        </p:tgtEl>
                                        <p:attrNameLst>
                                          <p:attrName>style.visibility</p:attrName>
                                        </p:attrNameLst>
                                      </p:cBhvr>
                                      <p:to>
                                        <p:strVal val="visible"/>
                                      </p:to>
                                    </p:set>
                                    <p:animEffect transition="in" filter="slide(fromBottom)">
                                      <p:cBhvr>
                                        <p:cTn id="20" dur="500"/>
                                        <p:tgtEl>
                                          <p:spTgt spid="76085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760854">
                                            <p:txEl>
                                              <p:pRg st="2" end="2"/>
                                            </p:txEl>
                                          </p:spTgt>
                                        </p:tgtEl>
                                        <p:attrNameLst>
                                          <p:attrName>style.visibility</p:attrName>
                                        </p:attrNameLst>
                                      </p:cBhvr>
                                      <p:to>
                                        <p:strVal val="visible"/>
                                      </p:to>
                                    </p:set>
                                    <p:animEffect transition="in" filter="slide(fromBottom)">
                                      <p:cBhvr>
                                        <p:cTn id="25" dur="500"/>
                                        <p:tgtEl>
                                          <p:spTgt spid="76085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760854">
                                            <p:txEl>
                                              <p:pRg st="3" end="3"/>
                                            </p:txEl>
                                          </p:spTgt>
                                        </p:tgtEl>
                                        <p:attrNameLst>
                                          <p:attrName>style.visibility</p:attrName>
                                        </p:attrNameLst>
                                      </p:cBhvr>
                                      <p:to>
                                        <p:strVal val="visible"/>
                                      </p:to>
                                    </p:set>
                                    <p:animEffect transition="in" filter="slide(fromBottom)">
                                      <p:cBhvr>
                                        <p:cTn id="30" dur="500"/>
                                        <p:tgtEl>
                                          <p:spTgt spid="76085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760854">
                                            <p:txEl>
                                              <p:pRg st="4" end="4"/>
                                            </p:txEl>
                                          </p:spTgt>
                                        </p:tgtEl>
                                        <p:attrNameLst>
                                          <p:attrName>style.visibility</p:attrName>
                                        </p:attrNameLst>
                                      </p:cBhvr>
                                      <p:to>
                                        <p:strVal val="visible"/>
                                      </p:to>
                                    </p:set>
                                    <p:animEffect transition="in" filter="slide(fromBottom)">
                                      <p:cBhvr>
                                        <p:cTn id="35" dur="500"/>
                                        <p:tgtEl>
                                          <p:spTgt spid="7608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5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Text Box 4"/>
          <p:cNvSpPr txBox="1">
            <a:spLocks noChangeArrowheads="1"/>
          </p:cNvSpPr>
          <p:nvPr/>
        </p:nvSpPr>
        <p:spPr bwMode="auto">
          <a:xfrm>
            <a:off x="685800" y="10668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chemeClr val="accent2"/>
                </a:solidFill>
              </a:rPr>
              <a:t>Diazo</a:t>
            </a:r>
            <a:r>
              <a:rPr lang="en-US" altLang="zh-CN" sz="2400" b="1">
                <a:solidFill>
                  <a:schemeClr val="accent2"/>
                </a:solidFill>
                <a:effectLst>
                  <a:outerShdw blurRad="38100" dist="38100" dir="2700000" algn="tl">
                    <a:srgbClr val="C0C0C0"/>
                  </a:outerShdw>
                </a:effectLst>
              </a:rPr>
              <a:t> </a:t>
            </a:r>
            <a:r>
              <a:rPr lang="en-US" altLang="zh-CN" sz="2400" b="1">
                <a:solidFill>
                  <a:schemeClr val="accent2"/>
                </a:solidFill>
              </a:rPr>
              <a:t>salt  </a:t>
            </a:r>
            <a:r>
              <a:rPr lang="zh-CN" altLang="en-US" sz="2400" b="1">
                <a:solidFill>
                  <a:schemeClr val="accent2"/>
                </a:solidFill>
                <a:ea typeface="黑体" panose="02010609060101010101" pitchFamily="49" charset="-122"/>
              </a:rPr>
              <a:t>重氮盐</a:t>
            </a:r>
          </a:p>
        </p:txBody>
      </p:sp>
      <p:pic>
        <p:nvPicPr>
          <p:cNvPr id="983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600200"/>
            <a:ext cx="3505200" cy="2892425"/>
          </a:xfrm>
          <a:prstGeom prst="rect">
            <a:avLst/>
          </a:prstGeom>
          <a:noFill/>
          <a:extLst>
            <a:ext uri="{909E8E84-426E-40DD-AFC4-6F175D3DCCD1}">
              <a14:hiddenFill xmlns:a14="http://schemas.microsoft.com/office/drawing/2010/main">
                <a:solidFill>
                  <a:srgbClr val="FFFFFF"/>
                </a:solidFill>
              </a14:hiddenFill>
            </a:ext>
          </a:extLst>
        </p:spPr>
      </p:pic>
      <p:sp>
        <p:nvSpPr>
          <p:cNvPr id="98312" name="Text Box 8"/>
          <p:cNvSpPr txBox="1">
            <a:spLocks noChangeArrowheads="1"/>
          </p:cNvSpPr>
          <p:nvPr/>
        </p:nvSpPr>
        <p:spPr bwMode="auto">
          <a:xfrm>
            <a:off x="4572000" y="4572000"/>
            <a:ext cx="31683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chemeClr val="accent1"/>
                </a:solidFill>
                <a:ea typeface="黑体" panose="02010609060101010101" pitchFamily="49" charset="-122"/>
              </a:rPr>
              <a:t>偶极矩</a:t>
            </a:r>
            <a:r>
              <a:rPr lang="en-US" altLang="zh-CN" b="1" dirty="0">
                <a:solidFill>
                  <a:schemeClr val="accent1"/>
                </a:solidFill>
              </a:rPr>
              <a:t>: 0.5129 Debye</a:t>
            </a:r>
          </a:p>
        </p:txBody>
      </p:sp>
      <p:graphicFrame>
        <p:nvGraphicFramePr>
          <p:cNvPr id="98319" name="Object 15"/>
          <p:cNvGraphicFramePr>
            <a:graphicFrameLocks noChangeAspect="1"/>
          </p:cNvGraphicFramePr>
          <p:nvPr/>
        </p:nvGraphicFramePr>
        <p:xfrm>
          <a:off x="914400" y="2590800"/>
          <a:ext cx="2362200" cy="1047750"/>
        </p:xfrm>
        <a:graphic>
          <a:graphicData uri="http://schemas.openxmlformats.org/presentationml/2006/ole">
            <mc:AlternateContent xmlns:mc="http://schemas.openxmlformats.org/markup-compatibility/2006">
              <mc:Choice xmlns:v="urn:schemas-microsoft-com:vml" Requires="v">
                <p:oleObj spid="_x0000_s85017" name="CS ChemDraw Drawing" r:id="rId4" imgW="1395730" imgH="618490" progId="ChemDraw.Document.6.0">
                  <p:embed/>
                </p:oleObj>
              </mc:Choice>
              <mc:Fallback>
                <p:oleObj name="CS ChemDraw Drawing" r:id="rId4" imgW="1395730" imgH="618490" progId="ChemDraw.Document.6.0">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590800"/>
                        <a:ext cx="23622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0" name="Text Box 24"/>
          <p:cNvSpPr txBox="1">
            <a:spLocks noChangeArrowheads="1"/>
          </p:cNvSpPr>
          <p:nvPr/>
        </p:nvSpPr>
        <p:spPr bwMode="auto">
          <a:xfrm>
            <a:off x="609600" y="245517"/>
            <a:ext cx="3505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chemeClr val="accent1"/>
                </a:solidFill>
                <a:latin typeface="黑体" panose="02010609060101010101" pitchFamily="49" charset="-122"/>
                <a:ea typeface="黑体" panose="02010609060101010101" pitchFamily="49" charset="-122"/>
              </a:rPr>
              <a:t>反应归为两类：</a:t>
            </a:r>
          </a:p>
          <a:p>
            <a:pPr>
              <a:spcBef>
                <a:spcPct val="50000"/>
              </a:spcBef>
            </a:pPr>
            <a:r>
              <a:rPr lang="en-US" altLang="zh-CN" sz="2000" b="1" dirty="0">
                <a:solidFill>
                  <a:schemeClr val="accent1"/>
                </a:solidFill>
                <a:latin typeface="黑体" panose="02010609060101010101" pitchFamily="49" charset="-122"/>
                <a:ea typeface="黑体" panose="02010609060101010101" pitchFamily="49" charset="-122"/>
              </a:rPr>
              <a:t>1</a:t>
            </a:r>
            <a:r>
              <a:rPr lang="zh-CN" altLang="en-US" sz="2000" b="1" dirty="0">
                <a:solidFill>
                  <a:schemeClr val="accent1"/>
                </a:solidFill>
                <a:latin typeface="黑体" panose="02010609060101010101" pitchFamily="49" charset="-122"/>
                <a:ea typeface="黑体" panose="02010609060101010101" pitchFamily="49" charset="-122"/>
              </a:rPr>
              <a:t>、重氮基被取代并释放 </a:t>
            </a:r>
            <a:r>
              <a:rPr lang="en-US" altLang="zh-CN" sz="2000" b="1" dirty="0">
                <a:solidFill>
                  <a:schemeClr val="accent1"/>
                </a:solidFill>
                <a:latin typeface="黑体" panose="02010609060101010101" pitchFamily="49" charset="-122"/>
                <a:ea typeface="黑体" panose="02010609060101010101" pitchFamily="49" charset="-122"/>
              </a:rPr>
              <a:t>N</a:t>
            </a:r>
            <a:r>
              <a:rPr lang="en-US" altLang="zh-CN" sz="2000" b="1" baseline="-25000" dirty="0">
                <a:solidFill>
                  <a:schemeClr val="accent1"/>
                </a:solidFill>
                <a:latin typeface="黑体" panose="02010609060101010101" pitchFamily="49" charset="-122"/>
                <a:ea typeface="黑体" panose="02010609060101010101" pitchFamily="49" charset="-122"/>
              </a:rPr>
              <a:t>2</a:t>
            </a:r>
          </a:p>
          <a:p>
            <a:pPr>
              <a:spcBef>
                <a:spcPct val="50000"/>
              </a:spcBef>
            </a:pPr>
            <a:r>
              <a:rPr lang="en-US" altLang="zh-CN" sz="2000" b="1" dirty="0">
                <a:solidFill>
                  <a:schemeClr val="accent1"/>
                </a:solidFill>
                <a:latin typeface="黑体" panose="02010609060101010101" pitchFamily="49" charset="-122"/>
                <a:ea typeface="黑体" panose="02010609060101010101" pitchFamily="49" charset="-122"/>
              </a:rPr>
              <a:t>2</a:t>
            </a:r>
            <a:r>
              <a:rPr lang="zh-CN" altLang="en-US" sz="2000" b="1" dirty="0">
                <a:solidFill>
                  <a:schemeClr val="accent1"/>
                </a:solidFill>
                <a:latin typeface="黑体" panose="02010609060101010101" pitchFamily="49" charset="-122"/>
                <a:ea typeface="黑体" panose="02010609060101010101" pitchFamily="49" charset="-122"/>
              </a:rPr>
              <a:t>、反应后仍保留两个氮原子</a:t>
            </a:r>
          </a:p>
        </p:txBody>
      </p:sp>
      <p:graphicFrame>
        <p:nvGraphicFramePr>
          <p:cNvPr id="106522" name="Object 26"/>
          <p:cNvGraphicFramePr>
            <a:graphicFrameLocks noGrp="1" noChangeAspect="1"/>
          </p:cNvGraphicFramePr>
          <p:nvPr>
            <p:ph/>
          </p:nvPr>
        </p:nvGraphicFramePr>
        <p:xfrm>
          <a:off x="1891554" y="3013670"/>
          <a:ext cx="3814763" cy="1203325"/>
        </p:xfrm>
        <a:graphic>
          <a:graphicData uri="http://schemas.openxmlformats.org/presentationml/2006/ole">
            <mc:AlternateContent xmlns:mc="http://schemas.openxmlformats.org/markup-compatibility/2006">
              <mc:Choice xmlns:v="urn:schemas-microsoft-com:vml" Requires="v">
                <p:oleObj spid="_x0000_s87066" name="CS ChemDraw Drawing" r:id="rId3" imgW="1302385" imgH="410845" progId="ChemDraw.Document.6.0">
                  <p:embed/>
                </p:oleObj>
              </mc:Choice>
              <mc:Fallback>
                <p:oleObj name="CS ChemDraw Drawing" r:id="rId3" imgW="1302385" imgH="410845" progId="ChemDraw.Document.6.0">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1554" y="3013670"/>
                        <a:ext cx="3814763"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512" name="Rectangle 16"/>
          <p:cNvSpPr>
            <a:spLocks noChangeArrowheads="1"/>
          </p:cNvSpPr>
          <p:nvPr/>
        </p:nvSpPr>
        <p:spPr bwMode="auto">
          <a:xfrm>
            <a:off x="2306834" y="5234861"/>
            <a:ext cx="1905000" cy="369332"/>
          </a:xfrm>
          <a:prstGeom prst="rect">
            <a:avLst/>
          </a:prstGeom>
          <a:noFill/>
          <a:ln w="25400">
            <a:solidFill>
              <a:srgbClr val="0099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800" b="1" dirty="0">
                <a:solidFill>
                  <a:srgbClr val="0000CC"/>
                </a:solidFill>
                <a:ea typeface="黑体" panose="02010609060101010101" pitchFamily="49" charset="-122"/>
                <a:cs typeface="Arial" panose="020B0604020202020204" pitchFamily="34" charset="0"/>
              </a:rPr>
              <a:t>被亲核试剂进攻</a:t>
            </a:r>
          </a:p>
        </p:txBody>
      </p:sp>
      <p:sp>
        <p:nvSpPr>
          <p:cNvPr id="106526" name="Line 30"/>
          <p:cNvSpPr>
            <a:spLocks noChangeShapeType="1"/>
          </p:cNvSpPr>
          <p:nvPr/>
        </p:nvSpPr>
        <p:spPr bwMode="auto">
          <a:xfrm flipH="1" flipV="1">
            <a:off x="3263154" y="3699469"/>
            <a:ext cx="5109" cy="1535391"/>
          </a:xfrm>
          <a:prstGeom prst="line">
            <a:avLst/>
          </a:prstGeom>
          <a:noFill/>
          <a:ln w="34925">
            <a:solidFill>
              <a:srgbClr val="0099FF"/>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106508" name="Rectangle 12"/>
          <p:cNvSpPr>
            <a:spLocks noChangeArrowheads="1"/>
          </p:cNvSpPr>
          <p:nvPr/>
        </p:nvSpPr>
        <p:spPr bwMode="auto">
          <a:xfrm>
            <a:off x="3491755" y="1700808"/>
            <a:ext cx="4392613" cy="369888"/>
          </a:xfrm>
          <a:prstGeom prst="rect">
            <a:avLst/>
          </a:prstGeom>
          <a:noFill/>
          <a:ln w="25400">
            <a:solidFill>
              <a:srgbClr val="FF0000"/>
            </a:solidFill>
            <a:miter lim="800000"/>
          </a:ln>
          <a:effectLst/>
          <a:extLst>
            <a:ext uri="{909E8E84-426E-40DD-AFC4-6F175D3DCCD1}">
              <a14:hiddenFill xmlns:a14="http://schemas.microsoft.com/office/drawing/2010/main">
                <a:solidFill>
                  <a:srgbClr val="99CCFF">
                    <a:alpha val="12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1800" b="1" dirty="0">
                <a:solidFill>
                  <a:srgbClr val="0000CC"/>
                </a:solidFill>
                <a:latin typeface="黑体" panose="02010609060101010101" pitchFamily="49" charset="-122"/>
                <a:ea typeface="黑体" panose="02010609060101010101" pitchFamily="49" charset="-122"/>
              </a:rPr>
              <a:t>亲电试剂</a:t>
            </a:r>
            <a:r>
              <a:rPr lang="en-US" altLang="zh-CN" sz="1800" b="1" dirty="0">
                <a:solidFill>
                  <a:srgbClr val="0000CC"/>
                </a:solidFill>
                <a:latin typeface="黑体" panose="02010609060101010101" pitchFamily="49" charset="-122"/>
                <a:ea typeface="黑体" panose="02010609060101010101" pitchFamily="49" charset="-122"/>
              </a:rPr>
              <a:t>, </a:t>
            </a:r>
            <a:r>
              <a:rPr lang="zh-CN" altLang="en-US" sz="1800" b="1" dirty="0">
                <a:solidFill>
                  <a:srgbClr val="0000CC"/>
                </a:solidFill>
                <a:latin typeface="黑体" panose="02010609060101010101" pitchFamily="49" charset="-122"/>
                <a:ea typeface="黑体" panose="02010609060101010101" pitchFamily="49" charset="-122"/>
              </a:rPr>
              <a:t>可进攻活化了的芳环邻对位。</a:t>
            </a:r>
          </a:p>
        </p:txBody>
      </p:sp>
      <p:sp>
        <p:nvSpPr>
          <p:cNvPr id="106527" name="Oval 31"/>
          <p:cNvSpPr>
            <a:spLocks noChangeArrowheads="1"/>
          </p:cNvSpPr>
          <p:nvPr/>
        </p:nvSpPr>
        <p:spPr bwMode="auto">
          <a:xfrm>
            <a:off x="4258690" y="3106638"/>
            <a:ext cx="457200" cy="914400"/>
          </a:xfrm>
          <a:prstGeom prst="ellipse">
            <a:avLst/>
          </a:prstGeom>
          <a:noFill/>
          <a:ln w="22225" algn="ctr">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6528" name="Line 32"/>
          <p:cNvSpPr>
            <a:spLocks noChangeShapeType="1"/>
          </p:cNvSpPr>
          <p:nvPr/>
        </p:nvSpPr>
        <p:spPr bwMode="auto">
          <a:xfrm flipV="1">
            <a:off x="4499866" y="2099270"/>
            <a:ext cx="820688" cy="989291"/>
          </a:xfrm>
          <a:prstGeom prst="line">
            <a:avLst/>
          </a:prstGeom>
          <a:noFill/>
          <a:ln w="222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106518" name="Text Box 22"/>
          <p:cNvSpPr txBox="1">
            <a:spLocks noChangeArrowheads="1"/>
          </p:cNvSpPr>
          <p:nvPr/>
        </p:nvSpPr>
        <p:spPr bwMode="auto">
          <a:xfrm>
            <a:off x="3570186" y="5914950"/>
            <a:ext cx="3810000" cy="646113"/>
          </a:xfrm>
          <a:prstGeom prst="rect">
            <a:avLst/>
          </a:prstGeom>
          <a:noFill/>
          <a:ln w="25400">
            <a:solidFill>
              <a:srgbClr val="009900"/>
            </a:solidFill>
            <a:miter lim="800000"/>
          </a:ln>
          <a:effectLst/>
          <a:extLst>
            <a:ext uri="{909E8E84-426E-40DD-AFC4-6F175D3DCCD1}">
              <a14:hiddenFill xmlns:a14="http://schemas.microsoft.com/office/drawing/2010/main">
                <a:solidFill>
                  <a:srgbClr val="CCFFCC">
                    <a:alpha val="12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dirty="0">
                <a:solidFill>
                  <a:srgbClr val="0000CC"/>
                </a:solidFill>
                <a:ea typeface="黑体" panose="02010609060101010101" pitchFamily="49" charset="-122"/>
              </a:rPr>
              <a:t>结构与氮气相近，极易形成氮气离去，强离去基。</a:t>
            </a:r>
          </a:p>
        </p:txBody>
      </p:sp>
      <p:sp>
        <p:nvSpPr>
          <p:cNvPr id="106531" name="Rectangle 35"/>
          <p:cNvSpPr>
            <a:spLocks noChangeArrowheads="1"/>
          </p:cNvSpPr>
          <p:nvPr/>
        </p:nvSpPr>
        <p:spPr bwMode="auto">
          <a:xfrm>
            <a:off x="3567954" y="3394671"/>
            <a:ext cx="1066800" cy="457200"/>
          </a:xfrm>
          <a:prstGeom prst="rect">
            <a:avLst/>
          </a:prstGeom>
          <a:noFill/>
          <a:ln w="25400" algn="ctr">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32" name="Line 36"/>
          <p:cNvSpPr>
            <a:spLocks noChangeShapeType="1"/>
          </p:cNvSpPr>
          <p:nvPr/>
        </p:nvSpPr>
        <p:spPr bwMode="auto">
          <a:xfrm>
            <a:off x="4101354" y="3851870"/>
            <a:ext cx="1386188" cy="2063079"/>
          </a:xfrm>
          <a:prstGeom prst="line">
            <a:avLst/>
          </a:prstGeom>
          <a:noFill/>
          <a:ln w="254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Tree>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7" name="Text Box 13"/>
          <p:cNvSpPr txBox="1">
            <a:spLocks noChangeArrowheads="1"/>
          </p:cNvSpPr>
          <p:nvPr/>
        </p:nvSpPr>
        <p:spPr bwMode="auto">
          <a:xfrm>
            <a:off x="990600" y="2528069"/>
            <a:ext cx="464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chemeClr val="accent1"/>
                </a:solidFill>
                <a:latin typeface="黑体" panose="02010609060101010101" pitchFamily="49" charset="-122"/>
                <a:ea typeface="黑体" panose="02010609060101010101" pitchFamily="49" charset="-122"/>
              </a:rPr>
              <a:t>a</a:t>
            </a:r>
            <a:r>
              <a:rPr lang="zh-CN" altLang="en-US" sz="2000" b="1" dirty="0">
                <a:solidFill>
                  <a:schemeClr val="accent1"/>
                </a:solidFill>
                <a:latin typeface="黑体" panose="02010609060101010101" pitchFamily="49" charset="-122"/>
                <a:ea typeface="黑体" panose="02010609060101010101" pitchFamily="49" charset="-122"/>
              </a:rPr>
              <a:t>、被羟基取代</a:t>
            </a:r>
          </a:p>
        </p:txBody>
      </p:sp>
      <p:grpSp>
        <p:nvGrpSpPr>
          <p:cNvPr id="108565" name="Group 21"/>
          <p:cNvGrpSpPr/>
          <p:nvPr/>
        </p:nvGrpSpPr>
        <p:grpSpPr bwMode="auto">
          <a:xfrm>
            <a:off x="1600200" y="5028456"/>
            <a:ext cx="3124200" cy="1600200"/>
            <a:chOff x="1008" y="2736"/>
            <a:chExt cx="1968" cy="1008"/>
          </a:xfrm>
        </p:grpSpPr>
        <p:sp>
          <p:nvSpPr>
            <p:cNvPr id="108563" name="AutoShape 19"/>
            <p:cNvSpPr>
              <a:spLocks noChangeArrowheads="1"/>
            </p:cNvSpPr>
            <p:nvPr/>
          </p:nvSpPr>
          <p:spPr bwMode="auto">
            <a:xfrm>
              <a:off x="1008" y="2736"/>
              <a:ext cx="1968" cy="1008"/>
            </a:xfrm>
            <a:prstGeom prst="foldedCorner">
              <a:avLst>
                <a:gd name="adj" fmla="val 12500"/>
              </a:avLst>
            </a:prstGeom>
            <a:gradFill rotWithShape="1">
              <a:gsLst>
                <a:gs pos="0">
                  <a:schemeClr val="bg2"/>
                </a:gs>
                <a:gs pos="100000">
                  <a:schemeClr val="bg1"/>
                </a:gs>
              </a:gsLst>
              <a:lin ang="5400000" scaled="1"/>
            </a:gradFill>
            <a:ln w="9525">
              <a:solidFill>
                <a:srgbClr val="008080"/>
              </a:solidFill>
              <a:round/>
            </a:ln>
            <a:effectLst/>
            <a:extLs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108559" name="Text Box 15"/>
            <p:cNvSpPr txBox="1">
              <a:spLocks noChangeArrowheads="1"/>
            </p:cNvSpPr>
            <p:nvPr/>
          </p:nvSpPr>
          <p:spPr bwMode="auto">
            <a:xfrm>
              <a:off x="1152" y="2832"/>
              <a:ext cx="1728" cy="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p>
              <a:pPr>
                <a:spcBef>
                  <a:spcPct val="50000"/>
                </a:spcBef>
              </a:pPr>
              <a:r>
                <a:rPr lang="zh-CN" altLang="en-US" sz="2000" b="1">
                  <a:solidFill>
                    <a:schemeClr val="accent1"/>
                  </a:solidFill>
                  <a:latin typeface="黑体" panose="02010609060101010101" pitchFamily="49" charset="-122"/>
                  <a:ea typeface="黑体" panose="02010609060101010101" pitchFamily="49" charset="-122"/>
                </a:rPr>
                <a:t>注意：</a:t>
              </a:r>
              <a:r>
                <a:rPr lang="zh-CN" altLang="en-US" sz="2000" b="1">
                  <a:solidFill>
                    <a:srgbClr val="CC3300"/>
                  </a:solidFill>
                  <a:latin typeface="黑体" panose="02010609060101010101" pitchFamily="49" charset="-122"/>
                  <a:ea typeface="黑体" panose="02010609060101010101" pitchFamily="49" charset="-122"/>
                </a:rPr>
                <a:t>平衡离子！</a:t>
              </a:r>
            </a:p>
            <a:p>
              <a:pPr>
                <a:spcBef>
                  <a:spcPct val="50000"/>
                </a:spcBef>
              </a:pPr>
              <a:r>
                <a:rPr lang="en-US" altLang="zh-CN" sz="2000" b="1">
                  <a:solidFill>
                    <a:schemeClr val="accent1"/>
                  </a:solidFill>
                  <a:ea typeface="黑体" panose="02010609060101010101" pitchFamily="49" charset="-122"/>
                </a:rPr>
                <a:t>HSO</a:t>
              </a:r>
              <a:r>
                <a:rPr lang="en-US" altLang="zh-CN" sz="2000" b="1" baseline="-25000">
                  <a:solidFill>
                    <a:schemeClr val="accent1"/>
                  </a:solidFill>
                  <a:ea typeface="黑体" panose="02010609060101010101" pitchFamily="49" charset="-122"/>
                </a:rPr>
                <a:t>4</a:t>
              </a:r>
              <a:r>
                <a:rPr lang="en-US" altLang="zh-CN" sz="2000" b="1" baseline="30000">
                  <a:solidFill>
                    <a:schemeClr val="accent1"/>
                  </a:solidFill>
                  <a:ea typeface="黑体" panose="02010609060101010101" pitchFamily="49" charset="-122"/>
                </a:rPr>
                <a:t>- </a:t>
              </a:r>
              <a:r>
                <a:rPr lang="zh-CN" altLang="en-US" sz="2000" b="1">
                  <a:solidFill>
                    <a:schemeClr val="accent1"/>
                  </a:solidFill>
                  <a:latin typeface="黑体" panose="02010609060101010101" pitchFamily="49" charset="-122"/>
                  <a:ea typeface="黑体" panose="02010609060101010101" pitchFamily="49" charset="-122"/>
                </a:rPr>
                <a:t>亲核性比水弱，可减少副反应</a:t>
              </a:r>
            </a:p>
          </p:txBody>
        </p:sp>
      </p:grpSp>
      <p:graphicFrame>
        <p:nvGraphicFramePr>
          <p:cNvPr id="108560" name="Object 16"/>
          <p:cNvGraphicFramePr>
            <a:graphicFrameLocks noChangeAspect="1"/>
          </p:cNvGraphicFramePr>
          <p:nvPr/>
        </p:nvGraphicFramePr>
        <p:xfrm>
          <a:off x="1295400" y="3055194"/>
          <a:ext cx="6629400" cy="1516062"/>
        </p:xfrm>
        <a:graphic>
          <a:graphicData uri="http://schemas.openxmlformats.org/presentationml/2006/ole">
            <mc:AlternateContent xmlns:mc="http://schemas.openxmlformats.org/markup-compatibility/2006">
              <mc:Choice xmlns:v="urn:schemas-microsoft-com:vml" Requires="v">
                <p:oleObj spid="_x0000_s88090" name="CS ChemDraw Drawing" r:id="rId3" imgW="4293235" imgH="982980" progId="ChemDraw.Document.6.0">
                  <p:embed/>
                </p:oleObj>
              </mc:Choice>
              <mc:Fallback>
                <p:oleObj name="CS ChemDraw Drawing" r:id="rId3" imgW="4293235" imgH="982980" progId="ChemDraw.Document.6.0">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055194"/>
                        <a:ext cx="6629400"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47"/>
          <p:cNvSpPr>
            <a:spLocks noChangeArrowheads="1"/>
          </p:cNvSpPr>
          <p:nvPr/>
        </p:nvSpPr>
        <p:spPr bwMode="auto">
          <a:xfrm>
            <a:off x="684213" y="236676"/>
            <a:ext cx="334645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b="0" dirty="0">
                <a:latin typeface="Times New Roman" panose="02020603050405020304" pitchFamily="18" charset="0"/>
                <a:ea typeface="楷体" panose="02010609060101010101" pitchFamily="49" charset="-122"/>
                <a:cs typeface="Arial" panose="020B0604020202020204" pitchFamily="34" charset="0"/>
              </a:rPr>
              <a:t>三、</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重氮盐的化学性质</a:t>
            </a:r>
          </a:p>
        </p:txBody>
      </p:sp>
      <p:sp>
        <p:nvSpPr>
          <p:cNvPr id="9" name="Rectangle 48"/>
          <p:cNvSpPr>
            <a:spLocks noChangeArrowheads="1"/>
          </p:cNvSpPr>
          <p:nvPr/>
        </p:nvSpPr>
        <p:spPr bwMode="auto">
          <a:xfrm>
            <a:off x="755650" y="836712"/>
            <a:ext cx="4067139" cy="46166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solidFill>
                  <a:schemeClr val="accent2"/>
                </a:solidFill>
                <a:ea typeface="黑体" panose="02010609060101010101" pitchFamily="49" charset="-122"/>
              </a:rPr>
              <a:t>1</a:t>
            </a:r>
            <a:r>
              <a:rPr lang="zh-CN" altLang="en-US" sz="2400" dirty="0">
                <a:solidFill>
                  <a:schemeClr val="accent2"/>
                </a:solidFill>
                <a:ea typeface="黑体" panose="02010609060101010101" pitchFamily="49" charset="-122"/>
              </a:rPr>
              <a:t>、取代反应</a:t>
            </a:r>
            <a:r>
              <a:rPr lang="en-US" altLang="zh-CN" sz="2400" dirty="0">
                <a:solidFill>
                  <a:schemeClr val="accent2"/>
                </a:solidFill>
                <a:ea typeface="黑体" panose="02010609060101010101" pitchFamily="49" charset="-122"/>
              </a:rPr>
              <a:t>(</a:t>
            </a:r>
            <a:r>
              <a:rPr lang="zh-CN" altLang="en-US" sz="2400" dirty="0">
                <a:solidFill>
                  <a:schemeClr val="accent2"/>
                </a:solidFill>
                <a:ea typeface="黑体" panose="02010609060101010101" pitchFamily="49" charset="-122"/>
              </a:rPr>
              <a:t>释放氮的反应</a:t>
            </a:r>
            <a:r>
              <a:rPr lang="en-US" altLang="zh-CN" sz="2400" dirty="0">
                <a:solidFill>
                  <a:schemeClr val="accent2"/>
                </a:solidFill>
                <a:ea typeface="黑体" panose="02010609060101010101" pitchFamily="49" charset="-122"/>
              </a:rPr>
              <a:t>)</a:t>
            </a:r>
            <a:endParaRPr lang="zh-CN" altLang="en-US" sz="2400" dirty="0">
              <a:latin typeface="Arial" panose="020B0604020202020204" pitchFamily="34" charset="0"/>
              <a:ea typeface="楷体" panose="02010609060101010101" pitchFamily="49" charset="-122"/>
              <a:cs typeface="Arial" panose="020B0604020202020204" pitchFamily="34" charset="0"/>
            </a:endParaRPr>
          </a:p>
        </p:txBody>
      </p:sp>
      <p:sp>
        <p:nvSpPr>
          <p:cNvPr id="11" name="Rectangle 49"/>
          <p:cNvSpPr>
            <a:spLocks noChangeArrowheads="1"/>
          </p:cNvSpPr>
          <p:nvPr/>
        </p:nvSpPr>
        <p:spPr bwMode="auto">
          <a:xfrm>
            <a:off x="323751" y="1364298"/>
            <a:ext cx="8496498" cy="93634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eaLnBrk="1" hangingPunct="1">
              <a:lnSpc>
                <a:spcPct val="120000"/>
              </a:lnSpc>
              <a:spcBef>
                <a:spcPts val="0"/>
              </a:spcBef>
              <a:buFontTx/>
              <a:buNone/>
            </a:pPr>
            <a:r>
              <a:rPr kumimoji="0" lang="en-US" altLang="zh-CN" sz="2400" b="0" dirty="0">
                <a:latin typeface="Times New Roman" panose="02020603050405020304" pitchFamily="18" charset="0"/>
                <a:ea typeface="宋体" panose="02010600030101010101" pitchFamily="2" charset="-122"/>
              </a:rPr>
              <a:t>       </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重氮基被羟基、氢、卤素和氰基取代，可制备用常规方法不能得到的芳香族化合物。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Bottom)">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Bottom)">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2" name="Text Box 6"/>
          <p:cNvSpPr txBox="1">
            <a:spLocks noChangeArrowheads="1"/>
          </p:cNvSpPr>
          <p:nvPr/>
        </p:nvSpPr>
        <p:spPr bwMode="auto">
          <a:xfrm>
            <a:off x="609600" y="990600"/>
            <a:ext cx="464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chemeClr val="accent1"/>
                </a:solidFill>
                <a:latin typeface="黑体" panose="02010609060101010101" pitchFamily="49" charset="-122"/>
                <a:ea typeface="黑体" panose="02010609060101010101" pitchFamily="49" charset="-122"/>
              </a:rPr>
              <a:t>b</a:t>
            </a:r>
            <a:r>
              <a:rPr lang="zh-CN" altLang="en-US" sz="2000" b="1" dirty="0">
                <a:solidFill>
                  <a:schemeClr val="accent1"/>
                </a:solidFill>
                <a:latin typeface="黑体" panose="02010609060101010101" pitchFamily="49" charset="-122"/>
                <a:ea typeface="黑体" panose="02010609060101010101" pitchFamily="49" charset="-122"/>
              </a:rPr>
              <a:t>、被卤原子取代</a:t>
            </a:r>
          </a:p>
        </p:txBody>
      </p:sp>
      <p:sp>
        <p:nvSpPr>
          <p:cNvPr id="193545" name="Text Box 9"/>
          <p:cNvSpPr txBox="1">
            <a:spLocks noChangeArrowheads="1"/>
          </p:cNvSpPr>
          <p:nvPr/>
        </p:nvSpPr>
        <p:spPr bwMode="auto">
          <a:xfrm>
            <a:off x="6019800" y="1812925"/>
            <a:ext cx="2743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9900"/>
                </a:solidFill>
                <a:ea typeface="黑体" panose="02010609060101010101" pitchFamily="49" charset="-122"/>
              </a:rPr>
              <a:t>Schiemann Reaction</a:t>
            </a:r>
          </a:p>
          <a:p>
            <a:pPr>
              <a:spcBef>
                <a:spcPct val="50000"/>
              </a:spcBef>
            </a:pPr>
            <a:r>
              <a:rPr lang="zh-CN" altLang="en-US" sz="2000" b="1">
                <a:solidFill>
                  <a:srgbClr val="009900"/>
                </a:solidFill>
                <a:ea typeface="黑体" panose="02010609060101010101" pitchFamily="49" charset="-122"/>
              </a:rPr>
              <a:t>席曼反应</a:t>
            </a:r>
          </a:p>
        </p:txBody>
      </p:sp>
      <p:grpSp>
        <p:nvGrpSpPr>
          <p:cNvPr id="193549" name="Group 13"/>
          <p:cNvGrpSpPr>
            <a:grpSpLocks noChangeAspect="1"/>
          </p:cNvGrpSpPr>
          <p:nvPr/>
        </p:nvGrpSpPr>
        <p:grpSpPr bwMode="auto">
          <a:xfrm>
            <a:off x="914400" y="1690688"/>
            <a:ext cx="7086600" cy="4481512"/>
            <a:chOff x="576" y="1065"/>
            <a:chExt cx="4464" cy="2823"/>
          </a:xfrm>
        </p:grpSpPr>
        <p:sp>
          <p:nvSpPr>
            <p:cNvPr id="193548" name="AutoShape 12"/>
            <p:cNvSpPr>
              <a:spLocks noChangeAspect="1" noChangeArrowheads="1" noTextEdit="1"/>
            </p:cNvSpPr>
            <p:nvPr/>
          </p:nvSpPr>
          <p:spPr bwMode="auto">
            <a:xfrm>
              <a:off x="576" y="1065"/>
              <a:ext cx="4464" cy="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3550" name="Line 14"/>
            <p:cNvSpPr>
              <a:spLocks noChangeShapeType="1"/>
            </p:cNvSpPr>
            <p:nvPr/>
          </p:nvSpPr>
          <p:spPr bwMode="auto">
            <a:xfrm flipH="1">
              <a:off x="1293" y="1456"/>
              <a:ext cx="172" cy="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51" name="Line 15"/>
            <p:cNvSpPr>
              <a:spLocks noChangeShapeType="1"/>
            </p:cNvSpPr>
            <p:nvPr/>
          </p:nvSpPr>
          <p:spPr bwMode="auto">
            <a:xfrm flipH="1">
              <a:off x="1343" y="1512"/>
              <a:ext cx="122" cy="70"/>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52" name="Line 16"/>
            <p:cNvSpPr>
              <a:spLocks noChangeShapeType="1"/>
            </p:cNvSpPr>
            <p:nvPr/>
          </p:nvSpPr>
          <p:spPr bwMode="auto">
            <a:xfrm>
              <a:off x="1293" y="1554"/>
              <a:ext cx="0" cy="1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53" name="Line 17"/>
            <p:cNvSpPr>
              <a:spLocks noChangeShapeType="1"/>
            </p:cNvSpPr>
            <p:nvPr/>
          </p:nvSpPr>
          <p:spPr bwMode="auto">
            <a:xfrm>
              <a:off x="1293" y="1752"/>
              <a:ext cx="172" cy="99"/>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54" name="Line 18"/>
            <p:cNvSpPr>
              <a:spLocks noChangeShapeType="1"/>
            </p:cNvSpPr>
            <p:nvPr/>
          </p:nvSpPr>
          <p:spPr bwMode="auto">
            <a:xfrm>
              <a:off x="1343" y="1723"/>
              <a:ext cx="122" cy="70"/>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55" name="Line 19"/>
            <p:cNvSpPr>
              <a:spLocks noChangeShapeType="1"/>
            </p:cNvSpPr>
            <p:nvPr/>
          </p:nvSpPr>
          <p:spPr bwMode="auto">
            <a:xfrm flipV="1">
              <a:off x="1465" y="1752"/>
              <a:ext cx="171" cy="99"/>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56" name="Line 20"/>
            <p:cNvSpPr>
              <a:spLocks noChangeShapeType="1"/>
            </p:cNvSpPr>
            <p:nvPr/>
          </p:nvSpPr>
          <p:spPr bwMode="auto">
            <a:xfrm flipV="1">
              <a:off x="1636" y="1554"/>
              <a:ext cx="0" cy="1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57" name="Line 21"/>
            <p:cNvSpPr>
              <a:spLocks noChangeShapeType="1"/>
            </p:cNvSpPr>
            <p:nvPr/>
          </p:nvSpPr>
          <p:spPr bwMode="auto">
            <a:xfrm flipV="1">
              <a:off x="1585" y="1582"/>
              <a:ext cx="0" cy="141"/>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58" name="Line 22"/>
            <p:cNvSpPr>
              <a:spLocks noChangeShapeType="1"/>
            </p:cNvSpPr>
            <p:nvPr/>
          </p:nvSpPr>
          <p:spPr bwMode="auto">
            <a:xfrm flipH="1" flipV="1">
              <a:off x="1465" y="1456"/>
              <a:ext cx="171" cy="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59" name="Line 23"/>
            <p:cNvSpPr>
              <a:spLocks noChangeShapeType="1"/>
            </p:cNvSpPr>
            <p:nvPr/>
          </p:nvSpPr>
          <p:spPr bwMode="auto">
            <a:xfrm>
              <a:off x="1636" y="1752"/>
              <a:ext cx="171" cy="101"/>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60" name="Rectangle 24"/>
            <p:cNvSpPr>
              <a:spLocks noChangeArrowheads="1"/>
            </p:cNvSpPr>
            <p:nvPr/>
          </p:nvSpPr>
          <p:spPr bwMode="auto">
            <a:xfrm>
              <a:off x="1405" y="1169"/>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N</a:t>
              </a:r>
              <a:endParaRPr lang="en-US" altLang="zh-CN"/>
            </a:p>
          </p:txBody>
        </p:sp>
        <p:sp>
          <p:nvSpPr>
            <p:cNvPr id="193561" name="Rectangle 25"/>
            <p:cNvSpPr>
              <a:spLocks noChangeArrowheads="1"/>
            </p:cNvSpPr>
            <p:nvPr/>
          </p:nvSpPr>
          <p:spPr bwMode="auto">
            <a:xfrm>
              <a:off x="1526" y="1243"/>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2</a:t>
              </a:r>
              <a:endParaRPr lang="en-US" altLang="zh-CN"/>
            </a:p>
          </p:txBody>
        </p:sp>
        <p:sp>
          <p:nvSpPr>
            <p:cNvPr id="193562" name="Rectangle 26"/>
            <p:cNvSpPr>
              <a:spLocks noChangeArrowheads="1"/>
            </p:cNvSpPr>
            <p:nvPr/>
          </p:nvSpPr>
          <p:spPr bwMode="auto">
            <a:xfrm>
              <a:off x="1593" y="1169"/>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FF0000"/>
                  </a:solidFill>
                </a:rPr>
                <a:t>B</a:t>
              </a:r>
              <a:endParaRPr lang="en-US" altLang="zh-CN"/>
            </a:p>
          </p:txBody>
        </p:sp>
        <p:sp>
          <p:nvSpPr>
            <p:cNvPr id="193563" name="Rectangle 27"/>
            <p:cNvSpPr>
              <a:spLocks noChangeArrowheads="1"/>
            </p:cNvSpPr>
            <p:nvPr/>
          </p:nvSpPr>
          <p:spPr bwMode="auto">
            <a:xfrm>
              <a:off x="1712" y="1169"/>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FF0000"/>
                  </a:solidFill>
                </a:rPr>
                <a:t>F</a:t>
              </a:r>
              <a:endParaRPr lang="en-US" altLang="zh-CN"/>
            </a:p>
          </p:txBody>
        </p:sp>
        <p:sp>
          <p:nvSpPr>
            <p:cNvPr id="193564" name="Rectangle 28"/>
            <p:cNvSpPr>
              <a:spLocks noChangeArrowheads="1"/>
            </p:cNvSpPr>
            <p:nvPr/>
          </p:nvSpPr>
          <p:spPr bwMode="auto">
            <a:xfrm>
              <a:off x="1812" y="1243"/>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FF0000"/>
                  </a:solidFill>
                </a:rPr>
                <a:t>4</a:t>
              </a:r>
              <a:endParaRPr lang="en-US" altLang="zh-CN"/>
            </a:p>
          </p:txBody>
        </p:sp>
        <p:sp>
          <p:nvSpPr>
            <p:cNvPr id="193565" name="Line 29"/>
            <p:cNvSpPr>
              <a:spLocks noChangeShapeType="1"/>
            </p:cNvSpPr>
            <p:nvPr/>
          </p:nvSpPr>
          <p:spPr bwMode="auto">
            <a:xfrm flipV="1">
              <a:off x="1465" y="1380"/>
              <a:ext cx="0" cy="76"/>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66" name="Line 30"/>
            <p:cNvSpPr>
              <a:spLocks noChangeShapeType="1"/>
            </p:cNvSpPr>
            <p:nvPr/>
          </p:nvSpPr>
          <p:spPr bwMode="auto">
            <a:xfrm>
              <a:off x="1410" y="1144"/>
              <a:ext cx="63" cy="0"/>
            </a:xfrm>
            <a:prstGeom prst="line">
              <a:avLst/>
            </a:prstGeom>
            <a:noFill/>
            <a:ln w="2540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67" name="Line 31"/>
            <p:cNvSpPr>
              <a:spLocks noChangeShapeType="1"/>
            </p:cNvSpPr>
            <p:nvPr/>
          </p:nvSpPr>
          <p:spPr bwMode="auto">
            <a:xfrm>
              <a:off x="1441" y="1113"/>
              <a:ext cx="0" cy="62"/>
            </a:xfrm>
            <a:prstGeom prst="line">
              <a:avLst/>
            </a:prstGeom>
            <a:noFill/>
            <a:ln w="2540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68" name="Line 32"/>
            <p:cNvSpPr>
              <a:spLocks noChangeShapeType="1"/>
            </p:cNvSpPr>
            <p:nvPr/>
          </p:nvSpPr>
          <p:spPr bwMode="auto">
            <a:xfrm>
              <a:off x="1562" y="1138"/>
              <a:ext cx="62" cy="0"/>
            </a:xfrm>
            <a:prstGeom prst="line">
              <a:avLst/>
            </a:prstGeom>
            <a:noFill/>
            <a:ln w="2540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69" name="Freeform 33"/>
            <p:cNvSpPr/>
            <p:nvPr/>
          </p:nvSpPr>
          <p:spPr bwMode="auto">
            <a:xfrm>
              <a:off x="2378" y="1554"/>
              <a:ext cx="199" cy="103"/>
            </a:xfrm>
            <a:custGeom>
              <a:avLst/>
              <a:gdLst>
                <a:gd name="T0" fmla="*/ 199 w 199"/>
                <a:gd name="T1" fmla="*/ 52 h 103"/>
                <a:gd name="T2" fmla="*/ 0 w 199"/>
                <a:gd name="T3" fmla="*/ 103 h 103"/>
                <a:gd name="T4" fmla="*/ 24 w 199"/>
                <a:gd name="T5" fmla="*/ 52 h 103"/>
                <a:gd name="T6" fmla="*/ 0 w 199"/>
                <a:gd name="T7" fmla="*/ 0 h 103"/>
                <a:gd name="T8" fmla="*/ 199 w 199"/>
                <a:gd name="T9" fmla="*/ 52 h 103"/>
              </a:gdLst>
              <a:ahLst/>
              <a:cxnLst>
                <a:cxn ang="0">
                  <a:pos x="T0" y="T1"/>
                </a:cxn>
                <a:cxn ang="0">
                  <a:pos x="T2" y="T3"/>
                </a:cxn>
                <a:cxn ang="0">
                  <a:pos x="T4" y="T5"/>
                </a:cxn>
                <a:cxn ang="0">
                  <a:pos x="T6" y="T7"/>
                </a:cxn>
                <a:cxn ang="0">
                  <a:pos x="T8" y="T9"/>
                </a:cxn>
              </a:cxnLst>
              <a:rect l="0" t="0" r="r" b="b"/>
              <a:pathLst>
                <a:path w="199" h="103">
                  <a:moveTo>
                    <a:pt x="199" y="52"/>
                  </a:moveTo>
                  <a:lnTo>
                    <a:pt x="0" y="103"/>
                  </a:lnTo>
                  <a:lnTo>
                    <a:pt x="24" y="52"/>
                  </a:lnTo>
                  <a:lnTo>
                    <a:pt x="0" y="0"/>
                  </a:lnTo>
                  <a:lnTo>
                    <a:pt x="199" y="52"/>
                  </a:lnTo>
                  <a:close/>
                </a:path>
              </a:pathLst>
            </a:custGeom>
            <a:solidFill>
              <a:srgbClr val="232DD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3570" name="Line 34"/>
            <p:cNvSpPr>
              <a:spLocks noChangeShapeType="1"/>
            </p:cNvSpPr>
            <p:nvPr/>
          </p:nvSpPr>
          <p:spPr bwMode="auto">
            <a:xfrm flipH="1">
              <a:off x="1974" y="1606"/>
              <a:ext cx="425" cy="0"/>
            </a:xfrm>
            <a:prstGeom prst="line">
              <a:avLst/>
            </a:prstGeom>
            <a:noFill/>
            <a:ln w="3175">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71" name="Rectangle 35"/>
            <p:cNvSpPr>
              <a:spLocks noChangeArrowheads="1"/>
            </p:cNvSpPr>
            <p:nvPr/>
          </p:nvSpPr>
          <p:spPr bwMode="auto">
            <a:xfrm>
              <a:off x="1972" y="1596"/>
              <a:ext cx="430" cy="19"/>
            </a:xfrm>
            <a:prstGeom prst="rect">
              <a:avLst/>
            </a:prstGeom>
            <a:solidFill>
              <a:srgbClr val="232D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3572" name="Line 36"/>
            <p:cNvSpPr>
              <a:spLocks noChangeShapeType="1"/>
            </p:cNvSpPr>
            <p:nvPr/>
          </p:nvSpPr>
          <p:spPr bwMode="auto">
            <a:xfrm flipH="1">
              <a:off x="2188" y="1447"/>
              <a:ext cx="58" cy="99"/>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73" name="Line 37"/>
            <p:cNvSpPr>
              <a:spLocks noChangeShapeType="1"/>
            </p:cNvSpPr>
            <p:nvPr/>
          </p:nvSpPr>
          <p:spPr bwMode="auto">
            <a:xfrm>
              <a:off x="2188" y="1546"/>
              <a:ext cx="116" cy="0"/>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74" name="Line 38"/>
            <p:cNvSpPr>
              <a:spLocks noChangeShapeType="1"/>
            </p:cNvSpPr>
            <p:nvPr/>
          </p:nvSpPr>
          <p:spPr bwMode="auto">
            <a:xfrm flipH="1" flipV="1">
              <a:off x="2246" y="1447"/>
              <a:ext cx="58" cy="99"/>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75" name="Line 39"/>
            <p:cNvSpPr>
              <a:spLocks noChangeShapeType="1"/>
            </p:cNvSpPr>
            <p:nvPr/>
          </p:nvSpPr>
          <p:spPr bwMode="auto">
            <a:xfrm flipH="1">
              <a:off x="2770" y="1449"/>
              <a:ext cx="170" cy="99"/>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76" name="Line 40"/>
            <p:cNvSpPr>
              <a:spLocks noChangeShapeType="1"/>
            </p:cNvSpPr>
            <p:nvPr/>
          </p:nvSpPr>
          <p:spPr bwMode="auto">
            <a:xfrm flipH="1">
              <a:off x="2820" y="1505"/>
              <a:ext cx="120" cy="71"/>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77" name="Line 41"/>
            <p:cNvSpPr>
              <a:spLocks noChangeShapeType="1"/>
            </p:cNvSpPr>
            <p:nvPr/>
          </p:nvSpPr>
          <p:spPr bwMode="auto">
            <a:xfrm>
              <a:off x="2770" y="1548"/>
              <a:ext cx="0" cy="1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78" name="Line 42"/>
            <p:cNvSpPr>
              <a:spLocks noChangeShapeType="1"/>
            </p:cNvSpPr>
            <p:nvPr/>
          </p:nvSpPr>
          <p:spPr bwMode="auto">
            <a:xfrm>
              <a:off x="2770" y="1746"/>
              <a:ext cx="170" cy="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79" name="Line 43"/>
            <p:cNvSpPr>
              <a:spLocks noChangeShapeType="1"/>
            </p:cNvSpPr>
            <p:nvPr/>
          </p:nvSpPr>
          <p:spPr bwMode="auto">
            <a:xfrm>
              <a:off x="2820" y="1716"/>
              <a:ext cx="120" cy="71"/>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80" name="Line 44"/>
            <p:cNvSpPr>
              <a:spLocks noChangeShapeType="1"/>
            </p:cNvSpPr>
            <p:nvPr/>
          </p:nvSpPr>
          <p:spPr bwMode="auto">
            <a:xfrm flipV="1">
              <a:off x="2940" y="1746"/>
              <a:ext cx="171" cy="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81" name="Line 45"/>
            <p:cNvSpPr>
              <a:spLocks noChangeShapeType="1"/>
            </p:cNvSpPr>
            <p:nvPr/>
          </p:nvSpPr>
          <p:spPr bwMode="auto">
            <a:xfrm flipV="1">
              <a:off x="3111" y="1548"/>
              <a:ext cx="0" cy="1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82" name="Line 46"/>
            <p:cNvSpPr>
              <a:spLocks noChangeShapeType="1"/>
            </p:cNvSpPr>
            <p:nvPr/>
          </p:nvSpPr>
          <p:spPr bwMode="auto">
            <a:xfrm flipV="1">
              <a:off x="3062" y="1576"/>
              <a:ext cx="0" cy="140"/>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83" name="Line 47"/>
            <p:cNvSpPr>
              <a:spLocks noChangeShapeType="1"/>
            </p:cNvSpPr>
            <p:nvPr/>
          </p:nvSpPr>
          <p:spPr bwMode="auto">
            <a:xfrm flipH="1" flipV="1">
              <a:off x="2940" y="1449"/>
              <a:ext cx="171" cy="99"/>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84" name="Line 48"/>
            <p:cNvSpPr>
              <a:spLocks noChangeShapeType="1"/>
            </p:cNvSpPr>
            <p:nvPr/>
          </p:nvSpPr>
          <p:spPr bwMode="auto">
            <a:xfrm>
              <a:off x="3111" y="1746"/>
              <a:ext cx="173" cy="100"/>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85" name="Rectangle 49"/>
            <p:cNvSpPr>
              <a:spLocks noChangeArrowheads="1"/>
            </p:cNvSpPr>
            <p:nvPr/>
          </p:nvSpPr>
          <p:spPr bwMode="auto">
            <a:xfrm>
              <a:off x="2890" y="1162"/>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F</a:t>
              </a:r>
              <a:endParaRPr lang="en-US" altLang="zh-CN"/>
            </a:p>
          </p:txBody>
        </p:sp>
        <p:sp>
          <p:nvSpPr>
            <p:cNvPr id="193586" name="Line 50"/>
            <p:cNvSpPr>
              <a:spLocks noChangeShapeType="1"/>
            </p:cNvSpPr>
            <p:nvPr/>
          </p:nvSpPr>
          <p:spPr bwMode="auto">
            <a:xfrm flipV="1">
              <a:off x="2940" y="1335"/>
              <a:ext cx="0" cy="114"/>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87" name="Freeform 51"/>
            <p:cNvSpPr/>
            <p:nvPr/>
          </p:nvSpPr>
          <p:spPr bwMode="auto">
            <a:xfrm>
              <a:off x="1412" y="2149"/>
              <a:ext cx="102" cy="198"/>
            </a:xfrm>
            <a:custGeom>
              <a:avLst/>
              <a:gdLst>
                <a:gd name="T0" fmla="*/ 53 w 102"/>
                <a:gd name="T1" fmla="*/ 0 h 198"/>
                <a:gd name="T2" fmla="*/ 102 w 102"/>
                <a:gd name="T3" fmla="*/ 198 h 198"/>
                <a:gd name="T4" fmla="*/ 53 w 102"/>
                <a:gd name="T5" fmla="*/ 173 h 198"/>
                <a:gd name="T6" fmla="*/ 0 w 102"/>
                <a:gd name="T7" fmla="*/ 198 h 198"/>
                <a:gd name="T8" fmla="*/ 53 w 102"/>
                <a:gd name="T9" fmla="*/ 0 h 198"/>
              </a:gdLst>
              <a:ahLst/>
              <a:cxnLst>
                <a:cxn ang="0">
                  <a:pos x="T0" y="T1"/>
                </a:cxn>
                <a:cxn ang="0">
                  <a:pos x="T2" y="T3"/>
                </a:cxn>
                <a:cxn ang="0">
                  <a:pos x="T4" y="T5"/>
                </a:cxn>
                <a:cxn ang="0">
                  <a:pos x="T6" y="T7"/>
                </a:cxn>
                <a:cxn ang="0">
                  <a:pos x="T8" y="T9"/>
                </a:cxn>
              </a:cxnLst>
              <a:rect l="0" t="0" r="r" b="b"/>
              <a:pathLst>
                <a:path w="102" h="198">
                  <a:moveTo>
                    <a:pt x="53" y="0"/>
                  </a:moveTo>
                  <a:lnTo>
                    <a:pt x="102" y="198"/>
                  </a:lnTo>
                  <a:lnTo>
                    <a:pt x="53" y="173"/>
                  </a:lnTo>
                  <a:lnTo>
                    <a:pt x="0" y="198"/>
                  </a:lnTo>
                  <a:lnTo>
                    <a:pt x="53" y="0"/>
                  </a:lnTo>
                  <a:close/>
                </a:path>
              </a:pathLst>
            </a:custGeom>
            <a:solidFill>
              <a:srgbClr val="232DD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3588" name="Line 52"/>
            <p:cNvSpPr>
              <a:spLocks noChangeShapeType="1"/>
            </p:cNvSpPr>
            <p:nvPr/>
          </p:nvSpPr>
          <p:spPr bwMode="auto">
            <a:xfrm>
              <a:off x="1463" y="2324"/>
              <a:ext cx="0" cy="785"/>
            </a:xfrm>
            <a:prstGeom prst="line">
              <a:avLst/>
            </a:prstGeom>
            <a:noFill/>
            <a:ln w="3175">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589" name="Rectangle 53"/>
            <p:cNvSpPr>
              <a:spLocks noChangeArrowheads="1"/>
            </p:cNvSpPr>
            <p:nvPr/>
          </p:nvSpPr>
          <p:spPr bwMode="auto">
            <a:xfrm>
              <a:off x="1455" y="2322"/>
              <a:ext cx="19" cy="790"/>
            </a:xfrm>
            <a:prstGeom prst="rect">
              <a:avLst/>
            </a:prstGeom>
            <a:solidFill>
              <a:srgbClr val="232D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3590" name="Rectangle 54"/>
            <p:cNvSpPr>
              <a:spLocks noChangeArrowheads="1"/>
            </p:cNvSpPr>
            <p:nvPr/>
          </p:nvSpPr>
          <p:spPr bwMode="auto">
            <a:xfrm>
              <a:off x="1001" y="2323"/>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H</a:t>
              </a:r>
              <a:endParaRPr lang="en-US" altLang="zh-CN"/>
            </a:p>
          </p:txBody>
        </p:sp>
        <p:sp>
          <p:nvSpPr>
            <p:cNvPr id="193591" name="Rectangle 55"/>
            <p:cNvSpPr>
              <a:spLocks noChangeArrowheads="1"/>
            </p:cNvSpPr>
            <p:nvPr/>
          </p:nvSpPr>
          <p:spPr bwMode="auto">
            <a:xfrm>
              <a:off x="1120" y="2323"/>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B</a:t>
              </a:r>
              <a:endParaRPr lang="en-US" altLang="zh-CN"/>
            </a:p>
          </p:txBody>
        </p:sp>
        <p:sp>
          <p:nvSpPr>
            <p:cNvPr id="193592" name="Rectangle 56"/>
            <p:cNvSpPr>
              <a:spLocks noChangeArrowheads="1"/>
            </p:cNvSpPr>
            <p:nvPr/>
          </p:nvSpPr>
          <p:spPr bwMode="auto">
            <a:xfrm>
              <a:off x="1240" y="2323"/>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F</a:t>
              </a:r>
              <a:endParaRPr lang="en-US" altLang="zh-CN"/>
            </a:p>
          </p:txBody>
        </p:sp>
        <p:sp>
          <p:nvSpPr>
            <p:cNvPr id="193593" name="Rectangle 57"/>
            <p:cNvSpPr>
              <a:spLocks noChangeArrowheads="1"/>
            </p:cNvSpPr>
            <p:nvPr/>
          </p:nvSpPr>
          <p:spPr bwMode="auto">
            <a:xfrm>
              <a:off x="1341" y="2396"/>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4</a:t>
              </a:r>
              <a:endParaRPr lang="en-US" altLang="zh-CN"/>
            </a:p>
          </p:txBody>
        </p:sp>
        <p:sp>
          <p:nvSpPr>
            <p:cNvPr id="193594" name="Rectangle 58"/>
            <p:cNvSpPr>
              <a:spLocks noChangeArrowheads="1"/>
            </p:cNvSpPr>
            <p:nvPr/>
          </p:nvSpPr>
          <p:spPr bwMode="auto">
            <a:xfrm>
              <a:off x="912" y="2563"/>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N</a:t>
              </a:r>
              <a:endParaRPr lang="en-US" altLang="zh-CN"/>
            </a:p>
          </p:txBody>
        </p:sp>
        <p:sp>
          <p:nvSpPr>
            <p:cNvPr id="193595" name="Rectangle 59"/>
            <p:cNvSpPr>
              <a:spLocks noChangeArrowheads="1"/>
            </p:cNvSpPr>
            <p:nvPr/>
          </p:nvSpPr>
          <p:spPr bwMode="auto">
            <a:xfrm>
              <a:off x="1031" y="2563"/>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a</a:t>
              </a:r>
              <a:endParaRPr lang="en-US" altLang="zh-CN"/>
            </a:p>
          </p:txBody>
        </p:sp>
        <p:sp>
          <p:nvSpPr>
            <p:cNvPr id="193596" name="Rectangle 60"/>
            <p:cNvSpPr>
              <a:spLocks noChangeArrowheads="1"/>
            </p:cNvSpPr>
            <p:nvPr/>
          </p:nvSpPr>
          <p:spPr bwMode="auto">
            <a:xfrm>
              <a:off x="1123" y="2563"/>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N</a:t>
              </a:r>
              <a:endParaRPr lang="en-US" altLang="zh-CN"/>
            </a:p>
          </p:txBody>
        </p:sp>
        <p:sp>
          <p:nvSpPr>
            <p:cNvPr id="193597" name="Rectangle 61"/>
            <p:cNvSpPr>
              <a:spLocks noChangeArrowheads="1"/>
            </p:cNvSpPr>
            <p:nvPr/>
          </p:nvSpPr>
          <p:spPr bwMode="auto">
            <a:xfrm>
              <a:off x="1242" y="2563"/>
              <a:ext cx="21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O</a:t>
              </a:r>
              <a:endParaRPr lang="en-US" altLang="zh-CN"/>
            </a:p>
          </p:txBody>
        </p:sp>
        <p:sp>
          <p:nvSpPr>
            <p:cNvPr id="193598" name="Rectangle 62"/>
            <p:cNvSpPr>
              <a:spLocks noChangeArrowheads="1"/>
            </p:cNvSpPr>
            <p:nvPr/>
          </p:nvSpPr>
          <p:spPr bwMode="auto">
            <a:xfrm>
              <a:off x="1371" y="2637"/>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2</a:t>
              </a:r>
              <a:endParaRPr lang="en-US" altLang="zh-CN"/>
            </a:p>
          </p:txBody>
        </p:sp>
        <p:sp>
          <p:nvSpPr>
            <p:cNvPr id="193599" name="Rectangle 63"/>
            <p:cNvSpPr>
              <a:spLocks noChangeArrowheads="1"/>
            </p:cNvSpPr>
            <p:nvPr/>
          </p:nvSpPr>
          <p:spPr bwMode="auto">
            <a:xfrm>
              <a:off x="1107" y="2792"/>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0</a:t>
              </a:r>
              <a:endParaRPr lang="en-US" altLang="zh-CN"/>
            </a:p>
          </p:txBody>
        </p:sp>
        <p:sp>
          <p:nvSpPr>
            <p:cNvPr id="193600" name="Rectangle 64"/>
            <p:cNvSpPr>
              <a:spLocks noChangeArrowheads="1"/>
            </p:cNvSpPr>
            <p:nvPr/>
          </p:nvSpPr>
          <p:spPr bwMode="auto">
            <a:xfrm>
              <a:off x="1197" y="2765"/>
              <a:ext cx="1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o</a:t>
              </a:r>
              <a:endParaRPr lang="en-US" altLang="zh-CN"/>
            </a:p>
          </p:txBody>
        </p:sp>
        <p:sp>
          <p:nvSpPr>
            <p:cNvPr id="193601" name="Rectangle 65"/>
            <p:cNvSpPr>
              <a:spLocks noChangeArrowheads="1"/>
            </p:cNvSpPr>
            <p:nvPr/>
          </p:nvSpPr>
          <p:spPr bwMode="auto">
            <a:xfrm>
              <a:off x="1273" y="2792"/>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C</a:t>
              </a:r>
              <a:endParaRPr lang="en-US" altLang="zh-CN"/>
            </a:p>
          </p:txBody>
        </p:sp>
        <p:sp>
          <p:nvSpPr>
            <p:cNvPr id="193602" name="Line 66"/>
            <p:cNvSpPr>
              <a:spLocks noChangeShapeType="1"/>
            </p:cNvSpPr>
            <p:nvPr/>
          </p:nvSpPr>
          <p:spPr bwMode="auto">
            <a:xfrm flipH="1">
              <a:off x="1306" y="3427"/>
              <a:ext cx="172" cy="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03" name="Line 67"/>
            <p:cNvSpPr>
              <a:spLocks noChangeShapeType="1"/>
            </p:cNvSpPr>
            <p:nvPr/>
          </p:nvSpPr>
          <p:spPr bwMode="auto">
            <a:xfrm flipH="1">
              <a:off x="1356" y="3483"/>
              <a:ext cx="122" cy="70"/>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04" name="Line 68"/>
            <p:cNvSpPr>
              <a:spLocks noChangeShapeType="1"/>
            </p:cNvSpPr>
            <p:nvPr/>
          </p:nvSpPr>
          <p:spPr bwMode="auto">
            <a:xfrm>
              <a:off x="1306" y="3525"/>
              <a:ext cx="0" cy="1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05" name="Line 69"/>
            <p:cNvSpPr>
              <a:spLocks noChangeShapeType="1"/>
            </p:cNvSpPr>
            <p:nvPr/>
          </p:nvSpPr>
          <p:spPr bwMode="auto">
            <a:xfrm>
              <a:off x="1306" y="3723"/>
              <a:ext cx="172" cy="99"/>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06" name="Line 70"/>
            <p:cNvSpPr>
              <a:spLocks noChangeShapeType="1"/>
            </p:cNvSpPr>
            <p:nvPr/>
          </p:nvSpPr>
          <p:spPr bwMode="auto">
            <a:xfrm>
              <a:off x="1356" y="3694"/>
              <a:ext cx="122" cy="70"/>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07" name="Line 71"/>
            <p:cNvSpPr>
              <a:spLocks noChangeShapeType="1"/>
            </p:cNvSpPr>
            <p:nvPr/>
          </p:nvSpPr>
          <p:spPr bwMode="auto">
            <a:xfrm flipV="1">
              <a:off x="1478" y="3723"/>
              <a:ext cx="171" cy="99"/>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08" name="Line 72"/>
            <p:cNvSpPr>
              <a:spLocks noChangeShapeType="1"/>
            </p:cNvSpPr>
            <p:nvPr/>
          </p:nvSpPr>
          <p:spPr bwMode="auto">
            <a:xfrm flipV="1">
              <a:off x="1649" y="3525"/>
              <a:ext cx="0" cy="1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09" name="Line 73"/>
            <p:cNvSpPr>
              <a:spLocks noChangeShapeType="1"/>
            </p:cNvSpPr>
            <p:nvPr/>
          </p:nvSpPr>
          <p:spPr bwMode="auto">
            <a:xfrm flipV="1">
              <a:off x="1600" y="3553"/>
              <a:ext cx="0" cy="141"/>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10" name="Line 74"/>
            <p:cNvSpPr>
              <a:spLocks noChangeShapeType="1"/>
            </p:cNvSpPr>
            <p:nvPr/>
          </p:nvSpPr>
          <p:spPr bwMode="auto">
            <a:xfrm flipH="1" flipV="1">
              <a:off x="1478" y="3427"/>
              <a:ext cx="171" cy="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11" name="Rectangle 75"/>
            <p:cNvSpPr>
              <a:spLocks noChangeArrowheads="1"/>
            </p:cNvSpPr>
            <p:nvPr/>
          </p:nvSpPr>
          <p:spPr bwMode="auto">
            <a:xfrm>
              <a:off x="1420" y="3140"/>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N</a:t>
              </a:r>
              <a:endParaRPr lang="en-US" altLang="zh-CN"/>
            </a:p>
          </p:txBody>
        </p:sp>
        <p:sp>
          <p:nvSpPr>
            <p:cNvPr id="193612" name="Rectangle 76"/>
            <p:cNvSpPr>
              <a:spLocks noChangeArrowheads="1"/>
            </p:cNvSpPr>
            <p:nvPr/>
          </p:nvSpPr>
          <p:spPr bwMode="auto">
            <a:xfrm>
              <a:off x="1539" y="3140"/>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H</a:t>
              </a:r>
              <a:endParaRPr lang="en-US" altLang="zh-CN"/>
            </a:p>
          </p:txBody>
        </p:sp>
        <p:sp>
          <p:nvSpPr>
            <p:cNvPr id="193613" name="Rectangle 77"/>
            <p:cNvSpPr>
              <a:spLocks noChangeArrowheads="1"/>
            </p:cNvSpPr>
            <p:nvPr/>
          </p:nvSpPr>
          <p:spPr bwMode="auto">
            <a:xfrm>
              <a:off x="1657" y="3214"/>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2</a:t>
              </a:r>
              <a:endParaRPr lang="en-US" altLang="zh-CN"/>
            </a:p>
          </p:txBody>
        </p:sp>
        <p:sp>
          <p:nvSpPr>
            <p:cNvPr id="193614" name="Line 78"/>
            <p:cNvSpPr>
              <a:spLocks noChangeShapeType="1"/>
            </p:cNvSpPr>
            <p:nvPr/>
          </p:nvSpPr>
          <p:spPr bwMode="auto">
            <a:xfrm flipV="1">
              <a:off x="1478" y="3313"/>
              <a:ext cx="0" cy="114"/>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15" name="Line 79"/>
            <p:cNvSpPr>
              <a:spLocks noChangeShapeType="1"/>
            </p:cNvSpPr>
            <p:nvPr/>
          </p:nvSpPr>
          <p:spPr bwMode="auto">
            <a:xfrm>
              <a:off x="1649" y="3723"/>
              <a:ext cx="173" cy="101"/>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16" name="Rectangle 80"/>
            <p:cNvSpPr>
              <a:spLocks noChangeArrowheads="1"/>
            </p:cNvSpPr>
            <p:nvPr/>
          </p:nvSpPr>
          <p:spPr bwMode="auto">
            <a:xfrm>
              <a:off x="606" y="1934"/>
              <a:ext cx="19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A</a:t>
              </a:r>
              <a:endParaRPr lang="en-US" altLang="zh-CN"/>
            </a:p>
          </p:txBody>
        </p:sp>
        <p:sp>
          <p:nvSpPr>
            <p:cNvPr id="193617" name="Rectangle 81"/>
            <p:cNvSpPr>
              <a:spLocks noChangeArrowheads="1"/>
            </p:cNvSpPr>
            <p:nvPr/>
          </p:nvSpPr>
          <p:spPr bwMode="auto">
            <a:xfrm>
              <a:off x="724" y="1934"/>
              <a:ext cx="14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r</a:t>
              </a:r>
              <a:endParaRPr lang="en-US" altLang="zh-CN"/>
            </a:p>
          </p:txBody>
        </p:sp>
        <p:sp>
          <p:nvSpPr>
            <p:cNvPr id="193618" name="Rectangle 82"/>
            <p:cNvSpPr>
              <a:spLocks noChangeArrowheads="1"/>
            </p:cNvSpPr>
            <p:nvPr/>
          </p:nvSpPr>
          <p:spPr bwMode="auto">
            <a:xfrm>
              <a:off x="789"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o</a:t>
              </a:r>
              <a:endParaRPr lang="en-US" altLang="zh-CN"/>
            </a:p>
          </p:txBody>
        </p:sp>
        <p:sp>
          <p:nvSpPr>
            <p:cNvPr id="193619" name="Rectangle 83"/>
            <p:cNvSpPr>
              <a:spLocks noChangeArrowheads="1"/>
            </p:cNvSpPr>
            <p:nvPr/>
          </p:nvSpPr>
          <p:spPr bwMode="auto">
            <a:xfrm>
              <a:off x="889" y="1934"/>
              <a:ext cx="23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m</a:t>
              </a:r>
              <a:endParaRPr lang="en-US" altLang="zh-CN"/>
            </a:p>
          </p:txBody>
        </p:sp>
        <p:sp>
          <p:nvSpPr>
            <p:cNvPr id="193620" name="Rectangle 84"/>
            <p:cNvSpPr>
              <a:spLocks noChangeArrowheads="1"/>
            </p:cNvSpPr>
            <p:nvPr/>
          </p:nvSpPr>
          <p:spPr bwMode="auto">
            <a:xfrm>
              <a:off x="1036" y="1934"/>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a</a:t>
              </a:r>
              <a:endParaRPr lang="en-US" altLang="zh-CN"/>
            </a:p>
          </p:txBody>
        </p:sp>
        <p:sp>
          <p:nvSpPr>
            <p:cNvPr id="193621" name="Rectangle 85"/>
            <p:cNvSpPr>
              <a:spLocks noChangeArrowheads="1"/>
            </p:cNvSpPr>
            <p:nvPr/>
          </p:nvSpPr>
          <p:spPr bwMode="auto">
            <a:xfrm>
              <a:off x="1127" y="1934"/>
              <a:ext cx="13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t</a:t>
              </a:r>
              <a:endParaRPr lang="en-US" altLang="zh-CN"/>
            </a:p>
          </p:txBody>
        </p:sp>
        <p:sp>
          <p:nvSpPr>
            <p:cNvPr id="193622" name="Rectangle 86"/>
            <p:cNvSpPr>
              <a:spLocks noChangeArrowheads="1"/>
            </p:cNvSpPr>
            <p:nvPr/>
          </p:nvSpPr>
          <p:spPr bwMode="auto">
            <a:xfrm>
              <a:off x="1181" y="193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i</a:t>
              </a:r>
              <a:endParaRPr lang="en-US" altLang="zh-CN"/>
            </a:p>
          </p:txBody>
        </p:sp>
        <p:sp>
          <p:nvSpPr>
            <p:cNvPr id="193623" name="Rectangle 87"/>
            <p:cNvSpPr>
              <a:spLocks noChangeArrowheads="1"/>
            </p:cNvSpPr>
            <p:nvPr/>
          </p:nvSpPr>
          <p:spPr bwMode="auto">
            <a:xfrm>
              <a:off x="1227" y="1934"/>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c</a:t>
              </a:r>
              <a:endParaRPr lang="en-US" altLang="zh-CN"/>
            </a:p>
          </p:txBody>
        </p:sp>
        <p:sp>
          <p:nvSpPr>
            <p:cNvPr id="193624" name="Rectangle 88"/>
            <p:cNvSpPr>
              <a:spLocks noChangeArrowheads="1"/>
            </p:cNvSpPr>
            <p:nvPr/>
          </p:nvSpPr>
          <p:spPr bwMode="auto">
            <a:xfrm>
              <a:off x="1319" y="193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 </a:t>
              </a:r>
              <a:endParaRPr lang="en-US" altLang="zh-CN"/>
            </a:p>
          </p:txBody>
        </p:sp>
        <p:sp>
          <p:nvSpPr>
            <p:cNvPr id="193625" name="Rectangle 89"/>
            <p:cNvSpPr>
              <a:spLocks noChangeArrowheads="1"/>
            </p:cNvSpPr>
            <p:nvPr/>
          </p:nvSpPr>
          <p:spPr bwMode="auto">
            <a:xfrm>
              <a:off x="1366"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d</a:t>
              </a:r>
              <a:endParaRPr lang="en-US" altLang="zh-CN"/>
            </a:p>
          </p:txBody>
        </p:sp>
        <p:sp>
          <p:nvSpPr>
            <p:cNvPr id="193626" name="Rectangle 90"/>
            <p:cNvSpPr>
              <a:spLocks noChangeArrowheads="1"/>
            </p:cNvSpPr>
            <p:nvPr/>
          </p:nvSpPr>
          <p:spPr bwMode="auto">
            <a:xfrm>
              <a:off x="1466" y="193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i</a:t>
              </a:r>
              <a:endParaRPr lang="en-US" altLang="zh-CN"/>
            </a:p>
          </p:txBody>
        </p:sp>
        <p:sp>
          <p:nvSpPr>
            <p:cNvPr id="193627" name="Rectangle 91"/>
            <p:cNvSpPr>
              <a:spLocks noChangeArrowheads="1"/>
            </p:cNvSpPr>
            <p:nvPr/>
          </p:nvSpPr>
          <p:spPr bwMode="auto">
            <a:xfrm>
              <a:off x="1512" y="1934"/>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a</a:t>
              </a:r>
              <a:endParaRPr lang="en-US" altLang="zh-CN"/>
            </a:p>
          </p:txBody>
        </p:sp>
        <p:sp>
          <p:nvSpPr>
            <p:cNvPr id="193628" name="Rectangle 92"/>
            <p:cNvSpPr>
              <a:spLocks noChangeArrowheads="1"/>
            </p:cNvSpPr>
            <p:nvPr/>
          </p:nvSpPr>
          <p:spPr bwMode="auto">
            <a:xfrm>
              <a:off x="1603" y="1934"/>
              <a:ext cx="16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z</a:t>
              </a:r>
              <a:endParaRPr lang="en-US" altLang="zh-CN"/>
            </a:p>
          </p:txBody>
        </p:sp>
        <p:sp>
          <p:nvSpPr>
            <p:cNvPr id="193629" name="Rectangle 93"/>
            <p:cNvSpPr>
              <a:spLocks noChangeArrowheads="1"/>
            </p:cNvSpPr>
            <p:nvPr/>
          </p:nvSpPr>
          <p:spPr bwMode="auto">
            <a:xfrm>
              <a:off x="1685"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o</a:t>
              </a:r>
              <a:endParaRPr lang="en-US" altLang="zh-CN"/>
            </a:p>
          </p:txBody>
        </p:sp>
        <p:sp>
          <p:nvSpPr>
            <p:cNvPr id="193630" name="Rectangle 94"/>
            <p:cNvSpPr>
              <a:spLocks noChangeArrowheads="1"/>
            </p:cNvSpPr>
            <p:nvPr/>
          </p:nvSpPr>
          <p:spPr bwMode="auto">
            <a:xfrm>
              <a:off x="1786" y="193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 </a:t>
              </a:r>
              <a:endParaRPr lang="en-US" altLang="zh-CN"/>
            </a:p>
          </p:txBody>
        </p:sp>
        <p:sp>
          <p:nvSpPr>
            <p:cNvPr id="193631" name="Rectangle 95"/>
            <p:cNvSpPr>
              <a:spLocks noChangeArrowheads="1"/>
            </p:cNvSpPr>
            <p:nvPr/>
          </p:nvSpPr>
          <p:spPr bwMode="auto">
            <a:xfrm>
              <a:off x="1832"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b</a:t>
              </a:r>
              <a:endParaRPr lang="en-US" altLang="zh-CN"/>
            </a:p>
          </p:txBody>
        </p:sp>
        <p:sp>
          <p:nvSpPr>
            <p:cNvPr id="193632" name="Rectangle 96"/>
            <p:cNvSpPr>
              <a:spLocks noChangeArrowheads="1"/>
            </p:cNvSpPr>
            <p:nvPr/>
          </p:nvSpPr>
          <p:spPr bwMode="auto">
            <a:xfrm>
              <a:off x="1934"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o</a:t>
              </a:r>
              <a:endParaRPr lang="en-US" altLang="zh-CN"/>
            </a:p>
          </p:txBody>
        </p:sp>
        <p:sp>
          <p:nvSpPr>
            <p:cNvPr id="193633" name="Rectangle 97"/>
            <p:cNvSpPr>
              <a:spLocks noChangeArrowheads="1"/>
            </p:cNvSpPr>
            <p:nvPr/>
          </p:nvSpPr>
          <p:spPr bwMode="auto">
            <a:xfrm>
              <a:off x="2035" y="1934"/>
              <a:ext cx="14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r</a:t>
              </a:r>
              <a:endParaRPr lang="en-US" altLang="zh-CN"/>
            </a:p>
          </p:txBody>
        </p:sp>
        <p:sp>
          <p:nvSpPr>
            <p:cNvPr id="193634" name="Rectangle 98"/>
            <p:cNvSpPr>
              <a:spLocks noChangeArrowheads="1"/>
            </p:cNvSpPr>
            <p:nvPr/>
          </p:nvSpPr>
          <p:spPr bwMode="auto">
            <a:xfrm>
              <a:off x="2099"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o</a:t>
              </a:r>
              <a:endParaRPr lang="en-US" altLang="zh-CN"/>
            </a:p>
          </p:txBody>
        </p:sp>
        <p:sp>
          <p:nvSpPr>
            <p:cNvPr id="193635" name="Rectangle 99"/>
            <p:cNvSpPr>
              <a:spLocks noChangeArrowheads="1"/>
            </p:cNvSpPr>
            <p:nvPr/>
          </p:nvSpPr>
          <p:spPr bwMode="auto">
            <a:xfrm>
              <a:off x="2200" y="1934"/>
              <a:ext cx="13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f</a:t>
              </a:r>
              <a:endParaRPr lang="en-US" altLang="zh-CN"/>
            </a:p>
          </p:txBody>
        </p:sp>
        <p:sp>
          <p:nvSpPr>
            <p:cNvPr id="193636" name="Rectangle 100"/>
            <p:cNvSpPr>
              <a:spLocks noChangeArrowheads="1"/>
            </p:cNvSpPr>
            <p:nvPr/>
          </p:nvSpPr>
          <p:spPr bwMode="auto">
            <a:xfrm>
              <a:off x="2254" y="193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l</a:t>
              </a:r>
              <a:endParaRPr lang="en-US" altLang="zh-CN"/>
            </a:p>
          </p:txBody>
        </p:sp>
        <p:sp>
          <p:nvSpPr>
            <p:cNvPr id="193637" name="Rectangle 101"/>
            <p:cNvSpPr>
              <a:spLocks noChangeArrowheads="1"/>
            </p:cNvSpPr>
            <p:nvPr/>
          </p:nvSpPr>
          <p:spPr bwMode="auto">
            <a:xfrm>
              <a:off x="2300"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u</a:t>
              </a:r>
              <a:endParaRPr lang="en-US" altLang="zh-CN"/>
            </a:p>
          </p:txBody>
        </p:sp>
        <p:sp>
          <p:nvSpPr>
            <p:cNvPr id="193638" name="Rectangle 102"/>
            <p:cNvSpPr>
              <a:spLocks noChangeArrowheads="1"/>
            </p:cNvSpPr>
            <p:nvPr/>
          </p:nvSpPr>
          <p:spPr bwMode="auto">
            <a:xfrm>
              <a:off x="2401"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o</a:t>
              </a:r>
              <a:endParaRPr lang="en-US" altLang="zh-CN"/>
            </a:p>
          </p:txBody>
        </p:sp>
        <p:sp>
          <p:nvSpPr>
            <p:cNvPr id="193639" name="Rectangle 103"/>
            <p:cNvSpPr>
              <a:spLocks noChangeArrowheads="1"/>
            </p:cNvSpPr>
            <p:nvPr/>
          </p:nvSpPr>
          <p:spPr bwMode="auto">
            <a:xfrm>
              <a:off x="2503" y="1934"/>
              <a:ext cx="14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r</a:t>
              </a:r>
              <a:endParaRPr lang="en-US" altLang="zh-CN"/>
            </a:p>
          </p:txBody>
        </p:sp>
        <p:sp>
          <p:nvSpPr>
            <p:cNvPr id="193640" name="Rectangle 104"/>
            <p:cNvSpPr>
              <a:spLocks noChangeArrowheads="1"/>
            </p:cNvSpPr>
            <p:nvPr/>
          </p:nvSpPr>
          <p:spPr bwMode="auto">
            <a:xfrm>
              <a:off x="2566" y="193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i</a:t>
              </a:r>
              <a:endParaRPr lang="en-US" altLang="zh-CN"/>
            </a:p>
          </p:txBody>
        </p:sp>
        <p:sp>
          <p:nvSpPr>
            <p:cNvPr id="193641" name="Rectangle 105"/>
            <p:cNvSpPr>
              <a:spLocks noChangeArrowheads="1"/>
            </p:cNvSpPr>
            <p:nvPr/>
          </p:nvSpPr>
          <p:spPr bwMode="auto">
            <a:xfrm>
              <a:off x="2612"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d</a:t>
              </a:r>
              <a:endParaRPr lang="en-US" altLang="zh-CN"/>
            </a:p>
          </p:txBody>
        </p:sp>
        <p:sp>
          <p:nvSpPr>
            <p:cNvPr id="193642" name="Rectangle 106"/>
            <p:cNvSpPr>
              <a:spLocks noChangeArrowheads="1"/>
            </p:cNvSpPr>
            <p:nvPr/>
          </p:nvSpPr>
          <p:spPr bwMode="auto">
            <a:xfrm>
              <a:off x="2714" y="1934"/>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e</a:t>
              </a:r>
              <a:endParaRPr lang="en-US" altLang="zh-CN"/>
            </a:p>
          </p:txBody>
        </p:sp>
        <p:sp>
          <p:nvSpPr>
            <p:cNvPr id="193643" name="Line 107"/>
            <p:cNvSpPr>
              <a:spLocks noChangeShapeType="1"/>
            </p:cNvSpPr>
            <p:nvPr/>
          </p:nvSpPr>
          <p:spPr bwMode="auto">
            <a:xfrm flipH="1">
              <a:off x="2482" y="3446"/>
              <a:ext cx="169" cy="99"/>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44" name="Line 108"/>
            <p:cNvSpPr>
              <a:spLocks noChangeShapeType="1"/>
            </p:cNvSpPr>
            <p:nvPr/>
          </p:nvSpPr>
          <p:spPr bwMode="auto">
            <a:xfrm flipH="1">
              <a:off x="2531" y="3504"/>
              <a:ext cx="120" cy="69"/>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45" name="Line 109"/>
            <p:cNvSpPr>
              <a:spLocks noChangeShapeType="1"/>
            </p:cNvSpPr>
            <p:nvPr/>
          </p:nvSpPr>
          <p:spPr bwMode="auto">
            <a:xfrm>
              <a:off x="2482" y="3545"/>
              <a:ext cx="0" cy="1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46" name="Line 110"/>
            <p:cNvSpPr>
              <a:spLocks noChangeShapeType="1"/>
            </p:cNvSpPr>
            <p:nvPr/>
          </p:nvSpPr>
          <p:spPr bwMode="auto">
            <a:xfrm>
              <a:off x="2482" y="3743"/>
              <a:ext cx="169" cy="99"/>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47" name="Line 111"/>
            <p:cNvSpPr>
              <a:spLocks noChangeShapeType="1"/>
            </p:cNvSpPr>
            <p:nvPr/>
          </p:nvSpPr>
          <p:spPr bwMode="auto">
            <a:xfrm>
              <a:off x="2531" y="3715"/>
              <a:ext cx="120" cy="69"/>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48" name="Line 112"/>
            <p:cNvSpPr>
              <a:spLocks noChangeShapeType="1"/>
            </p:cNvSpPr>
            <p:nvPr/>
          </p:nvSpPr>
          <p:spPr bwMode="auto">
            <a:xfrm flipV="1">
              <a:off x="2651" y="3743"/>
              <a:ext cx="172" cy="99"/>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49" name="Line 113"/>
            <p:cNvSpPr>
              <a:spLocks noChangeShapeType="1"/>
            </p:cNvSpPr>
            <p:nvPr/>
          </p:nvSpPr>
          <p:spPr bwMode="auto">
            <a:xfrm flipV="1">
              <a:off x="2823" y="3545"/>
              <a:ext cx="0" cy="1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50" name="Line 114"/>
            <p:cNvSpPr>
              <a:spLocks noChangeShapeType="1"/>
            </p:cNvSpPr>
            <p:nvPr/>
          </p:nvSpPr>
          <p:spPr bwMode="auto">
            <a:xfrm flipV="1">
              <a:off x="2773" y="3573"/>
              <a:ext cx="0" cy="142"/>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51" name="Line 115"/>
            <p:cNvSpPr>
              <a:spLocks noChangeShapeType="1"/>
            </p:cNvSpPr>
            <p:nvPr/>
          </p:nvSpPr>
          <p:spPr bwMode="auto">
            <a:xfrm flipH="1" flipV="1">
              <a:off x="2651" y="3446"/>
              <a:ext cx="172" cy="99"/>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52" name="Rectangle 116"/>
            <p:cNvSpPr>
              <a:spLocks noChangeArrowheads="1"/>
            </p:cNvSpPr>
            <p:nvPr/>
          </p:nvSpPr>
          <p:spPr bwMode="auto">
            <a:xfrm>
              <a:off x="2594" y="3160"/>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N</a:t>
              </a:r>
              <a:endParaRPr lang="en-US" altLang="zh-CN"/>
            </a:p>
          </p:txBody>
        </p:sp>
        <p:sp>
          <p:nvSpPr>
            <p:cNvPr id="193653" name="Rectangle 117"/>
            <p:cNvSpPr>
              <a:spLocks noChangeArrowheads="1"/>
            </p:cNvSpPr>
            <p:nvPr/>
          </p:nvSpPr>
          <p:spPr bwMode="auto">
            <a:xfrm>
              <a:off x="2712" y="3235"/>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2</a:t>
              </a:r>
              <a:endParaRPr lang="en-US" altLang="zh-CN"/>
            </a:p>
          </p:txBody>
        </p:sp>
        <p:sp>
          <p:nvSpPr>
            <p:cNvPr id="193654" name="Rectangle 118"/>
            <p:cNvSpPr>
              <a:spLocks noChangeArrowheads="1"/>
            </p:cNvSpPr>
            <p:nvPr/>
          </p:nvSpPr>
          <p:spPr bwMode="auto">
            <a:xfrm>
              <a:off x="2782" y="3160"/>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C</a:t>
              </a:r>
              <a:endParaRPr lang="en-US" altLang="zh-CN"/>
            </a:p>
          </p:txBody>
        </p:sp>
        <p:sp>
          <p:nvSpPr>
            <p:cNvPr id="193655" name="Rectangle 119"/>
            <p:cNvSpPr>
              <a:spLocks noChangeArrowheads="1"/>
            </p:cNvSpPr>
            <p:nvPr/>
          </p:nvSpPr>
          <p:spPr bwMode="auto">
            <a:xfrm>
              <a:off x="2900" y="3160"/>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l</a:t>
              </a:r>
              <a:endParaRPr lang="en-US" altLang="zh-CN"/>
            </a:p>
          </p:txBody>
        </p:sp>
        <p:sp>
          <p:nvSpPr>
            <p:cNvPr id="193656" name="Line 120"/>
            <p:cNvSpPr>
              <a:spLocks noChangeShapeType="1"/>
            </p:cNvSpPr>
            <p:nvPr/>
          </p:nvSpPr>
          <p:spPr bwMode="auto">
            <a:xfrm flipV="1">
              <a:off x="2651" y="3369"/>
              <a:ext cx="0" cy="77"/>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57" name="Line 121"/>
            <p:cNvSpPr>
              <a:spLocks noChangeShapeType="1"/>
            </p:cNvSpPr>
            <p:nvPr/>
          </p:nvSpPr>
          <p:spPr bwMode="auto">
            <a:xfrm>
              <a:off x="2823" y="3743"/>
              <a:ext cx="173" cy="101"/>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58" name="Line 122"/>
            <p:cNvSpPr>
              <a:spLocks noChangeShapeType="1"/>
            </p:cNvSpPr>
            <p:nvPr/>
          </p:nvSpPr>
          <p:spPr bwMode="auto">
            <a:xfrm>
              <a:off x="2592" y="3122"/>
              <a:ext cx="63" cy="0"/>
            </a:xfrm>
            <a:prstGeom prst="line">
              <a:avLst/>
            </a:prstGeom>
            <a:noFill/>
            <a:ln w="2540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59" name="Line 123"/>
            <p:cNvSpPr>
              <a:spLocks noChangeShapeType="1"/>
            </p:cNvSpPr>
            <p:nvPr/>
          </p:nvSpPr>
          <p:spPr bwMode="auto">
            <a:xfrm>
              <a:off x="2623" y="3090"/>
              <a:ext cx="0" cy="63"/>
            </a:xfrm>
            <a:prstGeom prst="line">
              <a:avLst/>
            </a:prstGeom>
            <a:noFill/>
            <a:ln w="2540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60" name="Line 124"/>
            <p:cNvSpPr>
              <a:spLocks noChangeShapeType="1"/>
            </p:cNvSpPr>
            <p:nvPr/>
          </p:nvSpPr>
          <p:spPr bwMode="auto">
            <a:xfrm>
              <a:off x="2770" y="3122"/>
              <a:ext cx="63" cy="0"/>
            </a:xfrm>
            <a:prstGeom prst="line">
              <a:avLst/>
            </a:prstGeom>
            <a:noFill/>
            <a:ln w="2540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61" name="Freeform 125"/>
            <p:cNvSpPr/>
            <p:nvPr/>
          </p:nvSpPr>
          <p:spPr bwMode="auto">
            <a:xfrm>
              <a:off x="1893" y="2166"/>
              <a:ext cx="142" cy="198"/>
            </a:xfrm>
            <a:custGeom>
              <a:avLst/>
              <a:gdLst>
                <a:gd name="T0" fmla="*/ 0 w 142"/>
                <a:gd name="T1" fmla="*/ 0 h 198"/>
                <a:gd name="T2" fmla="*/ 142 w 142"/>
                <a:gd name="T3" fmla="*/ 148 h 198"/>
                <a:gd name="T4" fmla="*/ 87 w 142"/>
                <a:gd name="T5" fmla="*/ 151 h 198"/>
                <a:gd name="T6" fmla="*/ 56 w 142"/>
                <a:gd name="T7" fmla="*/ 198 h 198"/>
                <a:gd name="T8" fmla="*/ 0 w 142"/>
                <a:gd name="T9" fmla="*/ 0 h 198"/>
              </a:gdLst>
              <a:ahLst/>
              <a:cxnLst>
                <a:cxn ang="0">
                  <a:pos x="T0" y="T1"/>
                </a:cxn>
                <a:cxn ang="0">
                  <a:pos x="T2" y="T3"/>
                </a:cxn>
                <a:cxn ang="0">
                  <a:pos x="T4" y="T5"/>
                </a:cxn>
                <a:cxn ang="0">
                  <a:pos x="T6" y="T7"/>
                </a:cxn>
                <a:cxn ang="0">
                  <a:pos x="T8" y="T9"/>
                </a:cxn>
              </a:cxnLst>
              <a:rect l="0" t="0" r="r" b="b"/>
              <a:pathLst>
                <a:path w="142" h="198">
                  <a:moveTo>
                    <a:pt x="0" y="0"/>
                  </a:moveTo>
                  <a:lnTo>
                    <a:pt x="142" y="148"/>
                  </a:lnTo>
                  <a:lnTo>
                    <a:pt x="87" y="151"/>
                  </a:lnTo>
                  <a:lnTo>
                    <a:pt x="56" y="198"/>
                  </a:lnTo>
                  <a:lnTo>
                    <a:pt x="0" y="0"/>
                  </a:lnTo>
                  <a:close/>
                </a:path>
              </a:pathLst>
            </a:custGeom>
            <a:solidFill>
              <a:srgbClr val="232DD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3662" name="Line 126"/>
            <p:cNvSpPr>
              <a:spLocks noChangeShapeType="1"/>
            </p:cNvSpPr>
            <p:nvPr/>
          </p:nvSpPr>
          <p:spPr bwMode="auto">
            <a:xfrm>
              <a:off x="1982" y="2319"/>
              <a:ext cx="488" cy="849"/>
            </a:xfrm>
            <a:prstGeom prst="line">
              <a:avLst/>
            </a:prstGeom>
            <a:noFill/>
            <a:ln w="3175">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63" name="Freeform 127"/>
            <p:cNvSpPr/>
            <p:nvPr/>
          </p:nvSpPr>
          <p:spPr bwMode="auto">
            <a:xfrm>
              <a:off x="1972" y="2313"/>
              <a:ext cx="510" cy="863"/>
            </a:xfrm>
            <a:custGeom>
              <a:avLst/>
              <a:gdLst>
                <a:gd name="T0" fmla="*/ 17 w 510"/>
                <a:gd name="T1" fmla="*/ 0 h 863"/>
                <a:gd name="T2" fmla="*/ 510 w 510"/>
                <a:gd name="T3" fmla="*/ 853 h 863"/>
                <a:gd name="T4" fmla="*/ 493 w 510"/>
                <a:gd name="T5" fmla="*/ 863 h 863"/>
                <a:gd name="T6" fmla="*/ 0 w 510"/>
                <a:gd name="T7" fmla="*/ 9 h 863"/>
                <a:gd name="T8" fmla="*/ 17 w 510"/>
                <a:gd name="T9" fmla="*/ 0 h 863"/>
              </a:gdLst>
              <a:ahLst/>
              <a:cxnLst>
                <a:cxn ang="0">
                  <a:pos x="T0" y="T1"/>
                </a:cxn>
                <a:cxn ang="0">
                  <a:pos x="T2" y="T3"/>
                </a:cxn>
                <a:cxn ang="0">
                  <a:pos x="T4" y="T5"/>
                </a:cxn>
                <a:cxn ang="0">
                  <a:pos x="T6" y="T7"/>
                </a:cxn>
                <a:cxn ang="0">
                  <a:pos x="T8" y="T9"/>
                </a:cxn>
              </a:cxnLst>
              <a:rect l="0" t="0" r="r" b="b"/>
              <a:pathLst>
                <a:path w="510" h="863">
                  <a:moveTo>
                    <a:pt x="17" y="0"/>
                  </a:moveTo>
                  <a:lnTo>
                    <a:pt x="510" y="853"/>
                  </a:lnTo>
                  <a:lnTo>
                    <a:pt x="493" y="863"/>
                  </a:lnTo>
                  <a:lnTo>
                    <a:pt x="0" y="9"/>
                  </a:lnTo>
                  <a:lnTo>
                    <a:pt x="17" y="0"/>
                  </a:lnTo>
                  <a:close/>
                </a:path>
              </a:pathLst>
            </a:custGeom>
            <a:solidFill>
              <a:srgbClr val="232DD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3664" name="Rectangle 128"/>
            <p:cNvSpPr>
              <a:spLocks noChangeArrowheads="1"/>
            </p:cNvSpPr>
            <p:nvPr/>
          </p:nvSpPr>
          <p:spPr bwMode="auto">
            <a:xfrm>
              <a:off x="2279" y="2487"/>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H</a:t>
              </a:r>
              <a:endParaRPr lang="en-US" altLang="zh-CN"/>
            </a:p>
          </p:txBody>
        </p:sp>
        <p:sp>
          <p:nvSpPr>
            <p:cNvPr id="193665" name="Rectangle 129"/>
            <p:cNvSpPr>
              <a:spLocks noChangeArrowheads="1"/>
            </p:cNvSpPr>
            <p:nvPr/>
          </p:nvSpPr>
          <p:spPr bwMode="auto">
            <a:xfrm>
              <a:off x="2398" y="2487"/>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B</a:t>
              </a:r>
              <a:endParaRPr lang="en-US" altLang="zh-CN"/>
            </a:p>
          </p:txBody>
        </p:sp>
        <p:sp>
          <p:nvSpPr>
            <p:cNvPr id="193666" name="Rectangle 130"/>
            <p:cNvSpPr>
              <a:spLocks noChangeArrowheads="1"/>
            </p:cNvSpPr>
            <p:nvPr/>
          </p:nvSpPr>
          <p:spPr bwMode="auto">
            <a:xfrm>
              <a:off x="2518" y="2487"/>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F</a:t>
              </a:r>
              <a:endParaRPr lang="en-US" altLang="zh-CN"/>
            </a:p>
          </p:txBody>
        </p:sp>
        <p:sp>
          <p:nvSpPr>
            <p:cNvPr id="193667" name="Rectangle 131"/>
            <p:cNvSpPr>
              <a:spLocks noChangeArrowheads="1"/>
            </p:cNvSpPr>
            <p:nvPr/>
          </p:nvSpPr>
          <p:spPr bwMode="auto">
            <a:xfrm>
              <a:off x="2618" y="2561"/>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4</a:t>
              </a:r>
              <a:endParaRPr lang="en-US" altLang="zh-CN"/>
            </a:p>
          </p:txBody>
        </p:sp>
        <p:sp>
          <p:nvSpPr>
            <p:cNvPr id="193668" name="Freeform 132"/>
            <p:cNvSpPr/>
            <p:nvPr/>
          </p:nvSpPr>
          <p:spPr bwMode="auto">
            <a:xfrm>
              <a:off x="3003" y="3608"/>
              <a:ext cx="197" cy="100"/>
            </a:xfrm>
            <a:custGeom>
              <a:avLst/>
              <a:gdLst>
                <a:gd name="T0" fmla="*/ 0 w 197"/>
                <a:gd name="T1" fmla="*/ 51 h 100"/>
                <a:gd name="T2" fmla="*/ 197 w 197"/>
                <a:gd name="T3" fmla="*/ 0 h 100"/>
                <a:gd name="T4" fmla="*/ 173 w 197"/>
                <a:gd name="T5" fmla="*/ 51 h 100"/>
                <a:gd name="T6" fmla="*/ 197 w 197"/>
                <a:gd name="T7" fmla="*/ 100 h 100"/>
                <a:gd name="T8" fmla="*/ 0 w 197"/>
                <a:gd name="T9" fmla="*/ 51 h 100"/>
              </a:gdLst>
              <a:ahLst/>
              <a:cxnLst>
                <a:cxn ang="0">
                  <a:pos x="T0" y="T1"/>
                </a:cxn>
                <a:cxn ang="0">
                  <a:pos x="T2" y="T3"/>
                </a:cxn>
                <a:cxn ang="0">
                  <a:pos x="T4" y="T5"/>
                </a:cxn>
                <a:cxn ang="0">
                  <a:pos x="T6" y="T7"/>
                </a:cxn>
                <a:cxn ang="0">
                  <a:pos x="T8" y="T9"/>
                </a:cxn>
              </a:cxnLst>
              <a:rect l="0" t="0" r="r" b="b"/>
              <a:pathLst>
                <a:path w="197" h="100">
                  <a:moveTo>
                    <a:pt x="0" y="51"/>
                  </a:moveTo>
                  <a:lnTo>
                    <a:pt x="197" y="0"/>
                  </a:lnTo>
                  <a:lnTo>
                    <a:pt x="173" y="51"/>
                  </a:lnTo>
                  <a:lnTo>
                    <a:pt x="197" y="100"/>
                  </a:lnTo>
                  <a:lnTo>
                    <a:pt x="0" y="51"/>
                  </a:lnTo>
                  <a:close/>
                </a:path>
              </a:pathLst>
            </a:custGeom>
            <a:solidFill>
              <a:srgbClr val="232DD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3669" name="Line 133"/>
            <p:cNvSpPr>
              <a:spLocks noChangeShapeType="1"/>
            </p:cNvSpPr>
            <p:nvPr/>
          </p:nvSpPr>
          <p:spPr bwMode="auto">
            <a:xfrm>
              <a:off x="3177" y="3659"/>
              <a:ext cx="1230" cy="0"/>
            </a:xfrm>
            <a:prstGeom prst="line">
              <a:avLst/>
            </a:prstGeom>
            <a:noFill/>
            <a:ln w="3175">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70" name="Rectangle 134"/>
            <p:cNvSpPr>
              <a:spLocks noChangeArrowheads="1"/>
            </p:cNvSpPr>
            <p:nvPr/>
          </p:nvSpPr>
          <p:spPr bwMode="auto">
            <a:xfrm>
              <a:off x="3176" y="3649"/>
              <a:ext cx="1234" cy="20"/>
            </a:xfrm>
            <a:prstGeom prst="rect">
              <a:avLst/>
            </a:prstGeom>
            <a:solidFill>
              <a:srgbClr val="232D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3671" name="Line 135"/>
            <p:cNvSpPr>
              <a:spLocks noChangeShapeType="1"/>
            </p:cNvSpPr>
            <p:nvPr/>
          </p:nvSpPr>
          <p:spPr bwMode="auto">
            <a:xfrm flipH="1">
              <a:off x="4493" y="3453"/>
              <a:ext cx="171" cy="99"/>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72" name="Line 136"/>
            <p:cNvSpPr>
              <a:spLocks noChangeShapeType="1"/>
            </p:cNvSpPr>
            <p:nvPr/>
          </p:nvSpPr>
          <p:spPr bwMode="auto">
            <a:xfrm flipH="1">
              <a:off x="4542" y="3511"/>
              <a:ext cx="122" cy="70"/>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73" name="Line 137"/>
            <p:cNvSpPr>
              <a:spLocks noChangeShapeType="1"/>
            </p:cNvSpPr>
            <p:nvPr/>
          </p:nvSpPr>
          <p:spPr bwMode="auto">
            <a:xfrm>
              <a:off x="4493" y="3552"/>
              <a:ext cx="0" cy="1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74" name="Line 138"/>
            <p:cNvSpPr>
              <a:spLocks noChangeShapeType="1"/>
            </p:cNvSpPr>
            <p:nvPr/>
          </p:nvSpPr>
          <p:spPr bwMode="auto">
            <a:xfrm>
              <a:off x="4493" y="3750"/>
              <a:ext cx="171" cy="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75" name="Line 139"/>
            <p:cNvSpPr>
              <a:spLocks noChangeShapeType="1"/>
            </p:cNvSpPr>
            <p:nvPr/>
          </p:nvSpPr>
          <p:spPr bwMode="auto">
            <a:xfrm>
              <a:off x="4542" y="3722"/>
              <a:ext cx="122" cy="69"/>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76" name="Line 140"/>
            <p:cNvSpPr>
              <a:spLocks noChangeShapeType="1"/>
            </p:cNvSpPr>
            <p:nvPr/>
          </p:nvSpPr>
          <p:spPr bwMode="auto">
            <a:xfrm flipV="1">
              <a:off x="4664" y="3750"/>
              <a:ext cx="172" cy="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77" name="Line 141"/>
            <p:cNvSpPr>
              <a:spLocks noChangeShapeType="1"/>
            </p:cNvSpPr>
            <p:nvPr/>
          </p:nvSpPr>
          <p:spPr bwMode="auto">
            <a:xfrm flipV="1">
              <a:off x="4836" y="3552"/>
              <a:ext cx="0" cy="198"/>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78" name="Line 142"/>
            <p:cNvSpPr>
              <a:spLocks noChangeShapeType="1"/>
            </p:cNvSpPr>
            <p:nvPr/>
          </p:nvSpPr>
          <p:spPr bwMode="auto">
            <a:xfrm flipV="1">
              <a:off x="4786" y="3581"/>
              <a:ext cx="0" cy="141"/>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79" name="Line 143"/>
            <p:cNvSpPr>
              <a:spLocks noChangeShapeType="1"/>
            </p:cNvSpPr>
            <p:nvPr/>
          </p:nvSpPr>
          <p:spPr bwMode="auto">
            <a:xfrm flipH="1" flipV="1">
              <a:off x="4664" y="3453"/>
              <a:ext cx="172" cy="99"/>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80" name="Rectangle 144"/>
            <p:cNvSpPr>
              <a:spLocks noChangeArrowheads="1"/>
            </p:cNvSpPr>
            <p:nvPr/>
          </p:nvSpPr>
          <p:spPr bwMode="auto">
            <a:xfrm>
              <a:off x="4606" y="3168"/>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N</a:t>
              </a:r>
              <a:endParaRPr lang="en-US" altLang="zh-CN"/>
            </a:p>
          </p:txBody>
        </p:sp>
        <p:sp>
          <p:nvSpPr>
            <p:cNvPr id="193681" name="Rectangle 145"/>
            <p:cNvSpPr>
              <a:spLocks noChangeArrowheads="1"/>
            </p:cNvSpPr>
            <p:nvPr/>
          </p:nvSpPr>
          <p:spPr bwMode="auto">
            <a:xfrm>
              <a:off x="4725" y="3168"/>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H</a:t>
              </a:r>
              <a:endParaRPr lang="en-US" altLang="zh-CN"/>
            </a:p>
          </p:txBody>
        </p:sp>
        <p:sp>
          <p:nvSpPr>
            <p:cNvPr id="193682" name="Rectangle 146"/>
            <p:cNvSpPr>
              <a:spLocks noChangeArrowheads="1"/>
            </p:cNvSpPr>
            <p:nvPr/>
          </p:nvSpPr>
          <p:spPr bwMode="auto">
            <a:xfrm>
              <a:off x="4844" y="3242"/>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2</a:t>
              </a:r>
              <a:endParaRPr lang="en-US" altLang="zh-CN"/>
            </a:p>
          </p:txBody>
        </p:sp>
        <p:sp>
          <p:nvSpPr>
            <p:cNvPr id="193683" name="Line 147"/>
            <p:cNvSpPr>
              <a:spLocks noChangeShapeType="1"/>
            </p:cNvSpPr>
            <p:nvPr/>
          </p:nvSpPr>
          <p:spPr bwMode="auto">
            <a:xfrm flipV="1">
              <a:off x="4664" y="3341"/>
              <a:ext cx="0" cy="112"/>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84" name="Line 148"/>
            <p:cNvSpPr>
              <a:spLocks noChangeShapeType="1"/>
            </p:cNvSpPr>
            <p:nvPr/>
          </p:nvSpPr>
          <p:spPr bwMode="auto">
            <a:xfrm>
              <a:off x="4836" y="3750"/>
              <a:ext cx="173" cy="100"/>
            </a:xfrm>
            <a:prstGeom prst="line">
              <a:avLst/>
            </a:prstGeom>
            <a:noFill/>
            <a:ln w="31750">
              <a:solidFill>
                <a:srgbClr val="232DD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3685" name="Rectangle 149"/>
            <p:cNvSpPr>
              <a:spLocks noChangeArrowheads="1"/>
            </p:cNvSpPr>
            <p:nvPr/>
          </p:nvSpPr>
          <p:spPr bwMode="auto">
            <a:xfrm>
              <a:off x="3050" y="3424"/>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H</a:t>
              </a:r>
              <a:endParaRPr lang="en-US" altLang="zh-CN"/>
            </a:p>
          </p:txBody>
        </p:sp>
        <p:sp>
          <p:nvSpPr>
            <p:cNvPr id="193686" name="Rectangle 150"/>
            <p:cNvSpPr>
              <a:spLocks noChangeArrowheads="1"/>
            </p:cNvSpPr>
            <p:nvPr/>
          </p:nvSpPr>
          <p:spPr bwMode="auto">
            <a:xfrm>
              <a:off x="3169" y="3424"/>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C</a:t>
              </a:r>
              <a:endParaRPr lang="en-US" altLang="zh-CN"/>
            </a:p>
          </p:txBody>
        </p:sp>
        <p:sp>
          <p:nvSpPr>
            <p:cNvPr id="193687" name="Rectangle 151"/>
            <p:cNvSpPr>
              <a:spLocks noChangeArrowheads="1"/>
            </p:cNvSpPr>
            <p:nvPr/>
          </p:nvSpPr>
          <p:spPr bwMode="auto">
            <a:xfrm>
              <a:off x="3288" y="342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l</a:t>
              </a:r>
              <a:endParaRPr lang="en-US" altLang="zh-CN"/>
            </a:p>
          </p:txBody>
        </p:sp>
        <p:sp>
          <p:nvSpPr>
            <p:cNvPr id="193688" name="Rectangle 152"/>
            <p:cNvSpPr>
              <a:spLocks noChangeArrowheads="1"/>
            </p:cNvSpPr>
            <p:nvPr/>
          </p:nvSpPr>
          <p:spPr bwMode="auto">
            <a:xfrm>
              <a:off x="3334" y="342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a:t>
              </a:r>
              <a:endParaRPr lang="en-US" altLang="zh-CN"/>
            </a:p>
          </p:txBody>
        </p:sp>
        <p:sp>
          <p:nvSpPr>
            <p:cNvPr id="193689" name="Rectangle 153"/>
            <p:cNvSpPr>
              <a:spLocks noChangeArrowheads="1"/>
            </p:cNvSpPr>
            <p:nvPr/>
          </p:nvSpPr>
          <p:spPr bwMode="auto">
            <a:xfrm>
              <a:off x="3380" y="342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 </a:t>
              </a:r>
              <a:endParaRPr lang="en-US" altLang="zh-CN"/>
            </a:p>
          </p:txBody>
        </p:sp>
        <p:sp>
          <p:nvSpPr>
            <p:cNvPr id="193690" name="Rectangle 154"/>
            <p:cNvSpPr>
              <a:spLocks noChangeArrowheads="1"/>
            </p:cNvSpPr>
            <p:nvPr/>
          </p:nvSpPr>
          <p:spPr bwMode="auto">
            <a:xfrm>
              <a:off x="3426" y="3424"/>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H</a:t>
              </a:r>
              <a:endParaRPr lang="en-US" altLang="zh-CN"/>
            </a:p>
          </p:txBody>
        </p:sp>
        <p:sp>
          <p:nvSpPr>
            <p:cNvPr id="193691" name="Rectangle 155"/>
            <p:cNvSpPr>
              <a:spLocks noChangeArrowheads="1"/>
            </p:cNvSpPr>
            <p:nvPr/>
          </p:nvSpPr>
          <p:spPr bwMode="auto">
            <a:xfrm>
              <a:off x="3545" y="3497"/>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2</a:t>
              </a:r>
              <a:endParaRPr lang="en-US" altLang="zh-CN"/>
            </a:p>
          </p:txBody>
        </p:sp>
        <p:sp>
          <p:nvSpPr>
            <p:cNvPr id="193692" name="Rectangle 156"/>
            <p:cNvSpPr>
              <a:spLocks noChangeArrowheads="1"/>
            </p:cNvSpPr>
            <p:nvPr/>
          </p:nvSpPr>
          <p:spPr bwMode="auto">
            <a:xfrm>
              <a:off x="3614" y="3424"/>
              <a:ext cx="21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O</a:t>
              </a:r>
              <a:endParaRPr lang="en-US" altLang="zh-CN"/>
            </a:p>
          </p:txBody>
        </p:sp>
        <p:sp>
          <p:nvSpPr>
            <p:cNvPr id="193693" name="Rectangle 157"/>
            <p:cNvSpPr>
              <a:spLocks noChangeArrowheads="1"/>
            </p:cNvSpPr>
            <p:nvPr/>
          </p:nvSpPr>
          <p:spPr bwMode="auto">
            <a:xfrm>
              <a:off x="3743" y="342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a:t>
              </a:r>
              <a:endParaRPr lang="en-US" altLang="zh-CN"/>
            </a:p>
          </p:txBody>
        </p:sp>
        <p:sp>
          <p:nvSpPr>
            <p:cNvPr id="193694" name="Rectangle 158"/>
            <p:cNvSpPr>
              <a:spLocks noChangeArrowheads="1"/>
            </p:cNvSpPr>
            <p:nvPr/>
          </p:nvSpPr>
          <p:spPr bwMode="auto">
            <a:xfrm>
              <a:off x="3789" y="342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 </a:t>
              </a:r>
              <a:endParaRPr lang="en-US" altLang="zh-CN"/>
            </a:p>
          </p:txBody>
        </p:sp>
        <p:sp>
          <p:nvSpPr>
            <p:cNvPr id="193695" name="Rectangle 159"/>
            <p:cNvSpPr>
              <a:spLocks noChangeArrowheads="1"/>
            </p:cNvSpPr>
            <p:nvPr/>
          </p:nvSpPr>
          <p:spPr bwMode="auto">
            <a:xfrm>
              <a:off x="3833" y="3424"/>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N</a:t>
              </a:r>
              <a:endParaRPr lang="en-US" altLang="zh-CN"/>
            </a:p>
          </p:txBody>
        </p:sp>
        <p:sp>
          <p:nvSpPr>
            <p:cNvPr id="193696" name="Rectangle 160"/>
            <p:cNvSpPr>
              <a:spLocks noChangeArrowheads="1"/>
            </p:cNvSpPr>
            <p:nvPr/>
          </p:nvSpPr>
          <p:spPr bwMode="auto">
            <a:xfrm>
              <a:off x="3954" y="3424"/>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a</a:t>
              </a:r>
              <a:endParaRPr lang="en-US" altLang="zh-CN"/>
            </a:p>
          </p:txBody>
        </p:sp>
        <p:sp>
          <p:nvSpPr>
            <p:cNvPr id="193697" name="Rectangle 161"/>
            <p:cNvSpPr>
              <a:spLocks noChangeArrowheads="1"/>
            </p:cNvSpPr>
            <p:nvPr/>
          </p:nvSpPr>
          <p:spPr bwMode="auto">
            <a:xfrm>
              <a:off x="4044" y="3424"/>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N</a:t>
              </a:r>
              <a:endParaRPr lang="en-US" altLang="zh-CN"/>
            </a:p>
          </p:txBody>
        </p:sp>
        <p:sp>
          <p:nvSpPr>
            <p:cNvPr id="193698" name="Rectangle 162"/>
            <p:cNvSpPr>
              <a:spLocks noChangeArrowheads="1"/>
            </p:cNvSpPr>
            <p:nvPr/>
          </p:nvSpPr>
          <p:spPr bwMode="auto">
            <a:xfrm>
              <a:off x="4163" y="3424"/>
              <a:ext cx="21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O</a:t>
              </a:r>
              <a:endParaRPr lang="en-US" altLang="zh-CN"/>
            </a:p>
          </p:txBody>
        </p:sp>
        <p:sp>
          <p:nvSpPr>
            <p:cNvPr id="193699" name="Rectangle 163"/>
            <p:cNvSpPr>
              <a:spLocks noChangeArrowheads="1"/>
            </p:cNvSpPr>
            <p:nvPr/>
          </p:nvSpPr>
          <p:spPr bwMode="auto">
            <a:xfrm>
              <a:off x="4292" y="3497"/>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2</a:t>
              </a:r>
              <a:endParaRPr lang="en-US" altLang="zh-CN"/>
            </a:p>
          </p:txBody>
        </p:sp>
        <p:sp>
          <p:nvSpPr>
            <p:cNvPr id="193700" name="Freeform 164"/>
            <p:cNvSpPr/>
            <p:nvPr/>
          </p:nvSpPr>
          <p:spPr bwMode="auto">
            <a:xfrm>
              <a:off x="2689" y="1159"/>
              <a:ext cx="653" cy="789"/>
            </a:xfrm>
            <a:custGeom>
              <a:avLst/>
              <a:gdLst>
                <a:gd name="T0" fmla="*/ 620 w 653"/>
                <a:gd name="T1" fmla="*/ 0 h 789"/>
                <a:gd name="T2" fmla="*/ 653 w 653"/>
                <a:gd name="T3" fmla="*/ 33 h 789"/>
                <a:gd name="T4" fmla="*/ 653 w 653"/>
                <a:gd name="T5" fmla="*/ 789 h 789"/>
                <a:gd name="T6" fmla="*/ 33 w 653"/>
                <a:gd name="T7" fmla="*/ 789 h 789"/>
                <a:gd name="T8" fmla="*/ 0 w 653"/>
                <a:gd name="T9" fmla="*/ 756 h 789"/>
                <a:gd name="T10" fmla="*/ 620 w 653"/>
                <a:gd name="T11" fmla="*/ 756 h 789"/>
                <a:gd name="T12" fmla="*/ 620 w 653"/>
                <a:gd name="T13" fmla="*/ 0 h 789"/>
              </a:gdLst>
              <a:ahLst/>
              <a:cxnLst>
                <a:cxn ang="0">
                  <a:pos x="T0" y="T1"/>
                </a:cxn>
                <a:cxn ang="0">
                  <a:pos x="T2" y="T3"/>
                </a:cxn>
                <a:cxn ang="0">
                  <a:pos x="T4" y="T5"/>
                </a:cxn>
                <a:cxn ang="0">
                  <a:pos x="T6" y="T7"/>
                </a:cxn>
                <a:cxn ang="0">
                  <a:pos x="T8" y="T9"/>
                </a:cxn>
                <a:cxn ang="0">
                  <a:pos x="T10" y="T11"/>
                </a:cxn>
                <a:cxn ang="0">
                  <a:pos x="T12" y="T13"/>
                </a:cxn>
              </a:cxnLst>
              <a:rect l="0" t="0" r="r" b="b"/>
              <a:pathLst>
                <a:path w="653" h="789">
                  <a:moveTo>
                    <a:pt x="620" y="0"/>
                  </a:moveTo>
                  <a:lnTo>
                    <a:pt x="653" y="33"/>
                  </a:lnTo>
                  <a:lnTo>
                    <a:pt x="653" y="789"/>
                  </a:lnTo>
                  <a:lnTo>
                    <a:pt x="33" y="789"/>
                  </a:lnTo>
                  <a:lnTo>
                    <a:pt x="0" y="756"/>
                  </a:lnTo>
                  <a:lnTo>
                    <a:pt x="620" y="756"/>
                  </a:lnTo>
                  <a:lnTo>
                    <a:pt x="620"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3701" name="Freeform 165"/>
            <p:cNvSpPr/>
            <p:nvPr/>
          </p:nvSpPr>
          <p:spPr bwMode="auto">
            <a:xfrm>
              <a:off x="2689" y="1159"/>
              <a:ext cx="612" cy="748"/>
            </a:xfrm>
            <a:custGeom>
              <a:avLst/>
              <a:gdLst>
                <a:gd name="T0" fmla="*/ 612 w 612"/>
                <a:gd name="T1" fmla="*/ 0 h 748"/>
                <a:gd name="T2" fmla="*/ 0 w 612"/>
                <a:gd name="T3" fmla="*/ 0 h 748"/>
                <a:gd name="T4" fmla="*/ 0 w 612"/>
                <a:gd name="T5" fmla="*/ 748 h 748"/>
                <a:gd name="T6" fmla="*/ 0 w 612"/>
                <a:gd name="T7" fmla="*/ 0 h 748"/>
              </a:gdLst>
              <a:ahLst/>
              <a:cxnLst>
                <a:cxn ang="0">
                  <a:pos x="T0" y="T1"/>
                </a:cxn>
                <a:cxn ang="0">
                  <a:pos x="T2" y="T3"/>
                </a:cxn>
                <a:cxn ang="0">
                  <a:pos x="T4" y="T5"/>
                </a:cxn>
                <a:cxn ang="0">
                  <a:pos x="T6" y="T7"/>
                </a:cxn>
              </a:cxnLst>
              <a:rect l="0" t="0" r="r" b="b"/>
              <a:pathLst>
                <a:path w="612" h="748">
                  <a:moveTo>
                    <a:pt x="612" y="0"/>
                  </a:moveTo>
                  <a:lnTo>
                    <a:pt x="0" y="0"/>
                  </a:lnTo>
                  <a:lnTo>
                    <a:pt x="0" y="748"/>
                  </a:lnTo>
                  <a:lnTo>
                    <a:pt x="0" y="0"/>
                  </a:lnTo>
                </a:path>
              </a:pathLst>
            </a:custGeom>
            <a:noFill/>
            <a:ln w="12700">
              <a:solidFill>
                <a:srgbClr val="FF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3702" name="Text Box 166"/>
          <p:cNvSpPr txBox="1">
            <a:spLocks noChangeArrowheads="1"/>
          </p:cNvSpPr>
          <p:nvPr/>
        </p:nvSpPr>
        <p:spPr bwMode="auto">
          <a:xfrm>
            <a:off x="5486400" y="59436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00CC"/>
                </a:solidFill>
              </a:rPr>
              <a:t>0</a:t>
            </a:r>
            <a:r>
              <a:rPr lang="en-US" altLang="zh-CN" sz="2000" b="1" baseline="30000">
                <a:solidFill>
                  <a:srgbClr val="0000CC"/>
                </a:solidFill>
              </a:rPr>
              <a:t>o</a:t>
            </a:r>
            <a:r>
              <a:rPr lang="en-US" altLang="zh-CN" sz="2000" b="1">
                <a:solidFill>
                  <a:srgbClr val="0000CC"/>
                </a:solidFill>
              </a:rPr>
              <a:t>C</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Text Box 4"/>
          <p:cNvSpPr txBox="1">
            <a:spLocks noChangeArrowheads="1"/>
          </p:cNvSpPr>
          <p:nvPr/>
        </p:nvSpPr>
        <p:spPr bwMode="auto">
          <a:xfrm>
            <a:off x="1143000" y="838200"/>
            <a:ext cx="6781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buFont typeface="Wingdings" panose="05000000000000000000" pitchFamily="2" charset="2"/>
              <a:buNone/>
            </a:pPr>
            <a:r>
              <a:rPr lang="en-US" altLang="zh-CN" sz="2000" b="1">
                <a:solidFill>
                  <a:schemeClr val="accent1"/>
                </a:solidFill>
              </a:rPr>
              <a:t>       1961</a:t>
            </a:r>
            <a:r>
              <a:rPr lang="zh-CN" altLang="en-US" sz="2000" b="1">
                <a:solidFill>
                  <a:schemeClr val="accent1"/>
                </a:solidFill>
              </a:rPr>
              <a:t>年，</a:t>
            </a:r>
            <a:r>
              <a:rPr lang="en-US" altLang="zh-CN" sz="2000" b="1">
                <a:solidFill>
                  <a:schemeClr val="accent1"/>
                </a:solidFill>
              </a:rPr>
              <a:t>Olah</a:t>
            </a:r>
            <a:r>
              <a:rPr lang="en-US" altLang="zh-CN" sz="2000" b="1">
                <a:solidFill>
                  <a:schemeClr val="accent1"/>
                </a:solidFill>
                <a:latin typeface="黑体" panose="02010609060101010101" pitchFamily="49" charset="-122"/>
                <a:ea typeface="黑体" panose="02010609060101010101" pitchFamily="49" charset="-122"/>
              </a:rPr>
              <a:t>(</a:t>
            </a:r>
            <a:r>
              <a:rPr lang="zh-CN" altLang="en-US" sz="2000" b="1">
                <a:solidFill>
                  <a:schemeClr val="accent1"/>
                </a:solidFill>
              </a:rPr>
              <a:t>奥拉）将</a:t>
            </a:r>
            <a:r>
              <a:rPr lang="en-US" altLang="zh-CN" sz="2000" b="1">
                <a:solidFill>
                  <a:schemeClr val="accent1"/>
                </a:solidFill>
              </a:rPr>
              <a:t>Schiemann</a:t>
            </a:r>
            <a:r>
              <a:rPr lang="zh-CN" altLang="en-US" sz="2000" b="1">
                <a:solidFill>
                  <a:schemeClr val="accent1"/>
                </a:solidFill>
              </a:rPr>
              <a:t>反应推广到用于制备芳香氯或溴化物</a:t>
            </a:r>
            <a:r>
              <a:rPr lang="zh-CN" altLang="en-US" b="1"/>
              <a:t>。</a:t>
            </a:r>
          </a:p>
        </p:txBody>
      </p:sp>
      <p:sp>
        <p:nvSpPr>
          <p:cNvPr id="110598" name="Text Box 6"/>
          <p:cNvSpPr txBox="1">
            <a:spLocks noChangeArrowheads="1"/>
          </p:cNvSpPr>
          <p:nvPr/>
        </p:nvSpPr>
        <p:spPr bwMode="auto">
          <a:xfrm>
            <a:off x="762000" y="2041525"/>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663300"/>
                </a:solidFill>
                <a:ea typeface="黑体" panose="02010609060101010101" pitchFamily="49" charset="-122"/>
              </a:rPr>
              <a:t>Olah Reaction</a:t>
            </a:r>
          </a:p>
        </p:txBody>
      </p:sp>
      <p:grpSp>
        <p:nvGrpSpPr>
          <p:cNvPr id="110604" name="Group 12"/>
          <p:cNvGrpSpPr/>
          <p:nvPr/>
        </p:nvGrpSpPr>
        <p:grpSpPr bwMode="auto">
          <a:xfrm>
            <a:off x="1447800" y="2590800"/>
            <a:ext cx="6324600" cy="3276600"/>
            <a:chOff x="816" y="1632"/>
            <a:chExt cx="3984" cy="2064"/>
          </a:xfrm>
        </p:grpSpPr>
        <p:sp>
          <p:nvSpPr>
            <p:cNvPr id="110603" name="AutoShape 11"/>
            <p:cNvSpPr>
              <a:spLocks noChangeArrowheads="1"/>
            </p:cNvSpPr>
            <p:nvPr/>
          </p:nvSpPr>
          <p:spPr bwMode="auto">
            <a:xfrm>
              <a:off x="816" y="1632"/>
              <a:ext cx="3984" cy="2064"/>
            </a:xfrm>
            <a:prstGeom prst="roundRect">
              <a:avLst>
                <a:gd name="adj" fmla="val 16667"/>
              </a:avLst>
            </a:prstGeom>
            <a:gradFill rotWithShape="1">
              <a:gsLst>
                <a:gs pos="0">
                  <a:srgbClr val="BFC2FD"/>
                </a:gs>
                <a:gs pos="100000">
                  <a:schemeClr val="bg1"/>
                </a:gs>
              </a:gsLst>
              <a:lin ang="5400000" scaled="1"/>
            </a:gradFill>
            <a:ln w="9525" algn="ctr">
              <a:round/>
            </a:ln>
            <a:effectLst/>
            <a:scene3d>
              <a:camera prst="legacyPerspectiveBottom"/>
              <a:lightRig rig="legacyFlat3" dir="t"/>
            </a:scene3d>
            <a:sp3d extrusionH="887400" prstMaterial="legacyMatte">
              <a:bevelT w="13500" h="13500" prst="angle"/>
              <a:bevelB w="13500" h="13500" prst="angle"/>
              <a:extrusionClr>
                <a:srgbClr val="BFC2FD"/>
              </a:extrusionClr>
              <a:contourClr>
                <a:srgbClr val="BFC2F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zh-CN" altLang="en-US"/>
            </a:p>
          </p:txBody>
        </p:sp>
        <p:graphicFrame>
          <p:nvGraphicFramePr>
            <p:cNvPr id="110602" name="Object 10"/>
            <p:cNvGraphicFramePr>
              <a:graphicFrameLocks noChangeAspect="1"/>
            </p:cNvGraphicFramePr>
            <p:nvPr/>
          </p:nvGraphicFramePr>
          <p:xfrm>
            <a:off x="1104" y="1680"/>
            <a:ext cx="3408" cy="1919"/>
          </p:xfrm>
          <a:graphic>
            <a:graphicData uri="http://schemas.openxmlformats.org/presentationml/2006/ole">
              <mc:AlternateContent xmlns:mc="http://schemas.openxmlformats.org/markup-compatibility/2006">
                <mc:Choice xmlns:v="urn:schemas-microsoft-com:vml" Requires="v">
                  <p:oleObj spid="_x0000_s89113" name="CS ChemDraw Drawing" r:id="rId3" imgW="3281045" imgH="1848485" progId="ChemDraw.Document.6.0">
                    <p:embed/>
                  </p:oleObj>
                </mc:Choice>
                <mc:Fallback>
                  <p:oleObj name="CS ChemDraw Drawing" r:id="rId3" imgW="3281045" imgH="1848485" progId="ChemDraw.Document.6.0">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1680"/>
                          <a:ext cx="3408" cy="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89EB0CEA-63A1-481C-BF24-B21743E7B6FA}" type="datetime11">
              <a:rPr lang="zh-CN" altLang="en-US"/>
              <a:t>21:45:51</a:t>
            </a:fld>
            <a:endParaRPr lang="en-US" altLang="zh-CN"/>
          </a:p>
        </p:txBody>
      </p:sp>
      <p:sp>
        <p:nvSpPr>
          <p:cNvPr id="12" name="灯片编号占位符 3"/>
          <p:cNvSpPr>
            <a:spLocks noGrp="1"/>
          </p:cNvSpPr>
          <p:nvPr>
            <p:ph type="sldNum" sz="quarter" idx="12"/>
          </p:nvPr>
        </p:nvSpPr>
        <p:spPr/>
        <p:txBody>
          <a:bodyPr/>
          <a:lstStyle/>
          <a:p>
            <a:pPr>
              <a:defRPr/>
            </a:pPr>
            <a:fld id="{42B0E7E9-9F88-4874-8D8C-4E183F8FD0E3}" type="slidenum">
              <a:rPr lang="en-US" altLang="zh-CN"/>
              <a:t>6</a:t>
            </a:fld>
            <a:endParaRPr lang="en-US" altLang="zh-CN"/>
          </a:p>
        </p:txBody>
      </p:sp>
      <p:sp>
        <p:nvSpPr>
          <p:cNvPr id="564234" name="Text Box 10"/>
          <p:cNvSpPr txBox="1">
            <a:spLocks noChangeArrowheads="1"/>
          </p:cNvSpPr>
          <p:nvPr/>
        </p:nvSpPr>
        <p:spPr bwMode="auto">
          <a:xfrm>
            <a:off x="611188" y="836613"/>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1</a:t>
            </a:r>
            <a:r>
              <a:rPr lang="zh-CN" altLang="en-US" sz="2400">
                <a:latin typeface="Arial" panose="020B0604020202020204" pitchFamily="34" charset="0"/>
                <a:ea typeface="楷体" panose="02010609060101010101" pitchFamily="49" charset="-122"/>
                <a:cs typeface="Arial" panose="020B0604020202020204" pitchFamily="34" charset="0"/>
              </a:rPr>
              <a:t>、</a:t>
            </a:r>
            <a:r>
              <a:rPr lang="en-US" altLang="zh-CN" sz="2400" i="1">
                <a:latin typeface="Arial" panose="020B0604020202020204" pitchFamily="34" charset="0"/>
                <a:ea typeface="楷体" panose="02010609060101010101" pitchFamily="49" charset="-122"/>
                <a:cs typeface="Arial" panose="020B0604020202020204" pitchFamily="34" charset="0"/>
              </a:rPr>
              <a:t>α</a:t>
            </a:r>
            <a:r>
              <a:rPr lang="en-US" altLang="zh-CN" sz="2400">
                <a:latin typeface="Arial" panose="020B0604020202020204" pitchFamily="34" charset="0"/>
                <a:ea typeface="楷体" panose="02010609060101010101" pitchFamily="49" charset="-122"/>
                <a:cs typeface="Arial" panose="020B0604020202020204" pitchFamily="34" charset="0"/>
              </a:rPr>
              <a:t>-H</a:t>
            </a:r>
            <a:r>
              <a:rPr lang="zh-CN" altLang="en-US" sz="2400">
                <a:latin typeface="Arial" panose="020B0604020202020204" pitchFamily="34" charset="0"/>
                <a:ea typeface="楷体" panose="02010609060101010101" pitchFamily="49" charset="-122"/>
                <a:cs typeface="Arial" panose="020B0604020202020204" pitchFamily="34" charset="0"/>
              </a:rPr>
              <a:t>的活泼性</a:t>
            </a:r>
          </a:p>
        </p:txBody>
      </p:sp>
      <p:sp>
        <p:nvSpPr>
          <p:cNvPr id="564235" name="Text Box 11"/>
          <p:cNvSpPr txBox="1">
            <a:spLocks noChangeArrowheads="1"/>
          </p:cNvSpPr>
          <p:nvPr/>
        </p:nvSpPr>
        <p:spPr bwMode="auto">
          <a:xfrm>
            <a:off x="638175" y="1458913"/>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latin typeface="Arial" panose="020B0604020202020204" pitchFamily="34" charset="0"/>
                <a:ea typeface="楷体" panose="02010609060101010101" pitchFamily="49" charset="-122"/>
                <a:cs typeface="Arial" panose="020B0604020202020204" pitchFamily="34" charset="0"/>
              </a:rPr>
              <a:t>（</a:t>
            </a:r>
            <a:r>
              <a:rPr lang="en-US" altLang="zh-CN" sz="2400">
                <a:latin typeface="Arial" panose="020B0604020202020204" pitchFamily="34" charset="0"/>
                <a:ea typeface="楷体" panose="02010609060101010101" pitchFamily="49" charset="-122"/>
                <a:cs typeface="Arial" panose="020B0604020202020204" pitchFamily="34" charset="0"/>
              </a:rPr>
              <a:t>1</a:t>
            </a:r>
            <a:r>
              <a:rPr lang="zh-CN" altLang="en-US" sz="2400">
                <a:latin typeface="Arial" panose="020B0604020202020204" pitchFamily="34" charset="0"/>
                <a:ea typeface="楷体" panose="02010609060101010101" pitchFamily="49" charset="-122"/>
                <a:cs typeface="Arial" panose="020B0604020202020204" pitchFamily="34" charset="0"/>
              </a:rPr>
              <a:t>）互变异构与酸性</a:t>
            </a:r>
          </a:p>
        </p:txBody>
      </p:sp>
      <p:sp>
        <p:nvSpPr>
          <p:cNvPr id="564236" name="Text Box 12"/>
          <p:cNvSpPr txBox="1">
            <a:spLocks noChangeArrowheads="1"/>
          </p:cNvSpPr>
          <p:nvPr/>
        </p:nvSpPr>
        <p:spPr bwMode="auto">
          <a:xfrm>
            <a:off x="823913" y="196373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latin typeface="Arial" panose="020B0604020202020204" pitchFamily="34" charset="0"/>
                <a:ea typeface="楷体" panose="02010609060101010101" pitchFamily="49" charset="-122"/>
                <a:cs typeface="Arial" panose="020B0604020202020204" pitchFamily="34" charset="0"/>
              </a:rPr>
              <a:t>具有</a:t>
            </a:r>
            <a:r>
              <a:rPr lang="en-US" altLang="zh-CN" sz="2400" i="1">
                <a:latin typeface="Arial" panose="020B0604020202020204" pitchFamily="34" charset="0"/>
                <a:ea typeface="楷体" panose="02010609060101010101" pitchFamily="49" charset="-122"/>
                <a:cs typeface="Arial" panose="020B0604020202020204" pitchFamily="34" charset="0"/>
              </a:rPr>
              <a:t>α</a:t>
            </a:r>
            <a:r>
              <a:rPr lang="en-US" altLang="zh-CN" sz="2400">
                <a:latin typeface="Arial" panose="020B0604020202020204" pitchFamily="34" charset="0"/>
                <a:ea typeface="楷体" panose="02010609060101010101" pitchFamily="49" charset="-122"/>
                <a:cs typeface="Arial" panose="020B0604020202020204" pitchFamily="34" charset="0"/>
              </a:rPr>
              <a:t>-H</a:t>
            </a:r>
            <a:r>
              <a:rPr lang="zh-CN" altLang="en-US" sz="2400">
                <a:latin typeface="Arial" panose="020B0604020202020204" pitchFamily="34" charset="0"/>
                <a:ea typeface="楷体" panose="02010609060101010101" pitchFamily="49" charset="-122"/>
                <a:cs typeface="Arial" panose="020B0604020202020204" pitchFamily="34" charset="0"/>
              </a:rPr>
              <a:t>的硝基化合物，可与强碱作用生成溶于水的盐。</a:t>
            </a:r>
          </a:p>
        </p:txBody>
      </p:sp>
      <p:sp>
        <p:nvSpPr>
          <p:cNvPr id="564238" name="Text Box 14"/>
          <p:cNvSpPr txBox="1">
            <a:spLocks noChangeArrowheads="1"/>
          </p:cNvSpPr>
          <p:nvPr/>
        </p:nvSpPr>
        <p:spPr bwMode="auto">
          <a:xfrm>
            <a:off x="0" y="4230688"/>
            <a:ext cx="8280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10000"/>
              </a:lnSpc>
              <a:spcBef>
                <a:spcPct val="50000"/>
              </a:spcBef>
              <a:buFontTx/>
              <a:buNone/>
            </a:pPr>
            <a:r>
              <a:rPr lang="en-US" altLang="zh-CN" sz="2400">
                <a:solidFill>
                  <a:srgbClr val="008000"/>
                </a:solidFill>
                <a:latin typeface="宋体" panose="02010600030101010101" pitchFamily="2" charset="-122"/>
                <a:ea typeface="宋体" panose="02010600030101010101" pitchFamily="2" charset="-122"/>
              </a:rPr>
              <a:t>    </a:t>
            </a:r>
            <a:r>
              <a:rPr lang="zh-CN" altLang="en-US" sz="2400">
                <a:latin typeface="Arial" panose="020B0604020202020204" pitchFamily="34" charset="0"/>
                <a:ea typeface="楷体" panose="02010609060101010101" pitchFamily="49" charset="-122"/>
                <a:cs typeface="Arial" panose="020B0604020202020204" pitchFamily="34" charset="0"/>
              </a:rPr>
              <a:t>这是因为具有</a:t>
            </a:r>
            <a:r>
              <a:rPr lang="en-US" altLang="zh-CN" sz="2400" i="1">
                <a:latin typeface="Arial" panose="020B0604020202020204" pitchFamily="34" charset="0"/>
                <a:ea typeface="楷体" panose="02010609060101010101" pitchFamily="49" charset="-122"/>
                <a:cs typeface="Arial" panose="020B0604020202020204" pitchFamily="34" charset="0"/>
              </a:rPr>
              <a:t>α</a:t>
            </a:r>
            <a:r>
              <a:rPr lang="en-US" altLang="zh-CN" sz="2400">
                <a:latin typeface="Arial" panose="020B0604020202020204" pitchFamily="34" charset="0"/>
                <a:ea typeface="楷体" panose="02010609060101010101" pitchFamily="49" charset="-122"/>
                <a:cs typeface="Arial" panose="020B0604020202020204" pitchFamily="34" charset="0"/>
              </a:rPr>
              <a:t>-H</a:t>
            </a:r>
            <a:r>
              <a:rPr lang="zh-CN" altLang="en-US" sz="2400">
                <a:latin typeface="Arial" panose="020B0604020202020204" pitchFamily="34" charset="0"/>
                <a:ea typeface="楷体" panose="02010609060101010101" pitchFamily="49" charset="-122"/>
                <a:cs typeface="Arial" panose="020B0604020202020204" pitchFamily="34" charset="0"/>
              </a:rPr>
              <a:t>的硝基化合物存在互变异构的结果：</a:t>
            </a:r>
          </a:p>
        </p:txBody>
      </p:sp>
      <p:sp>
        <p:nvSpPr>
          <p:cNvPr id="564241" name="Text Box 17"/>
          <p:cNvSpPr txBox="1">
            <a:spLocks noChangeArrowheads="1"/>
          </p:cNvSpPr>
          <p:nvPr/>
        </p:nvSpPr>
        <p:spPr bwMode="auto">
          <a:xfrm>
            <a:off x="539750" y="3506788"/>
            <a:ext cx="8424863" cy="42703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200">
                <a:latin typeface="Arial" panose="020B0604020202020204" pitchFamily="34" charset="0"/>
                <a:ea typeface="楷体" panose="02010609060101010101" pitchFamily="49" charset="-122"/>
                <a:cs typeface="Arial" panose="020B0604020202020204" pitchFamily="34" charset="0"/>
              </a:rPr>
              <a:t>硝基甲烷、硝基乙烷、硝基丙烷的</a:t>
            </a:r>
            <a:r>
              <a:rPr lang="en-US" altLang="zh-CN" sz="2200">
                <a:latin typeface="Arial" panose="020B0604020202020204" pitchFamily="34" charset="0"/>
                <a:ea typeface="楷体" panose="02010609060101010101" pitchFamily="49" charset="-122"/>
                <a:cs typeface="Arial" panose="020B0604020202020204" pitchFamily="34" charset="0"/>
              </a:rPr>
              <a:t>pKa</a:t>
            </a:r>
            <a:r>
              <a:rPr lang="zh-CN" altLang="en-US" sz="2200">
                <a:latin typeface="Arial" panose="020B0604020202020204" pitchFamily="34" charset="0"/>
                <a:ea typeface="楷体" panose="02010609060101010101" pitchFamily="49" charset="-122"/>
                <a:cs typeface="Arial" panose="020B0604020202020204" pitchFamily="34" charset="0"/>
              </a:rPr>
              <a:t>值分别为：</a:t>
            </a:r>
            <a:r>
              <a:rPr lang="en-US" altLang="zh-CN" sz="2200">
                <a:latin typeface="Arial" panose="020B0604020202020204" pitchFamily="34" charset="0"/>
                <a:ea typeface="楷体" panose="02010609060101010101" pitchFamily="49" charset="-122"/>
                <a:cs typeface="Arial" panose="020B0604020202020204" pitchFamily="34" charset="0"/>
              </a:rPr>
              <a:t>10.2</a:t>
            </a:r>
            <a:r>
              <a:rPr lang="zh-CN" altLang="en-US" sz="2200">
                <a:latin typeface="Arial" panose="020B0604020202020204" pitchFamily="34" charset="0"/>
                <a:ea typeface="楷体" panose="02010609060101010101" pitchFamily="49" charset="-122"/>
                <a:cs typeface="Arial" panose="020B0604020202020204" pitchFamily="34" charset="0"/>
              </a:rPr>
              <a:t>、</a:t>
            </a:r>
            <a:r>
              <a:rPr lang="en-US" altLang="zh-CN" sz="2200">
                <a:latin typeface="Arial" panose="020B0604020202020204" pitchFamily="34" charset="0"/>
                <a:ea typeface="楷体" panose="02010609060101010101" pitchFamily="49" charset="-122"/>
                <a:cs typeface="Arial" panose="020B0604020202020204" pitchFamily="34" charset="0"/>
              </a:rPr>
              <a:t>8.5</a:t>
            </a:r>
            <a:r>
              <a:rPr lang="zh-CN" altLang="en-US" sz="2200">
                <a:latin typeface="Arial" panose="020B0604020202020204" pitchFamily="34" charset="0"/>
                <a:ea typeface="楷体" panose="02010609060101010101" pitchFamily="49" charset="-122"/>
                <a:cs typeface="Arial" panose="020B0604020202020204" pitchFamily="34" charset="0"/>
              </a:rPr>
              <a:t>、</a:t>
            </a:r>
            <a:r>
              <a:rPr lang="en-US" altLang="zh-CN" sz="2200">
                <a:latin typeface="Arial" panose="020B0604020202020204" pitchFamily="34" charset="0"/>
                <a:ea typeface="楷体" panose="02010609060101010101" pitchFamily="49" charset="-122"/>
                <a:cs typeface="Arial" panose="020B0604020202020204" pitchFamily="34" charset="0"/>
              </a:rPr>
              <a:t>7.8</a:t>
            </a:r>
            <a:r>
              <a:rPr lang="zh-CN" altLang="en-US" sz="2200">
                <a:latin typeface="Arial" panose="020B0604020202020204" pitchFamily="34" charset="0"/>
                <a:ea typeface="楷体" panose="02010609060101010101" pitchFamily="49" charset="-122"/>
                <a:cs typeface="Arial" panose="020B0604020202020204" pitchFamily="34" charset="0"/>
              </a:rPr>
              <a:t>。 </a:t>
            </a:r>
          </a:p>
        </p:txBody>
      </p:sp>
      <p:sp>
        <p:nvSpPr>
          <p:cNvPr id="564242" name="Rectangle 18"/>
          <p:cNvSpPr>
            <a:spLocks noChangeArrowheads="1"/>
          </p:cNvSpPr>
          <p:nvPr/>
        </p:nvSpPr>
        <p:spPr bwMode="auto">
          <a:xfrm>
            <a:off x="611188" y="260350"/>
            <a:ext cx="411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spcBef>
                <a:spcPct val="20000"/>
              </a:spcBef>
              <a:buClr>
                <a:schemeClr val="hlink"/>
              </a:buClr>
              <a:buSzPct val="70000"/>
              <a:buFont typeface="Wingdings" panose="05000000000000000000" pitchFamily="2" charset="2"/>
              <a:buNone/>
            </a:pPr>
            <a:r>
              <a:rPr kumimoji="0" lang="zh-CN" altLang="en-US" sz="2400">
                <a:latin typeface="楷体" panose="02010609060101010101" pitchFamily="49" charset="-122"/>
                <a:ea typeface="楷体" panose="02010609060101010101" pitchFamily="49" charset="-122"/>
                <a:cs typeface="Arial" panose="020B0604020202020204" pitchFamily="34" charset="0"/>
              </a:rPr>
              <a:t>三、硝基化合物的化学性质</a:t>
            </a:r>
          </a:p>
        </p:txBody>
      </p:sp>
      <p:graphicFrame>
        <p:nvGraphicFramePr>
          <p:cNvPr id="564243" name="Object 19"/>
          <p:cNvGraphicFramePr>
            <a:graphicFrameLocks noChangeAspect="1"/>
          </p:cNvGraphicFramePr>
          <p:nvPr/>
        </p:nvGraphicFramePr>
        <p:xfrm>
          <a:off x="1258888" y="2565400"/>
          <a:ext cx="6696075" cy="533400"/>
        </p:xfrm>
        <a:graphic>
          <a:graphicData uri="http://schemas.openxmlformats.org/presentationml/2006/ole">
            <mc:AlternateContent xmlns:mc="http://schemas.openxmlformats.org/markup-compatibility/2006">
              <mc:Choice xmlns:v="urn:schemas-microsoft-com:vml" Requires="v">
                <p:oleObj spid="_x0000_s12460" name="CS ChemDraw Drawing" r:id="rId3" imgW="6210300" imgH="508000" progId="ChemDraw.Document.6.0">
                  <p:embed/>
                </p:oleObj>
              </mc:Choice>
              <mc:Fallback>
                <p:oleObj name="CS ChemDraw Drawing" r:id="rId3" imgW="6210300" imgH="508000" progId="ChemDraw.Document.6.0">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565400"/>
                        <a:ext cx="6696075" cy="5334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49" name="Object 25"/>
          <p:cNvGraphicFramePr>
            <a:graphicFrameLocks noChangeAspect="1"/>
          </p:cNvGraphicFramePr>
          <p:nvPr/>
        </p:nvGraphicFramePr>
        <p:xfrm>
          <a:off x="1258888" y="4797425"/>
          <a:ext cx="7129462" cy="1404938"/>
        </p:xfrm>
        <a:graphic>
          <a:graphicData uri="http://schemas.openxmlformats.org/presentationml/2006/ole">
            <mc:AlternateContent xmlns:mc="http://schemas.openxmlformats.org/markup-compatibility/2006">
              <mc:Choice xmlns:v="urn:schemas-microsoft-com:vml" Requires="v">
                <p:oleObj spid="_x0000_s12461" name="CS ChemDraw Drawing" r:id="rId5" imgW="7594600" imgH="1511300" progId="ChemDraw.Document.6.0">
                  <p:embed/>
                </p:oleObj>
              </mc:Choice>
              <mc:Fallback>
                <p:oleObj name="CS ChemDraw Drawing" r:id="rId5" imgW="7594600" imgH="1511300" progId="ChemDraw.Document.6.0">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797425"/>
                        <a:ext cx="7129462" cy="140493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64242"/>
                                        </p:tgtEl>
                                        <p:attrNameLst>
                                          <p:attrName>style.visibility</p:attrName>
                                        </p:attrNameLst>
                                      </p:cBhvr>
                                      <p:to>
                                        <p:strVal val="visible"/>
                                      </p:to>
                                    </p:set>
                                    <p:animEffect transition="in" filter="strips(downLeft)">
                                      <p:cBhvr>
                                        <p:cTn id="7" dur="500"/>
                                        <p:tgtEl>
                                          <p:spTgt spid="56424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64234"/>
                                        </p:tgtEl>
                                        <p:attrNameLst>
                                          <p:attrName>style.visibility</p:attrName>
                                        </p:attrNameLst>
                                      </p:cBhvr>
                                      <p:to>
                                        <p:strVal val="visible"/>
                                      </p:to>
                                    </p:set>
                                    <p:animEffect transition="in" filter="strips(downLeft)">
                                      <p:cBhvr>
                                        <p:cTn id="12" dur="500"/>
                                        <p:tgtEl>
                                          <p:spTgt spid="56423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564235"/>
                                        </p:tgtEl>
                                        <p:attrNameLst>
                                          <p:attrName>style.visibility</p:attrName>
                                        </p:attrNameLst>
                                      </p:cBhvr>
                                      <p:to>
                                        <p:strVal val="visible"/>
                                      </p:to>
                                    </p:set>
                                    <p:animEffect transition="in" filter="strips(downLeft)">
                                      <p:cBhvr>
                                        <p:cTn id="17" dur="500"/>
                                        <p:tgtEl>
                                          <p:spTgt spid="564235"/>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564236"/>
                                        </p:tgtEl>
                                        <p:attrNameLst>
                                          <p:attrName>style.visibility</p:attrName>
                                        </p:attrNameLst>
                                      </p:cBhvr>
                                      <p:to>
                                        <p:strVal val="visible"/>
                                      </p:to>
                                    </p:set>
                                    <p:animEffect transition="in" filter="strips(downLeft)">
                                      <p:cBhvr>
                                        <p:cTn id="20" dur="500"/>
                                        <p:tgtEl>
                                          <p:spTgt spid="564236"/>
                                        </p:tgtEl>
                                      </p:cBhvr>
                                    </p:animEffect>
                                  </p:childTnLst>
                                </p:cTn>
                              </p:par>
                              <p:par>
                                <p:cTn id="21" presetID="18" presetClass="entr" presetSubtype="12" fill="hold" nodeType="withEffect">
                                  <p:stCondLst>
                                    <p:cond delay="0"/>
                                  </p:stCondLst>
                                  <p:childTnLst>
                                    <p:set>
                                      <p:cBhvr>
                                        <p:cTn id="22" dur="1" fill="hold">
                                          <p:stCondLst>
                                            <p:cond delay="0"/>
                                          </p:stCondLst>
                                        </p:cTn>
                                        <p:tgtEl>
                                          <p:spTgt spid="564243"/>
                                        </p:tgtEl>
                                        <p:attrNameLst>
                                          <p:attrName>style.visibility</p:attrName>
                                        </p:attrNameLst>
                                      </p:cBhvr>
                                      <p:to>
                                        <p:strVal val="visible"/>
                                      </p:to>
                                    </p:set>
                                    <p:animEffect transition="in" filter="strips(downLeft)">
                                      <p:cBhvr>
                                        <p:cTn id="23" dur="500"/>
                                        <p:tgtEl>
                                          <p:spTgt spid="564243"/>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564241"/>
                                        </p:tgtEl>
                                        <p:attrNameLst>
                                          <p:attrName>style.visibility</p:attrName>
                                        </p:attrNameLst>
                                      </p:cBhvr>
                                      <p:to>
                                        <p:strVal val="visible"/>
                                      </p:to>
                                    </p:set>
                                    <p:animEffect transition="in" filter="strips(downLeft)">
                                      <p:cBhvr>
                                        <p:cTn id="28" dur="500"/>
                                        <p:tgtEl>
                                          <p:spTgt spid="564241"/>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564238"/>
                                        </p:tgtEl>
                                        <p:attrNameLst>
                                          <p:attrName>style.visibility</p:attrName>
                                        </p:attrNameLst>
                                      </p:cBhvr>
                                      <p:to>
                                        <p:strVal val="visible"/>
                                      </p:to>
                                    </p:set>
                                    <p:animEffect transition="in" filter="strips(downLeft)">
                                      <p:cBhvr>
                                        <p:cTn id="33" dur="500"/>
                                        <p:tgtEl>
                                          <p:spTgt spid="564238"/>
                                        </p:tgtEl>
                                      </p:cBhvr>
                                    </p:animEffect>
                                  </p:childTnLst>
                                </p:cTn>
                              </p:par>
                              <p:par>
                                <p:cTn id="34" presetID="18" presetClass="entr" presetSubtype="12" fill="hold" nodeType="withEffect">
                                  <p:stCondLst>
                                    <p:cond delay="0"/>
                                  </p:stCondLst>
                                  <p:childTnLst>
                                    <p:set>
                                      <p:cBhvr>
                                        <p:cTn id="35" dur="1" fill="hold">
                                          <p:stCondLst>
                                            <p:cond delay="0"/>
                                          </p:stCondLst>
                                        </p:cTn>
                                        <p:tgtEl>
                                          <p:spTgt spid="564249"/>
                                        </p:tgtEl>
                                        <p:attrNameLst>
                                          <p:attrName>style.visibility</p:attrName>
                                        </p:attrNameLst>
                                      </p:cBhvr>
                                      <p:to>
                                        <p:strVal val="visible"/>
                                      </p:to>
                                    </p:set>
                                    <p:animEffect transition="in" filter="strips(downLeft)">
                                      <p:cBhvr>
                                        <p:cTn id="36" dur="500"/>
                                        <p:tgtEl>
                                          <p:spTgt spid="564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4" grpId="0"/>
      <p:bldP spid="564235" grpId="0"/>
      <p:bldP spid="564236" grpId="0"/>
      <p:bldP spid="564238" grpId="0"/>
      <p:bldP spid="564241" grpId="0"/>
      <p:bldP spid="56424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7" name="Rectangle 11"/>
          <p:cNvSpPr>
            <a:spLocks noChangeArrowheads="1"/>
          </p:cNvSpPr>
          <p:nvPr/>
        </p:nvSpPr>
        <p:spPr bwMode="auto">
          <a:xfrm>
            <a:off x="2209800" y="3733800"/>
            <a:ext cx="304800" cy="228600"/>
          </a:xfrm>
          <a:prstGeom prst="rect">
            <a:avLst/>
          </a:prstGeom>
          <a:solidFill>
            <a:srgbClr val="FFC000"/>
          </a:solidFill>
          <a:ln>
            <a:noFill/>
          </a:ln>
          <a:effectLst/>
        </p:spPr>
        <p:txBody>
          <a:bodyPr anchor="ctr">
            <a:spAutoFit/>
          </a:bodyPr>
          <a:lstStyle/>
          <a:p>
            <a:endParaRPr lang="zh-CN" altLang="en-US"/>
          </a:p>
        </p:txBody>
      </p:sp>
      <p:sp>
        <p:nvSpPr>
          <p:cNvPr id="111628" name="Rectangle 12"/>
          <p:cNvSpPr>
            <a:spLocks noChangeArrowheads="1"/>
          </p:cNvSpPr>
          <p:nvPr/>
        </p:nvSpPr>
        <p:spPr bwMode="auto">
          <a:xfrm>
            <a:off x="2895600" y="3733800"/>
            <a:ext cx="304800" cy="228600"/>
          </a:xfrm>
          <a:prstGeom prst="rect">
            <a:avLst/>
          </a:prstGeom>
          <a:solidFill>
            <a:srgbClr val="FFC000"/>
          </a:solidFill>
          <a:ln>
            <a:noFill/>
          </a:ln>
          <a:effectLst/>
        </p:spPr>
        <p:txBody>
          <a:bodyPr anchor="ctr">
            <a:spAutoFit/>
          </a:bodyPr>
          <a:lstStyle/>
          <a:p>
            <a:endParaRPr lang="zh-CN" altLang="en-US"/>
          </a:p>
        </p:txBody>
      </p:sp>
      <p:sp>
        <p:nvSpPr>
          <p:cNvPr id="111629" name="Rectangle 13"/>
          <p:cNvSpPr>
            <a:spLocks noChangeArrowheads="1"/>
          </p:cNvSpPr>
          <p:nvPr/>
        </p:nvSpPr>
        <p:spPr bwMode="auto">
          <a:xfrm>
            <a:off x="2209800" y="5181600"/>
            <a:ext cx="304800" cy="228600"/>
          </a:xfrm>
          <a:prstGeom prst="rect">
            <a:avLst/>
          </a:prstGeom>
          <a:solidFill>
            <a:srgbClr val="FFC000"/>
          </a:solidFill>
          <a:ln>
            <a:noFill/>
          </a:ln>
          <a:effectLst/>
        </p:spPr>
        <p:txBody>
          <a:bodyPr anchor="ctr">
            <a:spAutoFit/>
          </a:bodyPr>
          <a:lstStyle/>
          <a:p>
            <a:endParaRPr lang="zh-CN" altLang="en-US"/>
          </a:p>
        </p:txBody>
      </p:sp>
      <p:sp>
        <p:nvSpPr>
          <p:cNvPr id="111630" name="Rectangle 14"/>
          <p:cNvSpPr>
            <a:spLocks noChangeArrowheads="1"/>
          </p:cNvSpPr>
          <p:nvPr/>
        </p:nvSpPr>
        <p:spPr bwMode="auto">
          <a:xfrm>
            <a:off x="2895600" y="5181600"/>
            <a:ext cx="304800" cy="228600"/>
          </a:xfrm>
          <a:prstGeom prst="rect">
            <a:avLst/>
          </a:prstGeom>
          <a:solidFill>
            <a:srgbClr val="FFC000"/>
          </a:solidFill>
          <a:ln>
            <a:noFill/>
          </a:ln>
          <a:effectLst/>
        </p:spPr>
        <p:txBody>
          <a:bodyPr anchor="ctr">
            <a:spAutoFit/>
          </a:bodyPr>
          <a:lstStyle/>
          <a:p>
            <a:endParaRPr lang="zh-CN" altLang="en-US"/>
          </a:p>
        </p:txBody>
      </p:sp>
      <p:graphicFrame>
        <p:nvGraphicFramePr>
          <p:cNvPr id="111626" name="Object 10"/>
          <p:cNvGraphicFramePr>
            <a:graphicFrameLocks noChangeAspect="1"/>
          </p:cNvGraphicFramePr>
          <p:nvPr/>
        </p:nvGraphicFramePr>
        <p:xfrm>
          <a:off x="1141413" y="1885950"/>
          <a:ext cx="4956175" cy="3929063"/>
        </p:xfrm>
        <a:graphic>
          <a:graphicData uri="http://schemas.openxmlformats.org/presentationml/2006/ole">
            <mc:AlternateContent xmlns:mc="http://schemas.openxmlformats.org/markup-compatibility/2006">
              <mc:Choice xmlns:v="urn:schemas-microsoft-com:vml" Requires="v">
                <p:oleObj spid="_x0000_s90137" name="CS ChemDraw Drawing" r:id="rId3" imgW="2667635" imgH="2115820" progId="ChemDraw.Document.6.0">
                  <p:embed/>
                </p:oleObj>
              </mc:Choice>
              <mc:Fallback>
                <p:oleObj name="CS ChemDraw Drawing" r:id="rId3" imgW="2667635" imgH="2115820" progId="ChemDraw.Document.6.0">
                  <p:embed/>
                  <p:pic>
                    <p:nvPicPr>
                      <p:cNvPr id="0" name="Object 10"/>
                      <p:cNvPicPr>
                        <a:picLocks noChangeAspect="1" noChangeArrowheads="1"/>
                      </p:cNvPicPr>
                      <p:nvPr/>
                    </p:nvPicPr>
                    <p:blipFill>
                      <a:blip r:embed="rId4"/>
                      <a:srcRect/>
                      <a:stretch>
                        <a:fillRect/>
                      </a:stretch>
                    </p:blipFill>
                    <p:spPr bwMode="auto">
                      <a:xfrm>
                        <a:off x="1141413" y="1885950"/>
                        <a:ext cx="4956175" cy="392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2" name="Text Box 6"/>
          <p:cNvSpPr txBox="1">
            <a:spLocks noChangeArrowheads="1"/>
          </p:cNvSpPr>
          <p:nvPr/>
        </p:nvSpPr>
        <p:spPr bwMode="auto">
          <a:xfrm>
            <a:off x="685800" y="1066800"/>
            <a:ext cx="571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6600"/>
                </a:solidFill>
                <a:ea typeface="黑体" panose="02010609060101010101" pitchFamily="49" charset="-122"/>
              </a:rPr>
              <a:t>被卤原子取代的其它方法</a:t>
            </a:r>
          </a:p>
        </p:txBody>
      </p:sp>
      <p:sp>
        <p:nvSpPr>
          <p:cNvPr id="111623" name="Text Box 7"/>
          <p:cNvSpPr txBox="1">
            <a:spLocks noChangeArrowheads="1"/>
          </p:cNvSpPr>
          <p:nvPr/>
        </p:nvSpPr>
        <p:spPr bwMode="auto">
          <a:xfrm>
            <a:off x="5638800" y="4003675"/>
            <a:ext cx="3276600"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663300"/>
                </a:solidFill>
                <a:ea typeface="黑体" panose="02010609060101010101" pitchFamily="49" charset="-122"/>
              </a:rPr>
              <a:t>Sandmeyer </a:t>
            </a:r>
            <a:r>
              <a:rPr lang="zh-CN" altLang="en-US" sz="2000" b="1">
                <a:solidFill>
                  <a:srgbClr val="663300"/>
                </a:solidFill>
                <a:ea typeface="黑体" panose="02010609060101010101" pitchFamily="49" charset="-122"/>
              </a:rPr>
              <a:t>反应：</a:t>
            </a:r>
          </a:p>
          <a:p>
            <a:pPr algn="ctr">
              <a:spcBef>
                <a:spcPct val="50000"/>
              </a:spcBef>
            </a:pPr>
            <a:r>
              <a:rPr lang="zh-CN" altLang="en-US" b="1">
                <a:solidFill>
                  <a:srgbClr val="3333FF"/>
                </a:solidFill>
                <a:ea typeface="黑体" panose="02010609060101010101" pitchFamily="49" charset="-122"/>
              </a:rPr>
              <a:t>  用 </a:t>
            </a:r>
            <a:r>
              <a:rPr lang="en-US" altLang="zh-CN" b="1">
                <a:solidFill>
                  <a:srgbClr val="3333FF"/>
                </a:solidFill>
                <a:ea typeface="黑体" panose="02010609060101010101" pitchFamily="49" charset="-122"/>
              </a:rPr>
              <a:t>CuX </a:t>
            </a:r>
            <a:r>
              <a:rPr lang="zh-CN" altLang="en-US" b="1">
                <a:solidFill>
                  <a:srgbClr val="3333FF"/>
                </a:solidFill>
                <a:ea typeface="黑体" panose="02010609060101010101" pitchFamily="49" charset="-122"/>
              </a:rPr>
              <a:t>做催化剂</a:t>
            </a:r>
          </a:p>
          <a:p>
            <a:pPr>
              <a:spcBef>
                <a:spcPct val="50000"/>
              </a:spcBef>
            </a:pPr>
            <a:r>
              <a:rPr lang="en-US" altLang="zh-CN" sz="2000" b="1">
                <a:solidFill>
                  <a:srgbClr val="663300"/>
                </a:solidFill>
                <a:ea typeface="黑体" panose="02010609060101010101" pitchFamily="49" charset="-122"/>
              </a:rPr>
              <a:t>Gattermann </a:t>
            </a:r>
            <a:r>
              <a:rPr lang="zh-CN" altLang="en-US" sz="2000" b="1">
                <a:solidFill>
                  <a:srgbClr val="663300"/>
                </a:solidFill>
                <a:ea typeface="黑体" panose="02010609060101010101" pitchFamily="49" charset="-122"/>
              </a:rPr>
              <a:t>反应：</a:t>
            </a:r>
          </a:p>
          <a:p>
            <a:pPr algn="ctr">
              <a:spcBef>
                <a:spcPct val="50000"/>
              </a:spcBef>
            </a:pPr>
            <a:r>
              <a:rPr lang="zh-CN" altLang="en-US" b="1">
                <a:solidFill>
                  <a:srgbClr val="3333FF"/>
                </a:solidFill>
                <a:ea typeface="黑体" panose="02010609060101010101" pitchFamily="49" charset="-122"/>
              </a:rPr>
              <a:t> 用 </a:t>
            </a:r>
            <a:r>
              <a:rPr lang="en-US" altLang="zh-CN" b="1">
                <a:solidFill>
                  <a:srgbClr val="3333FF"/>
                </a:solidFill>
                <a:ea typeface="黑体" panose="02010609060101010101" pitchFamily="49" charset="-122"/>
              </a:rPr>
              <a:t>Cu </a:t>
            </a:r>
            <a:r>
              <a:rPr lang="zh-CN" altLang="en-US" b="1">
                <a:solidFill>
                  <a:srgbClr val="3333FF"/>
                </a:solidFill>
                <a:ea typeface="黑体" panose="02010609060101010101" pitchFamily="49" charset="-122"/>
              </a:rPr>
              <a:t>做催化剂</a:t>
            </a:r>
          </a:p>
          <a:p>
            <a:pPr>
              <a:spcBef>
                <a:spcPct val="50000"/>
              </a:spcBef>
            </a:pPr>
            <a:endParaRPr lang="en-US" altLang="zh-CN" b="1">
              <a:solidFill>
                <a:srgbClr val="339933"/>
              </a:solidFill>
              <a:ea typeface="黑体" panose="02010609060101010101" pitchFamily="49" charset="-122"/>
            </a:endParaRPr>
          </a:p>
        </p:txBody>
      </p:sp>
      <p:sp>
        <p:nvSpPr>
          <p:cNvPr id="111625" name="AutoShape 9"/>
          <p:cNvSpPr/>
          <p:nvPr/>
        </p:nvSpPr>
        <p:spPr bwMode="auto">
          <a:xfrm>
            <a:off x="5181600" y="3622675"/>
            <a:ext cx="304800" cy="2362200"/>
          </a:xfrm>
          <a:prstGeom prst="rightBrace">
            <a:avLst>
              <a:gd name="adj1" fmla="val 64583"/>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6" name="Rectangle 16"/>
          <p:cNvSpPr>
            <a:spLocks noChangeArrowheads="1"/>
          </p:cNvSpPr>
          <p:nvPr/>
        </p:nvSpPr>
        <p:spPr bwMode="auto">
          <a:xfrm>
            <a:off x="3124200" y="2057400"/>
            <a:ext cx="381000" cy="304800"/>
          </a:xfrm>
          <a:prstGeom prst="rect">
            <a:avLst/>
          </a:prstGeom>
          <a:solidFill>
            <a:srgbClr val="FFC000"/>
          </a:solidFill>
          <a:ln>
            <a:noFill/>
          </a:ln>
          <a:effectLst/>
        </p:spPr>
        <p:txBody>
          <a:bodyPr wrap="none" anchor="ctr">
            <a:spAutoFit/>
          </a:bodyPr>
          <a:lstStyle/>
          <a:p>
            <a:endParaRPr lang="zh-CN" altLang="en-US"/>
          </a:p>
        </p:txBody>
      </p:sp>
      <p:sp>
        <p:nvSpPr>
          <p:cNvPr id="112657" name="Rectangle 17"/>
          <p:cNvSpPr>
            <a:spLocks noChangeArrowheads="1"/>
          </p:cNvSpPr>
          <p:nvPr/>
        </p:nvSpPr>
        <p:spPr bwMode="auto">
          <a:xfrm>
            <a:off x="3886200" y="2057400"/>
            <a:ext cx="381000" cy="304800"/>
          </a:xfrm>
          <a:prstGeom prst="rect">
            <a:avLst/>
          </a:prstGeom>
          <a:solidFill>
            <a:srgbClr val="FFC000"/>
          </a:solidFill>
          <a:ln>
            <a:noFill/>
          </a:ln>
          <a:effectLst/>
        </p:spPr>
        <p:txBody>
          <a:bodyPr wrap="none" anchor="ctr">
            <a:spAutoFit/>
          </a:bodyPr>
          <a:lstStyle/>
          <a:p>
            <a:endParaRPr lang="zh-CN" altLang="en-US"/>
          </a:p>
        </p:txBody>
      </p:sp>
      <p:sp>
        <p:nvSpPr>
          <p:cNvPr id="112648" name="Text Box 8"/>
          <p:cNvSpPr txBox="1">
            <a:spLocks noChangeArrowheads="1"/>
          </p:cNvSpPr>
          <p:nvPr/>
        </p:nvSpPr>
        <p:spPr bwMode="auto">
          <a:xfrm>
            <a:off x="685800" y="974725"/>
            <a:ext cx="464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chemeClr val="accent2"/>
                </a:solidFill>
                <a:ea typeface="黑体" panose="02010609060101010101" pitchFamily="49" charset="-122"/>
              </a:rPr>
              <a:t>c</a:t>
            </a:r>
            <a:r>
              <a:rPr lang="zh-CN" altLang="en-US" sz="2000" b="1" dirty="0">
                <a:solidFill>
                  <a:schemeClr val="accent2"/>
                </a:solidFill>
                <a:ea typeface="黑体" panose="02010609060101010101" pitchFamily="49" charset="-122"/>
              </a:rPr>
              <a:t>、被氰基取代</a:t>
            </a:r>
          </a:p>
        </p:txBody>
      </p:sp>
      <p:sp>
        <p:nvSpPr>
          <p:cNvPr id="112650" name="Text Box 10"/>
          <p:cNvSpPr txBox="1">
            <a:spLocks noChangeArrowheads="1"/>
          </p:cNvSpPr>
          <p:nvPr/>
        </p:nvSpPr>
        <p:spPr bwMode="auto">
          <a:xfrm>
            <a:off x="1219200" y="51054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663300"/>
                </a:solidFill>
                <a:ea typeface="黑体" panose="02010609060101010101" pitchFamily="49" charset="-122"/>
              </a:rPr>
              <a:t>Sandmeyer </a:t>
            </a:r>
            <a:r>
              <a:rPr lang="zh-CN" altLang="en-US" sz="2000" b="1">
                <a:solidFill>
                  <a:srgbClr val="663300"/>
                </a:solidFill>
                <a:ea typeface="黑体" panose="02010609060101010101" pitchFamily="49" charset="-122"/>
              </a:rPr>
              <a:t>反应</a:t>
            </a:r>
            <a:endParaRPr lang="zh-CN" altLang="en-US" b="1">
              <a:solidFill>
                <a:srgbClr val="339933"/>
              </a:solidFill>
            </a:endParaRPr>
          </a:p>
        </p:txBody>
      </p:sp>
      <p:graphicFrame>
        <p:nvGraphicFramePr>
          <p:cNvPr id="112652" name="Object 12"/>
          <p:cNvGraphicFramePr>
            <a:graphicFrameLocks noChangeAspect="1"/>
          </p:cNvGraphicFramePr>
          <p:nvPr/>
        </p:nvGraphicFramePr>
        <p:xfrm>
          <a:off x="1981200" y="1584325"/>
          <a:ext cx="3810000" cy="3005138"/>
        </p:xfrm>
        <a:graphic>
          <a:graphicData uri="http://schemas.openxmlformats.org/presentationml/2006/ole">
            <mc:AlternateContent xmlns:mc="http://schemas.openxmlformats.org/markup-compatibility/2006">
              <mc:Choice xmlns:v="urn:schemas-microsoft-com:vml" Requires="v">
                <p:oleObj spid="_x0000_s91162" name="CS ChemDraw Drawing" r:id="rId3" imgW="2543810" imgH="2008505" progId="ChemDraw.Document.6.0">
                  <p:embed/>
                </p:oleObj>
              </mc:Choice>
              <mc:Fallback>
                <p:oleObj name="CS ChemDraw Drawing" r:id="rId3" imgW="2543810" imgH="2008505" progId="ChemDraw.Document.6.0">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584325"/>
                        <a:ext cx="3810000" cy="300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53" name="Rectangle 13"/>
          <p:cNvSpPr>
            <a:spLocks noChangeArrowheads="1"/>
          </p:cNvSpPr>
          <p:nvPr/>
        </p:nvSpPr>
        <p:spPr bwMode="auto">
          <a:xfrm>
            <a:off x="5334000" y="5165725"/>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663300"/>
                </a:solidFill>
              </a:rPr>
              <a:t>Gattermann </a:t>
            </a:r>
            <a:r>
              <a:rPr lang="zh-CN" altLang="en-US" sz="2000" b="1">
                <a:solidFill>
                  <a:srgbClr val="663300"/>
                </a:solidFill>
                <a:ea typeface="黑体" panose="02010609060101010101" pitchFamily="49" charset="-122"/>
              </a:rPr>
              <a:t>反应</a:t>
            </a:r>
          </a:p>
        </p:txBody>
      </p:sp>
      <p:sp>
        <p:nvSpPr>
          <p:cNvPr id="112654" name="Rectangle 14"/>
          <p:cNvSpPr>
            <a:spLocks noChangeArrowheads="1"/>
          </p:cNvSpPr>
          <p:nvPr/>
        </p:nvSpPr>
        <p:spPr bwMode="auto">
          <a:xfrm>
            <a:off x="4038600" y="5105400"/>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3333FF"/>
                </a:solidFill>
                <a:ea typeface="黑体" panose="02010609060101010101" pitchFamily="49" charset="-122"/>
              </a:rPr>
              <a:t>或</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1" name="Rectangle 11"/>
          <p:cNvSpPr>
            <a:spLocks noChangeArrowheads="1"/>
          </p:cNvSpPr>
          <p:nvPr/>
        </p:nvSpPr>
        <p:spPr bwMode="auto">
          <a:xfrm>
            <a:off x="5257800" y="2514600"/>
            <a:ext cx="533400" cy="304800"/>
          </a:xfrm>
          <a:prstGeom prst="rect">
            <a:avLst/>
          </a:prstGeom>
          <a:solidFill>
            <a:srgbClr val="FFC000"/>
          </a:solidFill>
          <a:ln>
            <a:noFill/>
          </a:ln>
          <a:effectLst/>
        </p:spPr>
        <p:txBody>
          <a:bodyPr wrap="none" anchor="ctr">
            <a:spAutoFit/>
          </a:bodyPr>
          <a:lstStyle/>
          <a:p>
            <a:endParaRPr lang="zh-CN" altLang="en-US"/>
          </a:p>
        </p:txBody>
      </p:sp>
      <p:sp>
        <p:nvSpPr>
          <p:cNvPr id="194566" name="Text Box 6"/>
          <p:cNvSpPr txBox="1">
            <a:spLocks noChangeArrowheads="1"/>
          </p:cNvSpPr>
          <p:nvPr/>
        </p:nvSpPr>
        <p:spPr bwMode="auto">
          <a:xfrm>
            <a:off x="5410200" y="4419600"/>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solidFill>
                  <a:srgbClr val="0000CC"/>
                </a:solidFill>
                <a:ea typeface="黑体" panose="02010609060101010101" pitchFamily="49" charset="-122"/>
              </a:rPr>
              <a:t>Gattermann </a:t>
            </a:r>
            <a:r>
              <a:rPr lang="zh-CN" altLang="en-US" sz="2000" b="1">
                <a:solidFill>
                  <a:srgbClr val="0000CC"/>
                </a:solidFill>
                <a:ea typeface="黑体" panose="02010609060101010101" pitchFamily="49" charset="-122"/>
              </a:rPr>
              <a:t>反应</a:t>
            </a:r>
          </a:p>
        </p:txBody>
      </p:sp>
      <p:sp>
        <p:nvSpPr>
          <p:cNvPr id="194567" name="Text Box 7"/>
          <p:cNvSpPr txBox="1">
            <a:spLocks noChangeArrowheads="1"/>
          </p:cNvSpPr>
          <p:nvPr/>
        </p:nvSpPr>
        <p:spPr bwMode="auto">
          <a:xfrm>
            <a:off x="838200" y="990600"/>
            <a:ext cx="464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chemeClr val="accent2"/>
                </a:solidFill>
                <a:ea typeface="黑体" panose="02010609060101010101" pitchFamily="49" charset="-122"/>
              </a:rPr>
              <a:t>d</a:t>
            </a:r>
            <a:r>
              <a:rPr lang="zh-CN" altLang="en-US" sz="2000" b="1" dirty="0">
                <a:solidFill>
                  <a:schemeClr val="accent2"/>
                </a:solidFill>
                <a:ea typeface="黑体" panose="02010609060101010101" pitchFamily="49" charset="-122"/>
              </a:rPr>
              <a:t>、被硝基取代</a:t>
            </a:r>
          </a:p>
        </p:txBody>
      </p:sp>
      <p:graphicFrame>
        <p:nvGraphicFramePr>
          <p:cNvPr id="194570" name="Object 10"/>
          <p:cNvGraphicFramePr>
            <a:graphicFrameLocks noChangeAspect="1"/>
          </p:cNvGraphicFramePr>
          <p:nvPr/>
        </p:nvGraphicFramePr>
        <p:xfrm>
          <a:off x="1295400" y="1981200"/>
          <a:ext cx="6389688" cy="1870075"/>
        </p:xfrm>
        <a:graphic>
          <a:graphicData uri="http://schemas.openxmlformats.org/presentationml/2006/ole">
            <mc:AlternateContent xmlns:mc="http://schemas.openxmlformats.org/markup-compatibility/2006">
              <mc:Choice xmlns:v="urn:schemas-microsoft-com:vml" Requires="v">
                <p:oleObj spid="_x0000_s92186" name="CS ChemDraw Drawing" r:id="rId3" imgW="3968750" imgH="1156970" progId="ChemDraw.Document.6.0">
                  <p:embed/>
                </p:oleObj>
              </mc:Choice>
              <mc:Fallback>
                <p:oleObj name="CS ChemDraw Drawing" r:id="rId3" imgW="3968750" imgH="1156970" progId="ChemDraw.Document.6.0">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81200"/>
                        <a:ext cx="6389688" cy="187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3" name="Text Box 9"/>
          <p:cNvSpPr txBox="1">
            <a:spLocks noChangeArrowheads="1"/>
          </p:cNvSpPr>
          <p:nvPr/>
        </p:nvSpPr>
        <p:spPr bwMode="auto">
          <a:xfrm>
            <a:off x="685800" y="1093788"/>
            <a:ext cx="464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chemeClr val="accent2"/>
                </a:solidFill>
                <a:ea typeface="黑体" panose="02010609060101010101" pitchFamily="49" charset="-122"/>
              </a:rPr>
              <a:t>e</a:t>
            </a:r>
            <a:r>
              <a:rPr lang="zh-CN" altLang="en-US" sz="2000" b="1" dirty="0">
                <a:solidFill>
                  <a:schemeClr val="accent2"/>
                </a:solidFill>
                <a:ea typeface="黑体" panose="02010609060101010101" pitchFamily="49" charset="-122"/>
              </a:rPr>
              <a:t>、被氢原子取代</a:t>
            </a:r>
          </a:p>
        </p:txBody>
      </p:sp>
      <p:grpSp>
        <p:nvGrpSpPr>
          <p:cNvPr id="113677" name="Group 13"/>
          <p:cNvGrpSpPr/>
          <p:nvPr/>
        </p:nvGrpSpPr>
        <p:grpSpPr bwMode="auto">
          <a:xfrm>
            <a:off x="609600" y="2008188"/>
            <a:ext cx="8077200" cy="2792412"/>
            <a:chOff x="432" y="912"/>
            <a:chExt cx="5088" cy="1759"/>
          </a:xfrm>
        </p:grpSpPr>
        <p:graphicFrame>
          <p:nvGraphicFramePr>
            <p:cNvPr id="113676" name="Object 12"/>
            <p:cNvGraphicFramePr>
              <a:graphicFrameLocks noChangeAspect="1"/>
            </p:cNvGraphicFramePr>
            <p:nvPr/>
          </p:nvGraphicFramePr>
          <p:xfrm>
            <a:off x="432" y="912"/>
            <a:ext cx="5088" cy="1759"/>
          </p:xfrm>
          <a:graphic>
            <a:graphicData uri="http://schemas.openxmlformats.org/presentationml/2006/ole">
              <mc:AlternateContent xmlns:mc="http://schemas.openxmlformats.org/markup-compatibility/2006">
                <mc:Choice xmlns:v="urn:schemas-microsoft-com:vml" Requires="v">
                  <p:oleObj spid="_x0000_s93210" name="CS ChemDraw Drawing" r:id="rId3" imgW="5439410" imgH="1880870" progId="ChemDraw.Document.6.0">
                    <p:embed/>
                  </p:oleObj>
                </mc:Choice>
                <mc:Fallback>
                  <p:oleObj name="CS ChemDraw Drawing" r:id="rId3" imgW="5439410" imgH="1880870" progId="ChemDraw.Document.6.0">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912"/>
                          <a:ext cx="5088" cy="1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5" name="Text Box 11"/>
            <p:cNvSpPr txBox="1">
              <a:spLocks noChangeArrowheads="1"/>
            </p:cNvSpPr>
            <p:nvPr/>
          </p:nvSpPr>
          <p:spPr bwMode="auto">
            <a:xfrm>
              <a:off x="1152" y="1680"/>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8000"/>
                  </a:solidFill>
                  <a:ea typeface="黑体" panose="02010609060101010101" pitchFamily="49" charset="-122"/>
                </a:rPr>
                <a:t>次磷酸</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25" name="Group 13"/>
          <p:cNvGrpSpPr>
            <a:grpSpLocks noChangeAspect="1"/>
          </p:cNvGrpSpPr>
          <p:nvPr/>
        </p:nvGrpSpPr>
        <p:grpSpPr bwMode="auto">
          <a:xfrm>
            <a:off x="1403648" y="1351917"/>
            <a:ext cx="2146861" cy="1789051"/>
            <a:chOff x="480" y="336"/>
            <a:chExt cx="1440" cy="1200"/>
          </a:xfrm>
        </p:grpSpPr>
        <p:sp>
          <p:nvSpPr>
            <p:cNvPr id="115723" name="Oval 11"/>
            <p:cNvSpPr>
              <a:spLocks noChangeArrowheads="1"/>
            </p:cNvSpPr>
            <p:nvPr/>
          </p:nvSpPr>
          <p:spPr bwMode="auto">
            <a:xfrm>
              <a:off x="480" y="336"/>
              <a:ext cx="1440" cy="1200"/>
            </a:xfrm>
            <a:prstGeom prst="ellipse">
              <a:avLst/>
            </a:prstGeom>
            <a:gradFill rotWithShape="1">
              <a:gsLst>
                <a:gs pos="0">
                  <a:srgbClr val="BFC2FD"/>
                </a:gs>
                <a:gs pos="100000">
                  <a:schemeClr val="bg1"/>
                </a:gs>
              </a:gsLst>
              <a:lin ang="5400000" scaled="1"/>
            </a:gradFill>
            <a:ln w="9525" algn="ctr">
              <a:round/>
            </a:ln>
            <a:effectLst/>
            <a:scene3d>
              <a:camera prst="legacyPerspectiveBottom"/>
              <a:lightRig rig="legacyFlat3" dir="t"/>
            </a:scene3d>
            <a:sp3d extrusionH="887400" prstMaterial="legacyMatte">
              <a:bevelT w="13500" h="13500" prst="angle"/>
              <a:bevelB w="13500" h="13500" prst="angle"/>
              <a:extrusionClr>
                <a:srgbClr val="BFC2FD"/>
              </a:extrusionClr>
              <a:contourClr>
                <a:srgbClr val="BFC2F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zh-CN" altLang="en-US"/>
            </a:p>
          </p:txBody>
        </p:sp>
        <p:graphicFrame>
          <p:nvGraphicFramePr>
            <p:cNvPr id="115720" name="Object 8"/>
            <p:cNvGraphicFramePr>
              <a:graphicFrameLocks noChangeAspect="1"/>
            </p:cNvGraphicFramePr>
            <p:nvPr/>
          </p:nvGraphicFramePr>
          <p:xfrm>
            <a:off x="624" y="576"/>
            <a:ext cx="1104" cy="843"/>
          </p:xfrm>
          <a:graphic>
            <a:graphicData uri="http://schemas.openxmlformats.org/presentationml/2006/ole">
              <mc:AlternateContent xmlns:mc="http://schemas.openxmlformats.org/markup-compatibility/2006">
                <mc:Choice xmlns:v="urn:schemas-microsoft-com:vml" Requires="v">
                  <p:oleObj spid="_x0000_s95299" name="CS ChemDraw Drawing" r:id="rId3" imgW="943610" imgH="719455" progId="ChemDraw.Document.6.0">
                    <p:embed/>
                  </p:oleObj>
                </mc:Choice>
                <mc:Fallback>
                  <p:oleObj name="CS ChemDraw Drawing" r:id="rId3" imgW="943610" imgH="719455"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576"/>
                          <a:ext cx="1104" cy="84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15721" name="Object 9"/>
          <p:cNvGraphicFramePr>
            <a:graphicFrameLocks noChangeAspect="1"/>
          </p:cNvGraphicFramePr>
          <p:nvPr/>
        </p:nvGraphicFramePr>
        <p:xfrm>
          <a:off x="1484313" y="3381375"/>
          <a:ext cx="6176962" cy="3179763"/>
        </p:xfrm>
        <a:graphic>
          <a:graphicData uri="http://schemas.openxmlformats.org/presentationml/2006/ole">
            <mc:AlternateContent xmlns:mc="http://schemas.openxmlformats.org/markup-compatibility/2006">
              <mc:Choice xmlns:v="urn:schemas-microsoft-com:vml" Requires="v">
                <p:oleObj spid="_x0000_s95300" name="CS ChemDraw Drawing" r:id="rId5" imgW="3785870" imgH="1949450" progId="ChemDraw.Document.6.0">
                  <p:embed/>
                </p:oleObj>
              </mc:Choice>
              <mc:Fallback>
                <p:oleObj name="CS ChemDraw Drawing" r:id="rId5" imgW="3785870" imgH="1949450" progId="ChemDraw.Document.6.0">
                  <p:embed/>
                  <p:pic>
                    <p:nvPicPr>
                      <p:cNvPr id="0" name="Object 9"/>
                      <p:cNvPicPr>
                        <a:picLocks noChangeAspect="1" noChangeArrowheads="1"/>
                      </p:cNvPicPr>
                      <p:nvPr/>
                    </p:nvPicPr>
                    <p:blipFill>
                      <a:blip r:embed="rId6"/>
                      <a:srcRect/>
                      <a:stretch>
                        <a:fillRect/>
                      </a:stretch>
                    </p:blipFill>
                    <p:spPr bwMode="auto">
                      <a:xfrm>
                        <a:off x="1484313" y="3381375"/>
                        <a:ext cx="6176962" cy="3179763"/>
                      </a:xfrm>
                      <a:prstGeom prst="rect">
                        <a:avLst/>
                      </a:prstGeom>
                      <a:noFill/>
                      <a:ln>
                        <a:noFill/>
                      </a:ln>
                      <a:effectLst/>
                    </p:spPr>
                  </p:pic>
                </p:oleObj>
              </mc:Fallback>
            </mc:AlternateContent>
          </a:graphicData>
        </a:graphic>
      </p:graphicFrame>
      <p:graphicFrame>
        <p:nvGraphicFramePr>
          <p:cNvPr id="115722" name="Object 10"/>
          <p:cNvGraphicFramePr>
            <a:graphicFrameLocks noChangeAspect="1"/>
          </p:cNvGraphicFramePr>
          <p:nvPr/>
        </p:nvGraphicFramePr>
        <p:xfrm>
          <a:off x="4572000" y="1567941"/>
          <a:ext cx="3456384" cy="1238256"/>
        </p:xfrm>
        <a:graphic>
          <a:graphicData uri="http://schemas.openxmlformats.org/presentationml/2006/ole">
            <mc:AlternateContent xmlns:mc="http://schemas.openxmlformats.org/markup-compatibility/2006">
              <mc:Choice xmlns:v="urn:schemas-microsoft-com:vml" Requires="v">
                <p:oleObj spid="_x0000_s95301" name="CS ChemDraw Drawing" r:id="rId7" imgW="2523490" imgH="903605" progId="ChemDraw.Document.6.0">
                  <p:embed/>
                </p:oleObj>
              </mc:Choice>
              <mc:Fallback>
                <p:oleObj name="CS ChemDraw Drawing" r:id="rId7" imgW="2523490" imgH="903605" progId="ChemDraw.Document.6.0">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567941"/>
                        <a:ext cx="3456384" cy="1238256"/>
                      </a:xfrm>
                      <a:prstGeom prst="rect">
                        <a:avLst/>
                      </a:prstGeom>
                      <a:noFill/>
                      <a:ln>
                        <a:noFill/>
                      </a:ln>
                      <a:effectLst/>
                    </p:spPr>
                  </p:pic>
                </p:oleObj>
              </mc:Fallback>
            </mc:AlternateContent>
          </a:graphicData>
        </a:graphic>
      </p:graphicFrame>
      <p:sp>
        <p:nvSpPr>
          <p:cNvPr id="9" name="Text Box 4"/>
          <p:cNvSpPr txBox="1">
            <a:spLocks noChangeArrowheads="1"/>
          </p:cNvSpPr>
          <p:nvPr/>
        </p:nvSpPr>
        <p:spPr bwMode="auto">
          <a:xfrm>
            <a:off x="1066800" y="270669"/>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00CC"/>
                </a:solidFill>
                <a:ea typeface="黑体" panose="02010609060101010101" pitchFamily="49" charset="-122"/>
              </a:rPr>
              <a:t>用途</a:t>
            </a:r>
          </a:p>
        </p:txBody>
      </p:sp>
      <p:sp>
        <p:nvSpPr>
          <p:cNvPr id="10" name="Text Box 5"/>
          <p:cNvSpPr txBox="1">
            <a:spLocks noChangeArrowheads="1"/>
          </p:cNvSpPr>
          <p:nvPr/>
        </p:nvSpPr>
        <p:spPr bwMode="auto">
          <a:xfrm>
            <a:off x="1219200" y="727869"/>
            <a:ext cx="685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b="1">
                <a:solidFill>
                  <a:srgbClr val="0000CC"/>
                </a:solidFill>
              </a:rPr>
              <a:t>◆  </a:t>
            </a:r>
            <a:r>
              <a:rPr lang="zh-CN" altLang="en-US" sz="2000" b="1">
                <a:solidFill>
                  <a:srgbClr val="0000CC"/>
                </a:solidFill>
                <a:ea typeface="黑体" panose="02010609060101010101" pitchFamily="49" charset="-122"/>
              </a:rPr>
              <a:t>制备定位关系“矛盾”的芳香族衍生物。</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3" name="Text Box 7"/>
          <p:cNvSpPr txBox="1">
            <a:spLocks noChangeArrowheads="1"/>
          </p:cNvSpPr>
          <p:nvPr/>
        </p:nvSpPr>
        <p:spPr bwMode="auto">
          <a:xfrm>
            <a:off x="914400" y="990600"/>
            <a:ext cx="685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u"/>
            </a:pPr>
            <a:r>
              <a:rPr lang="en-US" altLang="zh-CN" sz="2000" b="1">
                <a:solidFill>
                  <a:srgbClr val="0000CC"/>
                </a:solidFill>
                <a:ea typeface="黑体" panose="02010609060101010101" pitchFamily="49" charset="-122"/>
              </a:rPr>
              <a:t>  </a:t>
            </a:r>
            <a:r>
              <a:rPr lang="zh-CN" altLang="en-US" sz="2000" b="1">
                <a:solidFill>
                  <a:srgbClr val="0000CC"/>
                </a:solidFill>
                <a:ea typeface="黑体" panose="02010609060101010101" pitchFamily="49" charset="-122"/>
              </a:rPr>
              <a:t>还原脱氨</a:t>
            </a:r>
          </a:p>
        </p:txBody>
      </p:sp>
      <p:sp>
        <p:nvSpPr>
          <p:cNvPr id="116744" name="Text Box 8"/>
          <p:cNvSpPr txBox="1">
            <a:spLocks noChangeArrowheads="1"/>
          </p:cNvSpPr>
          <p:nvPr/>
        </p:nvSpPr>
        <p:spPr bwMode="auto">
          <a:xfrm>
            <a:off x="914400" y="4327525"/>
            <a:ext cx="685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u"/>
            </a:pPr>
            <a:r>
              <a:rPr lang="en-US" altLang="zh-CN" sz="2000" b="1">
                <a:solidFill>
                  <a:srgbClr val="0000CC"/>
                </a:solidFill>
                <a:ea typeface="黑体" panose="02010609060101010101" pitchFamily="49" charset="-122"/>
              </a:rPr>
              <a:t>  </a:t>
            </a:r>
            <a:r>
              <a:rPr lang="zh-CN" altLang="en-US" sz="2000" b="1">
                <a:solidFill>
                  <a:srgbClr val="0000CC"/>
                </a:solidFill>
                <a:ea typeface="黑体" panose="02010609060101010101" pitchFamily="49" charset="-122"/>
              </a:rPr>
              <a:t>将</a:t>
            </a:r>
            <a:r>
              <a:rPr lang="en-US" altLang="zh-CN" sz="2000" b="1">
                <a:solidFill>
                  <a:srgbClr val="0000CC"/>
                </a:solidFill>
                <a:ea typeface="黑体" panose="02010609060101010101" pitchFamily="49" charset="-122"/>
              </a:rPr>
              <a:t>-OH, -X, -CN, -NO</a:t>
            </a:r>
            <a:r>
              <a:rPr lang="en-US" altLang="zh-CN" sz="2000" b="1" baseline="-25000">
                <a:solidFill>
                  <a:srgbClr val="0000CC"/>
                </a:solidFill>
                <a:ea typeface="黑体" panose="02010609060101010101" pitchFamily="49" charset="-122"/>
              </a:rPr>
              <a:t>2</a:t>
            </a:r>
            <a:r>
              <a:rPr lang="zh-CN" altLang="en-US" sz="2000" b="1">
                <a:solidFill>
                  <a:srgbClr val="0000CC"/>
                </a:solidFill>
                <a:ea typeface="黑体" panose="02010609060101010101" pitchFamily="49" charset="-122"/>
              </a:rPr>
              <a:t>等基团引入到苯环的特定位置</a:t>
            </a:r>
          </a:p>
        </p:txBody>
      </p:sp>
      <p:graphicFrame>
        <p:nvGraphicFramePr>
          <p:cNvPr id="116745" name="Object 9"/>
          <p:cNvGraphicFramePr>
            <a:graphicFrameLocks noChangeAspect="1"/>
          </p:cNvGraphicFramePr>
          <p:nvPr/>
        </p:nvGraphicFramePr>
        <p:xfrm>
          <a:off x="990600" y="2057400"/>
          <a:ext cx="7315200" cy="1143000"/>
        </p:xfrm>
        <a:graphic>
          <a:graphicData uri="http://schemas.openxmlformats.org/presentationml/2006/ole">
            <mc:AlternateContent xmlns:mc="http://schemas.openxmlformats.org/markup-compatibility/2006">
              <mc:Choice xmlns:v="urn:schemas-microsoft-com:vml" Requires="v">
                <p:oleObj spid="_x0000_s96281" name="CS ChemDraw Drawing" r:id="rId3" imgW="4331335" imgH="678180" progId="ChemDraw.Document.6.0">
                  <p:embed/>
                </p:oleObj>
              </mc:Choice>
              <mc:Fallback>
                <p:oleObj name="CS ChemDraw Drawing" r:id="rId3" imgW="4331335" imgH="678180" progId="ChemDraw.Document.6.0">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057400"/>
                        <a:ext cx="7315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7102" name="Object 126"/>
          <p:cNvGraphicFramePr>
            <a:graphicFrameLocks noGrp="1" noChangeAspect="1"/>
          </p:cNvGraphicFramePr>
          <p:nvPr>
            <p:ph sz="quarter" idx="1"/>
          </p:nvPr>
        </p:nvGraphicFramePr>
        <p:xfrm>
          <a:off x="948977" y="2780928"/>
          <a:ext cx="7246045" cy="3127737"/>
        </p:xfrm>
        <a:graphic>
          <a:graphicData uri="http://schemas.openxmlformats.org/presentationml/2006/ole">
            <mc:AlternateContent xmlns:mc="http://schemas.openxmlformats.org/markup-compatibility/2006">
              <mc:Choice xmlns:v="urn:schemas-microsoft-com:vml" Requires="v">
                <p:oleObj spid="_x0000_s39078" name="CS ChemDraw Drawing" r:id="rId3" imgW="5055870" imgH="2183765" progId="ChemDraw.Document.6.0">
                  <p:embed/>
                </p:oleObj>
              </mc:Choice>
              <mc:Fallback>
                <p:oleObj name="CS ChemDraw Drawing" r:id="rId3" imgW="5055870" imgH="2183765" progId="ChemDraw.Document.6.0">
                  <p:embed/>
                  <p:pic>
                    <p:nvPicPr>
                      <p:cNvPr id="0" name="Object 126"/>
                      <p:cNvPicPr>
                        <a:picLocks noGrp="1" noChangeAspect="1" noChangeArrowheads="1"/>
                      </p:cNvPicPr>
                      <p:nvPr/>
                    </p:nvPicPr>
                    <p:blipFill>
                      <a:blip r:embed="rId4"/>
                      <a:srcRect/>
                      <a:stretch>
                        <a:fillRect/>
                      </a:stretch>
                    </p:blipFill>
                    <p:spPr bwMode="auto">
                      <a:xfrm>
                        <a:off x="948977" y="2780928"/>
                        <a:ext cx="7246045" cy="3127737"/>
                      </a:xfrm>
                      <a:prstGeom prst="rect">
                        <a:avLst/>
                      </a:prstGeom>
                      <a:noFill/>
                      <a:ln>
                        <a:noFill/>
                      </a:ln>
                    </p:spPr>
                  </p:pic>
                </p:oleObj>
              </mc:Fallback>
            </mc:AlternateContent>
          </a:graphicData>
        </a:graphic>
      </p:graphicFrame>
      <p:graphicFrame>
        <p:nvGraphicFramePr>
          <p:cNvPr id="767104" name="Object 128"/>
          <p:cNvGraphicFramePr>
            <a:graphicFrameLocks noGrp="1" noChangeAspect="1"/>
          </p:cNvGraphicFramePr>
          <p:nvPr>
            <p:ph sz="quarter" idx="2"/>
          </p:nvPr>
        </p:nvGraphicFramePr>
        <p:xfrm>
          <a:off x="2916238" y="836613"/>
          <a:ext cx="2592387" cy="1128712"/>
        </p:xfrm>
        <a:graphic>
          <a:graphicData uri="http://schemas.openxmlformats.org/presentationml/2006/ole">
            <mc:AlternateContent xmlns:mc="http://schemas.openxmlformats.org/markup-compatibility/2006">
              <mc:Choice xmlns:v="urn:schemas-microsoft-com:vml" Requires="v">
                <p:oleObj spid="_x0000_s39079" name="CS ChemDraw Drawing" r:id="rId5" imgW="2832100" imgH="1244600" progId="ChemDraw.Document.6.0">
                  <p:embed/>
                </p:oleObj>
              </mc:Choice>
              <mc:Fallback>
                <p:oleObj name="CS ChemDraw Drawing" r:id="rId5" imgW="2832100" imgH="1244600" progId="ChemDraw.Document.6.0">
                  <p:embed/>
                  <p:pic>
                    <p:nvPicPr>
                      <p:cNvPr id="0" name="Object 12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836613"/>
                        <a:ext cx="2592387" cy="112871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13D38D5E-E08E-4A10-A052-48BBDF9E0E26}" type="datetime11">
              <a:rPr lang="zh-CN" altLang="en-US"/>
              <a:t>21:45:52</a:t>
            </a:fld>
            <a:endParaRPr lang="en-US" altLang="zh-CN"/>
          </a:p>
        </p:txBody>
      </p:sp>
      <p:sp>
        <p:nvSpPr>
          <p:cNvPr id="6" name="灯片编号占位符 8"/>
          <p:cNvSpPr>
            <a:spLocks noGrp="1"/>
          </p:cNvSpPr>
          <p:nvPr>
            <p:ph type="sldNum" sz="quarter" idx="12"/>
          </p:nvPr>
        </p:nvSpPr>
        <p:spPr/>
        <p:txBody>
          <a:bodyPr/>
          <a:lstStyle/>
          <a:p>
            <a:pPr>
              <a:defRPr/>
            </a:pPr>
            <a:fld id="{AF4F3DBA-6251-4B1A-A6D4-FC6C861BD37F}" type="slidenum">
              <a:rPr lang="en-US" altLang="zh-CN"/>
              <a:t>66</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7104"/>
                                        </p:tgtEl>
                                        <p:attrNameLst>
                                          <p:attrName>style.visibility</p:attrName>
                                        </p:attrNameLst>
                                      </p:cBhvr>
                                      <p:to>
                                        <p:strVal val="visible"/>
                                      </p:to>
                                    </p:set>
                                    <p:anim calcmode="lin" valueType="num">
                                      <p:cBhvr additive="base">
                                        <p:cTn id="7" dur="500" fill="hold"/>
                                        <p:tgtEl>
                                          <p:spTgt spid="767104"/>
                                        </p:tgtEl>
                                        <p:attrNameLst>
                                          <p:attrName>ppt_x</p:attrName>
                                        </p:attrNameLst>
                                      </p:cBhvr>
                                      <p:tavLst>
                                        <p:tav tm="0">
                                          <p:val>
                                            <p:strVal val="#ppt_x"/>
                                          </p:val>
                                        </p:tav>
                                        <p:tav tm="100000">
                                          <p:val>
                                            <p:strVal val="#ppt_x"/>
                                          </p:val>
                                        </p:tav>
                                      </p:tavLst>
                                    </p:anim>
                                    <p:anim calcmode="lin" valueType="num">
                                      <p:cBhvr additive="base">
                                        <p:cTn id="8" dur="500" fill="hold"/>
                                        <p:tgtEl>
                                          <p:spTgt spid="7671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nodeType="clickEffect">
                                  <p:stCondLst>
                                    <p:cond delay="0"/>
                                  </p:stCondLst>
                                  <p:childTnLst>
                                    <p:set>
                                      <p:cBhvr>
                                        <p:cTn id="12" dur="1" fill="hold">
                                          <p:stCondLst>
                                            <p:cond delay="0"/>
                                          </p:stCondLst>
                                        </p:cTn>
                                        <p:tgtEl>
                                          <p:spTgt spid="767102"/>
                                        </p:tgtEl>
                                        <p:attrNameLst>
                                          <p:attrName>style.visibility</p:attrName>
                                        </p:attrNameLst>
                                      </p:cBhvr>
                                      <p:to>
                                        <p:strVal val="visible"/>
                                      </p:to>
                                    </p:set>
                                    <p:animEffect transition="in" filter="barn(inHorizontal)">
                                      <p:cBhvr>
                                        <p:cTn id="13" dur="500"/>
                                        <p:tgtEl>
                                          <p:spTgt spid="767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3BB38ED-A112-48B4-8218-8F7888DC2005}" type="datetime11">
              <a:rPr lang="zh-CN" altLang="en-US"/>
              <a:t>21:45:52</a:t>
            </a:fld>
            <a:endParaRPr lang="en-US" altLang="zh-CN"/>
          </a:p>
        </p:txBody>
      </p:sp>
      <p:sp>
        <p:nvSpPr>
          <p:cNvPr id="7" name="灯片编号占位符 3"/>
          <p:cNvSpPr>
            <a:spLocks noGrp="1"/>
          </p:cNvSpPr>
          <p:nvPr>
            <p:ph type="sldNum" sz="quarter" idx="12"/>
          </p:nvPr>
        </p:nvSpPr>
        <p:spPr/>
        <p:txBody>
          <a:bodyPr/>
          <a:lstStyle/>
          <a:p>
            <a:pPr>
              <a:defRPr/>
            </a:pPr>
            <a:fld id="{8EB71083-87B4-4C8B-A8C3-4E527084D278}" type="slidenum">
              <a:rPr lang="en-US" altLang="zh-CN"/>
              <a:t>67</a:t>
            </a:fld>
            <a:endParaRPr lang="en-US" altLang="zh-CN"/>
          </a:p>
        </p:txBody>
      </p:sp>
      <p:sp>
        <p:nvSpPr>
          <p:cNvPr id="40964" name="Rectangle 2"/>
          <p:cNvSpPr>
            <a:spLocks noChangeArrowheads="1"/>
          </p:cNvSpPr>
          <p:nvPr/>
        </p:nvSpPr>
        <p:spPr bwMode="auto">
          <a:xfrm>
            <a:off x="685800" y="457200"/>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400">
                <a:solidFill>
                  <a:schemeClr val="bg1"/>
                </a:solidFill>
                <a:latin typeface="Times New Roman" panose="02020603050405020304" pitchFamily="18" charset="0"/>
                <a:ea typeface="宋体" panose="02010600030101010101" pitchFamily="2" charset="-122"/>
              </a:rPr>
              <a:t>例题</a:t>
            </a:r>
            <a:r>
              <a:rPr lang="en-US" altLang="zh-CN" sz="2400">
                <a:solidFill>
                  <a:schemeClr val="bg1"/>
                </a:solidFill>
                <a:latin typeface="Times New Roman" panose="02020603050405020304" pitchFamily="18" charset="0"/>
                <a:ea typeface="宋体" panose="02010600030101010101" pitchFamily="2" charset="-122"/>
              </a:rPr>
              <a:t>2:</a:t>
            </a:r>
          </a:p>
        </p:txBody>
      </p:sp>
      <p:graphicFrame>
        <p:nvGraphicFramePr>
          <p:cNvPr id="768005" name="Object 5"/>
          <p:cNvGraphicFramePr>
            <a:graphicFrameLocks noChangeAspect="1"/>
          </p:cNvGraphicFramePr>
          <p:nvPr/>
        </p:nvGraphicFramePr>
        <p:xfrm>
          <a:off x="2843213" y="836613"/>
          <a:ext cx="2808287" cy="1065212"/>
        </p:xfrm>
        <a:graphic>
          <a:graphicData uri="http://schemas.openxmlformats.org/presentationml/2006/ole">
            <mc:AlternateContent xmlns:mc="http://schemas.openxmlformats.org/markup-compatibility/2006">
              <mc:Choice xmlns:v="urn:schemas-microsoft-com:vml" Requires="v">
                <p:oleObj spid="_x0000_s41127" name="CS ChemDraw Drawing" r:id="rId3" imgW="3238500" imgH="1231900" progId="ChemDraw.Document.6.0">
                  <p:embed/>
                </p:oleObj>
              </mc:Choice>
              <mc:Fallback>
                <p:oleObj name="CS ChemDraw Drawing" r:id="rId3" imgW="3238500" imgH="1231900"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836613"/>
                        <a:ext cx="2808287" cy="106521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07" name="Object 7"/>
          <p:cNvGraphicFramePr>
            <a:graphicFrameLocks noChangeAspect="1"/>
          </p:cNvGraphicFramePr>
          <p:nvPr/>
        </p:nvGraphicFramePr>
        <p:xfrm>
          <a:off x="1149350" y="2565400"/>
          <a:ext cx="6845300" cy="3560763"/>
        </p:xfrm>
        <a:graphic>
          <a:graphicData uri="http://schemas.openxmlformats.org/presentationml/2006/ole">
            <mc:AlternateContent xmlns:mc="http://schemas.openxmlformats.org/markup-compatibility/2006">
              <mc:Choice xmlns:v="urn:schemas-microsoft-com:vml" Requires="v">
                <p:oleObj spid="_x0000_s41128" name="CS ChemDraw Drawing" r:id="rId5" imgW="4243070" imgH="2210435" progId="ChemDraw.Document.6.0">
                  <p:embed/>
                </p:oleObj>
              </mc:Choice>
              <mc:Fallback>
                <p:oleObj name="CS ChemDraw Drawing" r:id="rId5" imgW="4243070" imgH="2210435" progId="ChemDraw.Document.6.0">
                  <p:embed/>
                  <p:pic>
                    <p:nvPicPr>
                      <p:cNvPr id="0" name="Object 7"/>
                      <p:cNvPicPr>
                        <a:picLocks noChangeAspect="1" noChangeArrowheads="1"/>
                      </p:cNvPicPr>
                      <p:nvPr/>
                    </p:nvPicPr>
                    <p:blipFill>
                      <a:blip r:embed="rId6"/>
                      <a:srcRect/>
                      <a:stretch>
                        <a:fillRect/>
                      </a:stretch>
                    </p:blipFill>
                    <p:spPr bwMode="auto">
                      <a:xfrm>
                        <a:off x="1149350" y="2565400"/>
                        <a:ext cx="6845300" cy="35607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8005"/>
                                        </p:tgtEl>
                                        <p:attrNameLst>
                                          <p:attrName>style.visibility</p:attrName>
                                        </p:attrNameLst>
                                      </p:cBhvr>
                                      <p:to>
                                        <p:strVal val="visible"/>
                                      </p:to>
                                    </p:set>
                                    <p:anim calcmode="lin" valueType="num">
                                      <p:cBhvr additive="base">
                                        <p:cTn id="7" dur="500" fill="hold"/>
                                        <p:tgtEl>
                                          <p:spTgt spid="768005"/>
                                        </p:tgtEl>
                                        <p:attrNameLst>
                                          <p:attrName>ppt_x</p:attrName>
                                        </p:attrNameLst>
                                      </p:cBhvr>
                                      <p:tavLst>
                                        <p:tav tm="0">
                                          <p:val>
                                            <p:strVal val="#ppt_x"/>
                                          </p:val>
                                        </p:tav>
                                        <p:tav tm="100000">
                                          <p:val>
                                            <p:strVal val="#ppt_x"/>
                                          </p:val>
                                        </p:tav>
                                      </p:tavLst>
                                    </p:anim>
                                    <p:anim calcmode="lin" valueType="num">
                                      <p:cBhvr additive="base">
                                        <p:cTn id="8" dur="500" fill="hold"/>
                                        <p:tgtEl>
                                          <p:spTgt spid="7680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768007"/>
                                        </p:tgtEl>
                                        <p:attrNameLst>
                                          <p:attrName>style.visibility</p:attrName>
                                        </p:attrNameLst>
                                      </p:cBhvr>
                                      <p:to>
                                        <p:strVal val="visible"/>
                                      </p:to>
                                    </p:set>
                                    <p:animEffect transition="in" filter="slide(fromBottom)">
                                      <p:cBhvr>
                                        <p:cTn id="13" dur="500"/>
                                        <p:tgtEl>
                                          <p:spTgt spid="768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74" name="Group 14"/>
          <p:cNvGrpSpPr/>
          <p:nvPr/>
        </p:nvGrpSpPr>
        <p:grpSpPr bwMode="auto">
          <a:xfrm>
            <a:off x="1371600" y="3074640"/>
            <a:ext cx="6400800" cy="2514600"/>
            <a:chOff x="912" y="768"/>
            <a:chExt cx="4032" cy="1584"/>
          </a:xfrm>
        </p:grpSpPr>
        <p:sp>
          <p:nvSpPr>
            <p:cNvPr id="117773" name="AutoShape 13"/>
            <p:cNvSpPr>
              <a:spLocks noChangeArrowheads="1"/>
            </p:cNvSpPr>
            <p:nvPr/>
          </p:nvSpPr>
          <p:spPr bwMode="auto">
            <a:xfrm>
              <a:off x="912" y="768"/>
              <a:ext cx="4032" cy="1584"/>
            </a:xfrm>
            <a:prstGeom prst="roundRect">
              <a:avLst>
                <a:gd name="adj" fmla="val 16667"/>
              </a:avLst>
            </a:prstGeom>
            <a:gradFill rotWithShape="1">
              <a:gsLst>
                <a:gs pos="0">
                  <a:schemeClr val="bg2"/>
                </a:gs>
                <a:gs pos="100000">
                  <a:schemeClr val="bg1"/>
                </a:gs>
              </a:gsLst>
              <a:lin ang="5400000" scaled="1"/>
            </a:gradFill>
            <a:ln w="9525" algn="ctr">
              <a:round/>
            </a:ln>
            <a:effectLst/>
            <a:scene3d>
              <a:camera prst="legacyPerspectiveBottom"/>
              <a:lightRig rig="legacyFlat3" dir="t"/>
            </a:scene3d>
            <a:sp3d extrusionH="887400" prstMaterial="legacyMatte">
              <a:bevelT w="13500" h="13500" prst="angle"/>
              <a:bevelB w="13500" h="13500" prst="angle"/>
              <a:extrusionClr>
                <a:schemeClr val="bg2"/>
              </a:extrusionClr>
              <a:contourClr>
                <a:schemeClr val="bg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zh-CN" altLang="en-US"/>
            </a:p>
          </p:txBody>
        </p:sp>
        <p:graphicFrame>
          <p:nvGraphicFramePr>
            <p:cNvPr id="117772" name="Object 12"/>
            <p:cNvGraphicFramePr>
              <a:graphicFrameLocks noChangeAspect="1"/>
            </p:cNvGraphicFramePr>
            <p:nvPr/>
          </p:nvGraphicFramePr>
          <p:xfrm>
            <a:off x="1152" y="802"/>
            <a:ext cx="3504" cy="1502"/>
          </p:xfrm>
          <a:graphic>
            <a:graphicData uri="http://schemas.openxmlformats.org/presentationml/2006/ole">
              <mc:AlternateContent xmlns:mc="http://schemas.openxmlformats.org/markup-compatibility/2006">
                <mc:Choice xmlns:v="urn:schemas-microsoft-com:vml" Requires="v">
                  <p:oleObj spid="_x0000_s97306" name="CS ChemDraw Drawing" r:id="rId3" imgW="3494405" imgH="1496695" progId="ChemDraw.Document.6.0">
                    <p:embed/>
                  </p:oleObj>
                </mc:Choice>
                <mc:Fallback>
                  <p:oleObj name="CS ChemDraw Drawing" r:id="rId3" imgW="3494405" imgH="1496695" progId="ChemDraw.Document.6.0">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802"/>
                          <a:ext cx="3504" cy="1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 name="Rectangle 6"/>
          <p:cNvSpPr>
            <a:spLocks noChangeArrowheads="1"/>
          </p:cNvSpPr>
          <p:nvPr/>
        </p:nvSpPr>
        <p:spPr bwMode="auto">
          <a:xfrm>
            <a:off x="395288" y="523875"/>
            <a:ext cx="260032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2</a:t>
            </a:r>
            <a:r>
              <a:rPr kumimoji="0" lang="zh-CN" altLang="en-US" sz="2400">
                <a:latin typeface="Arial" panose="020B0604020202020204" pitchFamily="34" charset="0"/>
                <a:ea typeface="楷体" panose="02010609060101010101" pitchFamily="49" charset="-122"/>
                <a:cs typeface="Arial" panose="020B0604020202020204" pitchFamily="34" charset="0"/>
              </a:rPr>
              <a:t>、保</a:t>
            </a:r>
            <a:r>
              <a:rPr lang="zh-CN" altLang="en-US" sz="2400">
                <a:latin typeface="Arial" panose="020B0604020202020204" pitchFamily="34" charset="0"/>
                <a:ea typeface="楷体" panose="02010609060101010101" pitchFamily="49" charset="-122"/>
                <a:cs typeface="Arial" panose="020B0604020202020204" pitchFamily="34" charset="0"/>
              </a:rPr>
              <a:t>留氮的反应</a:t>
            </a:r>
          </a:p>
        </p:txBody>
      </p:sp>
      <p:sp>
        <p:nvSpPr>
          <p:cNvPr id="10" name="Rectangle 10"/>
          <p:cNvSpPr>
            <a:spLocks noChangeArrowheads="1"/>
          </p:cNvSpPr>
          <p:nvPr/>
        </p:nvSpPr>
        <p:spPr bwMode="auto">
          <a:xfrm>
            <a:off x="395288" y="1452513"/>
            <a:ext cx="8497887" cy="9683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A. </a:t>
            </a:r>
            <a:r>
              <a:rPr kumimoji="0" lang="zh-CN" altLang="en-US" sz="2400" dirty="0">
                <a:latin typeface="Arial" panose="020B0604020202020204" pitchFamily="34" charset="0"/>
                <a:ea typeface="楷体" panose="02010609060101010101" pitchFamily="49" charset="-122"/>
                <a:cs typeface="Arial" panose="020B0604020202020204" pitchFamily="34" charset="0"/>
              </a:rPr>
              <a:t>还原反应：使用还原剂，可不放氮生成苯肼。</a:t>
            </a:r>
            <a:r>
              <a:rPr kumimoji="0" lang="en-US" altLang="zh-CN" sz="2400" dirty="0">
                <a:latin typeface="Arial" panose="020B0604020202020204" pitchFamily="34" charset="0"/>
                <a:ea typeface="楷体" panose="02010609060101010101" pitchFamily="49" charset="-122"/>
                <a:cs typeface="Arial" panose="020B0604020202020204" pitchFamily="34" charset="0"/>
              </a:rPr>
              <a:t>Na</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2</a:t>
            </a:r>
            <a:r>
              <a:rPr kumimoji="0" lang="en-US" altLang="zh-CN" sz="2400" dirty="0">
                <a:latin typeface="Arial" panose="020B0604020202020204" pitchFamily="34" charset="0"/>
                <a:ea typeface="楷体" panose="02010609060101010101" pitchFamily="49" charset="-122"/>
                <a:cs typeface="Arial" panose="020B0604020202020204" pitchFamily="34" charset="0"/>
              </a:rPr>
              <a:t>S</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2</a:t>
            </a:r>
            <a:r>
              <a:rPr kumimoji="0" lang="en-US" altLang="zh-CN" sz="2400" dirty="0">
                <a:latin typeface="Arial" panose="020B0604020202020204" pitchFamily="34" charset="0"/>
                <a:ea typeface="楷体" panose="02010609060101010101" pitchFamily="49" charset="-122"/>
                <a:cs typeface="Arial" panose="020B0604020202020204" pitchFamily="34" charset="0"/>
              </a:rPr>
              <a:t>O</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3</a:t>
            </a:r>
            <a:r>
              <a:rPr kumimoji="0" lang="zh-CN" altLang="en-US" sz="2400" dirty="0">
                <a:latin typeface="Arial" panose="020B0604020202020204" pitchFamily="34" charset="0"/>
                <a:ea typeface="楷体" panose="02010609060101010101" pitchFamily="49" charset="-122"/>
                <a:cs typeface="Arial" panose="020B0604020202020204" pitchFamily="34" charset="0"/>
              </a:rPr>
              <a:t>、</a:t>
            </a:r>
            <a:r>
              <a:rPr kumimoji="0" lang="en-US" altLang="zh-CN" sz="2400" dirty="0">
                <a:latin typeface="Arial" panose="020B0604020202020204" pitchFamily="34" charset="0"/>
                <a:ea typeface="楷体" panose="02010609060101010101" pitchFamily="49" charset="-122"/>
                <a:cs typeface="Arial" panose="020B0604020202020204" pitchFamily="34" charset="0"/>
              </a:rPr>
              <a:t>Na</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2</a:t>
            </a:r>
            <a:r>
              <a:rPr kumimoji="0" lang="en-US" altLang="zh-CN" sz="2400" dirty="0">
                <a:latin typeface="Arial" panose="020B0604020202020204" pitchFamily="34" charset="0"/>
                <a:ea typeface="楷体" panose="02010609060101010101" pitchFamily="49" charset="-122"/>
                <a:cs typeface="Arial" panose="020B0604020202020204" pitchFamily="34" charset="0"/>
              </a:rPr>
              <a:t>SO</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3</a:t>
            </a:r>
            <a:r>
              <a:rPr kumimoji="0" lang="zh-CN" altLang="en-US" sz="2400" dirty="0">
                <a:latin typeface="Arial" panose="020B0604020202020204" pitchFamily="34" charset="0"/>
                <a:ea typeface="楷体" panose="02010609060101010101" pitchFamily="49" charset="-122"/>
                <a:cs typeface="Arial" panose="020B0604020202020204" pitchFamily="34" charset="0"/>
              </a:rPr>
              <a:t>、</a:t>
            </a:r>
            <a:r>
              <a:rPr kumimoji="0" lang="en-US" altLang="zh-CN" sz="2400" dirty="0">
                <a:latin typeface="Arial" panose="020B0604020202020204" pitchFamily="34" charset="0"/>
                <a:ea typeface="楷体" panose="02010609060101010101" pitchFamily="49" charset="-122"/>
                <a:cs typeface="Arial" panose="020B0604020202020204" pitchFamily="34" charset="0"/>
              </a:rPr>
              <a:t>Na</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2</a:t>
            </a:r>
            <a:r>
              <a:rPr kumimoji="0" lang="en-US" altLang="zh-CN" sz="2400" dirty="0">
                <a:latin typeface="Arial" panose="020B0604020202020204" pitchFamily="34" charset="0"/>
                <a:ea typeface="楷体" panose="02010609060101010101" pitchFamily="49" charset="-122"/>
                <a:cs typeface="Arial" panose="020B0604020202020204" pitchFamily="34" charset="0"/>
              </a:rPr>
              <a:t>S</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2</a:t>
            </a:r>
            <a:r>
              <a:rPr kumimoji="0" lang="en-US" altLang="zh-CN" sz="2400" dirty="0">
                <a:latin typeface="Arial" panose="020B0604020202020204" pitchFamily="34" charset="0"/>
                <a:ea typeface="楷体" panose="02010609060101010101" pitchFamily="49" charset="-122"/>
                <a:cs typeface="Arial" panose="020B0604020202020204" pitchFamily="34" charset="0"/>
              </a:rPr>
              <a:t>O</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4 </a:t>
            </a:r>
            <a:r>
              <a:rPr kumimoji="0" lang="en-US" altLang="zh-CN" sz="2400" dirty="0">
                <a:latin typeface="Arial" panose="020B0604020202020204" pitchFamily="34" charset="0"/>
                <a:ea typeface="楷体" panose="02010609060101010101" pitchFamily="49" charset="-122"/>
                <a:cs typeface="Arial" panose="020B0604020202020204" pitchFamily="34" charset="0"/>
              </a:rPr>
              <a:t>(</a:t>
            </a:r>
            <a:r>
              <a:rPr kumimoji="0" lang="zh-CN" altLang="en-US" sz="2400" dirty="0">
                <a:latin typeface="Arial" panose="020B0604020202020204" pitchFamily="34" charset="0"/>
                <a:ea typeface="楷体" panose="02010609060101010101" pitchFamily="49" charset="-122"/>
                <a:cs typeface="Arial" panose="020B0604020202020204" pitchFamily="34" charset="0"/>
              </a:rPr>
              <a:t>连二硫酸钠</a:t>
            </a:r>
            <a:r>
              <a:rPr kumimoji="0" lang="en-US" altLang="zh-CN" sz="2400" dirty="0">
                <a:latin typeface="Arial" panose="020B0604020202020204" pitchFamily="34" charset="0"/>
                <a:ea typeface="楷体" panose="02010609060101010101" pitchFamily="49" charset="-122"/>
                <a:cs typeface="Arial" panose="020B0604020202020204" pitchFamily="34" charset="0"/>
              </a:rPr>
              <a:t>)</a:t>
            </a:r>
            <a:r>
              <a:rPr kumimoji="0" lang="zh-CN" altLang="en-US" sz="2400" dirty="0">
                <a:latin typeface="Arial" panose="020B0604020202020204" pitchFamily="34" charset="0"/>
                <a:ea typeface="楷体" panose="02010609060101010101" pitchFamily="49" charset="-122"/>
                <a:cs typeface="Arial" panose="020B0604020202020204" pitchFamily="34" charset="0"/>
              </a:rPr>
              <a:t>、</a:t>
            </a:r>
            <a:r>
              <a:rPr kumimoji="0" lang="en-US" altLang="zh-CN" sz="2400" dirty="0">
                <a:latin typeface="Arial" panose="020B0604020202020204" pitchFamily="34" charset="0"/>
                <a:ea typeface="楷体" panose="02010609060101010101" pitchFamily="49" charset="-122"/>
                <a:cs typeface="Arial" panose="020B0604020202020204" pitchFamily="34" charset="0"/>
              </a:rPr>
              <a:t>SnCl</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2</a:t>
            </a:r>
            <a:r>
              <a:rPr kumimoji="0" lang="en-US" altLang="zh-CN" sz="2400" dirty="0">
                <a:latin typeface="Arial" panose="020B0604020202020204" pitchFamily="34" charset="0"/>
                <a:ea typeface="楷体" panose="02010609060101010101" pitchFamily="49" charset="-122"/>
                <a:cs typeface="Arial" panose="020B0604020202020204" pitchFamily="34" charset="0"/>
              </a:rPr>
              <a:t>+HCl</a:t>
            </a:r>
            <a:r>
              <a:rPr kumimoji="0" lang="zh-CN" altLang="en-US" sz="2400" dirty="0">
                <a:latin typeface="Arial" panose="020B0604020202020204" pitchFamily="34" charset="0"/>
                <a:ea typeface="楷体" panose="02010609060101010101" pitchFamily="49" charset="-122"/>
                <a:cs typeface="Arial" panose="020B0604020202020204" pitchFamily="34" charset="0"/>
              </a:rPr>
              <a:t>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Bottom)">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0064" name="Object 16"/>
          <p:cNvGraphicFramePr>
            <a:graphicFrameLocks noGrp="1" noChangeAspect="1"/>
          </p:cNvGraphicFramePr>
          <p:nvPr>
            <p:ph sz="half" idx="1"/>
          </p:nvPr>
        </p:nvGraphicFramePr>
        <p:xfrm>
          <a:off x="971550" y="3357563"/>
          <a:ext cx="6702425" cy="812800"/>
        </p:xfrm>
        <a:graphic>
          <a:graphicData uri="http://schemas.openxmlformats.org/presentationml/2006/ole">
            <mc:AlternateContent xmlns:mc="http://schemas.openxmlformats.org/markup-compatibility/2006">
              <mc:Choice xmlns:v="urn:schemas-microsoft-com:vml" Requires="v">
                <p:oleObj spid="_x0000_s98348" name="CS ChemDraw Drawing" r:id="rId3" imgW="7531100" imgH="927100" progId="ChemDraw.Document.6.0">
                  <p:embed/>
                </p:oleObj>
              </mc:Choice>
              <mc:Fallback>
                <p:oleObj name="CS ChemDraw Drawing" r:id="rId3" imgW="7531100" imgH="927100" progId="ChemDraw.Document.6.0">
                  <p:embed/>
                  <p:pic>
                    <p:nvPicPr>
                      <p:cNvPr id="0" name="Object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357563"/>
                        <a:ext cx="6702425" cy="81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770065" name="Object 17"/>
          <p:cNvGraphicFramePr>
            <a:graphicFrameLocks noGrp="1" noChangeAspect="1"/>
          </p:cNvGraphicFramePr>
          <p:nvPr>
            <p:ph sz="half" idx="2"/>
          </p:nvPr>
        </p:nvGraphicFramePr>
        <p:xfrm>
          <a:off x="971550" y="4724400"/>
          <a:ext cx="6696075" cy="1030288"/>
        </p:xfrm>
        <a:graphic>
          <a:graphicData uri="http://schemas.openxmlformats.org/presentationml/2006/ole">
            <mc:AlternateContent xmlns:mc="http://schemas.openxmlformats.org/markup-compatibility/2006">
              <mc:Choice xmlns:v="urn:schemas-microsoft-com:vml" Requires="v">
                <p:oleObj spid="_x0000_s98349" name="CS ChemDraw Drawing" r:id="rId5" imgW="7874000" imgH="1219200" progId="ChemDraw.Document.6.0">
                  <p:embed/>
                </p:oleObj>
              </mc:Choice>
              <mc:Fallback>
                <p:oleObj name="CS ChemDraw Drawing" r:id="rId5" imgW="7874000" imgH="1219200" progId="ChemDraw.Document.6.0">
                  <p:embed/>
                  <p:pic>
                    <p:nvPicPr>
                      <p:cNvPr id="0" name="Object 1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724400"/>
                        <a:ext cx="6696075" cy="1030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CB662ACF-472B-4AD2-B93E-5FEDFD7088E0}" type="datetime11">
              <a:rPr lang="zh-CN" altLang="en-US"/>
              <a:t>21:45:52</a:t>
            </a:fld>
            <a:endParaRPr lang="en-US" altLang="zh-CN"/>
          </a:p>
        </p:txBody>
      </p:sp>
      <p:sp>
        <p:nvSpPr>
          <p:cNvPr id="7" name="灯片编号占位符 6"/>
          <p:cNvSpPr>
            <a:spLocks noGrp="1"/>
          </p:cNvSpPr>
          <p:nvPr>
            <p:ph type="sldNum" sz="quarter" idx="12"/>
          </p:nvPr>
        </p:nvSpPr>
        <p:spPr/>
        <p:txBody>
          <a:bodyPr/>
          <a:lstStyle/>
          <a:p>
            <a:pPr>
              <a:defRPr/>
            </a:pPr>
            <a:fld id="{0D6E53A9-0862-433D-B90B-8EC6F54370E3}" type="slidenum">
              <a:rPr lang="en-US" altLang="zh-CN"/>
              <a:t>69</a:t>
            </a:fld>
            <a:endParaRPr lang="en-US" altLang="zh-CN"/>
          </a:p>
        </p:txBody>
      </p:sp>
      <p:sp>
        <p:nvSpPr>
          <p:cNvPr id="770058" name="Rectangle 10"/>
          <p:cNvSpPr>
            <a:spLocks noChangeArrowheads="1"/>
          </p:cNvSpPr>
          <p:nvPr/>
        </p:nvSpPr>
        <p:spPr bwMode="auto">
          <a:xfrm>
            <a:off x="323850" y="620713"/>
            <a:ext cx="8820150" cy="19907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3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B. </a:t>
            </a:r>
            <a:r>
              <a:rPr kumimoji="0" lang="zh-CN" altLang="en-US" sz="2400">
                <a:latin typeface="Arial" panose="020B0604020202020204" pitchFamily="34" charset="0"/>
                <a:ea typeface="楷体" panose="02010609060101010101" pitchFamily="49" charset="-122"/>
                <a:cs typeface="Arial" panose="020B0604020202020204" pitchFamily="34" charset="0"/>
              </a:rPr>
              <a:t>偶联反应</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偶合</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：重氮盐</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亲电试剂</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与活泼的芳香化合物</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芳胺类、酚类</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，在弱酸性或弱碱性介质中发生偶合，得到偶氮类染料。反应定位在活性基的对位，当对位被占据则可进入邻位，由于共轭作用的关系，不发生间位偶合。</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70058"/>
                                        </p:tgtEl>
                                        <p:attrNameLst>
                                          <p:attrName>style.visibility</p:attrName>
                                        </p:attrNameLst>
                                      </p:cBhvr>
                                      <p:to>
                                        <p:strVal val="visible"/>
                                      </p:to>
                                    </p:set>
                                    <p:animEffect transition="in" filter="slide(fromBottom)">
                                      <p:cBhvr>
                                        <p:cTn id="7" dur="500"/>
                                        <p:tgtEl>
                                          <p:spTgt spid="77005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70064"/>
                                        </p:tgtEl>
                                        <p:attrNameLst>
                                          <p:attrName>style.visibility</p:attrName>
                                        </p:attrNameLst>
                                      </p:cBhvr>
                                      <p:to>
                                        <p:strVal val="visible"/>
                                      </p:to>
                                    </p:set>
                                    <p:animEffect transition="in" filter="slide(fromBottom)">
                                      <p:cBhvr>
                                        <p:cTn id="12" dur="500"/>
                                        <p:tgtEl>
                                          <p:spTgt spid="77006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70065"/>
                                        </p:tgtEl>
                                        <p:attrNameLst>
                                          <p:attrName>style.visibility</p:attrName>
                                        </p:attrNameLst>
                                      </p:cBhvr>
                                      <p:to>
                                        <p:strVal val="visible"/>
                                      </p:to>
                                    </p:set>
                                    <p:animEffect transition="in" filter="slide(fromBottom)">
                                      <p:cBhvr>
                                        <p:cTn id="17" dur="500"/>
                                        <p:tgtEl>
                                          <p:spTgt spid="770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C0E7AECD-1D74-414C-9E6C-4528F30F6F9E}" type="datetime11">
              <a:rPr lang="zh-CN" altLang="en-US"/>
              <a:t>21:45:51</a:t>
            </a:fld>
            <a:endParaRPr lang="en-US" altLang="zh-CN"/>
          </a:p>
        </p:txBody>
      </p:sp>
      <p:sp>
        <p:nvSpPr>
          <p:cNvPr id="8" name="灯片编号占位符 3"/>
          <p:cNvSpPr>
            <a:spLocks noGrp="1"/>
          </p:cNvSpPr>
          <p:nvPr>
            <p:ph type="sldNum" sz="quarter" idx="12"/>
          </p:nvPr>
        </p:nvSpPr>
        <p:spPr/>
        <p:txBody>
          <a:bodyPr/>
          <a:lstStyle/>
          <a:p>
            <a:pPr>
              <a:defRPr/>
            </a:pPr>
            <a:fld id="{5A25F691-B893-499A-91E9-1C6F6DB016F9}" type="slidenum">
              <a:rPr lang="en-US" altLang="zh-CN"/>
              <a:t>7</a:t>
            </a:fld>
            <a:endParaRPr lang="en-US" altLang="zh-CN"/>
          </a:p>
        </p:txBody>
      </p:sp>
      <p:sp>
        <p:nvSpPr>
          <p:cNvPr id="565253" name="Text Box 5"/>
          <p:cNvSpPr txBox="1">
            <a:spLocks noChangeArrowheads="1"/>
          </p:cNvSpPr>
          <p:nvPr/>
        </p:nvSpPr>
        <p:spPr bwMode="auto">
          <a:xfrm>
            <a:off x="611188" y="549275"/>
            <a:ext cx="56890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Arial" panose="020B0604020202020204" pitchFamily="34" charset="0"/>
                <a:ea typeface="楷体" panose="02010609060101010101" pitchFamily="49" charset="-122"/>
                <a:cs typeface="Arial" panose="020B0604020202020204" pitchFamily="34" charset="0"/>
              </a:rPr>
              <a:t>2</a:t>
            </a:r>
            <a:r>
              <a:rPr lang="zh-CN" altLang="en-US" sz="2400" dirty="0">
                <a:latin typeface="Arial" panose="020B0604020202020204" pitchFamily="34" charset="0"/>
                <a:ea typeface="楷体" panose="02010609060101010101" pitchFamily="49" charset="-122"/>
                <a:cs typeface="Arial" panose="020B0604020202020204" pitchFamily="34" charset="0"/>
              </a:rPr>
              <a:t>）与羰基化合物缩合（</a:t>
            </a:r>
            <a:r>
              <a:rPr lang="en-US" altLang="zh-CN" sz="2400" dirty="0">
                <a:latin typeface="Arial" panose="020B0604020202020204" pitchFamily="34" charset="0"/>
                <a:ea typeface="楷体" panose="02010609060101010101" pitchFamily="49" charset="-122"/>
                <a:cs typeface="Arial" panose="020B0604020202020204" pitchFamily="34" charset="0"/>
              </a:rPr>
              <a:t>Henry </a:t>
            </a:r>
            <a:r>
              <a:rPr lang="zh-CN" altLang="en-US" sz="2400" dirty="0">
                <a:latin typeface="Arial" panose="020B0604020202020204" pitchFamily="34" charset="0"/>
                <a:ea typeface="楷体" panose="02010609060101010101" pitchFamily="49" charset="-122"/>
                <a:cs typeface="Arial" panose="020B0604020202020204" pitchFamily="34" charset="0"/>
              </a:rPr>
              <a:t>反应）</a:t>
            </a:r>
            <a:endParaRPr lang="zh-CN" altLang="en-US" sz="2400" dirty="0">
              <a:latin typeface="宋体" panose="02010600030101010101" pitchFamily="2" charset="-122"/>
              <a:ea typeface="宋体" panose="02010600030101010101" pitchFamily="2" charset="-122"/>
            </a:endParaRPr>
          </a:p>
        </p:txBody>
      </p:sp>
      <p:sp>
        <p:nvSpPr>
          <p:cNvPr id="565257" name="Rectangle 9"/>
          <p:cNvSpPr>
            <a:spLocks noChangeArrowheads="1"/>
          </p:cNvSpPr>
          <p:nvPr/>
        </p:nvSpPr>
        <p:spPr bwMode="auto">
          <a:xfrm>
            <a:off x="539750" y="1268413"/>
            <a:ext cx="8424863" cy="137954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kumimoji="0" lang="en-US" altLang="zh-CN" sz="2400" b="0" dirty="0">
                <a:latin typeface="Times New Roman" panose="02020603050405020304" pitchFamily="18" charset="0"/>
                <a:ea typeface="宋体" panose="02010600030101010101" pitchFamily="2" charset="-122"/>
              </a:rPr>
              <a:t>        </a:t>
            </a:r>
            <a:r>
              <a:rPr kumimoji="0" lang="zh-CN" altLang="en-US" sz="2400" dirty="0">
                <a:latin typeface="Arial" panose="020B0604020202020204" pitchFamily="34" charset="0"/>
                <a:ea typeface="楷体" panose="02010609060101010101" pitchFamily="49" charset="-122"/>
                <a:cs typeface="Arial" panose="020B0604020202020204" pitchFamily="34" charset="0"/>
              </a:rPr>
              <a:t>由于脂肪族带有</a:t>
            </a:r>
            <a:r>
              <a:rPr lang="zh-CN" altLang="en-US" sz="2400" dirty="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lang="en-US" altLang="zh-CN" sz="2400" dirty="0">
                <a:latin typeface="Arial" panose="020B0604020202020204" pitchFamily="34" charset="0"/>
                <a:ea typeface="楷体" panose="02010609060101010101" pitchFamily="49" charset="-122"/>
                <a:cs typeface="Arial" panose="020B0604020202020204" pitchFamily="34" charset="0"/>
              </a:rPr>
              <a:t>-H</a:t>
            </a:r>
            <a:r>
              <a:rPr lang="zh-CN" altLang="en-US" sz="2400" dirty="0">
                <a:latin typeface="Arial" panose="020B0604020202020204" pitchFamily="34" charset="0"/>
                <a:ea typeface="楷体" panose="02010609060101010101" pitchFamily="49" charset="-122"/>
                <a:cs typeface="Arial" panose="020B0604020202020204" pitchFamily="34" charset="0"/>
              </a:rPr>
              <a:t>的硝基化合物具有酸性，因此，可作为亲核试剂与羰基化合物发生亲核加成反应</a:t>
            </a:r>
            <a:r>
              <a:rPr lang="zh-CN" altLang="en-US" sz="2400" b="0" dirty="0">
                <a:latin typeface="Arial" panose="020B0604020202020204" pitchFamily="34" charset="0"/>
                <a:ea typeface="楷体" panose="02010609060101010101" pitchFamily="49" charset="-122"/>
                <a:cs typeface="Arial" panose="020B0604020202020204" pitchFamily="34" charset="0"/>
              </a:rPr>
              <a:t>。</a:t>
            </a:r>
            <a:r>
              <a:rPr lang="zh-CN" altLang="en-US" sz="2400" dirty="0">
                <a:latin typeface="Arial" panose="020B0604020202020204" pitchFamily="34" charset="0"/>
                <a:ea typeface="楷体" panose="02010609060101010101" pitchFamily="49" charset="-122"/>
                <a:cs typeface="Arial" panose="020B0604020202020204" pitchFamily="34" charset="0"/>
              </a:rPr>
              <a:t>与羟醛缩合、</a:t>
            </a:r>
            <a:r>
              <a:rPr lang="en-US" altLang="zh-CN" sz="2400" dirty="0">
                <a:latin typeface="Arial" panose="020B0604020202020204" pitchFamily="34" charset="0"/>
                <a:ea typeface="楷体" panose="02010609060101010101" pitchFamily="49" charset="-122"/>
                <a:cs typeface="Arial" panose="020B0604020202020204" pitchFamily="34" charset="0"/>
              </a:rPr>
              <a:t>Claisen</a:t>
            </a:r>
            <a:r>
              <a:rPr lang="zh-CN" altLang="en-US" sz="2400" dirty="0">
                <a:latin typeface="Arial" panose="020B0604020202020204" pitchFamily="34" charset="0"/>
                <a:ea typeface="楷体" panose="02010609060101010101" pitchFamily="49" charset="-122"/>
                <a:cs typeface="Arial" panose="020B0604020202020204" pitchFamily="34" charset="0"/>
              </a:rPr>
              <a:t>缩合反应类似</a:t>
            </a:r>
            <a:r>
              <a:rPr lang="zh-CN" altLang="en-US" sz="2400" dirty="0">
                <a:latin typeface="Times New Roman" panose="02020603050405020304" pitchFamily="18" charset="0"/>
                <a:ea typeface="宋体" panose="02010600030101010101" pitchFamily="2" charset="-122"/>
              </a:rPr>
              <a:t>。</a:t>
            </a:r>
            <a:endParaRPr lang="zh-CN" altLang="en-US" sz="2400" b="0" dirty="0">
              <a:latin typeface="Times New Roman" panose="02020603050405020304" pitchFamily="18" charset="0"/>
              <a:ea typeface="宋体" panose="02010600030101010101" pitchFamily="2" charset="-122"/>
            </a:endParaRPr>
          </a:p>
        </p:txBody>
      </p:sp>
      <p:graphicFrame>
        <p:nvGraphicFramePr>
          <p:cNvPr id="565259" name="Object 11"/>
          <p:cNvGraphicFramePr>
            <a:graphicFrameLocks noChangeAspect="1"/>
          </p:cNvGraphicFramePr>
          <p:nvPr/>
        </p:nvGraphicFramePr>
        <p:xfrm>
          <a:off x="781844" y="4053552"/>
          <a:ext cx="7580312" cy="790575"/>
        </p:xfrm>
        <a:graphic>
          <a:graphicData uri="http://schemas.openxmlformats.org/presentationml/2006/ole">
            <mc:AlternateContent xmlns:mc="http://schemas.openxmlformats.org/markup-compatibility/2006">
              <mc:Choice xmlns:v="urn:schemas-microsoft-com:vml" Requires="v">
                <p:oleObj spid="_x0000_s13484" name="CS ChemDraw Drawing" r:id="rId3" imgW="4496435" imgH="476250" progId="ChemDraw.Document.6.0">
                  <p:embed/>
                </p:oleObj>
              </mc:Choice>
              <mc:Fallback>
                <p:oleObj name="CS ChemDraw Drawing" r:id="rId3" imgW="4496435" imgH="476250" progId="ChemDraw.Document.6.0">
                  <p:embed/>
                  <p:pic>
                    <p:nvPicPr>
                      <p:cNvPr id="0" name="Object 11"/>
                      <p:cNvPicPr>
                        <a:picLocks noChangeAspect="1" noChangeArrowheads="1"/>
                      </p:cNvPicPr>
                      <p:nvPr/>
                    </p:nvPicPr>
                    <p:blipFill>
                      <a:blip r:embed="rId4"/>
                      <a:srcRect/>
                      <a:stretch>
                        <a:fillRect/>
                      </a:stretch>
                    </p:blipFill>
                    <p:spPr bwMode="auto">
                      <a:xfrm>
                        <a:off x="781844" y="4053552"/>
                        <a:ext cx="7580312" cy="7905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5260" name="Object 12"/>
          <p:cNvGraphicFramePr>
            <a:graphicFrameLocks noChangeAspect="1"/>
          </p:cNvGraphicFramePr>
          <p:nvPr/>
        </p:nvGraphicFramePr>
        <p:xfrm>
          <a:off x="1187450" y="5730329"/>
          <a:ext cx="6769100" cy="434975"/>
        </p:xfrm>
        <a:graphic>
          <a:graphicData uri="http://schemas.openxmlformats.org/presentationml/2006/ole">
            <mc:AlternateContent xmlns:mc="http://schemas.openxmlformats.org/markup-compatibility/2006">
              <mc:Choice xmlns:v="urn:schemas-microsoft-com:vml" Requires="v">
                <p:oleObj spid="_x0000_s13485" name="CS ChemDraw Drawing" r:id="rId5" imgW="6756400" imgH="444500" progId="ChemDraw.Document.6.0">
                  <p:embed/>
                </p:oleObj>
              </mc:Choice>
              <mc:Fallback>
                <p:oleObj name="CS ChemDraw Drawing" r:id="rId5" imgW="6756400" imgH="444500" progId="ChemDraw.Document.6.0">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5730329"/>
                        <a:ext cx="6769100" cy="4349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3"/>
          <p:cNvSpPr txBox="1">
            <a:spLocks noChangeArrowheads="1"/>
          </p:cNvSpPr>
          <p:nvPr/>
        </p:nvSpPr>
        <p:spPr bwMode="auto">
          <a:xfrm>
            <a:off x="850032" y="3040664"/>
            <a:ext cx="2209800" cy="547688"/>
          </a:xfrm>
          <a:prstGeom prst="rect">
            <a:avLst/>
          </a:prstGeom>
          <a:noFill/>
          <a:ln w="28575">
            <a:solidFill>
              <a:srgbClr val="9933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dirty="0">
                <a:solidFill>
                  <a:srgbClr val="993366"/>
                </a:solidFill>
              </a:rPr>
              <a:t>Henry </a:t>
            </a:r>
            <a:r>
              <a:rPr lang="zh-CN" altLang="en-US" sz="2800" b="1" dirty="0">
                <a:solidFill>
                  <a:srgbClr val="993366"/>
                </a:solidFill>
                <a:ea typeface="黑体" panose="02010609060101010101" pitchFamily="49" charset="-122"/>
              </a:rPr>
              <a:t>反应</a:t>
            </a:r>
          </a:p>
        </p:txBody>
      </p:sp>
      <p:sp>
        <p:nvSpPr>
          <p:cNvPr id="10" name="Text Box 20"/>
          <p:cNvSpPr txBox="1">
            <a:spLocks noChangeArrowheads="1"/>
          </p:cNvSpPr>
          <p:nvPr/>
        </p:nvSpPr>
        <p:spPr bwMode="auto">
          <a:xfrm>
            <a:off x="3410272" y="2852936"/>
            <a:ext cx="5482208" cy="84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50000"/>
              </a:spcBef>
            </a:pPr>
            <a:r>
              <a:rPr lang="en-US" altLang="zh-CN" sz="2000" b="1" dirty="0">
                <a:solidFill>
                  <a:srgbClr val="663300"/>
                </a:solidFill>
                <a:ea typeface="黑体" panose="02010609060101010101" pitchFamily="49" charset="-122"/>
              </a:rPr>
              <a:t>1</a:t>
            </a:r>
            <a:r>
              <a:rPr lang="en-US" altLang="zh-CN" sz="2000" b="1" baseline="30000" dirty="0">
                <a:solidFill>
                  <a:srgbClr val="663300"/>
                </a:solidFill>
                <a:ea typeface="黑体" panose="02010609060101010101" pitchFamily="49" charset="-122"/>
              </a:rPr>
              <a:t>0</a:t>
            </a:r>
            <a:r>
              <a:rPr lang="zh-CN" altLang="en-US" sz="2000" b="1" dirty="0">
                <a:solidFill>
                  <a:srgbClr val="663300"/>
                </a:solidFill>
                <a:ea typeface="黑体" panose="02010609060101010101" pitchFamily="49" charset="-122"/>
              </a:rPr>
              <a:t>、</a:t>
            </a:r>
            <a:r>
              <a:rPr lang="en-US" altLang="zh-CN" sz="2000" b="1" dirty="0">
                <a:solidFill>
                  <a:srgbClr val="663300"/>
                </a:solidFill>
                <a:ea typeface="黑体" panose="02010609060101010101" pitchFamily="49" charset="-122"/>
              </a:rPr>
              <a:t>2</a:t>
            </a:r>
            <a:r>
              <a:rPr lang="en-US" altLang="zh-CN" sz="2000" b="1" baseline="30000" dirty="0">
                <a:solidFill>
                  <a:srgbClr val="663300"/>
                </a:solidFill>
                <a:ea typeface="黑体" panose="02010609060101010101" pitchFamily="49" charset="-122"/>
              </a:rPr>
              <a:t>0</a:t>
            </a:r>
            <a:r>
              <a:rPr lang="zh-CN" altLang="en-US" sz="2000" b="1" dirty="0">
                <a:solidFill>
                  <a:srgbClr val="663300"/>
                </a:solidFill>
                <a:ea typeface="黑体" panose="02010609060101010101" pitchFamily="49" charset="-122"/>
              </a:rPr>
              <a:t>硝基化合物（有</a:t>
            </a:r>
            <a:r>
              <a:rPr lang="zh-CN" altLang="en-US" sz="2000" b="1" dirty="0">
                <a:solidFill>
                  <a:srgbClr val="663300"/>
                </a:solidFill>
                <a:ea typeface="黑体" panose="02010609060101010101" pitchFamily="49" charset="-122"/>
                <a:sym typeface="Symbol" panose="05050102010706020507" pitchFamily="18" charset="2"/>
              </a:rPr>
              <a:t></a:t>
            </a:r>
            <a:r>
              <a:rPr lang="en-US" altLang="zh-CN" sz="2000" b="1" dirty="0">
                <a:solidFill>
                  <a:srgbClr val="663300"/>
                </a:solidFill>
                <a:ea typeface="黑体" panose="02010609060101010101" pitchFamily="49" charset="-122"/>
              </a:rPr>
              <a:t>-</a:t>
            </a:r>
            <a:r>
              <a:rPr lang="zh-CN" altLang="en-US" sz="2000" b="1" dirty="0">
                <a:solidFill>
                  <a:srgbClr val="663300"/>
                </a:solidFill>
                <a:ea typeface="黑体" panose="02010609060101010101" pitchFamily="49" charset="-122"/>
              </a:rPr>
              <a:t>氢的硝基化合物）在碱的作用下，可与羰基化合物缩合</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65253"/>
                                        </p:tgtEl>
                                        <p:attrNameLst>
                                          <p:attrName>style.visibility</p:attrName>
                                        </p:attrNameLst>
                                      </p:cBhvr>
                                      <p:to>
                                        <p:strVal val="visible"/>
                                      </p:to>
                                    </p:set>
                                    <p:animEffect transition="in" filter="strips(downLeft)">
                                      <p:cBhvr>
                                        <p:cTn id="7" dur="500"/>
                                        <p:tgtEl>
                                          <p:spTgt spid="56525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65257"/>
                                        </p:tgtEl>
                                        <p:attrNameLst>
                                          <p:attrName>style.visibility</p:attrName>
                                        </p:attrNameLst>
                                      </p:cBhvr>
                                      <p:to>
                                        <p:strVal val="visible"/>
                                      </p:to>
                                    </p:set>
                                    <p:animEffect transition="in" filter="strips(downLeft)">
                                      <p:cBhvr>
                                        <p:cTn id="12" dur="500"/>
                                        <p:tgtEl>
                                          <p:spTgt spid="56525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65259"/>
                                        </p:tgtEl>
                                        <p:attrNameLst>
                                          <p:attrName>style.visibility</p:attrName>
                                        </p:attrNameLst>
                                      </p:cBhvr>
                                      <p:to>
                                        <p:strVal val="visible"/>
                                      </p:to>
                                    </p:set>
                                    <p:animEffect transition="in" filter="slide(fromBottom)">
                                      <p:cBhvr>
                                        <p:cTn id="17" dur="500"/>
                                        <p:tgtEl>
                                          <p:spTgt spid="56525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65260"/>
                                        </p:tgtEl>
                                        <p:attrNameLst>
                                          <p:attrName>style.visibility</p:attrName>
                                        </p:attrNameLst>
                                      </p:cBhvr>
                                      <p:to>
                                        <p:strVal val="visible"/>
                                      </p:to>
                                    </p:set>
                                    <p:animEffect transition="in" filter="slide(fromBottom)">
                                      <p:cBhvr>
                                        <p:cTn id="22" dur="500"/>
                                        <p:tgtEl>
                                          <p:spTgt spid="565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3" grpId="0"/>
      <p:bldP spid="56525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5" name="Rectangle 3"/>
          <p:cNvSpPr>
            <a:spLocks noGrp="1" noRot="1" noChangeArrowheads="1"/>
          </p:cNvSpPr>
          <p:nvPr>
            <p:ph idx="1"/>
          </p:nvPr>
        </p:nvSpPr>
        <p:spPr>
          <a:xfrm>
            <a:off x="393700" y="836613"/>
            <a:ext cx="8426450" cy="1943100"/>
          </a:xfrm>
        </p:spPr>
        <p:txBody>
          <a:bodyPr/>
          <a:lstStyle/>
          <a:p>
            <a:r>
              <a:rPr lang="zh-CN" altLang="en-US" sz="2200" b="1" dirty="0">
                <a:ea typeface="楷体" panose="02010609060101010101" pitchFamily="49" charset="-122"/>
                <a:cs typeface="Arial" panose="020B0604020202020204" pitchFamily="34" charset="0"/>
              </a:rPr>
              <a:t>芳香族偶氮化合物的通式为：</a:t>
            </a:r>
            <a:r>
              <a:rPr lang="en-US" altLang="zh-CN" sz="2200" b="1" dirty="0" err="1">
                <a:solidFill>
                  <a:schemeClr val="hlink"/>
                </a:solidFill>
                <a:ea typeface="楷体" panose="02010609060101010101" pitchFamily="49" charset="-122"/>
                <a:cs typeface="Arial" panose="020B0604020202020204" pitchFamily="34" charset="0"/>
              </a:rPr>
              <a:t>Ar</a:t>
            </a:r>
            <a:r>
              <a:rPr lang="en-US" altLang="zh-CN" sz="2200" b="1" dirty="0">
                <a:ea typeface="楷体" panose="02010609060101010101" pitchFamily="49" charset="-122"/>
                <a:cs typeface="Arial" panose="020B0604020202020204" pitchFamily="34" charset="0"/>
              </a:rPr>
              <a:t>-N=N-</a:t>
            </a:r>
            <a:r>
              <a:rPr lang="en-US" altLang="zh-CN" sz="2200" b="1" dirty="0" err="1">
                <a:ea typeface="楷体" panose="02010609060101010101" pitchFamily="49" charset="-122"/>
                <a:cs typeface="Arial" panose="020B0604020202020204" pitchFamily="34" charset="0"/>
              </a:rPr>
              <a:t>Ar</a:t>
            </a:r>
            <a:r>
              <a:rPr lang="zh-CN" altLang="en-US" sz="2200" b="1" dirty="0">
                <a:ea typeface="楷体" panose="02010609060101010101" pitchFamily="49" charset="-122"/>
                <a:cs typeface="Arial" panose="020B0604020202020204" pitchFamily="34" charset="0"/>
              </a:rPr>
              <a:t>，它们都具有颜色，性质稳定，可作为染料，称为偶氮染料。</a:t>
            </a:r>
          </a:p>
          <a:p>
            <a:r>
              <a:rPr lang="zh-CN" altLang="en-US" sz="2200" b="1" dirty="0">
                <a:ea typeface="楷体" panose="02010609060101010101" pitchFamily="49" charset="-122"/>
                <a:cs typeface="Arial" panose="020B0604020202020204" pitchFamily="34" charset="0"/>
              </a:rPr>
              <a:t>物质的分子结构与其颜色具有一定的关系，结构特征是具有大</a:t>
            </a:r>
            <a:r>
              <a:rPr lang="el-GR" altLang="zh-CN" sz="2200" b="1" dirty="0">
                <a:ea typeface="楷体" panose="02010609060101010101" pitchFamily="49" charset="-122"/>
                <a:cs typeface="Arial" panose="020B0604020202020204" pitchFamily="34" charset="0"/>
              </a:rPr>
              <a:t>Π</a:t>
            </a:r>
            <a:r>
              <a:rPr lang="zh-CN" altLang="el-GR" sz="2200" b="1" dirty="0">
                <a:ea typeface="楷体" panose="02010609060101010101" pitchFamily="49" charset="-122"/>
                <a:cs typeface="Arial" panose="020B0604020202020204" pitchFamily="34" charset="0"/>
              </a:rPr>
              <a:t>体系，使物质吸收光的波长进入可见光区而呈现不同的颜色。</a:t>
            </a:r>
            <a:endParaRPr lang="zh-CN" altLang="en-US" sz="2200" b="1" dirty="0">
              <a:ea typeface="楷体" panose="02010609060101010101" pitchFamily="49" charset="-122"/>
              <a:cs typeface="Arial" panose="020B0604020202020204" pitchFamily="34" charset="0"/>
            </a:endParaRPr>
          </a:p>
          <a:p>
            <a:r>
              <a:rPr lang="zh-CN" altLang="el-GR" sz="2200" b="1" dirty="0">
                <a:ea typeface="楷体" panose="02010609060101010101" pitchFamily="49" charset="-122"/>
                <a:cs typeface="Arial" panose="020B0604020202020204" pitchFamily="34" charset="0"/>
              </a:rPr>
              <a:t>不同的酸碱性往往又可改变其结构导致颜色的变化。</a:t>
            </a:r>
            <a:endParaRPr lang="el-GR" altLang="zh-CN" sz="2200" b="1" dirty="0">
              <a:ea typeface="楷体" panose="02010609060101010101" pitchFamily="49" charset="-122"/>
              <a:cs typeface="Arial" panose="020B0604020202020204" pitchFamily="34" charset="0"/>
            </a:endParaRPr>
          </a:p>
        </p:txBody>
      </p:sp>
      <p:sp>
        <p:nvSpPr>
          <p:cNvPr id="2" name="日期占位符 1"/>
          <p:cNvSpPr>
            <a:spLocks noGrp="1"/>
          </p:cNvSpPr>
          <p:nvPr>
            <p:ph type="dt" sz="quarter" idx="10"/>
          </p:nvPr>
        </p:nvSpPr>
        <p:spPr/>
        <p:txBody>
          <a:bodyPr/>
          <a:lstStyle/>
          <a:p>
            <a:pPr>
              <a:defRPr/>
            </a:pPr>
            <a:fld id="{A85EA988-3AAA-4605-AD26-769556F915EE}" type="datetime11">
              <a:rPr lang="zh-CN" altLang="en-US"/>
              <a:t>21:45:52</a:t>
            </a:fld>
            <a:endParaRPr lang="en-US" altLang="zh-CN"/>
          </a:p>
        </p:txBody>
      </p:sp>
      <p:sp>
        <p:nvSpPr>
          <p:cNvPr id="7" name="灯片编号占位符 5"/>
          <p:cNvSpPr>
            <a:spLocks noGrp="1"/>
          </p:cNvSpPr>
          <p:nvPr>
            <p:ph type="sldNum" sz="quarter" idx="12"/>
          </p:nvPr>
        </p:nvSpPr>
        <p:spPr/>
        <p:txBody>
          <a:bodyPr/>
          <a:lstStyle/>
          <a:p>
            <a:pPr>
              <a:defRPr/>
            </a:pPr>
            <a:fld id="{94CA7800-622B-4FC7-892B-8700372B9D52}" type="slidenum">
              <a:rPr lang="en-US" altLang="zh-CN"/>
              <a:t>70</a:t>
            </a:fld>
            <a:endParaRPr lang="en-US" altLang="zh-CN"/>
          </a:p>
        </p:txBody>
      </p:sp>
      <p:sp>
        <p:nvSpPr>
          <p:cNvPr id="771076" name="Rectangle 4"/>
          <p:cNvSpPr>
            <a:spLocks noChangeArrowheads="1"/>
          </p:cNvSpPr>
          <p:nvPr/>
        </p:nvSpPr>
        <p:spPr bwMode="auto">
          <a:xfrm>
            <a:off x="1619250" y="234950"/>
            <a:ext cx="7129214"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四、偶氮化合物与酸碱指示剂</a:t>
            </a:r>
          </a:p>
        </p:txBody>
      </p:sp>
      <p:sp>
        <p:nvSpPr>
          <p:cNvPr id="771077" name="Rectangle 5"/>
          <p:cNvSpPr>
            <a:spLocks noRot="1" noChangeArrowheads="1"/>
          </p:cNvSpPr>
          <p:nvPr/>
        </p:nvSpPr>
        <p:spPr bwMode="auto">
          <a:xfrm>
            <a:off x="179512" y="2780928"/>
            <a:ext cx="5616575"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不同波长光的颜色及其互补色</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物质吸收的光</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波长</a:t>
            </a:r>
            <a:r>
              <a:rPr kumimoji="0" lang="en-US" altLang="zh-CN" sz="1800" dirty="0">
                <a:latin typeface="Arial" panose="020B0604020202020204" pitchFamily="34" charset="0"/>
                <a:ea typeface="楷体" panose="02010609060101010101" pitchFamily="49" charset="-122"/>
                <a:cs typeface="Arial" panose="020B0604020202020204" pitchFamily="34" charset="0"/>
              </a:rPr>
              <a:t>(nm)       </a:t>
            </a:r>
            <a:r>
              <a:rPr kumimoji="0" lang="zh-CN" altLang="en-US" sz="1800" dirty="0">
                <a:latin typeface="Arial" panose="020B0604020202020204" pitchFamily="34" charset="0"/>
                <a:ea typeface="楷体" panose="02010609060101010101" pitchFamily="49" charset="-122"/>
                <a:cs typeface="Arial" panose="020B0604020202020204" pitchFamily="34" charset="0"/>
              </a:rPr>
              <a:t>颜色                 互补色</a:t>
            </a:r>
            <a:r>
              <a:rPr kumimoji="0" lang="en-US" altLang="zh-CN" sz="1800" dirty="0">
                <a:latin typeface="Arial" panose="020B0604020202020204" pitchFamily="34" charset="0"/>
                <a:ea typeface="楷体" panose="02010609060101010101" pitchFamily="49" charset="-122"/>
                <a:cs typeface="Arial" panose="020B0604020202020204" pitchFamily="34" charset="0"/>
              </a:rPr>
              <a:t>(</a:t>
            </a:r>
            <a:r>
              <a:rPr kumimoji="0" lang="zh-CN" altLang="en-US" sz="1800" dirty="0">
                <a:latin typeface="Arial" panose="020B0604020202020204" pitchFamily="34" charset="0"/>
                <a:ea typeface="楷体" panose="02010609060101010101" pitchFamily="49" charset="-122"/>
                <a:cs typeface="Arial" panose="020B0604020202020204" pitchFamily="34" charset="0"/>
              </a:rPr>
              <a:t>被看见的颜色</a:t>
            </a:r>
            <a:r>
              <a:rPr kumimoji="0" lang="en-US" altLang="zh-CN" sz="1800" dirty="0">
                <a:latin typeface="Arial" panose="020B0604020202020204" pitchFamily="34" charset="0"/>
                <a:ea typeface="楷体" panose="02010609060101010101" pitchFamily="49" charset="-122"/>
                <a:cs typeface="Arial" panose="020B0604020202020204" pitchFamily="34" charset="0"/>
              </a:rPr>
              <a:t>)</a:t>
            </a:r>
          </a:p>
          <a:p>
            <a:pPr eaLnBrk="1" hangingPunct="1">
              <a:spcBef>
                <a:spcPct val="10000"/>
              </a:spcBef>
              <a:buClr>
                <a:schemeClr val="hlink"/>
              </a:buClr>
              <a:buSzPct val="70000"/>
              <a:buFont typeface="Wingdings" panose="05000000000000000000" pitchFamily="2" charset="2"/>
              <a:buNone/>
            </a:pPr>
            <a:r>
              <a:rPr kumimoji="0" lang="en-US" altLang="zh-CN" sz="1800" dirty="0">
                <a:latin typeface="Arial" panose="020B0604020202020204" pitchFamily="34" charset="0"/>
                <a:ea typeface="楷体" panose="02010609060101010101" pitchFamily="49" charset="-122"/>
                <a:cs typeface="Arial" panose="020B0604020202020204" pitchFamily="34" charset="0"/>
              </a:rPr>
              <a:t>     400               </a:t>
            </a:r>
            <a:r>
              <a:rPr kumimoji="0" lang="zh-CN" altLang="en-US" sz="1800" dirty="0">
                <a:latin typeface="Arial" panose="020B0604020202020204" pitchFamily="34" charset="0"/>
                <a:ea typeface="楷体" panose="02010609060101010101" pitchFamily="49" charset="-122"/>
                <a:cs typeface="Arial" panose="020B0604020202020204" pitchFamily="34" charset="0"/>
              </a:rPr>
              <a:t>紫                           黄绿</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425             </a:t>
            </a:r>
            <a:r>
              <a:rPr kumimoji="0" lang="zh-CN" altLang="en-US" sz="1800" dirty="0">
                <a:latin typeface="Arial" panose="020B0604020202020204" pitchFamily="34" charset="0"/>
                <a:ea typeface="楷体" panose="02010609060101010101" pitchFamily="49" charset="-122"/>
                <a:cs typeface="Arial" panose="020B0604020202020204" pitchFamily="34" charset="0"/>
              </a:rPr>
              <a:t>蓝青                           黄</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450               </a:t>
            </a:r>
            <a:r>
              <a:rPr kumimoji="0" lang="zh-CN" altLang="en-US" sz="1800" dirty="0">
                <a:latin typeface="Arial" panose="020B0604020202020204" pitchFamily="34" charset="0"/>
                <a:ea typeface="楷体" panose="02010609060101010101" pitchFamily="49" charset="-122"/>
                <a:cs typeface="Arial" panose="020B0604020202020204" pitchFamily="34" charset="0"/>
              </a:rPr>
              <a:t>青                           橙黄</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490             </a:t>
            </a:r>
            <a:r>
              <a:rPr kumimoji="0" lang="zh-CN" altLang="en-US" sz="1800" dirty="0">
                <a:latin typeface="Arial" panose="020B0604020202020204" pitchFamily="34" charset="0"/>
                <a:ea typeface="楷体" panose="02010609060101010101" pitchFamily="49" charset="-122"/>
                <a:cs typeface="Arial" panose="020B0604020202020204" pitchFamily="34" charset="0"/>
              </a:rPr>
              <a:t>青绿                           红</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510               </a:t>
            </a:r>
            <a:r>
              <a:rPr kumimoji="0" lang="zh-CN" altLang="en-US" sz="1800" dirty="0">
                <a:latin typeface="Arial" panose="020B0604020202020204" pitchFamily="34" charset="0"/>
                <a:ea typeface="楷体" panose="02010609060101010101" pitchFamily="49" charset="-122"/>
                <a:cs typeface="Arial" panose="020B0604020202020204" pitchFamily="34" charset="0"/>
              </a:rPr>
              <a:t>绿                             紫</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530             </a:t>
            </a:r>
            <a:r>
              <a:rPr kumimoji="0" lang="zh-CN" altLang="en-US" sz="1800" dirty="0">
                <a:latin typeface="Arial" panose="020B0604020202020204" pitchFamily="34" charset="0"/>
                <a:ea typeface="楷体" panose="02010609060101010101" pitchFamily="49" charset="-122"/>
                <a:cs typeface="Arial" panose="020B0604020202020204" pitchFamily="34" charset="0"/>
              </a:rPr>
              <a:t>黄绿                           紫</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550               </a:t>
            </a:r>
            <a:r>
              <a:rPr kumimoji="0" lang="zh-CN" altLang="en-US" sz="1800" dirty="0">
                <a:latin typeface="Arial" panose="020B0604020202020204" pitchFamily="34" charset="0"/>
                <a:ea typeface="楷体" panose="02010609060101010101" pitchFamily="49" charset="-122"/>
                <a:cs typeface="Arial" panose="020B0604020202020204" pitchFamily="34" charset="0"/>
              </a:rPr>
              <a:t>黄                           蓝青</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590             </a:t>
            </a:r>
            <a:r>
              <a:rPr kumimoji="0" lang="zh-CN" altLang="en-US" sz="1800" dirty="0">
                <a:latin typeface="Arial" panose="020B0604020202020204" pitchFamily="34" charset="0"/>
                <a:ea typeface="楷体" panose="02010609060101010101" pitchFamily="49" charset="-122"/>
                <a:cs typeface="Arial" panose="020B0604020202020204" pitchFamily="34" charset="0"/>
              </a:rPr>
              <a:t>橙黄                           青</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640               </a:t>
            </a:r>
            <a:r>
              <a:rPr kumimoji="0" lang="zh-CN" altLang="en-US" sz="1800" dirty="0">
                <a:latin typeface="Arial" panose="020B0604020202020204" pitchFamily="34" charset="0"/>
                <a:ea typeface="楷体" panose="02010609060101010101" pitchFamily="49" charset="-122"/>
                <a:cs typeface="Arial" panose="020B0604020202020204" pitchFamily="34" charset="0"/>
              </a:rPr>
              <a:t>红                           青绿</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730               </a:t>
            </a:r>
            <a:r>
              <a:rPr kumimoji="0" lang="zh-CN" altLang="en-US" sz="1800" dirty="0">
                <a:latin typeface="Arial" panose="020B0604020202020204" pitchFamily="34" charset="0"/>
                <a:ea typeface="楷体" panose="02010609060101010101" pitchFamily="49" charset="-122"/>
                <a:cs typeface="Arial" panose="020B0604020202020204" pitchFamily="34" charset="0"/>
              </a:rPr>
              <a:t>紫                             绿</a:t>
            </a:r>
          </a:p>
        </p:txBody>
      </p:sp>
      <p:pic>
        <p:nvPicPr>
          <p:cNvPr id="4" name="图片 3"/>
          <p:cNvPicPr>
            <a:picLocks noChangeAspect="1"/>
          </p:cNvPicPr>
          <p:nvPr/>
        </p:nvPicPr>
        <p:blipFill>
          <a:blip r:embed="rId2"/>
          <a:stretch>
            <a:fillRect/>
          </a:stretch>
        </p:blipFill>
        <p:spPr>
          <a:xfrm>
            <a:off x="5789667" y="3573016"/>
            <a:ext cx="3024063" cy="2703424"/>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1076"/>
                                        </p:tgtEl>
                                        <p:attrNameLst>
                                          <p:attrName>style.visibility</p:attrName>
                                        </p:attrNameLst>
                                      </p:cBhvr>
                                      <p:to>
                                        <p:strVal val="visible"/>
                                      </p:to>
                                    </p:set>
                                    <p:anim calcmode="lin" valueType="num">
                                      <p:cBhvr additive="base">
                                        <p:cTn id="7" dur="500" fill="hold"/>
                                        <p:tgtEl>
                                          <p:spTgt spid="771076"/>
                                        </p:tgtEl>
                                        <p:attrNameLst>
                                          <p:attrName>ppt_x</p:attrName>
                                        </p:attrNameLst>
                                      </p:cBhvr>
                                      <p:tavLst>
                                        <p:tav tm="0">
                                          <p:val>
                                            <p:strVal val="#ppt_x"/>
                                          </p:val>
                                        </p:tav>
                                        <p:tav tm="100000">
                                          <p:val>
                                            <p:strVal val="#ppt_x"/>
                                          </p:val>
                                        </p:tav>
                                      </p:tavLst>
                                    </p:anim>
                                    <p:anim calcmode="lin" valueType="num">
                                      <p:cBhvr additive="base">
                                        <p:cTn id="8" dur="500" fill="hold"/>
                                        <p:tgtEl>
                                          <p:spTgt spid="7710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771075">
                                            <p:txEl>
                                              <p:pRg st="0" end="0"/>
                                            </p:txEl>
                                          </p:spTgt>
                                        </p:tgtEl>
                                        <p:attrNameLst>
                                          <p:attrName>style.visibility</p:attrName>
                                        </p:attrNameLst>
                                      </p:cBhvr>
                                      <p:to>
                                        <p:strVal val="visible"/>
                                      </p:to>
                                    </p:set>
                                    <p:animEffect transition="in" filter="strips(downLeft)">
                                      <p:cBhvr>
                                        <p:cTn id="13" dur="500"/>
                                        <p:tgtEl>
                                          <p:spTgt spid="77107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771075">
                                            <p:txEl>
                                              <p:pRg st="1" end="1"/>
                                            </p:txEl>
                                          </p:spTgt>
                                        </p:tgtEl>
                                        <p:attrNameLst>
                                          <p:attrName>style.visibility</p:attrName>
                                        </p:attrNameLst>
                                      </p:cBhvr>
                                      <p:to>
                                        <p:strVal val="visible"/>
                                      </p:to>
                                    </p:set>
                                    <p:animEffect transition="in" filter="strips(downLeft)">
                                      <p:cBhvr>
                                        <p:cTn id="18" dur="500"/>
                                        <p:tgtEl>
                                          <p:spTgt spid="77107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771075">
                                            <p:txEl>
                                              <p:pRg st="2" end="2"/>
                                            </p:txEl>
                                          </p:spTgt>
                                        </p:tgtEl>
                                        <p:attrNameLst>
                                          <p:attrName>style.visibility</p:attrName>
                                        </p:attrNameLst>
                                      </p:cBhvr>
                                      <p:to>
                                        <p:strVal val="visible"/>
                                      </p:to>
                                    </p:set>
                                    <p:animEffect transition="in" filter="strips(downLeft)">
                                      <p:cBhvr>
                                        <p:cTn id="23" dur="500"/>
                                        <p:tgtEl>
                                          <p:spTgt spid="77107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grpId="0" nodeType="clickEffect">
                                  <p:stCondLst>
                                    <p:cond delay="0"/>
                                  </p:stCondLst>
                                  <p:childTnLst>
                                    <p:set>
                                      <p:cBhvr>
                                        <p:cTn id="27" dur="1" fill="hold">
                                          <p:stCondLst>
                                            <p:cond delay="0"/>
                                          </p:stCondLst>
                                        </p:cTn>
                                        <p:tgtEl>
                                          <p:spTgt spid="771077"/>
                                        </p:tgtEl>
                                        <p:attrNameLst>
                                          <p:attrName>style.visibility</p:attrName>
                                        </p:attrNameLst>
                                      </p:cBhvr>
                                      <p:to>
                                        <p:strVal val="visible"/>
                                      </p:to>
                                    </p:set>
                                    <p:animEffect transition="in" filter="barn(inHorizontal)">
                                      <p:cBhvr>
                                        <p:cTn id="28" dur="500"/>
                                        <p:tgtEl>
                                          <p:spTgt spid="77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6" grpId="0"/>
      <p:bldP spid="77107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3322" name="Object 202"/>
          <p:cNvGraphicFramePr>
            <a:graphicFrameLocks noGrp="1" noChangeAspect="1"/>
          </p:cNvGraphicFramePr>
          <p:nvPr>
            <p:ph sz="half" idx="1"/>
          </p:nvPr>
        </p:nvGraphicFramePr>
        <p:xfrm>
          <a:off x="1258888" y="1916113"/>
          <a:ext cx="6264275" cy="1354137"/>
        </p:xfrm>
        <a:graphic>
          <a:graphicData uri="http://schemas.openxmlformats.org/presentationml/2006/ole">
            <mc:AlternateContent xmlns:mc="http://schemas.openxmlformats.org/markup-compatibility/2006">
              <mc:Choice xmlns:v="urn:schemas-microsoft-com:vml" Requires="v">
                <p:oleObj spid="_x0000_s45223" name="CS ChemDraw Drawing" r:id="rId3" imgW="7823200" imgH="1701800" progId="ChemDraw.Document.6.0">
                  <p:embed/>
                </p:oleObj>
              </mc:Choice>
              <mc:Fallback>
                <p:oleObj name="CS ChemDraw Drawing" r:id="rId3" imgW="7823200" imgH="1701800" progId="ChemDraw.Document.6.0">
                  <p:embed/>
                  <p:pic>
                    <p:nvPicPr>
                      <p:cNvPr id="0" name="Object 20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916113"/>
                        <a:ext cx="6264275" cy="135413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3324" name="Object 204"/>
          <p:cNvGraphicFramePr>
            <a:graphicFrameLocks noGrp="1" noChangeAspect="1"/>
          </p:cNvGraphicFramePr>
          <p:nvPr>
            <p:ph sz="half" idx="2"/>
          </p:nvPr>
        </p:nvGraphicFramePr>
        <p:xfrm>
          <a:off x="1331913" y="3644900"/>
          <a:ext cx="6769100" cy="2325688"/>
        </p:xfrm>
        <a:graphic>
          <a:graphicData uri="http://schemas.openxmlformats.org/presentationml/2006/ole">
            <mc:AlternateContent xmlns:mc="http://schemas.openxmlformats.org/markup-compatibility/2006">
              <mc:Choice xmlns:v="urn:schemas-microsoft-com:vml" Requires="v">
                <p:oleObj spid="_x0000_s45224" name="CS ChemDraw Drawing" r:id="rId5" imgW="7899400" imgH="2717800" progId="ChemDraw.Document.6.0">
                  <p:embed/>
                </p:oleObj>
              </mc:Choice>
              <mc:Fallback>
                <p:oleObj name="CS ChemDraw Drawing" r:id="rId5" imgW="7899400" imgH="2717800" progId="ChemDraw.Document.6.0">
                  <p:embed/>
                  <p:pic>
                    <p:nvPicPr>
                      <p:cNvPr id="0" name="Object 20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644900"/>
                        <a:ext cx="6769100" cy="232568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B26C72D3-6B83-4A9C-B7B2-21D4E76B106D}" type="datetime11">
              <a:rPr lang="zh-CN" altLang="en-US"/>
              <a:t>21:45:52</a:t>
            </a:fld>
            <a:endParaRPr lang="en-US" altLang="zh-CN"/>
          </a:p>
        </p:txBody>
      </p:sp>
      <p:sp>
        <p:nvSpPr>
          <p:cNvPr id="7" name="灯片编号占位符 6"/>
          <p:cNvSpPr>
            <a:spLocks noGrp="1"/>
          </p:cNvSpPr>
          <p:nvPr>
            <p:ph type="sldNum" sz="quarter" idx="12"/>
          </p:nvPr>
        </p:nvSpPr>
        <p:spPr/>
        <p:txBody>
          <a:bodyPr/>
          <a:lstStyle/>
          <a:p>
            <a:pPr>
              <a:defRPr/>
            </a:pPr>
            <a:fld id="{94E24FBD-048E-49E5-85B4-A92EE688CEDB}" type="slidenum">
              <a:rPr lang="en-US" altLang="zh-CN"/>
              <a:t>71</a:t>
            </a:fld>
            <a:endParaRPr lang="en-US" altLang="zh-CN"/>
          </a:p>
        </p:txBody>
      </p:sp>
      <p:sp>
        <p:nvSpPr>
          <p:cNvPr id="773321" name="Rectangle 201"/>
          <p:cNvSpPr>
            <a:spLocks noChangeArrowheads="1"/>
          </p:cNvSpPr>
          <p:nvPr/>
        </p:nvSpPr>
        <p:spPr bwMode="auto">
          <a:xfrm>
            <a:off x="395288" y="188913"/>
            <a:ext cx="8208962" cy="137001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     </a:t>
            </a:r>
            <a:r>
              <a:rPr kumimoji="0" lang="zh-CN" altLang="en-US" sz="2400" dirty="0">
                <a:latin typeface="Arial" panose="020B0604020202020204" pitchFamily="34" charset="0"/>
                <a:ea typeface="楷体" panose="02010609060101010101" pitchFamily="49" charset="-122"/>
                <a:cs typeface="Arial" panose="020B0604020202020204" pitchFamily="34" charset="0"/>
              </a:rPr>
              <a:t>通过紫外可见光谱测定，物质的最大吸收波长与结构的关系如下：</a:t>
            </a:r>
          </a:p>
          <a:p>
            <a:pPr eaLnBrk="1" hangingPunct="1">
              <a:lnSpc>
                <a:spcPct val="100000"/>
              </a:lnSpc>
              <a:spcBef>
                <a:spcPct val="5000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1. </a:t>
            </a:r>
            <a:r>
              <a:rPr kumimoji="0" lang="zh-CN" altLang="en-US" sz="2400" dirty="0">
                <a:latin typeface="Arial" panose="020B0604020202020204" pitchFamily="34" charset="0"/>
                <a:ea typeface="楷体" panose="02010609060101010101" pitchFamily="49" charset="-122"/>
                <a:cs typeface="Arial" panose="020B0604020202020204" pitchFamily="34" charset="0"/>
              </a:rPr>
              <a:t>有机物分子中共轭链的增长，导致物质的颜色加深</a:t>
            </a:r>
            <a:r>
              <a:rPr kumimoji="0" lang="en-US" altLang="zh-CN" sz="2400" dirty="0">
                <a:latin typeface="Arial" panose="020B0604020202020204" pitchFamily="34" charset="0"/>
                <a:ea typeface="楷体" panose="02010609060101010101" pitchFamily="49" charset="-122"/>
                <a:cs typeface="Arial" panose="020B0604020202020204" pitchFamily="34" charset="0"/>
              </a:rPr>
              <a:t>(</a:t>
            </a:r>
            <a:r>
              <a:rPr kumimoji="0" lang="zh-CN" altLang="en-US" sz="2400" dirty="0">
                <a:latin typeface="Arial" panose="020B0604020202020204" pitchFamily="34" charset="0"/>
                <a:ea typeface="楷体" panose="02010609060101010101" pitchFamily="49" charset="-122"/>
                <a:cs typeface="Arial" panose="020B0604020202020204" pitchFamily="34" charset="0"/>
              </a:rPr>
              <a:t>红移</a:t>
            </a:r>
            <a:r>
              <a:rPr kumimoji="0" lang="en-US" altLang="zh-CN" sz="2400" dirty="0">
                <a:latin typeface="Arial" panose="020B0604020202020204" pitchFamily="34" charset="0"/>
                <a:ea typeface="楷体" panose="02010609060101010101" pitchFamily="49" charset="-122"/>
                <a:cs typeface="Arial" panose="020B0604020202020204" pitchFamily="34" charset="0"/>
              </a:rPr>
              <a:t>)</a:t>
            </a:r>
            <a:r>
              <a:rPr kumimoji="0" lang="zh-CN" altLang="en-US" sz="2400" dirty="0">
                <a:latin typeface="Arial" panose="020B0604020202020204" pitchFamily="34" charset="0"/>
                <a:ea typeface="楷体" panose="02010609060101010101" pitchFamily="49" charset="-122"/>
                <a:cs typeface="Arial" panose="020B0604020202020204" pitchFamily="34"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73321">
                                            <p:txEl>
                                              <p:pRg st="0" end="0"/>
                                            </p:txEl>
                                          </p:spTgt>
                                        </p:tgtEl>
                                        <p:attrNameLst>
                                          <p:attrName>style.visibility</p:attrName>
                                        </p:attrNameLst>
                                      </p:cBhvr>
                                      <p:to>
                                        <p:strVal val="visible"/>
                                      </p:to>
                                    </p:set>
                                    <p:animEffect transition="in" filter="strips(downLeft)">
                                      <p:cBhvr>
                                        <p:cTn id="7" dur="500"/>
                                        <p:tgtEl>
                                          <p:spTgt spid="7733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73321">
                                            <p:txEl>
                                              <p:pRg st="1" end="1"/>
                                            </p:txEl>
                                          </p:spTgt>
                                        </p:tgtEl>
                                        <p:attrNameLst>
                                          <p:attrName>style.visibility</p:attrName>
                                        </p:attrNameLst>
                                      </p:cBhvr>
                                      <p:to>
                                        <p:strVal val="visible"/>
                                      </p:to>
                                    </p:set>
                                    <p:animEffect transition="in" filter="strips(downLeft)">
                                      <p:cBhvr>
                                        <p:cTn id="12" dur="500"/>
                                        <p:tgtEl>
                                          <p:spTgt spid="7733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773322"/>
                                        </p:tgtEl>
                                        <p:attrNameLst>
                                          <p:attrName>style.visibility</p:attrName>
                                        </p:attrNameLst>
                                      </p:cBhvr>
                                      <p:to>
                                        <p:strVal val="visible"/>
                                      </p:to>
                                    </p:set>
                                    <p:animEffect transition="in" filter="barn(inHorizontal)">
                                      <p:cBhvr>
                                        <p:cTn id="17" dur="500"/>
                                        <p:tgtEl>
                                          <p:spTgt spid="77332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773324"/>
                                        </p:tgtEl>
                                        <p:attrNameLst>
                                          <p:attrName>style.visibility</p:attrName>
                                        </p:attrNameLst>
                                      </p:cBhvr>
                                      <p:to>
                                        <p:strVal val="visible"/>
                                      </p:to>
                                    </p:set>
                                    <p:animEffect transition="in" filter="slide(fromBottom)">
                                      <p:cBhvr>
                                        <p:cTn id="22" dur="500"/>
                                        <p:tgtEl>
                                          <p:spTgt spid="77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4239" name="Object 95"/>
          <p:cNvGraphicFramePr>
            <a:graphicFrameLocks noGrp="1" noChangeAspect="1"/>
          </p:cNvGraphicFramePr>
          <p:nvPr>
            <p:ph sz="quarter" idx="1"/>
          </p:nvPr>
        </p:nvGraphicFramePr>
        <p:xfrm>
          <a:off x="1835150" y="1844675"/>
          <a:ext cx="4678363" cy="1103313"/>
        </p:xfrm>
        <a:graphic>
          <a:graphicData uri="http://schemas.openxmlformats.org/presentationml/2006/ole">
            <mc:AlternateContent xmlns:mc="http://schemas.openxmlformats.org/markup-compatibility/2006">
              <mc:Choice xmlns:v="urn:schemas-microsoft-com:vml" Requires="v">
                <p:oleObj spid="_x0000_s46408" name="CS ChemDraw Drawing" r:id="rId3" imgW="5257800" imgH="1244600" progId="ChemDraw.Document.6.0">
                  <p:embed/>
                </p:oleObj>
              </mc:Choice>
              <mc:Fallback>
                <p:oleObj name="CS ChemDraw Drawing" r:id="rId3" imgW="5257800" imgH="1244600" progId="ChemDraw.Document.6.0">
                  <p:embed/>
                  <p:pic>
                    <p:nvPicPr>
                      <p:cNvPr id="0" name="Object 9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844675"/>
                        <a:ext cx="4678363" cy="11033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4235" name="Object 91"/>
          <p:cNvGraphicFramePr>
            <a:graphicFrameLocks noGrp="1" noChangeAspect="1"/>
          </p:cNvGraphicFramePr>
          <p:nvPr>
            <p:ph sz="quarter" idx="2"/>
          </p:nvPr>
        </p:nvGraphicFramePr>
        <p:xfrm>
          <a:off x="1979613" y="1125538"/>
          <a:ext cx="4537075" cy="560387"/>
        </p:xfrm>
        <a:graphic>
          <a:graphicData uri="http://schemas.openxmlformats.org/presentationml/2006/ole">
            <mc:AlternateContent xmlns:mc="http://schemas.openxmlformats.org/markup-compatibility/2006">
              <mc:Choice xmlns:v="urn:schemas-microsoft-com:vml" Requires="v">
                <p:oleObj spid="_x0000_s46409" name="CS ChemDraw Drawing" r:id="rId5" imgW="5003800" imgH="622300" progId="ChemDraw.Document.6.0">
                  <p:embed/>
                </p:oleObj>
              </mc:Choice>
              <mc:Fallback>
                <p:oleObj name="CS ChemDraw Drawing" r:id="rId5" imgW="5003800" imgH="622300" progId="ChemDraw.Document.6.0">
                  <p:embed/>
                  <p:pic>
                    <p:nvPicPr>
                      <p:cNvPr id="0" name="Object 9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1125538"/>
                        <a:ext cx="4537075" cy="56038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4242" name="Object 98"/>
          <p:cNvGraphicFramePr>
            <a:graphicFrameLocks noGrp="1" noChangeAspect="1"/>
          </p:cNvGraphicFramePr>
          <p:nvPr>
            <p:ph sz="quarter" idx="3"/>
          </p:nvPr>
        </p:nvGraphicFramePr>
        <p:xfrm>
          <a:off x="1979613" y="4221163"/>
          <a:ext cx="3887787" cy="374650"/>
        </p:xfrm>
        <a:graphic>
          <a:graphicData uri="http://schemas.openxmlformats.org/presentationml/2006/ole">
            <mc:AlternateContent xmlns:mc="http://schemas.openxmlformats.org/markup-compatibility/2006">
              <mc:Choice xmlns:v="urn:schemas-microsoft-com:vml" Requires="v">
                <p:oleObj spid="_x0000_s46410" name="CS ChemDraw Drawing" r:id="rId7" imgW="3657600" imgH="368300" progId="ChemDraw.Document.6.0">
                  <p:embed/>
                </p:oleObj>
              </mc:Choice>
              <mc:Fallback>
                <p:oleObj name="CS ChemDraw Drawing" r:id="rId7" imgW="3657600" imgH="368300" progId="ChemDraw.Document.6.0">
                  <p:embed/>
                  <p:pic>
                    <p:nvPicPr>
                      <p:cNvPr id="0" name="Object 98"/>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4221163"/>
                        <a:ext cx="3887787" cy="3746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4245" name="Object 101"/>
          <p:cNvGraphicFramePr>
            <a:graphicFrameLocks noGrp="1" noChangeAspect="1"/>
          </p:cNvGraphicFramePr>
          <p:nvPr>
            <p:ph sz="quarter" idx="4"/>
          </p:nvPr>
        </p:nvGraphicFramePr>
        <p:xfrm>
          <a:off x="1763713" y="4797425"/>
          <a:ext cx="4967287" cy="1716088"/>
        </p:xfrm>
        <a:graphic>
          <a:graphicData uri="http://schemas.openxmlformats.org/presentationml/2006/ole">
            <mc:AlternateContent xmlns:mc="http://schemas.openxmlformats.org/markup-compatibility/2006">
              <mc:Choice xmlns:v="urn:schemas-microsoft-com:vml" Requires="v">
                <p:oleObj spid="_x0000_s46411" name="CS ChemDraw Drawing" r:id="rId9" imgW="5905500" imgH="2044700" progId="ChemDraw.Document.6.0">
                  <p:embed/>
                </p:oleObj>
              </mc:Choice>
              <mc:Fallback>
                <p:oleObj name="CS ChemDraw Drawing" r:id="rId9" imgW="5905500" imgH="2044700" progId="ChemDraw.Document.6.0">
                  <p:embed/>
                  <p:pic>
                    <p:nvPicPr>
                      <p:cNvPr id="0" name="Object 10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4797425"/>
                        <a:ext cx="4967287" cy="171608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C6C06F56-5D66-45E2-BBF9-74F30BAEE078}" type="datetime11">
              <a:rPr lang="zh-CN" altLang="en-US"/>
              <a:t>21:45:52</a:t>
            </a:fld>
            <a:endParaRPr lang="en-US" altLang="zh-CN"/>
          </a:p>
        </p:txBody>
      </p:sp>
      <p:sp>
        <p:nvSpPr>
          <p:cNvPr id="10" name="灯片编号占位符 8"/>
          <p:cNvSpPr>
            <a:spLocks noGrp="1"/>
          </p:cNvSpPr>
          <p:nvPr>
            <p:ph type="sldNum" sz="quarter" idx="12"/>
          </p:nvPr>
        </p:nvSpPr>
        <p:spPr/>
        <p:txBody>
          <a:bodyPr/>
          <a:lstStyle/>
          <a:p>
            <a:pPr>
              <a:defRPr/>
            </a:pPr>
            <a:fld id="{517CC9FF-D133-42AC-9FA8-3D15E5270799}" type="slidenum">
              <a:rPr lang="en-US" altLang="zh-CN"/>
              <a:t>72</a:t>
            </a:fld>
            <a:endParaRPr lang="en-US" altLang="zh-CN"/>
          </a:p>
        </p:txBody>
      </p:sp>
      <p:sp>
        <p:nvSpPr>
          <p:cNvPr id="774234" name="Rectangle 90"/>
          <p:cNvSpPr>
            <a:spLocks noChangeArrowheads="1"/>
          </p:cNvSpPr>
          <p:nvPr/>
        </p:nvSpPr>
        <p:spPr bwMode="auto">
          <a:xfrm>
            <a:off x="250825" y="2997200"/>
            <a:ext cx="8423275" cy="11874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3. </a:t>
            </a:r>
            <a:r>
              <a:rPr kumimoji="0" lang="zh-CN" altLang="en-US" sz="2400">
                <a:latin typeface="Arial" panose="020B0604020202020204" pitchFamily="34" charset="0"/>
                <a:ea typeface="楷体" panose="02010609060101010101" pitchFamily="49" charset="-122"/>
                <a:cs typeface="Arial" panose="020B0604020202020204" pitchFamily="34" charset="0"/>
              </a:rPr>
              <a:t>助色基的引入可使化合物颜色加深 </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光谱带红移</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。助色基结构特点：含有未共享的孤电子对，与共轭体系产生</a:t>
            </a:r>
            <a:r>
              <a:rPr kumimoji="0" lang="en-US" altLang="zh-CN" sz="2400" i="1">
                <a:latin typeface="Arial" panose="020B0604020202020204" pitchFamily="34" charset="0"/>
                <a:ea typeface="楷体" panose="02010609060101010101" pitchFamily="49" charset="-122"/>
                <a:cs typeface="Arial" panose="020B0604020202020204" pitchFamily="34" charset="0"/>
              </a:rPr>
              <a:t>p</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el-GR" altLang="zh-CN" sz="2400">
                <a:latin typeface="Arial" panose="020B0604020202020204" pitchFamily="34" charset="0"/>
                <a:ea typeface="楷体" panose="02010609060101010101" pitchFamily="49" charset="-122"/>
                <a:cs typeface="Arial" panose="020B0604020202020204" pitchFamily="34" charset="0"/>
              </a:rPr>
              <a:t>π</a:t>
            </a:r>
            <a:r>
              <a:rPr kumimoji="0" lang="zh-CN" altLang="el-GR" sz="2400">
                <a:latin typeface="Arial" panose="020B0604020202020204" pitchFamily="34" charset="0"/>
                <a:ea typeface="楷体" panose="02010609060101010101" pitchFamily="49" charset="-122"/>
                <a:cs typeface="Arial" panose="020B0604020202020204" pitchFamily="34" charset="0"/>
              </a:rPr>
              <a:t>共轭，使电子的流动性增加。容易跃迁，颜色加深。</a:t>
            </a:r>
            <a:endParaRPr kumimoji="0" lang="zh-CN" altLang="en-US" sz="2400">
              <a:latin typeface="Arial" panose="020B0604020202020204" pitchFamily="34" charset="0"/>
              <a:ea typeface="楷体" panose="02010609060101010101" pitchFamily="49" charset="-122"/>
              <a:cs typeface="Arial" panose="020B0604020202020204" pitchFamily="34" charset="0"/>
            </a:endParaRPr>
          </a:p>
        </p:txBody>
      </p:sp>
      <p:sp>
        <p:nvSpPr>
          <p:cNvPr id="774238" name="Rectangle 94"/>
          <p:cNvSpPr>
            <a:spLocks noChangeArrowheads="1"/>
          </p:cNvSpPr>
          <p:nvPr/>
        </p:nvSpPr>
        <p:spPr bwMode="auto">
          <a:xfrm>
            <a:off x="323850" y="260350"/>
            <a:ext cx="8355013" cy="8223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2. </a:t>
            </a:r>
            <a:r>
              <a:rPr kumimoji="0" lang="zh-CN" altLang="en-US" sz="2400">
                <a:latin typeface="Arial" panose="020B0604020202020204" pitchFamily="34" charset="0"/>
                <a:ea typeface="楷体" panose="02010609060101010101" pitchFamily="49" charset="-122"/>
                <a:cs typeface="Arial" panose="020B0604020202020204" pitchFamily="34" charset="0"/>
              </a:rPr>
              <a:t>在共轭体系中引入生色基，可使小共轭链化合物产生颜色。生色基结构特点：含重键可与共轭体系产生</a:t>
            </a:r>
            <a:r>
              <a:rPr kumimoji="0" lang="el-GR" altLang="zh-CN" sz="2400">
                <a:latin typeface="Arial" panose="020B0604020202020204" pitchFamily="34" charset="0"/>
                <a:ea typeface="楷体" panose="02010609060101010101" pitchFamily="49" charset="-122"/>
                <a:cs typeface="Arial" panose="020B0604020202020204" pitchFamily="34" charset="0"/>
              </a:rPr>
              <a:t>π</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el-GR" altLang="zh-CN" sz="2400">
                <a:latin typeface="Arial" panose="020B0604020202020204" pitchFamily="34" charset="0"/>
                <a:ea typeface="楷体" panose="02010609060101010101" pitchFamily="49" charset="-122"/>
                <a:cs typeface="Arial" panose="020B0604020202020204" pitchFamily="34" charset="0"/>
              </a:rPr>
              <a:t>π</a:t>
            </a:r>
            <a:r>
              <a:rPr kumimoji="0" lang="zh-CN" altLang="el-GR" sz="2400">
                <a:latin typeface="Arial" panose="020B0604020202020204" pitchFamily="34" charset="0"/>
                <a:ea typeface="楷体" panose="02010609060101010101" pitchFamily="49" charset="-122"/>
                <a:cs typeface="Arial" panose="020B0604020202020204" pitchFamily="34" charset="0"/>
              </a:rPr>
              <a:t>共轭。</a:t>
            </a:r>
            <a:endParaRPr kumimoji="0" lang="zh-CN" altLang="en-US" sz="2400">
              <a:latin typeface="Arial" panose="020B0604020202020204" pitchFamily="34" charset="0"/>
              <a:ea typeface="楷体" panose="02010609060101010101" pitchFamily="49" charset="-122"/>
              <a:cs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74238"/>
                                        </p:tgtEl>
                                        <p:attrNameLst>
                                          <p:attrName>style.visibility</p:attrName>
                                        </p:attrNameLst>
                                      </p:cBhvr>
                                      <p:to>
                                        <p:strVal val="visible"/>
                                      </p:to>
                                    </p:set>
                                    <p:animEffect transition="in" filter="strips(downLeft)">
                                      <p:cBhvr>
                                        <p:cTn id="7" dur="500"/>
                                        <p:tgtEl>
                                          <p:spTgt spid="774238"/>
                                        </p:tgtEl>
                                      </p:cBhvr>
                                    </p:animEffect>
                                  </p:childTnLst>
                                </p:cTn>
                              </p:par>
                              <p:par>
                                <p:cTn id="8" presetID="18" presetClass="entr" presetSubtype="12" fill="hold" nodeType="withEffect">
                                  <p:stCondLst>
                                    <p:cond delay="0"/>
                                  </p:stCondLst>
                                  <p:childTnLst>
                                    <p:set>
                                      <p:cBhvr>
                                        <p:cTn id="9" dur="1" fill="hold">
                                          <p:stCondLst>
                                            <p:cond delay="0"/>
                                          </p:stCondLst>
                                        </p:cTn>
                                        <p:tgtEl>
                                          <p:spTgt spid="774235"/>
                                        </p:tgtEl>
                                        <p:attrNameLst>
                                          <p:attrName>style.visibility</p:attrName>
                                        </p:attrNameLst>
                                      </p:cBhvr>
                                      <p:to>
                                        <p:strVal val="visible"/>
                                      </p:to>
                                    </p:set>
                                    <p:animEffect transition="in" filter="strips(downLeft)">
                                      <p:cBhvr>
                                        <p:cTn id="10" dur="500"/>
                                        <p:tgtEl>
                                          <p:spTgt spid="774235"/>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774239"/>
                                        </p:tgtEl>
                                        <p:attrNameLst>
                                          <p:attrName>style.visibility</p:attrName>
                                        </p:attrNameLst>
                                      </p:cBhvr>
                                      <p:to>
                                        <p:strVal val="visible"/>
                                      </p:to>
                                    </p:set>
                                    <p:animEffect transition="in" filter="slide(fromBottom)">
                                      <p:cBhvr>
                                        <p:cTn id="15" dur="500"/>
                                        <p:tgtEl>
                                          <p:spTgt spid="77423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774234"/>
                                        </p:tgtEl>
                                        <p:attrNameLst>
                                          <p:attrName>style.visibility</p:attrName>
                                        </p:attrNameLst>
                                      </p:cBhvr>
                                      <p:to>
                                        <p:strVal val="visible"/>
                                      </p:to>
                                    </p:set>
                                    <p:animEffect transition="in" filter="barn(inHorizontal)">
                                      <p:cBhvr>
                                        <p:cTn id="20" dur="500"/>
                                        <p:tgtEl>
                                          <p:spTgt spid="774234"/>
                                        </p:tgtEl>
                                      </p:cBhvr>
                                    </p:animEffect>
                                  </p:childTnLst>
                                </p:cTn>
                              </p:par>
                              <p:par>
                                <p:cTn id="21" presetID="16" presetClass="entr" presetSubtype="26" fill="hold" nodeType="withEffect">
                                  <p:stCondLst>
                                    <p:cond delay="0"/>
                                  </p:stCondLst>
                                  <p:childTnLst>
                                    <p:set>
                                      <p:cBhvr>
                                        <p:cTn id="22" dur="1" fill="hold">
                                          <p:stCondLst>
                                            <p:cond delay="0"/>
                                          </p:stCondLst>
                                        </p:cTn>
                                        <p:tgtEl>
                                          <p:spTgt spid="774242"/>
                                        </p:tgtEl>
                                        <p:attrNameLst>
                                          <p:attrName>style.visibility</p:attrName>
                                        </p:attrNameLst>
                                      </p:cBhvr>
                                      <p:to>
                                        <p:strVal val="visible"/>
                                      </p:to>
                                    </p:set>
                                    <p:animEffect transition="in" filter="barn(inHorizontal)">
                                      <p:cBhvr>
                                        <p:cTn id="23" dur="500"/>
                                        <p:tgtEl>
                                          <p:spTgt spid="774242"/>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774245"/>
                                        </p:tgtEl>
                                        <p:attrNameLst>
                                          <p:attrName>style.visibility</p:attrName>
                                        </p:attrNameLst>
                                      </p:cBhvr>
                                      <p:to>
                                        <p:strVal val="visible"/>
                                      </p:to>
                                    </p:set>
                                    <p:animEffect transition="in" filter="strips(downLeft)">
                                      <p:cBhvr>
                                        <p:cTn id="28" dur="500"/>
                                        <p:tgtEl>
                                          <p:spTgt spid="774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234" grpId="0"/>
      <p:bldP spid="77423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79C3445-81C4-4E54-B2E9-1226AFCBA981}" type="datetime11">
              <a:rPr lang="zh-CN" altLang="en-US"/>
              <a:t>21:45:52</a:t>
            </a:fld>
            <a:endParaRPr lang="en-US" altLang="zh-CN"/>
          </a:p>
        </p:txBody>
      </p:sp>
      <p:sp>
        <p:nvSpPr>
          <p:cNvPr id="7" name="灯片编号占位符 3"/>
          <p:cNvSpPr>
            <a:spLocks noGrp="1"/>
          </p:cNvSpPr>
          <p:nvPr>
            <p:ph type="sldNum" sz="quarter" idx="12"/>
          </p:nvPr>
        </p:nvSpPr>
        <p:spPr/>
        <p:txBody>
          <a:bodyPr/>
          <a:lstStyle/>
          <a:p>
            <a:pPr>
              <a:defRPr/>
            </a:pPr>
            <a:fld id="{45AC9FC1-0D57-4452-BB18-D568007D4310}" type="slidenum">
              <a:rPr lang="en-US" altLang="zh-CN"/>
              <a:t>73</a:t>
            </a:fld>
            <a:endParaRPr lang="en-US" altLang="zh-CN"/>
          </a:p>
        </p:txBody>
      </p:sp>
      <p:graphicFrame>
        <p:nvGraphicFramePr>
          <p:cNvPr id="775176" name="Object 8"/>
          <p:cNvGraphicFramePr>
            <a:graphicFrameLocks noChangeAspect="1"/>
          </p:cNvGraphicFramePr>
          <p:nvPr/>
        </p:nvGraphicFramePr>
        <p:xfrm>
          <a:off x="2339975" y="549275"/>
          <a:ext cx="4392613" cy="1476375"/>
        </p:xfrm>
        <a:graphic>
          <a:graphicData uri="http://schemas.openxmlformats.org/presentationml/2006/ole">
            <mc:AlternateContent xmlns:mc="http://schemas.openxmlformats.org/markup-compatibility/2006">
              <mc:Choice xmlns:v="urn:schemas-microsoft-com:vml" Requires="v">
                <p:oleObj spid="_x0000_s47350" name="CS ChemDraw Drawing" r:id="rId3" imgW="4559300" imgH="1536700" progId="ChemDraw.Document.6.0">
                  <p:embed/>
                </p:oleObj>
              </mc:Choice>
              <mc:Fallback>
                <p:oleObj name="CS ChemDraw Drawing" r:id="rId3" imgW="4559300" imgH="1536700"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549275"/>
                        <a:ext cx="4392613" cy="14763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5177" name="Object 9"/>
          <p:cNvGraphicFramePr>
            <a:graphicFrameLocks noChangeAspect="1"/>
          </p:cNvGraphicFramePr>
          <p:nvPr/>
        </p:nvGraphicFramePr>
        <p:xfrm>
          <a:off x="1763713" y="2781300"/>
          <a:ext cx="5688012" cy="639763"/>
        </p:xfrm>
        <a:graphic>
          <a:graphicData uri="http://schemas.openxmlformats.org/presentationml/2006/ole">
            <mc:AlternateContent xmlns:mc="http://schemas.openxmlformats.org/markup-compatibility/2006">
              <mc:Choice xmlns:v="urn:schemas-microsoft-com:vml" Requires="v">
                <p:oleObj spid="_x0000_s47351" name="CS ChemDraw Drawing" r:id="rId5" imgW="5689600" imgH="647700" progId="ChemDraw.Document.6.0">
                  <p:embed/>
                </p:oleObj>
              </mc:Choice>
              <mc:Fallback>
                <p:oleObj name="CS ChemDraw Drawing" r:id="rId5" imgW="5689600" imgH="647700" progId="ChemDraw.Document.6.0">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781300"/>
                        <a:ext cx="5688012" cy="6397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5178" name="Object 10"/>
          <p:cNvGraphicFramePr>
            <a:graphicFrameLocks noChangeAspect="1"/>
          </p:cNvGraphicFramePr>
          <p:nvPr/>
        </p:nvGraphicFramePr>
        <p:xfrm>
          <a:off x="1331913" y="4437063"/>
          <a:ext cx="6553200" cy="1743075"/>
        </p:xfrm>
        <a:graphic>
          <a:graphicData uri="http://schemas.openxmlformats.org/presentationml/2006/ole">
            <mc:AlternateContent xmlns:mc="http://schemas.openxmlformats.org/markup-compatibility/2006">
              <mc:Choice xmlns:v="urn:schemas-microsoft-com:vml" Requires="v">
                <p:oleObj spid="_x0000_s47352" name="CS ChemDraw Drawing" r:id="rId7" imgW="6400800" imgH="1714500" progId="ChemDraw.Document.6.0">
                  <p:embed/>
                </p:oleObj>
              </mc:Choice>
              <mc:Fallback>
                <p:oleObj name="CS ChemDraw Drawing" r:id="rId7" imgW="6400800" imgH="1714500" progId="ChemDraw.Document.6.0">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437063"/>
                        <a:ext cx="6553200" cy="17430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75176"/>
                                        </p:tgtEl>
                                        <p:attrNameLst>
                                          <p:attrName>style.visibility</p:attrName>
                                        </p:attrNameLst>
                                      </p:cBhvr>
                                      <p:to>
                                        <p:strVal val="visible"/>
                                      </p:to>
                                    </p:set>
                                    <p:animEffect transition="in" filter="strips(downLeft)">
                                      <p:cBhvr>
                                        <p:cTn id="7" dur="500"/>
                                        <p:tgtEl>
                                          <p:spTgt spid="77517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75177"/>
                                        </p:tgtEl>
                                        <p:attrNameLst>
                                          <p:attrName>style.visibility</p:attrName>
                                        </p:attrNameLst>
                                      </p:cBhvr>
                                      <p:to>
                                        <p:strVal val="visible"/>
                                      </p:to>
                                    </p:set>
                                    <p:animEffect transition="in" filter="strips(downLeft)">
                                      <p:cBhvr>
                                        <p:cTn id="12" dur="500"/>
                                        <p:tgtEl>
                                          <p:spTgt spid="77517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775178"/>
                                        </p:tgtEl>
                                        <p:attrNameLst>
                                          <p:attrName>style.visibility</p:attrName>
                                        </p:attrNameLst>
                                      </p:cBhvr>
                                      <p:to>
                                        <p:strVal val="visible"/>
                                      </p:to>
                                    </p:set>
                                    <p:animEffect transition="in" filter="strips(downLeft)">
                                      <p:cBhvr>
                                        <p:cTn id="17" dur="500"/>
                                        <p:tgtEl>
                                          <p:spTgt spid="775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A55C6FC-E49E-4EEF-8DD3-A80BA59B4C8A}" type="datetime11">
              <a:rPr lang="zh-CN" altLang="en-US"/>
              <a:t>21:45:51</a:t>
            </a:fld>
            <a:endParaRPr lang="en-US" altLang="zh-CN"/>
          </a:p>
        </p:txBody>
      </p:sp>
      <p:sp>
        <p:nvSpPr>
          <p:cNvPr id="11" name="灯片编号占位符 3"/>
          <p:cNvSpPr>
            <a:spLocks noGrp="1"/>
          </p:cNvSpPr>
          <p:nvPr>
            <p:ph type="sldNum" sz="quarter" idx="12"/>
          </p:nvPr>
        </p:nvSpPr>
        <p:spPr/>
        <p:txBody>
          <a:bodyPr/>
          <a:lstStyle/>
          <a:p>
            <a:pPr>
              <a:defRPr/>
            </a:pPr>
            <a:fld id="{19FA316E-FB54-4092-A5E9-E6B1356BC3A8}" type="slidenum">
              <a:rPr lang="en-US" altLang="zh-CN"/>
              <a:t>8</a:t>
            </a:fld>
            <a:endParaRPr lang="en-US" altLang="zh-CN"/>
          </a:p>
        </p:txBody>
      </p:sp>
      <p:sp>
        <p:nvSpPr>
          <p:cNvPr id="566274" name="Text Box 2"/>
          <p:cNvSpPr txBox="1">
            <a:spLocks noChangeArrowheads="1"/>
          </p:cNvSpPr>
          <p:nvPr/>
        </p:nvSpPr>
        <p:spPr bwMode="auto">
          <a:xfrm>
            <a:off x="684213" y="1889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2</a:t>
            </a:r>
            <a:r>
              <a:rPr lang="zh-CN" altLang="en-US" sz="2400">
                <a:latin typeface="Arial" panose="020B0604020202020204" pitchFamily="34" charset="0"/>
                <a:ea typeface="楷体" panose="02010609060101010101" pitchFamily="49" charset="-122"/>
                <a:cs typeface="Arial" panose="020B0604020202020204" pitchFamily="34" charset="0"/>
              </a:rPr>
              <a:t>、还原反应</a:t>
            </a:r>
          </a:p>
        </p:txBody>
      </p:sp>
      <p:sp>
        <p:nvSpPr>
          <p:cNvPr id="566275" name="Text Box 3"/>
          <p:cNvSpPr txBox="1">
            <a:spLocks noChangeArrowheads="1"/>
          </p:cNvSpPr>
          <p:nvPr/>
        </p:nvSpPr>
        <p:spPr bwMode="auto">
          <a:xfrm>
            <a:off x="762000" y="894623"/>
            <a:ext cx="503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latin typeface="Arial" panose="020B0604020202020204" pitchFamily="34" charset="0"/>
                <a:ea typeface="楷体" panose="02010609060101010101" pitchFamily="49" charset="-122"/>
                <a:cs typeface="Arial" panose="020B0604020202020204" pitchFamily="34" charset="0"/>
              </a:rPr>
              <a:t>硝基很容易被还原，得到苯胺。</a:t>
            </a:r>
          </a:p>
        </p:txBody>
      </p:sp>
      <p:graphicFrame>
        <p:nvGraphicFramePr>
          <p:cNvPr id="566284" name="Object 12"/>
          <p:cNvGraphicFramePr>
            <a:graphicFrameLocks noChangeAspect="1"/>
          </p:cNvGraphicFramePr>
          <p:nvPr/>
        </p:nvGraphicFramePr>
        <p:xfrm>
          <a:off x="2081431" y="5429875"/>
          <a:ext cx="4981136" cy="1023461"/>
        </p:xfrm>
        <a:graphic>
          <a:graphicData uri="http://schemas.openxmlformats.org/presentationml/2006/ole">
            <mc:AlternateContent xmlns:mc="http://schemas.openxmlformats.org/markup-compatibility/2006">
              <mc:Choice xmlns:v="urn:schemas-microsoft-com:vml" Requires="v">
                <p:oleObj spid="_x0000_s14524" name="CS ChemDraw Drawing" r:id="rId3" imgW="3708400" imgH="774700" progId="ChemDraw.Document.6.0">
                  <p:embed/>
                </p:oleObj>
              </mc:Choice>
              <mc:Fallback>
                <p:oleObj name="CS ChemDraw Drawing" r:id="rId3" imgW="3708400" imgH="774700" progId="ChemDraw.Document.6.0">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431" y="5429875"/>
                        <a:ext cx="4981136" cy="1023461"/>
                      </a:xfrm>
                      <a:prstGeom prst="rect">
                        <a:avLst/>
                      </a:prstGeom>
                      <a:noFill/>
                      <a:ln>
                        <a:noFill/>
                      </a:ln>
                      <a:effectLst/>
                    </p:spPr>
                  </p:pic>
                </p:oleObj>
              </mc:Fallback>
            </mc:AlternateContent>
          </a:graphicData>
        </a:graphic>
      </p:graphicFrame>
      <p:graphicFrame>
        <p:nvGraphicFramePr>
          <p:cNvPr id="14" name="Object 40"/>
          <p:cNvGraphicFramePr>
            <a:graphicFrameLocks noChangeAspect="1"/>
          </p:cNvGraphicFramePr>
          <p:nvPr/>
        </p:nvGraphicFramePr>
        <p:xfrm>
          <a:off x="1248415" y="4210412"/>
          <a:ext cx="6647169" cy="995747"/>
        </p:xfrm>
        <a:graphic>
          <a:graphicData uri="http://schemas.openxmlformats.org/presentationml/2006/ole">
            <mc:AlternateContent xmlns:mc="http://schemas.openxmlformats.org/markup-compatibility/2006">
              <mc:Choice xmlns:v="urn:schemas-microsoft-com:vml" Requires="v">
                <p:oleObj spid="_x0000_s14525" name="CS ChemDraw Drawing" r:id="rId5" imgW="3799205" imgH="585470" progId="ChemDraw.Document.6.0">
                  <p:embed/>
                </p:oleObj>
              </mc:Choice>
              <mc:Fallback>
                <p:oleObj name="CS ChemDraw Drawing" r:id="rId5" imgW="3799205" imgH="585470" progId="ChemDraw.Document.6.0">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415" y="4210412"/>
                        <a:ext cx="6647169" cy="995747"/>
                      </a:xfrm>
                      <a:prstGeom prst="rect">
                        <a:avLst/>
                      </a:prstGeom>
                    </p:spPr>
                  </p:pic>
                </p:oleObj>
              </mc:Fallback>
            </mc:AlternateContent>
          </a:graphicData>
        </a:graphic>
      </p:graphicFrame>
      <p:sp>
        <p:nvSpPr>
          <p:cNvPr id="15" name="Text Box 42"/>
          <p:cNvSpPr txBox="1">
            <a:spLocks noChangeArrowheads="1"/>
          </p:cNvSpPr>
          <p:nvPr/>
        </p:nvSpPr>
        <p:spPr bwMode="auto">
          <a:xfrm>
            <a:off x="971599" y="3664699"/>
            <a:ext cx="48243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1" dirty="0">
                <a:solidFill>
                  <a:srgbClr val="663300"/>
                </a:solidFill>
                <a:ea typeface="黑体" panose="02010609060101010101" pitchFamily="49" charset="-122"/>
              </a:rPr>
              <a:t>a. </a:t>
            </a:r>
            <a:r>
              <a:rPr lang="zh-CN" altLang="en-US" sz="2000" b="1" dirty="0">
                <a:solidFill>
                  <a:srgbClr val="663300"/>
                </a:solidFill>
                <a:ea typeface="黑体" panose="02010609060101010101" pitchFamily="49" charset="-122"/>
              </a:rPr>
              <a:t>酸性还原系统（如：</a:t>
            </a:r>
            <a:r>
              <a:rPr lang="en-US" altLang="zh-CN" sz="2000" b="1" dirty="0">
                <a:solidFill>
                  <a:srgbClr val="663300"/>
                </a:solidFill>
                <a:ea typeface="黑体" panose="02010609060101010101" pitchFamily="49" charset="-122"/>
              </a:rPr>
              <a:t>Fe, Zn, Sn</a:t>
            </a:r>
            <a:r>
              <a:rPr lang="zh-CN" altLang="en-US" sz="2000" b="1" dirty="0">
                <a:solidFill>
                  <a:srgbClr val="663300"/>
                </a:solidFill>
                <a:ea typeface="黑体" panose="02010609060101010101" pitchFamily="49" charset="-122"/>
              </a:rPr>
              <a:t>和</a:t>
            </a:r>
            <a:r>
              <a:rPr lang="en-US" altLang="zh-CN" sz="2000" b="1" dirty="0">
                <a:solidFill>
                  <a:srgbClr val="663300"/>
                </a:solidFill>
                <a:ea typeface="黑体" panose="02010609060101010101" pitchFamily="49" charset="-122"/>
              </a:rPr>
              <a:t>HCl</a:t>
            </a:r>
            <a:r>
              <a:rPr lang="zh-CN" altLang="en-US" sz="2000" b="1" dirty="0">
                <a:solidFill>
                  <a:srgbClr val="663300"/>
                </a:solidFill>
                <a:ea typeface="黑体" panose="02010609060101010101" pitchFamily="49" charset="-122"/>
              </a:rPr>
              <a:t>）</a:t>
            </a:r>
          </a:p>
        </p:txBody>
      </p:sp>
      <p:grpSp>
        <p:nvGrpSpPr>
          <p:cNvPr id="16" name="Group 43"/>
          <p:cNvGrpSpPr/>
          <p:nvPr/>
        </p:nvGrpSpPr>
        <p:grpSpPr bwMode="auto">
          <a:xfrm>
            <a:off x="685800" y="1484784"/>
            <a:ext cx="7924800" cy="2057400"/>
            <a:chOff x="432" y="2016"/>
            <a:chExt cx="4992" cy="1296"/>
          </a:xfrm>
        </p:grpSpPr>
        <p:sp>
          <p:nvSpPr>
            <p:cNvPr id="17" name="AutoShape 2"/>
            <p:cNvSpPr>
              <a:spLocks noChangeArrowheads="1"/>
            </p:cNvSpPr>
            <p:nvPr/>
          </p:nvSpPr>
          <p:spPr bwMode="auto">
            <a:xfrm>
              <a:off x="432" y="2016"/>
              <a:ext cx="4992" cy="1296"/>
            </a:xfrm>
            <a:prstGeom prst="roundRect">
              <a:avLst>
                <a:gd name="adj" fmla="val 16667"/>
              </a:avLst>
            </a:prstGeom>
            <a:solidFill>
              <a:srgbClr val="FF99CC">
                <a:alpha val="12000"/>
              </a:srgbClr>
            </a:solidFill>
            <a:ln w="38100">
              <a:solidFill>
                <a:srgbClr val="FF99CC"/>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0" lang="zh-CN" altLang="en-US" sz="1800" b="0">
                <a:solidFill>
                  <a:srgbClr val="000000"/>
                </a:solidFill>
                <a:latin typeface="Arial" panose="020B0604020202020204" pitchFamily="34" charset="0"/>
              </a:endParaRPr>
            </a:p>
          </p:txBody>
        </p:sp>
        <p:sp>
          <p:nvSpPr>
            <p:cNvPr id="18" name="Text Box 5"/>
            <p:cNvSpPr txBox="1">
              <a:spLocks noChangeArrowheads="1"/>
            </p:cNvSpPr>
            <p:nvPr/>
          </p:nvSpPr>
          <p:spPr bwMode="auto">
            <a:xfrm>
              <a:off x="624" y="2544"/>
              <a:ext cx="4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zh-CN" sz="1800">
                  <a:solidFill>
                    <a:srgbClr val="009DD9"/>
                  </a:solidFill>
                  <a:latin typeface="Arial" panose="020B0604020202020204" pitchFamily="34" charset="0"/>
                </a:rPr>
                <a:t>RNO</a:t>
              </a:r>
              <a:r>
                <a:rPr kumimoji="0" lang="en-US" altLang="zh-CN" sz="1800" baseline="-25000">
                  <a:solidFill>
                    <a:srgbClr val="009DD9"/>
                  </a:solidFill>
                  <a:latin typeface="Arial" panose="020B0604020202020204" pitchFamily="34" charset="0"/>
                </a:rPr>
                <a:t>2</a:t>
              </a:r>
            </a:p>
          </p:txBody>
        </p:sp>
        <p:grpSp>
          <p:nvGrpSpPr>
            <p:cNvPr id="19" name="Group 6"/>
            <p:cNvGrpSpPr/>
            <p:nvPr/>
          </p:nvGrpSpPr>
          <p:grpSpPr bwMode="auto">
            <a:xfrm>
              <a:off x="1152" y="2400"/>
              <a:ext cx="3504" cy="576"/>
              <a:chOff x="1008" y="1584"/>
              <a:chExt cx="3504" cy="912"/>
            </a:xfrm>
          </p:grpSpPr>
          <p:grpSp>
            <p:nvGrpSpPr>
              <p:cNvPr id="23" name="Group 7"/>
              <p:cNvGrpSpPr/>
              <p:nvPr/>
            </p:nvGrpSpPr>
            <p:grpSpPr bwMode="auto">
              <a:xfrm>
                <a:off x="1008" y="1584"/>
                <a:ext cx="2112" cy="912"/>
                <a:chOff x="1248" y="1872"/>
                <a:chExt cx="1872" cy="672"/>
              </a:xfrm>
            </p:grpSpPr>
            <p:grpSp>
              <p:nvGrpSpPr>
                <p:cNvPr id="33" name="Group 8"/>
                <p:cNvGrpSpPr/>
                <p:nvPr/>
              </p:nvGrpSpPr>
              <p:grpSpPr bwMode="auto">
                <a:xfrm>
                  <a:off x="1248" y="1872"/>
                  <a:ext cx="1872" cy="336"/>
                  <a:chOff x="1584" y="1536"/>
                  <a:chExt cx="1872" cy="336"/>
                </a:xfrm>
              </p:grpSpPr>
              <p:sp>
                <p:nvSpPr>
                  <p:cNvPr id="38" name="Line 9"/>
                  <p:cNvSpPr>
                    <a:spLocks noChangeShapeType="1"/>
                  </p:cNvSpPr>
                  <p:nvPr/>
                </p:nvSpPr>
                <p:spPr bwMode="auto">
                  <a:xfrm>
                    <a:off x="1584" y="1872"/>
                    <a:ext cx="240" cy="0"/>
                  </a:xfrm>
                  <a:prstGeom prst="line">
                    <a:avLst/>
                  </a:prstGeom>
                  <a:noFill/>
                  <a:ln w="76200">
                    <a:solidFill>
                      <a:srgbClr val="99CC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sp>
                <p:nvSpPr>
                  <p:cNvPr id="39" name="Freeform 10"/>
                  <p:cNvSpPr/>
                  <p:nvPr/>
                </p:nvSpPr>
                <p:spPr bwMode="auto">
                  <a:xfrm>
                    <a:off x="1824" y="1536"/>
                    <a:ext cx="912" cy="336"/>
                  </a:xfrm>
                  <a:custGeom>
                    <a:avLst/>
                    <a:gdLst>
                      <a:gd name="T0" fmla="*/ 0 w 912"/>
                      <a:gd name="T1" fmla="*/ 336 h 336"/>
                      <a:gd name="T2" fmla="*/ 336 w 912"/>
                      <a:gd name="T3" fmla="*/ 288 h 336"/>
                      <a:gd name="T4" fmla="*/ 528 w 912"/>
                      <a:gd name="T5" fmla="*/ 48 h 336"/>
                      <a:gd name="T6" fmla="*/ 912 w 912"/>
                      <a:gd name="T7" fmla="*/ 0 h 336"/>
                    </a:gdLst>
                    <a:ahLst/>
                    <a:cxnLst>
                      <a:cxn ang="0">
                        <a:pos x="T0" y="T1"/>
                      </a:cxn>
                      <a:cxn ang="0">
                        <a:pos x="T2" y="T3"/>
                      </a:cxn>
                      <a:cxn ang="0">
                        <a:pos x="T4" y="T5"/>
                      </a:cxn>
                      <a:cxn ang="0">
                        <a:pos x="T6" y="T7"/>
                      </a:cxn>
                    </a:cxnLst>
                    <a:rect l="0" t="0" r="r" b="b"/>
                    <a:pathLst>
                      <a:path w="912" h="336">
                        <a:moveTo>
                          <a:pt x="0" y="336"/>
                        </a:moveTo>
                        <a:cubicBezTo>
                          <a:pt x="124" y="336"/>
                          <a:pt x="248" y="336"/>
                          <a:pt x="336" y="288"/>
                        </a:cubicBezTo>
                        <a:cubicBezTo>
                          <a:pt x="424" y="240"/>
                          <a:pt x="432" y="96"/>
                          <a:pt x="528" y="48"/>
                        </a:cubicBezTo>
                        <a:cubicBezTo>
                          <a:pt x="624" y="0"/>
                          <a:pt x="768" y="0"/>
                          <a:pt x="912" y="0"/>
                        </a:cubicBezTo>
                      </a:path>
                    </a:pathLst>
                  </a:custGeom>
                  <a:noFill/>
                  <a:ln w="76200">
                    <a:solidFill>
                      <a:srgbClr val="99CC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sp>
                <p:nvSpPr>
                  <p:cNvPr id="40" name="Line 11"/>
                  <p:cNvSpPr>
                    <a:spLocks noChangeShapeType="1"/>
                  </p:cNvSpPr>
                  <p:nvPr/>
                </p:nvSpPr>
                <p:spPr bwMode="auto">
                  <a:xfrm>
                    <a:off x="2736" y="1536"/>
                    <a:ext cx="720" cy="0"/>
                  </a:xfrm>
                  <a:prstGeom prst="line">
                    <a:avLst/>
                  </a:prstGeom>
                  <a:noFill/>
                  <a:ln w="76200">
                    <a:solidFill>
                      <a:srgbClr val="99CC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grpSp>
            <p:grpSp>
              <p:nvGrpSpPr>
                <p:cNvPr id="34" name="Group 12"/>
                <p:cNvGrpSpPr/>
                <p:nvPr/>
              </p:nvGrpSpPr>
              <p:grpSpPr bwMode="auto">
                <a:xfrm flipV="1">
                  <a:off x="1296" y="2208"/>
                  <a:ext cx="1824" cy="336"/>
                  <a:chOff x="1584" y="1536"/>
                  <a:chExt cx="1872" cy="336"/>
                </a:xfrm>
              </p:grpSpPr>
              <p:sp>
                <p:nvSpPr>
                  <p:cNvPr id="35" name="Line 13"/>
                  <p:cNvSpPr>
                    <a:spLocks noChangeShapeType="1"/>
                  </p:cNvSpPr>
                  <p:nvPr/>
                </p:nvSpPr>
                <p:spPr bwMode="auto">
                  <a:xfrm>
                    <a:off x="1584" y="1872"/>
                    <a:ext cx="240" cy="0"/>
                  </a:xfrm>
                  <a:prstGeom prst="line">
                    <a:avLst/>
                  </a:prstGeom>
                  <a:noFill/>
                  <a:ln w="76200">
                    <a:solidFill>
                      <a:srgbClr val="99CC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sp>
                <p:nvSpPr>
                  <p:cNvPr id="36" name="Freeform 14"/>
                  <p:cNvSpPr/>
                  <p:nvPr/>
                </p:nvSpPr>
                <p:spPr bwMode="auto">
                  <a:xfrm>
                    <a:off x="1824" y="1536"/>
                    <a:ext cx="912" cy="336"/>
                  </a:xfrm>
                  <a:custGeom>
                    <a:avLst/>
                    <a:gdLst>
                      <a:gd name="T0" fmla="*/ 0 w 912"/>
                      <a:gd name="T1" fmla="*/ 336 h 336"/>
                      <a:gd name="T2" fmla="*/ 336 w 912"/>
                      <a:gd name="T3" fmla="*/ 288 h 336"/>
                      <a:gd name="T4" fmla="*/ 528 w 912"/>
                      <a:gd name="T5" fmla="*/ 48 h 336"/>
                      <a:gd name="T6" fmla="*/ 912 w 912"/>
                      <a:gd name="T7" fmla="*/ 0 h 336"/>
                    </a:gdLst>
                    <a:ahLst/>
                    <a:cxnLst>
                      <a:cxn ang="0">
                        <a:pos x="T0" y="T1"/>
                      </a:cxn>
                      <a:cxn ang="0">
                        <a:pos x="T2" y="T3"/>
                      </a:cxn>
                      <a:cxn ang="0">
                        <a:pos x="T4" y="T5"/>
                      </a:cxn>
                      <a:cxn ang="0">
                        <a:pos x="T6" y="T7"/>
                      </a:cxn>
                    </a:cxnLst>
                    <a:rect l="0" t="0" r="r" b="b"/>
                    <a:pathLst>
                      <a:path w="912" h="336">
                        <a:moveTo>
                          <a:pt x="0" y="336"/>
                        </a:moveTo>
                        <a:cubicBezTo>
                          <a:pt x="124" y="336"/>
                          <a:pt x="248" y="336"/>
                          <a:pt x="336" y="288"/>
                        </a:cubicBezTo>
                        <a:cubicBezTo>
                          <a:pt x="424" y="240"/>
                          <a:pt x="432" y="96"/>
                          <a:pt x="528" y="48"/>
                        </a:cubicBezTo>
                        <a:cubicBezTo>
                          <a:pt x="624" y="0"/>
                          <a:pt x="768" y="0"/>
                          <a:pt x="912" y="0"/>
                        </a:cubicBezTo>
                      </a:path>
                    </a:pathLst>
                  </a:custGeom>
                  <a:noFill/>
                  <a:ln w="76200">
                    <a:solidFill>
                      <a:srgbClr val="99CC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sp>
                <p:nvSpPr>
                  <p:cNvPr id="37" name="Line 15"/>
                  <p:cNvSpPr>
                    <a:spLocks noChangeShapeType="1"/>
                  </p:cNvSpPr>
                  <p:nvPr/>
                </p:nvSpPr>
                <p:spPr bwMode="auto">
                  <a:xfrm>
                    <a:off x="2736" y="1536"/>
                    <a:ext cx="720" cy="0"/>
                  </a:xfrm>
                  <a:prstGeom prst="line">
                    <a:avLst/>
                  </a:prstGeom>
                  <a:noFill/>
                  <a:ln w="76200">
                    <a:solidFill>
                      <a:srgbClr val="99CC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grpSp>
          </p:grpSp>
          <p:grpSp>
            <p:nvGrpSpPr>
              <p:cNvPr id="24" name="Group 16"/>
              <p:cNvGrpSpPr/>
              <p:nvPr/>
            </p:nvGrpSpPr>
            <p:grpSpPr bwMode="auto">
              <a:xfrm rot="10800000">
                <a:off x="2400" y="1584"/>
                <a:ext cx="2112" cy="912"/>
                <a:chOff x="1248" y="1872"/>
                <a:chExt cx="1872" cy="672"/>
              </a:xfrm>
            </p:grpSpPr>
            <p:grpSp>
              <p:nvGrpSpPr>
                <p:cNvPr id="25" name="Group 17"/>
                <p:cNvGrpSpPr/>
                <p:nvPr/>
              </p:nvGrpSpPr>
              <p:grpSpPr bwMode="auto">
                <a:xfrm>
                  <a:off x="1248" y="1872"/>
                  <a:ext cx="1872" cy="336"/>
                  <a:chOff x="1584" y="1536"/>
                  <a:chExt cx="1872" cy="336"/>
                </a:xfrm>
              </p:grpSpPr>
              <p:sp>
                <p:nvSpPr>
                  <p:cNvPr id="30" name="Line 18"/>
                  <p:cNvSpPr>
                    <a:spLocks noChangeShapeType="1"/>
                  </p:cNvSpPr>
                  <p:nvPr/>
                </p:nvSpPr>
                <p:spPr bwMode="auto">
                  <a:xfrm>
                    <a:off x="1584" y="1872"/>
                    <a:ext cx="240" cy="0"/>
                  </a:xfrm>
                  <a:prstGeom prst="line">
                    <a:avLst/>
                  </a:prstGeom>
                  <a:noFill/>
                  <a:ln w="76200">
                    <a:solidFill>
                      <a:srgbClr val="99CC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sp>
                <p:nvSpPr>
                  <p:cNvPr id="31" name="Freeform 19"/>
                  <p:cNvSpPr/>
                  <p:nvPr/>
                </p:nvSpPr>
                <p:spPr bwMode="auto">
                  <a:xfrm>
                    <a:off x="1824" y="1536"/>
                    <a:ext cx="912" cy="336"/>
                  </a:xfrm>
                  <a:custGeom>
                    <a:avLst/>
                    <a:gdLst>
                      <a:gd name="T0" fmla="*/ 0 w 912"/>
                      <a:gd name="T1" fmla="*/ 336 h 336"/>
                      <a:gd name="T2" fmla="*/ 336 w 912"/>
                      <a:gd name="T3" fmla="*/ 288 h 336"/>
                      <a:gd name="T4" fmla="*/ 528 w 912"/>
                      <a:gd name="T5" fmla="*/ 48 h 336"/>
                      <a:gd name="T6" fmla="*/ 912 w 912"/>
                      <a:gd name="T7" fmla="*/ 0 h 336"/>
                    </a:gdLst>
                    <a:ahLst/>
                    <a:cxnLst>
                      <a:cxn ang="0">
                        <a:pos x="T0" y="T1"/>
                      </a:cxn>
                      <a:cxn ang="0">
                        <a:pos x="T2" y="T3"/>
                      </a:cxn>
                      <a:cxn ang="0">
                        <a:pos x="T4" y="T5"/>
                      </a:cxn>
                      <a:cxn ang="0">
                        <a:pos x="T6" y="T7"/>
                      </a:cxn>
                    </a:cxnLst>
                    <a:rect l="0" t="0" r="r" b="b"/>
                    <a:pathLst>
                      <a:path w="912" h="336">
                        <a:moveTo>
                          <a:pt x="0" y="336"/>
                        </a:moveTo>
                        <a:cubicBezTo>
                          <a:pt x="124" y="336"/>
                          <a:pt x="248" y="336"/>
                          <a:pt x="336" y="288"/>
                        </a:cubicBezTo>
                        <a:cubicBezTo>
                          <a:pt x="424" y="240"/>
                          <a:pt x="432" y="96"/>
                          <a:pt x="528" y="48"/>
                        </a:cubicBezTo>
                        <a:cubicBezTo>
                          <a:pt x="624" y="0"/>
                          <a:pt x="768" y="0"/>
                          <a:pt x="912" y="0"/>
                        </a:cubicBezTo>
                      </a:path>
                    </a:pathLst>
                  </a:custGeom>
                  <a:noFill/>
                  <a:ln w="76200">
                    <a:solidFill>
                      <a:srgbClr val="99CC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sp>
                <p:nvSpPr>
                  <p:cNvPr id="32" name="Line 20"/>
                  <p:cNvSpPr>
                    <a:spLocks noChangeShapeType="1"/>
                  </p:cNvSpPr>
                  <p:nvPr/>
                </p:nvSpPr>
                <p:spPr bwMode="auto">
                  <a:xfrm>
                    <a:off x="2736" y="1536"/>
                    <a:ext cx="720" cy="0"/>
                  </a:xfrm>
                  <a:prstGeom prst="line">
                    <a:avLst/>
                  </a:prstGeom>
                  <a:noFill/>
                  <a:ln w="76200">
                    <a:solidFill>
                      <a:srgbClr val="99CC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grpSp>
            <p:grpSp>
              <p:nvGrpSpPr>
                <p:cNvPr id="26" name="Group 21"/>
                <p:cNvGrpSpPr/>
                <p:nvPr/>
              </p:nvGrpSpPr>
              <p:grpSpPr bwMode="auto">
                <a:xfrm flipV="1">
                  <a:off x="1296" y="2208"/>
                  <a:ext cx="1824" cy="336"/>
                  <a:chOff x="1584" y="1536"/>
                  <a:chExt cx="1872" cy="336"/>
                </a:xfrm>
              </p:grpSpPr>
              <p:sp>
                <p:nvSpPr>
                  <p:cNvPr id="27" name="Line 22"/>
                  <p:cNvSpPr>
                    <a:spLocks noChangeShapeType="1"/>
                  </p:cNvSpPr>
                  <p:nvPr/>
                </p:nvSpPr>
                <p:spPr bwMode="auto">
                  <a:xfrm>
                    <a:off x="1584" y="1872"/>
                    <a:ext cx="240" cy="0"/>
                  </a:xfrm>
                  <a:prstGeom prst="line">
                    <a:avLst/>
                  </a:prstGeom>
                  <a:noFill/>
                  <a:ln w="76200">
                    <a:solidFill>
                      <a:srgbClr val="99CCFF"/>
                    </a:solidFill>
                    <a:round/>
                    <a:head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sp>
                <p:nvSpPr>
                  <p:cNvPr id="28" name="Freeform 23"/>
                  <p:cNvSpPr/>
                  <p:nvPr/>
                </p:nvSpPr>
                <p:spPr bwMode="auto">
                  <a:xfrm>
                    <a:off x="1824" y="1536"/>
                    <a:ext cx="912" cy="336"/>
                  </a:xfrm>
                  <a:custGeom>
                    <a:avLst/>
                    <a:gdLst>
                      <a:gd name="T0" fmla="*/ 0 w 912"/>
                      <a:gd name="T1" fmla="*/ 336 h 336"/>
                      <a:gd name="T2" fmla="*/ 336 w 912"/>
                      <a:gd name="T3" fmla="*/ 288 h 336"/>
                      <a:gd name="T4" fmla="*/ 528 w 912"/>
                      <a:gd name="T5" fmla="*/ 48 h 336"/>
                      <a:gd name="T6" fmla="*/ 912 w 912"/>
                      <a:gd name="T7" fmla="*/ 0 h 336"/>
                    </a:gdLst>
                    <a:ahLst/>
                    <a:cxnLst>
                      <a:cxn ang="0">
                        <a:pos x="T0" y="T1"/>
                      </a:cxn>
                      <a:cxn ang="0">
                        <a:pos x="T2" y="T3"/>
                      </a:cxn>
                      <a:cxn ang="0">
                        <a:pos x="T4" y="T5"/>
                      </a:cxn>
                      <a:cxn ang="0">
                        <a:pos x="T6" y="T7"/>
                      </a:cxn>
                    </a:cxnLst>
                    <a:rect l="0" t="0" r="r" b="b"/>
                    <a:pathLst>
                      <a:path w="912" h="336">
                        <a:moveTo>
                          <a:pt x="0" y="336"/>
                        </a:moveTo>
                        <a:cubicBezTo>
                          <a:pt x="124" y="336"/>
                          <a:pt x="248" y="336"/>
                          <a:pt x="336" y="288"/>
                        </a:cubicBezTo>
                        <a:cubicBezTo>
                          <a:pt x="424" y="240"/>
                          <a:pt x="432" y="96"/>
                          <a:pt x="528" y="48"/>
                        </a:cubicBezTo>
                        <a:cubicBezTo>
                          <a:pt x="624" y="0"/>
                          <a:pt x="768" y="0"/>
                          <a:pt x="912" y="0"/>
                        </a:cubicBezTo>
                      </a:path>
                    </a:pathLst>
                  </a:custGeom>
                  <a:noFill/>
                  <a:ln w="76200">
                    <a:solidFill>
                      <a:srgbClr val="99CC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sp>
                <p:nvSpPr>
                  <p:cNvPr id="29" name="Line 24"/>
                  <p:cNvSpPr>
                    <a:spLocks noChangeShapeType="1"/>
                  </p:cNvSpPr>
                  <p:nvPr/>
                </p:nvSpPr>
                <p:spPr bwMode="auto">
                  <a:xfrm>
                    <a:off x="2736" y="1536"/>
                    <a:ext cx="720" cy="0"/>
                  </a:xfrm>
                  <a:prstGeom prst="line">
                    <a:avLst/>
                  </a:prstGeom>
                  <a:noFill/>
                  <a:ln w="76200">
                    <a:solidFill>
                      <a:srgbClr val="99CC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grpSp>
          </p:grpSp>
        </p:grpSp>
        <p:sp>
          <p:nvSpPr>
            <p:cNvPr id="20" name="Text Box 25"/>
            <p:cNvSpPr txBox="1">
              <a:spLocks noChangeArrowheads="1"/>
            </p:cNvSpPr>
            <p:nvPr/>
          </p:nvSpPr>
          <p:spPr bwMode="auto">
            <a:xfrm>
              <a:off x="4704" y="2544"/>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0" lang="en-US" altLang="zh-CN" sz="1800">
                  <a:solidFill>
                    <a:srgbClr val="009DD9"/>
                  </a:solidFill>
                  <a:latin typeface="Arial" panose="020B0604020202020204" pitchFamily="34" charset="0"/>
                </a:rPr>
                <a:t>RNH</a:t>
              </a:r>
              <a:r>
                <a:rPr kumimoji="0" lang="en-US" altLang="zh-CN" sz="1800" baseline="-25000">
                  <a:solidFill>
                    <a:srgbClr val="009DD9"/>
                  </a:solidFill>
                  <a:latin typeface="Arial" panose="020B0604020202020204" pitchFamily="34" charset="0"/>
                </a:rPr>
                <a:t>2</a:t>
              </a:r>
            </a:p>
          </p:txBody>
        </p:sp>
        <p:sp>
          <p:nvSpPr>
            <p:cNvPr id="21" name="Text Box 26"/>
            <p:cNvSpPr txBox="1">
              <a:spLocks noChangeArrowheads="1"/>
            </p:cNvSpPr>
            <p:nvPr/>
          </p:nvSpPr>
          <p:spPr bwMode="auto">
            <a:xfrm>
              <a:off x="2292" y="2064"/>
              <a:ext cx="1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0" lang="en-US" altLang="zh-CN" sz="1800">
                  <a:solidFill>
                    <a:srgbClr val="009DD9"/>
                  </a:solidFill>
                  <a:latin typeface="Arial" panose="020B0604020202020204" pitchFamily="34" charset="0"/>
                </a:rPr>
                <a:t>Fe, Zn, Sn + HCl</a:t>
              </a:r>
            </a:p>
          </p:txBody>
        </p:sp>
        <p:sp>
          <p:nvSpPr>
            <p:cNvPr id="22" name="Text Box 27"/>
            <p:cNvSpPr txBox="1">
              <a:spLocks noChangeArrowheads="1"/>
            </p:cNvSpPr>
            <p:nvPr/>
          </p:nvSpPr>
          <p:spPr bwMode="auto">
            <a:xfrm>
              <a:off x="2640" y="3024"/>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0" lang="en-US" altLang="zh-CN" sz="1800">
                  <a:solidFill>
                    <a:srgbClr val="009DD9"/>
                  </a:solidFill>
                  <a:latin typeface="Arial" panose="020B0604020202020204" pitchFamily="34" charset="0"/>
                </a:rPr>
                <a:t>H</a:t>
              </a:r>
              <a:r>
                <a:rPr kumimoji="0" lang="en-US" altLang="zh-CN" sz="1800" baseline="-25000">
                  <a:solidFill>
                    <a:srgbClr val="009DD9"/>
                  </a:solidFill>
                  <a:latin typeface="Arial" panose="020B0604020202020204" pitchFamily="34" charset="0"/>
                </a:rPr>
                <a:t>2</a:t>
              </a:r>
              <a:r>
                <a:rPr kumimoji="0" lang="en-US" altLang="zh-CN" sz="1800">
                  <a:solidFill>
                    <a:srgbClr val="009DD9"/>
                  </a:solidFill>
                  <a:latin typeface="Arial" panose="020B0604020202020204" pitchFamily="34" charset="0"/>
                </a:rPr>
                <a:t>/Ni</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6274"/>
                                        </p:tgtEl>
                                        <p:attrNameLst>
                                          <p:attrName>style.visibility</p:attrName>
                                        </p:attrNameLst>
                                      </p:cBhvr>
                                      <p:to>
                                        <p:strVal val="visible"/>
                                      </p:to>
                                    </p:set>
                                    <p:anim calcmode="lin" valueType="num">
                                      <p:cBhvr additive="base">
                                        <p:cTn id="7" dur="500" fill="hold"/>
                                        <p:tgtEl>
                                          <p:spTgt spid="566274"/>
                                        </p:tgtEl>
                                        <p:attrNameLst>
                                          <p:attrName>ppt_x</p:attrName>
                                        </p:attrNameLst>
                                      </p:cBhvr>
                                      <p:tavLst>
                                        <p:tav tm="0">
                                          <p:val>
                                            <p:strVal val="#ppt_x"/>
                                          </p:val>
                                        </p:tav>
                                        <p:tav tm="100000">
                                          <p:val>
                                            <p:strVal val="#ppt_x"/>
                                          </p:val>
                                        </p:tav>
                                      </p:tavLst>
                                    </p:anim>
                                    <p:anim calcmode="lin" valueType="num">
                                      <p:cBhvr additive="base">
                                        <p:cTn id="8" dur="500" fill="hold"/>
                                        <p:tgtEl>
                                          <p:spTgt spid="5662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566275"/>
                                        </p:tgtEl>
                                        <p:attrNameLst>
                                          <p:attrName>style.visibility</p:attrName>
                                        </p:attrNameLst>
                                      </p:cBhvr>
                                      <p:to>
                                        <p:strVal val="visible"/>
                                      </p:to>
                                    </p:set>
                                    <p:animEffect transition="in" filter="strips(downLeft)">
                                      <p:cBhvr>
                                        <p:cTn id="13" dur="500"/>
                                        <p:tgtEl>
                                          <p:spTgt spid="566275"/>
                                        </p:tgtEl>
                                      </p:cBhvr>
                                    </p:animEffect>
                                  </p:childTnLst>
                                </p:cTn>
                              </p:par>
                              <p:par>
                                <p:cTn id="14" presetID="18" presetClass="entr" presetSubtype="12" fill="hold" nodeType="withEffect">
                                  <p:stCondLst>
                                    <p:cond delay="0"/>
                                  </p:stCondLst>
                                  <p:childTnLst>
                                    <p:set>
                                      <p:cBhvr>
                                        <p:cTn id="15" dur="1" fill="hold">
                                          <p:stCondLst>
                                            <p:cond delay="0"/>
                                          </p:stCondLst>
                                        </p:cTn>
                                        <p:tgtEl>
                                          <p:spTgt spid="566284"/>
                                        </p:tgtEl>
                                        <p:attrNameLst>
                                          <p:attrName>style.visibility</p:attrName>
                                        </p:attrNameLst>
                                      </p:cBhvr>
                                      <p:to>
                                        <p:strVal val="visible"/>
                                      </p:to>
                                    </p:set>
                                    <p:animEffect transition="in" filter="strips(downLeft)">
                                      <p:cBhvr>
                                        <p:cTn id="16" dur="500"/>
                                        <p:tgtEl>
                                          <p:spTgt spid="566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4" grpId="0"/>
      <p:bldP spid="5662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2A55C6FC-E49E-4EEF-8DD3-A80BA59B4C8A}" type="datetime11">
              <a:rPr lang="zh-CN" altLang="en-US"/>
              <a:t>21:45:51</a:t>
            </a:fld>
            <a:endParaRPr lang="en-US" altLang="zh-CN"/>
          </a:p>
        </p:txBody>
      </p:sp>
      <p:sp>
        <p:nvSpPr>
          <p:cNvPr id="11" name="灯片编号占位符 3"/>
          <p:cNvSpPr>
            <a:spLocks noGrp="1"/>
          </p:cNvSpPr>
          <p:nvPr>
            <p:ph type="sldNum" sz="quarter" idx="12"/>
          </p:nvPr>
        </p:nvSpPr>
        <p:spPr/>
        <p:txBody>
          <a:bodyPr/>
          <a:lstStyle/>
          <a:p>
            <a:pPr>
              <a:defRPr/>
            </a:pPr>
            <a:fld id="{19FA316E-FB54-4092-A5E9-E6B1356BC3A8}" type="slidenum">
              <a:rPr lang="en-US" altLang="zh-CN"/>
              <a:t>9</a:t>
            </a:fld>
            <a:endParaRPr lang="en-US" altLang="zh-CN"/>
          </a:p>
        </p:txBody>
      </p:sp>
      <p:sp>
        <p:nvSpPr>
          <p:cNvPr id="566285" name="Rectangle 13"/>
          <p:cNvSpPr>
            <a:spLocks noChangeArrowheads="1"/>
          </p:cNvSpPr>
          <p:nvPr/>
        </p:nvSpPr>
        <p:spPr bwMode="auto">
          <a:xfrm>
            <a:off x="468313" y="1271595"/>
            <a:ext cx="790575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a:latin typeface="Times New Roman" panose="02020603050405020304" pitchFamily="18" charset="0"/>
                <a:ea typeface="楷体" panose="02010609060101010101" pitchFamily="49" charset="-122"/>
                <a:cs typeface="Arial" panose="020B0604020202020204" pitchFamily="34" charset="0"/>
              </a:rPr>
              <a:t>催化氢化还原可在中性条件下进行，避免水解等副反应。</a:t>
            </a:r>
          </a:p>
        </p:txBody>
      </p:sp>
      <p:graphicFrame>
        <p:nvGraphicFramePr>
          <p:cNvPr id="566286" name="Object 14"/>
          <p:cNvGraphicFramePr>
            <a:graphicFrameLocks noChangeAspect="1"/>
          </p:cNvGraphicFramePr>
          <p:nvPr/>
        </p:nvGraphicFramePr>
        <p:xfrm>
          <a:off x="2267744" y="3175430"/>
          <a:ext cx="4608512" cy="1198563"/>
        </p:xfrm>
        <a:graphic>
          <a:graphicData uri="http://schemas.openxmlformats.org/presentationml/2006/ole">
            <mc:AlternateContent xmlns:mc="http://schemas.openxmlformats.org/markup-compatibility/2006">
              <mc:Choice xmlns:v="urn:schemas-microsoft-com:vml" Requires="v">
                <p:oleObj spid="_x0000_s48254" name="CS ChemDraw Drawing" r:id="rId3" imgW="5181600" imgH="1358900" progId="ChemDraw.Document.6.0">
                  <p:embed/>
                </p:oleObj>
              </mc:Choice>
              <mc:Fallback>
                <p:oleObj name="CS ChemDraw Drawing" r:id="rId3" imgW="5181600" imgH="1358900" progId="ChemDraw.Document.6.0">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175430"/>
                        <a:ext cx="4608512" cy="11985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文本框 11"/>
          <p:cNvSpPr txBox="1"/>
          <p:nvPr/>
        </p:nvSpPr>
        <p:spPr>
          <a:xfrm>
            <a:off x="684213" y="4857767"/>
            <a:ext cx="8208267" cy="1379545"/>
          </a:xfrm>
          <a:prstGeom prst="rect">
            <a:avLst/>
          </a:prstGeom>
          <a:noFill/>
        </p:spPr>
        <p:txBody>
          <a:bodyPr wrap="square">
            <a:spAutoFit/>
          </a:bodyPr>
          <a:lstStyle/>
          <a:p>
            <a:pPr>
              <a:lnSpc>
                <a:spcPct val="120000"/>
              </a:lnSpc>
            </a:pPr>
            <a:r>
              <a:rPr lang="zh-CN" altLang="en-US" dirty="0"/>
              <a:t>        几乎所有的不饱和基团都可以直接加氢成为饱和基团，其从易到难的顺序大致为</a:t>
            </a:r>
            <a:r>
              <a:rPr lang="en-US" altLang="zh-CN" dirty="0"/>
              <a:t>: </a:t>
            </a:r>
            <a:r>
              <a:rPr lang="zh-CN" altLang="en-US" dirty="0">
                <a:solidFill>
                  <a:srgbClr val="FF0000"/>
                </a:solidFill>
              </a:rPr>
              <a:t>酰氯、硝基、炔、醛、烯、酮、腈、多核芳香环、酯和取代酰胺、苯环</a:t>
            </a:r>
            <a:r>
              <a:rPr lang="zh-CN" altLang="en-US" dirty="0"/>
              <a:t>。</a:t>
            </a:r>
          </a:p>
        </p:txBody>
      </p:sp>
      <p:sp>
        <p:nvSpPr>
          <p:cNvPr id="13" name="文本框 12"/>
          <p:cNvSpPr txBox="1"/>
          <p:nvPr/>
        </p:nvSpPr>
        <p:spPr>
          <a:xfrm>
            <a:off x="684213" y="548680"/>
            <a:ext cx="4572000" cy="400110"/>
          </a:xfrm>
          <a:prstGeom prst="rect">
            <a:avLst/>
          </a:prstGeom>
          <a:noFill/>
        </p:spPr>
        <p:txBody>
          <a:bodyPr wrap="square">
            <a:spAutoFit/>
          </a:bodyPr>
          <a:lstStyle/>
          <a:p>
            <a:pPr>
              <a:spcBef>
                <a:spcPct val="50000"/>
              </a:spcBef>
            </a:pPr>
            <a:r>
              <a:rPr lang="en-US" altLang="zh-CN" sz="2000" dirty="0">
                <a:solidFill>
                  <a:srgbClr val="663300"/>
                </a:solidFill>
                <a:ea typeface="黑体" panose="02010609060101010101" pitchFamily="49" charset="-122"/>
              </a:rPr>
              <a:t>b.</a:t>
            </a:r>
            <a:r>
              <a:rPr lang="zh-CN" altLang="en-US" sz="2000" dirty="0">
                <a:solidFill>
                  <a:srgbClr val="663300"/>
                </a:solidFill>
                <a:ea typeface="黑体" panose="02010609060101010101" pitchFamily="49" charset="-122"/>
              </a:rPr>
              <a:t> 催化氢化（如：</a:t>
            </a:r>
            <a:r>
              <a:rPr lang="en-US" altLang="zh-CN" sz="2000" dirty="0">
                <a:solidFill>
                  <a:srgbClr val="663300"/>
                </a:solidFill>
                <a:ea typeface="黑体" panose="02010609060101010101" pitchFamily="49" charset="-122"/>
              </a:rPr>
              <a:t>H</a:t>
            </a:r>
            <a:r>
              <a:rPr lang="en-US" altLang="zh-CN" sz="2000" baseline="-25000" dirty="0">
                <a:solidFill>
                  <a:srgbClr val="663300"/>
                </a:solidFill>
                <a:ea typeface="黑体" panose="02010609060101010101" pitchFamily="49" charset="-122"/>
              </a:rPr>
              <a:t>2</a:t>
            </a:r>
            <a:r>
              <a:rPr lang="en-US" altLang="zh-CN" sz="2000" dirty="0">
                <a:solidFill>
                  <a:srgbClr val="663300"/>
                </a:solidFill>
                <a:ea typeface="黑体" panose="02010609060101010101" pitchFamily="49" charset="-122"/>
              </a:rPr>
              <a:t>/Ni</a:t>
            </a:r>
            <a:r>
              <a:rPr lang="zh-CN" altLang="en-US" sz="2000" dirty="0">
                <a:solidFill>
                  <a:srgbClr val="663300"/>
                </a:solidFill>
                <a:ea typeface="黑体" panose="02010609060101010101" pitchFamily="49" charset="-122"/>
              </a:rPr>
              <a:t>）</a:t>
            </a:r>
          </a:p>
        </p:txBody>
      </p:sp>
      <p:graphicFrame>
        <p:nvGraphicFramePr>
          <p:cNvPr id="16" name="Object 41"/>
          <p:cNvGraphicFramePr>
            <a:graphicFrameLocks noChangeAspect="1"/>
          </p:cNvGraphicFramePr>
          <p:nvPr/>
        </p:nvGraphicFramePr>
        <p:xfrm>
          <a:off x="1828800" y="2166193"/>
          <a:ext cx="5486400" cy="525463"/>
        </p:xfrm>
        <a:graphic>
          <a:graphicData uri="http://schemas.openxmlformats.org/presentationml/2006/ole">
            <mc:AlternateContent xmlns:mc="http://schemas.openxmlformats.org/markup-compatibility/2006">
              <mc:Choice xmlns:v="urn:schemas-microsoft-com:vml" Requires="v">
                <p:oleObj spid="_x0000_s48255" name="CS ChemDraw Drawing" r:id="rId5" imgW="3044825" imgH="290830" progId="ChemDraw.Document.6.0">
                  <p:embed/>
                </p:oleObj>
              </mc:Choice>
              <mc:Fallback>
                <p:oleObj name="CS ChemDraw Drawing" r:id="rId5" imgW="3044825" imgH="290830" progId="ChemDraw.Document.6.0">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166193"/>
                        <a:ext cx="5486400" cy="525463"/>
                      </a:xfrm>
                      <a:prstGeom prst="rect">
                        <a:avLst/>
                      </a:prstGeom>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66285"/>
                                        </p:tgtEl>
                                        <p:attrNameLst>
                                          <p:attrName>style.visibility</p:attrName>
                                        </p:attrNameLst>
                                      </p:cBhvr>
                                      <p:to>
                                        <p:strVal val="visible"/>
                                      </p:to>
                                    </p:set>
                                    <p:animEffect transition="in" filter="barn(inHorizontal)">
                                      <p:cBhvr>
                                        <p:cTn id="7" dur="500"/>
                                        <p:tgtEl>
                                          <p:spTgt spid="566285"/>
                                        </p:tgtEl>
                                      </p:cBhvr>
                                    </p:animEffect>
                                  </p:childTnLst>
                                </p:cTn>
                              </p:par>
                              <p:par>
                                <p:cTn id="8" presetID="16" presetClass="entr" presetSubtype="26" fill="hold" nodeType="withEffect">
                                  <p:stCondLst>
                                    <p:cond delay="0"/>
                                  </p:stCondLst>
                                  <p:childTnLst>
                                    <p:set>
                                      <p:cBhvr>
                                        <p:cTn id="9" dur="1" fill="hold">
                                          <p:stCondLst>
                                            <p:cond delay="0"/>
                                          </p:stCondLst>
                                        </p:cTn>
                                        <p:tgtEl>
                                          <p:spTgt spid="566286"/>
                                        </p:tgtEl>
                                        <p:attrNameLst>
                                          <p:attrName>style.visibility</p:attrName>
                                        </p:attrNameLst>
                                      </p:cBhvr>
                                      <p:to>
                                        <p:strVal val="visible"/>
                                      </p:to>
                                    </p:set>
                                    <p:animEffect transition="in" filter="barn(inHorizontal)">
                                      <p:cBhvr>
                                        <p:cTn id="10" dur="500"/>
                                        <p:tgtEl>
                                          <p:spTgt spid="566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85"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AyYTdmZmQ4ODg0NDk1MDY4MGEwMzAwOWUyZjljNGI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3238</Words>
  <Application>Microsoft Office PowerPoint</Application>
  <PresentationFormat>全屏显示(4:3)</PresentationFormat>
  <Paragraphs>483</Paragraphs>
  <Slides>73</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73</vt:i4>
      </vt:variant>
    </vt:vector>
  </HeadingPairs>
  <TitlesOfParts>
    <vt:vector size="85" baseType="lpstr">
      <vt:lpstr>宋体</vt:lpstr>
      <vt:lpstr>楷体</vt:lpstr>
      <vt:lpstr>等线</vt:lpstr>
      <vt:lpstr>等线 Light</vt:lpstr>
      <vt:lpstr>黑体</vt:lpstr>
      <vt:lpstr>Arial</vt:lpstr>
      <vt:lpstr>Constantia</vt:lpstr>
      <vt:lpstr>Times New Roman</vt:lpstr>
      <vt:lpstr>Wingdings</vt:lpstr>
      <vt:lpstr>自定义设计方案</vt:lpstr>
      <vt:lpstr>CS ChemDraw Drawing</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3、命名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五、季铵碱（氢氧化四烃基铵）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dupl</dc:creator>
  <cp:lastModifiedBy>du pengli</cp:lastModifiedBy>
  <cp:revision>292</cp:revision>
  <dcterms:created xsi:type="dcterms:W3CDTF">2003-02-21T06:57:00Z</dcterms:created>
  <dcterms:modified xsi:type="dcterms:W3CDTF">2023-06-01T13:52:11Z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BBF19214487B415A9AB85EE1251E4576</vt:lpwstr>
  </property>
  <property fmtid="{D5CDD505-2E9C-101B-9397-08002B2CF9AE}" pid="3" name="KSOProductBuildVer">
    <vt:lpwstr>2052-11.1.0.13703</vt:lpwstr>
  </property>
</Properties>
</file>