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82"/>
  </p:notesMasterIdLst>
  <p:sldIdLst>
    <p:sldId id="256" r:id="rId2"/>
    <p:sldId id="461" r:id="rId3"/>
    <p:sldId id="605" r:id="rId4"/>
    <p:sldId id="462" r:id="rId5"/>
    <p:sldId id="463" r:id="rId6"/>
    <p:sldId id="464" r:id="rId7"/>
    <p:sldId id="465" r:id="rId8"/>
    <p:sldId id="466" r:id="rId9"/>
    <p:sldId id="644" r:id="rId10"/>
    <p:sldId id="611" r:id="rId11"/>
    <p:sldId id="351" r:id="rId12"/>
    <p:sldId id="468" r:id="rId13"/>
    <p:sldId id="472" r:id="rId14"/>
    <p:sldId id="473" r:id="rId15"/>
    <p:sldId id="645" r:id="rId16"/>
    <p:sldId id="613" r:id="rId17"/>
    <p:sldId id="264" r:id="rId18"/>
    <p:sldId id="265" r:id="rId19"/>
    <p:sldId id="646" r:id="rId20"/>
    <p:sldId id="267" r:id="rId21"/>
    <p:sldId id="268" r:id="rId22"/>
    <p:sldId id="269" r:id="rId23"/>
    <p:sldId id="270" r:id="rId24"/>
    <p:sldId id="271" r:id="rId25"/>
    <p:sldId id="647" r:id="rId26"/>
    <p:sldId id="272" r:id="rId27"/>
    <p:sldId id="552" r:id="rId28"/>
    <p:sldId id="615" r:id="rId29"/>
    <p:sldId id="616" r:id="rId30"/>
    <p:sldId id="648" r:id="rId31"/>
    <p:sldId id="649" r:id="rId32"/>
    <p:sldId id="617" r:id="rId33"/>
    <p:sldId id="651" r:id="rId34"/>
    <p:sldId id="650" r:id="rId35"/>
    <p:sldId id="298" r:id="rId36"/>
    <p:sldId id="618" r:id="rId37"/>
    <p:sldId id="652" r:id="rId38"/>
    <p:sldId id="619" r:id="rId39"/>
    <p:sldId id="653" r:id="rId40"/>
    <p:sldId id="654" r:id="rId41"/>
    <p:sldId id="309" r:id="rId42"/>
    <p:sldId id="620" r:id="rId43"/>
    <p:sldId id="655" r:id="rId44"/>
    <p:sldId id="621" r:id="rId45"/>
    <p:sldId id="656" r:id="rId46"/>
    <p:sldId id="563" r:id="rId47"/>
    <p:sldId id="657" r:id="rId48"/>
    <p:sldId id="315" r:id="rId49"/>
    <p:sldId id="342" r:id="rId50"/>
    <p:sldId id="344" r:id="rId51"/>
    <p:sldId id="345" r:id="rId52"/>
    <p:sldId id="346" r:id="rId53"/>
    <p:sldId id="369" r:id="rId54"/>
    <p:sldId id="349" r:id="rId55"/>
    <p:sldId id="350" r:id="rId56"/>
    <p:sldId id="643" r:id="rId57"/>
    <p:sldId id="658" r:id="rId58"/>
    <p:sldId id="625" r:id="rId59"/>
    <p:sldId id="659" r:id="rId60"/>
    <p:sldId id="299" r:id="rId61"/>
    <p:sldId id="294" r:id="rId62"/>
    <p:sldId id="300" r:id="rId63"/>
    <p:sldId id="301" r:id="rId64"/>
    <p:sldId id="302" r:id="rId65"/>
    <p:sldId id="660" r:id="rId66"/>
    <p:sldId id="304" r:id="rId67"/>
    <p:sldId id="305" r:id="rId68"/>
    <p:sldId id="306" r:id="rId69"/>
    <p:sldId id="370" r:id="rId70"/>
    <p:sldId id="307" r:id="rId71"/>
    <p:sldId id="661" r:id="rId72"/>
    <p:sldId id="310" r:id="rId73"/>
    <p:sldId id="633" r:id="rId74"/>
    <p:sldId id="634" r:id="rId75"/>
    <p:sldId id="311" r:id="rId76"/>
    <p:sldId id="662" r:id="rId77"/>
    <p:sldId id="637" r:id="rId78"/>
    <p:sldId id="639" r:id="rId79"/>
    <p:sldId id="640" r:id="rId80"/>
    <p:sldId id="641" r:id="rId81"/>
  </p:sldIdLst>
  <p:sldSz cx="9144000" cy="6858000" type="screen4x3"/>
  <p:notesSz cx="6858000" cy="9144000"/>
  <p:defaultTextStyle>
    <a:defPPr>
      <a:defRPr lang="zh-CN"/>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993300"/>
    <a:srgbClr val="996633"/>
    <a:srgbClr val="FF0066"/>
    <a:srgbClr val="008000"/>
    <a:srgbClr val="000099"/>
    <a:srgbClr val="FF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129" autoAdjust="0"/>
    <p:restoredTop sz="99819" autoAdjust="0"/>
  </p:normalViewPr>
  <p:slideViewPr>
    <p:cSldViewPr>
      <p:cViewPr varScale="1">
        <p:scale>
          <a:sx n="90" d="100"/>
          <a:sy n="90" d="100"/>
        </p:scale>
        <p:origin x="642" y="6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15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 Id="rId4" Type="http://schemas.openxmlformats.org/officeDocument/2006/relationships/image" Target="../media/image3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 Id="rId5" Type="http://schemas.openxmlformats.org/officeDocument/2006/relationships/image" Target="../media/image44.emf"/><Relationship Id="rId4" Type="http://schemas.openxmlformats.org/officeDocument/2006/relationships/image" Target="../media/image43.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 Id="rId4"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image" Target="../media/image52.emf"/><Relationship Id="rId4" Type="http://schemas.openxmlformats.org/officeDocument/2006/relationships/image" Target="../media/image55.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image" Target="../media/image59.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image" Target="../media/image62.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image" Target="../media/image6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image" Target="../media/image69.emf"/><Relationship Id="rId4" Type="http://schemas.openxmlformats.org/officeDocument/2006/relationships/image" Target="../media/image7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image" Target="../media/image73.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wmf"/><Relationship Id="rId1" Type="http://schemas.openxmlformats.org/officeDocument/2006/relationships/image" Target="../media/image78.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image" Target="../media/image8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image" Target="../media/image85.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9.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image" Target="../media/image9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93.emf"/><Relationship Id="rId1" Type="http://schemas.openxmlformats.org/officeDocument/2006/relationships/image" Target="../media/image92.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95.emf"/><Relationship Id="rId1" Type="http://schemas.openxmlformats.org/officeDocument/2006/relationships/image" Target="../media/image94.e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image" Target="../media/image97.emf"/><Relationship Id="rId1" Type="http://schemas.openxmlformats.org/officeDocument/2006/relationships/image" Target="../media/image96.emf"/><Relationship Id="rId4" Type="http://schemas.openxmlformats.org/officeDocument/2006/relationships/image" Target="../media/image99.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00.e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02.emf"/><Relationship Id="rId1" Type="http://schemas.openxmlformats.org/officeDocument/2006/relationships/image" Target="../media/image101.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image" Target="../media/image104.emf"/><Relationship Id="rId1" Type="http://schemas.openxmlformats.org/officeDocument/2006/relationships/image" Target="../media/image103.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06.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09.emf"/><Relationship Id="rId2" Type="http://schemas.openxmlformats.org/officeDocument/2006/relationships/image" Target="../media/image108.emf"/><Relationship Id="rId1" Type="http://schemas.openxmlformats.org/officeDocument/2006/relationships/image" Target="../media/image107.e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11.emf"/><Relationship Id="rId1" Type="http://schemas.openxmlformats.org/officeDocument/2006/relationships/image" Target="../media/image110.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1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13.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17.e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emf"/><Relationship Id="rId5" Type="http://schemas.openxmlformats.org/officeDocument/2006/relationships/image" Target="../media/image122.wmf"/><Relationship Id="rId4" Type="http://schemas.openxmlformats.org/officeDocument/2006/relationships/image" Target="../media/image121.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24.e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image" Target="../media/image126.emf"/><Relationship Id="rId1" Type="http://schemas.openxmlformats.org/officeDocument/2006/relationships/image" Target="../media/image125.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28.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30.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33.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35.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36.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37.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38.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39.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41.emf"/><Relationship Id="rId1" Type="http://schemas.openxmlformats.org/officeDocument/2006/relationships/image" Target="../media/image140.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43.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145.emf"/><Relationship Id="rId1" Type="http://schemas.openxmlformats.org/officeDocument/2006/relationships/image" Target="../media/image144.emf"/></Relationships>
</file>

<file path=ppt/drawings/_rels/vmlDrawing68.vml.rels><?xml version="1.0" encoding="UTF-8" standalone="yes"?>
<Relationships xmlns="http://schemas.openxmlformats.org/package/2006/relationships"><Relationship Id="rId2" Type="http://schemas.openxmlformats.org/officeDocument/2006/relationships/image" Target="../media/image147.emf"/><Relationship Id="rId1" Type="http://schemas.openxmlformats.org/officeDocument/2006/relationships/image" Target="../media/image146.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e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150.emf"/><Relationship Id="rId1" Type="http://schemas.openxmlformats.org/officeDocument/2006/relationships/image" Target="../media/image149.emf"/></Relationships>
</file>

<file path=ppt/drawings/_rels/vmlDrawing71.vml.rels><?xml version="1.0" encoding="UTF-8" standalone="yes"?>
<Relationships xmlns="http://schemas.openxmlformats.org/package/2006/relationships"><Relationship Id="rId2" Type="http://schemas.openxmlformats.org/officeDocument/2006/relationships/image" Target="../media/image153.emf"/><Relationship Id="rId1" Type="http://schemas.openxmlformats.org/officeDocument/2006/relationships/image" Target="../media/image152.e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156.emf"/><Relationship Id="rId2" Type="http://schemas.openxmlformats.org/officeDocument/2006/relationships/image" Target="../media/image155.emf"/><Relationship Id="rId1" Type="http://schemas.openxmlformats.org/officeDocument/2006/relationships/image" Target="../media/image154.emf"/><Relationship Id="rId4" Type="http://schemas.openxmlformats.org/officeDocument/2006/relationships/image" Target="../media/image157.e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160.emf"/><Relationship Id="rId2" Type="http://schemas.openxmlformats.org/officeDocument/2006/relationships/image" Target="../media/image159.emf"/><Relationship Id="rId1" Type="http://schemas.openxmlformats.org/officeDocument/2006/relationships/image" Target="../media/image158.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C2FF284-1DC2-4B8C-832D-4FFC34BA12F2}"/>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spcBef>
                <a:spcPct val="0"/>
              </a:spcBef>
              <a:defRPr sz="1200" b="0"/>
            </a:lvl1pPr>
          </a:lstStyle>
          <a:p>
            <a:pPr>
              <a:defRPr/>
            </a:pPr>
            <a:endParaRPr lang="en-US" altLang="zh-CN"/>
          </a:p>
        </p:txBody>
      </p:sp>
      <p:sp>
        <p:nvSpPr>
          <p:cNvPr id="17411" name="Rectangle 3">
            <a:extLst>
              <a:ext uri="{FF2B5EF4-FFF2-40B4-BE49-F238E27FC236}">
                <a16:creationId xmlns:a16="http://schemas.microsoft.com/office/drawing/2014/main" id="{07457193-9C5B-4C87-A4BD-ABFE78C6BE8A}"/>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b="0"/>
            </a:lvl1pPr>
          </a:lstStyle>
          <a:p>
            <a:pPr>
              <a:defRPr/>
            </a:pPr>
            <a:endParaRPr lang="en-US" altLang="zh-CN"/>
          </a:p>
        </p:txBody>
      </p:sp>
      <p:sp>
        <p:nvSpPr>
          <p:cNvPr id="5124" name="Rectangle 4">
            <a:extLst>
              <a:ext uri="{FF2B5EF4-FFF2-40B4-BE49-F238E27FC236}">
                <a16:creationId xmlns:a16="http://schemas.microsoft.com/office/drawing/2014/main" id="{39632CD0-7046-4118-9B95-3BF6C9BC916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a:extLst>
              <a:ext uri="{FF2B5EF4-FFF2-40B4-BE49-F238E27FC236}">
                <a16:creationId xmlns:a16="http://schemas.microsoft.com/office/drawing/2014/main" id="{B46CA18C-B286-441E-A726-C505F043585E}"/>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7414" name="Rectangle 6">
            <a:extLst>
              <a:ext uri="{FF2B5EF4-FFF2-40B4-BE49-F238E27FC236}">
                <a16:creationId xmlns:a16="http://schemas.microsoft.com/office/drawing/2014/main" id="{6EB8B719-36BB-4B7C-AAF2-CA2DE11A1E45}"/>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spcBef>
                <a:spcPct val="0"/>
              </a:spcBef>
              <a:defRPr sz="1200" b="0"/>
            </a:lvl1pPr>
          </a:lstStyle>
          <a:p>
            <a:pPr>
              <a:defRPr/>
            </a:pPr>
            <a:endParaRPr lang="en-US" altLang="zh-CN"/>
          </a:p>
        </p:txBody>
      </p:sp>
      <p:sp>
        <p:nvSpPr>
          <p:cNvPr id="17415" name="Rectangle 7">
            <a:extLst>
              <a:ext uri="{FF2B5EF4-FFF2-40B4-BE49-F238E27FC236}">
                <a16:creationId xmlns:a16="http://schemas.microsoft.com/office/drawing/2014/main" id="{074DF6BF-EA1A-44F5-AD54-DA377FE69744}"/>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200" b="0"/>
            </a:lvl1pPr>
          </a:lstStyle>
          <a:p>
            <a:pPr>
              <a:defRPr/>
            </a:pPr>
            <a:fld id="{4E5DDC83-C177-49C5-9083-CC1DDE1EAAD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9F990F3-F466-43F9-93F0-7A984E4AB3F5}"/>
              </a:ext>
            </a:extLst>
          </p:cNvPr>
          <p:cNvSpPr>
            <a:spLocks noGrp="1"/>
          </p:cNvSpPr>
          <p:nvPr>
            <p:ph type="dt" sz="half" idx="10"/>
          </p:nvPr>
        </p:nvSpPr>
        <p:spPr/>
        <p:txBody>
          <a:bodyPr/>
          <a:lstStyle>
            <a:lvl1pPr>
              <a:defRPr/>
            </a:lvl1pPr>
          </a:lstStyle>
          <a:p>
            <a:pPr>
              <a:defRPr/>
            </a:pPr>
            <a:fld id="{A9A3B7BD-CC2F-44AE-8253-D4842C41BEBB}" type="datetimeFigureOut">
              <a:rPr lang="zh-CN" altLang="en-US"/>
              <a:pPr>
                <a:defRPr/>
              </a:pPr>
              <a:t>2022/12/13</a:t>
            </a:fld>
            <a:endParaRPr lang="zh-CN" altLang="en-US"/>
          </a:p>
        </p:txBody>
      </p:sp>
      <p:sp>
        <p:nvSpPr>
          <p:cNvPr id="5" name="页脚占位符 4">
            <a:extLst>
              <a:ext uri="{FF2B5EF4-FFF2-40B4-BE49-F238E27FC236}">
                <a16:creationId xmlns:a16="http://schemas.microsoft.com/office/drawing/2014/main" id="{790F9003-3BEE-4093-BD7B-F4317631916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D7B3E1D-F08C-4D7D-BCD4-7644C2C793BF}"/>
              </a:ext>
            </a:extLst>
          </p:cNvPr>
          <p:cNvSpPr>
            <a:spLocks noGrp="1"/>
          </p:cNvSpPr>
          <p:nvPr>
            <p:ph type="sldNum" sz="quarter" idx="12"/>
          </p:nvPr>
        </p:nvSpPr>
        <p:spPr/>
        <p:txBody>
          <a:bodyPr/>
          <a:lstStyle>
            <a:lvl1pPr>
              <a:defRPr/>
            </a:lvl1pPr>
          </a:lstStyle>
          <a:p>
            <a:pPr>
              <a:defRPr/>
            </a:pPr>
            <a:fld id="{C01AC20F-6F91-47C3-A346-D2AA15FAF54D}" type="slidenum">
              <a:rPr lang="zh-CN" altLang="en-US"/>
              <a:pPr>
                <a:defRPr/>
              </a:pPr>
              <a:t>‹#›</a:t>
            </a:fld>
            <a:endParaRPr lang="zh-CN" altLang="en-US"/>
          </a:p>
        </p:txBody>
      </p:sp>
    </p:spTree>
    <p:extLst>
      <p:ext uri="{BB962C8B-B14F-4D97-AF65-F5344CB8AC3E}">
        <p14:creationId xmlns:p14="http://schemas.microsoft.com/office/powerpoint/2010/main" val="172742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7C8DA0-0183-48C3-85AC-16AB57BF703C}"/>
              </a:ext>
            </a:extLst>
          </p:cNvPr>
          <p:cNvSpPr>
            <a:spLocks noGrp="1"/>
          </p:cNvSpPr>
          <p:nvPr>
            <p:ph type="dt" sz="half" idx="10"/>
          </p:nvPr>
        </p:nvSpPr>
        <p:spPr/>
        <p:txBody>
          <a:bodyPr/>
          <a:lstStyle>
            <a:lvl1pPr>
              <a:defRPr/>
            </a:lvl1pPr>
          </a:lstStyle>
          <a:p>
            <a:pPr>
              <a:defRPr/>
            </a:pPr>
            <a:fld id="{127AE909-162B-4611-A950-2520163066A3}" type="datetimeFigureOut">
              <a:rPr lang="zh-CN" altLang="en-US"/>
              <a:pPr>
                <a:defRPr/>
              </a:pPr>
              <a:t>2022/12/13</a:t>
            </a:fld>
            <a:endParaRPr lang="zh-CN" altLang="en-US"/>
          </a:p>
        </p:txBody>
      </p:sp>
      <p:sp>
        <p:nvSpPr>
          <p:cNvPr id="5" name="页脚占位符 4">
            <a:extLst>
              <a:ext uri="{FF2B5EF4-FFF2-40B4-BE49-F238E27FC236}">
                <a16:creationId xmlns:a16="http://schemas.microsoft.com/office/drawing/2014/main" id="{B399130D-2378-4249-9679-C8B539E08E95}"/>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09074FD-8F51-4FC8-BB80-2AFB7AC37B1E}"/>
              </a:ext>
            </a:extLst>
          </p:cNvPr>
          <p:cNvSpPr>
            <a:spLocks noGrp="1"/>
          </p:cNvSpPr>
          <p:nvPr>
            <p:ph type="sldNum" sz="quarter" idx="12"/>
          </p:nvPr>
        </p:nvSpPr>
        <p:spPr/>
        <p:txBody>
          <a:bodyPr/>
          <a:lstStyle>
            <a:lvl1pPr>
              <a:defRPr/>
            </a:lvl1pPr>
          </a:lstStyle>
          <a:p>
            <a:pPr>
              <a:defRPr/>
            </a:pPr>
            <a:fld id="{0F114794-02CD-44DE-854D-FC25F8B3E61A}" type="slidenum">
              <a:rPr lang="zh-CN" altLang="en-US"/>
              <a:pPr>
                <a:defRPr/>
              </a:pPr>
              <a:t>‹#›</a:t>
            </a:fld>
            <a:endParaRPr lang="zh-CN" altLang="en-US"/>
          </a:p>
        </p:txBody>
      </p:sp>
    </p:spTree>
    <p:extLst>
      <p:ext uri="{BB962C8B-B14F-4D97-AF65-F5344CB8AC3E}">
        <p14:creationId xmlns:p14="http://schemas.microsoft.com/office/powerpoint/2010/main" val="1144454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55414C-874A-4534-8D08-4078E1DEF73F}"/>
              </a:ext>
            </a:extLst>
          </p:cNvPr>
          <p:cNvSpPr>
            <a:spLocks noGrp="1"/>
          </p:cNvSpPr>
          <p:nvPr>
            <p:ph type="dt" sz="half" idx="10"/>
          </p:nvPr>
        </p:nvSpPr>
        <p:spPr/>
        <p:txBody>
          <a:bodyPr/>
          <a:lstStyle>
            <a:lvl1pPr>
              <a:defRPr/>
            </a:lvl1pPr>
          </a:lstStyle>
          <a:p>
            <a:pPr>
              <a:defRPr/>
            </a:pPr>
            <a:fld id="{091F8BC4-8C5A-4E0D-A5E4-80AF8745745C}" type="datetimeFigureOut">
              <a:rPr lang="zh-CN" altLang="en-US"/>
              <a:pPr>
                <a:defRPr/>
              </a:pPr>
              <a:t>2022/12/13</a:t>
            </a:fld>
            <a:endParaRPr lang="zh-CN" altLang="en-US"/>
          </a:p>
        </p:txBody>
      </p:sp>
      <p:sp>
        <p:nvSpPr>
          <p:cNvPr id="5" name="页脚占位符 4">
            <a:extLst>
              <a:ext uri="{FF2B5EF4-FFF2-40B4-BE49-F238E27FC236}">
                <a16:creationId xmlns:a16="http://schemas.microsoft.com/office/drawing/2014/main" id="{F681B694-72DF-42EA-A082-CAB141380C42}"/>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B58074F-9224-437D-8CED-BFEC286DBAD8}"/>
              </a:ext>
            </a:extLst>
          </p:cNvPr>
          <p:cNvSpPr>
            <a:spLocks noGrp="1"/>
          </p:cNvSpPr>
          <p:nvPr>
            <p:ph type="sldNum" sz="quarter" idx="12"/>
          </p:nvPr>
        </p:nvSpPr>
        <p:spPr/>
        <p:txBody>
          <a:bodyPr/>
          <a:lstStyle>
            <a:lvl1pPr>
              <a:defRPr/>
            </a:lvl1pPr>
          </a:lstStyle>
          <a:p>
            <a:pPr>
              <a:defRPr/>
            </a:pPr>
            <a:fld id="{B530A0AD-1125-4B72-8AC4-183408756880}" type="slidenum">
              <a:rPr lang="zh-CN" altLang="en-US"/>
              <a:pPr>
                <a:defRPr/>
              </a:pPr>
              <a:t>‹#›</a:t>
            </a:fld>
            <a:endParaRPr lang="zh-CN" altLang="en-US"/>
          </a:p>
        </p:txBody>
      </p:sp>
    </p:spTree>
    <p:extLst>
      <p:ext uri="{BB962C8B-B14F-4D97-AF65-F5344CB8AC3E}">
        <p14:creationId xmlns:p14="http://schemas.microsoft.com/office/powerpoint/2010/main" val="1754109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01625" y="685800"/>
            <a:ext cx="8540750" cy="1143000"/>
          </a:xfrm>
        </p:spPr>
        <p:txBody>
          <a:bodyPr/>
          <a:lstStyle/>
          <a:p>
            <a:r>
              <a:rPr lang="zh-CN" altLang="en-US"/>
              <a:t>单击此处编辑母版标题样式</a:t>
            </a:r>
          </a:p>
        </p:txBody>
      </p:sp>
      <p:sp>
        <p:nvSpPr>
          <p:cNvPr id="3" name="内容占位符 2"/>
          <p:cNvSpPr>
            <a:spLocks noGrp="1"/>
          </p:cNvSpPr>
          <p:nvPr>
            <p:ph sz="quarter" idx="1"/>
          </p:nvPr>
        </p:nvSpPr>
        <p:spPr>
          <a:xfrm>
            <a:off x="304800" y="1981200"/>
            <a:ext cx="4194175"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4651375" y="1981200"/>
            <a:ext cx="4194175"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304800" y="4000500"/>
            <a:ext cx="4194175"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内容占位符 5"/>
          <p:cNvSpPr>
            <a:spLocks noGrp="1"/>
          </p:cNvSpPr>
          <p:nvPr>
            <p:ph sz="quarter" idx="4"/>
          </p:nvPr>
        </p:nvSpPr>
        <p:spPr>
          <a:xfrm>
            <a:off x="4651375" y="4000500"/>
            <a:ext cx="4194175"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a:extLst>
              <a:ext uri="{FF2B5EF4-FFF2-40B4-BE49-F238E27FC236}">
                <a16:creationId xmlns:a16="http://schemas.microsoft.com/office/drawing/2014/main" id="{5614EBD3-9BDC-40E8-BB08-BAFE210A80BD}"/>
              </a:ext>
            </a:extLst>
          </p:cNvPr>
          <p:cNvSpPr>
            <a:spLocks noGrp="1" noChangeArrowheads="1"/>
          </p:cNvSpPr>
          <p:nvPr>
            <p:ph type="dt" sz="half" idx="10"/>
          </p:nvPr>
        </p:nvSpPr>
        <p:spPr/>
        <p:txBody>
          <a:bodyPr/>
          <a:lstStyle>
            <a:lvl1pPr>
              <a:defRPr/>
            </a:lvl1pPr>
          </a:lstStyle>
          <a:p>
            <a:pPr>
              <a:defRPr/>
            </a:pPr>
            <a:fld id="{75892465-F3EE-462C-AC72-2BC3065A80FB}" type="datetime11">
              <a:rPr lang="zh-CN" altLang="en-US"/>
              <a:pPr>
                <a:defRPr/>
              </a:pPr>
              <a:t>13:53:08</a:t>
            </a:fld>
            <a:endParaRPr lang="en-US" altLang="zh-CN"/>
          </a:p>
        </p:txBody>
      </p:sp>
      <p:sp>
        <p:nvSpPr>
          <p:cNvPr id="8" name="Rectangle 5">
            <a:extLst>
              <a:ext uri="{FF2B5EF4-FFF2-40B4-BE49-F238E27FC236}">
                <a16:creationId xmlns:a16="http://schemas.microsoft.com/office/drawing/2014/main" id="{AF8A7E40-C39E-496B-AB44-002218315A09}"/>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87CDE141-2E77-4535-B048-4CBC7BAA8507}"/>
              </a:ext>
            </a:extLst>
          </p:cNvPr>
          <p:cNvSpPr>
            <a:spLocks noGrp="1" noChangeArrowheads="1"/>
          </p:cNvSpPr>
          <p:nvPr>
            <p:ph type="sldNum" sz="quarter" idx="12"/>
          </p:nvPr>
        </p:nvSpPr>
        <p:spPr/>
        <p:txBody>
          <a:bodyPr/>
          <a:lstStyle>
            <a:lvl1pPr>
              <a:defRPr/>
            </a:lvl1pPr>
          </a:lstStyle>
          <a:p>
            <a:pPr>
              <a:defRPr/>
            </a:pPr>
            <a:fld id="{9707B3E3-D9E0-4765-BB07-7FFA7A7284A8}" type="slidenum">
              <a:rPr lang="en-US" altLang="zh-CN"/>
              <a:pPr>
                <a:defRPr/>
              </a:pPr>
              <a:t>‹#›</a:t>
            </a:fld>
            <a:endParaRPr lang="en-US" altLang="zh-CN"/>
          </a:p>
        </p:txBody>
      </p:sp>
    </p:spTree>
    <p:extLst>
      <p:ext uri="{BB962C8B-B14F-4D97-AF65-F5344CB8AC3E}">
        <p14:creationId xmlns:p14="http://schemas.microsoft.com/office/powerpoint/2010/main" val="949208119"/>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85800"/>
            <a:ext cx="8540750" cy="1143000"/>
          </a:xfrm>
        </p:spPr>
        <p:txBody>
          <a:bodyPr/>
          <a:lstStyle/>
          <a:p>
            <a:r>
              <a:rPr lang="zh-CN" altLang="en-US"/>
              <a:t>单击此处编辑母版标题样式</a:t>
            </a:r>
          </a:p>
        </p:txBody>
      </p:sp>
      <p:sp>
        <p:nvSpPr>
          <p:cNvPr id="3" name="内容占位符 2"/>
          <p:cNvSpPr>
            <a:spLocks noGrp="1"/>
          </p:cNvSpPr>
          <p:nvPr>
            <p:ph sz="half" idx="1"/>
          </p:nvPr>
        </p:nvSpPr>
        <p:spPr>
          <a:xfrm>
            <a:off x="304800" y="1981200"/>
            <a:ext cx="4194175"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quarter" idx="2"/>
          </p:nvPr>
        </p:nvSpPr>
        <p:spPr>
          <a:xfrm>
            <a:off x="4651375" y="1981200"/>
            <a:ext cx="4194175"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内容占位符 4"/>
          <p:cNvSpPr>
            <a:spLocks noGrp="1"/>
          </p:cNvSpPr>
          <p:nvPr>
            <p:ph sz="quarter" idx="3"/>
          </p:nvPr>
        </p:nvSpPr>
        <p:spPr>
          <a:xfrm>
            <a:off x="4651375" y="4000500"/>
            <a:ext cx="4194175" cy="18669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Rectangle 4">
            <a:extLst>
              <a:ext uri="{FF2B5EF4-FFF2-40B4-BE49-F238E27FC236}">
                <a16:creationId xmlns:a16="http://schemas.microsoft.com/office/drawing/2014/main" id="{0717D5E3-C67F-4259-8B6A-0782CD21C712}"/>
              </a:ext>
            </a:extLst>
          </p:cNvPr>
          <p:cNvSpPr>
            <a:spLocks noGrp="1" noChangeArrowheads="1"/>
          </p:cNvSpPr>
          <p:nvPr>
            <p:ph type="dt" sz="half" idx="10"/>
          </p:nvPr>
        </p:nvSpPr>
        <p:spPr/>
        <p:txBody>
          <a:bodyPr/>
          <a:lstStyle>
            <a:lvl1pPr>
              <a:defRPr/>
            </a:lvl1pPr>
          </a:lstStyle>
          <a:p>
            <a:pPr>
              <a:defRPr/>
            </a:pPr>
            <a:fld id="{6A700F5B-AE96-4658-8236-C01EDD1BA9D0}" type="datetime11">
              <a:rPr lang="zh-CN" altLang="en-US"/>
              <a:pPr>
                <a:defRPr/>
              </a:pPr>
              <a:t>13:53:08</a:t>
            </a:fld>
            <a:endParaRPr lang="en-US" altLang="zh-CN"/>
          </a:p>
        </p:txBody>
      </p:sp>
      <p:sp>
        <p:nvSpPr>
          <p:cNvPr id="7" name="Rectangle 5">
            <a:extLst>
              <a:ext uri="{FF2B5EF4-FFF2-40B4-BE49-F238E27FC236}">
                <a16:creationId xmlns:a16="http://schemas.microsoft.com/office/drawing/2014/main" id="{B5E87F2B-ABEA-4957-953C-BB20B8FDD13D}"/>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49C32468-8F69-45B3-ACB3-99B97D0A455D}"/>
              </a:ext>
            </a:extLst>
          </p:cNvPr>
          <p:cNvSpPr>
            <a:spLocks noGrp="1" noChangeArrowheads="1"/>
          </p:cNvSpPr>
          <p:nvPr>
            <p:ph type="sldNum" sz="quarter" idx="12"/>
          </p:nvPr>
        </p:nvSpPr>
        <p:spPr/>
        <p:txBody>
          <a:bodyPr/>
          <a:lstStyle>
            <a:lvl1pPr>
              <a:defRPr/>
            </a:lvl1pPr>
          </a:lstStyle>
          <a:p>
            <a:pPr>
              <a:defRPr/>
            </a:pPr>
            <a:fld id="{97DD36F5-F89F-4EEF-B1F3-7A67BBE4A5A3}" type="slidenum">
              <a:rPr lang="en-US" altLang="zh-CN"/>
              <a:pPr>
                <a:defRPr/>
              </a:pPr>
              <a:t>‹#›</a:t>
            </a:fld>
            <a:endParaRPr lang="en-US" altLang="zh-CN"/>
          </a:p>
        </p:txBody>
      </p:sp>
    </p:spTree>
    <p:extLst>
      <p:ext uri="{BB962C8B-B14F-4D97-AF65-F5344CB8AC3E}">
        <p14:creationId xmlns:p14="http://schemas.microsoft.com/office/powerpoint/2010/main" val="631367315"/>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85800"/>
            <a:ext cx="8543925" cy="51816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Rectangle 4">
            <a:extLst>
              <a:ext uri="{FF2B5EF4-FFF2-40B4-BE49-F238E27FC236}">
                <a16:creationId xmlns:a16="http://schemas.microsoft.com/office/drawing/2014/main" id="{4E3FF594-3F01-456E-9772-FA7AEFF30505}"/>
              </a:ext>
            </a:extLst>
          </p:cNvPr>
          <p:cNvSpPr>
            <a:spLocks noGrp="1" noChangeArrowheads="1"/>
          </p:cNvSpPr>
          <p:nvPr>
            <p:ph type="dt" sz="half" idx="10"/>
          </p:nvPr>
        </p:nvSpPr>
        <p:spPr/>
        <p:txBody>
          <a:bodyPr/>
          <a:lstStyle>
            <a:lvl1pPr>
              <a:defRPr/>
            </a:lvl1pPr>
          </a:lstStyle>
          <a:p>
            <a:pPr>
              <a:defRPr/>
            </a:pPr>
            <a:fld id="{D8158228-AA24-486F-8EB3-B02B33866096}" type="datetime11">
              <a:rPr lang="zh-CN" altLang="en-US"/>
              <a:pPr>
                <a:defRPr/>
              </a:pPr>
              <a:t>13:53:08</a:t>
            </a:fld>
            <a:endParaRPr lang="en-US" altLang="zh-CN"/>
          </a:p>
        </p:txBody>
      </p:sp>
      <p:sp>
        <p:nvSpPr>
          <p:cNvPr id="4" name="Rectangle 5">
            <a:extLst>
              <a:ext uri="{FF2B5EF4-FFF2-40B4-BE49-F238E27FC236}">
                <a16:creationId xmlns:a16="http://schemas.microsoft.com/office/drawing/2014/main" id="{068FBB84-1B9A-4DA5-8A2C-BD786C5280D3}"/>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53BEEE5A-7665-4D17-845E-7F2FCB2B7715}"/>
              </a:ext>
            </a:extLst>
          </p:cNvPr>
          <p:cNvSpPr>
            <a:spLocks noGrp="1" noChangeArrowheads="1"/>
          </p:cNvSpPr>
          <p:nvPr>
            <p:ph type="sldNum" sz="quarter" idx="12"/>
          </p:nvPr>
        </p:nvSpPr>
        <p:spPr/>
        <p:txBody>
          <a:bodyPr/>
          <a:lstStyle>
            <a:lvl1pPr>
              <a:defRPr/>
            </a:lvl1pPr>
          </a:lstStyle>
          <a:p>
            <a:pPr>
              <a:defRPr/>
            </a:pPr>
            <a:fld id="{3A7B29CD-D5E9-4413-85FC-AC165A0EEE6A}" type="slidenum">
              <a:rPr lang="en-US" altLang="zh-CN"/>
              <a:pPr>
                <a:defRPr/>
              </a:pPr>
              <a:t>‹#›</a:t>
            </a:fld>
            <a:endParaRPr lang="en-US" altLang="zh-CN"/>
          </a:p>
        </p:txBody>
      </p:sp>
    </p:spTree>
    <p:extLst>
      <p:ext uri="{BB962C8B-B14F-4D97-AF65-F5344CB8AC3E}">
        <p14:creationId xmlns:p14="http://schemas.microsoft.com/office/powerpoint/2010/main" val="2488936850"/>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EA7BB8-48E5-4F43-95F4-B96C4FD02669}"/>
              </a:ext>
            </a:extLst>
          </p:cNvPr>
          <p:cNvSpPr>
            <a:spLocks noGrp="1"/>
          </p:cNvSpPr>
          <p:nvPr>
            <p:ph type="dt" sz="half" idx="10"/>
          </p:nvPr>
        </p:nvSpPr>
        <p:spPr/>
        <p:txBody>
          <a:bodyPr/>
          <a:lstStyle>
            <a:lvl1pPr>
              <a:defRPr/>
            </a:lvl1pPr>
          </a:lstStyle>
          <a:p>
            <a:pPr>
              <a:defRPr/>
            </a:pPr>
            <a:fld id="{FA4CCFBA-5F12-4043-B187-E1C9889386C6}" type="datetimeFigureOut">
              <a:rPr lang="zh-CN" altLang="en-US"/>
              <a:pPr>
                <a:defRPr/>
              </a:pPr>
              <a:t>2022/12/13</a:t>
            </a:fld>
            <a:endParaRPr lang="zh-CN" altLang="en-US"/>
          </a:p>
        </p:txBody>
      </p:sp>
      <p:sp>
        <p:nvSpPr>
          <p:cNvPr id="5" name="页脚占位符 4">
            <a:extLst>
              <a:ext uri="{FF2B5EF4-FFF2-40B4-BE49-F238E27FC236}">
                <a16:creationId xmlns:a16="http://schemas.microsoft.com/office/drawing/2014/main" id="{3F47872B-AD55-49A7-ADB7-27C0DA325A15}"/>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E3329F2-F554-456F-8420-44B9FB68D8AB}"/>
              </a:ext>
            </a:extLst>
          </p:cNvPr>
          <p:cNvSpPr>
            <a:spLocks noGrp="1"/>
          </p:cNvSpPr>
          <p:nvPr>
            <p:ph type="sldNum" sz="quarter" idx="12"/>
          </p:nvPr>
        </p:nvSpPr>
        <p:spPr/>
        <p:txBody>
          <a:bodyPr/>
          <a:lstStyle>
            <a:lvl1pPr>
              <a:defRPr/>
            </a:lvl1pPr>
          </a:lstStyle>
          <a:p>
            <a:pPr>
              <a:defRPr/>
            </a:pPr>
            <a:fld id="{D046D324-AEC7-41BF-A1B7-8D3617585043}" type="slidenum">
              <a:rPr lang="zh-CN" altLang="en-US"/>
              <a:pPr>
                <a:defRPr/>
              </a:pPr>
              <a:t>‹#›</a:t>
            </a:fld>
            <a:endParaRPr lang="zh-CN" altLang="en-US"/>
          </a:p>
        </p:txBody>
      </p:sp>
    </p:spTree>
    <p:extLst>
      <p:ext uri="{BB962C8B-B14F-4D97-AF65-F5344CB8AC3E}">
        <p14:creationId xmlns:p14="http://schemas.microsoft.com/office/powerpoint/2010/main" val="275267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01E54B3-90ED-4EAE-A880-7CCB1C6CD3C4}"/>
              </a:ext>
            </a:extLst>
          </p:cNvPr>
          <p:cNvSpPr>
            <a:spLocks noGrp="1"/>
          </p:cNvSpPr>
          <p:nvPr>
            <p:ph type="dt" sz="half" idx="10"/>
          </p:nvPr>
        </p:nvSpPr>
        <p:spPr/>
        <p:txBody>
          <a:bodyPr/>
          <a:lstStyle>
            <a:lvl1pPr>
              <a:defRPr/>
            </a:lvl1pPr>
          </a:lstStyle>
          <a:p>
            <a:pPr>
              <a:defRPr/>
            </a:pPr>
            <a:fld id="{86EFCC68-B709-46DE-A15A-B582B74D7E4D}" type="datetimeFigureOut">
              <a:rPr lang="zh-CN" altLang="en-US"/>
              <a:pPr>
                <a:defRPr/>
              </a:pPr>
              <a:t>2022/12/13</a:t>
            </a:fld>
            <a:endParaRPr lang="zh-CN" altLang="en-US"/>
          </a:p>
        </p:txBody>
      </p:sp>
      <p:sp>
        <p:nvSpPr>
          <p:cNvPr id="5" name="页脚占位符 4">
            <a:extLst>
              <a:ext uri="{FF2B5EF4-FFF2-40B4-BE49-F238E27FC236}">
                <a16:creationId xmlns:a16="http://schemas.microsoft.com/office/drawing/2014/main" id="{1EC50C5E-C41E-460D-A814-05694CF264D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279FEE7-091A-441A-86B3-9B6AF5295F70}"/>
              </a:ext>
            </a:extLst>
          </p:cNvPr>
          <p:cNvSpPr>
            <a:spLocks noGrp="1"/>
          </p:cNvSpPr>
          <p:nvPr>
            <p:ph type="sldNum" sz="quarter" idx="12"/>
          </p:nvPr>
        </p:nvSpPr>
        <p:spPr/>
        <p:txBody>
          <a:bodyPr/>
          <a:lstStyle>
            <a:lvl1pPr>
              <a:defRPr/>
            </a:lvl1pPr>
          </a:lstStyle>
          <a:p>
            <a:pPr>
              <a:defRPr/>
            </a:pPr>
            <a:fld id="{375A8202-9892-4E04-A25E-773ECCA10413}" type="slidenum">
              <a:rPr lang="zh-CN" altLang="en-US"/>
              <a:pPr>
                <a:defRPr/>
              </a:pPr>
              <a:t>‹#›</a:t>
            </a:fld>
            <a:endParaRPr lang="zh-CN" altLang="en-US"/>
          </a:p>
        </p:txBody>
      </p:sp>
    </p:spTree>
    <p:extLst>
      <p:ext uri="{BB962C8B-B14F-4D97-AF65-F5344CB8AC3E}">
        <p14:creationId xmlns:p14="http://schemas.microsoft.com/office/powerpoint/2010/main" val="3960339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3">
            <a:extLst>
              <a:ext uri="{FF2B5EF4-FFF2-40B4-BE49-F238E27FC236}">
                <a16:creationId xmlns:a16="http://schemas.microsoft.com/office/drawing/2014/main" id="{D533DD26-6FCB-4147-B7C4-BF7F1AC87035}"/>
              </a:ext>
            </a:extLst>
          </p:cNvPr>
          <p:cNvSpPr>
            <a:spLocks noGrp="1"/>
          </p:cNvSpPr>
          <p:nvPr>
            <p:ph type="dt" sz="half" idx="10"/>
          </p:nvPr>
        </p:nvSpPr>
        <p:spPr/>
        <p:txBody>
          <a:bodyPr/>
          <a:lstStyle>
            <a:lvl1pPr>
              <a:defRPr/>
            </a:lvl1pPr>
          </a:lstStyle>
          <a:p>
            <a:pPr>
              <a:defRPr/>
            </a:pPr>
            <a:fld id="{82F45E16-D3D9-421F-BBA6-410AB2034E91}" type="datetimeFigureOut">
              <a:rPr lang="zh-CN" altLang="en-US"/>
              <a:pPr>
                <a:defRPr/>
              </a:pPr>
              <a:t>2022/12/13</a:t>
            </a:fld>
            <a:endParaRPr lang="zh-CN" altLang="en-US"/>
          </a:p>
        </p:txBody>
      </p:sp>
      <p:sp>
        <p:nvSpPr>
          <p:cNvPr id="6" name="页脚占位符 4">
            <a:extLst>
              <a:ext uri="{FF2B5EF4-FFF2-40B4-BE49-F238E27FC236}">
                <a16:creationId xmlns:a16="http://schemas.microsoft.com/office/drawing/2014/main" id="{5EE8525A-7F6A-469B-9321-8880EC6FF644}"/>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94F07D6-8607-4C73-BD61-9E7F2F851433}"/>
              </a:ext>
            </a:extLst>
          </p:cNvPr>
          <p:cNvSpPr>
            <a:spLocks noGrp="1"/>
          </p:cNvSpPr>
          <p:nvPr>
            <p:ph type="sldNum" sz="quarter" idx="12"/>
          </p:nvPr>
        </p:nvSpPr>
        <p:spPr/>
        <p:txBody>
          <a:bodyPr/>
          <a:lstStyle>
            <a:lvl1pPr>
              <a:defRPr/>
            </a:lvl1pPr>
          </a:lstStyle>
          <a:p>
            <a:pPr>
              <a:defRPr/>
            </a:pPr>
            <a:fld id="{CCC67FF5-1445-41B5-B8F5-111D9609946F}" type="slidenum">
              <a:rPr lang="zh-CN" altLang="en-US"/>
              <a:pPr>
                <a:defRPr/>
              </a:pPr>
              <a:t>‹#›</a:t>
            </a:fld>
            <a:endParaRPr lang="zh-CN" altLang="en-US"/>
          </a:p>
        </p:txBody>
      </p:sp>
    </p:spTree>
    <p:extLst>
      <p:ext uri="{BB962C8B-B14F-4D97-AF65-F5344CB8AC3E}">
        <p14:creationId xmlns:p14="http://schemas.microsoft.com/office/powerpoint/2010/main" val="4142611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3">
            <a:extLst>
              <a:ext uri="{FF2B5EF4-FFF2-40B4-BE49-F238E27FC236}">
                <a16:creationId xmlns:a16="http://schemas.microsoft.com/office/drawing/2014/main" id="{C33A9132-3FCD-4F9B-A8E5-6897EA3E7D50}"/>
              </a:ext>
            </a:extLst>
          </p:cNvPr>
          <p:cNvSpPr>
            <a:spLocks noGrp="1"/>
          </p:cNvSpPr>
          <p:nvPr>
            <p:ph type="dt" sz="half" idx="10"/>
          </p:nvPr>
        </p:nvSpPr>
        <p:spPr/>
        <p:txBody>
          <a:bodyPr/>
          <a:lstStyle>
            <a:lvl1pPr>
              <a:defRPr/>
            </a:lvl1pPr>
          </a:lstStyle>
          <a:p>
            <a:pPr>
              <a:defRPr/>
            </a:pPr>
            <a:fld id="{EF7CA838-E974-4561-9CED-2D48CEE6C1F0}" type="datetimeFigureOut">
              <a:rPr lang="zh-CN" altLang="en-US"/>
              <a:pPr>
                <a:defRPr/>
              </a:pPr>
              <a:t>2022/12/13</a:t>
            </a:fld>
            <a:endParaRPr lang="zh-CN" altLang="en-US"/>
          </a:p>
        </p:txBody>
      </p:sp>
      <p:sp>
        <p:nvSpPr>
          <p:cNvPr id="8" name="页脚占位符 4">
            <a:extLst>
              <a:ext uri="{FF2B5EF4-FFF2-40B4-BE49-F238E27FC236}">
                <a16:creationId xmlns:a16="http://schemas.microsoft.com/office/drawing/2014/main" id="{C6A87DAB-EB5B-4AB8-A1E8-D346667A7D44}"/>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AD768661-7C59-48F4-8136-B1C29BEEFE31}"/>
              </a:ext>
            </a:extLst>
          </p:cNvPr>
          <p:cNvSpPr>
            <a:spLocks noGrp="1"/>
          </p:cNvSpPr>
          <p:nvPr>
            <p:ph type="sldNum" sz="quarter" idx="12"/>
          </p:nvPr>
        </p:nvSpPr>
        <p:spPr/>
        <p:txBody>
          <a:bodyPr/>
          <a:lstStyle>
            <a:lvl1pPr>
              <a:defRPr/>
            </a:lvl1pPr>
          </a:lstStyle>
          <a:p>
            <a:pPr>
              <a:defRPr/>
            </a:pPr>
            <a:fld id="{08F16620-0DCB-4EF1-BA68-7A4E3EE7AECA}" type="slidenum">
              <a:rPr lang="zh-CN" altLang="en-US"/>
              <a:pPr>
                <a:defRPr/>
              </a:pPr>
              <a:t>‹#›</a:t>
            </a:fld>
            <a:endParaRPr lang="zh-CN" altLang="en-US"/>
          </a:p>
        </p:txBody>
      </p:sp>
    </p:spTree>
    <p:extLst>
      <p:ext uri="{BB962C8B-B14F-4D97-AF65-F5344CB8AC3E}">
        <p14:creationId xmlns:p14="http://schemas.microsoft.com/office/powerpoint/2010/main" val="432263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6869B85D-9600-4D84-AFC4-18779C34D90C}"/>
              </a:ext>
            </a:extLst>
          </p:cNvPr>
          <p:cNvSpPr>
            <a:spLocks noGrp="1"/>
          </p:cNvSpPr>
          <p:nvPr>
            <p:ph type="dt" sz="half" idx="10"/>
          </p:nvPr>
        </p:nvSpPr>
        <p:spPr/>
        <p:txBody>
          <a:bodyPr/>
          <a:lstStyle>
            <a:lvl1pPr>
              <a:defRPr/>
            </a:lvl1pPr>
          </a:lstStyle>
          <a:p>
            <a:pPr>
              <a:defRPr/>
            </a:pPr>
            <a:fld id="{D6199FB6-0760-4019-8123-F7C2F68C18EA}" type="datetimeFigureOut">
              <a:rPr lang="zh-CN" altLang="en-US"/>
              <a:pPr>
                <a:defRPr/>
              </a:pPr>
              <a:t>2022/12/13</a:t>
            </a:fld>
            <a:endParaRPr lang="zh-CN" altLang="en-US"/>
          </a:p>
        </p:txBody>
      </p:sp>
      <p:sp>
        <p:nvSpPr>
          <p:cNvPr id="4" name="页脚占位符 4">
            <a:extLst>
              <a:ext uri="{FF2B5EF4-FFF2-40B4-BE49-F238E27FC236}">
                <a16:creationId xmlns:a16="http://schemas.microsoft.com/office/drawing/2014/main" id="{94C2F578-0722-4A9E-88FE-9ABB5D290F17}"/>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7ACCAAD9-EFDA-4EA5-AE67-B50BE262A2CB}"/>
              </a:ext>
            </a:extLst>
          </p:cNvPr>
          <p:cNvSpPr>
            <a:spLocks noGrp="1"/>
          </p:cNvSpPr>
          <p:nvPr>
            <p:ph type="sldNum" sz="quarter" idx="12"/>
          </p:nvPr>
        </p:nvSpPr>
        <p:spPr/>
        <p:txBody>
          <a:bodyPr/>
          <a:lstStyle>
            <a:lvl1pPr>
              <a:defRPr/>
            </a:lvl1pPr>
          </a:lstStyle>
          <a:p>
            <a:pPr>
              <a:defRPr/>
            </a:pPr>
            <a:fld id="{7414B825-7C47-4430-B288-7A90251C46A3}" type="slidenum">
              <a:rPr lang="zh-CN" altLang="en-US"/>
              <a:pPr>
                <a:defRPr/>
              </a:pPr>
              <a:t>‹#›</a:t>
            </a:fld>
            <a:endParaRPr lang="zh-CN" altLang="en-US"/>
          </a:p>
        </p:txBody>
      </p:sp>
    </p:spTree>
    <p:extLst>
      <p:ext uri="{BB962C8B-B14F-4D97-AF65-F5344CB8AC3E}">
        <p14:creationId xmlns:p14="http://schemas.microsoft.com/office/powerpoint/2010/main" val="3639015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495CFF3E-7162-4CDC-9DD0-4C2A8DA9B51C}"/>
              </a:ext>
            </a:extLst>
          </p:cNvPr>
          <p:cNvSpPr>
            <a:spLocks noGrp="1"/>
          </p:cNvSpPr>
          <p:nvPr>
            <p:ph type="dt" sz="half" idx="10"/>
          </p:nvPr>
        </p:nvSpPr>
        <p:spPr/>
        <p:txBody>
          <a:bodyPr/>
          <a:lstStyle>
            <a:lvl1pPr>
              <a:defRPr/>
            </a:lvl1pPr>
          </a:lstStyle>
          <a:p>
            <a:pPr>
              <a:defRPr/>
            </a:pPr>
            <a:fld id="{4E9EDA73-1C6A-453D-A0E2-37360E86F229}" type="datetimeFigureOut">
              <a:rPr lang="zh-CN" altLang="en-US"/>
              <a:pPr>
                <a:defRPr/>
              </a:pPr>
              <a:t>2022/12/13</a:t>
            </a:fld>
            <a:endParaRPr lang="zh-CN" altLang="en-US"/>
          </a:p>
        </p:txBody>
      </p:sp>
      <p:sp>
        <p:nvSpPr>
          <p:cNvPr id="3" name="页脚占位符 4">
            <a:extLst>
              <a:ext uri="{FF2B5EF4-FFF2-40B4-BE49-F238E27FC236}">
                <a16:creationId xmlns:a16="http://schemas.microsoft.com/office/drawing/2014/main" id="{155095C3-C2DC-4358-B040-73F7730A1E06}"/>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2E861EDD-9CB4-48FD-B2D9-15F86CFF76E5}"/>
              </a:ext>
            </a:extLst>
          </p:cNvPr>
          <p:cNvSpPr>
            <a:spLocks noGrp="1"/>
          </p:cNvSpPr>
          <p:nvPr>
            <p:ph type="sldNum" sz="quarter" idx="12"/>
          </p:nvPr>
        </p:nvSpPr>
        <p:spPr/>
        <p:txBody>
          <a:bodyPr/>
          <a:lstStyle>
            <a:lvl1pPr>
              <a:defRPr/>
            </a:lvl1pPr>
          </a:lstStyle>
          <a:p>
            <a:pPr>
              <a:defRPr/>
            </a:pPr>
            <a:fld id="{B34DAD3B-B79C-48B1-BE21-3674CFC17952}" type="slidenum">
              <a:rPr lang="zh-CN" altLang="en-US"/>
              <a:pPr>
                <a:defRPr/>
              </a:pPr>
              <a:t>‹#›</a:t>
            </a:fld>
            <a:endParaRPr lang="zh-CN" altLang="en-US"/>
          </a:p>
        </p:txBody>
      </p:sp>
    </p:spTree>
    <p:extLst>
      <p:ext uri="{BB962C8B-B14F-4D97-AF65-F5344CB8AC3E}">
        <p14:creationId xmlns:p14="http://schemas.microsoft.com/office/powerpoint/2010/main" val="4180875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8DC5E9B3-B794-4FBB-9DD8-4B6C79CFE526}"/>
              </a:ext>
            </a:extLst>
          </p:cNvPr>
          <p:cNvSpPr>
            <a:spLocks noGrp="1"/>
          </p:cNvSpPr>
          <p:nvPr>
            <p:ph type="dt" sz="half" idx="10"/>
          </p:nvPr>
        </p:nvSpPr>
        <p:spPr/>
        <p:txBody>
          <a:bodyPr/>
          <a:lstStyle>
            <a:lvl1pPr>
              <a:defRPr/>
            </a:lvl1pPr>
          </a:lstStyle>
          <a:p>
            <a:pPr>
              <a:defRPr/>
            </a:pPr>
            <a:fld id="{C10D3ECF-22C7-407C-BD8B-33A03051B8B1}" type="datetimeFigureOut">
              <a:rPr lang="zh-CN" altLang="en-US"/>
              <a:pPr>
                <a:defRPr/>
              </a:pPr>
              <a:t>2022/12/13</a:t>
            </a:fld>
            <a:endParaRPr lang="zh-CN" altLang="en-US"/>
          </a:p>
        </p:txBody>
      </p:sp>
      <p:sp>
        <p:nvSpPr>
          <p:cNvPr id="6" name="页脚占位符 4">
            <a:extLst>
              <a:ext uri="{FF2B5EF4-FFF2-40B4-BE49-F238E27FC236}">
                <a16:creationId xmlns:a16="http://schemas.microsoft.com/office/drawing/2014/main" id="{A9AB1EEE-98DB-4D1A-9A32-EB16C43F073C}"/>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373F9DC-E500-4EC1-9A31-209B70488A07}"/>
              </a:ext>
            </a:extLst>
          </p:cNvPr>
          <p:cNvSpPr>
            <a:spLocks noGrp="1"/>
          </p:cNvSpPr>
          <p:nvPr>
            <p:ph type="sldNum" sz="quarter" idx="12"/>
          </p:nvPr>
        </p:nvSpPr>
        <p:spPr/>
        <p:txBody>
          <a:bodyPr/>
          <a:lstStyle>
            <a:lvl1pPr>
              <a:defRPr/>
            </a:lvl1pPr>
          </a:lstStyle>
          <a:p>
            <a:pPr>
              <a:defRPr/>
            </a:pPr>
            <a:fld id="{61306525-6042-4913-9193-B0663E2363D8}" type="slidenum">
              <a:rPr lang="zh-CN" altLang="en-US"/>
              <a:pPr>
                <a:defRPr/>
              </a:pPr>
              <a:t>‹#›</a:t>
            </a:fld>
            <a:endParaRPr lang="zh-CN" altLang="en-US"/>
          </a:p>
        </p:txBody>
      </p:sp>
    </p:spTree>
    <p:extLst>
      <p:ext uri="{BB962C8B-B14F-4D97-AF65-F5344CB8AC3E}">
        <p14:creationId xmlns:p14="http://schemas.microsoft.com/office/powerpoint/2010/main" val="3151959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FF5E40CB-FDD7-4E25-8705-6B2E1F8B98D1}"/>
              </a:ext>
            </a:extLst>
          </p:cNvPr>
          <p:cNvSpPr>
            <a:spLocks noGrp="1"/>
          </p:cNvSpPr>
          <p:nvPr>
            <p:ph type="dt" sz="half" idx="10"/>
          </p:nvPr>
        </p:nvSpPr>
        <p:spPr/>
        <p:txBody>
          <a:bodyPr/>
          <a:lstStyle>
            <a:lvl1pPr>
              <a:defRPr/>
            </a:lvl1pPr>
          </a:lstStyle>
          <a:p>
            <a:pPr>
              <a:defRPr/>
            </a:pPr>
            <a:fld id="{91099046-94C7-48B0-A16C-8C20B05A1336}" type="datetimeFigureOut">
              <a:rPr lang="zh-CN" altLang="en-US"/>
              <a:pPr>
                <a:defRPr/>
              </a:pPr>
              <a:t>2022/12/13</a:t>
            </a:fld>
            <a:endParaRPr lang="zh-CN" altLang="en-US"/>
          </a:p>
        </p:txBody>
      </p:sp>
      <p:sp>
        <p:nvSpPr>
          <p:cNvPr id="6" name="页脚占位符 4">
            <a:extLst>
              <a:ext uri="{FF2B5EF4-FFF2-40B4-BE49-F238E27FC236}">
                <a16:creationId xmlns:a16="http://schemas.microsoft.com/office/drawing/2014/main" id="{170CCB0D-78E8-4B1C-9A2B-5CB35D55054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1E29CEE3-D722-4ECA-886F-4177007B28C2}"/>
              </a:ext>
            </a:extLst>
          </p:cNvPr>
          <p:cNvSpPr>
            <a:spLocks noGrp="1"/>
          </p:cNvSpPr>
          <p:nvPr>
            <p:ph type="sldNum" sz="quarter" idx="12"/>
          </p:nvPr>
        </p:nvSpPr>
        <p:spPr/>
        <p:txBody>
          <a:bodyPr/>
          <a:lstStyle>
            <a:lvl1pPr>
              <a:defRPr/>
            </a:lvl1pPr>
          </a:lstStyle>
          <a:p>
            <a:pPr>
              <a:defRPr/>
            </a:pPr>
            <a:fld id="{54718A6D-98CE-4E4C-A7B1-D39ACA3DC0E9}" type="slidenum">
              <a:rPr lang="zh-CN" altLang="en-US"/>
              <a:pPr>
                <a:defRPr/>
              </a:pPr>
              <a:t>‹#›</a:t>
            </a:fld>
            <a:endParaRPr lang="zh-CN" altLang="en-US"/>
          </a:p>
        </p:txBody>
      </p:sp>
    </p:spTree>
    <p:extLst>
      <p:ext uri="{BB962C8B-B14F-4D97-AF65-F5344CB8AC3E}">
        <p14:creationId xmlns:p14="http://schemas.microsoft.com/office/powerpoint/2010/main" val="4097837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660BBECA-A742-43C1-8DB7-7C63C7E83A3B}"/>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BB91901A-1515-4773-95B7-086A9DD3B413}"/>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53F11C-1DE9-4EB3-AE58-E55196FAFEEC}"/>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883DED01-2C47-4363-B0BD-06CE95B6897D}" type="datetimeFigureOut">
              <a:rPr lang="zh-CN" altLang="en-US"/>
              <a:pPr>
                <a:defRPr/>
              </a:pPr>
              <a:t>2022/12/13</a:t>
            </a:fld>
            <a:endParaRPr lang="zh-CN" altLang="en-US"/>
          </a:p>
        </p:txBody>
      </p:sp>
      <p:sp>
        <p:nvSpPr>
          <p:cNvPr id="5" name="页脚占位符 4">
            <a:extLst>
              <a:ext uri="{FF2B5EF4-FFF2-40B4-BE49-F238E27FC236}">
                <a16:creationId xmlns:a16="http://schemas.microsoft.com/office/drawing/2014/main" id="{8937B528-4B0B-420C-9572-6BA8F116F31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413B73D0-A4CC-4991-8F7E-16FF6CAB978D}"/>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89DD62A3-C833-42B1-B7D0-B8B126A677C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8.emf"/><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1.emf"/><Relationship Id="rId5" Type="http://schemas.openxmlformats.org/officeDocument/2006/relationships/oleObject" Target="../embeddings/oleObject20.bin"/><Relationship Id="rId4" Type="http://schemas.openxmlformats.org/officeDocument/2006/relationships/image" Target="../media/image20.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3.emf"/><Relationship Id="rId5" Type="http://schemas.openxmlformats.org/officeDocument/2006/relationships/oleObject" Target="../embeddings/oleObject22.bin"/><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24.emf"/></Relationships>
</file>

<file path=ppt/slides/_rels/slide15.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24.bin"/><Relationship Id="rId7"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5.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emf"/></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6.emf"/><Relationship Id="rId5" Type="http://schemas.openxmlformats.org/officeDocument/2006/relationships/oleObject" Target="../embeddings/oleObject28.bin"/><Relationship Id="rId10" Type="http://schemas.openxmlformats.org/officeDocument/2006/relationships/image" Target="../media/image38.emf"/><Relationship Id="rId4" Type="http://schemas.openxmlformats.org/officeDocument/2006/relationships/image" Target="../media/image35.emf"/><Relationship Id="rId9" Type="http://schemas.openxmlformats.org/officeDocument/2006/relationships/oleObject" Target="../embeddings/oleObject30.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17.vml"/><Relationship Id="rId4" Type="http://schemas.openxmlformats.org/officeDocument/2006/relationships/image" Target="../media/image39.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44.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1.e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43.emf"/><Relationship Id="rId4" Type="http://schemas.openxmlformats.org/officeDocument/2006/relationships/image" Target="../media/image40.emf"/><Relationship Id="rId9" Type="http://schemas.openxmlformats.org/officeDocument/2006/relationships/oleObject" Target="../embeddings/oleObject35.bin"/></Relationships>
</file>

<file path=ppt/slides/_rels/slide21.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6.emf"/><Relationship Id="rId5" Type="http://schemas.openxmlformats.org/officeDocument/2006/relationships/oleObject" Target="../embeddings/oleObject38.bin"/><Relationship Id="rId4" Type="http://schemas.openxmlformats.org/officeDocument/2006/relationships/image" Target="../media/image45.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9.emf"/><Relationship Id="rId5" Type="http://schemas.openxmlformats.org/officeDocument/2006/relationships/oleObject" Target="../embeddings/oleObject41.bin"/><Relationship Id="rId4" Type="http://schemas.openxmlformats.org/officeDocument/2006/relationships/image" Target="../media/image4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51.emf"/><Relationship Id="rId5" Type="http://schemas.openxmlformats.org/officeDocument/2006/relationships/oleObject" Target="../embeddings/oleObject43.bin"/><Relationship Id="rId4" Type="http://schemas.openxmlformats.org/officeDocument/2006/relationships/image" Target="../media/image50.emf"/></Relationships>
</file>

<file path=ppt/slides/_rels/slide24.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3.emf"/><Relationship Id="rId5" Type="http://schemas.openxmlformats.org/officeDocument/2006/relationships/oleObject" Target="../embeddings/oleObject45.bin"/><Relationship Id="rId10" Type="http://schemas.openxmlformats.org/officeDocument/2006/relationships/image" Target="../media/image55.emf"/><Relationship Id="rId4" Type="http://schemas.openxmlformats.org/officeDocument/2006/relationships/image" Target="../media/image52.emf"/><Relationship Id="rId9" Type="http://schemas.openxmlformats.org/officeDocument/2006/relationships/oleObject" Target="../embeddings/oleObject47.bin"/></Relationships>
</file>

<file path=ppt/slides/_rels/slide25.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12.xml"/><Relationship Id="rId1" Type="http://schemas.openxmlformats.org/officeDocument/2006/relationships/vmlDrawing" Target="../drawings/vmlDrawing23.vml"/><Relationship Id="rId6" Type="http://schemas.openxmlformats.org/officeDocument/2006/relationships/image" Target="../media/image57.emf"/><Relationship Id="rId5" Type="http://schemas.openxmlformats.org/officeDocument/2006/relationships/oleObject" Target="../embeddings/oleObject49.bin"/><Relationship Id="rId4" Type="http://schemas.openxmlformats.org/officeDocument/2006/relationships/image" Target="../media/image56.emf"/></Relationships>
</file>

<file path=ppt/slides/_rels/slide26.xml.rels><?xml version="1.0" encoding="UTF-8" standalone="yes"?>
<Relationships xmlns="http://schemas.openxmlformats.org/package/2006/relationships"><Relationship Id="rId8" Type="http://schemas.openxmlformats.org/officeDocument/2006/relationships/image" Target="../media/image61.e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60.emf"/><Relationship Id="rId5" Type="http://schemas.openxmlformats.org/officeDocument/2006/relationships/oleObject" Target="../embeddings/oleObject52.bin"/><Relationship Id="rId4" Type="http://schemas.openxmlformats.org/officeDocument/2006/relationships/image" Target="../media/image5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13.xml"/><Relationship Id="rId1" Type="http://schemas.openxmlformats.org/officeDocument/2006/relationships/vmlDrawing" Target="../drawings/vmlDrawing25.vml"/><Relationship Id="rId6" Type="http://schemas.openxmlformats.org/officeDocument/2006/relationships/image" Target="../media/image63.emf"/><Relationship Id="rId5" Type="http://schemas.openxmlformats.org/officeDocument/2006/relationships/oleObject" Target="../embeddings/oleObject55.bin"/><Relationship Id="rId4" Type="http://schemas.openxmlformats.org/officeDocument/2006/relationships/image" Target="../media/image62.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image" Target="../media/image66.emf"/><Relationship Id="rId5" Type="http://schemas.openxmlformats.org/officeDocument/2006/relationships/oleObject" Target="../embeddings/oleObject58.bin"/><Relationship Id="rId4" Type="http://schemas.openxmlformats.org/officeDocument/2006/relationships/image" Target="../media/image65.emf"/></Relationships>
</file>

<file path=ppt/slides/_rels/slide3.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4.bin"/><Relationship Id="rId10" Type="http://schemas.openxmlformats.org/officeDocument/2006/relationships/image" Target="../media/image6.emf"/><Relationship Id="rId4" Type="http://schemas.openxmlformats.org/officeDocument/2006/relationships/image" Target="../media/image3.emf"/><Relationship Id="rId9" Type="http://schemas.openxmlformats.org/officeDocument/2006/relationships/oleObject" Target="../embeddings/oleObject6.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13.xml"/><Relationship Id="rId1" Type="http://schemas.openxmlformats.org/officeDocument/2006/relationships/vmlDrawing" Target="../drawings/vmlDrawing27.vml"/><Relationship Id="rId4" Type="http://schemas.openxmlformats.org/officeDocument/2006/relationships/image" Target="../media/image67.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13.xml"/><Relationship Id="rId1" Type="http://schemas.openxmlformats.org/officeDocument/2006/relationships/vmlDrawing" Target="../drawings/vmlDrawing28.vml"/><Relationship Id="rId4" Type="http://schemas.openxmlformats.org/officeDocument/2006/relationships/image" Target="../media/image68.emf"/></Relationships>
</file>

<file path=ppt/slides/_rels/slide32.xml.rels><?xml version="1.0" encoding="UTF-8" standalone="yes"?>
<Relationships xmlns="http://schemas.openxmlformats.org/package/2006/relationships"><Relationship Id="rId8" Type="http://schemas.openxmlformats.org/officeDocument/2006/relationships/image" Target="../media/image71.e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70.emf"/><Relationship Id="rId5" Type="http://schemas.openxmlformats.org/officeDocument/2006/relationships/oleObject" Target="../embeddings/oleObject62.bin"/><Relationship Id="rId10" Type="http://schemas.openxmlformats.org/officeDocument/2006/relationships/image" Target="../media/image72.emf"/><Relationship Id="rId4" Type="http://schemas.openxmlformats.org/officeDocument/2006/relationships/image" Target="../media/image69.emf"/><Relationship Id="rId9" Type="http://schemas.openxmlformats.org/officeDocument/2006/relationships/oleObject" Target="../embeddings/oleObject64.bin"/></Relationships>
</file>

<file path=ppt/slides/_rels/slide33.xml.rels><?xml version="1.0" encoding="UTF-8" standalone="yes"?>
<Relationships xmlns="http://schemas.openxmlformats.org/package/2006/relationships"><Relationship Id="rId8" Type="http://schemas.openxmlformats.org/officeDocument/2006/relationships/image" Target="../media/image75.e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74.emf"/><Relationship Id="rId5" Type="http://schemas.openxmlformats.org/officeDocument/2006/relationships/oleObject" Target="../embeddings/oleObject66.bin"/><Relationship Id="rId4" Type="http://schemas.openxmlformats.org/officeDocument/2006/relationships/image" Target="../media/image73.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76.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77.emf"/></Relationships>
</file>

<file path=ppt/slides/_rels/slide36.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79.wmf"/><Relationship Id="rId5" Type="http://schemas.openxmlformats.org/officeDocument/2006/relationships/oleObject" Target="../embeddings/oleObject71.bin"/><Relationship Id="rId4" Type="http://schemas.openxmlformats.org/officeDocument/2006/relationships/image" Target="../media/image78.emf"/></Relationships>
</file>

<file path=ppt/slides/_rels/slide37.x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82.emf"/><Relationship Id="rId5" Type="http://schemas.openxmlformats.org/officeDocument/2006/relationships/oleObject" Target="../embeddings/oleObject74.bin"/><Relationship Id="rId4" Type="http://schemas.openxmlformats.org/officeDocument/2006/relationships/image" Target="../media/image81.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4.xml"/><Relationship Id="rId1" Type="http://schemas.openxmlformats.org/officeDocument/2006/relationships/vmlDrawing" Target="../drawings/vmlDrawing35.vml"/><Relationship Id="rId4" Type="http://schemas.openxmlformats.org/officeDocument/2006/relationships/image" Target="../media/image84.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4.xml"/><Relationship Id="rId1" Type="http://schemas.openxmlformats.org/officeDocument/2006/relationships/vmlDrawing" Target="../drawings/vmlDrawing36.vml"/><Relationship Id="rId6" Type="http://schemas.openxmlformats.org/officeDocument/2006/relationships/image" Target="../media/image86.emf"/><Relationship Id="rId5" Type="http://schemas.openxmlformats.org/officeDocument/2006/relationships/oleObject" Target="../embeddings/oleObject78.bin"/><Relationship Id="rId4" Type="http://schemas.openxmlformats.org/officeDocument/2006/relationships/image" Target="../media/image85.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4.xml"/><Relationship Id="rId1" Type="http://schemas.openxmlformats.org/officeDocument/2006/relationships/vmlDrawing" Target="../drawings/vmlDrawing37.vml"/><Relationship Id="rId6" Type="http://schemas.openxmlformats.org/officeDocument/2006/relationships/image" Target="../media/image88.jpeg"/><Relationship Id="rId5" Type="http://schemas.openxmlformats.org/officeDocument/2006/relationships/hyperlink" Target="http://images.google.com/imgres?imgurl=http://www.ehs.umaryland.edu/images/hazards/toxic%20chemicals.jpg&amp;imgrefurl=http://www.ehs.umaryland.edu/OSH/signs.cfm&amp;h=201&amp;w=150&amp;sz=44&amp;hl=zh-CN&amp;start=2&amp;tbnid=h3rNq3-oJ5QR7M:&amp;tbnh=104&amp;tbnw=78&amp;prev=/images?q=toxic&amp;svnum=10&amp;hl=zh-CN&amp;lr=&amp;newwindow=1" TargetMode="External"/><Relationship Id="rId4" Type="http://schemas.openxmlformats.org/officeDocument/2006/relationships/image" Target="../media/image87.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89.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4.xml"/><Relationship Id="rId1" Type="http://schemas.openxmlformats.org/officeDocument/2006/relationships/vmlDrawing" Target="../drawings/vmlDrawing39.vml"/><Relationship Id="rId6" Type="http://schemas.openxmlformats.org/officeDocument/2006/relationships/image" Target="../media/image91.emf"/><Relationship Id="rId5" Type="http://schemas.openxmlformats.org/officeDocument/2006/relationships/oleObject" Target="../embeddings/oleObject82.bin"/><Relationship Id="rId4" Type="http://schemas.openxmlformats.org/officeDocument/2006/relationships/image" Target="../media/image90.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4.xml"/><Relationship Id="rId1" Type="http://schemas.openxmlformats.org/officeDocument/2006/relationships/vmlDrawing" Target="../drawings/vmlDrawing40.vml"/><Relationship Id="rId6" Type="http://schemas.openxmlformats.org/officeDocument/2006/relationships/image" Target="../media/image93.emf"/><Relationship Id="rId5" Type="http://schemas.openxmlformats.org/officeDocument/2006/relationships/oleObject" Target="../embeddings/oleObject84.bin"/><Relationship Id="rId4" Type="http://schemas.openxmlformats.org/officeDocument/2006/relationships/image" Target="../media/image92.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13.xml"/><Relationship Id="rId1" Type="http://schemas.openxmlformats.org/officeDocument/2006/relationships/vmlDrawing" Target="../drawings/vmlDrawing41.vml"/><Relationship Id="rId6" Type="http://schemas.openxmlformats.org/officeDocument/2006/relationships/image" Target="../media/image95.emf"/><Relationship Id="rId5" Type="http://schemas.openxmlformats.org/officeDocument/2006/relationships/oleObject" Target="../embeddings/oleObject86.bin"/><Relationship Id="rId4" Type="http://schemas.openxmlformats.org/officeDocument/2006/relationships/image" Target="../media/image94.emf"/></Relationships>
</file>

<file path=ppt/slides/_rels/slide45.xml.rels><?xml version="1.0" encoding="UTF-8" standalone="yes"?>
<Relationships xmlns="http://schemas.openxmlformats.org/package/2006/relationships"><Relationship Id="rId8" Type="http://schemas.openxmlformats.org/officeDocument/2006/relationships/image" Target="../media/image98.emf"/><Relationship Id="rId3" Type="http://schemas.openxmlformats.org/officeDocument/2006/relationships/oleObject" Target="../embeddings/oleObject87.bin"/><Relationship Id="rId7" Type="http://schemas.openxmlformats.org/officeDocument/2006/relationships/oleObject" Target="../embeddings/oleObject89.bin"/><Relationship Id="rId2" Type="http://schemas.openxmlformats.org/officeDocument/2006/relationships/slideLayout" Target="../slideLayouts/slideLayout13.xml"/><Relationship Id="rId1" Type="http://schemas.openxmlformats.org/officeDocument/2006/relationships/vmlDrawing" Target="../drawings/vmlDrawing42.vml"/><Relationship Id="rId6" Type="http://schemas.openxmlformats.org/officeDocument/2006/relationships/image" Target="../media/image97.emf"/><Relationship Id="rId5" Type="http://schemas.openxmlformats.org/officeDocument/2006/relationships/oleObject" Target="../embeddings/oleObject88.bin"/><Relationship Id="rId10" Type="http://schemas.openxmlformats.org/officeDocument/2006/relationships/image" Target="../media/image99.emf"/><Relationship Id="rId4" Type="http://schemas.openxmlformats.org/officeDocument/2006/relationships/image" Target="../media/image96.emf"/><Relationship Id="rId9" Type="http://schemas.openxmlformats.org/officeDocument/2006/relationships/oleObject" Target="../embeddings/oleObject90.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43.vml"/><Relationship Id="rId4" Type="http://schemas.openxmlformats.org/officeDocument/2006/relationships/image" Target="../media/image100.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102.emf"/><Relationship Id="rId5" Type="http://schemas.openxmlformats.org/officeDocument/2006/relationships/oleObject" Target="../embeddings/oleObject93.bin"/><Relationship Id="rId4" Type="http://schemas.openxmlformats.org/officeDocument/2006/relationships/image" Target="../media/image101.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image" Target="../media/image105.e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04.emf"/><Relationship Id="rId5" Type="http://schemas.openxmlformats.org/officeDocument/2006/relationships/oleObject" Target="../embeddings/oleObject95.bin"/><Relationship Id="rId4" Type="http://schemas.openxmlformats.org/officeDocument/2006/relationships/image" Target="../media/image103.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46.vml"/><Relationship Id="rId4" Type="http://schemas.openxmlformats.org/officeDocument/2006/relationships/image" Target="../media/image106.emf"/></Relationships>
</file>

<file path=ppt/slides/_rels/slide51.xml.rels><?xml version="1.0" encoding="UTF-8" standalone="yes"?>
<Relationships xmlns="http://schemas.openxmlformats.org/package/2006/relationships"><Relationship Id="rId8" Type="http://schemas.openxmlformats.org/officeDocument/2006/relationships/image" Target="../media/image109.e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08.emf"/><Relationship Id="rId5" Type="http://schemas.openxmlformats.org/officeDocument/2006/relationships/oleObject" Target="../embeddings/oleObject99.bin"/><Relationship Id="rId4" Type="http://schemas.openxmlformats.org/officeDocument/2006/relationships/image" Target="../media/image107.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image" Target="../media/image111.emf"/><Relationship Id="rId5" Type="http://schemas.openxmlformats.org/officeDocument/2006/relationships/oleObject" Target="../embeddings/oleObject102.bin"/><Relationship Id="rId4" Type="http://schemas.openxmlformats.org/officeDocument/2006/relationships/image" Target="../media/image110.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49.vml"/><Relationship Id="rId4" Type="http://schemas.openxmlformats.org/officeDocument/2006/relationships/image" Target="../media/image112.emf"/></Relationships>
</file>

<file path=ppt/slides/_rels/slide54.xml.rels><?xml version="1.0" encoding="UTF-8" standalone="yes"?>
<Relationships xmlns="http://schemas.openxmlformats.org/package/2006/relationships"><Relationship Id="rId3" Type="http://schemas.openxmlformats.org/officeDocument/2006/relationships/image" Target="../media/image114.jpeg"/><Relationship Id="rId7" Type="http://schemas.openxmlformats.org/officeDocument/2006/relationships/image" Target="../media/image116.png"/><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image" Target="../media/image115.png"/><Relationship Id="rId5" Type="http://schemas.openxmlformats.org/officeDocument/2006/relationships/image" Target="../media/image113.emf"/><Relationship Id="rId4" Type="http://schemas.openxmlformats.org/officeDocument/2006/relationships/oleObject" Target="../embeddings/oleObject104.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7.xml"/><Relationship Id="rId1" Type="http://schemas.openxmlformats.org/officeDocument/2006/relationships/vmlDrawing" Target="../drawings/vmlDrawing51.vml"/><Relationship Id="rId4" Type="http://schemas.openxmlformats.org/officeDocument/2006/relationships/image" Target="../media/image117.emf"/></Relationships>
</file>

<file path=ppt/slides/_rels/slide56.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oleObject" Target="../embeddings/oleObject111.bin"/><Relationship Id="rId3" Type="http://schemas.openxmlformats.org/officeDocument/2006/relationships/oleObject" Target="../embeddings/oleObject106.bin"/><Relationship Id="rId7" Type="http://schemas.openxmlformats.org/officeDocument/2006/relationships/oleObject" Target="../embeddings/oleObject108.bin"/><Relationship Id="rId12" Type="http://schemas.openxmlformats.org/officeDocument/2006/relationships/image" Target="../media/image122.wmf"/><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119.wmf"/><Relationship Id="rId11" Type="http://schemas.openxmlformats.org/officeDocument/2006/relationships/oleObject" Target="../embeddings/oleObject110.bin"/><Relationship Id="rId5" Type="http://schemas.openxmlformats.org/officeDocument/2006/relationships/oleObject" Target="../embeddings/oleObject107.bin"/><Relationship Id="rId10" Type="http://schemas.openxmlformats.org/officeDocument/2006/relationships/image" Target="../media/image121.wmf"/><Relationship Id="rId4" Type="http://schemas.openxmlformats.org/officeDocument/2006/relationships/image" Target="../media/image118.wmf"/><Relationship Id="rId9" Type="http://schemas.openxmlformats.org/officeDocument/2006/relationships/oleObject" Target="../embeddings/oleObject109.bin"/><Relationship Id="rId14" Type="http://schemas.openxmlformats.org/officeDocument/2006/relationships/image" Target="../media/image123.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53.vml"/><Relationship Id="rId4" Type="http://schemas.openxmlformats.org/officeDocument/2006/relationships/image" Target="../media/image124.emf"/></Relationships>
</file>

<file path=ppt/slides/_rels/slide58.xml.rels><?xml version="1.0" encoding="UTF-8" standalone="yes"?>
<Relationships xmlns="http://schemas.openxmlformats.org/package/2006/relationships"><Relationship Id="rId8" Type="http://schemas.openxmlformats.org/officeDocument/2006/relationships/image" Target="../media/image127.emf"/><Relationship Id="rId3" Type="http://schemas.openxmlformats.org/officeDocument/2006/relationships/oleObject" Target="../embeddings/oleObject113.bin"/><Relationship Id="rId7" Type="http://schemas.openxmlformats.org/officeDocument/2006/relationships/oleObject" Target="../embeddings/oleObject115.bin"/><Relationship Id="rId2" Type="http://schemas.openxmlformats.org/officeDocument/2006/relationships/slideLayout" Target="../slideLayouts/slideLayout13.xml"/><Relationship Id="rId1" Type="http://schemas.openxmlformats.org/officeDocument/2006/relationships/vmlDrawing" Target="../drawings/vmlDrawing54.vml"/><Relationship Id="rId6" Type="http://schemas.openxmlformats.org/officeDocument/2006/relationships/image" Target="../media/image126.emf"/><Relationship Id="rId5" Type="http://schemas.openxmlformats.org/officeDocument/2006/relationships/oleObject" Target="../embeddings/oleObject114.bin"/><Relationship Id="rId4" Type="http://schemas.openxmlformats.org/officeDocument/2006/relationships/image" Target="../media/image125.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55.vml"/><Relationship Id="rId4" Type="http://schemas.openxmlformats.org/officeDocument/2006/relationships/image" Target="../media/image1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0.emf"/><Relationship Id="rId5" Type="http://schemas.openxmlformats.org/officeDocument/2006/relationships/oleObject" Target="../embeddings/oleObject10.bin"/><Relationship Id="rId4" Type="http://schemas.openxmlformats.org/officeDocument/2006/relationships/image" Target="../media/image9.emf"/></Relationships>
</file>

<file path=ppt/slides/_rels/slide60.xml.rels><?xml version="1.0" encoding="UTF-8" standalone="yes"?>
<Relationships xmlns="http://schemas.openxmlformats.org/package/2006/relationships"><Relationship Id="rId3" Type="http://schemas.openxmlformats.org/officeDocument/2006/relationships/image" Target="../media/image129.jpeg"/><Relationship Id="rId2" Type="http://schemas.openxmlformats.org/officeDocument/2006/relationships/hyperlink" Target="http://image.baidu.com/i?ct=503316480&amp;z=0&amp;tn=baiduimagedetail&amp;word=%D6%D8%B5%AA%D1%CE&amp;in=1&amp;cl=2&amp;cm=1&amp;sc=0&amp;lm=-1&amp;pn=0&amp;rn=1" TargetMode="Externa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slideLayout" Target="../slideLayouts/slideLayout7.xml"/><Relationship Id="rId1" Type="http://schemas.openxmlformats.org/officeDocument/2006/relationships/vmlDrawing" Target="../drawings/vmlDrawing56.vml"/><Relationship Id="rId5" Type="http://schemas.openxmlformats.org/officeDocument/2006/relationships/image" Target="../media/image130.wmf"/><Relationship Id="rId4" Type="http://schemas.openxmlformats.org/officeDocument/2006/relationships/oleObject" Target="../embeddings/oleObject117.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7.xml"/><Relationship Id="rId1" Type="http://schemas.openxmlformats.org/officeDocument/2006/relationships/vmlDrawing" Target="../drawings/vmlDrawing57.vml"/><Relationship Id="rId4" Type="http://schemas.openxmlformats.org/officeDocument/2006/relationships/image" Target="../media/image132.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14.xml"/><Relationship Id="rId1" Type="http://schemas.openxmlformats.org/officeDocument/2006/relationships/vmlDrawing" Target="../drawings/vmlDrawing58.vml"/><Relationship Id="rId4" Type="http://schemas.openxmlformats.org/officeDocument/2006/relationships/image" Target="../media/image133.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59.vml"/><Relationship Id="rId4" Type="http://schemas.openxmlformats.org/officeDocument/2006/relationships/image" Target="../media/image134.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7.xml"/><Relationship Id="rId1" Type="http://schemas.openxmlformats.org/officeDocument/2006/relationships/vmlDrawing" Target="../drawings/vmlDrawing60.vml"/><Relationship Id="rId4" Type="http://schemas.openxmlformats.org/officeDocument/2006/relationships/image" Target="../media/image135.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7.xml"/><Relationship Id="rId1" Type="http://schemas.openxmlformats.org/officeDocument/2006/relationships/vmlDrawing" Target="../drawings/vmlDrawing61.vml"/><Relationship Id="rId4" Type="http://schemas.openxmlformats.org/officeDocument/2006/relationships/image" Target="../media/image136.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7.xml"/><Relationship Id="rId1" Type="http://schemas.openxmlformats.org/officeDocument/2006/relationships/vmlDrawing" Target="../drawings/vmlDrawing62.vml"/><Relationship Id="rId4" Type="http://schemas.openxmlformats.org/officeDocument/2006/relationships/image" Target="../media/image137.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7.xml"/><Relationship Id="rId1" Type="http://schemas.openxmlformats.org/officeDocument/2006/relationships/vmlDrawing" Target="../drawings/vmlDrawing63.vml"/><Relationship Id="rId4" Type="http://schemas.openxmlformats.org/officeDocument/2006/relationships/image" Target="../media/image138.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2.emf"/><Relationship Id="rId5" Type="http://schemas.openxmlformats.org/officeDocument/2006/relationships/oleObject" Target="../embeddings/oleObject12.bin"/><Relationship Id="rId4" Type="http://schemas.openxmlformats.org/officeDocument/2006/relationships/image" Target="../media/image11.e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7.xml"/><Relationship Id="rId1" Type="http://schemas.openxmlformats.org/officeDocument/2006/relationships/vmlDrawing" Target="../drawings/vmlDrawing64.vml"/><Relationship Id="rId4" Type="http://schemas.openxmlformats.org/officeDocument/2006/relationships/image" Target="../media/image139.wmf"/></Relationships>
</file>

<file path=ppt/slides/_rels/slide71.x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oleObject" Target="../embeddings/oleObject126.bin"/><Relationship Id="rId7" Type="http://schemas.openxmlformats.org/officeDocument/2006/relationships/oleObject" Target="../embeddings/oleObject128.bin"/><Relationship Id="rId2" Type="http://schemas.openxmlformats.org/officeDocument/2006/relationships/slideLayout" Target="../slideLayouts/slideLayout7.xml"/><Relationship Id="rId1" Type="http://schemas.openxmlformats.org/officeDocument/2006/relationships/vmlDrawing" Target="../drawings/vmlDrawing65.vml"/><Relationship Id="rId6" Type="http://schemas.openxmlformats.org/officeDocument/2006/relationships/image" Target="../media/image141.emf"/><Relationship Id="rId5" Type="http://schemas.openxmlformats.org/officeDocument/2006/relationships/oleObject" Target="../embeddings/oleObject127.bin"/><Relationship Id="rId4" Type="http://schemas.openxmlformats.org/officeDocument/2006/relationships/image" Target="../media/image140.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7.xml"/><Relationship Id="rId1" Type="http://schemas.openxmlformats.org/officeDocument/2006/relationships/vmlDrawing" Target="../drawings/vmlDrawing66.vml"/><Relationship Id="rId4" Type="http://schemas.openxmlformats.org/officeDocument/2006/relationships/image" Target="../media/image143.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12.xml"/><Relationship Id="rId1" Type="http://schemas.openxmlformats.org/officeDocument/2006/relationships/vmlDrawing" Target="../drawings/vmlDrawing67.vml"/><Relationship Id="rId6" Type="http://schemas.openxmlformats.org/officeDocument/2006/relationships/image" Target="../media/image145.emf"/><Relationship Id="rId5" Type="http://schemas.openxmlformats.org/officeDocument/2006/relationships/oleObject" Target="../embeddings/oleObject131.bin"/><Relationship Id="rId4" Type="http://schemas.openxmlformats.org/officeDocument/2006/relationships/image" Target="../media/image144.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68.vml"/><Relationship Id="rId6" Type="http://schemas.openxmlformats.org/officeDocument/2006/relationships/image" Target="../media/image147.emf"/><Relationship Id="rId5" Type="http://schemas.openxmlformats.org/officeDocument/2006/relationships/oleObject" Target="../embeddings/oleObject133.bin"/><Relationship Id="rId4" Type="http://schemas.openxmlformats.org/officeDocument/2006/relationships/image" Target="../media/image146.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7.xml"/><Relationship Id="rId1" Type="http://schemas.openxmlformats.org/officeDocument/2006/relationships/vmlDrawing" Target="../drawings/vmlDrawing69.vml"/><Relationship Id="rId4" Type="http://schemas.openxmlformats.org/officeDocument/2006/relationships/image" Target="../media/image148.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4.xml"/><Relationship Id="rId1" Type="http://schemas.openxmlformats.org/officeDocument/2006/relationships/vmlDrawing" Target="../drawings/vmlDrawing70.vml"/><Relationship Id="rId6" Type="http://schemas.openxmlformats.org/officeDocument/2006/relationships/image" Target="../media/image150.emf"/><Relationship Id="rId5" Type="http://schemas.openxmlformats.org/officeDocument/2006/relationships/oleObject" Target="../embeddings/oleObject136.bin"/><Relationship Id="rId4" Type="http://schemas.openxmlformats.org/officeDocument/2006/relationships/image" Target="../media/image149.emf"/></Relationships>
</file>

<file path=ppt/slides/_rels/slide77.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37.bin"/><Relationship Id="rId2" Type="http://schemas.openxmlformats.org/officeDocument/2006/relationships/slideLayout" Target="../slideLayouts/slideLayout4.xml"/><Relationship Id="rId1" Type="http://schemas.openxmlformats.org/officeDocument/2006/relationships/vmlDrawing" Target="../drawings/vmlDrawing71.vml"/><Relationship Id="rId6" Type="http://schemas.openxmlformats.org/officeDocument/2006/relationships/image" Target="../media/image153.emf"/><Relationship Id="rId5" Type="http://schemas.openxmlformats.org/officeDocument/2006/relationships/oleObject" Target="../embeddings/oleObject138.bin"/><Relationship Id="rId4" Type="http://schemas.openxmlformats.org/officeDocument/2006/relationships/image" Target="../media/image152.emf"/></Relationships>
</file>

<file path=ppt/slides/_rels/slide79.xml.rels><?xml version="1.0" encoding="UTF-8" standalone="yes"?>
<Relationships xmlns="http://schemas.openxmlformats.org/package/2006/relationships"><Relationship Id="rId8" Type="http://schemas.openxmlformats.org/officeDocument/2006/relationships/image" Target="../media/image156.emf"/><Relationship Id="rId3" Type="http://schemas.openxmlformats.org/officeDocument/2006/relationships/oleObject" Target="../embeddings/oleObject139.bin"/><Relationship Id="rId7" Type="http://schemas.openxmlformats.org/officeDocument/2006/relationships/oleObject" Target="../embeddings/oleObject141.bin"/><Relationship Id="rId2" Type="http://schemas.openxmlformats.org/officeDocument/2006/relationships/slideLayout" Target="../slideLayouts/slideLayout12.xml"/><Relationship Id="rId1" Type="http://schemas.openxmlformats.org/officeDocument/2006/relationships/vmlDrawing" Target="../drawings/vmlDrawing72.vml"/><Relationship Id="rId6" Type="http://schemas.openxmlformats.org/officeDocument/2006/relationships/image" Target="../media/image155.emf"/><Relationship Id="rId5" Type="http://schemas.openxmlformats.org/officeDocument/2006/relationships/oleObject" Target="../embeddings/oleObject140.bin"/><Relationship Id="rId10" Type="http://schemas.openxmlformats.org/officeDocument/2006/relationships/image" Target="../media/image157.emf"/><Relationship Id="rId4" Type="http://schemas.openxmlformats.org/officeDocument/2006/relationships/image" Target="../media/image154.emf"/><Relationship Id="rId9" Type="http://schemas.openxmlformats.org/officeDocument/2006/relationships/oleObject" Target="../embeddings/oleObject14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4.wmf"/><Relationship Id="rId5" Type="http://schemas.openxmlformats.org/officeDocument/2006/relationships/oleObject" Target="../embeddings/oleObject14.bin"/><Relationship Id="rId4" Type="http://schemas.openxmlformats.org/officeDocument/2006/relationships/image" Target="../media/image13.emf"/></Relationships>
</file>

<file path=ppt/slides/_rels/slide80.xml.rels><?xml version="1.0" encoding="UTF-8" standalone="yes"?>
<Relationships xmlns="http://schemas.openxmlformats.org/package/2006/relationships"><Relationship Id="rId8" Type="http://schemas.openxmlformats.org/officeDocument/2006/relationships/image" Target="../media/image160.emf"/><Relationship Id="rId3" Type="http://schemas.openxmlformats.org/officeDocument/2006/relationships/oleObject" Target="../embeddings/oleObject143.bin"/><Relationship Id="rId7" Type="http://schemas.openxmlformats.org/officeDocument/2006/relationships/oleObject" Target="../embeddings/oleObject145.bin"/><Relationship Id="rId2" Type="http://schemas.openxmlformats.org/officeDocument/2006/relationships/slideLayout" Target="../slideLayouts/slideLayout7.xml"/><Relationship Id="rId1" Type="http://schemas.openxmlformats.org/officeDocument/2006/relationships/vmlDrawing" Target="../drawings/vmlDrawing73.vml"/><Relationship Id="rId6" Type="http://schemas.openxmlformats.org/officeDocument/2006/relationships/image" Target="../media/image159.emf"/><Relationship Id="rId5" Type="http://schemas.openxmlformats.org/officeDocument/2006/relationships/oleObject" Target="../embeddings/oleObject144.bin"/><Relationship Id="rId4" Type="http://schemas.openxmlformats.org/officeDocument/2006/relationships/image" Target="../media/image15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ED149C84-91A8-4F6C-9CC6-59D1F2B14B15}"/>
              </a:ext>
            </a:extLst>
          </p:cNvPr>
          <p:cNvSpPr>
            <a:spLocks noGrp="1" noChangeArrowheads="1"/>
          </p:cNvSpPr>
          <p:nvPr>
            <p:ph type="subTitle" idx="1"/>
          </p:nvPr>
        </p:nvSpPr>
        <p:spPr>
          <a:xfrm>
            <a:off x="1476375" y="2752725"/>
            <a:ext cx="6400800" cy="2519363"/>
          </a:xfrm>
        </p:spPr>
        <p:txBody>
          <a:bodyPr/>
          <a:lstStyle/>
          <a:p>
            <a:pPr>
              <a:lnSpc>
                <a:spcPct val="175000"/>
              </a:lnSpc>
            </a:pPr>
            <a:r>
              <a:rPr lang="en-US" altLang="zh-CN" b="1">
                <a:solidFill>
                  <a:srgbClr val="FF0000"/>
                </a:solidFill>
                <a:latin typeface="Times New Roman" panose="02020603050405020304" pitchFamily="18" charset="0"/>
                <a:ea typeface="黑体" panose="02010609060101010101" pitchFamily="49" charset="-122"/>
              </a:rPr>
              <a:t>Organic nitrogen containing compounds</a:t>
            </a:r>
          </a:p>
          <a:p>
            <a:pPr>
              <a:lnSpc>
                <a:spcPct val="175000"/>
              </a:lnSpc>
            </a:pPr>
            <a:endParaRPr lang="en-US" altLang="zh-CN" b="1">
              <a:solidFill>
                <a:srgbClr val="FF0000"/>
              </a:solidFill>
              <a:latin typeface="Times New Roman" panose="02020603050405020304" pitchFamily="18" charset="0"/>
              <a:ea typeface="黑体" panose="02010609060101010101" pitchFamily="49" charset="-122"/>
            </a:endParaRPr>
          </a:p>
          <a:p>
            <a:pPr>
              <a:lnSpc>
                <a:spcPct val="175000"/>
              </a:lnSpc>
            </a:pPr>
            <a:r>
              <a:rPr kumimoji="1" lang="zh-CN" altLang="en-US" b="1">
                <a:latin typeface="Times New Roman" panose="02020603050405020304" pitchFamily="18" charset="0"/>
                <a:ea typeface="黑体" panose="02010609060101010101" pitchFamily="49" charset="-122"/>
              </a:rPr>
              <a:t>第十章 </a:t>
            </a:r>
            <a:r>
              <a:rPr lang="zh-CN" altLang="en-US" b="1">
                <a:latin typeface="Times New Roman" panose="02020603050405020304" pitchFamily="18" charset="0"/>
                <a:ea typeface="黑体" panose="02010609060101010101" pitchFamily="49" charset="-122"/>
              </a:rPr>
              <a:t>有机含氮化合物</a:t>
            </a:r>
          </a:p>
        </p:txBody>
      </p:sp>
      <p:sp>
        <p:nvSpPr>
          <p:cNvPr id="11" name="Rectangle 2">
            <a:extLst>
              <a:ext uri="{FF2B5EF4-FFF2-40B4-BE49-F238E27FC236}">
                <a16:creationId xmlns:a16="http://schemas.microsoft.com/office/drawing/2014/main" id="{6D44810C-D014-42B4-B77F-7C0ED16C1431}"/>
              </a:ext>
            </a:extLst>
          </p:cNvPr>
          <p:cNvSpPr txBox="1">
            <a:spLocks noChangeArrowheads="1"/>
          </p:cNvSpPr>
          <p:nvPr/>
        </p:nvSpPr>
        <p:spPr bwMode="auto">
          <a:xfrm>
            <a:off x="733715" y="1124744"/>
            <a:ext cx="7772400" cy="1470025"/>
          </a:xfrm>
          <a:prstGeom prst="rect">
            <a:avLst/>
          </a:prstGeom>
          <a:noFill/>
          <a:ln w="9525">
            <a:noFill/>
            <a:miter lim="800000"/>
            <a:headEnd/>
            <a:tailEnd/>
          </a:ln>
          <a:effectLst>
            <a:outerShdw dist="35921" dir="2700000" algn="ctr" rotWithShape="0">
              <a:schemeClr val="bg2"/>
            </a:outerShdw>
          </a:effectLst>
        </p:spPr>
        <p:txBody>
          <a:bodyPr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fontAlgn="auto">
              <a:spcAft>
                <a:spcPts val="0"/>
              </a:spcAft>
              <a:defRPr/>
            </a:pPr>
            <a:r>
              <a:rPr lang="en-US" altLang="zh-CN" sz="5400" dirty="0">
                <a:solidFill>
                  <a:srgbClr val="FF0000"/>
                </a:solidFill>
                <a:effectLst>
                  <a:outerShdw blurRad="38100" dist="38100" dir="2700000" algn="tl">
                    <a:srgbClr val="C0C0C0"/>
                  </a:outerShdw>
                </a:effectLst>
                <a:latin typeface="+mj-lt"/>
                <a:ea typeface="+mj-ea"/>
                <a:cs typeface="+mj-cs"/>
              </a:rPr>
              <a:t>Chapter 10</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1D7AE5F-E70C-4A1D-AEAD-6C8187CB900E}"/>
              </a:ext>
            </a:extLst>
          </p:cNvPr>
          <p:cNvSpPr>
            <a:spLocks noGrp="1"/>
          </p:cNvSpPr>
          <p:nvPr>
            <p:ph type="dt" sz="quarter" idx="10"/>
          </p:nvPr>
        </p:nvSpPr>
        <p:spPr/>
        <p:txBody>
          <a:bodyPr/>
          <a:lstStyle/>
          <a:p>
            <a:pPr>
              <a:defRPr/>
            </a:pPr>
            <a:fld id="{A4E09040-87B8-4718-9EC9-53FF9B9ECD9F}" type="datetime11">
              <a:rPr lang="zh-CN" altLang="en-US"/>
              <a:pPr>
                <a:defRPr/>
              </a:pPr>
              <a:t>13:53:08</a:t>
            </a:fld>
            <a:endParaRPr lang="en-US" altLang="zh-CN"/>
          </a:p>
        </p:txBody>
      </p:sp>
      <p:sp>
        <p:nvSpPr>
          <p:cNvPr id="8" name="灯片编号占位符 3">
            <a:extLst>
              <a:ext uri="{FF2B5EF4-FFF2-40B4-BE49-F238E27FC236}">
                <a16:creationId xmlns:a16="http://schemas.microsoft.com/office/drawing/2014/main" id="{795B88F2-DDB1-436E-B748-29D702F1396F}"/>
              </a:ext>
            </a:extLst>
          </p:cNvPr>
          <p:cNvSpPr>
            <a:spLocks noGrp="1"/>
          </p:cNvSpPr>
          <p:nvPr>
            <p:ph type="sldNum" sz="quarter" idx="12"/>
          </p:nvPr>
        </p:nvSpPr>
        <p:spPr/>
        <p:txBody>
          <a:bodyPr/>
          <a:lstStyle/>
          <a:p>
            <a:pPr>
              <a:defRPr/>
            </a:pPr>
            <a:fld id="{FA5576DB-F1E7-4C3C-8903-5926BE4CADA4}" type="slidenum">
              <a:rPr lang="en-US" altLang="zh-CN"/>
              <a:pPr>
                <a:defRPr/>
              </a:pPr>
              <a:t>10</a:t>
            </a:fld>
            <a:endParaRPr lang="en-US" altLang="zh-CN"/>
          </a:p>
        </p:txBody>
      </p:sp>
      <p:sp>
        <p:nvSpPr>
          <p:cNvPr id="714754" name="Rectangle 2">
            <a:extLst>
              <a:ext uri="{FF2B5EF4-FFF2-40B4-BE49-F238E27FC236}">
                <a16:creationId xmlns:a16="http://schemas.microsoft.com/office/drawing/2014/main" id="{43C108E1-3E19-40F8-8A2B-72E19DCC29F1}"/>
              </a:ext>
            </a:extLst>
          </p:cNvPr>
          <p:cNvSpPr>
            <a:spLocks noChangeArrowheads="1"/>
          </p:cNvSpPr>
          <p:nvPr/>
        </p:nvSpPr>
        <p:spPr bwMode="auto">
          <a:xfrm>
            <a:off x="323850" y="393093"/>
            <a:ext cx="4645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400" dirty="0">
                <a:latin typeface="Arial" panose="020B0604020202020204" pitchFamily="34" charset="0"/>
                <a:ea typeface="楷体" panose="02010609060101010101" pitchFamily="49" charset="-122"/>
                <a:cs typeface="Arial" panose="020B0604020202020204" pitchFamily="34" charset="0"/>
              </a:rPr>
              <a:t>3</a:t>
            </a:r>
            <a:r>
              <a:rPr lang="zh-CN" altLang="en-US" sz="2400" dirty="0">
                <a:latin typeface="Arial" panose="020B0604020202020204" pitchFamily="34" charset="0"/>
                <a:ea typeface="楷体" panose="02010609060101010101" pitchFamily="49" charset="-122"/>
                <a:cs typeface="Arial" panose="020B0604020202020204" pitchFamily="34" charset="0"/>
              </a:rPr>
              <a:t>、芳环上的亲电取代反应</a:t>
            </a:r>
          </a:p>
        </p:txBody>
      </p:sp>
      <p:sp>
        <p:nvSpPr>
          <p:cNvPr id="714758" name="Rectangle 6">
            <a:extLst>
              <a:ext uri="{FF2B5EF4-FFF2-40B4-BE49-F238E27FC236}">
                <a16:creationId xmlns:a16="http://schemas.microsoft.com/office/drawing/2014/main" id="{32542F8A-B39D-4A07-B54C-BA38ABC9A0F7}"/>
              </a:ext>
            </a:extLst>
          </p:cNvPr>
          <p:cNvSpPr>
            <a:spLocks noChangeArrowheads="1"/>
          </p:cNvSpPr>
          <p:nvPr/>
        </p:nvSpPr>
        <p:spPr bwMode="auto">
          <a:xfrm>
            <a:off x="179164" y="1057785"/>
            <a:ext cx="8785671" cy="9683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marL="0" eaLnBrk="1" hangingPunct="1">
              <a:lnSpc>
                <a:spcPct val="120000"/>
              </a:lnSpc>
              <a:spcBef>
                <a:spcPts val="0"/>
              </a:spcBef>
              <a:buFontTx/>
              <a:buNone/>
            </a:pPr>
            <a:r>
              <a:rPr lang="en-US" altLang="zh-CN" sz="2400" dirty="0">
                <a:solidFill>
                  <a:schemeClr val="hlink"/>
                </a:solidFill>
                <a:latin typeface="Times New Roman" panose="02020603050405020304" pitchFamily="18" charset="0"/>
                <a:ea typeface="宋体" panose="02010600030101010101" pitchFamily="2" charset="-122"/>
              </a:rPr>
              <a:t>        </a:t>
            </a:r>
            <a:r>
              <a:rPr lang="zh-CN" altLang="en-US" sz="2400" dirty="0">
                <a:latin typeface="Arial" panose="020B0604020202020204" pitchFamily="34" charset="0"/>
                <a:ea typeface="楷体" panose="02010609060101010101" pitchFamily="49" charset="-122"/>
                <a:cs typeface="Arial" panose="020B0604020202020204" pitchFamily="34" charset="0"/>
              </a:rPr>
              <a:t>硝基是间位定位基，是强的钝化基团，所以</a:t>
            </a:r>
            <a:r>
              <a:rPr lang="zh-CN" altLang="en-US" sz="2400" dirty="0">
                <a:solidFill>
                  <a:srgbClr val="FF0000"/>
                </a:solidFill>
                <a:latin typeface="Arial" panose="020B0604020202020204" pitchFamily="34" charset="0"/>
                <a:ea typeface="楷体" panose="02010609060101010101" pitchFamily="49" charset="-122"/>
                <a:cs typeface="Arial" panose="020B0604020202020204" pitchFamily="34" charset="0"/>
              </a:rPr>
              <a:t>硝基苯不能发生</a:t>
            </a:r>
            <a:r>
              <a:rPr lang="en-US" altLang="zh-CN" sz="2400" dirty="0" err="1">
                <a:solidFill>
                  <a:srgbClr val="FF0000"/>
                </a:solidFill>
                <a:latin typeface="Arial" panose="020B0604020202020204" pitchFamily="34" charset="0"/>
                <a:ea typeface="楷体" panose="02010609060101010101" pitchFamily="49" charset="-122"/>
                <a:cs typeface="Arial" panose="020B0604020202020204" pitchFamily="34" charset="0"/>
              </a:rPr>
              <a:t>Friedl-Craffts</a:t>
            </a:r>
            <a:r>
              <a:rPr lang="zh-CN" altLang="en-US" sz="2400" dirty="0">
                <a:solidFill>
                  <a:srgbClr val="FF0000"/>
                </a:solidFill>
                <a:latin typeface="Arial" panose="020B0604020202020204" pitchFamily="34" charset="0"/>
                <a:ea typeface="楷体" panose="02010609060101010101" pitchFamily="49" charset="-122"/>
                <a:cs typeface="Arial" panose="020B0604020202020204" pitchFamily="34" charset="0"/>
              </a:rPr>
              <a:t>反应</a:t>
            </a:r>
            <a:r>
              <a:rPr lang="zh-CN" altLang="en-US" sz="2400" dirty="0">
                <a:latin typeface="Arial" panose="020B0604020202020204" pitchFamily="34" charset="0"/>
                <a:ea typeface="楷体" panose="02010609060101010101" pitchFamily="49" charset="-122"/>
                <a:cs typeface="Arial" panose="020B0604020202020204" pitchFamily="34" charset="0"/>
              </a:rPr>
              <a:t>。</a:t>
            </a:r>
          </a:p>
        </p:txBody>
      </p:sp>
      <p:graphicFrame>
        <p:nvGraphicFramePr>
          <p:cNvPr id="714759" name="Object 7">
            <a:extLst>
              <a:ext uri="{FF2B5EF4-FFF2-40B4-BE49-F238E27FC236}">
                <a16:creationId xmlns:a16="http://schemas.microsoft.com/office/drawing/2014/main" id="{7521E6C2-EDF7-463A-80C9-1BE7EABAD8FF}"/>
              </a:ext>
            </a:extLst>
          </p:cNvPr>
          <p:cNvGraphicFramePr>
            <a:graphicFrameLocks noChangeAspect="1"/>
          </p:cNvGraphicFramePr>
          <p:nvPr>
            <p:extLst>
              <p:ext uri="{D42A27DB-BD31-4B8C-83A1-F6EECF244321}">
                <p14:modId xmlns:p14="http://schemas.microsoft.com/office/powerpoint/2010/main" val="606705899"/>
              </p:ext>
            </p:extLst>
          </p:nvPr>
        </p:nvGraphicFramePr>
        <p:xfrm>
          <a:off x="2268538" y="2265202"/>
          <a:ext cx="3960812" cy="1312863"/>
        </p:xfrm>
        <a:graphic>
          <a:graphicData uri="http://schemas.openxmlformats.org/presentationml/2006/ole">
            <mc:AlternateContent xmlns:mc="http://schemas.openxmlformats.org/markup-compatibility/2006">
              <mc:Choice xmlns:v="urn:schemas-microsoft-com:vml" Requires="v">
                <p:oleObj spid="_x0000_s17515" name="CS ChemDraw Drawing" r:id="rId3" imgW="2671065" imgH="885112" progId="ChemDraw.Document.6.0">
                  <p:embed/>
                </p:oleObj>
              </mc:Choice>
              <mc:Fallback>
                <p:oleObj name="CS ChemDraw Drawing" r:id="rId3" imgW="2671065" imgH="885112" progId="ChemDraw.Document.6.0">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265202"/>
                        <a:ext cx="3960812" cy="131286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 name="Text Box 4">
            <a:extLst>
              <a:ext uri="{FF2B5EF4-FFF2-40B4-BE49-F238E27FC236}">
                <a16:creationId xmlns:a16="http://schemas.microsoft.com/office/drawing/2014/main" id="{0B03B917-8581-4645-B6F1-6B4CDE1D24AD}"/>
              </a:ext>
            </a:extLst>
          </p:cNvPr>
          <p:cNvSpPr txBox="1">
            <a:spLocks noChangeArrowheads="1"/>
          </p:cNvSpPr>
          <p:nvPr/>
        </p:nvSpPr>
        <p:spPr bwMode="auto">
          <a:xfrm>
            <a:off x="323850" y="3898544"/>
            <a:ext cx="39608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latin typeface="Arial" panose="020B0604020202020204" pitchFamily="34" charset="0"/>
                <a:ea typeface="楷体" panose="02010609060101010101" pitchFamily="49" charset="-122"/>
                <a:cs typeface="Arial" panose="020B0604020202020204" pitchFamily="34" charset="0"/>
              </a:rPr>
              <a:t>4</a:t>
            </a:r>
            <a:r>
              <a:rPr lang="zh-CN" altLang="en-US" dirty="0">
                <a:latin typeface="Arial" panose="020B0604020202020204" pitchFamily="34" charset="0"/>
                <a:ea typeface="楷体" panose="02010609060101010101" pitchFamily="49" charset="-122"/>
                <a:cs typeface="Arial" panose="020B0604020202020204" pitchFamily="34" charset="0"/>
              </a:rPr>
              <a:t>、芳环上的亲核取代反应</a:t>
            </a:r>
          </a:p>
        </p:txBody>
      </p:sp>
      <p:sp>
        <p:nvSpPr>
          <p:cNvPr id="85" name="Text Box 5">
            <a:extLst>
              <a:ext uri="{FF2B5EF4-FFF2-40B4-BE49-F238E27FC236}">
                <a16:creationId xmlns:a16="http://schemas.microsoft.com/office/drawing/2014/main" id="{D30E1079-B927-4AAE-BA89-EF06D855248F}"/>
              </a:ext>
            </a:extLst>
          </p:cNvPr>
          <p:cNvSpPr txBox="1">
            <a:spLocks noChangeArrowheads="1"/>
          </p:cNvSpPr>
          <p:nvPr/>
        </p:nvSpPr>
        <p:spPr bwMode="auto">
          <a:xfrm>
            <a:off x="1066800" y="5047197"/>
            <a:ext cx="2286000" cy="404813"/>
          </a:xfrm>
          <a:prstGeom prst="rect">
            <a:avLst/>
          </a:prstGeom>
          <a:solidFill>
            <a:srgbClr val="99CCFF">
              <a:alpha val="12000"/>
            </a:srgbClr>
          </a:solidFill>
          <a:ln w="38100">
            <a:solidFill>
              <a:srgbClr val="99CCFF"/>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a:solidFill>
                  <a:schemeClr val="accent2"/>
                </a:solidFill>
                <a:ea typeface="黑体" panose="02010609060101010101" pitchFamily="49" charset="-122"/>
              </a:rPr>
              <a:t>NO</a:t>
            </a:r>
            <a:r>
              <a:rPr lang="en-US" altLang="zh-CN" sz="2000" b="1" baseline="-25000">
                <a:solidFill>
                  <a:schemeClr val="accent2"/>
                </a:solidFill>
                <a:ea typeface="黑体" panose="02010609060101010101" pitchFamily="49" charset="-122"/>
              </a:rPr>
              <a:t>2</a:t>
            </a:r>
            <a:r>
              <a:rPr lang="zh-CN" altLang="en-US" sz="2000" b="1">
                <a:solidFill>
                  <a:schemeClr val="accent2"/>
                </a:solidFill>
                <a:latin typeface="黑体" panose="02010609060101010101" pitchFamily="49" charset="-122"/>
                <a:ea typeface="黑体" panose="02010609060101010101" pitchFamily="49" charset="-122"/>
              </a:rPr>
              <a:t>强吸电子基</a:t>
            </a:r>
          </a:p>
        </p:txBody>
      </p:sp>
      <p:sp>
        <p:nvSpPr>
          <p:cNvPr id="89" name="Text Box 9">
            <a:extLst>
              <a:ext uri="{FF2B5EF4-FFF2-40B4-BE49-F238E27FC236}">
                <a16:creationId xmlns:a16="http://schemas.microsoft.com/office/drawing/2014/main" id="{8463653B-E0D6-4093-B927-5967DFC44D8F}"/>
              </a:ext>
            </a:extLst>
          </p:cNvPr>
          <p:cNvSpPr txBox="1">
            <a:spLocks noChangeArrowheads="1"/>
          </p:cNvSpPr>
          <p:nvPr/>
        </p:nvSpPr>
        <p:spPr bwMode="auto">
          <a:xfrm>
            <a:off x="971600" y="5909210"/>
            <a:ext cx="44438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solidFill>
                  <a:srgbClr val="1B12C8"/>
                </a:solidFill>
                <a:latin typeface="黑体" panose="02010609060101010101" pitchFamily="49" charset="-122"/>
                <a:ea typeface="黑体" panose="02010609060101010101" pitchFamily="49" charset="-122"/>
              </a:rPr>
              <a:t>尤其是对邻对位亲核取代反应的影响</a:t>
            </a:r>
            <a:r>
              <a:rPr lang="en-US" altLang="zh-CN" sz="2000" b="1" dirty="0">
                <a:solidFill>
                  <a:srgbClr val="1B12C8"/>
                </a:solidFill>
                <a:latin typeface="黑体" panose="02010609060101010101" pitchFamily="49" charset="-122"/>
                <a:ea typeface="黑体" panose="02010609060101010101" pitchFamily="49" charset="-122"/>
              </a:rPr>
              <a:t>.</a:t>
            </a:r>
          </a:p>
        </p:txBody>
      </p:sp>
      <p:pic>
        <p:nvPicPr>
          <p:cNvPr id="3" name="图片 2">
            <a:extLst>
              <a:ext uri="{FF2B5EF4-FFF2-40B4-BE49-F238E27FC236}">
                <a16:creationId xmlns:a16="http://schemas.microsoft.com/office/drawing/2014/main" id="{C520946A-7166-485A-BE56-70DF84FB9346}"/>
              </a:ext>
            </a:extLst>
          </p:cNvPr>
          <p:cNvPicPr>
            <a:picLocks noChangeAspect="1"/>
          </p:cNvPicPr>
          <p:nvPr/>
        </p:nvPicPr>
        <p:blipFill rotWithShape="1">
          <a:blip r:embed="rId5"/>
          <a:srcRect l="48276" r="24751"/>
          <a:stretch/>
        </p:blipFill>
        <p:spPr>
          <a:xfrm>
            <a:off x="5859760" y="4171148"/>
            <a:ext cx="2384648" cy="2138172"/>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4754"/>
                                        </p:tgtEl>
                                        <p:attrNameLst>
                                          <p:attrName>style.visibility</p:attrName>
                                        </p:attrNameLst>
                                      </p:cBhvr>
                                      <p:to>
                                        <p:strVal val="visible"/>
                                      </p:to>
                                    </p:set>
                                    <p:animEffect transition="in" filter="wipe(left)">
                                      <p:cBhvr>
                                        <p:cTn id="7" dur="500"/>
                                        <p:tgtEl>
                                          <p:spTgt spid="7147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714758"/>
                                        </p:tgtEl>
                                        <p:attrNameLst>
                                          <p:attrName>style.visibility</p:attrName>
                                        </p:attrNameLst>
                                      </p:cBhvr>
                                      <p:to>
                                        <p:strVal val="visible"/>
                                      </p:to>
                                    </p:set>
                                    <p:animEffect transition="in" filter="strips(downLeft)">
                                      <p:cBhvr>
                                        <p:cTn id="12" dur="500"/>
                                        <p:tgtEl>
                                          <p:spTgt spid="7147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714759"/>
                                        </p:tgtEl>
                                        <p:attrNameLst>
                                          <p:attrName>style.visibility</p:attrName>
                                        </p:attrNameLst>
                                      </p:cBhvr>
                                      <p:to>
                                        <p:strVal val="visible"/>
                                      </p:to>
                                    </p:set>
                                    <p:animEffect transition="in" filter="slide(fromBottom)">
                                      <p:cBhvr>
                                        <p:cTn id="17" dur="500"/>
                                        <p:tgtEl>
                                          <p:spTgt spid="714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4" grpId="0"/>
      <p:bldP spid="71475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Line 3">
            <a:extLst>
              <a:ext uri="{FF2B5EF4-FFF2-40B4-BE49-F238E27FC236}">
                <a16:creationId xmlns:a16="http://schemas.microsoft.com/office/drawing/2014/main" id="{E48EFCA7-6B07-4CE8-9482-38769A9132EB}"/>
              </a:ext>
            </a:extLst>
          </p:cNvPr>
          <p:cNvSpPr>
            <a:spLocks noChangeShapeType="1"/>
          </p:cNvSpPr>
          <p:nvPr/>
        </p:nvSpPr>
        <p:spPr bwMode="auto">
          <a:xfrm>
            <a:off x="6858000" y="609600"/>
            <a:ext cx="0" cy="5486400"/>
          </a:xfrm>
          <a:prstGeom prst="line">
            <a:avLst/>
          </a:prstGeom>
          <a:noFill/>
          <a:ln w="101600" cap="rnd">
            <a:solidFill>
              <a:srgbClr val="FF99CC"/>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36" name="Text Box 4">
            <a:extLst>
              <a:ext uri="{FF2B5EF4-FFF2-40B4-BE49-F238E27FC236}">
                <a16:creationId xmlns:a16="http://schemas.microsoft.com/office/drawing/2014/main" id="{E828839C-11D1-409B-937E-ECDD59198C9C}"/>
              </a:ext>
            </a:extLst>
          </p:cNvPr>
          <p:cNvSpPr txBox="1">
            <a:spLocks noChangeArrowheads="1"/>
          </p:cNvSpPr>
          <p:nvPr/>
        </p:nvSpPr>
        <p:spPr bwMode="auto">
          <a:xfrm>
            <a:off x="7086600" y="1905000"/>
            <a:ext cx="4572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chemeClr val="tx2"/>
                </a:solidFill>
                <a:ea typeface="黑体" panose="02010609060101010101" pitchFamily="49" charset="-122"/>
              </a:rPr>
              <a:t>反应条件逐渐缓和</a:t>
            </a:r>
          </a:p>
        </p:txBody>
      </p:sp>
      <p:graphicFrame>
        <p:nvGraphicFramePr>
          <p:cNvPr id="172039" name="Object 7">
            <a:extLst>
              <a:ext uri="{FF2B5EF4-FFF2-40B4-BE49-F238E27FC236}">
                <a16:creationId xmlns:a16="http://schemas.microsoft.com/office/drawing/2014/main" id="{8E78B081-1CDD-4133-9EA8-7D857257A9A3}"/>
              </a:ext>
            </a:extLst>
          </p:cNvPr>
          <p:cNvGraphicFramePr>
            <a:graphicFrameLocks noChangeAspect="1"/>
          </p:cNvGraphicFramePr>
          <p:nvPr/>
        </p:nvGraphicFramePr>
        <p:xfrm>
          <a:off x="1362075" y="682625"/>
          <a:ext cx="5210175" cy="5645150"/>
        </p:xfrm>
        <a:graphic>
          <a:graphicData uri="http://schemas.openxmlformats.org/presentationml/2006/ole">
            <mc:AlternateContent xmlns:mc="http://schemas.openxmlformats.org/markup-compatibility/2006">
              <mc:Choice xmlns:v="urn:schemas-microsoft-com:vml" Requires="v">
                <p:oleObj spid="_x0000_s49210" name="CS ChemDraw Drawing" r:id="rId3" imgW="3532551" imgH="3829810" progId="ChemDraw.Document.6.0">
                  <p:embed/>
                </p:oleObj>
              </mc:Choice>
              <mc:Fallback>
                <p:oleObj name="CS ChemDraw Drawing" r:id="rId3" imgW="3532551" imgH="3829810" progId="ChemDraw.Document.6.0">
                  <p:embed/>
                  <p:pic>
                    <p:nvPicPr>
                      <p:cNvPr id="172039" name="Object 7">
                        <a:extLst>
                          <a:ext uri="{FF2B5EF4-FFF2-40B4-BE49-F238E27FC236}">
                            <a16:creationId xmlns:a16="http://schemas.microsoft.com/office/drawing/2014/main" id="{8E78B081-1CDD-4133-9EA8-7D857257A9A3}"/>
                          </a:ext>
                        </a:extLst>
                      </p:cNvPr>
                      <p:cNvPicPr>
                        <a:picLocks noChangeAspect="1" noChangeArrowheads="1"/>
                      </p:cNvPicPr>
                      <p:nvPr/>
                    </p:nvPicPr>
                    <p:blipFill>
                      <a:blip r:embed="rId4"/>
                      <a:srcRect/>
                      <a:stretch>
                        <a:fillRect/>
                      </a:stretch>
                    </p:blipFill>
                    <p:spPr bwMode="auto">
                      <a:xfrm>
                        <a:off x="1362075" y="682625"/>
                        <a:ext cx="5210175" cy="564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4BBD395-7747-48B5-9EAC-F4EE998F490D}"/>
              </a:ext>
            </a:extLst>
          </p:cNvPr>
          <p:cNvSpPr>
            <a:spLocks noGrp="1"/>
          </p:cNvSpPr>
          <p:nvPr>
            <p:ph type="dt" sz="quarter" idx="10"/>
          </p:nvPr>
        </p:nvSpPr>
        <p:spPr/>
        <p:txBody>
          <a:bodyPr/>
          <a:lstStyle/>
          <a:p>
            <a:pPr>
              <a:defRPr/>
            </a:pPr>
            <a:fld id="{6A7BDBA1-65F3-47FE-8752-898D0653C5DF}" type="datetime11">
              <a:rPr lang="zh-CN" altLang="en-US"/>
              <a:pPr>
                <a:defRPr/>
              </a:pPr>
              <a:t>13:53:08</a:t>
            </a:fld>
            <a:endParaRPr lang="en-US" altLang="zh-CN"/>
          </a:p>
        </p:txBody>
      </p:sp>
      <p:sp>
        <p:nvSpPr>
          <p:cNvPr id="8" name="灯片编号占位符 3">
            <a:extLst>
              <a:ext uri="{FF2B5EF4-FFF2-40B4-BE49-F238E27FC236}">
                <a16:creationId xmlns:a16="http://schemas.microsoft.com/office/drawing/2014/main" id="{BF3FEA38-E1FB-4235-9BE6-D8EF1F0BC488}"/>
              </a:ext>
            </a:extLst>
          </p:cNvPr>
          <p:cNvSpPr>
            <a:spLocks noGrp="1"/>
          </p:cNvSpPr>
          <p:nvPr>
            <p:ph type="sldNum" sz="quarter" idx="12"/>
          </p:nvPr>
        </p:nvSpPr>
        <p:spPr/>
        <p:txBody>
          <a:bodyPr/>
          <a:lstStyle/>
          <a:p>
            <a:pPr>
              <a:defRPr/>
            </a:pPr>
            <a:fld id="{98AE4480-043B-4192-9646-F06FA67F5E36}" type="slidenum">
              <a:rPr lang="en-US" altLang="zh-CN"/>
              <a:pPr>
                <a:defRPr/>
              </a:pPr>
              <a:t>12</a:t>
            </a:fld>
            <a:endParaRPr lang="en-US" altLang="zh-CN"/>
          </a:p>
        </p:txBody>
      </p:sp>
      <p:sp>
        <p:nvSpPr>
          <p:cNvPr id="568335" name="Rectangle 15">
            <a:extLst>
              <a:ext uri="{FF2B5EF4-FFF2-40B4-BE49-F238E27FC236}">
                <a16:creationId xmlns:a16="http://schemas.microsoft.com/office/drawing/2014/main" id="{AE5D8E2E-8ECF-4CA6-98CB-25496FDACA4B}"/>
              </a:ext>
            </a:extLst>
          </p:cNvPr>
          <p:cNvSpPr>
            <a:spLocks noChangeArrowheads="1"/>
          </p:cNvSpPr>
          <p:nvPr/>
        </p:nvSpPr>
        <p:spPr bwMode="auto">
          <a:xfrm>
            <a:off x="827088" y="549275"/>
            <a:ext cx="4167187"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a:latin typeface="Times New Roman" panose="02020603050405020304" pitchFamily="18" charset="0"/>
                <a:ea typeface="楷体" panose="02010609060101010101" pitchFamily="49" charset="-122"/>
                <a:cs typeface="Arial" panose="020B0604020202020204" pitchFamily="34" charset="0"/>
              </a:rPr>
              <a:t>硝基</a:t>
            </a:r>
            <a:r>
              <a:rPr lang="zh-CN" altLang="en-US" sz="2400">
                <a:latin typeface="楷体" panose="02010609060101010101" pitchFamily="49" charset="-122"/>
                <a:ea typeface="楷体" panose="02010609060101010101" pitchFamily="49" charset="-122"/>
                <a:cs typeface="Arial" panose="020B0604020202020204" pitchFamily="34" charset="0"/>
              </a:rPr>
              <a:t>对酚、芳酸的酸性的影响</a:t>
            </a:r>
          </a:p>
        </p:txBody>
      </p:sp>
      <p:sp>
        <p:nvSpPr>
          <p:cNvPr id="568337" name="Rectangle 17">
            <a:extLst>
              <a:ext uri="{FF2B5EF4-FFF2-40B4-BE49-F238E27FC236}">
                <a16:creationId xmlns:a16="http://schemas.microsoft.com/office/drawing/2014/main" id="{14048BD8-2C71-4A29-B129-26C52B07B4B4}"/>
              </a:ext>
            </a:extLst>
          </p:cNvPr>
          <p:cNvSpPr>
            <a:spLocks noChangeArrowheads="1"/>
          </p:cNvSpPr>
          <p:nvPr/>
        </p:nvSpPr>
        <p:spPr bwMode="auto">
          <a:xfrm>
            <a:off x="827088" y="1125538"/>
            <a:ext cx="3554412"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a:latin typeface="楷体" panose="02010609060101010101" pitchFamily="49" charset="-122"/>
                <a:ea typeface="楷体" panose="02010609060101010101" pitchFamily="49" charset="-122"/>
                <a:cs typeface="Arial" panose="020B0604020202020204" pitchFamily="34" charset="0"/>
              </a:rPr>
              <a:t>使酚、芳酸的酸性增强。</a:t>
            </a:r>
          </a:p>
        </p:txBody>
      </p:sp>
      <p:graphicFrame>
        <p:nvGraphicFramePr>
          <p:cNvPr id="568340" name="Object 20">
            <a:extLst>
              <a:ext uri="{FF2B5EF4-FFF2-40B4-BE49-F238E27FC236}">
                <a16:creationId xmlns:a16="http://schemas.microsoft.com/office/drawing/2014/main" id="{701936C1-DCDA-4CED-BAF5-D8E07DB3249B}"/>
              </a:ext>
            </a:extLst>
          </p:cNvPr>
          <p:cNvGraphicFramePr>
            <a:graphicFrameLocks noChangeAspect="1"/>
          </p:cNvGraphicFramePr>
          <p:nvPr>
            <p:extLst>
              <p:ext uri="{D42A27DB-BD31-4B8C-83A1-F6EECF244321}">
                <p14:modId xmlns:p14="http://schemas.microsoft.com/office/powerpoint/2010/main" val="3500634606"/>
              </p:ext>
            </p:extLst>
          </p:nvPr>
        </p:nvGraphicFramePr>
        <p:xfrm>
          <a:off x="1022908" y="2060848"/>
          <a:ext cx="7098183" cy="1728465"/>
        </p:xfrm>
        <a:graphic>
          <a:graphicData uri="http://schemas.openxmlformats.org/presentationml/2006/ole">
            <mc:AlternateContent xmlns:mc="http://schemas.openxmlformats.org/markup-compatibility/2006">
              <mc:Choice xmlns:v="urn:schemas-microsoft-com:vml" Requires="v">
                <p:oleObj spid="_x0000_s18596" name="CS ChemDraw Drawing" r:id="rId3" imgW="5556193" imgH="1352907" progId="ChemDraw.Document.6.0">
                  <p:embed/>
                </p:oleObj>
              </mc:Choice>
              <mc:Fallback>
                <p:oleObj name="CS ChemDraw Drawing" r:id="rId3" imgW="5556193" imgH="1352907" progId="ChemDraw.Document.6.0">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908" y="2060848"/>
                        <a:ext cx="7098183" cy="1728465"/>
                      </a:xfrm>
                      <a:prstGeom prst="rect">
                        <a:avLst/>
                      </a:prstGeom>
                      <a:noFill/>
                      <a:ln>
                        <a:noFill/>
                      </a:ln>
                      <a:effectLst/>
                    </p:spPr>
                  </p:pic>
                </p:oleObj>
              </mc:Fallback>
            </mc:AlternateContent>
          </a:graphicData>
        </a:graphic>
      </p:graphicFrame>
      <p:graphicFrame>
        <p:nvGraphicFramePr>
          <p:cNvPr id="568341" name="Object 21">
            <a:extLst>
              <a:ext uri="{FF2B5EF4-FFF2-40B4-BE49-F238E27FC236}">
                <a16:creationId xmlns:a16="http://schemas.microsoft.com/office/drawing/2014/main" id="{BA46E4AB-ED51-4D03-8170-C512A40EB0DD}"/>
              </a:ext>
            </a:extLst>
          </p:cNvPr>
          <p:cNvGraphicFramePr>
            <a:graphicFrameLocks noChangeAspect="1"/>
          </p:cNvGraphicFramePr>
          <p:nvPr>
            <p:extLst>
              <p:ext uri="{D42A27DB-BD31-4B8C-83A1-F6EECF244321}">
                <p14:modId xmlns:p14="http://schemas.microsoft.com/office/powerpoint/2010/main" val="783604966"/>
              </p:ext>
            </p:extLst>
          </p:nvPr>
        </p:nvGraphicFramePr>
        <p:xfrm>
          <a:off x="2189895" y="4499382"/>
          <a:ext cx="4764207" cy="1449898"/>
        </p:xfrm>
        <a:graphic>
          <a:graphicData uri="http://schemas.openxmlformats.org/presentationml/2006/ole">
            <mc:AlternateContent xmlns:mc="http://schemas.openxmlformats.org/markup-compatibility/2006">
              <mc:Choice xmlns:v="urn:schemas-microsoft-com:vml" Requires="v">
                <p:oleObj spid="_x0000_s18597" name="CS ChemDraw Drawing" r:id="rId5" imgW="3573427" imgH="1087978" progId="ChemDraw.Document.6.0">
                  <p:embed/>
                </p:oleObj>
              </mc:Choice>
              <mc:Fallback>
                <p:oleObj name="CS ChemDraw Drawing" r:id="rId5" imgW="3573427" imgH="1087978" progId="ChemDraw.Document.6.0">
                  <p:embed/>
                  <p:pic>
                    <p:nvPicPr>
                      <p:cNvPr id="0" name="Object 21"/>
                      <p:cNvPicPr>
                        <a:picLocks noChangeAspect="1" noChangeArrowheads="1"/>
                      </p:cNvPicPr>
                      <p:nvPr/>
                    </p:nvPicPr>
                    <p:blipFill>
                      <a:blip r:embed="rId6"/>
                      <a:srcRect/>
                      <a:stretch>
                        <a:fillRect/>
                      </a:stretch>
                    </p:blipFill>
                    <p:spPr bwMode="auto">
                      <a:xfrm>
                        <a:off x="2189895" y="4499382"/>
                        <a:ext cx="4764207" cy="1449898"/>
                      </a:xfrm>
                      <a:prstGeom prst="rect">
                        <a:avLst/>
                      </a:prstGeom>
                      <a:noFill/>
                      <a:ln>
                        <a:noFill/>
                      </a:ln>
                      <a:effec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68335"/>
                                        </p:tgtEl>
                                        <p:attrNameLst>
                                          <p:attrName>style.visibility</p:attrName>
                                        </p:attrNameLst>
                                      </p:cBhvr>
                                      <p:to>
                                        <p:strVal val="visible"/>
                                      </p:to>
                                    </p:set>
                                    <p:animEffect transition="in" filter="strips(downLeft)">
                                      <p:cBhvr>
                                        <p:cTn id="7" dur="500"/>
                                        <p:tgtEl>
                                          <p:spTgt spid="5683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68337"/>
                                        </p:tgtEl>
                                        <p:attrNameLst>
                                          <p:attrName>style.visibility</p:attrName>
                                        </p:attrNameLst>
                                      </p:cBhvr>
                                      <p:to>
                                        <p:strVal val="visible"/>
                                      </p:to>
                                    </p:set>
                                    <p:animEffect transition="in" filter="strips(downLeft)">
                                      <p:cBhvr>
                                        <p:cTn id="12" dur="500"/>
                                        <p:tgtEl>
                                          <p:spTgt spid="5683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568340"/>
                                        </p:tgtEl>
                                        <p:attrNameLst>
                                          <p:attrName>style.visibility</p:attrName>
                                        </p:attrNameLst>
                                      </p:cBhvr>
                                      <p:to>
                                        <p:strVal val="visible"/>
                                      </p:to>
                                    </p:set>
                                    <p:animEffect transition="in" filter="strips(downLeft)">
                                      <p:cBhvr>
                                        <p:cTn id="17" dur="500"/>
                                        <p:tgtEl>
                                          <p:spTgt spid="5683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nodeType="clickEffect">
                                  <p:stCondLst>
                                    <p:cond delay="0"/>
                                  </p:stCondLst>
                                  <p:childTnLst>
                                    <p:set>
                                      <p:cBhvr>
                                        <p:cTn id="21" dur="1" fill="hold">
                                          <p:stCondLst>
                                            <p:cond delay="0"/>
                                          </p:stCondLst>
                                        </p:cTn>
                                        <p:tgtEl>
                                          <p:spTgt spid="568341"/>
                                        </p:tgtEl>
                                        <p:attrNameLst>
                                          <p:attrName>style.visibility</p:attrName>
                                        </p:attrNameLst>
                                      </p:cBhvr>
                                      <p:to>
                                        <p:strVal val="visible"/>
                                      </p:to>
                                    </p:set>
                                    <p:animEffect transition="in" filter="strips(downLeft)">
                                      <p:cBhvr>
                                        <p:cTn id="22" dur="500"/>
                                        <p:tgtEl>
                                          <p:spTgt spid="568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35" grpId="0"/>
      <p:bldP spid="5683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5E9C03-7733-492A-8E92-CEF2D55DC202}"/>
              </a:ext>
            </a:extLst>
          </p:cNvPr>
          <p:cNvSpPr>
            <a:spLocks noGrp="1"/>
          </p:cNvSpPr>
          <p:nvPr>
            <p:ph type="dt" sz="quarter" idx="10"/>
          </p:nvPr>
        </p:nvSpPr>
        <p:spPr/>
        <p:txBody>
          <a:bodyPr/>
          <a:lstStyle/>
          <a:p>
            <a:pPr>
              <a:defRPr/>
            </a:pPr>
            <a:fld id="{836FD8B3-4D06-44A5-B2A6-CA84E08386B3}" type="datetime11">
              <a:rPr lang="zh-CN" altLang="en-US"/>
              <a:pPr>
                <a:defRPr/>
              </a:pPr>
              <a:t>13:53:08</a:t>
            </a:fld>
            <a:endParaRPr lang="en-US" altLang="zh-CN"/>
          </a:p>
        </p:txBody>
      </p:sp>
      <p:sp>
        <p:nvSpPr>
          <p:cNvPr id="10" name="灯片编号占位符 3">
            <a:extLst>
              <a:ext uri="{FF2B5EF4-FFF2-40B4-BE49-F238E27FC236}">
                <a16:creationId xmlns:a16="http://schemas.microsoft.com/office/drawing/2014/main" id="{79F41D1A-B4D3-44B7-A600-900C0DCAD802}"/>
              </a:ext>
            </a:extLst>
          </p:cNvPr>
          <p:cNvSpPr>
            <a:spLocks noGrp="1"/>
          </p:cNvSpPr>
          <p:nvPr>
            <p:ph type="sldNum" sz="quarter" idx="12"/>
          </p:nvPr>
        </p:nvSpPr>
        <p:spPr/>
        <p:txBody>
          <a:bodyPr/>
          <a:lstStyle/>
          <a:p>
            <a:pPr>
              <a:defRPr/>
            </a:pPr>
            <a:fld id="{8D0D7485-8AE4-4D6C-8A6E-EBC23B657EEC}" type="slidenum">
              <a:rPr lang="en-US" altLang="zh-CN"/>
              <a:pPr>
                <a:defRPr/>
              </a:pPr>
              <a:t>13</a:t>
            </a:fld>
            <a:endParaRPr lang="en-US" altLang="zh-CN"/>
          </a:p>
        </p:txBody>
      </p:sp>
      <p:sp>
        <p:nvSpPr>
          <p:cNvPr id="572418" name="Text Box 2">
            <a:extLst>
              <a:ext uri="{FF2B5EF4-FFF2-40B4-BE49-F238E27FC236}">
                <a16:creationId xmlns:a16="http://schemas.microsoft.com/office/drawing/2014/main" id="{6FB2E360-E2AD-4AB4-8716-77C899AAF122}"/>
              </a:ext>
            </a:extLst>
          </p:cNvPr>
          <p:cNvSpPr txBox="1">
            <a:spLocks noChangeArrowheads="1"/>
          </p:cNvSpPr>
          <p:nvPr/>
        </p:nvSpPr>
        <p:spPr bwMode="auto">
          <a:xfrm>
            <a:off x="468313" y="450850"/>
            <a:ext cx="3598862"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50000"/>
              </a:spcBef>
              <a:buFontTx/>
              <a:buNone/>
            </a:pPr>
            <a:r>
              <a:rPr lang="zh-CN" altLang="en-US" sz="2400">
                <a:latin typeface="Times New Roman" panose="02020603050405020304" pitchFamily="18" charset="0"/>
                <a:ea typeface="楷体" panose="02010609060101010101" pitchFamily="49" charset="-122"/>
                <a:cs typeface="Arial" panose="020B0604020202020204" pitchFamily="34" charset="0"/>
              </a:rPr>
              <a:t>四、硝基化合物的制备</a:t>
            </a:r>
          </a:p>
        </p:txBody>
      </p:sp>
      <p:sp>
        <p:nvSpPr>
          <p:cNvPr id="572451" name="Rectangle 35">
            <a:extLst>
              <a:ext uri="{FF2B5EF4-FFF2-40B4-BE49-F238E27FC236}">
                <a16:creationId xmlns:a16="http://schemas.microsoft.com/office/drawing/2014/main" id="{68BF3239-7878-4348-A426-04B085D9066E}"/>
              </a:ext>
            </a:extLst>
          </p:cNvPr>
          <p:cNvSpPr>
            <a:spLocks noChangeArrowheads="1"/>
          </p:cNvSpPr>
          <p:nvPr/>
        </p:nvSpPr>
        <p:spPr bwMode="auto">
          <a:xfrm>
            <a:off x="755650" y="1023938"/>
            <a:ext cx="26670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zh-CN" altLang="en-US" sz="2400">
                <a:solidFill>
                  <a:srgbClr val="9900FF"/>
                </a:solidFill>
                <a:latin typeface="Times New Roman" panose="02020603050405020304" pitchFamily="18" charset="0"/>
                <a:ea typeface="楷体" panose="02010609060101010101" pitchFamily="49" charset="-122"/>
                <a:cs typeface="Arial" panose="020B0604020202020204" pitchFamily="34" charset="0"/>
              </a:rPr>
              <a:t>由烃类直接硝化</a:t>
            </a:r>
          </a:p>
        </p:txBody>
      </p:sp>
      <p:sp>
        <p:nvSpPr>
          <p:cNvPr id="572452" name="Rectangle 36">
            <a:extLst>
              <a:ext uri="{FF2B5EF4-FFF2-40B4-BE49-F238E27FC236}">
                <a16:creationId xmlns:a16="http://schemas.microsoft.com/office/drawing/2014/main" id="{59784027-F884-4B81-858A-7F408E56E291}"/>
              </a:ext>
            </a:extLst>
          </p:cNvPr>
          <p:cNvSpPr>
            <a:spLocks noChangeArrowheads="1"/>
          </p:cNvSpPr>
          <p:nvPr/>
        </p:nvSpPr>
        <p:spPr bwMode="auto">
          <a:xfrm>
            <a:off x="231775" y="1600200"/>
            <a:ext cx="29718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en-US" altLang="zh-CN" sz="2400">
                <a:solidFill>
                  <a:srgbClr val="008000"/>
                </a:solidFill>
                <a:latin typeface="Times New Roman" panose="02020603050405020304" pitchFamily="18" charset="0"/>
                <a:ea typeface="宋体" panose="02010600030101010101" pitchFamily="2" charset="-122"/>
              </a:rPr>
              <a:t>       </a:t>
            </a:r>
            <a:r>
              <a:rPr lang="en-US" altLang="zh-CN" sz="2400">
                <a:latin typeface="Arial" panose="020B0604020202020204" pitchFamily="34" charset="0"/>
                <a:ea typeface="楷体" panose="02010609060101010101" pitchFamily="49" charset="-122"/>
                <a:cs typeface="Arial" panose="020B0604020202020204" pitchFamily="34" charset="0"/>
              </a:rPr>
              <a:t>⑴  </a:t>
            </a:r>
            <a:r>
              <a:rPr lang="zh-CN" altLang="en-US" sz="2400">
                <a:latin typeface="Arial" panose="020B0604020202020204" pitchFamily="34" charset="0"/>
                <a:ea typeface="楷体" panose="02010609060101010101" pitchFamily="49" charset="-122"/>
                <a:cs typeface="Arial" panose="020B0604020202020204" pitchFamily="34" charset="0"/>
              </a:rPr>
              <a:t>芳烃硝化</a:t>
            </a:r>
          </a:p>
        </p:txBody>
      </p:sp>
      <p:sp>
        <p:nvSpPr>
          <p:cNvPr id="572453" name="Rectangle 37">
            <a:extLst>
              <a:ext uri="{FF2B5EF4-FFF2-40B4-BE49-F238E27FC236}">
                <a16:creationId xmlns:a16="http://schemas.microsoft.com/office/drawing/2014/main" id="{8BC3259E-F196-45EF-8151-9090863AE766}"/>
              </a:ext>
            </a:extLst>
          </p:cNvPr>
          <p:cNvSpPr>
            <a:spLocks noChangeArrowheads="1"/>
          </p:cNvSpPr>
          <p:nvPr/>
        </p:nvSpPr>
        <p:spPr bwMode="auto">
          <a:xfrm>
            <a:off x="109538" y="3479800"/>
            <a:ext cx="38862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        ⑵  </a:t>
            </a:r>
            <a:r>
              <a:rPr lang="zh-CN" altLang="en-US" sz="2400">
                <a:latin typeface="Arial" panose="020B0604020202020204" pitchFamily="34" charset="0"/>
                <a:ea typeface="楷体" panose="02010609060101010101" pitchFamily="49" charset="-122"/>
                <a:cs typeface="Arial" panose="020B0604020202020204" pitchFamily="34" charset="0"/>
              </a:rPr>
              <a:t>脂肪烃硝化</a:t>
            </a:r>
          </a:p>
        </p:txBody>
      </p:sp>
      <p:graphicFrame>
        <p:nvGraphicFramePr>
          <p:cNvPr id="572459" name="Object 43">
            <a:extLst>
              <a:ext uri="{FF2B5EF4-FFF2-40B4-BE49-F238E27FC236}">
                <a16:creationId xmlns:a16="http://schemas.microsoft.com/office/drawing/2014/main" id="{4C1ADADB-1AF6-4C13-A627-8A3546253F53}"/>
              </a:ext>
            </a:extLst>
          </p:cNvPr>
          <p:cNvGraphicFramePr>
            <a:graphicFrameLocks noChangeAspect="1"/>
          </p:cNvGraphicFramePr>
          <p:nvPr/>
        </p:nvGraphicFramePr>
        <p:xfrm>
          <a:off x="2268538" y="4437063"/>
          <a:ext cx="4248150" cy="1741487"/>
        </p:xfrm>
        <a:graphic>
          <a:graphicData uri="http://schemas.openxmlformats.org/presentationml/2006/ole">
            <mc:AlternateContent xmlns:mc="http://schemas.openxmlformats.org/markup-compatibility/2006">
              <mc:Choice xmlns:v="urn:schemas-microsoft-com:vml" Requires="v">
                <p:oleObj spid="_x0000_s19620" name="CS ChemDraw Drawing" r:id="rId3" imgW="3120786" imgH="1279755" progId="ChemDraw.Document.6.0">
                  <p:embed/>
                </p:oleObj>
              </mc:Choice>
              <mc:Fallback>
                <p:oleObj name="CS ChemDraw Drawing" r:id="rId3" imgW="3120786" imgH="1279755" progId="ChemDraw.Document.6.0">
                  <p:embed/>
                  <p:pic>
                    <p:nvPicPr>
                      <p:cNvPr id="0" name="Object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437063"/>
                        <a:ext cx="4248150" cy="174148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2460" name="Object 44">
            <a:extLst>
              <a:ext uri="{FF2B5EF4-FFF2-40B4-BE49-F238E27FC236}">
                <a16:creationId xmlns:a16="http://schemas.microsoft.com/office/drawing/2014/main" id="{FDE67F9E-54C9-437D-8354-D4DE2B835C95}"/>
              </a:ext>
            </a:extLst>
          </p:cNvPr>
          <p:cNvGraphicFramePr>
            <a:graphicFrameLocks noChangeAspect="1"/>
          </p:cNvGraphicFramePr>
          <p:nvPr/>
        </p:nvGraphicFramePr>
        <p:xfrm>
          <a:off x="2844800" y="2349500"/>
          <a:ext cx="3095625" cy="701675"/>
        </p:xfrm>
        <a:graphic>
          <a:graphicData uri="http://schemas.openxmlformats.org/presentationml/2006/ole">
            <mc:AlternateContent xmlns:mc="http://schemas.openxmlformats.org/markup-compatibility/2006">
              <mc:Choice xmlns:v="urn:schemas-microsoft-com:vml" Requires="v">
                <p:oleObj spid="_x0000_s19621" name="CS ChemDraw Drawing" r:id="rId5" imgW="2337418" imgH="529880" progId="ChemDraw.Document.6.0">
                  <p:embed/>
                </p:oleObj>
              </mc:Choice>
              <mc:Fallback>
                <p:oleObj name="CS ChemDraw Drawing" r:id="rId5" imgW="2337418" imgH="529880" progId="ChemDraw.Document.6.0">
                  <p:embed/>
                  <p:pic>
                    <p:nvPicPr>
                      <p:cNvPr id="0"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4800" y="2349500"/>
                        <a:ext cx="3095625" cy="7016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2418"/>
                                        </p:tgtEl>
                                        <p:attrNameLst>
                                          <p:attrName>style.visibility</p:attrName>
                                        </p:attrNameLst>
                                      </p:cBhvr>
                                      <p:to>
                                        <p:strVal val="visible"/>
                                      </p:to>
                                    </p:set>
                                    <p:anim calcmode="lin" valueType="num">
                                      <p:cBhvr additive="base">
                                        <p:cTn id="7" dur="500" fill="hold"/>
                                        <p:tgtEl>
                                          <p:spTgt spid="572418"/>
                                        </p:tgtEl>
                                        <p:attrNameLst>
                                          <p:attrName>ppt_x</p:attrName>
                                        </p:attrNameLst>
                                      </p:cBhvr>
                                      <p:tavLst>
                                        <p:tav tm="0">
                                          <p:val>
                                            <p:strVal val="#ppt_x"/>
                                          </p:val>
                                        </p:tav>
                                        <p:tav tm="100000">
                                          <p:val>
                                            <p:strVal val="#ppt_x"/>
                                          </p:val>
                                        </p:tav>
                                      </p:tavLst>
                                    </p:anim>
                                    <p:anim calcmode="lin" valueType="num">
                                      <p:cBhvr additive="base">
                                        <p:cTn id="8" dur="500" fill="hold"/>
                                        <p:tgtEl>
                                          <p:spTgt spid="5724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572451"/>
                                        </p:tgtEl>
                                        <p:attrNameLst>
                                          <p:attrName>style.visibility</p:attrName>
                                        </p:attrNameLst>
                                      </p:cBhvr>
                                      <p:to>
                                        <p:strVal val="visible"/>
                                      </p:to>
                                    </p:set>
                                    <p:animEffect transition="in" filter="box(out)">
                                      <p:cBhvr>
                                        <p:cTn id="13" dur="500"/>
                                        <p:tgtEl>
                                          <p:spTgt spid="57245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572452"/>
                                        </p:tgtEl>
                                        <p:attrNameLst>
                                          <p:attrName>style.visibility</p:attrName>
                                        </p:attrNameLst>
                                      </p:cBhvr>
                                      <p:to>
                                        <p:strVal val="visible"/>
                                      </p:to>
                                    </p:set>
                                    <p:animEffect transition="in" filter="box(out)">
                                      <p:cBhvr>
                                        <p:cTn id="18" dur="500"/>
                                        <p:tgtEl>
                                          <p:spTgt spid="572452"/>
                                        </p:tgtEl>
                                      </p:cBhvr>
                                    </p:animEffect>
                                  </p:childTnLst>
                                </p:cTn>
                              </p:par>
                              <p:par>
                                <p:cTn id="19" presetID="18" presetClass="entr" presetSubtype="12" fill="hold" nodeType="withEffect">
                                  <p:stCondLst>
                                    <p:cond delay="0"/>
                                  </p:stCondLst>
                                  <p:childTnLst>
                                    <p:set>
                                      <p:cBhvr>
                                        <p:cTn id="20" dur="1" fill="hold">
                                          <p:stCondLst>
                                            <p:cond delay="0"/>
                                          </p:stCondLst>
                                        </p:cTn>
                                        <p:tgtEl>
                                          <p:spTgt spid="572460"/>
                                        </p:tgtEl>
                                        <p:attrNameLst>
                                          <p:attrName>style.visibility</p:attrName>
                                        </p:attrNameLst>
                                      </p:cBhvr>
                                      <p:to>
                                        <p:strVal val="visible"/>
                                      </p:to>
                                    </p:set>
                                    <p:animEffect transition="in" filter="strips(downLeft)">
                                      <p:cBhvr>
                                        <p:cTn id="21" dur="500"/>
                                        <p:tgtEl>
                                          <p:spTgt spid="57246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572453"/>
                                        </p:tgtEl>
                                        <p:attrNameLst>
                                          <p:attrName>style.visibility</p:attrName>
                                        </p:attrNameLst>
                                      </p:cBhvr>
                                      <p:to>
                                        <p:strVal val="visible"/>
                                      </p:to>
                                    </p:set>
                                    <p:animEffect transition="in" filter="box(out)">
                                      <p:cBhvr>
                                        <p:cTn id="26" dur="500"/>
                                        <p:tgtEl>
                                          <p:spTgt spid="572453"/>
                                        </p:tgtEl>
                                      </p:cBhvr>
                                    </p:animEffect>
                                  </p:childTnLst>
                                </p:cTn>
                              </p:par>
                              <p:par>
                                <p:cTn id="27" presetID="12" presetClass="entr" presetSubtype="4" fill="hold" nodeType="withEffect">
                                  <p:stCondLst>
                                    <p:cond delay="0"/>
                                  </p:stCondLst>
                                  <p:childTnLst>
                                    <p:set>
                                      <p:cBhvr>
                                        <p:cTn id="28" dur="1" fill="hold">
                                          <p:stCondLst>
                                            <p:cond delay="0"/>
                                          </p:stCondLst>
                                        </p:cTn>
                                        <p:tgtEl>
                                          <p:spTgt spid="572459"/>
                                        </p:tgtEl>
                                        <p:attrNameLst>
                                          <p:attrName>style.visibility</p:attrName>
                                        </p:attrNameLst>
                                      </p:cBhvr>
                                      <p:to>
                                        <p:strVal val="visible"/>
                                      </p:to>
                                    </p:set>
                                    <p:animEffect transition="in" filter="slide(fromBottom)">
                                      <p:cBhvr>
                                        <p:cTn id="29" dur="500"/>
                                        <p:tgtEl>
                                          <p:spTgt spid="572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18" grpId="0"/>
      <p:bldP spid="572451" grpId="0" autoUpdateAnimBg="0"/>
      <p:bldP spid="572452" grpId="0" autoUpdateAnimBg="0"/>
      <p:bldP spid="57245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4900D1-3D70-46DD-BE82-2224DF9DD6D3}"/>
              </a:ext>
            </a:extLst>
          </p:cNvPr>
          <p:cNvSpPr>
            <a:spLocks noGrp="1"/>
          </p:cNvSpPr>
          <p:nvPr>
            <p:ph type="dt" sz="quarter" idx="10"/>
          </p:nvPr>
        </p:nvSpPr>
        <p:spPr/>
        <p:txBody>
          <a:bodyPr/>
          <a:lstStyle/>
          <a:p>
            <a:pPr>
              <a:defRPr/>
            </a:pPr>
            <a:fld id="{C6E670D5-C440-4D3C-BAE8-3B490E9CD824}" type="datetime11">
              <a:rPr lang="zh-CN" altLang="en-US"/>
              <a:pPr>
                <a:defRPr/>
              </a:pPr>
              <a:t>13:53:08</a:t>
            </a:fld>
            <a:endParaRPr lang="en-US" altLang="zh-CN"/>
          </a:p>
        </p:txBody>
      </p:sp>
      <p:sp>
        <p:nvSpPr>
          <p:cNvPr id="9" name="灯片编号占位符 3">
            <a:extLst>
              <a:ext uri="{FF2B5EF4-FFF2-40B4-BE49-F238E27FC236}">
                <a16:creationId xmlns:a16="http://schemas.microsoft.com/office/drawing/2014/main" id="{A74066D1-E760-4039-B69B-B4F74033D80D}"/>
              </a:ext>
            </a:extLst>
          </p:cNvPr>
          <p:cNvSpPr>
            <a:spLocks noGrp="1"/>
          </p:cNvSpPr>
          <p:nvPr>
            <p:ph type="sldNum" sz="quarter" idx="12"/>
          </p:nvPr>
        </p:nvSpPr>
        <p:spPr/>
        <p:txBody>
          <a:bodyPr/>
          <a:lstStyle/>
          <a:p>
            <a:pPr>
              <a:defRPr/>
            </a:pPr>
            <a:fld id="{4F6307A9-E968-42FB-A5FC-1C6BDF8AF25A}" type="slidenum">
              <a:rPr lang="en-US" altLang="zh-CN"/>
              <a:pPr>
                <a:defRPr/>
              </a:pPr>
              <a:t>14</a:t>
            </a:fld>
            <a:endParaRPr lang="en-US" altLang="zh-CN"/>
          </a:p>
        </p:txBody>
      </p:sp>
      <p:sp>
        <p:nvSpPr>
          <p:cNvPr id="573444" name="Text Box 4">
            <a:extLst>
              <a:ext uri="{FF2B5EF4-FFF2-40B4-BE49-F238E27FC236}">
                <a16:creationId xmlns:a16="http://schemas.microsoft.com/office/drawing/2014/main" id="{1AE35BAE-EB31-4BEE-A641-EDFD7295C39C}"/>
              </a:ext>
            </a:extLst>
          </p:cNvPr>
          <p:cNvSpPr txBox="1">
            <a:spLocks noChangeArrowheads="1"/>
          </p:cNvSpPr>
          <p:nvPr/>
        </p:nvSpPr>
        <p:spPr bwMode="auto">
          <a:xfrm>
            <a:off x="457200" y="1341438"/>
            <a:ext cx="868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a:solidFill>
                  <a:srgbClr val="FF3300"/>
                </a:solidFill>
                <a:latin typeface="楷体" panose="02010609060101010101" pitchFamily="49" charset="-122"/>
                <a:ea typeface="楷体" panose="02010609060101010101" pitchFamily="49" charset="-122"/>
                <a:cs typeface="Arial" panose="020B0604020202020204" pitchFamily="34" charset="0"/>
              </a:rPr>
              <a:t>氨分子</a:t>
            </a:r>
            <a:r>
              <a:rPr lang="zh-CN" altLang="en-US" sz="2400">
                <a:latin typeface="楷体" panose="02010609060101010101" pitchFamily="49" charset="-122"/>
                <a:ea typeface="楷体" panose="02010609060101010101" pitchFamily="49" charset="-122"/>
                <a:cs typeface="Arial" panose="020B0604020202020204" pitchFamily="34" charset="0"/>
              </a:rPr>
              <a:t>中的氢原子被</a:t>
            </a:r>
            <a:r>
              <a:rPr lang="zh-CN" altLang="en-US" sz="2400">
                <a:solidFill>
                  <a:srgbClr val="FF3300"/>
                </a:solidFill>
                <a:latin typeface="楷体" panose="02010609060101010101" pitchFamily="49" charset="-122"/>
                <a:ea typeface="楷体" panose="02010609060101010101" pitchFamily="49" charset="-122"/>
                <a:cs typeface="Arial" panose="020B0604020202020204" pitchFamily="34" charset="0"/>
              </a:rPr>
              <a:t>一个或几个烃基</a:t>
            </a:r>
            <a:r>
              <a:rPr lang="zh-CN" altLang="en-US" sz="2400">
                <a:solidFill>
                  <a:srgbClr val="000000"/>
                </a:solidFill>
                <a:latin typeface="楷体" panose="02010609060101010101" pitchFamily="49" charset="-122"/>
                <a:ea typeface="楷体" panose="02010609060101010101" pitchFamily="49" charset="-122"/>
                <a:cs typeface="Arial" panose="020B0604020202020204" pitchFamily="34" charset="0"/>
              </a:rPr>
              <a:t>取代</a:t>
            </a:r>
            <a:r>
              <a:rPr lang="zh-CN" altLang="en-US" sz="2400">
                <a:latin typeface="楷体" panose="02010609060101010101" pitchFamily="49" charset="-122"/>
                <a:ea typeface="楷体" panose="02010609060101010101" pitchFamily="49" charset="-122"/>
                <a:cs typeface="Arial" panose="020B0604020202020204" pitchFamily="34" charset="0"/>
              </a:rPr>
              <a:t>后的化合物统称为</a:t>
            </a:r>
            <a:r>
              <a:rPr lang="zh-CN" altLang="en-US" sz="2400">
                <a:solidFill>
                  <a:srgbClr val="FF3300"/>
                </a:solidFill>
                <a:latin typeface="楷体" panose="02010609060101010101" pitchFamily="49" charset="-122"/>
                <a:ea typeface="楷体" panose="02010609060101010101" pitchFamily="49" charset="-122"/>
                <a:cs typeface="Arial" panose="020B0604020202020204" pitchFamily="34" charset="0"/>
              </a:rPr>
              <a:t>胺</a:t>
            </a:r>
            <a:r>
              <a:rPr lang="zh-CN" altLang="en-US" sz="2400">
                <a:latin typeface="楷体" panose="02010609060101010101" pitchFamily="49" charset="-122"/>
                <a:ea typeface="楷体" panose="02010609060101010101" pitchFamily="49" charset="-122"/>
                <a:cs typeface="Arial" panose="020B0604020202020204" pitchFamily="34" charset="0"/>
              </a:rPr>
              <a:t>。</a:t>
            </a:r>
          </a:p>
        </p:txBody>
      </p:sp>
      <p:sp>
        <p:nvSpPr>
          <p:cNvPr id="573448" name="Text Box 8">
            <a:extLst>
              <a:ext uri="{FF2B5EF4-FFF2-40B4-BE49-F238E27FC236}">
                <a16:creationId xmlns:a16="http://schemas.microsoft.com/office/drawing/2014/main" id="{C3D31226-BAB8-4BAB-B214-E2FB262BB11E}"/>
              </a:ext>
            </a:extLst>
          </p:cNvPr>
          <p:cNvSpPr txBox="1">
            <a:spLocks noChangeArrowheads="1"/>
          </p:cNvSpPr>
          <p:nvPr/>
        </p:nvSpPr>
        <p:spPr bwMode="auto">
          <a:xfrm>
            <a:off x="468313" y="2636838"/>
            <a:ext cx="320040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1</a:t>
            </a:r>
            <a:r>
              <a:rPr lang="zh-CN" altLang="en-US" sz="2400">
                <a:latin typeface="Arial" panose="020B0604020202020204" pitchFamily="34" charset="0"/>
                <a:ea typeface="楷体" panose="02010609060101010101" pitchFamily="49" charset="-122"/>
                <a:cs typeface="Arial" panose="020B0604020202020204" pitchFamily="34" charset="0"/>
              </a:rPr>
              <a:t>、分类</a:t>
            </a:r>
          </a:p>
        </p:txBody>
      </p:sp>
      <p:sp>
        <p:nvSpPr>
          <p:cNvPr id="573450" name="Rectangle 10">
            <a:extLst>
              <a:ext uri="{FF2B5EF4-FFF2-40B4-BE49-F238E27FC236}">
                <a16:creationId xmlns:a16="http://schemas.microsoft.com/office/drawing/2014/main" id="{11B3A3EC-8FCF-4C77-8248-19ED2625B8A9}"/>
              </a:ext>
            </a:extLst>
          </p:cNvPr>
          <p:cNvSpPr>
            <a:spLocks noChangeArrowheads="1"/>
          </p:cNvSpPr>
          <p:nvPr/>
        </p:nvSpPr>
        <p:spPr bwMode="auto">
          <a:xfrm>
            <a:off x="3348038" y="533400"/>
            <a:ext cx="1711325" cy="51911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a:latin typeface="Arial" panose="020B0604020202020204" pitchFamily="34" charset="0"/>
                <a:ea typeface="楷体" panose="02010609060101010101" pitchFamily="49" charset="-122"/>
                <a:cs typeface="Arial" panose="020B0604020202020204" pitchFamily="34" charset="0"/>
              </a:rPr>
              <a:t>第二节 胺</a:t>
            </a:r>
          </a:p>
        </p:txBody>
      </p:sp>
      <p:sp>
        <p:nvSpPr>
          <p:cNvPr id="573452" name="Rectangle 12">
            <a:extLst>
              <a:ext uri="{FF2B5EF4-FFF2-40B4-BE49-F238E27FC236}">
                <a16:creationId xmlns:a16="http://schemas.microsoft.com/office/drawing/2014/main" id="{C286A377-7261-4D73-BAEC-CBEF5F59A063}"/>
              </a:ext>
            </a:extLst>
          </p:cNvPr>
          <p:cNvSpPr>
            <a:spLocks noChangeArrowheads="1"/>
          </p:cNvSpPr>
          <p:nvPr/>
        </p:nvSpPr>
        <p:spPr bwMode="auto">
          <a:xfrm>
            <a:off x="179388" y="1989138"/>
            <a:ext cx="396240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sz="2400">
                <a:latin typeface="Times New Roman" panose="02020603050405020304" pitchFamily="18" charset="0"/>
                <a:ea typeface="楷体" panose="02010609060101010101" pitchFamily="49" charset="-122"/>
                <a:cs typeface="Arial" panose="020B0604020202020204" pitchFamily="34" charset="0"/>
              </a:rPr>
              <a:t>一、胺的分类、结构和命名</a:t>
            </a:r>
          </a:p>
        </p:txBody>
      </p:sp>
      <p:graphicFrame>
        <p:nvGraphicFramePr>
          <p:cNvPr id="573455" name="Object 15">
            <a:extLst>
              <a:ext uri="{FF2B5EF4-FFF2-40B4-BE49-F238E27FC236}">
                <a16:creationId xmlns:a16="http://schemas.microsoft.com/office/drawing/2014/main" id="{D478309F-B9EC-4E72-ABDF-CE655325D51C}"/>
              </a:ext>
            </a:extLst>
          </p:cNvPr>
          <p:cNvGraphicFramePr>
            <a:graphicFrameLocks noChangeAspect="1"/>
          </p:cNvGraphicFramePr>
          <p:nvPr/>
        </p:nvGraphicFramePr>
        <p:xfrm>
          <a:off x="1476375" y="3644900"/>
          <a:ext cx="6337300" cy="1947863"/>
        </p:xfrm>
        <a:graphic>
          <a:graphicData uri="http://schemas.openxmlformats.org/presentationml/2006/ole">
            <mc:AlternateContent xmlns:mc="http://schemas.openxmlformats.org/markup-compatibility/2006">
              <mc:Choice xmlns:v="urn:schemas-microsoft-com:vml" Requires="v">
                <p:oleObj spid="_x0000_s20566" name="CS ChemDraw Drawing" r:id="rId3" imgW="4440527" imgH="1365324" progId="ChemDraw.Document.6.0">
                  <p:embed/>
                </p:oleObj>
              </mc:Choice>
              <mc:Fallback>
                <p:oleObj name="CS ChemDraw Drawing" r:id="rId3" imgW="4440527" imgH="1365324" progId="ChemDraw.Document.6.0">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644900"/>
                        <a:ext cx="6337300" cy="194786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73450"/>
                                        </p:tgtEl>
                                        <p:attrNameLst>
                                          <p:attrName>style.visibility</p:attrName>
                                        </p:attrNameLst>
                                      </p:cBhvr>
                                      <p:to>
                                        <p:strVal val="visible"/>
                                      </p:to>
                                    </p:set>
                                    <p:animEffect transition="in" filter="slide(fromBottom)">
                                      <p:cBhvr>
                                        <p:cTn id="7" dur="500"/>
                                        <p:tgtEl>
                                          <p:spTgt spid="573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73444"/>
                                        </p:tgtEl>
                                        <p:attrNameLst>
                                          <p:attrName>style.visibility</p:attrName>
                                        </p:attrNameLst>
                                      </p:cBhvr>
                                      <p:to>
                                        <p:strVal val="visible"/>
                                      </p:to>
                                    </p:set>
                                    <p:animEffect transition="in" filter="slide(fromBottom)">
                                      <p:cBhvr>
                                        <p:cTn id="12" dur="500"/>
                                        <p:tgtEl>
                                          <p:spTgt spid="5734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73452"/>
                                        </p:tgtEl>
                                        <p:attrNameLst>
                                          <p:attrName>style.visibility</p:attrName>
                                        </p:attrNameLst>
                                      </p:cBhvr>
                                      <p:to>
                                        <p:strVal val="visible"/>
                                      </p:to>
                                    </p:set>
                                    <p:animEffect transition="in" filter="slide(fromBottom)">
                                      <p:cBhvr>
                                        <p:cTn id="17" dur="500"/>
                                        <p:tgtEl>
                                          <p:spTgt spid="5734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73448"/>
                                        </p:tgtEl>
                                        <p:attrNameLst>
                                          <p:attrName>style.visibility</p:attrName>
                                        </p:attrNameLst>
                                      </p:cBhvr>
                                      <p:to>
                                        <p:strVal val="visible"/>
                                      </p:to>
                                    </p:set>
                                    <p:animEffect transition="in" filter="slide(fromBottom)">
                                      <p:cBhvr>
                                        <p:cTn id="22" dur="500"/>
                                        <p:tgtEl>
                                          <p:spTgt spid="573448"/>
                                        </p:tgtEl>
                                      </p:cBhvr>
                                    </p:animEffect>
                                  </p:childTnLst>
                                </p:cTn>
                              </p:par>
                              <p:par>
                                <p:cTn id="23" presetID="12" presetClass="entr" presetSubtype="4" fill="hold" nodeType="withEffect">
                                  <p:stCondLst>
                                    <p:cond delay="0"/>
                                  </p:stCondLst>
                                  <p:childTnLst>
                                    <p:set>
                                      <p:cBhvr>
                                        <p:cTn id="24" dur="1" fill="hold">
                                          <p:stCondLst>
                                            <p:cond delay="0"/>
                                          </p:stCondLst>
                                        </p:cTn>
                                        <p:tgtEl>
                                          <p:spTgt spid="573455"/>
                                        </p:tgtEl>
                                        <p:attrNameLst>
                                          <p:attrName>style.visibility</p:attrName>
                                        </p:attrNameLst>
                                      </p:cBhvr>
                                      <p:to>
                                        <p:strVal val="visible"/>
                                      </p:to>
                                    </p:set>
                                    <p:animEffect transition="in" filter="slide(fromBottom)">
                                      <p:cBhvr>
                                        <p:cTn id="25" dur="500"/>
                                        <p:tgtEl>
                                          <p:spTgt spid="573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4" grpId="0"/>
      <p:bldP spid="573448" grpId="0"/>
      <p:bldP spid="573450" grpId="0"/>
      <p:bldP spid="5734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A06EF0B-F3F9-4A95-A24B-3783B5AB14AD}"/>
              </a:ext>
            </a:extLst>
          </p:cNvPr>
          <p:cNvSpPr>
            <a:spLocks noGrp="1"/>
          </p:cNvSpPr>
          <p:nvPr>
            <p:ph type="dt" sz="quarter" idx="10"/>
          </p:nvPr>
        </p:nvSpPr>
        <p:spPr/>
        <p:txBody>
          <a:bodyPr/>
          <a:lstStyle/>
          <a:p>
            <a:pPr>
              <a:defRPr/>
            </a:pPr>
            <a:fld id="{9BFDDD71-83B3-4AAF-8A18-231E75413471}" type="datetime11">
              <a:rPr lang="zh-CN" altLang="en-US"/>
              <a:pPr>
                <a:defRPr/>
              </a:pPr>
              <a:t>13:53:08</a:t>
            </a:fld>
            <a:endParaRPr lang="en-US" altLang="zh-CN"/>
          </a:p>
        </p:txBody>
      </p:sp>
      <p:sp>
        <p:nvSpPr>
          <p:cNvPr id="8" name="灯片编号占位符 6">
            <a:extLst>
              <a:ext uri="{FF2B5EF4-FFF2-40B4-BE49-F238E27FC236}">
                <a16:creationId xmlns:a16="http://schemas.microsoft.com/office/drawing/2014/main" id="{2281BE0B-9778-471F-83E4-EAE7B02A9286}"/>
              </a:ext>
            </a:extLst>
          </p:cNvPr>
          <p:cNvSpPr>
            <a:spLocks noGrp="1"/>
          </p:cNvSpPr>
          <p:nvPr>
            <p:ph type="sldNum" sz="quarter" idx="12"/>
          </p:nvPr>
        </p:nvSpPr>
        <p:spPr/>
        <p:txBody>
          <a:bodyPr/>
          <a:lstStyle/>
          <a:p>
            <a:pPr>
              <a:defRPr/>
            </a:pPr>
            <a:fld id="{D94ED714-FFC1-4FC2-9DDA-94F88B83F53C}" type="slidenum">
              <a:rPr lang="en-US" altLang="zh-CN"/>
              <a:pPr>
                <a:defRPr/>
              </a:pPr>
              <a:t>15</a:t>
            </a:fld>
            <a:endParaRPr lang="en-US" altLang="zh-CN"/>
          </a:p>
        </p:txBody>
      </p:sp>
      <p:sp>
        <p:nvSpPr>
          <p:cNvPr id="720902" name="Rectangle 6">
            <a:extLst>
              <a:ext uri="{FF2B5EF4-FFF2-40B4-BE49-F238E27FC236}">
                <a16:creationId xmlns:a16="http://schemas.microsoft.com/office/drawing/2014/main" id="{B813950F-0908-4B94-AB60-CDE9CF071CFC}"/>
              </a:ext>
            </a:extLst>
          </p:cNvPr>
          <p:cNvSpPr>
            <a:spLocks noChangeArrowheads="1"/>
          </p:cNvSpPr>
          <p:nvPr/>
        </p:nvSpPr>
        <p:spPr bwMode="auto">
          <a:xfrm>
            <a:off x="684213" y="260350"/>
            <a:ext cx="1374775"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2</a:t>
            </a:r>
            <a:r>
              <a:rPr kumimoji="0" lang="zh-CN" altLang="en-US" sz="2400">
                <a:latin typeface="Arial" panose="020B0604020202020204" pitchFamily="34" charset="0"/>
                <a:ea typeface="楷体" panose="02010609060101010101" pitchFamily="49" charset="-122"/>
                <a:cs typeface="Arial" panose="020B0604020202020204" pitchFamily="34" charset="0"/>
              </a:rPr>
              <a:t>、结构</a:t>
            </a:r>
          </a:p>
        </p:txBody>
      </p:sp>
      <p:sp>
        <p:nvSpPr>
          <p:cNvPr id="720903" name="Rectangle 7">
            <a:extLst>
              <a:ext uri="{FF2B5EF4-FFF2-40B4-BE49-F238E27FC236}">
                <a16:creationId xmlns:a16="http://schemas.microsoft.com/office/drawing/2014/main" id="{BBE784FA-1805-453C-BB93-150F337476A9}"/>
              </a:ext>
            </a:extLst>
          </p:cNvPr>
          <p:cNvSpPr>
            <a:spLocks noChangeArrowheads="1"/>
          </p:cNvSpPr>
          <p:nvPr/>
        </p:nvSpPr>
        <p:spPr bwMode="auto">
          <a:xfrm>
            <a:off x="133921" y="836712"/>
            <a:ext cx="8876158" cy="934679"/>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marL="0" eaLnBrk="1" hangingPunct="1">
              <a:lnSpc>
                <a:spcPct val="120000"/>
              </a:lnSpc>
              <a:spcBef>
                <a:spcPts val="0"/>
              </a:spcBef>
              <a:buFontTx/>
              <a:buNone/>
            </a:pP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        有机胺分子的结构与无机氨相似，</a:t>
            </a: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N</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原子以不等性</a:t>
            </a:r>
            <a:r>
              <a:rPr kumimoji="0" lang="en-US" altLang="zh-CN" sz="2400" i="1" dirty="0">
                <a:latin typeface="Times New Roman" panose="02020603050405020304" pitchFamily="18" charset="0"/>
                <a:ea typeface="楷体" panose="02010609060101010101" pitchFamily="49" charset="-122"/>
                <a:cs typeface="Arial" panose="020B0604020202020204" pitchFamily="34" charset="0"/>
              </a:rPr>
              <a:t>sp</a:t>
            </a:r>
            <a:r>
              <a:rPr kumimoji="0" lang="en-US" altLang="zh-CN" sz="2400" baseline="30000" dirty="0">
                <a:latin typeface="Times New Roman" panose="02020603050405020304" pitchFamily="18" charset="0"/>
                <a:ea typeface="楷体" panose="02010609060101010101" pitchFamily="49" charset="-122"/>
                <a:cs typeface="Arial" panose="020B0604020202020204" pitchFamily="34" charset="0"/>
              </a:rPr>
              <a:t>3</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方式进行杂化，孤电子对占据一个</a:t>
            </a:r>
            <a:r>
              <a:rPr kumimoji="0" lang="en-US" altLang="zh-CN" sz="2400" i="1" dirty="0">
                <a:latin typeface="Times New Roman" panose="02020603050405020304" pitchFamily="18" charset="0"/>
                <a:ea typeface="楷体" panose="02010609060101010101" pitchFamily="49" charset="-122"/>
                <a:cs typeface="Arial" panose="020B0604020202020204" pitchFamily="34" charset="0"/>
              </a:rPr>
              <a:t>sp</a:t>
            </a:r>
            <a:r>
              <a:rPr kumimoji="0" lang="en-US" altLang="zh-CN" sz="2400" baseline="30000" dirty="0">
                <a:latin typeface="Times New Roman" panose="02020603050405020304" pitchFamily="18" charset="0"/>
                <a:ea typeface="楷体" panose="02010609060101010101" pitchFamily="49" charset="-122"/>
                <a:cs typeface="Arial" panose="020B0604020202020204" pitchFamily="34" charset="0"/>
              </a:rPr>
              <a:t>3</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杂化轨道，胺分子呈三角锥型。</a:t>
            </a:r>
          </a:p>
        </p:txBody>
      </p:sp>
      <p:grpSp>
        <p:nvGrpSpPr>
          <p:cNvPr id="12" name="组合 17">
            <a:extLst>
              <a:ext uri="{FF2B5EF4-FFF2-40B4-BE49-F238E27FC236}">
                <a16:creationId xmlns:a16="http://schemas.microsoft.com/office/drawing/2014/main" id="{37FA59B5-6D1A-4756-BD80-A5729B188787}"/>
              </a:ext>
            </a:extLst>
          </p:cNvPr>
          <p:cNvGrpSpPr>
            <a:grpSpLocks/>
          </p:cNvGrpSpPr>
          <p:nvPr/>
        </p:nvGrpSpPr>
        <p:grpSpPr bwMode="auto">
          <a:xfrm>
            <a:off x="1260475" y="1998117"/>
            <a:ext cx="6319838" cy="4167187"/>
            <a:chOff x="1022350" y="1804988"/>
            <a:chExt cx="6588125" cy="4433722"/>
          </a:xfrm>
        </p:grpSpPr>
        <p:sp>
          <p:nvSpPr>
            <p:cNvPr id="13" name="AutoShape 26">
              <a:extLst>
                <a:ext uri="{FF2B5EF4-FFF2-40B4-BE49-F238E27FC236}">
                  <a16:creationId xmlns:a16="http://schemas.microsoft.com/office/drawing/2014/main" id="{B55B71A1-99C5-4889-9EF4-AFA3534B06E2}"/>
                </a:ext>
              </a:extLst>
            </p:cNvPr>
            <p:cNvSpPr>
              <a:spLocks noChangeArrowheads="1"/>
            </p:cNvSpPr>
            <p:nvPr/>
          </p:nvSpPr>
          <p:spPr bwMode="auto">
            <a:xfrm>
              <a:off x="4572000" y="2836863"/>
              <a:ext cx="3038475" cy="2616200"/>
            </a:xfrm>
            <a:prstGeom prst="roundRect">
              <a:avLst>
                <a:gd name="adj" fmla="val 16667"/>
              </a:avLst>
            </a:prstGeom>
            <a:solidFill>
              <a:srgbClr val="FFFFFF"/>
            </a:solidFill>
            <a:ln w="25400">
              <a:solidFill>
                <a:srgbClr val="99CCFF"/>
              </a:solidFill>
              <a:prstDash val="dash"/>
              <a:round/>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4" name="Object 4">
              <a:extLst>
                <a:ext uri="{FF2B5EF4-FFF2-40B4-BE49-F238E27FC236}">
                  <a16:creationId xmlns:a16="http://schemas.microsoft.com/office/drawing/2014/main" id="{991CC440-918A-408C-9C49-8BBFD5444FE8}"/>
                </a:ext>
              </a:extLst>
            </p:cNvPr>
            <p:cNvGraphicFramePr>
              <a:graphicFrameLocks noChangeAspect="1"/>
            </p:cNvGraphicFramePr>
            <p:nvPr/>
          </p:nvGraphicFramePr>
          <p:xfrm>
            <a:off x="2044700" y="2090738"/>
            <a:ext cx="812800" cy="569912"/>
          </p:xfrm>
          <a:graphic>
            <a:graphicData uri="http://schemas.openxmlformats.org/presentationml/2006/ole">
              <mc:AlternateContent xmlns:mc="http://schemas.openxmlformats.org/markup-compatibility/2006">
                <mc:Choice xmlns:v="urn:schemas-microsoft-com:vml" Requires="v">
                  <p:oleObj spid="_x0000_s50260" name="CS ChemDraw Drawing" r:id="rId3" imgW="581760" imgH="402480" progId="ChemDraw.Document.6.0">
                    <p:embed/>
                  </p:oleObj>
                </mc:Choice>
                <mc:Fallback>
                  <p:oleObj name="CS ChemDraw Drawing" r:id="rId3" imgW="581760" imgH="402480" progId="ChemDraw.Document.6.0">
                    <p:embed/>
                    <p:pic>
                      <p:nvPicPr>
                        <p:cNvPr id="2050" name="Object 4">
                          <a:extLst>
                            <a:ext uri="{FF2B5EF4-FFF2-40B4-BE49-F238E27FC236}">
                              <a16:creationId xmlns:a16="http://schemas.microsoft.com/office/drawing/2014/main" id="{0E9DFFAF-F86F-4862-B532-B6991039AE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4700" y="2090738"/>
                          <a:ext cx="812800"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AutoShape 15">
              <a:extLst>
                <a:ext uri="{FF2B5EF4-FFF2-40B4-BE49-F238E27FC236}">
                  <a16:creationId xmlns:a16="http://schemas.microsoft.com/office/drawing/2014/main" id="{99CA230B-DB02-49BE-BE6D-F5A240C729A8}"/>
                </a:ext>
              </a:extLst>
            </p:cNvPr>
            <p:cNvSpPr>
              <a:spLocks noChangeArrowheads="1"/>
            </p:cNvSpPr>
            <p:nvPr/>
          </p:nvSpPr>
          <p:spPr bwMode="auto">
            <a:xfrm>
              <a:off x="1022350" y="2944813"/>
              <a:ext cx="3052763" cy="2432050"/>
            </a:xfrm>
            <a:prstGeom prst="roundRect">
              <a:avLst>
                <a:gd name="adj" fmla="val 16667"/>
              </a:avLst>
            </a:prstGeom>
            <a:noFill/>
            <a:ln w="25400">
              <a:solidFill>
                <a:srgbClr val="99CC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6" name="Picture 16">
              <a:extLst>
                <a:ext uri="{FF2B5EF4-FFF2-40B4-BE49-F238E27FC236}">
                  <a16:creationId xmlns:a16="http://schemas.microsoft.com/office/drawing/2014/main" id="{C3B6E442-1C94-4E04-9BAE-14F2CAF375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666778">
              <a:off x="1846263" y="3160713"/>
              <a:ext cx="14478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Arc 21">
              <a:extLst>
                <a:ext uri="{FF2B5EF4-FFF2-40B4-BE49-F238E27FC236}">
                  <a16:creationId xmlns:a16="http://schemas.microsoft.com/office/drawing/2014/main" id="{5136BDA0-3E86-496F-A07B-034C5100F9F8}"/>
                </a:ext>
              </a:extLst>
            </p:cNvPr>
            <p:cNvSpPr>
              <a:spLocks/>
            </p:cNvSpPr>
            <p:nvPr/>
          </p:nvSpPr>
          <p:spPr bwMode="auto">
            <a:xfrm>
              <a:off x="2192338" y="4113213"/>
              <a:ext cx="515937" cy="457200"/>
            </a:xfrm>
            <a:custGeom>
              <a:avLst/>
              <a:gdLst>
                <a:gd name="T0" fmla="*/ 2147483647 w 26298"/>
                <a:gd name="T1" fmla="*/ 2147483647 h 21600"/>
                <a:gd name="T2" fmla="*/ 0 w 26298"/>
                <a:gd name="T3" fmla="*/ 2147483647 h 21600"/>
                <a:gd name="T4" fmla="*/ 2147483647 w 26298"/>
                <a:gd name="T5" fmla="*/ 0 h 21600"/>
                <a:gd name="T6" fmla="*/ 0 60000 65536"/>
                <a:gd name="T7" fmla="*/ 0 60000 65536"/>
                <a:gd name="T8" fmla="*/ 0 60000 65536"/>
                <a:gd name="T9" fmla="*/ 0 w 26298"/>
                <a:gd name="T10" fmla="*/ 0 h 21600"/>
                <a:gd name="T11" fmla="*/ 26298 w 26298"/>
                <a:gd name="T12" fmla="*/ 21600 h 21600"/>
              </a:gdLst>
              <a:ahLst/>
              <a:cxnLst>
                <a:cxn ang="T6">
                  <a:pos x="T0" y="T1"/>
                </a:cxn>
                <a:cxn ang="T7">
                  <a:pos x="T2" y="T3"/>
                </a:cxn>
                <a:cxn ang="T8">
                  <a:pos x="T4" y="T5"/>
                </a:cxn>
              </a:cxnLst>
              <a:rect l="T9" t="T10" r="T11" b="T12"/>
              <a:pathLst>
                <a:path w="26298" h="21600" fill="none" extrusionOk="0">
                  <a:moveTo>
                    <a:pt x="26297" y="13499"/>
                  </a:moveTo>
                  <a:cubicBezTo>
                    <a:pt x="22198" y="18619"/>
                    <a:pt x="15994" y="21599"/>
                    <a:pt x="9436" y="21600"/>
                  </a:cubicBezTo>
                  <a:cubicBezTo>
                    <a:pt x="6166" y="21600"/>
                    <a:pt x="2940" y="20858"/>
                    <a:pt x="0" y="19429"/>
                  </a:cubicBezTo>
                </a:path>
                <a:path w="26298" h="21600" stroke="0" extrusionOk="0">
                  <a:moveTo>
                    <a:pt x="26297" y="13499"/>
                  </a:moveTo>
                  <a:cubicBezTo>
                    <a:pt x="22198" y="18619"/>
                    <a:pt x="15994" y="21599"/>
                    <a:pt x="9436" y="21600"/>
                  </a:cubicBezTo>
                  <a:cubicBezTo>
                    <a:pt x="6166" y="21600"/>
                    <a:pt x="2940" y="20858"/>
                    <a:pt x="0" y="19429"/>
                  </a:cubicBezTo>
                  <a:lnTo>
                    <a:pt x="9436" y="0"/>
                  </a:lnTo>
                  <a:close/>
                </a:path>
              </a:pathLst>
            </a:custGeom>
            <a:noFill/>
            <a:ln w="25400">
              <a:solidFill>
                <a:srgbClr val="FF99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Line 22">
              <a:extLst>
                <a:ext uri="{FF2B5EF4-FFF2-40B4-BE49-F238E27FC236}">
                  <a16:creationId xmlns:a16="http://schemas.microsoft.com/office/drawing/2014/main" id="{40F47B9F-F44F-4459-9764-2922EAA7D742}"/>
                </a:ext>
              </a:extLst>
            </p:cNvPr>
            <p:cNvSpPr>
              <a:spLocks noChangeShapeType="1"/>
            </p:cNvSpPr>
            <p:nvPr/>
          </p:nvSpPr>
          <p:spPr bwMode="auto">
            <a:xfrm>
              <a:off x="2527300" y="4584700"/>
              <a:ext cx="215900" cy="1630363"/>
            </a:xfrm>
            <a:prstGeom prst="line">
              <a:avLst/>
            </a:prstGeom>
            <a:noFill/>
            <a:ln w="25400">
              <a:solidFill>
                <a:srgbClr val="FF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23">
              <a:extLst>
                <a:ext uri="{FF2B5EF4-FFF2-40B4-BE49-F238E27FC236}">
                  <a16:creationId xmlns:a16="http://schemas.microsoft.com/office/drawing/2014/main" id="{0B85423C-8C62-4EF3-AA7A-D827F4429E24}"/>
                </a:ext>
              </a:extLst>
            </p:cNvPr>
            <p:cNvSpPr>
              <a:spLocks noChangeShapeType="1"/>
            </p:cNvSpPr>
            <p:nvPr/>
          </p:nvSpPr>
          <p:spPr bwMode="auto">
            <a:xfrm>
              <a:off x="2743200" y="6215063"/>
              <a:ext cx="2362200" cy="0"/>
            </a:xfrm>
            <a:prstGeom prst="line">
              <a:avLst/>
            </a:prstGeom>
            <a:noFill/>
            <a:ln w="25400">
              <a:solidFill>
                <a:srgbClr val="FF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 Box 24">
              <a:extLst>
                <a:ext uri="{FF2B5EF4-FFF2-40B4-BE49-F238E27FC236}">
                  <a16:creationId xmlns:a16="http://schemas.microsoft.com/office/drawing/2014/main" id="{D96B2673-41C2-4C76-84CC-33F4D0C12231}"/>
                </a:ext>
              </a:extLst>
            </p:cNvPr>
            <p:cNvSpPr txBox="1">
              <a:spLocks noChangeArrowheads="1"/>
            </p:cNvSpPr>
            <p:nvPr/>
          </p:nvSpPr>
          <p:spPr bwMode="auto">
            <a:xfrm>
              <a:off x="2872519" y="5848542"/>
              <a:ext cx="885367" cy="390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a:t>107.3</a:t>
              </a:r>
              <a:r>
                <a:rPr lang="en-US" altLang="zh-CN" baseline="30000"/>
                <a:t>o</a:t>
              </a:r>
            </a:p>
          </p:txBody>
        </p:sp>
        <p:pic>
          <p:nvPicPr>
            <p:cNvPr id="21" name="Picture 25">
              <a:extLst>
                <a:ext uri="{FF2B5EF4-FFF2-40B4-BE49-F238E27FC236}">
                  <a16:creationId xmlns:a16="http://schemas.microsoft.com/office/drawing/2014/main" id="{31E5B8A3-52FB-4583-989D-D000EC9119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660915">
              <a:off x="5002213" y="3117850"/>
              <a:ext cx="2125662"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Arc 27">
              <a:extLst>
                <a:ext uri="{FF2B5EF4-FFF2-40B4-BE49-F238E27FC236}">
                  <a16:creationId xmlns:a16="http://schemas.microsoft.com/office/drawing/2014/main" id="{C1B55045-D1E8-4183-B0F1-8E5095DD8EDD}"/>
                </a:ext>
              </a:extLst>
            </p:cNvPr>
            <p:cNvSpPr>
              <a:spLocks/>
            </p:cNvSpPr>
            <p:nvPr/>
          </p:nvSpPr>
          <p:spPr bwMode="auto">
            <a:xfrm flipH="1">
              <a:off x="5356225" y="3732213"/>
              <a:ext cx="265113" cy="530225"/>
            </a:xfrm>
            <a:custGeom>
              <a:avLst/>
              <a:gdLst>
                <a:gd name="T0" fmla="*/ 2147483647 w 16413"/>
                <a:gd name="T1" fmla="*/ 2147483647 h 21600"/>
                <a:gd name="T2" fmla="*/ 0 w 16413"/>
                <a:gd name="T3" fmla="*/ 2147483647 h 21600"/>
                <a:gd name="T4" fmla="*/ 2147483647 w 16413"/>
                <a:gd name="T5" fmla="*/ 0 h 21600"/>
                <a:gd name="T6" fmla="*/ 0 60000 65536"/>
                <a:gd name="T7" fmla="*/ 0 60000 65536"/>
                <a:gd name="T8" fmla="*/ 0 60000 65536"/>
                <a:gd name="T9" fmla="*/ 0 w 16413"/>
                <a:gd name="T10" fmla="*/ 0 h 21600"/>
                <a:gd name="T11" fmla="*/ 16413 w 16413"/>
                <a:gd name="T12" fmla="*/ 21600 h 21600"/>
              </a:gdLst>
              <a:ahLst/>
              <a:cxnLst>
                <a:cxn ang="T6">
                  <a:pos x="T0" y="T1"/>
                </a:cxn>
                <a:cxn ang="T7">
                  <a:pos x="T2" y="T3"/>
                </a:cxn>
                <a:cxn ang="T8">
                  <a:pos x="T4" y="T5"/>
                </a:cxn>
              </a:cxnLst>
              <a:rect l="T9" t="T10" r="T11" b="T12"/>
              <a:pathLst>
                <a:path w="16413" h="21600" fill="none" extrusionOk="0">
                  <a:moveTo>
                    <a:pt x="16413" y="14071"/>
                  </a:moveTo>
                  <a:cubicBezTo>
                    <a:pt x="12309" y="18850"/>
                    <a:pt x="6324" y="21599"/>
                    <a:pt x="25" y="21600"/>
                  </a:cubicBezTo>
                  <a:cubicBezTo>
                    <a:pt x="16" y="21600"/>
                    <a:pt x="8" y="21599"/>
                    <a:pt x="0" y="21599"/>
                  </a:cubicBezTo>
                </a:path>
                <a:path w="16413" h="21600" stroke="0" extrusionOk="0">
                  <a:moveTo>
                    <a:pt x="16413" y="14071"/>
                  </a:moveTo>
                  <a:cubicBezTo>
                    <a:pt x="12309" y="18850"/>
                    <a:pt x="6324" y="21599"/>
                    <a:pt x="25" y="21600"/>
                  </a:cubicBezTo>
                  <a:cubicBezTo>
                    <a:pt x="16" y="21600"/>
                    <a:pt x="8" y="21599"/>
                    <a:pt x="0" y="21599"/>
                  </a:cubicBezTo>
                  <a:lnTo>
                    <a:pt x="25" y="0"/>
                  </a:lnTo>
                  <a:close/>
                </a:path>
              </a:pathLst>
            </a:custGeom>
            <a:noFill/>
            <a:ln w="25400">
              <a:solidFill>
                <a:srgbClr val="FF99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Line 28">
              <a:extLst>
                <a:ext uri="{FF2B5EF4-FFF2-40B4-BE49-F238E27FC236}">
                  <a16:creationId xmlns:a16="http://schemas.microsoft.com/office/drawing/2014/main" id="{8BB6F05D-71F2-48E7-9094-631C9F737088}"/>
                </a:ext>
              </a:extLst>
            </p:cNvPr>
            <p:cNvSpPr>
              <a:spLocks noChangeShapeType="1"/>
            </p:cNvSpPr>
            <p:nvPr/>
          </p:nvSpPr>
          <p:spPr bwMode="auto">
            <a:xfrm flipH="1">
              <a:off x="5105400" y="4249738"/>
              <a:ext cx="314325" cy="1965325"/>
            </a:xfrm>
            <a:prstGeom prst="line">
              <a:avLst/>
            </a:prstGeom>
            <a:noFill/>
            <a:ln w="25400">
              <a:solidFill>
                <a:srgbClr val="FF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4" name="Object 30">
              <a:extLst>
                <a:ext uri="{FF2B5EF4-FFF2-40B4-BE49-F238E27FC236}">
                  <a16:creationId xmlns:a16="http://schemas.microsoft.com/office/drawing/2014/main" id="{832AA173-64E8-4827-8E4F-DE88AD0AD0B3}"/>
                </a:ext>
              </a:extLst>
            </p:cNvPr>
            <p:cNvGraphicFramePr>
              <a:graphicFrameLocks noChangeAspect="1"/>
            </p:cNvGraphicFramePr>
            <p:nvPr/>
          </p:nvGraphicFramePr>
          <p:xfrm>
            <a:off x="5835650" y="1804988"/>
            <a:ext cx="1042988" cy="577850"/>
          </p:xfrm>
          <a:graphic>
            <a:graphicData uri="http://schemas.openxmlformats.org/presentationml/2006/ole">
              <mc:AlternateContent xmlns:mc="http://schemas.openxmlformats.org/markup-compatibility/2006">
                <mc:Choice xmlns:v="urn:schemas-microsoft-com:vml" Requires="v">
                  <p:oleObj spid="_x0000_s50261" name="CS ChemDraw Drawing" r:id="rId7" imgW="746640" imgH="410040" progId="ChemDraw.Document.6.0">
                    <p:embed/>
                  </p:oleObj>
                </mc:Choice>
                <mc:Fallback>
                  <p:oleObj name="CS ChemDraw Drawing" r:id="rId7" imgW="746640" imgH="410040" progId="ChemDraw.Document.6.0">
                    <p:embed/>
                    <p:pic>
                      <p:nvPicPr>
                        <p:cNvPr id="2051" name="Object 30">
                          <a:extLst>
                            <a:ext uri="{FF2B5EF4-FFF2-40B4-BE49-F238E27FC236}">
                              <a16:creationId xmlns:a16="http://schemas.microsoft.com/office/drawing/2014/main" id="{D13F458E-64A1-4763-8C80-AE2CA3D2DE0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35650" y="1804988"/>
                          <a:ext cx="104298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Text Box 31">
              <a:extLst>
                <a:ext uri="{FF2B5EF4-FFF2-40B4-BE49-F238E27FC236}">
                  <a16:creationId xmlns:a16="http://schemas.microsoft.com/office/drawing/2014/main" id="{AD861114-F6A2-424E-A3B5-3D074EBFCBA0}"/>
                </a:ext>
              </a:extLst>
            </p:cNvPr>
            <p:cNvSpPr txBox="1">
              <a:spLocks noChangeArrowheads="1"/>
            </p:cNvSpPr>
            <p:nvPr/>
          </p:nvSpPr>
          <p:spPr bwMode="auto">
            <a:xfrm>
              <a:off x="4401639" y="5833341"/>
              <a:ext cx="686781" cy="390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a:t>108</a:t>
              </a:r>
              <a:r>
                <a:rPr lang="en-US" altLang="zh-CN" baseline="30000"/>
                <a:t>o</a:t>
              </a:r>
            </a:p>
          </p:txBody>
        </p:sp>
        <p:sp>
          <p:nvSpPr>
            <p:cNvPr id="26" name="TextBox 20">
              <a:extLst>
                <a:ext uri="{FF2B5EF4-FFF2-40B4-BE49-F238E27FC236}">
                  <a16:creationId xmlns:a16="http://schemas.microsoft.com/office/drawing/2014/main" id="{64224129-D27D-42E3-981C-726A3678D990}"/>
                </a:ext>
              </a:extLst>
            </p:cNvPr>
            <p:cNvSpPr txBox="1">
              <a:spLocks noChangeArrowheads="1"/>
            </p:cNvSpPr>
            <p:nvPr/>
          </p:nvSpPr>
          <p:spPr bwMode="auto">
            <a:xfrm>
              <a:off x="1116303" y="3335338"/>
              <a:ext cx="57756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chemeClr val="accent2"/>
                  </a:solidFill>
                  <a:latin typeface="黑体" panose="02010609060101010101" pitchFamily="49" charset="-122"/>
                  <a:ea typeface="黑体" panose="02010609060101010101" pitchFamily="49" charset="-122"/>
                </a:rPr>
                <a:t>三角锥形</a:t>
              </a:r>
            </a:p>
          </p:txBody>
        </p:sp>
        <p:sp>
          <p:nvSpPr>
            <p:cNvPr id="27" name="TextBox 22">
              <a:extLst>
                <a:ext uri="{FF2B5EF4-FFF2-40B4-BE49-F238E27FC236}">
                  <a16:creationId xmlns:a16="http://schemas.microsoft.com/office/drawing/2014/main" id="{70DB161E-A748-4F36-B79A-91AAF9C00658}"/>
                </a:ext>
              </a:extLst>
            </p:cNvPr>
            <p:cNvSpPr txBox="1">
              <a:spLocks noChangeArrowheads="1"/>
            </p:cNvSpPr>
            <p:nvPr/>
          </p:nvSpPr>
          <p:spPr bwMode="auto">
            <a:xfrm>
              <a:off x="3402085" y="3549763"/>
              <a:ext cx="953217" cy="126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400" i="1" dirty="0">
                  <a:solidFill>
                    <a:schemeClr val="accent2"/>
                  </a:solidFill>
                  <a:ea typeface="黑体" panose="02010609060101010101" pitchFamily="49" charset="-122"/>
                </a:rPr>
                <a:t>sp</a:t>
              </a:r>
              <a:r>
                <a:rPr lang="en-US" altLang="zh-CN" sz="2400" baseline="30000" dirty="0">
                  <a:solidFill>
                    <a:schemeClr val="accent2"/>
                  </a:solidFill>
                  <a:ea typeface="黑体" panose="02010609060101010101" pitchFamily="49" charset="-122"/>
                </a:rPr>
                <a:t>3</a:t>
              </a:r>
            </a:p>
            <a:p>
              <a:pPr eaLnBrk="1" hangingPunct="1"/>
              <a:r>
                <a:rPr lang="zh-CN" altLang="en-US" sz="2400" dirty="0">
                  <a:solidFill>
                    <a:schemeClr val="accent2"/>
                  </a:solidFill>
                  <a:latin typeface="黑体" panose="02010609060101010101" pitchFamily="49" charset="-122"/>
                  <a:ea typeface="黑体" panose="02010609060101010101" pitchFamily="49" charset="-122"/>
                </a:rPr>
                <a:t>杂</a:t>
              </a:r>
              <a:endParaRPr lang="en-US" altLang="zh-CN" sz="2400" dirty="0">
                <a:solidFill>
                  <a:schemeClr val="accent2"/>
                </a:solidFill>
                <a:latin typeface="黑体" panose="02010609060101010101" pitchFamily="49" charset="-122"/>
                <a:ea typeface="黑体" panose="02010609060101010101" pitchFamily="49" charset="-122"/>
              </a:endParaRPr>
            </a:p>
            <a:p>
              <a:pPr eaLnBrk="1" hangingPunct="1"/>
              <a:r>
                <a:rPr lang="zh-CN" altLang="en-US" sz="2400" dirty="0">
                  <a:solidFill>
                    <a:schemeClr val="accent2"/>
                  </a:solidFill>
                  <a:latin typeface="黑体" panose="02010609060101010101" pitchFamily="49" charset="-122"/>
                  <a:ea typeface="黑体" panose="02010609060101010101" pitchFamily="49" charset="-122"/>
                </a:rPr>
                <a:t>化</a:t>
              </a:r>
            </a:p>
          </p:txBody>
        </p:sp>
      </p:grpSp>
    </p:spTree>
    <p:extLst>
      <p:ext uri="{BB962C8B-B14F-4D97-AF65-F5344CB8AC3E}">
        <p14:creationId xmlns:p14="http://schemas.microsoft.com/office/powerpoint/2010/main" val="281610341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20902"/>
                                        </p:tgtEl>
                                        <p:attrNameLst>
                                          <p:attrName>style.visibility</p:attrName>
                                        </p:attrNameLst>
                                      </p:cBhvr>
                                      <p:to>
                                        <p:strVal val="visible"/>
                                      </p:to>
                                    </p:set>
                                    <p:animEffect transition="in" filter="slide(fromBottom)">
                                      <p:cBhvr>
                                        <p:cTn id="7" dur="500"/>
                                        <p:tgtEl>
                                          <p:spTgt spid="7209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720903">
                                            <p:txEl>
                                              <p:pRg st="0" end="0"/>
                                            </p:txEl>
                                          </p:spTgt>
                                        </p:tgtEl>
                                        <p:attrNameLst>
                                          <p:attrName>style.visibility</p:attrName>
                                        </p:attrNameLst>
                                      </p:cBhvr>
                                      <p:to>
                                        <p:strVal val="visible"/>
                                      </p:to>
                                    </p:set>
                                    <p:animEffect transition="in" filter="slide(fromBottom)">
                                      <p:cBhvr>
                                        <p:cTn id="12" dur="500"/>
                                        <p:tgtEl>
                                          <p:spTgt spid="7209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0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0909" name="Object 13">
            <a:extLst>
              <a:ext uri="{FF2B5EF4-FFF2-40B4-BE49-F238E27FC236}">
                <a16:creationId xmlns:a16="http://schemas.microsoft.com/office/drawing/2014/main" id="{2DDC16D9-A6FD-4189-AFBB-B5D9BD5B1C49}"/>
              </a:ext>
            </a:extLst>
          </p:cNvPr>
          <p:cNvGraphicFramePr>
            <a:graphicFrameLocks noGrp="1" noChangeAspect="1"/>
          </p:cNvGraphicFramePr>
          <p:nvPr>
            <p:ph sz="half" idx="2"/>
            <p:extLst>
              <p:ext uri="{D42A27DB-BD31-4B8C-83A1-F6EECF244321}">
                <p14:modId xmlns:p14="http://schemas.microsoft.com/office/powerpoint/2010/main" val="2948773640"/>
              </p:ext>
            </p:extLst>
          </p:nvPr>
        </p:nvGraphicFramePr>
        <p:xfrm>
          <a:off x="2501516" y="5317454"/>
          <a:ext cx="4140968" cy="1306565"/>
        </p:xfrm>
        <a:graphic>
          <a:graphicData uri="http://schemas.openxmlformats.org/presentationml/2006/ole">
            <mc:AlternateContent xmlns:mc="http://schemas.openxmlformats.org/markup-compatibility/2006">
              <mc:Choice xmlns:v="urn:schemas-microsoft-com:vml" Requires="v">
                <p:oleObj spid="_x0000_s21629" name="CS ChemDraw Drawing" r:id="rId3" imgW="2229172" imgH="703717" progId="ChemDraw.Document.6.0">
                  <p:embed/>
                </p:oleObj>
              </mc:Choice>
              <mc:Fallback>
                <p:oleObj name="CS ChemDraw Drawing" r:id="rId3" imgW="2229172" imgH="703717" progId="ChemDraw.Document.6.0">
                  <p:embed/>
                  <p:pic>
                    <p:nvPicPr>
                      <p:cNvPr id="0" name="Object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516" y="5317454"/>
                        <a:ext cx="4140968" cy="1306565"/>
                      </a:xfrm>
                      <a:prstGeom prst="rect">
                        <a:avLst/>
                      </a:prstGeom>
                      <a:noFill/>
                      <a:ln>
                        <a:noFill/>
                      </a:ln>
                      <a:effectLst/>
                    </p:spPr>
                  </p:pic>
                </p:oleObj>
              </mc:Fallback>
            </mc:AlternateContent>
          </a:graphicData>
        </a:graphic>
      </p:graphicFrame>
      <p:sp>
        <p:nvSpPr>
          <p:cNvPr id="2" name="日期占位符 1">
            <a:extLst>
              <a:ext uri="{FF2B5EF4-FFF2-40B4-BE49-F238E27FC236}">
                <a16:creationId xmlns:a16="http://schemas.microsoft.com/office/drawing/2014/main" id="{8A06EF0B-F3F9-4A95-A24B-3783B5AB14AD}"/>
              </a:ext>
            </a:extLst>
          </p:cNvPr>
          <p:cNvSpPr>
            <a:spLocks noGrp="1"/>
          </p:cNvSpPr>
          <p:nvPr>
            <p:ph type="dt" sz="quarter" idx="10"/>
          </p:nvPr>
        </p:nvSpPr>
        <p:spPr/>
        <p:txBody>
          <a:bodyPr/>
          <a:lstStyle/>
          <a:p>
            <a:pPr>
              <a:defRPr/>
            </a:pPr>
            <a:fld id="{9BFDDD71-83B3-4AAF-8A18-231E75413471}" type="datetime11">
              <a:rPr lang="zh-CN" altLang="en-US"/>
              <a:pPr>
                <a:defRPr/>
              </a:pPr>
              <a:t>13:53:08</a:t>
            </a:fld>
            <a:endParaRPr lang="en-US" altLang="zh-CN"/>
          </a:p>
        </p:txBody>
      </p:sp>
      <p:sp>
        <p:nvSpPr>
          <p:cNvPr id="8" name="灯片编号占位符 6">
            <a:extLst>
              <a:ext uri="{FF2B5EF4-FFF2-40B4-BE49-F238E27FC236}">
                <a16:creationId xmlns:a16="http://schemas.microsoft.com/office/drawing/2014/main" id="{2281BE0B-9778-471F-83E4-EAE7B02A9286}"/>
              </a:ext>
            </a:extLst>
          </p:cNvPr>
          <p:cNvSpPr>
            <a:spLocks noGrp="1"/>
          </p:cNvSpPr>
          <p:nvPr>
            <p:ph type="sldNum" sz="quarter" idx="12"/>
          </p:nvPr>
        </p:nvSpPr>
        <p:spPr/>
        <p:txBody>
          <a:bodyPr/>
          <a:lstStyle/>
          <a:p>
            <a:pPr>
              <a:defRPr/>
            </a:pPr>
            <a:fld id="{D94ED714-FFC1-4FC2-9DDA-94F88B83F53C}" type="slidenum">
              <a:rPr lang="en-US" altLang="zh-CN"/>
              <a:pPr>
                <a:defRPr/>
              </a:pPr>
              <a:t>16</a:t>
            </a:fld>
            <a:endParaRPr lang="en-US" altLang="zh-CN"/>
          </a:p>
        </p:txBody>
      </p:sp>
      <p:sp>
        <p:nvSpPr>
          <p:cNvPr id="9" name="Text Box 9">
            <a:extLst>
              <a:ext uri="{FF2B5EF4-FFF2-40B4-BE49-F238E27FC236}">
                <a16:creationId xmlns:a16="http://schemas.microsoft.com/office/drawing/2014/main" id="{FA7B53F6-B26D-4180-B053-964C94D8529F}"/>
              </a:ext>
            </a:extLst>
          </p:cNvPr>
          <p:cNvSpPr txBox="1">
            <a:spLocks noChangeArrowheads="1"/>
          </p:cNvSpPr>
          <p:nvPr/>
        </p:nvSpPr>
        <p:spPr bwMode="auto">
          <a:xfrm>
            <a:off x="395536" y="404664"/>
            <a:ext cx="8352928" cy="1363065"/>
          </a:xfrm>
          <a:prstGeom prst="rect">
            <a:avLst/>
          </a:prstGeom>
          <a:noFill/>
          <a:ln w="9525">
            <a:noFill/>
            <a:miter lim="800000"/>
            <a:headEnd/>
            <a:tailEnd/>
          </a:ln>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0"/>
              </a:spcBef>
            </a:pPr>
            <a:r>
              <a:rPr lang="zh-CN" altLang="en-US" sz="2400" dirty="0">
                <a:solidFill>
                  <a:srgbClr val="0B5395"/>
                </a:solidFill>
                <a:latin typeface="黑体" panose="02010609060101010101" pitchFamily="49" charset="-122"/>
                <a:ea typeface="黑体" panose="02010609060101010101" pitchFamily="49" charset="-122"/>
              </a:rPr>
              <a:t>    当</a:t>
            </a:r>
            <a:r>
              <a:rPr lang="en-US" altLang="zh-CN" sz="2400" dirty="0">
                <a:solidFill>
                  <a:srgbClr val="0B5395"/>
                </a:solidFill>
                <a:latin typeface="黑体" panose="02010609060101010101" pitchFamily="49" charset="-122"/>
                <a:ea typeface="黑体" panose="02010609060101010101" pitchFamily="49" charset="-122"/>
              </a:rPr>
              <a:t>N</a:t>
            </a:r>
            <a:r>
              <a:rPr lang="zh-CN" altLang="en-US" sz="2400" dirty="0">
                <a:solidFill>
                  <a:srgbClr val="0B5395"/>
                </a:solidFill>
                <a:latin typeface="黑体" panose="02010609060101010101" pitchFamily="49" charset="-122"/>
                <a:ea typeface="黑体" panose="02010609060101010101" pitchFamily="49" charset="-122"/>
              </a:rPr>
              <a:t>上所连接的三个基团不相同时，分子无对称面及对称中心。理论上它们存在异构体，但两者的转换能量较低</a:t>
            </a:r>
            <a:r>
              <a:rPr lang="en-US" altLang="zh-CN" sz="2400" dirty="0">
                <a:solidFill>
                  <a:srgbClr val="0B5395"/>
                </a:solidFill>
                <a:latin typeface="黑体" panose="02010609060101010101" pitchFamily="49" charset="-122"/>
                <a:ea typeface="黑体" panose="02010609060101010101" pitchFamily="49" charset="-122"/>
              </a:rPr>
              <a:t>(21kJ·mol-1</a:t>
            </a:r>
            <a:r>
              <a:rPr lang="zh-CN" altLang="en-US" sz="2400" dirty="0">
                <a:solidFill>
                  <a:srgbClr val="0B5395"/>
                </a:solidFill>
                <a:latin typeface="黑体" panose="02010609060101010101" pitchFamily="49" charset="-122"/>
                <a:ea typeface="黑体" panose="02010609060101010101" pitchFamily="49" charset="-122"/>
              </a:rPr>
              <a:t>左右</a:t>
            </a:r>
            <a:r>
              <a:rPr lang="en-US" altLang="zh-CN" sz="2400" dirty="0">
                <a:solidFill>
                  <a:srgbClr val="0B5395"/>
                </a:solidFill>
                <a:latin typeface="黑体" panose="02010609060101010101" pitchFamily="49" charset="-122"/>
                <a:ea typeface="黑体" panose="02010609060101010101" pitchFamily="49" charset="-122"/>
              </a:rPr>
              <a:t>)</a:t>
            </a:r>
            <a:r>
              <a:rPr lang="zh-CN" altLang="en-US" sz="2400" dirty="0">
                <a:solidFill>
                  <a:srgbClr val="0B5395"/>
                </a:solidFill>
                <a:latin typeface="黑体" panose="02010609060101010101" pitchFamily="49" charset="-122"/>
                <a:ea typeface="黑体" panose="02010609060101010101" pitchFamily="49" charset="-122"/>
              </a:rPr>
              <a:t>，因此，目前无法拆分。</a:t>
            </a:r>
            <a:endParaRPr lang="en-US" altLang="zh-CN" sz="2400" dirty="0">
              <a:solidFill>
                <a:srgbClr val="0B5395"/>
              </a:solidFill>
              <a:latin typeface="黑体" panose="02010609060101010101" pitchFamily="49" charset="-122"/>
              <a:ea typeface="黑体" panose="02010609060101010101" pitchFamily="49" charset="-122"/>
            </a:endParaRPr>
          </a:p>
        </p:txBody>
      </p:sp>
      <p:grpSp>
        <p:nvGrpSpPr>
          <p:cNvPr id="11" name="组合 7">
            <a:extLst>
              <a:ext uri="{FF2B5EF4-FFF2-40B4-BE49-F238E27FC236}">
                <a16:creationId xmlns:a16="http://schemas.microsoft.com/office/drawing/2014/main" id="{A1554AC2-1126-4CA8-B107-98A6ABD6AB91}"/>
              </a:ext>
            </a:extLst>
          </p:cNvPr>
          <p:cNvGrpSpPr>
            <a:grpSpLocks/>
          </p:cNvGrpSpPr>
          <p:nvPr/>
        </p:nvGrpSpPr>
        <p:grpSpPr bwMode="auto">
          <a:xfrm>
            <a:off x="1792399" y="1988840"/>
            <a:ext cx="5559202" cy="3036169"/>
            <a:chOff x="1864673" y="1317811"/>
            <a:chExt cx="5684638" cy="3805517"/>
          </a:xfrm>
        </p:grpSpPr>
        <p:pic>
          <p:nvPicPr>
            <p:cNvPr id="12" name="Picture 8">
              <a:extLst>
                <a:ext uri="{FF2B5EF4-FFF2-40B4-BE49-F238E27FC236}">
                  <a16:creationId xmlns:a16="http://schemas.microsoft.com/office/drawing/2014/main" id="{9796D816-0A7A-4712-992B-8BA77E2132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560000">
              <a:off x="5157681" y="1993513"/>
              <a:ext cx="2391630" cy="1944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a:extLst>
                <a:ext uri="{FF2B5EF4-FFF2-40B4-BE49-F238E27FC236}">
                  <a16:creationId xmlns:a16="http://schemas.microsoft.com/office/drawing/2014/main" id="{838978A8-78DE-451F-9AD9-AEBDDEE556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554489">
              <a:off x="1864673" y="1900133"/>
              <a:ext cx="2228740" cy="2046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AutoShape 5">
              <a:extLst>
                <a:ext uri="{FF2B5EF4-FFF2-40B4-BE49-F238E27FC236}">
                  <a16:creationId xmlns:a16="http://schemas.microsoft.com/office/drawing/2014/main" id="{FDDC08C1-C891-4754-A481-995BC4CC5CC8}"/>
                </a:ext>
              </a:extLst>
            </p:cNvPr>
            <p:cNvSpPr>
              <a:spLocks noChangeArrowheads="1"/>
            </p:cNvSpPr>
            <p:nvPr/>
          </p:nvSpPr>
          <p:spPr bwMode="auto">
            <a:xfrm rot="-5400000">
              <a:off x="2666066" y="2763370"/>
              <a:ext cx="3805517" cy="914400"/>
            </a:xfrm>
            <a:prstGeom prst="parallelogram">
              <a:avLst>
                <a:gd name="adj" fmla="val 91289"/>
              </a:avLst>
            </a:prstGeom>
            <a:solidFill>
              <a:srgbClr val="99CCFF">
                <a:alpha val="54117"/>
              </a:srgbClr>
            </a:solidFill>
            <a:ln w="25400">
              <a:solidFill>
                <a:srgbClr val="808080"/>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720909"/>
                                        </p:tgtEl>
                                        <p:attrNameLst>
                                          <p:attrName>style.visibility</p:attrName>
                                        </p:attrNameLst>
                                      </p:cBhvr>
                                      <p:to>
                                        <p:strVal val="visible"/>
                                      </p:to>
                                    </p:set>
                                    <p:animEffect transition="in" filter="slide(fromBottom)">
                                      <p:cBhvr>
                                        <p:cTn id="7" dur="500"/>
                                        <p:tgtEl>
                                          <p:spTgt spid="720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86" name="组合 19">
            <a:extLst>
              <a:ext uri="{FF2B5EF4-FFF2-40B4-BE49-F238E27FC236}">
                <a16:creationId xmlns:a16="http://schemas.microsoft.com/office/drawing/2014/main" id="{9DFEA520-A725-4A43-90DF-055D1186289E}"/>
              </a:ext>
            </a:extLst>
          </p:cNvPr>
          <p:cNvGrpSpPr>
            <a:grpSpLocks/>
          </p:cNvGrpSpPr>
          <p:nvPr/>
        </p:nvGrpSpPr>
        <p:grpSpPr bwMode="auto">
          <a:xfrm>
            <a:off x="1387475" y="2900536"/>
            <a:ext cx="6759575" cy="1752600"/>
            <a:chOff x="1120589" y="3442447"/>
            <a:chExt cx="6759387" cy="1752600"/>
          </a:xfrm>
        </p:grpSpPr>
        <p:sp>
          <p:nvSpPr>
            <p:cNvPr id="93204" name="Line 12">
              <a:extLst>
                <a:ext uri="{FF2B5EF4-FFF2-40B4-BE49-F238E27FC236}">
                  <a16:creationId xmlns:a16="http://schemas.microsoft.com/office/drawing/2014/main" id="{9E3E16FE-6343-4DF5-93D2-5A5B0A0D45B4}"/>
                </a:ext>
              </a:extLst>
            </p:cNvPr>
            <p:cNvSpPr>
              <a:spLocks noChangeShapeType="1"/>
            </p:cNvSpPr>
            <p:nvPr/>
          </p:nvSpPr>
          <p:spPr bwMode="auto">
            <a:xfrm flipV="1">
              <a:off x="1600200" y="3442447"/>
              <a:ext cx="0" cy="175260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205" name="Line 13">
              <a:extLst>
                <a:ext uri="{FF2B5EF4-FFF2-40B4-BE49-F238E27FC236}">
                  <a16:creationId xmlns:a16="http://schemas.microsoft.com/office/drawing/2014/main" id="{35FC338B-1E19-4891-9C3C-435C9ABED3C1}"/>
                </a:ext>
              </a:extLst>
            </p:cNvPr>
            <p:cNvSpPr>
              <a:spLocks noChangeShapeType="1"/>
            </p:cNvSpPr>
            <p:nvPr/>
          </p:nvSpPr>
          <p:spPr bwMode="auto">
            <a:xfrm flipV="1">
              <a:off x="1600200" y="5135880"/>
              <a:ext cx="6279776" cy="45719"/>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206" name="Text Box 14">
              <a:extLst>
                <a:ext uri="{FF2B5EF4-FFF2-40B4-BE49-F238E27FC236}">
                  <a16:creationId xmlns:a16="http://schemas.microsoft.com/office/drawing/2014/main" id="{FE518EA3-F13A-497D-83B2-4564993AF0D0}"/>
                </a:ext>
              </a:extLst>
            </p:cNvPr>
            <p:cNvSpPr txBox="1">
              <a:spLocks noChangeArrowheads="1"/>
            </p:cNvSpPr>
            <p:nvPr/>
          </p:nvSpPr>
          <p:spPr bwMode="auto">
            <a:xfrm>
              <a:off x="1120589" y="3469342"/>
              <a:ext cx="336550" cy="38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a:t>E</a:t>
              </a:r>
            </a:p>
          </p:txBody>
        </p:sp>
        <p:sp>
          <p:nvSpPr>
            <p:cNvPr id="93207" name="Line 16">
              <a:extLst>
                <a:ext uri="{FF2B5EF4-FFF2-40B4-BE49-F238E27FC236}">
                  <a16:creationId xmlns:a16="http://schemas.microsoft.com/office/drawing/2014/main" id="{8C407A45-0976-4D2C-8117-89B17F09CCFA}"/>
                </a:ext>
              </a:extLst>
            </p:cNvPr>
            <p:cNvSpPr>
              <a:spLocks noChangeShapeType="1"/>
            </p:cNvSpPr>
            <p:nvPr/>
          </p:nvSpPr>
          <p:spPr bwMode="auto">
            <a:xfrm>
              <a:off x="4787153" y="4890246"/>
              <a:ext cx="2864223" cy="45719"/>
            </a:xfrm>
            <a:prstGeom prst="line">
              <a:avLst/>
            </a:prstGeom>
            <a:noFill/>
            <a:ln w="34925">
              <a:solidFill>
                <a:srgbClr val="99CC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8" name="Freeform 20">
              <a:extLst>
                <a:ext uri="{FF2B5EF4-FFF2-40B4-BE49-F238E27FC236}">
                  <a16:creationId xmlns:a16="http://schemas.microsoft.com/office/drawing/2014/main" id="{9EB2B5AA-FC61-46E4-A91A-424CDC05E8A4}"/>
                </a:ext>
              </a:extLst>
            </p:cNvPr>
            <p:cNvSpPr>
              <a:spLocks/>
            </p:cNvSpPr>
            <p:nvPr/>
          </p:nvSpPr>
          <p:spPr bwMode="auto">
            <a:xfrm>
              <a:off x="1748118" y="4133850"/>
              <a:ext cx="5871882" cy="773113"/>
            </a:xfrm>
            <a:custGeom>
              <a:avLst/>
              <a:gdLst>
                <a:gd name="T0" fmla="*/ 2147483647 w 3988"/>
                <a:gd name="T1" fmla="*/ 2147483647 h 487"/>
                <a:gd name="T2" fmla="*/ 2147483647 w 3988"/>
                <a:gd name="T3" fmla="*/ 2147483647 h 487"/>
                <a:gd name="T4" fmla="*/ 2147483647 w 3988"/>
                <a:gd name="T5" fmla="*/ 2147483647 h 487"/>
                <a:gd name="T6" fmla="*/ 2147483647 w 3988"/>
                <a:gd name="T7" fmla="*/ 2147483647 h 487"/>
                <a:gd name="T8" fmla="*/ 2147483647 w 3988"/>
                <a:gd name="T9" fmla="*/ 2147483647 h 487"/>
                <a:gd name="T10" fmla="*/ 2147483647 w 3988"/>
                <a:gd name="T11" fmla="*/ 2147483647 h 487"/>
                <a:gd name="T12" fmla="*/ 2147483647 w 3988"/>
                <a:gd name="T13" fmla="*/ 2147483647 h 487"/>
                <a:gd name="T14" fmla="*/ 2147483647 w 3988"/>
                <a:gd name="T15" fmla="*/ 2147483647 h 487"/>
                <a:gd name="T16" fmla="*/ 2147483647 w 3988"/>
                <a:gd name="T17" fmla="*/ 2147483647 h 487"/>
                <a:gd name="T18" fmla="*/ 2147483647 w 3988"/>
                <a:gd name="T19" fmla="*/ 2147483647 h 4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88"/>
                <a:gd name="T31" fmla="*/ 0 h 487"/>
                <a:gd name="T32" fmla="*/ 3988 w 3988"/>
                <a:gd name="T33" fmla="*/ 487 h 4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88" h="487">
                  <a:moveTo>
                    <a:pt x="52" y="468"/>
                  </a:moveTo>
                  <a:cubicBezTo>
                    <a:pt x="0" y="480"/>
                    <a:pt x="53" y="478"/>
                    <a:pt x="148" y="468"/>
                  </a:cubicBezTo>
                  <a:cubicBezTo>
                    <a:pt x="243" y="458"/>
                    <a:pt x="443" y="432"/>
                    <a:pt x="620" y="405"/>
                  </a:cubicBezTo>
                  <a:cubicBezTo>
                    <a:pt x="797" y="378"/>
                    <a:pt x="1017" y="362"/>
                    <a:pt x="1212" y="306"/>
                  </a:cubicBezTo>
                  <a:cubicBezTo>
                    <a:pt x="1407" y="250"/>
                    <a:pt x="1647" y="119"/>
                    <a:pt x="1788" y="68"/>
                  </a:cubicBezTo>
                  <a:cubicBezTo>
                    <a:pt x="1929" y="17"/>
                    <a:pt x="1970" y="3"/>
                    <a:pt x="2060" y="2"/>
                  </a:cubicBezTo>
                  <a:cubicBezTo>
                    <a:pt x="2150" y="1"/>
                    <a:pt x="2180" y="0"/>
                    <a:pt x="2331" y="59"/>
                  </a:cubicBezTo>
                  <a:cubicBezTo>
                    <a:pt x="2482" y="118"/>
                    <a:pt x="2721" y="288"/>
                    <a:pt x="2965" y="356"/>
                  </a:cubicBezTo>
                  <a:cubicBezTo>
                    <a:pt x="3209" y="424"/>
                    <a:pt x="3626" y="449"/>
                    <a:pt x="3796" y="468"/>
                  </a:cubicBezTo>
                  <a:cubicBezTo>
                    <a:pt x="3966" y="487"/>
                    <a:pt x="3964" y="468"/>
                    <a:pt x="3988" y="468"/>
                  </a:cubicBezTo>
                </a:path>
              </a:pathLst>
            </a:custGeom>
            <a:noFill/>
            <a:ln w="34925">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3209" name="Line 21">
              <a:extLst>
                <a:ext uri="{FF2B5EF4-FFF2-40B4-BE49-F238E27FC236}">
                  <a16:creationId xmlns:a16="http://schemas.microsoft.com/office/drawing/2014/main" id="{4923B20F-654E-461A-8F35-D320D34DD64A}"/>
                </a:ext>
              </a:extLst>
            </p:cNvPr>
            <p:cNvSpPr>
              <a:spLocks noChangeShapeType="1"/>
            </p:cNvSpPr>
            <p:nvPr/>
          </p:nvSpPr>
          <p:spPr bwMode="auto">
            <a:xfrm>
              <a:off x="4719919" y="4114798"/>
              <a:ext cx="2931458" cy="45719"/>
            </a:xfrm>
            <a:prstGeom prst="line">
              <a:avLst/>
            </a:prstGeom>
            <a:noFill/>
            <a:ln w="34925">
              <a:solidFill>
                <a:srgbClr val="99CC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10" name="Line 22">
              <a:extLst>
                <a:ext uri="{FF2B5EF4-FFF2-40B4-BE49-F238E27FC236}">
                  <a16:creationId xmlns:a16="http://schemas.microsoft.com/office/drawing/2014/main" id="{D0270F46-6527-4474-92C0-E122BB1E7AAD}"/>
                </a:ext>
              </a:extLst>
            </p:cNvPr>
            <p:cNvSpPr>
              <a:spLocks noChangeShapeType="1"/>
            </p:cNvSpPr>
            <p:nvPr/>
          </p:nvSpPr>
          <p:spPr bwMode="auto">
            <a:xfrm>
              <a:off x="4800600" y="4128247"/>
              <a:ext cx="0" cy="762000"/>
            </a:xfrm>
            <a:prstGeom prst="line">
              <a:avLst/>
            </a:prstGeom>
            <a:noFill/>
            <a:ln w="31750">
              <a:solidFill>
                <a:srgbClr val="80008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211" name="Text Box 23">
              <a:extLst>
                <a:ext uri="{FF2B5EF4-FFF2-40B4-BE49-F238E27FC236}">
                  <a16:creationId xmlns:a16="http://schemas.microsoft.com/office/drawing/2014/main" id="{EEBE3600-3BF8-4156-B386-FED02DDB6F7E}"/>
                </a:ext>
              </a:extLst>
            </p:cNvPr>
            <p:cNvSpPr txBox="1">
              <a:spLocks noChangeArrowheads="1"/>
            </p:cNvSpPr>
            <p:nvPr/>
          </p:nvSpPr>
          <p:spPr bwMode="auto">
            <a:xfrm>
              <a:off x="3962135" y="4344147"/>
              <a:ext cx="492111"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l-GR" altLang="zh-CN" b="0">
                  <a:ea typeface="Arial Unicode MS" pitchFamily="34" charset="-122"/>
                  <a:cs typeface="Arial" panose="020B0604020202020204" pitchFamily="34" charset="0"/>
                </a:rPr>
                <a:t>Δ</a:t>
              </a:r>
              <a:r>
                <a:rPr lang="en-US" altLang="zh-CN" b="0">
                  <a:ea typeface="Arial Unicode MS" pitchFamily="34" charset="-122"/>
                  <a:cs typeface="Arial" panose="020B0604020202020204" pitchFamily="34" charset="0"/>
                </a:rPr>
                <a:t>E</a:t>
              </a:r>
              <a:endParaRPr lang="el-GR" altLang="zh-CN" b="0">
                <a:ea typeface="Arial Unicode MS" pitchFamily="34" charset="-122"/>
                <a:cs typeface="Arial" panose="020B0604020202020204" pitchFamily="34" charset="0"/>
              </a:endParaRPr>
            </a:p>
          </p:txBody>
        </p:sp>
      </p:grpSp>
      <p:sp>
        <p:nvSpPr>
          <p:cNvPr id="98307" name="Text Box 24">
            <a:extLst>
              <a:ext uri="{FF2B5EF4-FFF2-40B4-BE49-F238E27FC236}">
                <a16:creationId xmlns:a16="http://schemas.microsoft.com/office/drawing/2014/main" id="{75FC74E8-7256-4946-B331-F2F0B38402F4}"/>
              </a:ext>
            </a:extLst>
          </p:cNvPr>
          <p:cNvSpPr txBox="1">
            <a:spLocks noChangeArrowheads="1"/>
          </p:cNvSpPr>
          <p:nvPr/>
        </p:nvSpPr>
        <p:spPr bwMode="auto">
          <a:xfrm>
            <a:off x="611562" y="5157192"/>
            <a:ext cx="8081192" cy="1379545"/>
          </a:xfrm>
          <a:prstGeom prst="rect">
            <a:avLst/>
          </a:prstGeom>
          <a:noFill/>
          <a:ln w="9525">
            <a:noFill/>
            <a:miter lim="800000"/>
            <a:headEnd/>
            <a:tailEnd/>
          </a:ln>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ts val="0"/>
              </a:spcBef>
            </a:pPr>
            <a:r>
              <a:rPr lang="zh-CN" altLang="en-US" dirty="0">
                <a:solidFill>
                  <a:srgbClr val="0B5395"/>
                </a:solidFill>
                <a:latin typeface="Times New Roman" panose="02020603050405020304" pitchFamily="18" charset="0"/>
                <a:ea typeface="黑体" panose="02010609060101010101" pitchFamily="49" charset="-122"/>
              </a:rPr>
              <a:t>        两种构型之间能垒低（</a:t>
            </a:r>
            <a:r>
              <a:rPr lang="en-US" altLang="zh-CN" dirty="0">
                <a:solidFill>
                  <a:srgbClr val="0B5395"/>
                </a:solidFill>
                <a:latin typeface="Times New Roman" panose="02020603050405020304" pitchFamily="18" charset="0"/>
                <a:ea typeface="黑体" panose="02010609060101010101" pitchFamily="49" charset="-122"/>
              </a:rPr>
              <a:t>25KJ/mol</a:t>
            </a:r>
            <a:r>
              <a:rPr lang="zh-CN" altLang="en-US" dirty="0">
                <a:solidFill>
                  <a:srgbClr val="0B5395"/>
                </a:solidFill>
                <a:latin typeface="Times New Roman" panose="02020603050405020304" pitchFamily="18" charset="0"/>
                <a:ea typeface="黑体" panose="02010609060101010101" pitchFamily="49" charset="-122"/>
              </a:rPr>
              <a:t>），可通过</a:t>
            </a:r>
            <a:r>
              <a:rPr lang="en-US" altLang="zh-CN" dirty="0">
                <a:solidFill>
                  <a:srgbClr val="0B5395"/>
                </a:solidFill>
                <a:latin typeface="Times New Roman" panose="02020603050405020304" pitchFamily="18" charset="0"/>
                <a:ea typeface="黑体" panose="02010609060101010101" pitchFamily="49" charset="-122"/>
              </a:rPr>
              <a:t>N</a:t>
            </a:r>
            <a:r>
              <a:rPr lang="zh-CN" altLang="en-US" dirty="0">
                <a:solidFill>
                  <a:srgbClr val="0B5395"/>
                </a:solidFill>
                <a:latin typeface="Times New Roman" panose="02020603050405020304" pitchFamily="18" charset="0"/>
                <a:ea typeface="黑体" panose="02010609060101010101" pitchFamily="49" charset="-122"/>
              </a:rPr>
              <a:t>原子的杂化状态变化而迅速转变</a:t>
            </a:r>
            <a:r>
              <a:rPr lang="en-US" altLang="zh-CN" dirty="0">
                <a:solidFill>
                  <a:srgbClr val="0B5395"/>
                </a:solidFill>
                <a:latin typeface="Times New Roman" panose="02020603050405020304" pitchFamily="18" charset="0"/>
                <a:ea typeface="黑体" panose="02010609060101010101" pitchFamily="49" charset="-122"/>
              </a:rPr>
              <a:t>,</a:t>
            </a:r>
            <a:r>
              <a:rPr lang="zh-CN" altLang="en-US" dirty="0">
                <a:solidFill>
                  <a:srgbClr val="0B5395"/>
                </a:solidFill>
                <a:latin typeface="Times New Roman" panose="02020603050405020304" pitchFamily="18" charset="0"/>
                <a:ea typeface="黑体" panose="02010609060101010101" pitchFamily="49" charset="-122"/>
              </a:rPr>
              <a:t>室温下每秒互变</a:t>
            </a:r>
            <a:r>
              <a:rPr lang="en-US" altLang="zh-CN" dirty="0">
                <a:solidFill>
                  <a:srgbClr val="0B5395"/>
                </a:solidFill>
                <a:latin typeface="Times New Roman" panose="02020603050405020304" pitchFamily="18" charset="0"/>
                <a:ea typeface="黑体" panose="02010609060101010101" pitchFamily="49" charset="-122"/>
              </a:rPr>
              <a:t>2×10</a:t>
            </a:r>
            <a:r>
              <a:rPr lang="en-US" altLang="zh-CN" baseline="30000" dirty="0">
                <a:solidFill>
                  <a:srgbClr val="0B5395"/>
                </a:solidFill>
                <a:latin typeface="Times New Roman" panose="02020603050405020304" pitchFamily="18" charset="0"/>
                <a:ea typeface="黑体" panose="02010609060101010101" pitchFamily="49" charset="-122"/>
              </a:rPr>
              <a:t>11</a:t>
            </a:r>
            <a:r>
              <a:rPr lang="zh-CN" altLang="en-US" dirty="0">
                <a:solidFill>
                  <a:srgbClr val="0B5395"/>
                </a:solidFill>
                <a:latin typeface="Times New Roman" panose="02020603050405020304" pitchFamily="18" charset="0"/>
                <a:ea typeface="黑体" panose="02010609060101010101" pitchFamily="49" charset="-122"/>
              </a:rPr>
              <a:t>次。二甲胺的能垒更低（</a:t>
            </a:r>
            <a:r>
              <a:rPr lang="en-US" altLang="zh-CN" dirty="0">
                <a:solidFill>
                  <a:srgbClr val="0B5395"/>
                </a:solidFill>
                <a:latin typeface="Times New Roman" panose="02020603050405020304" pitchFamily="18" charset="0"/>
                <a:ea typeface="黑体" panose="02010609060101010101" pitchFamily="49" charset="-122"/>
              </a:rPr>
              <a:t>18.4KJ/mol</a:t>
            </a:r>
            <a:r>
              <a:rPr lang="zh-CN" altLang="en-US" dirty="0">
                <a:solidFill>
                  <a:srgbClr val="0B5395"/>
                </a:solidFill>
                <a:latin typeface="Times New Roman" panose="02020603050405020304" pitchFamily="18" charset="0"/>
                <a:ea typeface="黑体" panose="02010609060101010101" pitchFamily="49" charset="-122"/>
              </a:rPr>
              <a:t>）。</a:t>
            </a:r>
            <a:endParaRPr lang="en-US" altLang="zh-CN" dirty="0">
              <a:solidFill>
                <a:srgbClr val="0B5395"/>
              </a:solidFill>
              <a:latin typeface="Times New Roman" panose="02020603050405020304" pitchFamily="18" charset="0"/>
              <a:ea typeface="黑体" panose="02010609060101010101" pitchFamily="49" charset="-122"/>
            </a:endParaRPr>
          </a:p>
        </p:txBody>
      </p:sp>
      <p:grpSp>
        <p:nvGrpSpPr>
          <p:cNvPr id="93188" name="组合 44">
            <a:extLst>
              <a:ext uri="{FF2B5EF4-FFF2-40B4-BE49-F238E27FC236}">
                <a16:creationId xmlns:a16="http://schemas.microsoft.com/office/drawing/2014/main" id="{02806D86-0F53-4997-A643-5038B3932F12}"/>
              </a:ext>
            </a:extLst>
          </p:cNvPr>
          <p:cNvGrpSpPr>
            <a:grpSpLocks/>
          </p:cNvGrpSpPr>
          <p:nvPr/>
        </p:nvGrpSpPr>
        <p:grpSpPr bwMode="auto">
          <a:xfrm>
            <a:off x="1009650" y="548680"/>
            <a:ext cx="7442200" cy="2051050"/>
            <a:chOff x="1035424" y="1287119"/>
            <a:chExt cx="7441781" cy="2050838"/>
          </a:xfrm>
        </p:grpSpPr>
        <p:pic>
          <p:nvPicPr>
            <p:cNvPr id="93189" name="Picture 8">
              <a:extLst>
                <a:ext uri="{FF2B5EF4-FFF2-40B4-BE49-F238E27FC236}">
                  <a16:creationId xmlns:a16="http://schemas.microsoft.com/office/drawing/2014/main" id="{46677AFD-A404-43B6-9F1A-0E68209A47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497116">
              <a:off x="3849461" y="1317342"/>
              <a:ext cx="1668498" cy="1978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0" name="Picture 4">
              <a:extLst>
                <a:ext uri="{FF2B5EF4-FFF2-40B4-BE49-F238E27FC236}">
                  <a16:creationId xmlns:a16="http://schemas.microsoft.com/office/drawing/2014/main" id="{E2A15B9D-FED4-49E9-8E0F-42CC7D482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424" y="1293566"/>
              <a:ext cx="1466475" cy="1830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1" name="Picture 10">
              <a:extLst>
                <a:ext uri="{FF2B5EF4-FFF2-40B4-BE49-F238E27FC236}">
                  <a16:creationId xmlns:a16="http://schemas.microsoft.com/office/drawing/2014/main" id="{C3F57FD0-E572-41DC-A584-1478C8DEFD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63362">
              <a:off x="6776417" y="1418759"/>
              <a:ext cx="1832428" cy="15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左右箭头 17">
              <a:extLst>
                <a:ext uri="{FF2B5EF4-FFF2-40B4-BE49-F238E27FC236}">
                  <a16:creationId xmlns:a16="http://schemas.microsoft.com/office/drawing/2014/main" id="{6256E4CF-2B95-42F7-AA21-37C30D0A5A26}"/>
                </a:ext>
              </a:extLst>
            </p:cNvPr>
            <p:cNvSpPr/>
            <p:nvPr/>
          </p:nvSpPr>
          <p:spPr bwMode="auto">
            <a:xfrm>
              <a:off x="2527590" y="2071263"/>
              <a:ext cx="1130236" cy="415882"/>
            </a:xfrm>
            <a:prstGeom prst="leftRightArrow">
              <a:avLst/>
            </a:prstGeom>
            <a:solidFill>
              <a:schemeClr val="accent1">
                <a:lumMod val="90000"/>
              </a:schemeClr>
            </a:solidFill>
            <a:ln w="9525" cap="flat" cmpd="sng" algn="ctr">
              <a:solidFill>
                <a:schemeClr val="accent1">
                  <a:lumMod val="50000"/>
                </a:schemeClr>
              </a:solidFill>
              <a:prstDash val="solid"/>
              <a:round/>
              <a:headEnd type="none" w="med" len="med"/>
              <a:tailEnd type="none" w="med" len="med"/>
            </a:ln>
            <a:effectLst/>
          </p:spPr>
          <p:txBody>
            <a:bodyPr/>
            <a:lstStyle/>
            <a:p>
              <a:pPr>
                <a:defRPr/>
              </a:pPr>
              <a:endParaRPr lang="zh-CN" altLang="en-US">
                <a:latin typeface="Arial" charset="0"/>
              </a:endParaRPr>
            </a:p>
          </p:txBody>
        </p:sp>
        <p:sp>
          <p:nvSpPr>
            <p:cNvPr id="19" name="左右箭头 18">
              <a:extLst>
                <a:ext uri="{FF2B5EF4-FFF2-40B4-BE49-F238E27FC236}">
                  <a16:creationId xmlns:a16="http://schemas.microsoft.com/office/drawing/2014/main" id="{596CB3FA-5801-4DB7-A225-2C84C6980C94}"/>
                </a:ext>
              </a:extLst>
            </p:cNvPr>
            <p:cNvSpPr/>
            <p:nvPr/>
          </p:nvSpPr>
          <p:spPr bwMode="auto">
            <a:xfrm>
              <a:off x="5648439" y="2098247"/>
              <a:ext cx="1209607" cy="430169"/>
            </a:xfrm>
            <a:prstGeom prst="leftRightArrow">
              <a:avLst/>
            </a:prstGeom>
            <a:solidFill>
              <a:schemeClr val="accent1">
                <a:lumMod val="90000"/>
              </a:schemeClr>
            </a:solidFill>
            <a:ln w="9525" cap="flat" cmpd="sng" algn="ctr">
              <a:solidFill>
                <a:schemeClr val="accent1">
                  <a:lumMod val="50000"/>
                </a:schemeClr>
              </a:solidFill>
              <a:prstDash val="solid"/>
              <a:round/>
              <a:headEnd type="none" w="med" len="med"/>
              <a:tailEnd type="none" w="med" len="med"/>
            </a:ln>
            <a:effectLst/>
          </p:spPr>
          <p:txBody>
            <a:bodyPr/>
            <a:lstStyle/>
            <a:p>
              <a:pPr>
                <a:defRPr/>
              </a:pPr>
              <a:endParaRPr lang="zh-CN" altLang="en-US">
                <a:latin typeface="Arial" charset="0"/>
              </a:endParaRPr>
            </a:p>
          </p:txBody>
        </p:sp>
        <p:cxnSp>
          <p:nvCxnSpPr>
            <p:cNvPr id="22" name="直接箭头连接符 21">
              <a:extLst>
                <a:ext uri="{FF2B5EF4-FFF2-40B4-BE49-F238E27FC236}">
                  <a16:creationId xmlns:a16="http://schemas.microsoft.com/office/drawing/2014/main" id="{BC3C3FC7-CC81-4DEE-929B-636B578C7AC6}"/>
                </a:ext>
              </a:extLst>
            </p:cNvPr>
            <p:cNvCxnSpPr/>
            <p:nvPr/>
          </p:nvCxnSpPr>
          <p:spPr bwMode="auto">
            <a:xfrm rot="16200000" flipH="1">
              <a:off x="1728343" y="2400628"/>
              <a:ext cx="592076" cy="282559"/>
            </a:xfrm>
            <a:prstGeom prst="straightConnector1">
              <a:avLst/>
            </a:prstGeom>
            <a:solidFill>
              <a:schemeClr val="accent1"/>
            </a:solidFill>
            <a:ln w="9525" cap="flat" cmpd="sng" algn="ctr">
              <a:solidFill>
                <a:schemeClr val="accent6"/>
              </a:solidFill>
              <a:prstDash val="solid"/>
              <a:round/>
              <a:headEnd type="none" w="med" len="med"/>
              <a:tailEnd type="arrow"/>
            </a:ln>
            <a:effectLst/>
          </p:spPr>
        </p:cxnSp>
        <p:cxnSp>
          <p:nvCxnSpPr>
            <p:cNvPr id="24" name="直接箭头连接符 23">
              <a:extLst>
                <a:ext uri="{FF2B5EF4-FFF2-40B4-BE49-F238E27FC236}">
                  <a16:creationId xmlns:a16="http://schemas.microsoft.com/office/drawing/2014/main" id="{F9355DA8-0DC7-4168-83DA-4D94D460BF30}"/>
                </a:ext>
              </a:extLst>
            </p:cNvPr>
            <p:cNvCxnSpPr/>
            <p:nvPr/>
          </p:nvCxnSpPr>
          <p:spPr bwMode="auto">
            <a:xfrm rot="5400000">
              <a:off x="2010106" y="2520478"/>
              <a:ext cx="511122" cy="41273"/>
            </a:xfrm>
            <a:prstGeom prst="straightConnector1">
              <a:avLst/>
            </a:prstGeom>
            <a:solidFill>
              <a:schemeClr val="accent1"/>
            </a:solidFill>
            <a:ln w="9525" cap="flat" cmpd="sng" algn="ctr">
              <a:solidFill>
                <a:schemeClr val="accent6"/>
              </a:solidFill>
              <a:prstDash val="solid"/>
              <a:round/>
              <a:headEnd type="none" w="med" len="med"/>
              <a:tailEnd type="arrow"/>
            </a:ln>
            <a:effectLst/>
          </p:spPr>
        </p:cxnSp>
        <p:sp>
          <p:nvSpPr>
            <p:cNvPr id="93196" name="TextBox 24">
              <a:extLst>
                <a:ext uri="{FF2B5EF4-FFF2-40B4-BE49-F238E27FC236}">
                  <a16:creationId xmlns:a16="http://schemas.microsoft.com/office/drawing/2014/main" id="{9E5DD0D2-E218-4C2C-A103-0F5D490A50B0}"/>
                </a:ext>
              </a:extLst>
            </p:cNvPr>
            <p:cNvSpPr txBox="1">
              <a:spLocks noChangeArrowheads="1"/>
            </p:cNvSpPr>
            <p:nvPr/>
          </p:nvSpPr>
          <p:spPr bwMode="auto">
            <a:xfrm>
              <a:off x="2043430" y="2837946"/>
              <a:ext cx="820691" cy="3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accent2"/>
                  </a:solidFill>
                </a:rPr>
                <a:t>sp</a:t>
              </a:r>
              <a:r>
                <a:rPr lang="en-US" altLang="zh-CN" baseline="30000">
                  <a:solidFill>
                    <a:schemeClr val="accent2"/>
                  </a:solidFill>
                </a:rPr>
                <a:t>3</a:t>
              </a:r>
              <a:endParaRPr lang="zh-CN" altLang="en-US" baseline="30000">
                <a:solidFill>
                  <a:schemeClr val="accent2"/>
                </a:solidFill>
              </a:endParaRPr>
            </a:p>
          </p:txBody>
        </p:sp>
        <p:cxnSp>
          <p:nvCxnSpPr>
            <p:cNvPr id="27" name="直接箭头连接符 26">
              <a:extLst>
                <a:ext uri="{FF2B5EF4-FFF2-40B4-BE49-F238E27FC236}">
                  <a16:creationId xmlns:a16="http://schemas.microsoft.com/office/drawing/2014/main" id="{058DCC40-5B88-4DDA-AF06-9A8043A5DB78}"/>
                </a:ext>
              </a:extLst>
            </p:cNvPr>
            <p:cNvCxnSpPr/>
            <p:nvPr/>
          </p:nvCxnSpPr>
          <p:spPr bwMode="auto">
            <a:xfrm rot="5400000">
              <a:off x="3724506" y="2730003"/>
              <a:ext cx="350801" cy="214300"/>
            </a:xfrm>
            <a:prstGeom prst="straightConnector1">
              <a:avLst/>
            </a:prstGeom>
            <a:solidFill>
              <a:schemeClr val="accent1"/>
            </a:solidFill>
            <a:ln w="9525" cap="flat" cmpd="sng" algn="ctr">
              <a:solidFill>
                <a:schemeClr val="accent6">
                  <a:lumMod val="75000"/>
                </a:schemeClr>
              </a:solidFill>
              <a:prstDash val="solid"/>
              <a:round/>
              <a:headEnd type="none" w="med" len="med"/>
              <a:tailEnd type="arrow"/>
            </a:ln>
            <a:effectLst/>
          </p:spPr>
        </p:cxnSp>
        <p:sp>
          <p:nvSpPr>
            <p:cNvPr id="93198" name="TextBox 27">
              <a:extLst>
                <a:ext uri="{FF2B5EF4-FFF2-40B4-BE49-F238E27FC236}">
                  <a16:creationId xmlns:a16="http://schemas.microsoft.com/office/drawing/2014/main" id="{B17A83F6-B56E-4DC1-9834-671972C01439}"/>
                </a:ext>
              </a:extLst>
            </p:cNvPr>
            <p:cNvSpPr txBox="1">
              <a:spLocks noChangeArrowheads="1"/>
            </p:cNvSpPr>
            <p:nvPr/>
          </p:nvSpPr>
          <p:spPr bwMode="auto">
            <a:xfrm>
              <a:off x="3630840" y="2971283"/>
              <a:ext cx="766720" cy="36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accent2"/>
                  </a:solidFill>
                </a:rPr>
                <a:t>p</a:t>
              </a:r>
            </a:p>
          </p:txBody>
        </p:sp>
        <p:cxnSp>
          <p:nvCxnSpPr>
            <p:cNvPr id="30" name="直接箭头连接符 29">
              <a:extLst>
                <a:ext uri="{FF2B5EF4-FFF2-40B4-BE49-F238E27FC236}">
                  <a16:creationId xmlns:a16="http://schemas.microsoft.com/office/drawing/2014/main" id="{C0073FE3-0CB3-4A0A-AA60-15A79D636684}"/>
                </a:ext>
              </a:extLst>
            </p:cNvPr>
            <p:cNvCxnSpPr/>
            <p:nvPr/>
          </p:nvCxnSpPr>
          <p:spPr bwMode="auto">
            <a:xfrm>
              <a:off x="4881720" y="2420477"/>
              <a:ext cx="282559" cy="282546"/>
            </a:xfrm>
            <a:prstGeom prst="straightConnector1">
              <a:avLst/>
            </a:prstGeom>
            <a:solidFill>
              <a:schemeClr val="accent1"/>
            </a:solidFill>
            <a:ln w="9525" cap="flat" cmpd="sng" algn="ctr">
              <a:solidFill>
                <a:schemeClr val="accent6">
                  <a:lumMod val="75000"/>
                </a:schemeClr>
              </a:solidFill>
              <a:prstDash val="solid"/>
              <a:round/>
              <a:headEnd type="none" w="med" len="med"/>
              <a:tailEnd type="arrow"/>
            </a:ln>
            <a:effectLst/>
          </p:spPr>
        </p:cxnSp>
        <p:sp>
          <p:nvSpPr>
            <p:cNvPr id="93200" name="TextBox 31">
              <a:extLst>
                <a:ext uri="{FF2B5EF4-FFF2-40B4-BE49-F238E27FC236}">
                  <a16:creationId xmlns:a16="http://schemas.microsoft.com/office/drawing/2014/main" id="{84B16B5E-C469-45E1-9D37-726B67E3162B}"/>
                </a:ext>
              </a:extLst>
            </p:cNvPr>
            <p:cNvSpPr txBox="1">
              <a:spLocks noChangeArrowheads="1"/>
            </p:cNvSpPr>
            <p:nvPr/>
          </p:nvSpPr>
          <p:spPr bwMode="auto">
            <a:xfrm>
              <a:off x="5061097" y="2626831"/>
              <a:ext cx="819104" cy="36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accent2"/>
                  </a:solidFill>
                </a:rPr>
                <a:t>sp</a:t>
              </a:r>
              <a:r>
                <a:rPr lang="en-US" altLang="zh-CN" baseline="30000">
                  <a:solidFill>
                    <a:schemeClr val="accent2"/>
                  </a:solidFill>
                </a:rPr>
                <a:t>2</a:t>
              </a:r>
              <a:endParaRPr lang="zh-CN" altLang="en-US" baseline="30000">
                <a:solidFill>
                  <a:schemeClr val="accent2"/>
                </a:solidFill>
              </a:endParaRPr>
            </a:p>
          </p:txBody>
        </p:sp>
        <p:sp>
          <p:nvSpPr>
            <p:cNvPr id="93201" name="TextBox 33">
              <a:extLst>
                <a:ext uri="{FF2B5EF4-FFF2-40B4-BE49-F238E27FC236}">
                  <a16:creationId xmlns:a16="http://schemas.microsoft.com/office/drawing/2014/main" id="{AD484A47-A423-4D55-BDC9-61B64F2A8116}"/>
                </a:ext>
              </a:extLst>
            </p:cNvPr>
            <p:cNvSpPr txBox="1">
              <a:spLocks noChangeArrowheads="1"/>
            </p:cNvSpPr>
            <p:nvPr/>
          </p:nvSpPr>
          <p:spPr bwMode="auto">
            <a:xfrm>
              <a:off x="7162829" y="2779215"/>
              <a:ext cx="820691" cy="36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i="1">
                  <a:solidFill>
                    <a:schemeClr val="accent2"/>
                  </a:solidFill>
                </a:rPr>
                <a:t>sp</a:t>
              </a:r>
              <a:r>
                <a:rPr lang="en-US" altLang="zh-CN" baseline="30000">
                  <a:solidFill>
                    <a:schemeClr val="accent2"/>
                  </a:solidFill>
                </a:rPr>
                <a:t>3</a:t>
              </a:r>
              <a:endParaRPr lang="zh-CN" altLang="en-US" baseline="30000">
                <a:solidFill>
                  <a:schemeClr val="accent2"/>
                </a:solidFill>
              </a:endParaRPr>
            </a:p>
          </p:txBody>
        </p:sp>
        <p:cxnSp>
          <p:nvCxnSpPr>
            <p:cNvPr id="36" name="直接箭头连接符 35">
              <a:extLst>
                <a:ext uri="{FF2B5EF4-FFF2-40B4-BE49-F238E27FC236}">
                  <a16:creationId xmlns:a16="http://schemas.microsoft.com/office/drawing/2014/main" id="{8BD813DC-A920-4CBF-800F-34A5B19F77AF}"/>
                </a:ext>
              </a:extLst>
            </p:cNvPr>
            <p:cNvCxnSpPr/>
            <p:nvPr/>
          </p:nvCxnSpPr>
          <p:spPr bwMode="auto">
            <a:xfrm rot="16200000" flipH="1">
              <a:off x="7073150" y="2608574"/>
              <a:ext cx="430169" cy="107944"/>
            </a:xfrm>
            <a:prstGeom prst="straightConnector1">
              <a:avLst/>
            </a:prstGeom>
            <a:solidFill>
              <a:schemeClr val="accent1"/>
            </a:solidFill>
            <a:ln w="9525" cap="flat" cmpd="sng" algn="ctr">
              <a:solidFill>
                <a:schemeClr val="accent6">
                  <a:lumMod val="75000"/>
                </a:schemeClr>
              </a:solidFill>
              <a:prstDash val="solid"/>
              <a:round/>
              <a:headEnd type="none" w="med" len="med"/>
              <a:tailEnd type="arrow"/>
            </a:ln>
            <a:effectLst/>
          </p:spPr>
        </p:cxnSp>
        <p:cxnSp>
          <p:nvCxnSpPr>
            <p:cNvPr id="38" name="直接箭头连接符 37">
              <a:extLst>
                <a:ext uri="{FF2B5EF4-FFF2-40B4-BE49-F238E27FC236}">
                  <a16:creationId xmlns:a16="http://schemas.microsoft.com/office/drawing/2014/main" id="{201F68CE-5871-4F9A-B912-F6436D195A12}"/>
                </a:ext>
              </a:extLst>
            </p:cNvPr>
            <p:cNvCxnSpPr/>
            <p:nvPr/>
          </p:nvCxnSpPr>
          <p:spPr bwMode="auto">
            <a:xfrm rot="5400000">
              <a:off x="7366028" y="2493489"/>
              <a:ext cx="452391" cy="226999"/>
            </a:xfrm>
            <a:prstGeom prst="straightConnector1">
              <a:avLst/>
            </a:prstGeom>
            <a:solidFill>
              <a:schemeClr val="accent1"/>
            </a:solidFill>
            <a:ln w="9525" cap="flat" cmpd="sng" algn="ctr">
              <a:solidFill>
                <a:schemeClr val="accent6">
                  <a:lumMod val="75000"/>
                </a:schemeClr>
              </a:solidFill>
              <a:prstDash val="solid"/>
              <a:round/>
              <a:headEnd type="none" w="med" len="med"/>
              <a:tailEnd type="arrow"/>
            </a:ln>
            <a:effectLst/>
          </p:spPr>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8" name="组合 18">
            <a:extLst>
              <a:ext uri="{FF2B5EF4-FFF2-40B4-BE49-F238E27FC236}">
                <a16:creationId xmlns:a16="http://schemas.microsoft.com/office/drawing/2014/main" id="{839532EC-7FA7-4AB1-A295-038E9202AEA1}"/>
              </a:ext>
            </a:extLst>
          </p:cNvPr>
          <p:cNvGrpSpPr>
            <a:grpSpLocks/>
          </p:cNvGrpSpPr>
          <p:nvPr/>
        </p:nvGrpSpPr>
        <p:grpSpPr bwMode="auto">
          <a:xfrm>
            <a:off x="957263" y="3421063"/>
            <a:ext cx="7327900" cy="1895475"/>
            <a:chOff x="685800" y="3436938"/>
            <a:chExt cx="7272338" cy="2362200"/>
          </a:xfrm>
        </p:grpSpPr>
        <p:graphicFrame>
          <p:nvGraphicFramePr>
            <p:cNvPr id="3076" name="Object 14">
              <a:extLst>
                <a:ext uri="{FF2B5EF4-FFF2-40B4-BE49-F238E27FC236}">
                  <a16:creationId xmlns:a16="http://schemas.microsoft.com/office/drawing/2014/main" id="{A47344E4-2E3E-4B22-BE33-00DA96626C57}"/>
                </a:ext>
              </a:extLst>
            </p:cNvPr>
            <p:cNvGraphicFramePr>
              <a:graphicFrameLocks noChangeAspect="1"/>
            </p:cNvGraphicFramePr>
            <p:nvPr/>
          </p:nvGraphicFramePr>
          <p:xfrm>
            <a:off x="685800" y="3962400"/>
            <a:ext cx="3081338" cy="1290638"/>
          </p:xfrm>
          <a:graphic>
            <a:graphicData uri="http://schemas.openxmlformats.org/presentationml/2006/ole">
              <mc:AlternateContent xmlns:mc="http://schemas.openxmlformats.org/markup-compatibility/2006">
                <mc:Choice xmlns:v="urn:schemas-microsoft-com:vml" Requires="v">
                  <p:oleObj spid="_x0000_s52382" name="CS ChemDraw Drawing" r:id="rId3" imgW="1754640" imgH="726840" progId="ChemDraw.Document.6.0">
                    <p:embed/>
                  </p:oleObj>
                </mc:Choice>
                <mc:Fallback>
                  <p:oleObj name="CS ChemDraw Drawing" r:id="rId3" imgW="1754640" imgH="726840" progId="ChemDraw.Document.6.0">
                    <p:embed/>
                    <p:pic>
                      <p:nvPicPr>
                        <p:cNvPr id="3076" name="Object 14">
                          <a:extLst>
                            <a:ext uri="{FF2B5EF4-FFF2-40B4-BE49-F238E27FC236}">
                              <a16:creationId xmlns:a16="http://schemas.microsoft.com/office/drawing/2014/main" id="{A47344E4-2E3E-4B22-BE33-00DA96626C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62400"/>
                          <a:ext cx="3081338" cy="129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7" name="Object 15">
              <a:extLst>
                <a:ext uri="{FF2B5EF4-FFF2-40B4-BE49-F238E27FC236}">
                  <a16:creationId xmlns:a16="http://schemas.microsoft.com/office/drawing/2014/main" id="{EA5EABA7-EC08-4076-B136-CA51A4D7D36D}"/>
                </a:ext>
              </a:extLst>
            </p:cNvPr>
            <p:cNvGraphicFramePr>
              <a:graphicFrameLocks noChangeAspect="1"/>
            </p:cNvGraphicFramePr>
            <p:nvPr/>
          </p:nvGraphicFramePr>
          <p:xfrm>
            <a:off x="4876800" y="3962401"/>
            <a:ext cx="3081338" cy="1289050"/>
          </p:xfrm>
          <a:graphic>
            <a:graphicData uri="http://schemas.openxmlformats.org/presentationml/2006/ole">
              <mc:AlternateContent xmlns:mc="http://schemas.openxmlformats.org/markup-compatibility/2006">
                <mc:Choice xmlns:v="urn:schemas-microsoft-com:vml" Requires="v">
                  <p:oleObj spid="_x0000_s52383" name="CS ChemDraw Drawing" r:id="rId5" imgW="1755000" imgH="726480" progId="ChemDraw.Document.6.0">
                    <p:embed/>
                  </p:oleObj>
                </mc:Choice>
                <mc:Fallback>
                  <p:oleObj name="CS ChemDraw Drawing" r:id="rId5" imgW="1755000" imgH="726480" progId="ChemDraw.Document.6.0">
                    <p:embed/>
                    <p:pic>
                      <p:nvPicPr>
                        <p:cNvPr id="3077" name="Object 15">
                          <a:extLst>
                            <a:ext uri="{FF2B5EF4-FFF2-40B4-BE49-F238E27FC236}">
                              <a16:creationId xmlns:a16="http://schemas.microsoft.com/office/drawing/2014/main" id="{EA5EABA7-EC08-4076-B136-CA51A4D7D3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3962401"/>
                          <a:ext cx="3081338"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2" name="Line 16">
              <a:extLst>
                <a:ext uri="{FF2B5EF4-FFF2-40B4-BE49-F238E27FC236}">
                  <a16:creationId xmlns:a16="http://schemas.microsoft.com/office/drawing/2014/main" id="{6E9305E5-E1DA-489E-B0FD-43B8456DAA45}"/>
                </a:ext>
              </a:extLst>
            </p:cNvPr>
            <p:cNvSpPr>
              <a:spLocks noChangeShapeType="1"/>
            </p:cNvSpPr>
            <p:nvPr/>
          </p:nvSpPr>
          <p:spPr bwMode="auto">
            <a:xfrm>
              <a:off x="4267200" y="3436938"/>
              <a:ext cx="0" cy="23622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3" name="Line 17">
              <a:extLst>
                <a:ext uri="{FF2B5EF4-FFF2-40B4-BE49-F238E27FC236}">
                  <a16:creationId xmlns:a16="http://schemas.microsoft.com/office/drawing/2014/main" id="{B4569AF0-0913-4714-8810-D79F91113A24}"/>
                </a:ext>
              </a:extLst>
            </p:cNvPr>
            <p:cNvSpPr>
              <a:spLocks noChangeShapeType="1"/>
            </p:cNvSpPr>
            <p:nvPr/>
          </p:nvSpPr>
          <p:spPr bwMode="auto">
            <a:xfrm>
              <a:off x="3657600" y="4648200"/>
              <a:ext cx="1219200" cy="0"/>
            </a:xfrm>
            <a:prstGeom prst="line">
              <a:avLst/>
            </a:prstGeom>
            <a:noFill/>
            <a:ln w="31750">
              <a:solidFill>
                <a:srgbClr val="99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94" name="Line 18">
              <a:extLst>
                <a:ext uri="{FF2B5EF4-FFF2-40B4-BE49-F238E27FC236}">
                  <a16:creationId xmlns:a16="http://schemas.microsoft.com/office/drawing/2014/main" id="{8C05A520-8B3B-4FF8-B07C-A2FDFDC4B40C}"/>
                </a:ext>
              </a:extLst>
            </p:cNvPr>
            <p:cNvSpPr>
              <a:spLocks noChangeShapeType="1"/>
            </p:cNvSpPr>
            <p:nvPr/>
          </p:nvSpPr>
          <p:spPr bwMode="auto">
            <a:xfrm flipH="1">
              <a:off x="3657600" y="4724400"/>
              <a:ext cx="1219200" cy="0"/>
            </a:xfrm>
            <a:prstGeom prst="line">
              <a:avLst/>
            </a:prstGeom>
            <a:noFill/>
            <a:ln w="31750">
              <a:solidFill>
                <a:srgbClr val="99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95" name="AutoShape 19">
              <a:extLst>
                <a:ext uri="{FF2B5EF4-FFF2-40B4-BE49-F238E27FC236}">
                  <a16:creationId xmlns:a16="http://schemas.microsoft.com/office/drawing/2014/main" id="{89ED9870-086F-4648-8964-6BE327B049C2}"/>
                </a:ext>
              </a:extLst>
            </p:cNvPr>
            <p:cNvSpPr>
              <a:spLocks noChangeArrowheads="1"/>
            </p:cNvSpPr>
            <p:nvPr/>
          </p:nvSpPr>
          <p:spPr bwMode="auto">
            <a:xfrm>
              <a:off x="4038600" y="4419600"/>
              <a:ext cx="457200" cy="4572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081" name="Text Box 20">
            <a:extLst>
              <a:ext uri="{FF2B5EF4-FFF2-40B4-BE49-F238E27FC236}">
                <a16:creationId xmlns:a16="http://schemas.microsoft.com/office/drawing/2014/main" id="{328AD012-B20D-4CCA-AD72-4917058F22EA}"/>
              </a:ext>
            </a:extLst>
          </p:cNvPr>
          <p:cNvSpPr txBox="1">
            <a:spLocks noChangeArrowheads="1"/>
          </p:cNvSpPr>
          <p:nvPr/>
        </p:nvSpPr>
        <p:spPr bwMode="auto">
          <a:xfrm>
            <a:off x="623888" y="5407025"/>
            <a:ext cx="7907337" cy="400050"/>
          </a:xfrm>
          <a:prstGeom prst="rect">
            <a:avLst/>
          </a:prstGeom>
          <a:noFill/>
          <a:ln w="9525">
            <a:noFill/>
            <a:miter lim="800000"/>
            <a:headEnd/>
            <a:tailEnd/>
          </a:ln>
        </p:spPr>
        <p:txBody>
          <a:bodyPr>
            <a:spAutoFit/>
          </a:bodyPr>
          <a:lstStyle/>
          <a:p>
            <a:pPr algn="ctr">
              <a:spcBef>
                <a:spcPct val="50000"/>
              </a:spcBef>
              <a:defRPr/>
            </a:pPr>
            <a:r>
              <a:rPr lang="zh-CN" altLang="en-US" sz="2000" dirty="0">
                <a:solidFill>
                  <a:schemeClr val="accent1">
                    <a:lumMod val="75000"/>
                  </a:schemeClr>
                </a:solidFill>
                <a:latin typeface="黑体" pitchFamily="2" charset="-122"/>
                <a:ea typeface="黑体" pitchFamily="2" charset="-122"/>
              </a:rPr>
              <a:t>当四个取代基不同时，分子中无对称面和对称中心，即可拆分</a:t>
            </a:r>
            <a:r>
              <a:rPr lang="zh-CN" altLang="en-US" dirty="0">
                <a:solidFill>
                  <a:schemeClr val="accent1">
                    <a:lumMod val="75000"/>
                  </a:schemeClr>
                </a:solidFill>
                <a:latin typeface="黑体" pitchFamily="2" charset="-122"/>
                <a:ea typeface="黑体" pitchFamily="2" charset="-122"/>
              </a:rPr>
              <a:t>。</a:t>
            </a:r>
            <a:endParaRPr lang="en-US" altLang="zh-CN" dirty="0">
              <a:solidFill>
                <a:schemeClr val="accent1">
                  <a:lumMod val="75000"/>
                </a:schemeClr>
              </a:solidFill>
              <a:latin typeface="黑体" pitchFamily="2" charset="-122"/>
              <a:ea typeface="黑体" pitchFamily="2" charset="-122"/>
            </a:endParaRPr>
          </a:p>
        </p:txBody>
      </p:sp>
      <p:grpSp>
        <p:nvGrpSpPr>
          <p:cNvPr id="3080" name="组合 20">
            <a:extLst>
              <a:ext uri="{FF2B5EF4-FFF2-40B4-BE49-F238E27FC236}">
                <a16:creationId xmlns:a16="http://schemas.microsoft.com/office/drawing/2014/main" id="{DCE3D8D6-6FE6-44D6-B217-6A51BFFB71A9}"/>
              </a:ext>
            </a:extLst>
          </p:cNvPr>
          <p:cNvGrpSpPr>
            <a:grpSpLocks/>
          </p:cNvGrpSpPr>
          <p:nvPr/>
        </p:nvGrpSpPr>
        <p:grpSpPr bwMode="auto">
          <a:xfrm>
            <a:off x="730250" y="1230313"/>
            <a:ext cx="3146425" cy="1957387"/>
            <a:chOff x="1022350" y="1892300"/>
            <a:chExt cx="3146425" cy="1957388"/>
          </a:xfrm>
        </p:grpSpPr>
        <p:grpSp>
          <p:nvGrpSpPr>
            <p:cNvPr id="3084" name="组合 17">
              <a:extLst>
                <a:ext uri="{FF2B5EF4-FFF2-40B4-BE49-F238E27FC236}">
                  <a16:creationId xmlns:a16="http://schemas.microsoft.com/office/drawing/2014/main" id="{C6EBE09A-8054-4DE3-9AE8-05418AFDFAC0}"/>
                </a:ext>
              </a:extLst>
            </p:cNvPr>
            <p:cNvGrpSpPr>
              <a:grpSpLocks/>
            </p:cNvGrpSpPr>
            <p:nvPr/>
          </p:nvGrpSpPr>
          <p:grpSpPr bwMode="auto">
            <a:xfrm>
              <a:off x="1285875" y="1892300"/>
              <a:ext cx="2882900" cy="1819275"/>
              <a:chOff x="868363" y="762000"/>
              <a:chExt cx="3398838" cy="2362200"/>
            </a:xfrm>
          </p:grpSpPr>
          <p:graphicFrame>
            <p:nvGraphicFramePr>
              <p:cNvPr id="3074" name="Object 4">
                <a:extLst>
                  <a:ext uri="{FF2B5EF4-FFF2-40B4-BE49-F238E27FC236}">
                    <a16:creationId xmlns:a16="http://schemas.microsoft.com/office/drawing/2014/main" id="{3194325A-9D18-4C32-8525-6D5752ACFD4E}"/>
                  </a:ext>
                </a:extLst>
              </p:cNvPr>
              <p:cNvGraphicFramePr>
                <a:graphicFrameLocks noChangeAspect="1"/>
              </p:cNvGraphicFramePr>
              <p:nvPr/>
            </p:nvGraphicFramePr>
            <p:xfrm>
              <a:off x="868363" y="982663"/>
              <a:ext cx="1036637" cy="1684337"/>
            </p:xfrm>
            <a:graphic>
              <a:graphicData uri="http://schemas.openxmlformats.org/presentationml/2006/ole">
                <mc:AlternateContent xmlns:mc="http://schemas.openxmlformats.org/markup-compatibility/2006">
                  <mc:Choice xmlns:v="urn:schemas-microsoft-com:vml" Requires="v">
                    <p:oleObj spid="_x0000_s52384" name="CS ChemDraw Drawing" r:id="rId7" imgW="589680" imgH="949320" progId="ChemDraw.Document.6.0">
                      <p:embed/>
                    </p:oleObj>
                  </mc:Choice>
                  <mc:Fallback>
                    <p:oleObj name="CS ChemDraw Drawing" r:id="rId7" imgW="589680" imgH="949320" progId="ChemDraw.Document.6.0">
                      <p:embed/>
                      <p:pic>
                        <p:nvPicPr>
                          <p:cNvPr id="3074" name="Object 4">
                            <a:extLst>
                              <a:ext uri="{FF2B5EF4-FFF2-40B4-BE49-F238E27FC236}">
                                <a16:creationId xmlns:a16="http://schemas.microsoft.com/office/drawing/2014/main" id="{3194325A-9D18-4C32-8525-6D5752ACFD4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8363" y="982663"/>
                            <a:ext cx="1036637" cy="168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6">
                <a:extLst>
                  <a:ext uri="{FF2B5EF4-FFF2-40B4-BE49-F238E27FC236}">
                    <a16:creationId xmlns:a16="http://schemas.microsoft.com/office/drawing/2014/main" id="{8AC337AC-BC79-40EA-BA04-A89897C70E2F}"/>
                  </a:ext>
                </a:extLst>
              </p:cNvPr>
              <p:cNvGraphicFramePr>
                <a:graphicFrameLocks noChangeAspect="1"/>
              </p:cNvGraphicFramePr>
              <p:nvPr/>
            </p:nvGraphicFramePr>
            <p:xfrm>
              <a:off x="3230563" y="982662"/>
              <a:ext cx="1036638" cy="1684336"/>
            </p:xfrm>
            <a:graphic>
              <a:graphicData uri="http://schemas.openxmlformats.org/presentationml/2006/ole">
                <mc:AlternateContent xmlns:mc="http://schemas.openxmlformats.org/markup-compatibility/2006">
                  <mc:Choice xmlns:v="urn:schemas-microsoft-com:vml" Requires="v">
                    <p:oleObj spid="_x0000_s52385" name="CS ChemDraw Drawing" r:id="rId9" imgW="589680" imgH="949320" progId="ChemDraw.Document.6.0">
                      <p:embed/>
                    </p:oleObj>
                  </mc:Choice>
                  <mc:Fallback>
                    <p:oleObj name="CS ChemDraw Drawing" r:id="rId9" imgW="589680" imgH="949320" progId="ChemDraw.Document.6.0">
                      <p:embed/>
                      <p:pic>
                        <p:nvPicPr>
                          <p:cNvPr id="3075" name="Object 6">
                            <a:extLst>
                              <a:ext uri="{FF2B5EF4-FFF2-40B4-BE49-F238E27FC236}">
                                <a16:creationId xmlns:a16="http://schemas.microsoft.com/office/drawing/2014/main" id="{8AC337AC-BC79-40EA-BA04-A89897C70E2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0563" y="982662"/>
                            <a:ext cx="1036638" cy="168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8" name="Line 7">
                <a:extLst>
                  <a:ext uri="{FF2B5EF4-FFF2-40B4-BE49-F238E27FC236}">
                    <a16:creationId xmlns:a16="http://schemas.microsoft.com/office/drawing/2014/main" id="{251DB185-6B07-48FB-A784-C6185AAD7A85}"/>
                  </a:ext>
                </a:extLst>
              </p:cNvPr>
              <p:cNvSpPr>
                <a:spLocks noChangeShapeType="1"/>
              </p:cNvSpPr>
              <p:nvPr/>
            </p:nvSpPr>
            <p:spPr bwMode="auto">
              <a:xfrm>
                <a:off x="2544763" y="762000"/>
                <a:ext cx="0" cy="2362200"/>
              </a:xfrm>
              <a:prstGeom prst="line">
                <a:avLst/>
              </a:prstGeom>
              <a:noFill/>
              <a:ln w="34925">
                <a:solidFill>
                  <a:srgbClr val="3366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89" name="Line 8">
                <a:extLst>
                  <a:ext uri="{FF2B5EF4-FFF2-40B4-BE49-F238E27FC236}">
                    <a16:creationId xmlns:a16="http://schemas.microsoft.com/office/drawing/2014/main" id="{DEA3E74C-9E4D-4B07-9D4A-5081C6C801C1}"/>
                  </a:ext>
                </a:extLst>
              </p:cNvPr>
              <p:cNvSpPr>
                <a:spLocks noChangeShapeType="1"/>
              </p:cNvSpPr>
              <p:nvPr/>
            </p:nvSpPr>
            <p:spPr bwMode="auto">
              <a:xfrm>
                <a:off x="1935163" y="1973263"/>
                <a:ext cx="1219200" cy="0"/>
              </a:xfrm>
              <a:prstGeom prst="line">
                <a:avLst/>
              </a:prstGeom>
              <a:noFill/>
              <a:ln w="31750">
                <a:solidFill>
                  <a:srgbClr val="99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90" name="Line 9">
                <a:extLst>
                  <a:ext uri="{FF2B5EF4-FFF2-40B4-BE49-F238E27FC236}">
                    <a16:creationId xmlns:a16="http://schemas.microsoft.com/office/drawing/2014/main" id="{604F86E2-827B-4758-AA31-BCDE224F3B59}"/>
                  </a:ext>
                </a:extLst>
              </p:cNvPr>
              <p:cNvSpPr>
                <a:spLocks noChangeShapeType="1"/>
              </p:cNvSpPr>
              <p:nvPr/>
            </p:nvSpPr>
            <p:spPr bwMode="auto">
              <a:xfrm flipH="1">
                <a:off x="1935163" y="2049463"/>
                <a:ext cx="1219200" cy="0"/>
              </a:xfrm>
              <a:prstGeom prst="line">
                <a:avLst/>
              </a:prstGeom>
              <a:noFill/>
              <a:ln w="31750">
                <a:solidFill>
                  <a:srgbClr val="99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91" name="AutoShape 12">
                <a:extLst>
                  <a:ext uri="{FF2B5EF4-FFF2-40B4-BE49-F238E27FC236}">
                    <a16:creationId xmlns:a16="http://schemas.microsoft.com/office/drawing/2014/main" id="{8160FBEF-C4B9-4557-BB44-C8A1EF97F5DD}"/>
                  </a:ext>
                </a:extLst>
              </p:cNvPr>
              <p:cNvSpPr>
                <a:spLocks noChangeArrowheads="1"/>
              </p:cNvSpPr>
              <p:nvPr/>
            </p:nvSpPr>
            <p:spPr bwMode="auto">
              <a:xfrm>
                <a:off x="2316163" y="1744663"/>
                <a:ext cx="457200" cy="4572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FF00"/>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cxnSp>
          <p:nvCxnSpPr>
            <p:cNvPr id="3085" name="直接箭头连接符 20">
              <a:extLst>
                <a:ext uri="{FF2B5EF4-FFF2-40B4-BE49-F238E27FC236}">
                  <a16:creationId xmlns:a16="http://schemas.microsoft.com/office/drawing/2014/main" id="{93DDACEA-A6A3-478E-B848-0662D453FD2E}"/>
                </a:ext>
              </a:extLst>
            </p:cNvPr>
            <p:cNvCxnSpPr>
              <a:cxnSpLocks noChangeShapeType="1"/>
            </p:cNvCxnSpPr>
            <p:nvPr/>
          </p:nvCxnSpPr>
          <p:spPr bwMode="auto">
            <a:xfrm rot="5400000">
              <a:off x="1337469" y="3005931"/>
              <a:ext cx="685800" cy="134938"/>
            </a:xfrm>
            <a:prstGeom prst="straightConnector1">
              <a:avLst/>
            </a:prstGeom>
            <a:noFill/>
            <a:ln w="9525" algn="ctr">
              <a:solidFill>
                <a:srgbClr val="006600"/>
              </a:solidFill>
              <a:round/>
              <a:headEnd/>
              <a:tailEnd type="arrow" w="med" len="med"/>
            </a:ln>
            <a:extLst>
              <a:ext uri="{909E8E84-426E-40DD-AFC4-6F175D3DCCD1}">
                <a14:hiddenFill xmlns:a14="http://schemas.microsoft.com/office/drawing/2010/main">
                  <a:noFill/>
                </a14:hiddenFill>
              </a:ext>
            </a:extLst>
          </p:spPr>
        </p:cxnSp>
        <p:sp>
          <p:nvSpPr>
            <p:cNvPr id="22" name="弧形 21">
              <a:extLst>
                <a:ext uri="{FF2B5EF4-FFF2-40B4-BE49-F238E27FC236}">
                  <a16:creationId xmlns:a16="http://schemas.microsoft.com/office/drawing/2014/main" id="{1E1B4E6A-1B08-44DB-BBBD-99DB232C38FF}"/>
                </a:ext>
              </a:extLst>
            </p:cNvPr>
            <p:cNvSpPr/>
            <p:nvPr/>
          </p:nvSpPr>
          <p:spPr bwMode="auto">
            <a:xfrm rot="20935923" flipV="1">
              <a:off x="1497013" y="2481262"/>
              <a:ext cx="279400" cy="292100"/>
            </a:xfrm>
            <a:prstGeom prst="arc">
              <a:avLst/>
            </a:prstGeom>
            <a:solidFill>
              <a:schemeClr val="accent1"/>
            </a:solidFill>
            <a:ln w="9525" cap="flat" cmpd="sng" algn="ctr">
              <a:solidFill>
                <a:srgbClr val="006600"/>
              </a:solidFill>
              <a:prstDash val="solid"/>
              <a:round/>
              <a:headEnd type="none" w="med" len="med"/>
              <a:tailEnd type="none" w="med" len="med"/>
            </a:ln>
            <a:effectLst/>
          </p:spPr>
          <p:txBody>
            <a:bodyPr/>
            <a:lstStyle/>
            <a:p>
              <a:pPr>
                <a:defRPr/>
              </a:pPr>
              <a:endParaRPr lang="zh-CN" altLang="en-US">
                <a:latin typeface="Arial" charset="0"/>
              </a:endParaRPr>
            </a:p>
          </p:txBody>
        </p:sp>
        <p:sp>
          <p:nvSpPr>
            <p:cNvPr id="3087" name="TextBox 24">
              <a:extLst>
                <a:ext uri="{FF2B5EF4-FFF2-40B4-BE49-F238E27FC236}">
                  <a16:creationId xmlns:a16="http://schemas.microsoft.com/office/drawing/2014/main" id="{3785B387-D861-48E9-AFF6-DD868BE3B117}"/>
                </a:ext>
              </a:extLst>
            </p:cNvPr>
            <p:cNvSpPr txBox="1">
              <a:spLocks noChangeArrowheads="1"/>
            </p:cNvSpPr>
            <p:nvPr/>
          </p:nvSpPr>
          <p:spPr bwMode="auto">
            <a:xfrm>
              <a:off x="1022350" y="3482975"/>
              <a:ext cx="18145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006600"/>
                  </a:solidFill>
                  <a:ea typeface="黑体" panose="02010609060101010101" pitchFamily="49" charset="-122"/>
                </a:rPr>
                <a:t>无法达到</a:t>
              </a:r>
              <a:r>
                <a:rPr lang="en-US" altLang="zh-CN">
                  <a:solidFill>
                    <a:srgbClr val="006600"/>
                  </a:solidFill>
                  <a:ea typeface="黑体" panose="02010609060101010101" pitchFamily="49" charset="-122"/>
                </a:rPr>
                <a:t>120</a:t>
              </a:r>
              <a:r>
                <a:rPr lang="en-US" altLang="zh-CN" baseline="30000">
                  <a:solidFill>
                    <a:srgbClr val="006600"/>
                  </a:solidFill>
                  <a:ea typeface="黑体" panose="02010609060101010101" pitchFamily="49" charset="-122"/>
                </a:rPr>
                <a:t>o</a:t>
              </a:r>
              <a:endParaRPr lang="zh-CN" altLang="en-US" baseline="30000">
                <a:solidFill>
                  <a:srgbClr val="006600"/>
                </a:solidFill>
                <a:ea typeface="黑体" panose="02010609060101010101" pitchFamily="49" charset="-122"/>
              </a:endParaRPr>
            </a:p>
          </p:txBody>
        </p:sp>
      </p:grpSp>
      <p:sp>
        <p:nvSpPr>
          <p:cNvPr id="3082" name="Text Box 13">
            <a:extLst>
              <a:ext uri="{FF2B5EF4-FFF2-40B4-BE49-F238E27FC236}">
                <a16:creationId xmlns:a16="http://schemas.microsoft.com/office/drawing/2014/main" id="{3888EC05-A848-4452-AAE0-EA4015F21C4B}"/>
              </a:ext>
            </a:extLst>
          </p:cNvPr>
          <p:cNvSpPr txBox="1">
            <a:spLocks noChangeArrowheads="1"/>
          </p:cNvSpPr>
          <p:nvPr/>
        </p:nvSpPr>
        <p:spPr bwMode="auto">
          <a:xfrm>
            <a:off x="4802188" y="1328738"/>
            <a:ext cx="34559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solidFill>
                  <a:srgbClr val="FF0000"/>
                </a:solidFill>
                <a:ea typeface="黑体" panose="02010609060101010101" pitchFamily="49" charset="-122"/>
              </a:rPr>
              <a:t>当</a:t>
            </a:r>
            <a:r>
              <a:rPr lang="en-US" altLang="zh-CN" sz="2000">
                <a:solidFill>
                  <a:srgbClr val="FF0000"/>
                </a:solidFill>
                <a:ea typeface="黑体" panose="02010609060101010101" pitchFamily="49" charset="-122"/>
              </a:rPr>
              <a:t>N</a:t>
            </a:r>
            <a:r>
              <a:rPr lang="zh-CN" altLang="en-US" sz="2000">
                <a:solidFill>
                  <a:srgbClr val="FF0000"/>
                </a:solidFill>
                <a:ea typeface="黑体" panose="02010609060101010101" pitchFamily="49" charset="-122"/>
              </a:rPr>
              <a:t>的自由互变收到限制时，可拆分异构体</a:t>
            </a:r>
            <a:r>
              <a:rPr lang="en-US" altLang="zh-CN" sz="2000">
                <a:solidFill>
                  <a:srgbClr val="FF0000"/>
                </a:solidFill>
                <a:ea typeface="黑体" panose="02010609060101010101" pitchFamily="49" charset="-122"/>
              </a:rPr>
              <a:t> </a:t>
            </a:r>
            <a:r>
              <a:rPr lang="zh-CN" altLang="en-US" sz="2000">
                <a:solidFill>
                  <a:srgbClr val="FF0000"/>
                </a:solidFill>
                <a:ea typeface="黑体" panose="02010609060101010101" pitchFamily="49" charset="-122"/>
              </a:rPr>
              <a:t>。例如，</a:t>
            </a:r>
            <a:r>
              <a:rPr lang="en-US" altLang="zh-CN" sz="2000">
                <a:solidFill>
                  <a:srgbClr val="FF0000"/>
                </a:solidFill>
                <a:ea typeface="黑体" panose="02010609060101010101" pitchFamily="49" charset="-122"/>
              </a:rPr>
              <a:t>N</a:t>
            </a:r>
            <a:r>
              <a:rPr lang="zh-CN" altLang="en-US" sz="2000">
                <a:solidFill>
                  <a:srgbClr val="FF0000"/>
                </a:solidFill>
                <a:ea typeface="黑体" panose="02010609060101010101" pitchFamily="49" charset="-122"/>
              </a:rPr>
              <a:t>原子被固定在刚性的环中。</a:t>
            </a:r>
            <a:endParaRPr lang="en-US" altLang="zh-CN" sz="2000">
              <a:solidFill>
                <a:srgbClr val="FF0000"/>
              </a:solidFill>
              <a:ea typeface="黑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0907" name="Object 11">
            <a:extLst>
              <a:ext uri="{FF2B5EF4-FFF2-40B4-BE49-F238E27FC236}">
                <a16:creationId xmlns:a16="http://schemas.microsoft.com/office/drawing/2014/main" id="{FFCB882C-EFB0-4A35-B45E-79461B2325A0}"/>
              </a:ext>
            </a:extLst>
          </p:cNvPr>
          <p:cNvGraphicFramePr>
            <a:graphicFrameLocks noGrp="1" noChangeAspect="1"/>
          </p:cNvGraphicFramePr>
          <p:nvPr>
            <p:ph sz="half" idx="1"/>
            <p:extLst>
              <p:ext uri="{D42A27DB-BD31-4B8C-83A1-F6EECF244321}">
                <p14:modId xmlns:p14="http://schemas.microsoft.com/office/powerpoint/2010/main" val="4210309777"/>
              </p:ext>
            </p:extLst>
          </p:nvPr>
        </p:nvGraphicFramePr>
        <p:xfrm>
          <a:off x="1249362" y="887993"/>
          <a:ext cx="6645275" cy="1558925"/>
        </p:xfrm>
        <a:graphic>
          <a:graphicData uri="http://schemas.openxmlformats.org/presentationml/2006/ole">
            <mc:AlternateContent xmlns:mc="http://schemas.openxmlformats.org/markup-compatibility/2006">
              <mc:Choice xmlns:v="urn:schemas-microsoft-com:vml" Requires="v">
                <p:oleObj spid="_x0000_s51245" name="CS ChemDraw Drawing" r:id="rId3" imgW="5188803" imgH="1217400" progId="ChemDraw.Document.6.0">
                  <p:embed/>
                </p:oleObj>
              </mc:Choice>
              <mc:Fallback>
                <p:oleObj name="CS ChemDraw Drawing" r:id="rId3" imgW="5188803" imgH="1217400" progId="ChemDraw.Document.6.0">
                  <p:embed/>
                  <p:pic>
                    <p:nvPicPr>
                      <p:cNvPr id="720907" name="Object 11">
                        <a:extLst>
                          <a:ext uri="{FF2B5EF4-FFF2-40B4-BE49-F238E27FC236}">
                            <a16:creationId xmlns:a16="http://schemas.microsoft.com/office/drawing/2014/main" id="{FFCB882C-EFB0-4A35-B45E-79461B2325A0}"/>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362" y="887993"/>
                        <a:ext cx="664527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日期占位符 1">
            <a:extLst>
              <a:ext uri="{FF2B5EF4-FFF2-40B4-BE49-F238E27FC236}">
                <a16:creationId xmlns:a16="http://schemas.microsoft.com/office/drawing/2014/main" id="{8A06EF0B-F3F9-4A95-A24B-3783B5AB14AD}"/>
              </a:ext>
            </a:extLst>
          </p:cNvPr>
          <p:cNvSpPr>
            <a:spLocks noGrp="1"/>
          </p:cNvSpPr>
          <p:nvPr>
            <p:ph type="dt" sz="quarter" idx="10"/>
          </p:nvPr>
        </p:nvSpPr>
        <p:spPr/>
        <p:txBody>
          <a:bodyPr/>
          <a:lstStyle/>
          <a:p>
            <a:pPr>
              <a:defRPr/>
            </a:pPr>
            <a:fld id="{9BFDDD71-83B3-4AAF-8A18-231E75413471}" type="datetime11">
              <a:rPr lang="zh-CN" altLang="en-US"/>
              <a:pPr>
                <a:defRPr/>
              </a:pPr>
              <a:t>13:53:08</a:t>
            </a:fld>
            <a:endParaRPr lang="en-US" altLang="zh-CN"/>
          </a:p>
        </p:txBody>
      </p:sp>
      <p:sp>
        <p:nvSpPr>
          <p:cNvPr id="8" name="灯片编号占位符 6">
            <a:extLst>
              <a:ext uri="{FF2B5EF4-FFF2-40B4-BE49-F238E27FC236}">
                <a16:creationId xmlns:a16="http://schemas.microsoft.com/office/drawing/2014/main" id="{2281BE0B-9778-471F-83E4-EAE7B02A9286}"/>
              </a:ext>
            </a:extLst>
          </p:cNvPr>
          <p:cNvSpPr>
            <a:spLocks noGrp="1"/>
          </p:cNvSpPr>
          <p:nvPr>
            <p:ph type="sldNum" sz="quarter" idx="12"/>
          </p:nvPr>
        </p:nvSpPr>
        <p:spPr/>
        <p:txBody>
          <a:bodyPr/>
          <a:lstStyle/>
          <a:p>
            <a:pPr>
              <a:defRPr/>
            </a:pPr>
            <a:fld id="{D94ED714-FFC1-4FC2-9DDA-94F88B83F53C}" type="slidenum">
              <a:rPr lang="en-US" altLang="zh-CN"/>
              <a:pPr>
                <a:defRPr/>
              </a:pPr>
              <a:t>19</a:t>
            </a:fld>
            <a:endParaRPr lang="en-US" altLang="zh-CN"/>
          </a:p>
        </p:txBody>
      </p:sp>
      <p:grpSp>
        <p:nvGrpSpPr>
          <p:cNvPr id="10" name="组合 33">
            <a:extLst>
              <a:ext uri="{FF2B5EF4-FFF2-40B4-BE49-F238E27FC236}">
                <a16:creationId xmlns:a16="http://schemas.microsoft.com/office/drawing/2014/main" id="{9E8E747A-B79E-4312-8997-BFB320D844E3}"/>
              </a:ext>
            </a:extLst>
          </p:cNvPr>
          <p:cNvGrpSpPr>
            <a:grpSpLocks/>
          </p:cNvGrpSpPr>
          <p:nvPr/>
        </p:nvGrpSpPr>
        <p:grpSpPr bwMode="auto">
          <a:xfrm>
            <a:off x="1525588" y="2823294"/>
            <a:ext cx="6092825" cy="3774058"/>
            <a:chOff x="615280" y="1275260"/>
            <a:chExt cx="7267062" cy="5049340"/>
          </a:xfrm>
        </p:grpSpPr>
        <p:sp>
          <p:nvSpPr>
            <p:cNvPr id="11" name="Text Box 5">
              <a:extLst>
                <a:ext uri="{FF2B5EF4-FFF2-40B4-BE49-F238E27FC236}">
                  <a16:creationId xmlns:a16="http://schemas.microsoft.com/office/drawing/2014/main" id="{F19E0A2C-70A9-4035-A681-164EEC3AB801}"/>
                </a:ext>
              </a:extLst>
            </p:cNvPr>
            <p:cNvSpPr txBox="1">
              <a:spLocks noChangeArrowheads="1"/>
            </p:cNvSpPr>
            <p:nvPr/>
          </p:nvSpPr>
          <p:spPr bwMode="auto">
            <a:xfrm>
              <a:off x="615280" y="2514273"/>
              <a:ext cx="1582925" cy="49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b="0">
                  <a:ea typeface="黑体" panose="02010609060101010101" pitchFamily="49" charset="-122"/>
                </a:rPr>
                <a:t>对应异构体</a:t>
              </a:r>
              <a:endParaRPr lang="en-US" altLang="zh-CN" b="0">
                <a:ea typeface="黑体" panose="02010609060101010101" pitchFamily="49" charset="-122"/>
              </a:endParaRPr>
            </a:p>
          </p:txBody>
        </p:sp>
        <p:sp>
          <p:nvSpPr>
            <p:cNvPr id="12" name="Rectangle 6">
              <a:extLst>
                <a:ext uri="{FF2B5EF4-FFF2-40B4-BE49-F238E27FC236}">
                  <a16:creationId xmlns:a16="http://schemas.microsoft.com/office/drawing/2014/main" id="{D78477BF-08FE-436A-BF44-A4661E0B9BEF}"/>
                </a:ext>
              </a:extLst>
            </p:cNvPr>
            <p:cNvSpPr>
              <a:spLocks noChangeArrowheads="1"/>
            </p:cNvSpPr>
            <p:nvPr/>
          </p:nvSpPr>
          <p:spPr bwMode="auto">
            <a:xfrm>
              <a:off x="838200" y="1905000"/>
              <a:ext cx="381000" cy="381000"/>
            </a:xfrm>
            <a:prstGeom prst="rect">
              <a:avLst/>
            </a:prstGeom>
            <a:solidFill>
              <a:srgbClr val="FF99CC"/>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Rectangle 7">
              <a:extLst>
                <a:ext uri="{FF2B5EF4-FFF2-40B4-BE49-F238E27FC236}">
                  <a16:creationId xmlns:a16="http://schemas.microsoft.com/office/drawing/2014/main" id="{50AC5FA5-FBF7-4AE7-9D27-8557028BDAC2}"/>
                </a:ext>
              </a:extLst>
            </p:cNvPr>
            <p:cNvSpPr>
              <a:spLocks noChangeArrowheads="1"/>
            </p:cNvSpPr>
            <p:nvPr/>
          </p:nvSpPr>
          <p:spPr bwMode="auto">
            <a:xfrm>
              <a:off x="1295400" y="1905000"/>
              <a:ext cx="381000" cy="381000"/>
            </a:xfrm>
            <a:prstGeom prst="rect">
              <a:avLst/>
            </a:prstGeom>
            <a:solidFill>
              <a:srgbClr val="99CCFF"/>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Line 8">
              <a:extLst>
                <a:ext uri="{FF2B5EF4-FFF2-40B4-BE49-F238E27FC236}">
                  <a16:creationId xmlns:a16="http://schemas.microsoft.com/office/drawing/2014/main" id="{7D1D94BD-5BDA-46A1-AC9D-070F74244E2C}"/>
                </a:ext>
              </a:extLst>
            </p:cNvPr>
            <p:cNvSpPr>
              <a:spLocks noChangeShapeType="1"/>
            </p:cNvSpPr>
            <p:nvPr/>
          </p:nvSpPr>
          <p:spPr bwMode="auto">
            <a:xfrm>
              <a:off x="2209800" y="2286000"/>
              <a:ext cx="1752600" cy="0"/>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AutoShape 9">
              <a:extLst>
                <a:ext uri="{FF2B5EF4-FFF2-40B4-BE49-F238E27FC236}">
                  <a16:creationId xmlns:a16="http://schemas.microsoft.com/office/drawing/2014/main" id="{8D696C47-92D0-443A-A2DC-0AB0B176FB69}"/>
                </a:ext>
              </a:extLst>
            </p:cNvPr>
            <p:cNvSpPr>
              <a:spLocks noChangeArrowheads="1"/>
            </p:cNvSpPr>
            <p:nvPr/>
          </p:nvSpPr>
          <p:spPr bwMode="auto">
            <a:xfrm rot="5400000">
              <a:off x="2712244" y="1707356"/>
              <a:ext cx="457200" cy="395288"/>
            </a:xfrm>
            <a:prstGeom prst="triangle">
              <a:avLst>
                <a:gd name="adj" fmla="val 50000"/>
              </a:avLst>
            </a:prstGeom>
            <a:solidFill>
              <a:srgbClr val="339966"/>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 name="Text Box 10">
              <a:extLst>
                <a:ext uri="{FF2B5EF4-FFF2-40B4-BE49-F238E27FC236}">
                  <a16:creationId xmlns:a16="http://schemas.microsoft.com/office/drawing/2014/main" id="{471B98FD-CCAB-49A5-B78E-6AB859BF44F3}"/>
                </a:ext>
              </a:extLst>
            </p:cNvPr>
            <p:cNvSpPr txBox="1">
              <a:spLocks noChangeArrowheads="1"/>
            </p:cNvSpPr>
            <p:nvPr/>
          </p:nvSpPr>
          <p:spPr bwMode="auto">
            <a:xfrm>
              <a:off x="2972626" y="1275260"/>
              <a:ext cx="1264824" cy="490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b="0" dirty="0">
                  <a:ea typeface="黑体" panose="02010609060101010101" pitchFamily="49" charset="-122"/>
                </a:rPr>
                <a:t>D/L </a:t>
              </a:r>
              <a:r>
                <a:rPr lang="zh-CN" altLang="en-US" b="0" dirty="0">
                  <a:ea typeface="黑体" panose="02010609060101010101" pitchFamily="49" charset="-122"/>
                </a:rPr>
                <a:t>－酸</a:t>
              </a:r>
              <a:endParaRPr lang="en-US" altLang="zh-CN" b="0" dirty="0">
                <a:ea typeface="黑体" panose="02010609060101010101" pitchFamily="49" charset="-122"/>
              </a:endParaRPr>
            </a:p>
          </p:txBody>
        </p:sp>
        <p:sp>
          <p:nvSpPr>
            <p:cNvPr id="17" name="Rectangle 11">
              <a:extLst>
                <a:ext uri="{FF2B5EF4-FFF2-40B4-BE49-F238E27FC236}">
                  <a16:creationId xmlns:a16="http://schemas.microsoft.com/office/drawing/2014/main" id="{F53D3518-BA4C-43AF-9623-05CCAD7295A5}"/>
                </a:ext>
              </a:extLst>
            </p:cNvPr>
            <p:cNvSpPr>
              <a:spLocks noChangeArrowheads="1"/>
            </p:cNvSpPr>
            <p:nvPr/>
          </p:nvSpPr>
          <p:spPr bwMode="auto">
            <a:xfrm>
              <a:off x="4724400" y="1828800"/>
              <a:ext cx="381000" cy="381000"/>
            </a:xfrm>
            <a:prstGeom prst="rect">
              <a:avLst/>
            </a:prstGeom>
            <a:solidFill>
              <a:srgbClr val="FF99CC"/>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AutoShape 12">
              <a:extLst>
                <a:ext uri="{FF2B5EF4-FFF2-40B4-BE49-F238E27FC236}">
                  <a16:creationId xmlns:a16="http://schemas.microsoft.com/office/drawing/2014/main" id="{A84A51E2-223C-455F-9122-C6DB56B75E8E}"/>
                </a:ext>
              </a:extLst>
            </p:cNvPr>
            <p:cNvSpPr>
              <a:spLocks noChangeArrowheads="1"/>
            </p:cNvSpPr>
            <p:nvPr/>
          </p:nvSpPr>
          <p:spPr bwMode="auto">
            <a:xfrm rot="5400000">
              <a:off x="5379244" y="1783556"/>
              <a:ext cx="457200" cy="395288"/>
            </a:xfrm>
            <a:prstGeom prst="triangle">
              <a:avLst>
                <a:gd name="adj" fmla="val 50000"/>
              </a:avLst>
            </a:prstGeom>
            <a:solidFill>
              <a:srgbClr val="339966"/>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 name="Line 13">
              <a:extLst>
                <a:ext uri="{FF2B5EF4-FFF2-40B4-BE49-F238E27FC236}">
                  <a16:creationId xmlns:a16="http://schemas.microsoft.com/office/drawing/2014/main" id="{2F90A00C-2AC9-444D-B24E-79B62306B739}"/>
                </a:ext>
              </a:extLst>
            </p:cNvPr>
            <p:cNvSpPr>
              <a:spLocks noChangeShapeType="1"/>
            </p:cNvSpPr>
            <p:nvPr/>
          </p:nvSpPr>
          <p:spPr bwMode="auto">
            <a:xfrm>
              <a:off x="5105400" y="1981200"/>
              <a:ext cx="304800" cy="0"/>
            </a:xfrm>
            <a:prstGeom prst="line">
              <a:avLst/>
            </a:prstGeom>
            <a:noFill/>
            <a:ln w="317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Rectangle 17">
              <a:extLst>
                <a:ext uri="{FF2B5EF4-FFF2-40B4-BE49-F238E27FC236}">
                  <a16:creationId xmlns:a16="http://schemas.microsoft.com/office/drawing/2014/main" id="{958E631E-9430-4214-B099-C7FF478027A8}"/>
                </a:ext>
              </a:extLst>
            </p:cNvPr>
            <p:cNvSpPr>
              <a:spLocks noChangeArrowheads="1"/>
            </p:cNvSpPr>
            <p:nvPr/>
          </p:nvSpPr>
          <p:spPr bwMode="auto">
            <a:xfrm>
              <a:off x="4724400" y="2362200"/>
              <a:ext cx="381000" cy="381000"/>
            </a:xfrm>
            <a:prstGeom prst="rect">
              <a:avLst/>
            </a:prstGeom>
            <a:solidFill>
              <a:srgbClr val="99CCFF"/>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 name="AutoShape 18">
              <a:extLst>
                <a:ext uri="{FF2B5EF4-FFF2-40B4-BE49-F238E27FC236}">
                  <a16:creationId xmlns:a16="http://schemas.microsoft.com/office/drawing/2014/main" id="{E94B83BF-4211-43E6-B884-F35D18F26334}"/>
                </a:ext>
              </a:extLst>
            </p:cNvPr>
            <p:cNvSpPr>
              <a:spLocks noChangeArrowheads="1"/>
            </p:cNvSpPr>
            <p:nvPr/>
          </p:nvSpPr>
          <p:spPr bwMode="auto">
            <a:xfrm rot="5400000">
              <a:off x="5379244" y="2316956"/>
              <a:ext cx="457200" cy="395288"/>
            </a:xfrm>
            <a:prstGeom prst="triangle">
              <a:avLst>
                <a:gd name="adj" fmla="val 50000"/>
              </a:avLst>
            </a:prstGeom>
            <a:solidFill>
              <a:srgbClr val="339966"/>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Line 19">
              <a:extLst>
                <a:ext uri="{FF2B5EF4-FFF2-40B4-BE49-F238E27FC236}">
                  <a16:creationId xmlns:a16="http://schemas.microsoft.com/office/drawing/2014/main" id="{5D53304F-401E-41F7-8F59-DE566BF39218}"/>
                </a:ext>
              </a:extLst>
            </p:cNvPr>
            <p:cNvSpPr>
              <a:spLocks noChangeShapeType="1"/>
            </p:cNvSpPr>
            <p:nvPr/>
          </p:nvSpPr>
          <p:spPr bwMode="auto">
            <a:xfrm>
              <a:off x="5105400" y="2514600"/>
              <a:ext cx="304800" cy="0"/>
            </a:xfrm>
            <a:prstGeom prst="line">
              <a:avLst/>
            </a:prstGeom>
            <a:noFill/>
            <a:ln w="317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Text Box 20">
              <a:extLst>
                <a:ext uri="{FF2B5EF4-FFF2-40B4-BE49-F238E27FC236}">
                  <a16:creationId xmlns:a16="http://schemas.microsoft.com/office/drawing/2014/main" id="{B598391C-2BC2-4C3D-9B71-FDA0DCFC7636}"/>
                </a:ext>
              </a:extLst>
            </p:cNvPr>
            <p:cNvSpPr txBox="1">
              <a:spLocks noChangeArrowheads="1"/>
            </p:cNvSpPr>
            <p:nvPr/>
          </p:nvSpPr>
          <p:spPr bwMode="auto">
            <a:xfrm>
              <a:off x="6026761" y="1940714"/>
              <a:ext cx="1855581" cy="490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b="0" dirty="0">
                  <a:ea typeface="黑体" panose="02010609060101010101" pitchFamily="49" charset="-122"/>
                </a:rPr>
                <a:t>非对应异构体</a:t>
              </a:r>
              <a:endParaRPr lang="en-US" altLang="zh-CN" b="0" dirty="0">
                <a:ea typeface="黑体" panose="02010609060101010101" pitchFamily="49" charset="-122"/>
              </a:endParaRPr>
            </a:p>
          </p:txBody>
        </p:sp>
        <p:sp>
          <p:nvSpPr>
            <p:cNvPr id="24" name="Line 22">
              <a:extLst>
                <a:ext uri="{FF2B5EF4-FFF2-40B4-BE49-F238E27FC236}">
                  <a16:creationId xmlns:a16="http://schemas.microsoft.com/office/drawing/2014/main" id="{7A07C4A8-7E69-4676-9F8D-B4B9F06AD628}"/>
                </a:ext>
              </a:extLst>
            </p:cNvPr>
            <p:cNvSpPr>
              <a:spLocks noChangeShapeType="1"/>
            </p:cNvSpPr>
            <p:nvPr/>
          </p:nvSpPr>
          <p:spPr bwMode="auto">
            <a:xfrm>
              <a:off x="5257800" y="2895600"/>
              <a:ext cx="0" cy="685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23">
              <a:extLst>
                <a:ext uri="{FF2B5EF4-FFF2-40B4-BE49-F238E27FC236}">
                  <a16:creationId xmlns:a16="http://schemas.microsoft.com/office/drawing/2014/main" id="{37000E41-4191-4BC5-ABB3-CBB01B70F0DC}"/>
                </a:ext>
              </a:extLst>
            </p:cNvPr>
            <p:cNvSpPr>
              <a:spLocks noChangeShapeType="1"/>
            </p:cNvSpPr>
            <p:nvPr/>
          </p:nvSpPr>
          <p:spPr bwMode="auto">
            <a:xfrm>
              <a:off x="4343400" y="3581400"/>
              <a:ext cx="1828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24">
              <a:extLst>
                <a:ext uri="{FF2B5EF4-FFF2-40B4-BE49-F238E27FC236}">
                  <a16:creationId xmlns:a16="http://schemas.microsoft.com/office/drawing/2014/main" id="{CEDBA7D3-4145-49DC-A883-675AD417EAD3}"/>
                </a:ext>
              </a:extLst>
            </p:cNvPr>
            <p:cNvSpPr>
              <a:spLocks noChangeShapeType="1"/>
            </p:cNvSpPr>
            <p:nvPr/>
          </p:nvSpPr>
          <p:spPr bwMode="auto">
            <a:xfrm>
              <a:off x="4343400" y="3581400"/>
              <a:ext cx="0" cy="9144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25">
              <a:extLst>
                <a:ext uri="{FF2B5EF4-FFF2-40B4-BE49-F238E27FC236}">
                  <a16:creationId xmlns:a16="http://schemas.microsoft.com/office/drawing/2014/main" id="{70EF9F7D-2E39-41A0-A1EB-B22BDE29BB8E}"/>
                </a:ext>
              </a:extLst>
            </p:cNvPr>
            <p:cNvSpPr>
              <a:spLocks noChangeShapeType="1"/>
            </p:cNvSpPr>
            <p:nvPr/>
          </p:nvSpPr>
          <p:spPr bwMode="auto">
            <a:xfrm>
              <a:off x="6172200" y="3581400"/>
              <a:ext cx="0" cy="9144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Rectangle 26">
              <a:extLst>
                <a:ext uri="{FF2B5EF4-FFF2-40B4-BE49-F238E27FC236}">
                  <a16:creationId xmlns:a16="http://schemas.microsoft.com/office/drawing/2014/main" id="{93C831E6-7956-44E3-BD8F-5113E1C40411}"/>
                </a:ext>
              </a:extLst>
            </p:cNvPr>
            <p:cNvSpPr>
              <a:spLocks noChangeArrowheads="1"/>
            </p:cNvSpPr>
            <p:nvPr/>
          </p:nvSpPr>
          <p:spPr bwMode="auto">
            <a:xfrm>
              <a:off x="3810000" y="4648200"/>
              <a:ext cx="381000" cy="381000"/>
            </a:xfrm>
            <a:prstGeom prst="rect">
              <a:avLst/>
            </a:prstGeom>
            <a:solidFill>
              <a:srgbClr val="FF99CC"/>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 name="AutoShape 27">
              <a:extLst>
                <a:ext uri="{FF2B5EF4-FFF2-40B4-BE49-F238E27FC236}">
                  <a16:creationId xmlns:a16="http://schemas.microsoft.com/office/drawing/2014/main" id="{E9111400-5AE6-4B74-8552-396E1F3C9679}"/>
                </a:ext>
              </a:extLst>
            </p:cNvPr>
            <p:cNvSpPr>
              <a:spLocks noChangeArrowheads="1"/>
            </p:cNvSpPr>
            <p:nvPr/>
          </p:nvSpPr>
          <p:spPr bwMode="auto">
            <a:xfrm rot="5400000">
              <a:off x="4464844" y="4602956"/>
              <a:ext cx="457200" cy="395288"/>
            </a:xfrm>
            <a:prstGeom prst="triangle">
              <a:avLst>
                <a:gd name="adj" fmla="val 50000"/>
              </a:avLst>
            </a:prstGeom>
            <a:solidFill>
              <a:srgbClr val="339966"/>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 name="Line 28">
              <a:extLst>
                <a:ext uri="{FF2B5EF4-FFF2-40B4-BE49-F238E27FC236}">
                  <a16:creationId xmlns:a16="http://schemas.microsoft.com/office/drawing/2014/main" id="{C0081FA1-1F1B-4FBA-AB37-520F007B3DE2}"/>
                </a:ext>
              </a:extLst>
            </p:cNvPr>
            <p:cNvSpPr>
              <a:spLocks noChangeShapeType="1"/>
            </p:cNvSpPr>
            <p:nvPr/>
          </p:nvSpPr>
          <p:spPr bwMode="auto">
            <a:xfrm>
              <a:off x="4191000" y="4800600"/>
              <a:ext cx="304800" cy="0"/>
            </a:xfrm>
            <a:prstGeom prst="line">
              <a:avLst/>
            </a:prstGeom>
            <a:noFill/>
            <a:ln w="317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Rectangle 29">
              <a:extLst>
                <a:ext uri="{FF2B5EF4-FFF2-40B4-BE49-F238E27FC236}">
                  <a16:creationId xmlns:a16="http://schemas.microsoft.com/office/drawing/2014/main" id="{52C83E6B-0208-4962-9C06-5EF2B765996E}"/>
                </a:ext>
              </a:extLst>
            </p:cNvPr>
            <p:cNvSpPr>
              <a:spLocks noChangeArrowheads="1"/>
            </p:cNvSpPr>
            <p:nvPr/>
          </p:nvSpPr>
          <p:spPr bwMode="auto">
            <a:xfrm>
              <a:off x="5638800" y="4648200"/>
              <a:ext cx="381000" cy="381000"/>
            </a:xfrm>
            <a:prstGeom prst="rect">
              <a:avLst/>
            </a:prstGeom>
            <a:solidFill>
              <a:srgbClr val="99CCFF"/>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AutoShape 30">
              <a:extLst>
                <a:ext uri="{FF2B5EF4-FFF2-40B4-BE49-F238E27FC236}">
                  <a16:creationId xmlns:a16="http://schemas.microsoft.com/office/drawing/2014/main" id="{86514866-EB58-4092-B3E8-8554ECDDB836}"/>
                </a:ext>
              </a:extLst>
            </p:cNvPr>
            <p:cNvSpPr>
              <a:spLocks noChangeArrowheads="1"/>
            </p:cNvSpPr>
            <p:nvPr/>
          </p:nvSpPr>
          <p:spPr bwMode="auto">
            <a:xfrm rot="5400000">
              <a:off x="6293644" y="4602956"/>
              <a:ext cx="457200" cy="395288"/>
            </a:xfrm>
            <a:prstGeom prst="triangle">
              <a:avLst>
                <a:gd name="adj" fmla="val 50000"/>
              </a:avLst>
            </a:prstGeom>
            <a:solidFill>
              <a:srgbClr val="339966"/>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 name="Line 31">
              <a:extLst>
                <a:ext uri="{FF2B5EF4-FFF2-40B4-BE49-F238E27FC236}">
                  <a16:creationId xmlns:a16="http://schemas.microsoft.com/office/drawing/2014/main" id="{17E498D9-3BD1-4B15-8811-6D52608066FB}"/>
                </a:ext>
              </a:extLst>
            </p:cNvPr>
            <p:cNvSpPr>
              <a:spLocks noChangeShapeType="1"/>
            </p:cNvSpPr>
            <p:nvPr/>
          </p:nvSpPr>
          <p:spPr bwMode="auto">
            <a:xfrm>
              <a:off x="6019800" y="4800600"/>
              <a:ext cx="304800" cy="0"/>
            </a:xfrm>
            <a:prstGeom prst="line">
              <a:avLst/>
            </a:prstGeom>
            <a:noFill/>
            <a:ln w="31750">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32">
              <a:extLst>
                <a:ext uri="{FF2B5EF4-FFF2-40B4-BE49-F238E27FC236}">
                  <a16:creationId xmlns:a16="http://schemas.microsoft.com/office/drawing/2014/main" id="{29DA493D-67BD-4A41-8D40-6B0C781A9A78}"/>
                </a:ext>
              </a:extLst>
            </p:cNvPr>
            <p:cNvSpPr>
              <a:spLocks noChangeShapeType="1"/>
            </p:cNvSpPr>
            <p:nvPr/>
          </p:nvSpPr>
          <p:spPr bwMode="auto">
            <a:xfrm>
              <a:off x="4343400" y="5181600"/>
              <a:ext cx="0" cy="6858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33">
              <a:extLst>
                <a:ext uri="{FF2B5EF4-FFF2-40B4-BE49-F238E27FC236}">
                  <a16:creationId xmlns:a16="http://schemas.microsoft.com/office/drawing/2014/main" id="{D6EFE287-D183-4CDB-A125-B98F22150CF8}"/>
                </a:ext>
              </a:extLst>
            </p:cNvPr>
            <p:cNvSpPr>
              <a:spLocks noChangeShapeType="1"/>
            </p:cNvSpPr>
            <p:nvPr/>
          </p:nvSpPr>
          <p:spPr bwMode="auto">
            <a:xfrm>
              <a:off x="6172200" y="5181600"/>
              <a:ext cx="0" cy="6858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Rectangle 34">
              <a:extLst>
                <a:ext uri="{FF2B5EF4-FFF2-40B4-BE49-F238E27FC236}">
                  <a16:creationId xmlns:a16="http://schemas.microsoft.com/office/drawing/2014/main" id="{C133D75C-835D-4A47-9AED-52D8E401AE37}"/>
                </a:ext>
              </a:extLst>
            </p:cNvPr>
            <p:cNvSpPr>
              <a:spLocks noChangeArrowheads="1"/>
            </p:cNvSpPr>
            <p:nvPr/>
          </p:nvSpPr>
          <p:spPr bwMode="auto">
            <a:xfrm>
              <a:off x="4114800" y="5943600"/>
              <a:ext cx="381000" cy="381000"/>
            </a:xfrm>
            <a:prstGeom prst="rect">
              <a:avLst/>
            </a:prstGeom>
            <a:solidFill>
              <a:srgbClr val="FF99CC"/>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Rectangle 35">
              <a:extLst>
                <a:ext uri="{FF2B5EF4-FFF2-40B4-BE49-F238E27FC236}">
                  <a16:creationId xmlns:a16="http://schemas.microsoft.com/office/drawing/2014/main" id="{857539F2-681B-4FC1-8FEA-F70076359852}"/>
                </a:ext>
              </a:extLst>
            </p:cNvPr>
            <p:cNvSpPr>
              <a:spLocks noChangeArrowheads="1"/>
            </p:cNvSpPr>
            <p:nvPr/>
          </p:nvSpPr>
          <p:spPr bwMode="auto">
            <a:xfrm>
              <a:off x="6019800" y="5943600"/>
              <a:ext cx="381000" cy="381000"/>
            </a:xfrm>
            <a:prstGeom prst="rect">
              <a:avLst/>
            </a:prstGeom>
            <a:solidFill>
              <a:srgbClr val="99CCFF"/>
            </a:solidFill>
            <a:ln w="9525">
              <a:solidFill>
                <a:schemeClr val="tx1"/>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8" name="Text Box 4">
            <a:extLst>
              <a:ext uri="{FF2B5EF4-FFF2-40B4-BE49-F238E27FC236}">
                <a16:creationId xmlns:a16="http://schemas.microsoft.com/office/drawing/2014/main" id="{2244AE18-11BF-4403-83F5-B2C2FDC7AB2F}"/>
              </a:ext>
            </a:extLst>
          </p:cNvPr>
          <p:cNvSpPr txBox="1">
            <a:spLocks noChangeArrowheads="1"/>
          </p:cNvSpPr>
          <p:nvPr/>
        </p:nvSpPr>
        <p:spPr bwMode="auto">
          <a:xfrm>
            <a:off x="512763" y="188640"/>
            <a:ext cx="7969250" cy="461962"/>
          </a:xfrm>
          <a:prstGeom prst="rect">
            <a:avLst/>
          </a:prstGeom>
          <a:noFill/>
          <a:ln w="9525">
            <a:noFill/>
            <a:miter lim="800000"/>
            <a:headEnd/>
            <a:tailEnd/>
          </a:ln>
        </p:spPr>
        <p:txBody>
          <a:bodyPr>
            <a:spAutoFit/>
          </a:bodyPr>
          <a:lstStyle/>
          <a:p>
            <a:pPr>
              <a:spcBef>
                <a:spcPct val="50000"/>
              </a:spcBef>
              <a:defRPr/>
            </a:pPr>
            <a:r>
              <a:rPr lang="zh-CN" altLang="en-US" sz="2400" dirty="0">
                <a:solidFill>
                  <a:schemeClr val="accent1">
                    <a:lumMod val="75000"/>
                  </a:schemeClr>
                </a:solidFill>
                <a:latin typeface="黑体" pitchFamily="2" charset="-122"/>
                <a:ea typeface="黑体" pitchFamily="2" charset="-122"/>
              </a:rPr>
              <a:t>手性季铵盐的拆分</a:t>
            </a:r>
            <a:endParaRPr lang="en-US" altLang="zh-CN" dirty="0">
              <a:solidFill>
                <a:schemeClr val="accent1">
                  <a:lumMod val="75000"/>
                </a:schemeClr>
              </a:solidFill>
              <a:latin typeface="Arial" charset="0"/>
              <a:ea typeface="宋体" charset="-122"/>
            </a:endParaRPr>
          </a:p>
        </p:txBody>
      </p:sp>
    </p:spTree>
    <p:extLst>
      <p:ext uri="{BB962C8B-B14F-4D97-AF65-F5344CB8AC3E}">
        <p14:creationId xmlns:p14="http://schemas.microsoft.com/office/powerpoint/2010/main" val="8603235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720907"/>
                                        </p:tgtEl>
                                        <p:attrNameLst>
                                          <p:attrName>style.visibility</p:attrName>
                                        </p:attrNameLst>
                                      </p:cBhvr>
                                      <p:to>
                                        <p:strVal val="visible"/>
                                      </p:to>
                                    </p:set>
                                    <p:animEffect transition="in" filter="slide(fromBottom)">
                                      <p:cBhvr>
                                        <p:cTn id="7" dur="500"/>
                                        <p:tgtEl>
                                          <p:spTgt spid="720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D25D4BC-478B-4F33-A8C9-94C3F92E9AE7}"/>
              </a:ext>
            </a:extLst>
          </p:cNvPr>
          <p:cNvSpPr>
            <a:spLocks noGrp="1"/>
          </p:cNvSpPr>
          <p:nvPr>
            <p:ph type="dt" sz="quarter" idx="10"/>
          </p:nvPr>
        </p:nvSpPr>
        <p:spPr/>
        <p:txBody>
          <a:bodyPr/>
          <a:lstStyle/>
          <a:p>
            <a:pPr>
              <a:defRPr/>
            </a:pPr>
            <a:fld id="{028F394E-D05A-4B24-9E4F-7F2337B1E502}" type="datetime11">
              <a:rPr lang="zh-CN" altLang="en-US"/>
              <a:pPr>
                <a:defRPr/>
              </a:pPr>
              <a:t>13:53:08</a:t>
            </a:fld>
            <a:endParaRPr lang="en-US" altLang="zh-CN"/>
          </a:p>
        </p:txBody>
      </p:sp>
      <p:sp>
        <p:nvSpPr>
          <p:cNvPr id="13" name="灯片编号占位符 3">
            <a:extLst>
              <a:ext uri="{FF2B5EF4-FFF2-40B4-BE49-F238E27FC236}">
                <a16:creationId xmlns:a16="http://schemas.microsoft.com/office/drawing/2014/main" id="{140DF82F-B541-4199-BDA3-A1A2B5130A0E}"/>
              </a:ext>
            </a:extLst>
          </p:cNvPr>
          <p:cNvSpPr>
            <a:spLocks noGrp="1"/>
          </p:cNvSpPr>
          <p:nvPr>
            <p:ph type="sldNum" sz="quarter" idx="12"/>
          </p:nvPr>
        </p:nvSpPr>
        <p:spPr/>
        <p:txBody>
          <a:bodyPr/>
          <a:lstStyle/>
          <a:p>
            <a:pPr>
              <a:defRPr/>
            </a:pPr>
            <a:fld id="{AE04D27F-DEF7-46B0-8765-D7F85720BC88}" type="slidenum">
              <a:rPr lang="en-US" altLang="zh-CN"/>
              <a:pPr>
                <a:defRPr/>
              </a:pPr>
              <a:t>2</a:t>
            </a:fld>
            <a:endParaRPr lang="en-US" altLang="zh-CN"/>
          </a:p>
        </p:txBody>
      </p:sp>
      <p:sp>
        <p:nvSpPr>
          <p:cNvPr id="561154" name="Text Box 2">
            <a:extLst>
              <a:ext uri="{FF2B5EF4-FFF2-40B4-BE49-F238E27FC236}">
                <a16:creationId xmlns:a16="http://schemas.microsoft.com/office/drawing/2014/main" id="{D3A36E5A-450C-4052-8382-C944F72C2188}"/>
              </a:ext>
            </a:extLst>
          </p:cNvPr>
          <p:cNvSpPr txBox="1">
            <a:spLocks noChangeArrowheads="1"/>
          </p:cNvSpPr>
          <p:nvPr/>
        </p:nvSpPr>
        <p:spPr bwMode="auto">
          <a:xfrm>
            <a:off x="395288" y="1747838"/>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solidFill>
                  <a:srgbClr val="000099"/>
                </a:solidFill>
                <a:latin typeface="Arial" panose="020B0604020202020204" pitchFamily="34" charset="0"/>
                <a:ea typeface="楷体" panose="02010609060101010101" pitchFamily="49" charset="-122"/>
                <a:cs typeface="Arial" panose="020B0604020202020204" pitchFamily="34" charset="0"/>
              </a:rPr>
              <a:t> 1</a:t>
            </a:r>
            <a:r>
              <a:rPr lang="zh-CN" altLang="en-US" sz="2400">
                <a:solidFill>
                  <a:srgbClr val="000099"/>
                </a:solidFill>
                <a:latin typeface="Arial" panose="020B0604020202020204" pitchFamily="34" charset="0"/>
                <a:ea typeface="楷体" panose="02010609060101010101" pitchFamily="49" charset="-122"/>
                <a:cs typeface="Arial" panose="020B0604020202020204" pitchFamily="34" charset="0"/>
              </a:rPr>
              <a:t>、结构</a:t>
            </a:r>
          </a:p>
        </p:txBody>
      </p:sp>
      <p:sp>
        <p:nvSpPr>
          <p:cNvPr id="561155" name="Text Box 3">
            <a:extLst>
              <a:ext uri="{FF2B5EF4-FFF2-40B4-BE49-F238E27FC236}">
                <a16:creationId xmlns:a16="http://schemas.microsoft.com/office/drawing/2014/main" id="{9825BA02-2DE4-42E9-A761-F6663D412F60}"/>
              </a:ext>
            </a:extLst>
          </p:cNvPr>
          <p:cNvSpPr txBox="1">
            <a:spLocks noChangeArrowheads="1"/>
          </p:cNvSpPr>
          <p:nvPr/>
        </p:nvSpPr>
        <p:spPr bwMode="auto">
          <a:xfrm>
            <a:off x="395288" y="4191000"/>
            <a:ext cx="838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solidFill>
                  <a:srgbClr val="000000"/>
                </a:solidFill>
                <a:latin typeface="宋体" panose="02010600030101010101" pitchFamily="2" charset="-122"/>
                <a:ea typeface="宋体" panose="02010600030101010101" pitchFamily="2" charset="-122"/>
              </a:rPr>
              <a:t>    </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硝基中，</a:t>
            </a:r>
            <a:r>
              <a:rPr lang="zh-CN" altLang="en-US" sz="2400">
                <a:solidFill>
                  <a:srgbClr val="FF3300"/>
                </a:solidFill>
                <a:latin typeface="Arial" panose="020B0604020202020204" pitchFamily="34" charset="0"/>
                <a:ea typeface="楷体" panose="02010609060101010101" pitchFamily="49" charset="-122"/>
                <a:cs typeface="Arial" panose="020B0604020202020204" pitchFamily="34" charset="0"/>
              </a:rPr>
              <a:t>氮原子和两个氧原子上的</a:t>
            </a:r>
            <a:r>
              <a:rPr lang="en-US" altLang="zh-CN" sz="2400">
                <a:solidFill>
                  <a:srgbClr val="FF3300"/>
                </a:solidFill>
                <a:latin typeface="Arial" panose="020B0604020202020204" pitchFamily="34" charset="0"/>
                <a:ea typeface="楷体" panose="02010609060101010101" pitchFamily="49" charset="-122"/>
                <a:cs typeface="Arial" panose="020B0604020202020204" pitchFamily="34" charset="0"/>
              </a:rPr>
              <a:t>p</a:t>
            </a:r>
            <a:r>
              <a:rPr lang="zh-CN" altLang="en-US" sz="2400">
                <a:solidFill>
                  <a:srgbClr val="FF3300"/>
                </a:solidFill>
                <a:latin typeface="Arial" panose="020B0604020202020204" pitchFamily="34" charset="0"/>
                <a:ea typeface="楷体" panose="02010609060101010101" pitchFamily="49" charset="-122"/>
                <a:cs typeface="Arial" panose="020B0604020202020204" pitchFamily="34" charset="0"/>
              </a:rPr>
              <a:t>轨道相互重叠</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，形成包括</a:t>
            </a: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O</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a:t>
            </a: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N</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a:t>
            </a: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O</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三个原子在内的</a:t>
            </a:r>
            <a:r>
              <a:rPr lang="zh-CN" altLang="en-US" sz="2400">
                <a:solidFill>
                  <a:srgbClr val="FF3300"/>
                </a:solidFill>
                <a:latin typeface="Arial" panose="020B0604020202020204" pitchFamily="34" charset="0"/>
                <a:ea typeface="楷体" panose="02010609060101010101" pitchFamily="49" charset="-122"/>
                <a:cs typeface="Arial" panose="020B0604020202020204" pitchFamily="34" charset="0"/>
              </a:rPr>
              <a:t>大</a:t>
            </a:r>
            <a:r>
              <a:rPr lang="en-US" altLang="zh-CN" sz="2400">
                <a:solidFill>
                  <a:srgbClr val="FF3300"/>
                </a:solidFill>
                <a:latin typeface="Arial" panose="020B0604020202020204" pitchFamily="34" charset="0"/>
                <a:ea typeface="楷体" panose="02010609060101010101" pitchFamily="49" charset="-122"/>
                <a:cs typeface="Arial" panose="020B0604020202020204" pitchFamily="34" charset="0"/>
              </a:rPr>
              <a:t>π</a:t>
            </a:r>
            <a:r>
              <a:rPr lang="zh-CN" altLang="en-US" sz="2400">
                <a:solidFill>
                  <a:srgbClr val="FF3300"/>
                </a:solidFill>
                <a:latin typeface="Arial" panose="020B0604020202020204" pitchFamily="34" charset="0"/>
                <a:ea typeface="楷体" panose="02010609060101010101" pitchFamily="49" charset="-122"/>
                <a:cs typeface="Arial" panose="020B0604020202020204" pitchFamily="34" charset="0"/>
              </a:rPr>
              <a:t>键。</a:t>
            </a:r>
          </a:p>
        </p:txBody>
      </p:sp>
      <p:sp>
        <p:nvSpPr>
          <p:cNvPr id="561156" name="Text Box 4">
            <a:extLst>
              <a:ext uri="{FF2B5EF4-FFF2-40B4-BE49-F238E27FC236}">
                <a16:creationId xmlns:a16="http://schemas.microsoft.com/office/drawing/2014/main" id="{83890925-EF8F-4FD7-B1E3-8B23FB8F4865}"/>
              </a:ext>
            </a:extLst>
          </p:cNvPr>
          <p:cNvSpPr txBox="1">
            <a:spLocks noChangeArrowheads="1"/>
          </p:cNvSpPr>
          <p:nvPr/>
        </p:nvSpPr>
        <p:spPr bwMode="auto">
          <a:xfrm>
            <a:off x="250825" y="2251075"/>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宋体" panose="02010600030101010101" pitchFamily="2" charset="-122"/>
                <a:ea typeface="宋体" panose="02010600030101010101" pitchFamily="2" charset="-122"/>
              </a:rPr>
              <a:t> </a:t>
            </a:r>
            <a:r>
              <a:rPr lang="zh-CN" altLang="en-US" sz="2400">
                <a:latin typeface="楷体" panose="02010609060101010101" pitchFamily="49" charset="-122"/>
                <a:ea typeface="楷体" panose="02010609060101010101" pitchFamily="49" charset="-122"/>
                <a:cs typeface="Arial" panose="020B0604020202020204" pitchFamily="34" charset="0"/>
              </a:rPr>
              <a:t>硝基化合物的构造式为：</a:t>
            </a:r>
          </a:p>
        </p:txBody>
      </p:sp>
      <p:sp>
        <p:nvSpPr>
          <p:cNvPr id="561159" name="Text Box 7">
            <a:extLst>
              <a:ext uri="{FF2B5EF4-FFF2-40B4-BE49-F238E27FC236}">
                <a16:creationId xmlns:a16="http://schemas.microsoft.com/office/drawing/2014/main" id="{5D274F72-196A-4BCB-A83C-93B98C9A3081}"/>
              </a:ext>
            </a:extLst>
          </p:cNvPr>
          <p:cNvSpPr txBox="1">
            <a:spLocks noChangeArrowheads="1"/>
          </p:cNvSpPr>
          <p:nvPr/>
        </p:nvSpPr>
        <p:spPr bwMode="auto">
          <a:xfrm>
            <a:off x="395288" y="2962275"/>
            <a:ext cx="8280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solidFill>
                  <a:srgbClr val="000000"/>
                </a:solidFill>
                <a:latin typeface="宋体" panose="02010600030101010101" pitchFamily="2" charset="-122"/>
                <a:ea typeface="宋体" panose="02010600030101010101" pitchFamily="2" charset="-122"/>
              </a:rPr>
              <a:t>    </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电子衍射法证明：硝基中</a:t>
            </a:r>
            <a:r>
              <a:rPr lang="zh-CN" altLang="en-US" sz="2400">
                <a:solidFill>
                  <a:srgbClr val="FF3300"/>
                </a:solidFill>
                <a:latin typeface="Arial" panose="020B0604020202020204" pitchFamily="34" charset="0"/>
                <a:ea typeface="楷体" panose="02010609060101010101" pitchFamily="49" charset="-122"/>
                <a:cs typeface="Arial" panose="020B0604020202020204" pitchFamily="34" charset="0"/>
              </a:rPr>
              <a:t>两个氮氧键的键长是完全相同的</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。如：</a:t>
            </a: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CH</a:t>
            </a:r>
            <a:r>
              <a:rPr lang="en-US" altLang="zh-CN" sz="2400" baseline="-25000">
                <a:solidFill>
                  <a:srgbClr val="000000"/>
                </a:solidFill>
                <a:latin typeface="Arial" panose="020B0604020202020204" pitchFamily="34" charset="0"/>
                <a:ea typeface="楷体" panose="02010609060101010101" pitchFamily="49" charset="-122"/>
                <a:cs typeface="Arial" panose="020B0604020202020204" pitchFamily="34" charset="0"/>
              </a:rPr>
              <a:t>3</a:t>
            </a: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NO</a:t>
            </a:r>
            <a:r>
              <a:rPr lang="en-US" altLang="zh-CN" sz="2400" baseline="-25000">
                <a:solidFill>
                  <a:srgbClr val="000000"/>
                </a:solidFill>
                <a:latin typeface="Arial" panose="020B0604020202020204" pitchFamily="34" charset="0"/>
                <a:ea typeface="楷体" panose="02010609060101010101" pitchFamily="49" charset="-122"/>
                <a:cs typeface="Arial" panose="020B0604020202020204" pitchFamily="34" charset="0"/>
              </a:rPr>
              <a:t>2 </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分子中的两个 </a:t>
            </a: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N</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a:t>
            </a: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O </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键的键长均为</a:t>
            </a:r>
            <a:r>
              <a:rPr lang="en-US" altLang="zh-CN" sz="2400">
                <a:solidFill>
                  <a:srgbClr val="000000"/>
                </a:solidFill>
                <a:latin typeface="Arial" panose="020B0604020202020204" pitchFamily="34" charset="0"/>
                <a:ea typeface="楷体" panose="02010609060101010101" pitchFamily="49" charset="-122"/>
                <a:cs typeface="Arial" panose="020B0604020202020204" pitchFamily="34" charset="0"/>
              </a:rPr>
              <a:t>0.122 nm</a:t>
            </a:r>
            <a:r>
              <a:rPr lang="zh-CN" altLang="en-US" sz="2400">
                <a:solidFill>
                  <a:srgbClr val="000000"/>
                </a:solidFill>
                <a:latin typeface="Arial" panose="020B0604020202020204" pitchFamily="34" charset="0"/>
                <a:ea typeface="楷体" panose="02010609060101010101" pitchFamily="49" charset="-122"/>
                <a:cs typeface="Arial" panose="020B0604020202020204" pitchFamily="34" charset="0"/>
              </a:rPr>
              <a:t>。</a:t>
            </a:r>
            <a:endParaRPr lang="zh-CN" altLang="en-US" sz="2400">
              <a:solidFill>
                <a:srgbClr val="000000"/>
              </a:solidFill>
              <a:latin typeface="宋体" panose="02010600030101010101" pitchFamily="2" charset="-122"/>
              <a:ea typeface="宋体" panose="02010600030101010101" pitchFamily="2" charset="-122"/>
            </a:endParaRPr>
          </a:p>
        </p:txBody>
      </p:sp>
      <p:graphicFrame>
        <p:nvGraphicFramePr>
          <p:cNvPr id="561168" name="Object 16">
            <a:extLst>
              <a:ext uri="{FF2B5EF4-FFF2-40B4-BE49-F238E27FC236}">
                <a16:creationId xmlns:a16="http://schemas.microsoft.com/office/drawing/2014/main" id="{FF021E29-1F41-442B-A118-713C2904A36B}"/>
              </a:ext>
            </a:extLst>
          </p:cNvPr>
          <p:cNvGraphicFramePr>
            <a:graphicFrameLocks noChangeAspect="1"/>
          </p:cNvGraphicFramePr>
          <p:nvPr/>
        </p:nvGraphicFramePr>
        <p:xfrm>
          <a:off x="4211638" y="2132013"/>
          <a:ext cx="2592387" cy="649287"/>
        </p:xfrm>
        <a:graphic>
          <a:graphicData uri="http://schemas.openxmlformats.org/presentationml/2006/ole">
            <mc:AlternateContent xmlns:mc="http://schemas.openxmlformats.org/markup-compatibility/2006">
              <mc:Choice xmlns:v="urn:schemas-microsoft-com:vml" Requires="v">
                <p:oleObj spid="_x0000_s8359" name="CS ChemDraw Drawing" r:id="rId3" imgW="2241589" imgH="562002" progId="ChemDraw.Document.6.0">
                  <p:embed/>
                </p:oleObj>
              </mc:Choice>
              <mc:Fallback>
                <p:oleObj name="CS ChemDraw Drawing" r:id="rId3" imgW="2241589" imgH="562002" progId="ChemDraw.Document.6.0">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2132013"/>
                        <a:ext cx="2592387" cy="64928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1171" name="Text Box 19">
            <a:extLst>
              <a:ext uri="{FF2B5EF4-FFF2-40B4-BE49-F238E27FC236}">
                <a16:creationId xmlns:a16="http://schemas.microsoft.com/office/drawing/2014/main" id="{FB9815EF-DEF6-45E4-896D-2497C91E90D3}"/>
              </a:ext>
            </a:extLst>
          </p:cNvPr>
          <p:cNvSpPr txBox="1">
            <a:spLocks noChangeArrowheads="1"/>
          </p:cNvSpPr>
          <p:nvPr/>
        </p:nvSpPr>
        <p:spPr bwMode="auto">
          <a:xfrm>
            <a:off x="250825" y="1268413"/>
            <a:ext cx="5635625"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a:latin typeface="楷体" panose="02010609060101010101" pitchFamily="49" charset="-122"/>
                <a:ea typeface="楷体" panose="02010609060101010101" pitchFamily="49" charset="-122"/>
                <a:cs typeface="Times New Roman" panose="02020603050405020304" pitchFamily="18" charset="0"/>
              </a:rPr>
              <a:t>一、硝基化合物的结构、分类和命名</a:t>
            </a:r>
            <a:r>
              <a:rPr lang="zh-CN" altLang="en-US" sz="2400">
                <a:latin typeface="宋体" panose="02010600030101010101" pitchFamily="2" charset="-122"/>
                <a:ea typeface="楷体" panose="02010609060101010101" pitchFamily="49" charset="-122"/>
                <a:cs typeface="Times New Roman" panose="02020603050405020304" pitchFamily="18" charset="0"/>
              </a:rPr>
              <a:t> </a:t>
            </a:r>
          </a:p>
        </p:txBody>
      </p:sp>
      <p:sp>
        <p:nvSpPr>
          <p:cNvPr id="561172" name="Rectangle 20">
            <a:extLst>
              <a:ext uri="{FF2B5EF4-FFF2-40B4-BE49-F238E27FC236}">
                <a16:creationId xmlns:a16="http://schemas.microsoft.com/office/drawing/2014/main" id="{BE0E1402-6D2E-4977-860C-ECAC829687C5}"/>
              </a:ext>
            </a:extLst>
          </p:cNvPr>
          <p:cNvSpPr>
            <a:spLocks noChangeArrowheads="1"/>
          </p:cNvSpPr>
          <p:nvPr/>
        </p:nvSpPr>
        <p:spPr bwMode="auto">
          <a:xfrm>
            <a:off x="2971800" y="228600"/>
            <a:ext cx="3471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spcBef>
                <a:spcPct val="20000"/>
              </a:spcBef>
              <a:buClr>
                <a:schemeClr val="hlink"/>
              </a:buClr>
              <a:buSzPct val="70000"/>
              <a:buFont typeface="Wingdings" panose="05000000000000000000" pitchFamily="2" charset="2"/>
              <a:buNone/>
            </a:pPr>
            <a:r>
              <a:rPr kumimoji="0" lang="en-US" altLang="zh-CN">
                <a:solidFill>
                  <a:srgbClr val="000099"/>
                </a:solidFill>
                <a:latin typeface="宋体" panose="02010600030101010101" pitchFamily="2" charset="-122"/>
                <a:ea typeface="宋体" panose="02010600030101010101" pitchFamily="2" charset="-122"/>
              </a:rPr>
              <a:t> </a:t>
            </a:r>
            <a:r>
              <a:rPr kumimoji="0" lang="zh-CN" altLang="en-US">
                <a:solidFill>
                  <a:srgbClr val="000099"/>
                </a:solidFill>
                <a:latin typeface="Arial" panose="020B0604020202020204" pitchFamily="34" charset="0"/>
                <a:ea typeface="楷体" panose="02010609060101010101" pitchFamily="49" charset="-122"/>
                <a:cs typeface="Arial" panose="020B0604020202020204" pitchFamily="34" charset="0"/>
              </a:rPr>
              <a:t>第一节 硝基化合物</a:t>
            </a:r>
            <a:endParaRPr kumimoji="0" lang="zh-CN" altLang="en-US" b="0">
              <a:solidFill>
                <a:srgbClr val="000099"/>
              </a:solidFill>
              <a:latin typeface="Arial" panose="020B0604020202020204" pitchFamily="34" charset="0"/>
              <a:ea typeface="楷体" panose="02010609060101010101" pitchFamily="49" charset="-122"/>
              <a:cs typeface="Arial" panose="020B0604020202020204" pitchFamily="34" charset="0"/>
            </a:endParaRPr>
          </a:p>
        </p:txBody>
      </p:sp>
      <p:sp>
        <p:nvSpPr>
          <p:cNvPr id="561173" name="Text Box 21">
            <a:extLst>
              <a:ext uri="{FF2B5EF4-FFF2-40B4-BE49-F238E27FC236}">
                <a16:creationId xmlns:a16="http://schemas.microsoft.com/office/drawing/2014/main" id="{2AB365FA-A0D9-46E9-BC8C-38843B003813}"/>
              </a:ext>
            </a:extLst>
          </p:cNvPr>
          <p:cNvSpPr txBox="1">
            <a:spLocks noChangeArrowheads="1"/>
          </p:cNvSpPr>
          <p:nvPr/>
        </p:nvSpPr>
        <p:spPr bwMode="auto">
          <a:xfrm>
            <a:off x="395288" y="692150"/>
            <a:ext cx="7691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宋体" panose="02010600030101010101" pitchFamily="2" charset="-122"/>
                <a:ea typeface="宋体" panose="02010600030101010101" pitchFamily="2" charset="-122"/>
              </a:rPr>
              <a:t>  </a:t>
            </a:r>
            <a:r>
              <a:rPr lang="zh-CN" altLang="en-US" sz="2400">
                <a:latin typeface="Arial" panose="020B0604020202020204" pitchFamily="34" charset="0"/>
                <a:ea typeface="楷体" panose="02010609060101010101" pitchFamily="49" charset="-122"/>
                <a:cs typeface="Arial" panose="020B0604020202020204" pitchFamily="34" charset="0"/>
              </a:rPr>
              <a:t>分子中含有</a:t>
            </a:r>
            <a:r>
              <a:rPr lang="en-US" altLang="zh-CN" sz="2400">
                <a:solidFill>
                  <a:srgbClr val="FF3300"/>
                </a:solidFill>
                <a:latin typeface="Arial" panose="020B0604020202020204" pitchFamily="34" charset="0"/>
                <a:ea typeface="楷体" panose="02010609060101010101" pitchFamily="49" charset="-122"/>
                <a:cs typeface="Arial" panose="020B0604020202020204" pitchFamily="34" charset="0"/>
              </a:rPr>
              <a:t>—NO</a:t>
            </a:r>
            <a:r>
              <a:rPr lang="en-US" altLang="zh-CN" sz="2400" baseline="-25000">
                <a:solidFill>
                  <a:srgbClr val="FF3300"/>
                </a:solidFill>
                <a:latin typeface="Arial" panose="020B0604020202020204" pitchFamily="34" charset="0"/>
                <a:ea typeface="楷体" panose="02010609060101010101" pitchFamily="49" charset="-122"/>
                <a:cs typeface="Arial" panose="020B0604020202020204" pitchFamily="34" charset="0"/>
              </a:rPr>
              <a:t>2</a:t>
            </a:r>
            <a:r>
              <a:rPr lang="zh-CN" altLang="en-US" sz="2400">
                <a:solidFill>
                  <a:srgbClr val="FF3300"/>
                </a:solidFill>
                <a:latin typeface="Arial" panose="020B0604020202020204" pitchFamily="34" charset="0"/>
                <a:ea typeface="楷体" panose="02010609060101010101" pitchFamily="49" charset="-122"/>
                <a:cs typeface="Arial" panose="020B0604020202020204" pitchFamily="34" charset="0"/>
              </a:rPr>
              <a:t>官能团</a:t>
            </a:r>
            <a:r>
              <a:rPr lang="zh-CN" altLang="en-US" sz="2400">
                <a:latin typeface="Arial" panose="020B0604020202020204" pitchFamily="34" charset="0"/>
                <a:ea typeface="楷体" panose="02010609060101010101" pitchFamily="49" charset="-122"/>
                <a:cs typeface="Arial" panose="020B0604020202020204" pitchFamily="34" charset="0"/>
              </a:rPr>
              <a:t>的化合物统称为</a:t>
            </a:r>
            <a:r>
              <a:rPr lang="zh-CN" altLang="en-US" sz="2400">
                <a:solidFill>
                  <a:srgbClr val="FF3300"/>
                </a:solidFill>
                <a:latin typeface="Arial" panose="020B0604020202020204" pitchFamily="34" charset="0"/>
                <a:ea typeface="楷体" panose="02010609060101010101" pitchFamily="49" charset="-122"/>
                <a:cs typeface="Arial" panose="020B0604020202020204" pitchFamily="34" charset="0"/>
              </a:rPr>
              <a:t>硝基化合物</a:t>
            </a:r>
            <a:r>
              <a:rPr lang="zh-CN" altLang="en-US" sz="2400">
                <a:solidFill>
                  <a:schemeClr val="tx2"/>
                </a:solidFill>
                <a:latin typeface="Arial" panose="020B0604020202020204" pitchFamily="34" charset="0"/>
                <a:ea typeface="楷体" panose="02010609060101010101" pitchFamily="49" charset="-122"/>
                <a:cs typeface="Arial" panose="020B0604020202020204" pitchFamily="34" charset="0"/>
              </a:rPr>
              <a:t>。</a:t>
            </a:r>
          </a:p>
        </p:txBody>
      </p:sp>
      <p:graphicFrame>
        <p:nvGraphicFramePr>
          <p:cNvPr id="561174" name="Object 22">
            <a:extLst>
              <a:ext uri="{FF2B5EF4-FFF2-40B4-BE49-F238E27FC236}">
                <a16:creationId xmlns:a16="http://schemas.microsoft.com/office/drawing/2014/main" id="{DDAC0B1F-0AA3-443E-9317-15DB6476A747}"/>
              </a:ext>
            </a:extLst>
          </p:cNvPr>
          <p:cNvGraphicFramePr>
            <a:graphicFrameLocks noChangeAspect="1"/>
          </p:cNvGraphicFramePr>
          <p:nvPr/>
        </p:nvGraphicFramePr>
        <p:xfrm>
          <a:off x="4067175" y="5040313"/>
          <a:ext cx="1235075" cy="1628775"/>
        </p:xfrm>
        <a:graphic>
          <a:graphicData uri="http://schemas.openxmlformats.org/presentationml/2006/ole">
            <mc:AlternateContent xmlns:mc="http://schemas.openxmlformats.org/markup-compatibility/2006">
              <mc:Choice xmlns:v="urn:schemas-microsoft-com:vml" Requires="v">
                <p:oleObj spid="_x0000_s8360" name="CS ChemDraw Drawing" r:id="rId5" imgW="801185" imgH="1057060" progId="ChemDraw.Document.6.0">
                  <p:embed/>
                </p:oleObj>
              </mc:Choice>
              <mc:Fallback>
                <p:oleObj name="CS ChemDraw Drawing" r:id="rId5" imgW="801185" imgH="1057060" progId="ChemDraw.Document.6.0">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175" y="5040313"/>
                        <a:ext cx="1235075" cy="16287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1172"/>
                                        </p:tgtEl>
                                        <p:attrNameLst>
                                          <p:attrName>style.visibility</p:attrName>
                                        </p:attrNameLst>
                                      </p:cBhvr>
                                      <p:to>
                                        <p:strVal val="visible"/>
                                      </p:to>
                                    </p:set>
                                    <p:anim calcmode="lin" valueType="num">
                                      <p:cBhvr additive="base">
                                        <p:cTn id="7" dur="500" fill="hold"/>
                                        <p:tgtEl>
                                          <p:spTgt spid="561172"/>
                                        </p:tgtEl>
                                        <p:attrNameLst>
                                          <p:attrName>ppt_x</p:attrName>
                                        </p:attrNameLst>
                                      </p:cBhvr>
                                      <p:tavLst>
                                        <p:tav tm="0">
                                          <p:val>
                                            <p:strVal val="#ppt_x"/>
                                          </p:val>
                                        </p:tav>
                                        <p:tav tm="100000">
                                          <p:val>
                                            <p:strVal val="#ppt_x"/>
                                          </p:val>
                                        </p:tav>
                                      </p:tavLst>
                                    </p:anim>
                                    <p:anim calcmode="lin" valueType="num">
                                      <p:cBhvr additive="base">
                                        <p:cTn id="8" dur="500" fill="hold"/>
                                        <p:tgtEl>
                                          <p:spTgt spid="56117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561173"/>
                                        </p:tgtEl>
                                        <p:attrNameLst>
                                          <p:attrName>style.visibility</p:attrName>
                                        </p:attrNameLst>
                                      </p:cBhvr>
                                      <p:to>
                                        <p:strVal val="visible"/>
                                      </p:to>
                                    </p:set>
                                    <p:animEffect transition="in" filter="strips(downLeft)">
                                      <p:cBhvr>
                                        <p:cTn id="13" dur="500"/>
                                        <p:tgtEl>
                                          <p:spTgt spid="56117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561171"/>
                                        </p:tgtEl>
                                        <p:attrNameLst>
                                          <p:attrName>style.visibility</p:attrName>
                                        </p:attrNameLst>
                                      </p:cBhvr>
                                      <p:to>
                                        <p:strVal val="visible"/>
                                      </p:to>
                                    </p:set>
                                    <p:animEffect transition="in" filter="slide(fromBottom)">
                                      <p:cBhvr>
                                        <p:cTn id="18" dur="500"/>
                                        <p:tgtEl>
                                          <p:spTgt spid="56117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561154"/>
                                        </p:tgtEl>
                                        <p:attrNameLst>
                                          <p:attrName>style.visibility</p:attrName>
                                        </p:attrNameLst>
                                      </p:cBhvr>
                                      <p:to>
                                        <p:strVal val="visible"/>
                                      </p:to>
                                    </p:set>
                                    <p:animEffect transition="in" filter="strips(downLeft)">
                                      <p:cBhvr>
                                        <p:cTn id="23" dur="500"/>
                                        <p:tgtEl>
                                          <p:spTgt spid="561154"/>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561156"/>
                                        </p:tgtEl>
                                        <p:attrNameLst>
                                          <p:attrName>style.visibility</p:attrName>
                                        </p:attrNameLst>
                                      </p:cBhvr>
                                      <p:to>
                                        <p:strVal val="visible"/>
                                      </p:to>
                                    </p:set>
                                    <p:animEffect transition="in" filter="strips(downLeft)">
                                      <p:cBhvr>
                                        <p:cTn id="26" dur="500"/>
                                        <p:tgtEl>
                                          <p:spTgt spid="561156"/>
                                        </p:tgtEl>
                                      </p:cBhvr>
                                    </p:animEffect>
                                  </p:childTnLst>
                                </p:cTn>
                              </p:par>
                              <p:par>
                                <p:cTn id="27" presetID="18" presetClass="entr" presetSubtype="12" fill="hold" nodeType="withEffect">
                                  <p:stCondLst>
                                    <p:cond delay="0"/>
                                  </p:stCondLst>
                                  <p:childTnLst>
                                    <p:set>
                                      <p:cBhvr>
                                        <p:cTn id="28" dur="1" fill="hold">
                                          <p:stCondLst>
                                            <p:cond delay="0"/>
                                          </p:stCondLst>
                                        </p:cTn>
                                        <p:tgtEl>
                                          <p:spTgt spid="561168"/>
                                        </p:tgtEl>
                                        <p:attrNameLst>
                                          <p:attrName>style.visibility</p:attrName>
                                        </p:attrNameLst>
                                      </p:cBhvr>
                                      <p:to>
                                        <p:strVal val="visible"/>
                                      </p:to>
                                    </p:set>
                                    <p:animEffect transition="in" filter="strips(downLeft)">
                                      <p:cBhvr>
                                        <p:cTn id="29" dur="500"/>
                                        <p:tgtEl>
                                          <p:spTgt spid="56116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12" fill="hold" grpId="0" nodeType="clickEffect">
                                  <p:stCondLst>
                                    <p:cond delay="0"/>
                                  </p:stCondLst>
                                  <p:childTnLst>
                                    <p:set>
                                      <p:cBhvr>
                                        <p:cTn id="33" dur="1" fill="hold">
                                          <p:stCondLst>
                                            <p:cond delay="0"/>
                                          </p:stCondLst>
                                        </p:cTn>
                                        <p:tgtEl>
                                          <p:spTgt spid="561159"/>
                                        </p:tgtEl>
                                        <p:attrNameLst>
                                          <p:attrName>style.visibility</p:attrName>
                                        </p:attrNameLst>
                                      </p:cBhvr>
                                      <p:to>
                                        <p:strVal val="visible"/>
                                      </p:to>
                                    </p:set>
                                    <p:animEffect transition="in" filter="strips(downLeft)">
                                      <p:cBhvr>
                                        <p:cTn id="34" dur="500"/>
                                        <p:tgtEl>
                                          <p:spTgt spid="56115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12" fill="hold" grpId="0" nodeType="clickEffect">
                                  <p:stCondLst>
                                    <p:cond delay="0"/>
                                  </p:stCondLst>
                                  <p:childTnLst>
                                    <p:set>
                                      <p:cBhvr>
                                        <p:cTn id="38" dur="1" fill="hold">
                                          <p:stCondLst>
                                            <p:cond delay="0"/>
                                          </p:stCondLst>
                                        </p:cTn>
                                        <p:tgtEl>
                                          <p:spTgt spid="561155"/>
                                        </p:tgtEl>
                                        <p:attrNameLst>
                                          <p:attrName>style.visibility</p:attrName>
                                        </p:attrNameLst>
                                      </p:cBhvr>
                                      <p:to>
                                        <p:strVal val="visible"/>
                                      </p:to>
                                    </p:set>
                                    <p:animEffect transition="in" filter="strips(downLeft)">
                                      <p:cBhvr>
                                        <p:cTn id="39" dur="500"/>
                                        <p:tgtEl>
                                          <p:spTgt spid="561155"/>
                                        </p:tgtEl>
                                      </p:cBhvr>
                                    </p:animEffect>
                                  </p:childTnLst>
                                </p:cTn>
                              </p:par>
                              <p:par>
                                <p:cTn id="40" presetID="18" presetClass="entr" presetSubtype="12" fill="hold" nodeType="withEffect">
                                  <p:stCondLst>
                                    <p:cond delay="0"/>
                                  </p:stCondLst>
                                  <p:childTnLst>
                                    <p:set>
                                      <p:cBhvr>
                                        <p:cTn id="41" dur="1" fill="hold">
                                          <p:stCondLst>
                                            <p:cond delay="0"/>
                                          </p:stCondLst>
                                        </p:cTn>
                                        <p:tgtEl>
                                          <p:spTgt spid="561174"/>
                                        </p:tgtEl>
                                        <p:attrNameLst>
                                          <p:attrName>style.visibility</p:attrName>
                                        </p:attrNameLst>
                                      </p:cBhvr>
                                      <p:to>
                                        <p:strVal val="visible"/>
                                      </p:to>
                                    </p:set>
                                    <p:animEffect transition="in" filter="strips(downLeft)">
                                      <p:cBhvr>
                                        <p:cTn id="42" dur="500"/>
                                        <p:tgtEl>
                                          <p:spTgt spid="561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4" grpId="0"/>
      <p:bldP spid="561155" grpId="0"/>
      <p:bldP spid="561156" grpId="0"/>
      <p:bldP spid="561159" grpId="0"/>
      <p:bldP spid="561171" grpId="0"/>
      <p:bldP spid="561172" grpId="0"/>
      <p:bldP spid="56117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a:extLst>
              <a:ext uri="{FF2B5EF4-FFF2-40B4-BE49-F238E27FC236}">
                <a16:creationId xmlns:a16="http://schemas.microsoft.com/office/drawing/2014/main" id="{E128B037-C3F5-4C59-BBBC-858ED2CB2BB2}"/>
              </a:ext>
            </a:extLst>
          </p:cNvPr>
          <p:cNvSpPr>
            <a:spLocks noGrp="1" noChangeArrowheads="1"/>
          </p:cNvSpPr>
          <p:nvPr>
            <p:ph type="title"/>
          </p:nvPr>
        </p:nvSpPr>
        <p:spPr>
          <a:xfrm>
            <a:off x="376238" y="579178"/>
            <a:ext cx="2751137" cy="523875"/>
          </a:xfrm>
        </p:spPr>
        <p:txBody>
          <a:bodyPr/>
          <a:lstStyle/>
          <a:p>
            <a:pPr eaLnBrk="1" hangingPunct="1"/>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、命名</a:t>
            </a:r>
            <a:endParaRPr lang="en-US" altLang="zh-CN" sz="2800" b="1" dirty="0">
              <a:latin typeface="黑体" panose="02010609060101010101" pitchFamily="49" charset="-122"/>
              <a:ea typeface="黑体" panose="02010609060101010101" pitchFamily="49" charset="-122"/>
            </a:endParaRPr>
          </a:p>
        </p:txBody>
      </p:sp>
      <p:grpSp>
        <p:nvGrpSpPr>
          <p:cNvPr id="4105" name="组合 17">
            <a:extLst>
              <a:ext uri="{FF2B5EF4-FFF2-40B4-BE49-F238E27FC236}">
                <a16:creationId xmlns:a16="http://schemas.microsoft.com/office/drawing/2014/main" id="{59D76271-FBC0-412A-9620-9817B27F8067}"/>
              </a:ext>
            </a:extLst>
          </p:cNvPr>
          <p:cNvGrpSpPr>
            <a:grpSpLocks/>
          </p:cNvGrpSpPr>
          <p:nvPr/>
        </p:nvGrpSpPr>
        <p:grpSpPr bwMode="auto">
          <a:xfrm>
            <a:off x="412500" y="2751027"/>
            <a:ext cx="8407972" cy="3630301"/>
            <a:chOff x="762000" y="1828800"/>
            <a:chExt cx="8101762" cy="3848191"/>
          </a:xfrm>
        </p:grpSpPr>
        <p:graphicFrame>
          <p:nvGraphicFramePr>
            <p:cNvPr id="4098" name="Object 5">
              <a:extLst>
                <a:ext uri="{FF2B5EF4-FFF2-40B4-BE49-F238E27FC236}">
                  <a16:creationId xmlns:a16="http://schemas.microsoft.com/office/drawing/2014/main" id="{371AFF17-EF25-4B7A-A49C-E6A1DDB62B2B}"/>
                </a:ext>
              </a:extLst>
            </p:cNvPr>
            <p:cNvGraphicFramePr>
              <a:graphicFrameLocks noChangeAspect="1"/>
            </p:cNvGraphicFramePr>
            <p:nvPr/>
          </p:nvGraphicFramePr>
          <p:xfrm>
            <a:off x="762000" y="1828800"/>
            <a:ext cx="1042988" cy="577850"/>
          </p:xfrm>
          <a:graphic>
            <a:graphicData uri="http://schemas.openxmlformats.org/presentationml/2006/ole">
              <mc:AlternateContent xmlns:mc="http://schemas.openxmlformats.org/markup-compatibility/2006">
                <mc:Choice xmlns:v="urn:schemas-microsoft-com:vml" Requires="v">
                  <p:oleObj spid="_x0000_s53442" name="CS ChemDraw Drawing" r:id="rId3" imgW="746640" imgH="410040" progId="ChemDraw.Document.6.0">
                    <p:embed/>
                  </p:oleObj>
                </mc:Choice>
                <mc:Fallback>
                  <p:oleObj name="CS ChemDraw Drawing" r:id="rId3" imgW="746640" imgH="410040" progId="ChemDraw.Document.6.0">
                    <p:embed/>
                    <p:pic>
                      <p:nvPicPr>
                        <p:cNvPr id="4098" name="Object 5">
                          <a:extLst>
                            <a:ext uri="{FF2B5EF4-FFF2-40B4-BE49-F238E27FC236}">
                              <a16:creationId xmlns:a16="http://schemas.microsoft.com/office/drawing/2014/main" id="{371AFF17-EF25-4B7A-A49C-E6A1DDB62B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28800"/>
                          <a:ext cx="104298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7" name="Text Box 6">
              <a:extLst>
                <a:ext uri="{FF2B5EF4-FFF2-40B4-BE49-F238E27FC236}">
                  <a16:creationId xmlns:a16="http://schemas.microsoft.com/office/drawing/2014/main" id="{E8095749-38AA-4A44-BE55-2A63DB441F03}"/>
                </a:ext>
              </a:extLst>
            </p:cNvPr>
            <p:cNvSpPr txBox="1">
              <a:spLocks noChangeArrowheads="1"/>
            </p:cNvSpPr>
            <p:nvPr/>
          </p:nvSpPr>
          <p:spPr bwMode="auto">
            <a:xfrm>
              <a:off x="3042311" y="1905000"/>
              <a:ext cx="774165" cy="48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accent2"/>
                  </a:solidFill>
                  <a:latin typeface="黑体" panose="02010609060101010101" pitchFamily="49" charset="-122"/>
                  <a:ea typeface="黑体" panose="02010609060101010101" pitchFamily="49" charset="-122"/>
                </a:rPr>
                <a:t>甲胺</a:t>
              </a:r>
              <a:endParaRPr lang="en-US" altLang="zh-CN" dirty="0">
                <a:solidFill>
                  <a:schemeClr val="accent2"/>
                </a:solidFill>
              </a:endParaRPr>
            </a:p>
          </p:txBody>
        </p:sp>
        <p:graphicFrame>
          <p:nvGraphicFramePr>
            <p:cNvPr id="4099" name="Object 7">
              <a:extLst>
                <a:ext uri="{FF2B5EF4-FFF2-40B4-BE49-F238E27FC236}">
                  <a16:creationId xmlns:a16="http://schemas.microsoft.com/office/drawing/2014/main" id="{9A880FD2-1551-4691-8FEE-4EB7A1A29D33}"/>
                </a:ext>
              </a:extLst>
            </p:cNvPr>
            <p:cNvGraphicFramePr>
              <a:graphicFrameLocks noChangeAspect="1"/>
            </p:cNvGraphicFramePr>
            <p:nvPr/>
          </p:nvGraphicFramePr>
          <p:xfrm>
            <a:off x="762000" y="2743200"/>
            <a:ext cx="1328738" cy="711200"/>
          </p:xfrm>
          <a:graphic>
            <a:graphicData uri="http://schemas.openxmlformats.org/presentationml/2006/ole">
              <mc:AlternateContent xmlns:mc="http://schemas.openxmlformats.org/markup-compatibility/2006">
                <mc:Choice xmlns:v="urn:schemas-microsoft-com:vml" Requires="v">
                  <p:oleObj spid="_x0000_s53443" name="CS ChemDraw Drawing" r:id="rId5" imgW="947880" imgH="501480" progId="ChemDraw.Document.6.0">
                    <p:embed/>
                  </p:oleObj>
                </mc:Choice>
                <mc:Fallback>
                  <p:oleObj name="CS ChemDraw Drawing" r:id="rId5" imgW="947880" imgH="501480" progId="ChemDraw.Document.6.0">
                    <p:embed/>
                    <p:pic>
                      <p:nvPicPr>
                        <p:cNvPr id="4099" name="Object 7">
                          <a:extLst>
                            <a:ext uri="{FF2B5EF4-FFF2-40B4-BE49-F238E27FC236}">
                              <a16:creationId xmlns:a16="http://schemas.microsoft.com/office/drawing/2014/main" id="{9A880FD2-1551-4691-8FEE-4EB7A1A29D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743200"/>
                          <a:ext cx="1328738"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8" name="Text Box 8">
              <a:extLst>
                <a:ext uri="{FF2B5EF4-FFF2-40B4-BE49-F238E27FC236}">
                  <a16:creationId xmlns:a16="http://schemas.microsoft.com/office/drawing/2014/main" id="{47FA59F8-B58A-4807-AABC-9EF778B2F869}"/>
                </a:ext>
              </a:extLst>
            </p:cNvPr>
            <p:cNvSpPr txBox="1">
              <a:spLocks noChangeArrowheads="1"/>
            </p:cNvSpPr>
            <p:nvPr/>
          </p:nvSpPr>
          <p:spPr bwMode="auto">
            <a:xfrm>
              <a:off x="3177142" y="2689412"/>
              <a:ext cx="774165" cy="48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accent2"/>
                  </a:solidFill>
                  <a:latin typeface="黑体" panose="02010609060101010101" pitchFamily="49" charset="-122"/>
                  <a:ea typeface="黑体" panose="02010609060101010101" pitchFamily="49" charset="-122"/>
                </a:rPr>
                <a:t>苯胺</a:t>
              </a:r>
              <a:endParaRPr lang="en-US" altLang="zh-CN" dirty="0">
                <a:solidFill>
                  <a:schemeClr val="accent2"/>
                </a:solidFill>
              </a:endParaRPr>
            </a:p>
          </p:txBody>
        </p:sp>
        <p:graphicFrame>
          <p:nvGraphicFramePr>
            <p:cNvPr id="4100" name="Object 10">
              <a:extLst>
                <a:ext uri="{FF2B5EF4-FFF2-40B4-BE49-F238E27FC236}">
                  <a16:creationId xmlns:a16="http://schemas.microsoft.com/office/drawing/2014/main" id="{95E5F183-B2F4-4290-A05C-481DC4004CF7}"/>
                </a:ext>
              </a:extLst>
            </p:cNvPr>
            <p:cNvGraphicFramePr>
              <a:graphicFrameLocks noChangeAspect="1"/>
            </p:cNvGraphicFramePr>
            <p:nvPr/>
          </p:nvGraphicFramePr>
          <p:xfrm>
            <a:off x="762000" y="3810000"/>
            <a:ext cx="1042988" cy="577850"/>
          </p:xfrm>
          <a:graphic>
            <a:graphicData uri="http://schemas.openxmlformats.org/presentationml/2006/ole">
              <mc:AlternateContent xmlns:mc="http://schemas.openxmlformats.org/markup-compatibility/2006">
                <mc:Choice xmlns:v="urn:schemas-microsoft-com:vml" Requires="v">
                  <p:oleObj spid="_x0000_s53444" name="CS ChemDraw Drawing" r:id="rId7" imgW="747000" imgH="410040" progId="ChemDraw.Document.6.0">
                    <p:embed/>
                  </p:oleObj>
                </mc:Choice>
                <mc:Fallback>
                  <p:oleObj name="CS ChemDraw Drawing" r:id="rId7" imgW="747000" imgH="410040" progId="ChemDraw.Document.6.0">
                    <p:embed/>
                    <p:pic>
                      <p:nvPicPr>
                        <p:cNvPr id="4100" name="Object 10">
                          <a:extLst>
                            <a:ext uri="{FF2B5EF4-FFF2-40B4-BE49-F238E27FC236}">
                              <a16:creationId xmlns:a16="http://schemas.microsoft.com/office/drawing/2014/main" id="{95E5F183-B2F4-4290-A05C-481DC4004C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3810000"/>
                          <a:ext cx="104298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0" name="Text Box 11">
              <a:extLst>
                <a:ext uri="{FF2B5EF4-FFF2-40B4-BE49-F238E27FC236}">
                  <a16:creationId xmlns:a16="http://schemas.microsoft.com/office/drawing/2014/main" id="{55DF9293-39F4-4C6B-8618-9601EC930476}"/>
                </a:ext>
              </a:extLst>
            </p:cNvPr>
            <p:cNvSpPr txBox="1">
              <a:spLocks noChangeArrowheads="1"/>
            </p:cNvSpPr>
            <p:nvPr/>
          </p:nvSpPr>
          <p:spPr bwMode="auto">
            <a:xfrm>
              <a:off x="2648520" y="3691053"/>
              <a:ext cx="1670047" cy="8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accent2"/>
                  </a:solidFill>
                  <a:latin typeface="黑体" panose="02010609060101010101" pitchFamily="49" charset="-122"/>
                  <a:ea typeface="黑体" panose="02010609060101010101" pitchFamily="49" charset="-122"/>
                </a:rPr>
                <a:t>二甲胺</a:t>
              </a:r>
              <a:endParaRPr lang="en-US" altLang="zh-CN" dirty="0">
                <a:solidFill>
                  <a:schemeClr val="accent2"/>
                </a:solidFill>
                <a:latin typeface="黑体" panose="02010609060101010101" pitchFamily="49" charset="-122"/>
                <a:ea typeface="黑体" panose="02010609060101010101" pitchFamily="49" charset="-122"/>
              </a:endParaRPr>
            </a:p>
            <a:p>
              <a:pPr algn="ctr" eaLnBrk="1" hangingPunct="1"/>
              <a:r>
                <a:rPr lang="en-US" altLang="zh-CN" dirty="0">
                  <a:solidFill>
                    <a:schemeClr val="accent2"/>
                  </a:solidFill>
                  <a:latin typeface="黑体" panose="02010609060101010101" pitchFamily="49" charset="-122"/>
                  <a:ea typeface="黑体" panose="02010609060101010101" pitchFamily="49" charset="-122"/>
                </a:rPr>
                <a:t>N-</a:t>
              </a:r>
              <a:r>
                <a:rPr lang="zh-CN" altLang="en-US" dirty="0">
                  <a:solidFill>
                    <a:schemeClr val="accent2"/>
                  </a:solidFill>
                  <a:latin typeface="黑体" panose="02010609060101010101" pitchFamily="49" charset="-122"/>
                  <a:ea typeface="黑体" panose="02010609060101010101" pitchFamily="49" charset="-122"/>
                </a:rPr>
                <a:t>甲基乙胺</a:t>
              </a:r>
              <a:endParaRPr lang="en-US" altLang="zh-CN" dirty="0">
                <a:solidFill>
                  <a:schemeClr val="accent2"/>
                </a:solidFill>
                <a:latin typeface="黑体" panose="02010609060101010101" pitchFamily="49" charset="-122"/>
                <a:ea typeface="黑体" panose="02010609060101010101" pitchFamily="49" charset="-122"/>
              </a:endParaRPr>
            </a:p>
          </p:txBody>
        </p:sp>
        <p:graphicFrame>
          <p:nvGraphicFramePr>
            <p:cNvPr id="4101" name="Object 12">
              <a:extLst>
                <a:ext uri="{FF2B5EF4-FFF2-40B4-BE49-F238E27FC236}">
                  <a16:creationId xmlns:a16="http://schemas.microsoft.com/office/drawing/2014/main" id="{07AFF564-00CE-4E90-AEE3-C4FBA6E47A07}"/>
                </a:ext>
              </a:extLst>
            </p:cNvPr>
            <p:cNvGraphicFramePr>
              <a:graphicFrameLocks noChangeAspect="1"/>
            </p:cNvGraphicFramePr>
            <p:nvPr/>
          </p:nvGraphicFramePr>
          <p:xfrm>
            <a:off x="762000" y="4648200"/>
            <a:ext cx="1042988" cy="869950"/>
          </p:xfrm>
          <a:graphic>
            <a:graphicData uri="http://schemas.openxmlformats.org/presentationml/2006/ole">
              <mc:AlternateContent xmlns:mc="http://schemas.openxmlformats.org/markup-compatibility/2006">
                <mc:Choice xmlns:v="urn:schemas-microsoft-com:vml" Requires="v">
                  <p:oleObj spid="_x0000_s53445" name="CS ChemDraw Drawing" r:id="rId9" imgW="747000" imgH="617040" progId="ChemDraw.Document.6.0">
                    <p:embed/>
                  </p:oleObj>
                </mc:Choice>
                <mc:Fallback>
                  <p:oleObj name="CS ChemDraw Drawing" r:id="rId9" imgW="747000" imgH="617040" progId="ChemDraw.Document.6.0">
                    <p:embed/>
                    <p:pic>
                      <p:nvPicPr>
                        <p:cNvPr id="4101" name="Object 12">
                          <a:extLst>
                            <a:ext uri="{FF2B5EF4-FFF2-40B4-BE49-F238E27FC236}">
                              <a16:creationId xmlns:a16="http://schemas.microsoft.com/office/drawing/2014/main" id="{07AFF564-00CE-4E90-AEE3-C4FBA6E47A0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 y="4648200"/>
                          <a:ext cx="1042988"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1" name="Text Box 13">
              <a:extLst>
                <a:ext uri="{FF2B5EF4-FFF2-40B4-BE49-F238E27FC236}">
                  <a16:creationId xmlns:a16="http://schemas.microsoft.com/office/drawing/2014/main" id="{01A06491-97A8-4544-9C33-A2743D201A66}"/>
                </a:ext>
              </a:extLst>
            </p:cNvPr>
            <p:cNvSpPr txBox="1">
              <a:spLocks noChangeArrowheads="1"/>
            </p:cNvSpPr>
            <p:nvPr/>
          </p:nvSpPr>
          <p:spPr bwMode="auto">
            <a:xfrm>
              <a:off x="2782260" y="4796118"/>
              <a:ext cx="1670047" cy="880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accent2"/>
                  </a:solidFill>
                  <a:latin typeface="黑体" panose="02010609060101010101" pitchFamily="49" charset="-122"/>
                  <a:ea typeface="黑体" panose="02010609060101010101" pitchFamily="49" charset="-122"/>
                </a:rPr>
                <a:t>甲乙胺</a:t>
              </a:r>
              <a:endParaRPr lang="en-US" altLang="zh-CN" dirty="0">
                <a:solidFill>
                  <a:schemeClr val="accent2"/>
                </a:solidFill>
                <a:latin typeface="黑体" panose="02010609060101010101" pitchFamily="49" charset="-122"/>
                <a:ea typeface="黑体" panose="02010609060101010101" pitchFamily="49" charset="-122"/>
              </a:endParaRPr>
            </a:p>
            <a:p>
              <a:pPr algn="ctr" eaLnBrk="1" hangingPunct="1"/>
              <a:r>
                <a:rPr lang="en-US" altLang="zh-CN" dirty="0">
                  <a:solidFill>
                    <a:schemeClr val="accent2"/>
                  </a:solidFill>
                  <a:latin typeface="黑体" panose="02010609060101010101" pitchFamily="49" charset="-122"/>
                  <a:ea typeface="黑体" panose="02010609060101010101" pitchFamily="49" charset="-122"/>
                </a:rPr>
                <a:t>N-</a:t>
              </a:r>
              <a:r>
                <a:rPr lang="zh-CN" altLang="en-US" dirty="0">
                  <a:solidFill>
                    <a:schemeClr val="accent2"/>
                  </a:solidFill>
                  <a:latin typeface="黑体" panose="02010609060101010101" pitchFamily="49" charset="-122"/>
                  <a:ea typeface="黑体" panose="02010609060101010101" pitchFamily="49" charset="-122"/>
                </a:rPr>
                <a:t>甲基乙胺</a:t>
              </a:r>
              <a:endParaRPr lang="en-US" altLang="zh-CN" dirty="0">
                <a:solidFill>
                  <a:schemeClr val="accent2"/>
                </a:solidFill>
                <a:latin typeface="黑体" panose="02010609060101010101" pitchFamily="49" charset="-122"/>
                <a:ea typeface="黑体" panose="02010609060101010101" pitchFamily="49" charset="-122"/>
              </a:endParaRPr>
            </a:p>
          </p:txBody>
        </p:sp>
        <p:graphicFrame>
          <p:nvGraphicFramePr>
            <p:cNvPr id="4102" name="Object 14">
              <a:extLst>
                <a:ext uri="{FF2B5EF4-FFF2-40B4-BE49-F238E27FC236}">
                  <a16:creationId xmlns:a16="http://schemas.microsoft.com/office/drawing/2014/main" id="{E8306537-8182-4366-BF51-C58215256379}"/>
                </a:ext>
              </a:extLst>
            </p:cNvPr>
            <p:cNvGraphicFramePr>
              <a:graphicFrameLocks noChangeAspect="1"/>
            </p:cNvGraphicFramePr>
            <p:nvPr/>
          </p:nvGraphicFramePr>
          <p:xfrm>
            <a:off x="6172200" y="1981200"/>
            <a:ext cx="1558925" cy="1001713"/>
          </p:xfrm>
          <a:graphic>
            <a:graphicData uri="http://schemas.openxmlformats.org/presentationml/2006/ole">
              <mc:AlternateContent xmlns:mc="http://schemas.openxmlformats.org/markup-compatibility/2006">
                <mc:Choice xmlns:v="urn:schemas-microsoft-com:vml" Requires="v">
                  <p:oleObj spid="_x0000_s53446" name="CS ChemDraw Drawing" r:id="rId11" imgW="1113120" imgH="708120" progId="ChemDraw.Document.6.0">
                    <p:embed/>
                  </p:oleObj>
                </mc:Choice>
                <mc:Fallback>
                  <p:oleObj name="CS ChemDraw Drawing" r:id="rId11" imgW="1113120" imgH="708120" progId="ChemDraw.Document.6.0">
                    <p:embed/>
                    <p:pic>
                      <p:nvPicPr>
                        <p:cNvPr id="4102" name="Object 14">
                          <a:extLst>
                            <a:ext uri="{FF2B5EF4-FFF2-40B4-BE49-F238E27FC236}">
                              <a16:creationId xmlns:a16="http://schemas.microsoft.com/office/drawing/2014/main" id="{E8306537-8182-4366-BF51-C5821525637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72200" y="1981200"/>
                          <a:ext cx="1558925" cy="100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2" name="Text Box 15">
              <a:extLst>
                <a:ext uri="{FF2B5EF4-FFF2-40B4-BE49-F238E27FC236}">
                  <a16:creationId xmlns:a16="http://schemas.microsoft.com/office/drawing/2014/main" id="{86F3332B-14C3-4282-95FA-42436E518935}"/>
                </a:ext>
              </a:extLst>
            </p:cNvPr>
            <p:cNvSpPr txBox="1">
              <a:spLocks noChangeArrowheads="1"/>
            </p:cNvSpPr>
            <p:nvPr/>
          </p:nvSpPr>
          <p:spPr bwMode="auto">
            <a:xfrm>
              <a:off x="5325100" y="3200400"/>
              <a:ext cx="3538662" cy="489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dirty="0">
                  <a:solidFill>
                    <a:schemeClr val="accent2"/>
                  </a:solidFill>
                  <a:latin typeface="黑体" panose="02010609060101010101" pitchFamily="49" charset="-122"/>
                  <a:ea typeface="黑体" panose="02010609060101010101" pitchFamily="49" charset="-122"/>
                </a:rPr>
                <a:t>甲</a:t>
              </a:r>
              <a:r>
                <a:rPr lang="en-US" altLang="zh-CN" dirty="0">
                  <a:solidFill>
                    <a:schemeClr val="accent2"/>
                  </a:solidFill>
                  <a:latin typeface="黑体" panose="02010609060101010101" pitchFamily="49" charset="-122"/>
                  <a:ea typeface="黑体" panose="02010609060101010101" pitchFamily="49" charset="-122"/>
                </a:rPr>
                <a:t>(</a:t>
              </a:r>
              <a:r>
                <a:rPr lang="zh-CN" altLang="en-US" dirty="0">
                  <a:solidFill>
                    <a:schemeClr val="accent2"/>
                  </a:solidFill>
                  <a:latin typeface="黑体" panose="02010609060101010101" pitchFamily="49" charset="-122"/>
                  <a:ea typeface="黑体" panose="02010609060101010101" pitchFamily="49" charset="-122"/>
                </a:rPr>
                <a:t>基</a:t>
              </a:r>
              <a:r>
                <a:rPr lang="en-US" altLang="zh-CN" dirty="0">
                  <a:solidFill>
                    <a:schemeClr val="accent2"/>
                  </a:solidFill>
                  <a:latin typeface="黑体" panose="02010609060101010101" pitchFamily="49" charset="-122"/>
                  <a:ea typeface="黑体" panose="02010609060101010101" pitchFamily="49" charset="-122"/>
                </a:rPr>
                <a:t>)</a:t>
              </a:r>
              <a:r>
                <a:rPr lang="zh-CN" altLang="en-US" dirty="0">
                  <a:solidFill>
                    <a:schemeClr val="accent2"/>
                  </a:solidFill>
                  <a:latin typeface="黑体" panose="02010609060101010101" pitchFamily="49" charset="-122"/>
                  <a:ea typeface="黑体" panose="02010609060101010101" pitchFamily="49" charset="-122"/>
                </a:rPr>
                <a:t>乙</a:t>
              </a:r>
              <a:r>
                <a:rPr lang="en-US" altLang="zh-CN" dirty="0">
                  <a:solidFill>
                    <a:schemeClr val="accent2"/>
                  </a:solidFill>
                  <a:latin typeface="黑体" panose="02010609060101010101" pitchFamily="49" charset="-122"/>
                  <a:ea typeface="黑体" panose="02010609060101010101" pitchFamily="49" charset="-122"/>
                </a:rPr>
                <a:t>(</a:t>
              </a:r>
              <a:r>
                <a:rPr lang="zh-CN" altLang="en-US" dirty="0">
                  <a:solidFill>
                    <a:schemeClr val="accent2"/>
                  </a:solidFill>
                  <a:latin typeface="黑体" panose="02010609060101010101" pitchFamily="49" charset="-122"/>
                  <a:ea typeface="黑体" panose="02010609060101010101" pitchFamily="49" charset="-122"/>
                </a:rPr>
                <a:t>基</a:t>
              </a:r>
              <a:r>
                <a:rPr lang="en-US" altLang="zh-CN" dirty="0">
                  <a:solidFill>
                    <a:schemeClr val="accent2"/>
                  </a:solidFill>
                  <a:latin typeface="黑体" panose="02010609060101010101" pitchFamily="49" charset="-122"/>
                  <a:ea typeface="黑体" panose="02010609060101010101" pitchFamily="49" charset="-122"/>
                </a:rPr>
                <a:t>)</a:t>
              </a:r>
              <a:r>
                <a:rPr lang="zh-CN" altLang="en-US" dirty="0">
                  <a:solidFill>
                    <a:schemeClr val="accent2"/>
                  </a:solidFill>
                  <a:latin typeface="黑体" panose="02010609060101010101" pitchFamily="49" charset="-122"/>
                  <a:ea typeface="黑体" panose="02010609060101010101" pitchFamily="49" charset="-122"/>
                </a:rPr>
                <a:t>环己</a:t>
              </a:r>
              <a:r>
                <a:rPr lang="en-US" altLang="zh-CN" dirty="0">
                  <a:solidFill>
                    <a:schemeClr val="accent2"/>
                  </a:solidFill>
                  <a:latin typeface="黑体" panose="02010609060101010101" pitchFamily="49" charset="-122"/>
                  <a:ea typeface="黑体" panose="02010609060101010101" pitchFamily="49" charset="-122"/>
                </a:rPr>
                <a:t>(</a:t>
              </a:r>
              <a:r>
                <a:rPr lang="zh-CN" altLang="en-US" dirty="0">
                  <a:solidFill>
                    <a:schemeClr val="accent2"/>
                  </a:solidFill>
                  <a:latin typeface="黑体" panose="02010609060101010101" pitchFamily="49" charset="-122"/>
                  <a:ea typeface="黑体" panose="02010609060101010101" pitchFamily="49" charset="-122"/>
                </a:rPr>
                <a:t>基</a:t>
              </a:r>
              <a:r>
                <a:rPr lang="en-US" altLang="zh-CN" dirty="0">
                  <a:solidFill>
                    <a:schemeClr val="accent2"/>
                  </a:solidFill>
                  <a:latin typeface="黑体" panose="02010609060101010101" pitchFamily="49" charset="-122"/>
                  <a:ea typeface="黑体" panose="02010609060101010101" pitchFamily="49" charset="-122"/>
                </a:rPr>
                <a:t>)</a:t>
              </a:r>
              <a:r>
                <a:rPr lang="zh-CN" altLang="en-US" dirty="0">
                  <a:solidFill>
                    <a:schemeClr val="accent2"/>
                  </a:solidFill>
                  <a:latin typeface="黑体" panose="02010609060101010101" pitchFamily="49" charset="-122"/>
                  <a:ea typeface="黑体" panose="02010609060101010101" pitchFamily="49" charset="-122"/>
                </a:rPr>
                <a:t>胺</a:t>
              </a:r>
              <a:endParaRPr lang="en-US" altLang="zh-CN" dirty="0">
                <a:solidFill>
                  <a:schemeClr val="accent2"/>
                </a:solidFill>
              </a:endParaRPr>
            </a:p>
          </p:txBody>
        </p:sp>
        <p:sp>
          <p:nvSpPr>
            <p:cNvPr id="4113" name="Text Box 16">
              <a:extLst>
                <a:ext uri="{FF2B5EF4-FFF2-40B4-BE49-F238E27FC236}">
                  <a16:creationId xmlns:a16="http://schemas.microsoft.com/office/drawing/2014/main" id="{3124A39D-0FFB-4D9D-A377-097C76786D54}"/>
                </a:ext>
              </a:extLst>
            </p:cNvPr>
            <p:cNvSpPr txBox="1">
              <a:spLocks noChangeArrowheads="1"/>
            </p:cNvSpPr>
            <p:nvPr/>
          </p:nvSpPr>
          <p:spPr bwMode="auto">
            <a:xfrm>
              <a:off x="5390827" y="4490960"/>
              <a:ext cx="3212338" cy="1130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dirty="0">
                  <a:solidFill>
                    <a:srgbClr val="FF0000"/>
                  </a:solidFill>
                  <a:ea typeface="黑体" panose="02010609060101010101" pitchFamily="49" charset="-122"/>
                </a:rPr>
                <a:t>简单的胺，以胺为母体，所含烃基的名称和数目在前面（按顺序规则书写</a:t>
              </a:r>
              <a:r>
                <a:rPr lang="zh-CN" altLang="en-US" sz="2400" b="0" dirty="0">
                  <a:solidFill>
                    <a:srgbClr val="FF0000"/>
                  </a:solidFill>
                  <a:ea typeface="黑体" panose="02010609060101010101" pitchFamily="49" charset="-122"/>
                </a:rPr>
                <a:t>）</a:t>
              </a:r>
            </a:p>
          </p:txBody>
        </p:sp>
      </p:grpSp>
      <p:sp>
        <p:nvSpPr>
          <p:cNvPr id="17" name="Rectangle 34">
            <a:extLst>
              <a:ext uri="{FF2B5EF4-FFF2-40B4-BE49-F238E27FC236}">
                <a16:creationId xmlns:a16="http://schemas.microsoft.com/office/drawing/2014/main" id="{5FB4F233-FBA5-414B-8DDE-A2AD76922B40}"/>
              </a:ext>
            </a:extLst>
          </p:cNvPr>
          <p:cNvSpPr>
            <a:spLocks noChangeArrowheads="1"/>
          </p:cNvSpPr>
          <p:nvPr/>
        </p:nvSpPr>
        <p:spPr bwMode="auto">
          <a:xfrm>
            <a:off x="323850" y="1432856"/>
            <a:ext cx="8351838" cy="8223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dirty="0">
                <a:latin typeface="Arial" panose="020B0604020202020204" pitchFamily="34" charset="0"/>
                <a:ea typeface="楷体" panose="02010609060101010101" pitchFamily="49" charset="-122"/>
                <a:cs typeface="Arial" panose="020B0604020202020204" pitchFamily="34" charset="0"/>
              </a:rPr>
              <a:t>A. </a:t>
            </a:r>
            <a:r>
              <a:rPr kumimoji="0" lang="zh-CN" altLang="en-US" sz="2400" dirty="0">
                <a:latin typeface="Arial" panose="020B0604020202020204" pitchFamily="34" charset="0"/>
                <a:ea typeface="楷体" panose="02010609060101010101" pitchFamily="49" charset="-122"/>
                <a:cs typeface="Arial" panose="020B0604020202020204" pitchFamily="34" charset="0"/>
              </a:rPr>
              <a:t>普通命名法：适用于简单胺。胺为母体，所含烃基的名称和数目写在前面。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Bottom)">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 Box 4">
            <a:extLst>
              <a:ext uri="{FF2B5EF4-FFF2-40B4-BE49-F238E27FC236}">
                <a16:creationId xmlns:a16="http://schemas.microsoft.com/office/drawing/2014/main" id="{6A929B44-F46B-4F85-AE29-905493167EA6}"/>
              </a:ext>
            </a:extLst>
          </p:cNvPr>
          <p:cNvSpPr txBox="1">
            <a:spLocks noChangeArrowheads="1"/>
          </p:cNvSpPr>
          <p:nvPr/>
        </p:nvSpPr>
        <p:spPr bwMode="auto">
          <a:xfrm>
            <a:off x="273566" y="884238"/>
            <a:ext cx="2526269" cy="461665"/>
          </a:xfrm>
          <a:prstGeom prst="rect">
            <a:avLst/>
          </a:prstGeom>
          <a:noFill/>
          <a:ln w="9525">
            <a:noFill/>
            <a:miter lim="800000"/>
            <a:headEnd/>
            <a:tailEnd/>
          </a:ln>
        </p:spPr>
        <p:txBody>
          <a:bodyPr wrap="none">
            <a:spAutoFit/>
          </a:bodyPr>
          <a:lstStyle/>
          <a:p>
            <a:pPr algn="ctr">
              <a:defRPr/>
            </a:pPr>
            <a:r>
              <a:rPr lang="en-US" altLang="zh-CN" sz="2400" dirty="0">
                <a:solidFill>
                  <a:schemeClr val="tx2">
                    <a:lumMod val="75000"/>
                  </a:schemeClr>
                </a:solidFill>
                <a:latin typeface="Arial" charset="0"/>
                <a:ea typeface="宋体" charset="-122"/>
              </a:rPr>
              <a:t>B. IUPAC </a:t>
            </a:r>
            <a:r>
              <a:rPr lang="zh-CN" altLang="en-US" sz="2400" dirty="0">
                <a:solidFill>
                  <a:schemeClr val="tx2">
                    <a:lumMod val="75000"/>
                  </a:schemeClr>
                </a:solidFill>
                <a:latin typeface="黑体" pitchFamily="2" charset="-122"/>
                <a:ea typeface="黑体" pitchFamily="2" charset="-122"/>
              </a:rPr>
              <a:t>命名法</a:t>
            </a:r>
            <a:endParaRPr lang="en-US" altLang="zh-CN" sz="2400" dirty="0">
              <a:solidFill>
                <a:schemeClr val="tx2">
                  <a:lumMod val="75000"/>
                </a:schemeClr>
              </a:solidFill>
              <a:latin typeface="黑体" pitchFamily="2" charset="-122"/>
              <a:ea typeface="黑体" pitchFamily="2" charset="-122"/>
            </a:endParaRPr>
          </a:p>
        </p:txBody>
      </p:sp>
      <p:grpSp>
        <p:nvGrpSpPr>
          <p:cNvPr id="5126" name="组合 14">
            <a:extLst>
              <a:ext uri="{FF2B5EF4-FFF2-40B4-BE49-F238E27FC236}">
                <a16:creationId xmlns:a16="http://schemas.microsoft.com/office/drawing/2014/main" id="{9307A7C8-8FF2-428D-A721-7AC8DFBED2CE}"/>
              </a:ext>
            </a:extLst>
          </p:cNvPr>
          <p:cNvGrpSpPr>
            <a:grpSpLocks/>
          </p:cNvGrpSpPr>
          <p:nvPr/>
        </p:nvGrpSpPr>
        <p:grpSpPr bwMode="auto">
          <a:xfrm>
            <a:off x="1497013" y="2371725"/>
            <a:ext cx="5951016" cy="3635375"/>
            <a:chOff x="1219200" y="2209800"/>
            <a:chExt cx="5371811" cy="4114800"/>
          </a:xfrm>
        </p:grpSpPr>
        <p:graphicFrame>
          <p:nvGraphicFramePr>
            <p:cNvPr id="5122" name="Object 5">
              <a:extLst>
                <a:ext uri="{FF2B5EF4-FFF2-40B4-BE49-F238E27FC236}">
                  <a16:creationId xmlns:a16="http://schemas.microsoft.com/office/drawing/2014/main" id="{C92AB08F-608F-481D-A49A-412DE03EAFF1}"/>
                </a:ext>
              </a:extLst>
            </p:cNvPr>
            <p:cNvGraphicFramePr>
              <a:graphicFrameLocks noChangeAspect="1"/>
            </p:cNvGraphicFramePr>
            <p:nvPr/>
          </p:nvGraphicFramePr>
          <p:xfrm>
            <a:off x="1600200" y="2362200"/>
            <a:ext cx="1209675" cy="1041400"/>
          </p:xfrm>
          <a:graphic>
            <a:graphicData uri="http://schemas.openxmlformats.org/presentationml/2006/ole">
              <mc:AlternateContent xmlns:mc="http://schemas.openxmlformats.org/markup-compatibility/2006">
                <mc:Choice xmlns:v="urn:schemas-microsoft-com:vml" Requires="v">
                  <p:oleObj spid="_x0000_s54388" name="CS ChemDraw Drawing" r:id="rId3" imgW="869760" imgH="738720" progId="ChemDraw.Document.6.0">
                    <p:embed/>
                  </p:oleObj>
                </mc:Choice>
                <mc:Fallback>
                  <p:oleObj name="CS ChemDraw Drawing" r:id="rId3" imgW="869760" imgH="738720" progId="ChemDraw.Document.6.0">
                    <p:embed/>
                    <p:pic>
                      <p:nvPicPr>
                        <p:cNvPr id="5122" name="Object 5">
                          <a:extLst>
                            <a:ext uri="{FF2B5EF4-FFF2-40B4-BE49-F238E27FC236}">
                              <a16:creationId xmlns:a16="http://schemas.microsoft.com/office/drawing/2014/main" id="{C92AB08F-608F-481D-A49A-412DE03EAF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362200"/>
                          <a:ext cx="120967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8" name="AutoShape 6">
              <a:extLst>
                <a:ext uri="{FF2B5EF4-FFF2-40B4-BE49-F238E27FC236}">
                  <a16:creationId xmlns:a16="http://schemas.microsoft.com/office/drawing/2014/main" id="{FA36F3DB-A989-4FE4-BC54-6662394251D7}"/>
                </a:ext>
              </a:extLst>
            </p:cNvPr>
            <p:cNvSpPr>
              <a:spLocks noChangeArrowheads="1"/>
            </p:cNvSpPr>
            <p:nvPr/>
          </p:nvSpPr>
          <p:spPr bwMode="auto">
            <a:xfrm>
              <a:off x="1524000" y="2209800"/>
              <a:ext cx="762000" cy="1295400"/>
            </a:xfrm>
            <a:prstGeom prst="roundRect">
              <a:avLst>
                <a:gd name="adj" fmla="val 16667"/>
              </a:avLst>
            </a:prstGeom>
            <a:solidFill>
              <a:srgbClr val="99CCFF">
                <a:alpha val="14902"/>
              </a:srgbClr>
            </a:solidFill>
            <a:ln w="25400">
              <a:solidFill>
                <a:srgbClr val="99CCFF"/>
              </a:solidFill>
              <a:prstDash val="dash"/>
              <a:round/>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123" name="Object 7">
              <a:extLst>
                <a:ext uri="{FF2B5EF4-FFF2-40B4-BE49-F238E27FC236}">
                  <a16:creationId xmlns:a16="http://schemas.microsoft.com/office/drawing/2014/main" id="{A671EBE3-F162-4ED0-9159-AFBB051B9863}"/>
                </a:ext>
              </a:extLst>
            </p:cNvPr>
            <p:cNvGraphicFramePr>
              <a:graphicFrameLocks noChangeAspect="1"/>
            </p:cNvGraphicFramePr>
            <p:nvPr/>
          </p:nvGraphicFramePr>
          <p:xfrm>
            <a:off x="1600200" y="3886200"/>
            <a:ext cx="1173163" cy="871538"/>
          </p:xfrm>
          <a:graphic>
            <a:graphicData uri="http://schemas.openxmlformats.org/presentationml/2006/ole">
              <mc:AlternateContent xmlns:mc="http://schemas.openxmlformats.org/markup-compatibility/2006">
                <mc:Choice xmlns:v="urn:schemas-microsoft-com:vml" Requires="v">
                  <p:oleObj spid="_x0000_s54389" name="CS ChemDraw Drawing" r:id="rId5" imgW="838440" imgH="617040" progId="ChemDraw.Document.6.0">
                    <p:embed/>
                  </p:oleObj>
                </mc:Choice>
                <mc:Fallback>
                  <p:oleObj name="CS ChemDraw Drawing" r:id="rId5" imgW="838440" imgH="617040" progId="ChemDraw.Document.6.0">
                    <p:embed/>
                    <p:pic>
                      <p:nvPicPr>
                        <p:cNvPr id="5123" name="Object 7">
                          <a:extLst>
                            <a:ext uri="{FF2B5EF4-FFF2-40B4-BE49-F238E27FC236}">
                              <a16:creationId xmlns:a16="http://schemas.microsoft.com/office/drawing/2014/main" id="{A671EBE3-F162-4ED0-9159-AFBB051B98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3886200"/>
                          <a:ext cx="1173163" cy="87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9" name="AutoShape 8">
              <a:extLst>
                <a:ext uri="{FF2B5EF4-FFF2-40B4-BE49-F238E27FC236}">
                  <a16:creationId xmlns:a16="http://schemas.microsoft.com/office/drawing/2014/main" id="{325DAD51-673B-4BD1-BC72-EF3333E55CA3}"/>
                </a:ext>
              </a:extLst>
            </p:cNvPr>
            <p:cNvSpPr>
              <a:spLocks noChangeArrowheads="1"/>
            </p:cNvSpPr>
            <p:nvPr/>
          </p:nvSpPr>
          <p:spPr bwMode="auto">
            <a:xfrm>
              <a:off x="1524000" y="3733800"/>
              <a:ext cx="762000" cy="1143000"/>
            </a:xfrm>
            <a:prstGeom prst="roundRect">
              <a:avLst>
                <a:gd name="adj" fmla="val 16667"/>
              </a:avLst>
            </a:prstGeom>
            <a:solidFill>
              <a:srgbClr val="99CCFF">
                <a:alpha val="14902"/>
              </a:srgbClr>
            </a:solidFill>
            <a:ln w="25400">
              <a:solidFill>
                <a:srgbClr val="99CCFF"/>
              </a:solidFill>
              <a:prstDash val="dash"/>
              <a:round/>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30" name="Text Box 9">
              <a:extLst>
                <a:ext uri="{FF2B5EF4-FFF2-40B4-BE49-F238E27FC236}">
                  <a16:creationId xmlns:a16="http://schemas.microsoft.com/office/drawing/2014/main" id="{3E77F76C-82FD-4E9F-98F1-BF82A58D26CA}"/>
                </a:ext>
              </a:extLst>
            </p:cNvPr>
            <p:cNvSpPr txBox="1">
              <a:spLocks noChangeArrowheads="1"/>
            </p:cNvSpPr>
            <p:nvPr/>
          </p:nvSpPr>
          <p:spPr bwMode="auto">
            <a:xfrm>
              <a:off x="3794363" y="2590800"/>
              <a:ext cx="1704838" cy="52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chemeClr val="accent2"/>
                  </a:solidFill>
                  <a:latin typeface="黑体" panose="02010609060101010101" pitchFamily="49" charset="-122"/>
                  <a:ea typeface="黑体" panose="02010609060101010101" pitchFamily="49" charset="-122"/>
                </a:rPr>
                <a:t> N-</a:t>
              </a:r>
              <a:r>
                <a:rPr lang="zh-CN" altLang="en-US" dirty="0">
                  <a:solidFill>
                    <a:schemeClr val="accent2"/>
                  </a:solidFill>
                  <a:latin typeface="黑体" panose="02010609060101010101" pitchFamily="49" charset="-122"/>
                  <a:ea typeface="黑体" panose="02010609060101010101" pitchFamily="49" charset="-122"/>
                </a:rPr>
                <a:t>甲基苯胺</a:t>
              </a:r>
              <a:endParaRPr lang="en-US" altLang="zh-CN" dirty="0">
                <a:solidFill>
                  <a:schemeClr val="accent2"/>
                </a:solidFill>
                <a:latin typeface="黑体" panose="02010609060101010101" pitchFamily="49" charset="-122"/>
                <a:ea typeface="黑体" panose="02010609060101010101" pitchFamily="49" charset="-122"/>
              </a:endParaRPr>
            </a:p>
          </p:txBody>
        </p:sp>
        <p:sp>
          <p:nvSpPr>
            <p:cNvPr id="5131" name="Text Box 10">
              <a:extLst>
                <a:ext uri="{FF2B5EF4-FFF2-40B4-BE49-F238E27FC236}">
                  <a16:creationId xmlns:a16="http://schemas.microsoft.com/office/drawing/2014/main" id="{53F808D7-2ADE-448E-A5FF-8A50AD9642EA}"/>
                </a:ext>
              </a:extLst>
            </p:cNvPr>
            <p:cNvSpPr txBox="1">
              <a:spLocks noChangeArrowheads="1"/>
            </p:cNvSpPr>
            <p:nvPr/>
          </p:nvSpPr>
          <p:spPr bwMode="auto">
            <a:xfrm>
              <a:off x="3796611" y="4038600"/>
              <a:ext cx="1704837" cy="52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chemeClr val="accent2"/>
                  </a:solidFill>
                  <a:latin typeface="黑体" panose="02010609060101010101" pitchFamily="49" charset="-122"/>
                  <a:ea typeface="黑体" panose="02010609060101010101" pitchFamily="49" charset="-122"/>
                </a:rPr>
                <a:t> N-</a:t>
              </a:r>
              <a:r>
                <a:rPr lang="zh-CN" altLang="en-US" dirty="0">
                  <a:solidFill>
                    <a:schemeClr val="accent2"/>
                  </a:solidFill>
                  <a:latin typeface="黑体" panose="02010609060101010101" pitchFamily="49" charset="-122"/>
                  <a:ea typeface="黑体" panose="02010609060101010101" pitchFamily="49" charset="-122"/>
                </a:rPr>
                <a:t>甲基乙胺</a:t>
              </a:r>
              <a:endParaRPr lang="en-US" altLang="zh-CN" dirty="0">
                <a:solidFill>
                  <a:schemeClr val="accent2"/>
                </a:solidFill>
                <a:latin typeface="黑体" panose="02010609060101010101" pitchFamily="49" charset="-122"/>
                <a:ea typeface="黑体" panose="02010609060101010101" pitchFamily="49" charset="-122"/>
              </a:endParaRPr>
            </a:p>
          </p:txBody>
        </p:sp>
        <p:graphicFrame>
          <p:nvGraphicFramePr>
            <p:cNvPr id="5124" name="Object 11">
              <a:extLst>
                <a:ext uri="{FF2B5EF4-FFF2-40B4-BE49-F238E27FC236}">
                  <a16:creationId xmlns:a16="http://schemas.microsoft.com/office/drawing/2014/main" id="{2D688FC2-4CBC-40A5-9B2F-4596F8BBEB29}"/>
                </a:ext>
              </a:extLst>
            </p:cNvPr>
            <p:cNvGraphicFramePr>
              <a:graphicFrameLocks noChangeAspect="1"/>
            </p:cNvGraphicFramePr>
            <p:nvPr/>
          </p:nvGraphicFramePr>
          <p:xfrm>
            <a:off x="1295400" y="5029200"/>
            <a:ext cx="1676400" cy="1257300"/>
          </p:xfrm>
          <a:graphic>
            <a:graphicData uri="http://schemas.openxmlformats.org/presentationml/2006/ole">
              <mc:AlternateContent xmlns:mc="http://schemas.openxmlformats.org/markup-compatibility/2006">
                <mc:Choice xmlns:v="urn:schemas-microsoft-com:vml" Requires="v">
                  <p:oleObj spid="_x0000_s54390" name="CS ChemDraw Drawing" r:id="rId7" imgW="1200240" imgH="891360" progId="ChemDraw.Document.6.0">
                    <p:embed/>
                  </p:oleObj>
                </mc:Choice>
                <mc:Fallback>
                  <p:oleObj name="CS ChemDraw Drawing" r:id="rId7" imgW="1200240" imgH="891360" progId="ChemDraw.Document.6.0">
                    <p:embed/>
                    <p:pic>
                      <p:nvPicPr>
                        <p:cNvPr id="5124" name="Object 11">
                          <a:extLst>
                            <a:ext uri="{FF2B5EF4-FFF2-40B4-BE49-F238E27FC236}">
                              <a16:creationId xmlns:a16="http://schemas.microsoft.com/office/drawing/2014/main" id="{2D688FC2-4CBC-40A5-9B2F-4596F8BBEB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5029200"/>
                          <a:ext cx="16764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2" name="AutoShape 12">
              <a:extLst>
                <a:ext uri="{FF2B5EF4-FFF2-40B4-BE49-F238E27FC236}">
                  <a16:creationId xmlns:a16="http://schemas.microsoft.com/office/drawing/2014/main" id="{8DAB20A0-E6E1-4454-A746-E5A9AF1CA3C9}"/>
                </a:ext>
              </a:extLst>
            </p:cNvPr>
            <p:cNvSpPr>
              <a:spLocks noChangeArrowheads="1"/>
            </p:cNvSpPr>
            <p:nvPr/>
          </p:nvSpPr>
          <p:spPr bwMode="auto">
            <a:xfrm>
              <a:off x="1219200" y="5638800"/>
              <a:ext cx="1143000" cy="685800"/>
            </a:xfrm>
            <a:prstGeom prst="roundRect">
              <a:avLst>
                <a:gd name="adj" fmla="val 16667"/>
              </a:avLst>
            </a:prstGeom>
            <a:solidFill>
              <a:srgbClr val="99CCFF">
                <a:alpha val="14902"/>
              </a:srgbClr>
            </a:solidFill>
            <a:ln w="25400">
              <a:solidFill>
                <a:srgbClr val="99CCFF"/>
              </a:solidFill>
              <a:prstDash val="dash"/>
              <a:round/>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33" name="Text Box 13">
              <a:extLst>
                <a:ext uri="{FF2B5EF4-FFF2-40B4-BE49-F238E27FC236}">
                  <a16:creationId xmlns:a16="http://schemas.microsoft.com/office/drawing/2014/main" id="{0BC6C218-A954-4D68-B117-BBBC4F0FF95B}"/>
                </a:ext>
              </a:extLst>
            </p:cNvPr>
            <p:cNvSpPr txBox="1">
              <a:spLocks noChangeArrowheads="1"/>
            </p:cNvSpPr>
            <p:nvPr/>
          </p:nvSpPr>
          <p:spPr bwMode="auto">
            <a:xfrm>
              <a:off x="3767655" y="5562600"/>
              <a:ext cx="2823356" cy="522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solidFill>
                    <a:schemeClr val="accent2"/>
                  </a:solidFill>
                  <a:latin typeface="黑体" panose="02010609060101010101" pitchFamily="49" charset="-122"/>
                  <a:ea typeface="黑体" panose="02010609060101010101" pitchFamily="49" charset="-122"/>
                </a:rPr>
                <a:t>N-</a:t>
              </a:r>
              <a:r>
                <a:rPr lang="zh-CN" altLang="en-US" dirty="0">
                  <a:solidFill>
                    <a:schemeClr val="accent2"/>
                  </a:solidFill>
                  <a:latin typeface="黑体" panose="02010609060101010101" pitchFamily="49" charset="-122"/>
                  <a:ea typeface="黑体" panose="02010609060101010101" pitchFamily="49" charset="-122"/>
                </a:rPr>
                <a:t>甲基</a:t>
              </a:r>
              <a:r>
                <a:rPr lang="en-US" altLang="zh-CN" dirty="0">
                  <a:solidFill>
                    <a:schemeClr val="accent2"/>
                  </a:solidFill>
                  <a:latin typeface="黑体" panose="02010609060101010101" pitchFamily="49" charset="-122"/>
                  <a:ea typeface="黑体" panose="02010609060101010101" pitchFamily="49" charset="-122"/>
                </a:rPr>
                <a:t>-N-</a:t>
              </a:r>
              <a:r>
                <a:rPr lang="zh-CN" altLang="en-US" dirty="0">
                  <a:solidFill>
                    <a:schemeClr val="accent2"/>
                  </a:solidFill>
                  <a:latin typeface="黑体" panose="02010609060101010101" pitchFamily="49" charset="-122"/>
                  <a:ea typeface="黑体" panose="02010609060101010101" pitchFamily="49" charset="-122"/>
                </a:rPr>
                <a:t>乙基环己胺</a:t>
              </a:r>
              <a:endParaRPr lang="en-US" altLang="zh-CN" dirty="0">
                <a:solidFill>
                  <a:schemeClr val="accent2"/>
                </a:solidFill>
                <a:latin typeface="黑体" panose="02010609060101010101" pitchFamily="49" charset="-122"/>
                <a:ea typeface="黑体" panose="02010609060101010101" pitchFamily="49" charset="-122"/>
              </a:endParaRPr>
            </a:p>
          </p:txBody>
        </p:sp>
      </p:grpSp>
      <p:sp>
        <p:nvSpPr>
          <p:cNvPr id="5127" name="Text Box 14">
            <a:extLst>
              <a:ext uri="{FF2B5EF4-FFF2-40B4-BE49-F238E27FC236}">
                <a16:creationId xmlns:a16="http://schemas.microsoft.com/office/drawing/2014/main" id="{BF05F040-DAB5-4223-BD14-3660D09E068F}"/>
              </a:ext>
            </a:extLst>
          </p:cNvPr>
          <p:cNvSpPr txBox="1">
            <a:spLocks noChangeArrowheads="1"/>
          </p:cNvSpPr>
          <p:nvPr/>
        </p:nvSpPr>
        <p:spPr bwMode="auto">
          <a:xfrm>
            <a:off x="892175" y="1603375"/>
            <a:ext cx="7512050" cy="400050"/>
          </a:xfrm>
          <a:prstGeom prst="rect">
            <a:avLst/>
          </a:prstGeom>
          <a:noFill/>
          <a:ln w="9525">
            <a:noFill/>
            <a:miter lim="800000"/>
            <a:headEnd/>
            <a:tailEnd/>
          </a:ln>
        </p:spPr>
        <p:txBody>
          <a:bodyPr>
            <a:spAutoFit/>
          </a:bodyPr>
          <a:lstStyle/>
          <a:p>
            <a:pPr>
              <a:defRPr/>
            </a:pPr>
            <a:r>
              <a:rPr lang="en-US" altLang="zh-CN" sz="2000" dirty="0">
                <a:solidFill>
                  <a:schemeClr val="accent2">
                    <a:lumMod val="75000"/>
                  </a:schemeClr>
                </a:solidFill>
                <a:latin typeface="黑体" pitchFamily="2" charset="-122"/>
                <a:ea typeface="黑体" pitchFamily="2" charset="-122"/>
              </a:rPr>
              <a:t>1.</a:t>
            </a:r>
            <a:r>
              <a:rPr lang="zh-CN" altLang="en-US" sz="2000" dirty="0">
                <a:solidFill>
                  <a:schemeClr val="accent2">
                    <a:lumMod val="75000"/>
                  </a:schemeClr>
                </a:solidFill>
                <a:latin typeface="黑体" pitchFamily="2" charset="-122"/>
                <a:ea typeface="黑体" pitchFamily="2" charset="-122"/>
              </a:rPr>
              <a:t>选含氮最长链为母体，氮上其它烃基作为取代基，并以</a:t>
            </a:r>
            <a:r>
              <a:rPr lang="en-US" altLang="zh-CN" sz="2000" dirty="0">
                <a:solidFill>
                  <a:schemeClr val="accent2">
                    <a:lumMod val="75000"/>
                  </a:schemeClr>
                </a:solidFill>
                <a:latin typeface="黑体" pitchFamily="2" charset="-122"/>
                <a:ea typeface="黑体" pitchFamily="2" charset="-122"/>
              </a:rPr>
              <a:t>N</a:t>
            </a:r>
            <a:r>
              <a:rPr lang="zh-CN" altLang="en-US" sz="2000" dirty="0">
                <a:solidFill>
                  <a:schemeClr val="accent2">
                    <a:lumMod val="75000"/>
                  </a:schemeClr>
                </a:solidFill>
                <a:latin typeface="黑体" pitchFamily="2" charset="-122"/>
                <a:ea typeface="黑体" pitchFamily="2" charset="-122"/>
              </a:rPr>
              <a:t>定其位</a:t>
            </a:r>
            <a:endParaRPr lang="en-US" altLang="zh-CN" sz="2000" dirty="0">
              <a:solidFill>
                <a:schemeClr val="accent2">
                  <a:lumMod val="75000"/>
                </a:schemeClr>
              </a:solidFill>
              <a:latin typeface="黑体" pitchFamily="2" charset="-122"/>
              <a:ea typeface="黑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a:extLst>
              <a:ext uri="{FF2B5EF4-FFF2-40B4-BE49-F238E27FC236}">
                <a16:creationId xmlns:a16="http://schemas.microsoft.com/office/drawing/2014/main" id="{A02558BF-1436-4363-A0EC-91B7B6CC76E1}"/>
              </a:ext>
            </a:extLst>
          </p:cNvPr>
          <p:cNvSpPr txBox="1">
            <a:spLocks noChangeArrowheads="1"/>
          </p:cNvSpPr>
          <p:nvPr/>
        </p:nvSpPr>
        <p:spPr bwMode="auto">
          <a:xfrm>
            <a:off x="700088" y="1062038"/>
            <a:ext cx="6343650" cy="396875"/>
          </a:xfrm>
          <a:prstGeom prst="rect">
            <a:avLst/>
          </a:prstGeom>
          <a:noFill/>
          <a:ln w="9525">
            <a:noFill/>
            <a:miter lim="800000"/>
            <a:headEnd/>
            <a:tailEnd/>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rgbClr val="0076A3"/>
                </a:solidFill>
                <a:ea typeface="黑体" panose="02010609060101010101" pitchFamily="49" charset="-122"/>
              </a:rPr>
              <a:t>2. </a:t>
            </a:r>
            <a:r>
              <a:rPr lang="zh-CN" altLang="en-US" sz="2000">
                <a:solidFill>
                  <a:srgbClr val="0076A3"/>
                </a:solidFill>
                <a:ea typeface="黑体" panose="02010609060101010101" pitchFamily="49" charset="-122"/>
              </a:rPr>
              <a:t>比较复杂的胺以烃基为母体，氨或取代氨基为取代基</a:t>
            </a:r>
            <a:endParaRPr lang="en-US" altLang="zh-CN" sz="2000">
              <a:solidFill>
                <a:srgbClr val="0076A3"/>
              </a:solidFill>
              <a:ea typeface="黑体" panose="02010609060101010101" pitchFamily="49" charset="-122"/>
            </a:endParaRPr>
          </a:p>
        </p:txBody>
      </p:sp>
      <p:grpSp>
        <p:nvGrpSpPr>
          <p:cNvPr id="6149" name="组合 10">
            <a:extLst>
              <a:ext uri="{FF2B5EF4-FFF2-40B4-BE49-F238E27FC236}">
                <a16:creationId xmlns:a16="http://schemas.microsoft.com/office/drawing/2014/main" id="{C3AA85E9-DEC2-499D-9960-B99A8975DAFA}"/>
              </a:ext>
            </a:extLst>
          </p:cNvPr>
          <p:cNvGrpSpPr>
            <a:grpSpLocks/>
          </p:cNvGrpSpPr>
          <p:nvPr/>
        </p:nvGrpSpPr>
        <p:grpSpPr bwMode="auto">
          <a:xfrm>
            <a:off x="1120775" y="2333625"/>
            <a:ext cx="6006080" cy="3343275"/>
            <a:chOff x="609600" y="1295400"/>
            <a:chExt cx="5023920" cy="3581400"/>
          </a:xfrm>
        </p:grpSpPr>
        <p:graphicFrame>
          <p:nvGraphicFramePr>
            <p:cNvPr id="6146" name="Object 5">
              <a:extLst>
                <a:ext uri="{FF2B5EF4-FFF2-40B4-BE49-F238E27FC236}">
                  <a16:creationId xmlns:a16="http://schemas.microsoft.com/office/drawing/2014/main" id="{B772D48B-0956-426B-AF7E-0909C0C5AF69}"/>
                </a:ext>
              </a:extLst>
            </p:cNvPr>
            <p:cNvGraphicFramePr>
              <a:graphicFrameLocks noChangeAspect="1"/>
            </p:cNvGraphicFramePr>
            <p:nvPr/>
          </p:nvGraphicFramePr>
          <p:xfrm>
            <a:off x="762000" y="1295400"/>
            <a:ext cx="2155825" cy="1452563"/>
          </p:xfrm>
          <a:graphic>
            <a:graphicData uri="http://schemas.openxmlformats.org/presentationml/2006/ole">
              <mc:AlternateContent xmlns:mc="http://schemas.openxmlformats.org/markup-compatibility/2006">
                <mc:Choice xmlns:v="urn:schemas-microsoft-com:vml" Requires="v">
                  <p:oleObj spid="_x0000_s55374" name="CS ChemDraw Drawing" r:id="rId3" imgW="1540080" imgH="1025280" progId="ChemDraw.Document.6.0">
                    <p:embed/>
                  </p:oleObj>
                </mc:Choice>
                <mc:Fallback>
                  <p:oleObj name="CS ChemDraw Drawing" r:id="rId3" imgW="1540080" imgH="1025280" progId="ChemDraw.Document.6.0">
                    <p:embed/>
                    <p:pic>
                      <p:nvPicPr>
                        <p:cNvPr id="6146" name="Object 5">
                          <a:extLst>
                            <a:ext uri="{FF2B5EF4-FFF2-40B4-BE49-F238E27FC236}">
                              <a16:creationId xmlns:a16="http://schemas.microsoft.com/office/drawing/2014/main" id="{B772D48B-0956-426B-AF7E-0909C0C5AF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95400"/>
                          <a:ext cx="2155825" cy="145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0" name="AutoShape 6">
              <a:extLst>
                <a:ext uri="{FF2B5EF4-FFF2-40B4-BE49-F238E27FC236}">
                  <a16:creationId xmlns:a16="http://schemas.microsoft.com/office/drawing/2014/main" id="{A93A3DB3-AB99-4109-BBFD-88C5F175A4DB}"/>
                </a:ext>
              </a:extLst>
            </p:cNvPr>
            <p:cNvSpPr>
              <a:spLocks noChangeArrowheads="1"/>
            </p:cNvSpPr>
            <p:nvPr/>
          </p:nvSpPr>
          <p:spPr bwMode="auto">
            <a:xfrm>
              <a:off x="609600" y="1600200"/>
              <a:ext cx="2438400" cy="685800"/>
            </a:xfrm>
            <a:prstGeom prst="roundRect">
              <a:avLst>
                <a:gd name="adj" fmla="val 16667"/>
              </a:avLst>
            </a:prstGeom>
            <a:solidFill>
              <a:srgbClr val="99CCFF">
                <a:alpha val="14117"/>
              </a:srgbClr>
            </a:solidFill>
            <a:ln w="25400">
              <a:solidFill>
                <a:srgbClr val="99CCFF"/>
              </a:solidFill>
              <a:prstDash val="dash"/>
              <a:round/>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51" name="Text Box 7">
              <a:extLst>
                <a:ext uri="{FF2B5EF4-FFF2-40B4-BE49-F238E27FC236}">
                  <a16:creationId xmlns:a16="http://schemas.microsoft.com/office/drawing/2014/main" id="{69AF345E-F83B-47D3-A7B8-2382F440DEF7}"/>
                </a:ext>
              </a:extLst>
            </p:cNvPr>
            <p:cNvSpPr txBox="1">
              <a:spLocks noChangeArrowheads="1"/>
            </p:cNvSpPr>
            <p:nvPr/>
          </p:nvSpPr>
          <p:spPr bwMode="auto">
            <a:xfrm>
              <a:off x="3640722" y="1752853"/>
              <a:ext cx="1992798" cy="82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solidFill>
                    <a:schemeClr val="accent2"/>
                  </a:solidFill>
                  <a:latin typeface="黑体" panose="02010609060101010101" pitchFamily="49" charset="-122"/>
                  <a:ea typeface="黑体" panose="02010609060101010101" pitchFamily="49" charset="-122"/>
                </a:rPr>
                <a:t>2-</a:t>
              </a:r>
              <a:r>
                <a:rPr lang="zh-CN" altLang="en-US" sz="2000" dirty="0">
                  <a:solidFill>
                    <a:schemeClr val="accent2"/>
                  </a:solidFill>
                  <a:latin typeface="黑体" panose="02010609060101010101" pitchFamily="49" charset="-122"/>
                  <a:ea typeface="黑体" panose="02010609060101010101" pitchFamily="49" charset="-122"/>
                </a:rPr>
                <a:t>甲基</a:t>
              </a:r>
              <a:r>
                <a:rPr lang="en-US" altLang="zh-CN" sz="2000" dirty="0">
                  <a:solidFill>
                    <a:schemeClr val="accent2"/>
                  </a:solidFill>
                  <a:latin typeface="黑体" panose="02010609060101010101" pitchFamily="49" charset="-122"/>
                  <a:ea typeface="黑体" panose="02010609060101010101" pitchFamily="49" charset="-122"/>
                </a:rPr>
                <a:t>-4-</a:t>
              </a:r>
              <a:r>
                <a:rPr lang="zh-CN" altLang="en-US" sz="2000" dirty="0">
                  <a:solidFill>
                    <a:schemeClr val="accent2"/>
                  </a:solidFill>
                  <a:latin typeface="黑体" panose="02010609060101010101" pitchFamily="49" charset="-122"/>
                  <a:ea typeface="黑体" panose="02010609060101010101" pitchFamily="49" charset="-122"/>
                </a:rPr>
                <a:t>氨基己烷</a:t>
              </a:r>
              <a:endParaRPr lang="en-US" altLang="zh-CN" sz="2000" dirty="0">
                <a:solidFill>
                  <a:schemeClr val="accent2"/>
                </a:solidFill>
                <a:latin typeface="黑体" panose="02010609060101010101" pitchFamily="49" charset="-122"/>
                <a:ea typeface="黑体" panose="02010609060101010101" pitchFamily="49" charset="-122"/>
              </a:endParaRPr>
            </a:p>
            <a:p>
              <a:pPr algn="ctr" eaLnBrk="1" hangingPunct="1"/>
              <a:endParaRPr lang="en-US" altLang="zh-CN" dirty="0">
                <a:solidFill>
                  <a:schemeClr val="accent2"/>
                </a:solidFill>
              </a:endParaRPr>
            </a:p>
          </p:txBody>
        </p:sp>
        <p:sp>
          <p:nvSpPr>
            <p:cNvPr id="6152" name="AutoShape 9">
              <a:extLst>
                <a:ext uri="{FF2B5EF4-FFF2-40B4-BE49-F238E27FC236}">
                  <a16:creationId xmlns:a16="http://schemas.microsoft.com/office/drawing/2014/main" id="{EBF7C14F-B37F-4F56-8C5C-DF6285DC51CF}"/>
                </a:ext>
              </a:extLst>
            </p:cNvPr>
            <p:cNvSpPr>
              <a:spLocks noChangeArrowheads="1"/>
            </p:cNvSpPr>
            <p:nvPr/>
          </p:nvSpPr>
          <p:spPr bwMode="auto">
            <a:xfrm>
              <a:off x="914400" y="3276600"/>
              <a:ext cx="1676400" cy="685800"/>
            </a:xfrm>
            <a:prstGeom prst="roundRect">
              <a:avLst>
                <a:gd name="adj" fmla="val 16667"/>
              </a:avLst>
            </a:prstGeom>
            <a:solidFill>
              <a:srgbClr val="99CCFF">
                <a:alpha val="14117"/>
              </a:srgbClr>
            </a:solidFill>
            <a:ln w="25400">
              <a:solidFill>
                <a:srgbClr val="99CCFF"/>
              </a:solidFill>
              <a:prstDash val="dash"/>
              <a:round/>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147" name="Object 11">
              <a:extLst>
                <a:ext uri="{FF2B5EF4-FFF2-40B4-BE49-F238E27FC236}">
                  <a16:creationId xmlns:a16="http://schemas.microsoft.com/office/drawing/2014/main" id="{7D3588A4-23E8-401B-A205-847BF5578FA5}"/>
                </a:ext>
              </a:extLst>
            </p:cNvPr>
            <p:cNvGraphicFramePr>
              <a:graphicFrameLocks noChangeAspect="1"/>
            </p:cNvGraphicFramePr>
            <p:nvPr/>
          </p:nvGraphicFramePr>
          <p:xfrm>
            <a:off x="976313" y="3379788"/>
            <a:ext cx="1690687" cy="1497012"/>
          </p:xfrm>
          <a:graphic>
            <a:graphicData uri="http://schemas.openxmlformats.org/presentationml/2006/ole">
              <mc:AlternateContent xmlns:mc="http://schemas.openxmlformats.org/markup-compatibility/2006">
                <mc:Choice xmlns:v="urn:schemas-microsoft-com:vml" Requires="v">
                  <p:oleObj spid="_x0000_s55375" name="CS ChemDraw Drawing" r:id="rId5" imgW="1207800" imgH="1058760" progId="ChemDraw.Document.6.0">
                    <p:embed/>
                  </p:oleObj>
                </mc:Choice>
                <mc:Fallback>
                  <p:oleObj name="CS ChemDraw Drawing" r:id="rId5" imgW="1207800" imgH="1058760" progId="ChemDraw.Document.6.0">
                    <p:embed/>
                    <p:pic>
                      <p:nvPicPr>
                        <p:cNvPr id="6147" name="Object 11">
                          <a:extLst>
                            <a:ext uri="{FF2B5EF4-FFF2-40B4-BE49-F238E27FC236}">
                              <a16:creationId xmlns:a16="http://schemas.microsoft.com/office/drawing/2014/main" id="{7D3588A4-23E8-401B-A205-847BF5578F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6313" y="3379788"/>
                          <a:ext cx="1690687" cy="149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3" name="Text Box 12">
              <a:extLst>
                <a:ext uri="{FF2B5EF4-FFF2-40B4-BE49-F238E27FC236}">
                  <a16:creationId xmlns:a16="http://schemas.microsoft.com/office/drawing/2014/main" id="{3811F23C-BC18-4DDB-8841-685A53104828}"/>
                </a:ext>
              </a:extLst>
            </p:cNvPr>
            <p:cNvSpPr txBox="1">
              <a:spLocks noChangeArrowheads="1"/>
            </p:cNvSpPr>
            <p:nvPr/>
          </p:nvSpPr>
          <p:spPr bwMode="auto">
            <a:xfrm>
              <a:off x="3626100" y="3429000"/>
              <a:ext cx="1884188" cy="428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solidFill>
                    <a:schemeClr val="accent2"/>
                  </a:solidFill>
                  <a:latin typeface="黑体" panose="02010609060101010101" pitchFamily="49" charset="-122"/>
                  <a:ea typeface="黑体" panose="02010609060101010101" pitchFamily="49" charset="-122"/>
                </a:rPr>
                <a:t>2-(</a:t>
              </a:r>
              <a:r>
                <a:rPr lang="zh-CN" altLang="en-US" sz="2000" dirty="0">
                  <a:solidFill>
                    <a:schemeClr val="accent2"/>
                  </a:solidFill>
                  <a:latin typeface="黑体" panose="02010609060101010101" pitchFamily="49" charset="-122"/>
                  <a:ea typeface="黑体" panose="02010609060101010101" pitchFamily="49" charset="-122"/>
                </a:rPr>
                <a:t>二乙氨基</a:t>
              </a:r>
              <a:r>
                <a:rPr lang="en-US" altLang="zh-CN" sz="2000" dirty="0">
                  <a:solidFill>
                    <a:schemeClr val="accent2"/>
                  </a:solidFill>
                  <a:latin typeface="黑体" panose="02010609060101010101" pitchFamily="49" charset="-122"/>
                  <a:ea typeface="黑体" panose="02010609060101010101" pitchFamily="49" charset="-122"/>
                </a:rPr>
                <a:t>)</a:t>
              </a:r>
              <a:r>
                <a:rPr lang="zh-CN" altLang="en-US" sz="2000" dirty="0">
                  <a:solidFill>
                    <a:schemeClr val="accent2"/>
                  </a:solidFill>
                  <a:latin typeface="黑体" panose="02010609060101010101" pitchFamily="49" charset="-122"/>
                  <a:ea typeface="黑体" panose="02010609060101010101" pitchFamily="49" charset="-122"/>
                </a:rPr>
                <a:t>丁烷</a:t>
              </a:r>
              <a:endParaRPr lang="en-US" altLang="zh-CN" sz="2000" dirty="0">
                <a:solidFill>
                  <a:schemeClr val="accent2"/>
                </a:solidFill>
                <a:latin typeface="黑体" panose="02010609060101010101" pitchFamily="49" charset="-122"/>
                <a:ea typeface="黑体" panose="02010609060101010101" pitchFamily="49" charset="-122"/>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a:extLst>
              <a:ext uri="{FF2B5EF4-FFF2-40B4-BE49-F238E27FC236}">
                <a16:creationId xmlns:a16="http://schemas.microsoft.com/office/drawing/2014/main" id="{0A02FC82-8876-495F-BF1E-AED7E427A346}"/>
              </a:ext>
            </a:extLst>
          </p:cNvPr>
          <p:cNvSpPr txBox="1">
            <a:spLocks noChangeArrowheads="1"/>
          </p:cNvSpPr>
          <p:nvPr/>
        </p:nvSpPr>
        <p:spPr bwMode="auto">
          <a:xfrm>
            <a:off x="900113" y="1054100"/>
            <a:ext cx="5295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solidFill>
                  <a:srgbClr val="0076A3"/>
                </a:solidFill>
                <a:ea typeface="黑体" panose="02010609060101010101" pitchFamily="49" charset="-122"/>
              </a:rPr>
              <a:t>3. </a:t>
            </a:r>
            <a:r>
              <a:rPr lang="zh-CN" altLang="en-US" sz="2000">
                <a:solidFill>
                  <a:srgbClr val="0076A3"/>
                </a:solidFill>
                <a:ea typeface="黑体" panose="02010609060101010101" pitchFamily="49" charset="-122"/>
              </a:rPr>
              <a:t>芳胺命名遵守从芳环上母体选择规则</a:t>
            </a:r>
            <a:endParaRPr lang="en-US" altLang="zh-CN" sz="2000">
              <a:solidFill>
                <a:srgbClr val="0076A3"/>
              </a:solidFill>
              <a:ea typeface="黑体" panose="02010609060101010101" pitchFamily="49" charset="-122"/>
            </a:endParaRPr>
          </a:p>
        </p:txBody>
      </p:sp>
      <p:grpSp>
        <p:nvGrpSpPr>
          <p:cNvPr id="7173" name="组合 10">
            <a:extLst>
              <a:ext uri="{FF2B5EF4-FFF2-40B4-BE49-F238E27FC236}">
                <a16:creationId xmlns:a16="http://schemas.microsoft.com/office/drawing/2014/main" id="{9E1767A5-EA12-43F5-8DFA-CB580C6AE02B}"/>
              </a:ext>
            </a:extLst>
          </p:cNvPr>
          <p:cNvGrpSpPr>
            <a:grpSpLocks/>
          </p:cNvGrpSpPr>
          <p:nvPr/>
        </p:nvGrpSpPr>
        <p:grpSpPr bwMode="auto">
          <a:xfrm>
            <a:off x="1362075" y="2133600"/>
            <a:ext cx="4552438" cy="3452813"/>
            <a:chOff x="2209800" y="1905000"/>
            <a:chExt cx="4293202" cy="2895600"/>
          </a:xfrm>
        </p:grpSpPr>
        <p:graphicFrame>
          <p:nvGraphicFramePr>
            <p:cNvPr id="7170" name="Object 6">
              <a:extLst>
                <a:ext uri="{FF2B5EF4-FFF2-40B4-BE49-F238E27FC236}">
                  <a16:creationId xmlns:a16="http://schemas.microsoft.com/office/drawing/2014/main" id="{3BCBFE1F-B0FD-493C-A80F-AFD69E8B9EA5}"/>
                </a:ext>
              </a:extLst>
            </p:cNvPr>
            <p:cNvGraphicFramePr>
              <a:graphicFrameLocks noChangeAspect="1"/>
            </p:cNvGraphicFramePr>
            <p:nvPr/>
          </p:nvGraphicFramePr>
          <p:xfrm>
            <a:off x="2286000" y="2057400"/>
            <a:ext cx="1146175" cy="1163638"/>
          </p:xfrm>
          <a:graphic>
            <a:graphicData uri="http://schemas.openxmlformats.org/presentationml/2006/ole">
              <mc:AlternateContent xmlns:mc="http://schemas.openxmlformats.org/markup-compatibility/2006">
                <mc:Choice xmlns:v="urn:schemas-microsoft-com:vml" Requires="v">
                  <p:oleObj spid="_x0000_s56398" name="CS ChemDraw Drawing" r:id="rId3" imgW="819360" imgH="823320" progId="ChemDraw.Document.6.0">
                    <p:embed/>
                  </p:oleObj>
                </mc:Choice>
                <mc:Fallback>
                  <p:oleObj name="CS ChemDraw Drawing" r:id="rId3" imgW="819360" imgH="823320" progId="ChemDraw.Document.6.0">
                    <p:embed/>
                    <p:pic>
                      <p:nvPicPr>
                        <p:cNvPr id="7170" name="Object 6">
                          <a:extLst>
                            <a:ext uri="{FF2B5EF4-FFF2-40B4-BE49-F238E27FC236}">
                              <a16:creationId xmlns:a16="http://schemas.microsoft.com/office/drawing/2014/main" id="{3BCBFE1F-B0FD-493C-A80F-AFD69E8B9E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057400"/>
                          <a:ext cx="1146175" cy="11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7">
              <a:extLst>
                <a:ext uri="{FF2B5EF4-FFF2-40B4-BE49-F238E27FC236}">
                  <a16:creationId xmlns:a16="http://schemas.microsoft.com/office/drawing/2014/main" id="{D1E3471B-0071-4251-97F6-5FB9951BD845}"/>
                </a:ext>
              </a:extLst>
            </p:cNvPr>
            <p:cNvGraphicFramePr>
              <a:graphicFrameLocks noChangeAspect="1"/>
            </p:cNvGraphicFramePr>
            <p:nvPr/>
          </p:nvGraphicFramePr>
          <p:xfrm>
            <a:off x="2330450" y="3522663"/>
            <a:ext cx="1377950" cy="1125537"/>
          </p:xfrm>
          <a:graphic>
            <a:graphicData uri="http://schemas.openxmlformats.org/presentationml/2006/ole">
              <mc:AlternateContent xmlns:mc="http://schemas.openxmlformats.org/markup-compatibility/2006">
                <mc:Choice xmlns:v="urn:schemas-microsoft-com:vml" Requires="v">
                  <p:oleObj spid="_x0000_s56399" name="CS ChemDraw Drawing" r:id="rId5" imgW="986040" imgH="795960" progId="ChemDraw.Document.6.0">
                    <p:embed/>
                  </p:oleObj>
                </mc:Choice>
                <mc:Fallback>
                  <p:oleObj name="CS ChemDraw Drawing" r:id="rId5" imgW="986040" imgH="795960" progId="ChemDraw.Document.6.0">
                    <p:embed/>
                    <p:pic>
                      <p:nvPicPr>
                        <p:cNvPr id="7171" name="Object 7">
                          <a:extLst>
                            <a:ext uri="{FF2B5EF4-FFF2-40B4-BE49-F238E27FC236}">
                              <a16:creationId xmlns:a16="http://schemas.microsoft.com/office/drawing/2014/main" id="{D1E3471B-0071-4251-97F6-5FB9951BD8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0450" y="3522663"/>
                          <a:ext cx="1377950" cy="112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4" name="AutoShape 8">
              <a:extLst>
                <a:ext uri="{FF2B5EF4-FFF2-40B4-BE49-F238E27FC236}">
                  <a16:creationId xmlns:a16="http://schemas.microsoft.com/office/drawing/2014/main" id="{559D2375-1C62-4A2C-A464-726FB3090C28}"/>
                </a:ext>
              </a:extLst>
            </p:cNvPr>
            <p:cNvSpPr>
              <a:spLocks noChangeArrowheads="1"/>
            </p:cNvSpPr>
            <p:nvPr/>
          </p:nvSpPr>
          <p:spPr bwMode="auto">
            <a:xfrm>
              <a:off x="2209800" y="1905000"/>
              <a:ext cx="762000" cy="1295400"/>
            </a:xfrm>
            <a:prstGeom prst="roundRect">
              <a:avLst>
                <a:gd name="adj" fmla="val 16667"/>
              </a:avLst>
            </a:prstGeom>
            <a:solidFill>
              <a:srgbClr val="99CCFF">
                <a:alpha val="10980"/>
              </a:srgbClr>
            </a:solidFill>
            <a:ln w="31750">
              <a:solidFill>
                <a:srgbClr val="99CCFF"/>
              </a:solidFill>
              <a:prstDash val="dash"/>
              <a:round/>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5" name="AutoShape 9">
              <a:extLst>
                <a:ext uri="{FF2B5EF4-FFF2-40B4-BE49-F238E27FC236}">
                  <a16:creationId xmlns:a16="http://schemas.microsoft.com/office/drawing/2014/main" id="{A4F551F1-2BF0-4125-A647-F2704576F313}"/>
                </a:ext>
              </a:extLst>
            </p:cNvPr>
            <p:cNvSpPr>
              <a:spLocks noChangeArrowheads="1"/>
            </p:cNvSpPr>
            <p:nvPr/>
          </p:nvSpPr>
          <p:spPr bwMode="auto">
            <a:xfrm>
              <a:off x="2254250" y="3810000"/>
              <a:ext cx="1524000" cy="990600"/>
            </a:xfrm>
            <a:prstGeom prst="roundRect">
              <a:avLst>
                <a:gd name="adj" fmla="val 16667"/>
              </a:avLst>
            </a:prstGeom>
            <a:solidFill>
              <a:srgbClr val="99CCFF">
                <a:alpha val="10980"/>
              </a:srgbClr>
            </a:solidFill>
            <a:ln w="31750">
              <a:solidFill>
                <a:srgbClr val="99CCFF"/>
              </a:solidFill>
              <a:prstDash val="dash"/>
              <a:round/>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6" name="Text Box 12">
              <a:extLst>
                <a:ext uri="{FF2B5EF4-FFF2-40B4-BE49-F238E27FC236}">
                  <a16:creationId xmlns:a16="http://schemas.microsoft.com/office/drawing/2014/main" id="{D5765415-F6EE-453E-A1C6-9F6ABF8D2C22}"/>
                </a:ext>
              </a:extLst>
            </p:cNvPr>
            <p:cNvSpPr txBox="1">
              <a:spLocks noChangeArrowheads="1"/>
            </p:cNvSpPr>
            <p:nvPr/>
          </p:nvSpPr>
          <p:spPr bwMode="auto">
            <a:xfrm>
              <a:off x="4963486" y="2438400"/>
              <a:ext cx="1391086" cy="33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chemeClr val="accent2"/>
                  </a:solidFill>
                  <a:latin typeface="黑体" panose="02010609060101010101" pitchFamily="49" charset="-122"/>
                  <a:ea typeface="黑体" panose="02010609060101010101" pitchFamily="49" charset="-122"/>
                </a:rPr>
                <a:t>间甲基苯胺</a:t>
              </a:r>
              <a:endParaRPr lang="en-US" altLang="zh-CN" sz="2000" dirty="0">
                <a:solidFill>
                  <a:schemeClr val="accent2"/>
                </a:solidFill>
                <a:latin typeface="黑体" panose="02010609060101010101" pitchFamily="49" charset="-122"/>
                <a:ea typeface="黑体" panose="02010609060101010101" pitchFamily="49" charset="-122"/>
              </a:endParaRPr>
            </a:p>
          </p:txBody>
        </p:sp>
        <p:sp>
          <p:nvSpPr>
            <p:cNvPr id="7177" name="Text Box 13">
              <a:extLst>
                <a:ext uri="{FF2B5EF4-FFF2-40B4-BE49-F238E27FC236}">
                  <a16:creationId xmlns:a16="http://schemas.microsoft.com/office/drawing/2014/main" id="{DC27E3AA-B631-4C0E-ACDC-76A71421D4DD}"/>
                </a:ext>
              </a:extLst>
            </p:cNvPr>
            <p:cNvSpPr txBox="1">
              <a:spLocks noChangeArrowheads="1"/>
            </p:cNvSpPr>
            <p:nvPr/>
          </p:nvSpPr>
          <p:spPr bwMode="auto">
            <a:xfrm>
              <a:off x="4868529" y="3953435"/>
              <a:ext cx="1634473" cy="335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solidFill>
                    <a:schemeClr val="accent2"/>
                  </a:solidFill>
                  <a:latin typeface="黑体" panose="02010609060101010101" pitchFamily="49" charset="-122"/>
                  <a:ea typeface="黑体" panose="02010609060101010101" pitchFamily="49" charset="-122"/>
                </a:rPr>
                <a:t>间氨基苯甲酸</a:t>
              </a:r>
              <a:endParaRPr lang="en-US" altLang="zh-CN" sz="2000" dirty="0">
                <a:solidFill>
                  <a:schemeClr val="accent2"/>
                </a:solidFill>
                <a:latin typeface="黑体" panose="02010609060101010101" pitchFamily="49" charset="-122"/>
                <a:ea typeface="黑体" panose="02010609060101010101" pitchFamily="49" charset="-122"/>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Text Box 4">
            <a:extLst>
              <a:ext uri="{FF2B5EF4-FFF2-40B4-BE49-F238E27FC236}">
                <a16:creationId xmlns:a16="http://schemas.microsoft.com/office/drawing/2014/main" id="{833C5E93-B29E-4D5D-9815-9DF84D399958}"/>
              </a:ext>
            </a:extLst>
          </p:cNvPr>
          <p:cNvSpPr txBox="1">
            <a:spLocks noChangeArrowheads="1"/>
          </p:cNvSpPr>
          <p:nvPr/>
        </p:nvSpPr>
        <p:spPr bwMode="auto">
          <a:xfrm>
            <a:off x="577850" y="1087438"/>
            <a:ext cx="4800600" cy="457200"/>
          </a:xfrm>
          <a:prstGeom prst="rect">
            <a:avLst/>
          </a:prstGeom>
          <a:noFill/>
          <a:ln w="9525">
            <a:noFill/>
            <a:miter lim="800000"/>
            <a:headEnd/>
            <a:tailEnd/>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solidFill>
                  <a:srgbClr val="0076A3"/>
                </a:solidFill>
                <a:latin typeface="黑体" panose="02010609060101010101" pitchFamily="49" charset="-122"/>
                <a:ea typeface="黑体" panose="02010609060101010101" pitchFamily="49" charset="-122"/>
              </a:rPr>
              <a:t>4.</a:t>
            </a:r>
            <a:r>
              <a:rPr lang="zh-CN" altLang="en-US" sz="2400">
                <a:solidFill>
                  <a:srgbClr val="0076A3"/>
                </a:solidFill>
                <a:latin typeface="黑体" panose="02010609060101010101" pitchFamily="49" charset="-122"/>
                <a:ea typeface="黑体" panose="02010609060101010101" pitchFamily="49" charset="-122"/>
              </a:rPr>
              <a:t>季氨盐命名与铵盐类似</a:t>
            </a:r>
            <a:endParaRPr lang="en-US" altLang="zh-CN" sz="2400">
              <a:solidFill>
                <a:srgbClr val="0076A3"/>
              </a:solidFill>
              <a:latin typeface="黑体" panose="02010609060101010101" pitchFamily="49" charset="-122"/>
              <a:ea typeface="黑体" panose="02010609060101010101" pitchFamily="49" charset="-122"/>
            </a:endParaRPr>
          </a:p>
        </p:txBody>
      </p:sp>
      <p:grpSp>
        <p:nvGrpSpPr>
          <p:cNvPr id="8199" name="组合 15">
            <a:extLst>
              <a:ext uri="{FF2B5EF4-FFF2-40B4-BE49-F238E27FC236}">
                <a16:creationId xmlns:a16="http://schemas.microsoft.com/office/drawing/2014/main" id="{2E595C7F-A5E4-42EA-AA14-31DF07E351B0}"/>
              </a:ext>
            </a:extLst>
          </p:cNvPr>
          <p:cNvGrpSpPr>
            <a:grpSpLocks/>
          </p:cNvGrpSpPr>
          <p:nvPr/>
        </p:nvGrpSpPr>
        <p:grpSpPr bwMode="auto">
          <a:xfrm>
            <a:off x="731838" y="2073275"/>
            <a:ext cx="7405687" cy="3342977"/>
            <a:chOff x="914400" y="2070847"/>
            <a:chExt cx="7239000" cy="2746517"/>
          </a:xfrm>
        </p:grpSpPr>
        <p:graphicFrame>
          <p:nvGraphicFramePr>
            <p:cNvPr id="8194" name="Object 5">
              <a:extLst>
                <a:ext uri="{FF2B5EF4-FFF2-40B4-BE49-F238E27FC236}">
                  <a16:creationId xmlns:a16="http://schemas.microsoft.com/office/drawing/2014/main" id="{58ED01BA-690B-4387-8C36-AF779E46D272}"/>
                </a:ext>
              </a:extLst>
            </p:cNvPr>
            <p:cNvGraphicFramePr>
              <a:graphicFrameLocks noChangeAspect="1"/>
            </p:cNvGraphicFramePr>
            <p:nvPr/>
          </p:nvGraphicFramePr>
          <p:xfrm>
            <a:off x="1662953" y="2366682"/>
            <a:ext cx="1028700" cy="292100"/>
          </p:xfrm>
          <a:graphic>
            <a:graphicData uri="http://schemas.openxmlformats.org/presentationml/2006/ole">
              <mc:AlternateContent xmlns:mc="http://schemas.openxmlformats.org/markup-compatibility/2006">
                <mc:Choice xmlns:v="urn:schemas-microsoft-com:vml" Requires="v">
                  <p:oleObj spid="_x0000_s57498" name="CS ChemDraw Drawing" r:id="rId3" imgW="736200" imgH="207360" progId="ChemDraw.Document.6.0">
                    <p:embed/>
                  </p:oleObj>
                </mc:Choice>
                <mc:Fallback>
                  <p:oleObj name="CS ChemDraw Drawing" r:id="rId3" imgW="736200" imgH="207360" progId="ChemDraw.Document.6.0">
                    <p:embed/>
                    <p:pic>
                      <p:nvPicPr>
                        <p:cNvPr id="8194" name="Object 5">
                          <a:extLst>
                            <a:ext uri="{FF2B5EF4-FFF2-40B4-BE49-F238E27FC236}">
                              <a16:creationId xmlns:a16="http://schemas.microsoft.com/office/drawing/2014/main" id="{58ED01BA-690B-4387-8C36-AF779E46D2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2953" y="2366682"/>
                          <a:ext cx="10287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6">
              <a:extLst>
                <a:ext uri="{FF2B5EF4-FFF2-40B4-BE49-F238E27FC236}">
                  <a16:creationId xmlns:a16="http://schemas.microsoft.com/office/drawing/2014/main" id="{C5E6B1E9-C207-49BF-9167-40C4C50E6B54}"/>
                </a:ext>
              </a:extLst>
            </p:cNvPr>
            <p:cNvGraphicFramePr>
              <a:graphicFrameLocks noChangeAspect="1"/>
            </p:cNvGraphicFramePr>
            <p:nvPr/>
          </p:nvGraphicFramePr>
          <p:xfrm>
            <a:off x="1295400" y="2976563"/>
            <a:ext cx="1889125" cy="292100"/>
          </p:xfrm>
          <a:graphic>
            <a:graphicData uri="http://schemas.openxmlformats.org/presentationml/2006/ole">
              <mc:AlternateContent xmlns:mc="http://schemas.openxmlformats.org/markup-compatibility/2006">
                <mc:Choice xmlns:v="urn:schemas-microsoft-com:vml" Requires="v">
                  <p:oleObj spid="_x0000_s57499" name="CS ChemDraw Drawing" r:id="rId5" imgW="1351800" imgH="207360" progId="ChemDraw.Document.6.0">
                    <p:embed/>
                  </p:oleObj>
                </mc:Choice>
                <mc:Fallback>
                  <p:oleObj name="CS ChemDraw Drawing" r:id="rId5" imgW="1351800" imgH="207360" progId="ChemDraw.Document.6.0">
                    <p:embed/>
                    <p:pic>
                      <p:nvPicPr>
                        <p:cNvPr id="8195" name="Object 6">
                          <a:extLst>
                            <a:ext uri="{FF2B5EF4-FFF2-40B4-BE49-F238E27FC236}">
                              <a16:creationId xmlns:a16="http://schemas.microsoft.com/office/drawing/2014/main" id="{C5E6B1E9-C207-49BF-9167-40C4C50E6B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976563"/>
                          <a:ext cx="1889125"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 name="Object 7">
              <a:extLst>
                <a:ext uri="{FF2B5EF4-FFF2-40B4-BE49-F238E27FC236}">
                  <a16:creationId xmlns:a16="http://schemas.microsoft.com/office/drawing/2014/main" id="{3FA2338A-5847-4FE9-8874-4DD1000D9D9F}"/>
                </a:ext>
              </a:extLst>
            </p:cNvPr>
            <p:cNvGraphicFramePr>
              <a:graphicFrameLocks noChangeAspect="1"/>
            </p:cNvGraphicFramePr>
            <p:nvPr/>
          </p:nvGraphicFramePr>
          <p:xfrm>
            <a:off x="1676400" y="3738563"/>
            <a:ext cx="1127125" cy="290512"/>
          </p:xfrm>
          <a:graphic>
            <a:graphicData uri="http://schemas.openxmlformats.org/presentationml/2006/ole">
              <mc:AlternateContent xmlns:mc="http://schemas.openxmlformats.org/markup-compatibility/2006">
                <mc:Choice xmlns:v="urn:schemas-microsoft-com:vml" Requires="v">
                  <p:oleObj spid="_x0000_s57500" name="CS ChemDraw Drawing" r:id="rId7" imgW="808920" imgH="207360" progId="ChemDraw.Document.6.0">
                    <p:embed/>
                  </p:oleObj>
                </mc:Choice>
                <mc:Fallback>
                  <p:oleObj name="CS ChemDraw Drawing" r:id="rId7" imgW="808920" imgH="207360" progId="ChemDraw.Document.6.0">
                    <p:embed/>
                    <p:pic>
                      <p:nvPicPr>
                        <p:cNvPr id="8196" name="Object 7">
                          <a:extLst>
                            <a:ext uri="{FF2B5EF4-FFF2-40B4-BE49-F238E27FC236}">
                              <a16:creationId xmlns:a16="http://schemas.microsoft.com/office/drawing/2014/main" id="{3FA2338A-5847-4FE9-8874-4DD1000D9D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3738563"/>
                          <a:ext cx="1127125"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 name="Object 8">
              <a:extLst>
                <a:ext uri="{FF2B5EF4-FFF2-40B4-BE49-F238E27FC236}">
                  <a16:creationId xmlns:a16="http://schemas.microsoft.com/office/drawing/2014/main" id="{92800A58-C0F1-4722-8CCD-45B426C45E20}"/>
                </a:ext>
              </a:extLst>
            </p:cNvPr>
            <p:cNvGraphicFramePr>
              <a:graphicFrameLocks noChangeAspect="1"/>
            </p:cNvGraphicFramePr>
            <p:nvPr/>
          </p:nvGraphicFramePr>
          <p:xfrm>
            <a:off x="1308100" y="4500563"/>
            <a:ext cx="1968500" cy="292100"/>
          </p:xfrm>
          <a:graphic>
            <a:graphicData uri="http://schemas.openxmlformats.org/presentationml/2006/ole">
              <mc:AlternateContent xmlns:mc="http://schemas.openxmlformats.org/markup-compatibility/2006">
                <mc:Choice xmlns:v="urn:schemas-microsoft-com:vml" Requires="v">
                  <p:oleObj spid="_x0000_s57501" name="CS ChemDraw Drawing" r:id="rId9" imgW="1408680" imgH="207360" progId="ChemDraw.Document.6.0">
                    <p:embed/>
                  </p:oleObj>
                </mc:Choice>
                <mc:Fallback>
                  <p:oleObj name="CS ChemDraw Drawing" r:id="rId9" imgW="1408680" imgH="207360" progId="ChemDraw.Document.6.0">
                    <p:embed/>
                    <p:pic>
                      <p:nvPicPr>
                        <p:cNvPr id="8197" name="Object 8">
                          <a:extLst>
                            <a:ext uri="{FF2B5EF4-FFF2-40B4-BE49-F238E27FC236}">
                              <a16:creationId xmlns:a16="http://schemas.microsoft.com/office/drawing/2014/main" id="{92800A58-C0F1-4722-8CCD-45B426C45E2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8100" y="4500563"/>
                          <a:ext cx="19685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0" name="Text Box 9">
              <a:extLst>
                <a:ext uri="{FF2B5EF4-FFF2-40B4-BE49-F238E27FC236}">
                  <a16:creationId xmlns:a16="http://schemas.microsoft.com/office/drawing/2014/main" id="{56038F59-B578-41A6-B3C7-E7FA2166F974}"/>
                </a:ext>
              </a:extLst>
            </p:cNvPr>
            <p:cNvSpPr txBox="1">
              <a:spLocks noChangeArrowheads="1"/>
            </p:cNvSpPr>
            <p:nvPr/>
          </p:nvSpPr>
          <p:spPr bwMode="auto">
            <a:xfrm>
              <a:off x="4480828" y="2900354"/>
              <a:ext cx="2599838" cy="379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accent2"/>
                  </a:solidFill>
                  <a:latin typeface="黑体" panose="02010609060101010101" pitchFamily="49" charset="-122"/>
                  <a:ea typeface="黑体" panose="02010609060101010101" pitchFamily="49" charset="-122"/>
                </a:rPr>
                <a:t>溴化三甲基苄基铵</a:t>
              </a:r>
              <a:endParaRPr lang="en-US" altLang="zh-CN" dirty="0">
                <a:solidFill>
                  <a:schemeClr val="accent2"/>
                </a:solidFill>
                <a:latin typeface="黑体" panose="02010609060101010101" pitchFamily="49" charset="-122"/>
                <a:ea typeface="黑体" panose="02010609060101010101" pitchFamily="49" charset="-122"/>
              </a:endParaRPr>
            </a:p>
          </p:txBody>
        </p:sp>
        <p:sp>
          <p:nvSpPr>
            <p:cNvPr id="8201" name="Text Box 10">
              <a:extLst>
                <a:ext uri="{FF2B5EF4-FFF2-40B4-BE49-F238E27FC236}">
                  <a16:creationId xmlns:a16="http://schemas.microsoft.com/office/drawing/2014/main" id="{3A06F457-198A-458B-9ED4-426928139B7F}"/>
                </a:ext>
              </a:extLst>
            </p:cNvPr>
            <p:cNvSpPr txBox="1">
              <a:spLocks noChangeArrowheads="1"/>
            </p:cNvSpPr>
            <p:nvPr/>
          </p:nvSpPr>
          <p:spPr bwMode="auto">
            <a:xfrm>
              <a:off x="4286170" y="4438070"/>
              <a:ext cx="2902254" cy="379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accent2"/>
                  </a:solidFill>
                  <a:latin typeface="黑体" panose="02010609060101010101" pitchFamily="49" charset="-122"/>
                  <a:ea typeface="黑体" panose="02010609060101010101" pitchFamily="49" charset="-122"/>
                </a:rPr>
                <a:t>三甲基苄基氢氧化铵</a:t>
              </a:r>
              <a:endParaRPr lang="en-US" altLang="zh-CN" dirty="0">
                <a:solidFill>
                  <a:schemeClr val="accent2"/>
                </a:solidFill>
                <a:latin typeface="黑体" panose="02010609060101010101" pitchFamily="49" charset="-122"/>
                <a:ea typeface="黑体" panose="02010609060101010101" pitchFamily="49" charset="-122"/>
              </a:endParaRPr>
            </a:p>
          </p:txBody>
        </p:sp>
        <p:sp>
          <p:nvSpPr>
            <p:cNvPr id="8202" name="Text Box 11">
              <a:extLst>
                <a:ext uri="{FF2B5EF4-FFF2-40B4-BE49-F238E27FC236}">
                  <a16:creationId xmlns:a16="http://schemas.microsoft.com/office/drawing/2014/main" id="{1DDF9919-A01D-4D02-B550-BEE033F55748}"/>
                </a:ext>
              </a:extLst>
            </p:cNvPr>
            <p:cNvSpPr txBox="1">
              <a:spLocks noChangeArrowheads="1"/>
            </p:cNvSpPr>
            <p:nvPr/>
          </p:nvSpPr>
          <p:spPr bwMode="auto">
            <a:xfrm>
              <a:off x="4363578" y="3738990"/>
              <a:ext cx="2297422" cy="379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accent2"/>
                  </a:solidFill>
                  <a:latin typeface="黑体" panose="02010609060101010101" pitchFamily="49" charset="-122"/>
                  <a:ea typeface="黑体" panose="02010609060101010101" pitchFamily="49" charset="-122"/>
                </a:rPr>
                <a:t>四甲基氢氧化铵</a:t>
              </a:r>
              <a:endParaRPr lang="en-US" altLang="zh-CN" dirty="0">
                <a:solidFill>
                  <a:schemeClr val="accent2"/>
                </a:solidFill>
                <a:latin typeface="黑体" panose="02010609060101010101" pitchFamily="49" charset="-122"/>
                <a:ea typeface="黑体" panose="02010609060101010101" pitchFamily="49" charset="-122"/>
              </a:endParaRPr>
            </a:p>
          </p:txBody>
        </p:sp>
        <p:sp>
          <p:nvSpPr>
            <p:cNvPr id="8204" name="AutoShape 14">
              <a:extLst>
                <a:ext uri="{FF2B5EF4-FFF2-40B4-BE49-F238E27FC236}">
                  <a16:creationId xmlns:a16="http://schemas.microsoft.com/office/drawing/2014/main" id="{21E4BCF2-F7EC-4B36-999F-9E04BC54B6D1}"/>
                </a:ext>
              </a:extLst>
            </p:cNvPr>
            <p:cNvSpPr>
              <a:spLocks/>
            </p:cNvSpPr>
            <p:nvPr/>
          </p:nvSpPr>
          <p:spPr bwMode="auto">
            <a:xfrm>
              <a:off x="914400" y="2528046"/>
              <a:ext cx="762000" cy="1345453"/>
            </a:xfrm>
            <a:prstGeom prst="leftBracket">
              <a:avLst>
                <a:gd name="adj" fmla="val 0"/>
              </a:avLst>
            </a:prstGeom>
            <a:noFill/>
            <a:ln w="31750">
              <a:solidFill>
                <a:srgbClr val="99CC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5" name="AutoShape 15">
              <a:extLst>
                <a:ext uri="{FF2B5EF4-FFF2-40B4-BE49-F238E27FC236}">
                  <a16:creationId xmlns:a16="http://schemas.microsoft.com/office/drawing/2014/main" id="{C902E2FF-B7FA-425B-A2C2-44A587E90581}"/>
                </a:ext>
              </a:extLst>
            </p:cNvPr>
            <p:cNvSpPr>
              <a:spLocks/>
            </p:cNvSpPr>
            <p:nvPr/>
          </p:nvSpPr>
          <p:spPr bwMode="auto">
            <a:xfrm rot="10800000">
              <a:off x="7391400" y="3128963"/>
              <a:ext cx="762000" cy="1524000"/>
            </a:xfrm>
            <a:prstGeom prst="leftBracket">
              <a:avLst>
                <a:gd name="adj" fmla="val 0"/>
              </a:avLst>
            </a:prstGeom>
            <a:noFill/>
            <a:ln w="31750">
              <a:solidFill>
                <a:srgbClr val="FF99CC"/>
              </a:solidFill>
              <a:prstDash val="dash"/>
              <a:round/>
              <a:headEnd/>
              <a:tailEnd/>
            </a:ln>
            <a:extLst>
              <a:ext uri="{909E8E84-426E-40DD-AFC4-6F175D3DCCD1}">
                <a14:hiddenFill xmlns:a14="http://schemas.microsoft.com/office/drawing/2010/main">
                  <a:solidFill>
                    <a:srgbClr val="FFFFFF"/>
                  </a:solidFill>
                </a14:hiddenFill>
              </a:ext>
            </a:extLst>
          </p:spPr>
          <p:txBody>
            <a:bodyPr rot="10800000"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6" name="Text Box 16">
              <a:extLst>
                <a:ext uri="{FF2B5EF4-FFF2-40B4-BE49-F238E27FC236}">
                  <a16:creationId xmlns:a16="http://schemas.microsoft.com/office/drawing/2014/main" id="{A7E4138F-0888-4467-B56C-6E4719DB8840}"/>
                </a:ext>
              </a:extLst>
            </p:cNvPr>
            <p:cNvSpPr txBox="1">
              <a:spLocks noChangeArrowheads="1"/>
            </p:cNvSpPr>
            <p:nvPr/>
          </p:nvSpPr>
          <p:spPr bwMode="auto">
            <a:xfrm>
              <a:off x="3816207" y="2070847"/>
              <a:ext cx="3953906" cy="379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solidFill>
                    <a:schemeClr val="accent2"/>
                  </a:solidFill>
                  <a:ea typeface="黑体" panose="02010609060101010101" pitchFamily="49" charset="-122"/>
                </a:rPr>
                <a:t>  氯化四甲铵、四甲基氯化铵</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4005" name="Object 37">
            <a:extLst>
              <a:ext uri="{FF2B5EF4-FFF2-40B4-BE49-F238E27FC236}">
                <a16:creationId xmlns:a16="http://schemas.microsoft.com/office/drawing/2014/main" id="{68724A58-D567-413F-ACA6-85AA2DE6A4F3}"/>
              </a:ext>
            </a:extLst>
          </p:cNvPr>
          <p:cNvGraphicFramePr>
            <a:graphicFrameLocks noGrp="1" noChangeAspect="1"/>
          </p:cNvGraphicFramePr>
          <p:nvPr>
            <p:ph sz="quarter" idx="1"/>
            <p:extLst>
              <p:ext uri="{D42A27DB-BD31-4B8C-83A1-F6EECF244321}">
                <p14:modId xmlns:p14="http://schemas.microsoft.com/office/powerpoint/2010/main" val="684270504"/>
              </p:ext>
            </p:extLst>
          </p:nvPr>
        </p:nvGraphicFramePr>
        <p:xfrm>
          <a:off x="831841" y="767996"/>
          <a:ext cx="7480318" cy="977553"/>
        </p:xfrm>
        <a:graphic>
          <a:graphicData uri="http://schemas.openxmlformats.org/presentationml/2006/ole">
            <mc:AlternateContent xmlns:mc="http://schemas.openxmlformats.org/markup-compatibility/2006">
              <mc:Choice xmlns:v="urn:schemas-microsoft-com:vml" Requires="v">
                <p:oleObj spid="_x0000_s60529" name="CS ChemDraw Drawing" r:id="rId3" imgW="5126447" imgH="670245" progId="ChemDraw.Document.6.0">
                  <p:embed/>
                </p:oleObj>
              </mc:Choice>
              <mc:Fallback>
                <p:oleObj name="CS ChemDraw Drawing" r:id="rId3" imgW="5126447" imgH="670245" progId="ChemDraw.Document.6.0">
                  <p:embed/>
                  <p:pic>
                    <p:nvPicPr>
                      <p:cNvPr id="724005" name="Object 37">
                        <a:extLst>
                          <a:ext uri="{FF2B5EF4-FFF2-40B4-BE49-F238E27FC236}">
                            <a16:creationId xmlns:a16="http://schemas.microsoft.com/office/drawing/2014/main" id="{68724A58-D567-413F-ACA6-85AA2DE6A4F3}"/>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841" y="767996"/>
                        <a:ext cx="7480318" cy="977553"/>
                      </a:xfrm>
                      <a:prstGeom prst="rect">
                        <a:avLst/>
                      </a:prstGeom>
                      <a:noFill/>
                      <a:ln>
                        <a:noFill/>
                      </a:ln>
                      <a:effectLst/>
                    </p:spPr>
                  </p:pic>
                </p:oleObj>
              </mc:Fallback>
            </mc:AlternateContent>
          </a:graphicData>
        </a:graphic>
      </p:graphicFrame>
      <p:graphicFrame>
        <p:nvGraphicFramePr>
          <p:cNvPr id="724007" name="Object 39">
            <a:extLst>
              <a:ext uri="{FF2B5EF4-FFF2-40B4-BE49-F238E27FC236}">
                <a16:creationId xmlns:a16="http://schemas.microsoft.com/office/drawing/2014/main" id="{A397FA9E-E4AF-46FD-87B2-23E5BA3237BB}"/>
              </a:ext>
            </a:extLst>
          </p:cNvPr>
          <p:cNvGraphicFramePr>
            <a:graphicFrameLocks noGrp="1" noChangeAspect="1"/>
          </p:cNvGraphicFramePr>
          <p:nvPr>
            <p:ph sz="quarter" idx="2"/>
            <p:extLst>
              <p:ext uri="{D42A27DB-BD31-4B8C-83A1-F6EECF244321}">
                <p14:modId xmlns:p14="http://schemas.microsoft.com/office/powerpoint/2010/main" val="702921990"/>
              </p:ext>
            </p:extLst>
          </p:nvPr>
        </p:nvGraphicFramePr>
        <p:xfrm>
          <a:off x="943302" y="2690614"/>
          <a:ext cx="7257396" cy="1440110"/>
        </p:xfrm>
        <a:graphic>
          <a:graphicData uri="http://schemas.openxmlformats.org/presentationml/2006/ole">
            <mc:AlternateContent xmlns:mc="http://schemas.openxmlformats.org/markup-compatibility/2006">
              <mc:Choice xmlns:v="urn:schemas-microsoft-com:vml" Requires="v">
                <p:oleObj spid="_x0000_s60530" name="CS ChemDraw Drawing" r:id="rId5" imgW="4782003" imgH="949086" progId="ChemDraw.Document.6.0">
                  <p:embed/>
                </p:oleObj>
              </mc:Choice>
              <mc:Fallback>
                <p:oleObj name="CS ChemDraw Drawing" r:id="rId5" imgW="4782003" imgH="949086" progId="ChemDraw.Document.6.0">
                  <p:embed/>
                  <p:pic>
                    <p:nvPicPr>
                      <p:cNvPr id="724007" name="Object 39">
                        <a:extLst>
                          <a:ext uri="{FF2B5EF4-FFF2-40B4-BE49-F238E27FC236}">
                            <a16:creationId xmlns:a16="http://schemas.microsoft.com/office/drawing/2014/main" id="{A397FA9E-E4AF-46FD-87B2-23E5BA3237BB}"/>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3302" y="2690614"/>
                        <a:ext cx="7257396" cy="1440110"/>
                      </a:xfrm>
                      <a:prstGeom prst="rect">
                        <a:avLst/>
                      </a:prstGeom>
                      <a:noFill/>
                      <a:ln>
                        <a:noFill/>
                      </a:ln>
                      <a:effectLst/>
                    </p:spPr>
                  </p:pic>
                </p:oleObj>
              </mc:Fallback>
            </mc:AlternateContent>
          </a:graphicData>
        </a:graphic>
      </p:graphicFrame>
      <p:graphicFrame>
        <p:nvGraphicFramePr>
          <p:cNvPr id="724010" name="Object 42">
            <a:extLst>
              <a:ext uri="{FF2B5EF4-FFF2-40B4-BE49-F238E27FC236}">
                <a16:creationId xmlns:a16="http://schemas.microsoft.com/office/drawing/2014/main" id="{A5ED18BA-80F0-44F7-B074-400EB7523528}"/>
              </a:ext>
            </a:extLst>
          </p:cNvPr>
          <p:cNvGraphicFramePr>
            <a:graphicFrameLocks noGrp="1" noChangeAspect="1"/>
          </p:cNvGraphicFramePr>
          <p:nvPr>
            <p:ph sz="quarter" idx="3"/>
            <p:extLst>
              <p:ext uri="{D42A27DB-BD31-4B8C-83A1-F6EECF244321}">
                <p14:modId xmlns:p14="http://schemas.microsoft.com/office/powerpoint/2010/main" val="120843109"/>
              </p:ext>
            </p:extLst>
          </p:nvPr>
        </p:nvGraphicFramePr>
        <p:xfrm>
          <a:off x="1115616" y="4941168"/>
          <a:ext cx="6912768" cy="1175325"/>
        </p:xfrm>
        <a:graphic>
          <a:graphicData uri="http://schemas.openxmlformats.org/presentationml/2006/ole">
            <mc:AlternateContent xmlns:mc="http://schemas.openxmlformats.org/markup-compatibility/2006">
              <mc:Choice xmlns:v="urn:schemas-microsoft-com:vml" Requires="v">
                <p:oleObj spid="_x0000_s60531" name="CS ChemDraw Drawing" r:id="rId7" imgW="3811025" imgH="647301" progId="ChemDraw.Document.6.0">
                  <p:embed/>
                </p:oleObj>
              </mc:Choice>
              <mc:Fallback>
                <p:oleObj name="CS ChemDraw Drawing" r:id="rId7" imgW="3811025" imgH="647301" progId="ChemDraw.Document.6.0">
                  <p:embed/>
                  <p:pic>
                    <p:nvPicPr>
                      <p:cNvPr id="724010" name="Object 42">
                        <a:extLst>
                          <a:ext uri="{FF2B5EF4-FFF2-40B4-BE49-F238E27FC236}">
                            <a16:creationId xmlns:a16="http://schemas.microsoft.com/office/drawing/2014/main" id="{A5ED18BA-80F0-44F7-B074-400EB7523528}"/>
                          </a:ext>
                        </a:extLst>
                      </p:cNvPr>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5616" y="4941168"/>
                        <a:ext cx="6912768" cy="1175325"/>
                      </a:xfrm>
                      <a:prstGeom prst="rect">
                        <a:avLst/>
                      </a:prstGeom>
                      <a:noFill/>
                      <a:ln>
                        <a:noFill/>
                      </a:ln>
                      <a:effectLst/>
                    </p:spPr>
                  </p:pic>
                </p:oleObj>
              </mc:Fallback>
            </mc:AlternateContent>
          </a:graphicData>
        </a:graphic>
      </p:graphicFrame>
      <p:sp>
        <p:nvSpPr>
          <p:cNvPr id="2" name="日期占位符 1">
            <a:extLst>
              <a:ext uri="{FF2B5EF4-FFF2-40B4-BE49-F238E27FC236}">
                <a16:creationId xmlns:a16="http://schemas.microsoft.com/office/drawing/2014/main" id="{EA6DCA1D-35BA-43AC-9D8C-1EE0348B561B}"/>
              </a:ext>
            </a:extLst>
          </p:cNvPr>
          <p:cNvSpPr>
            <a:spLocks noGrp="1"/>
          </p:cNvSpPr>
          <p:nvPr>
            <p:ph type="dt" sz="quarter" idx="10"/>
          </p:nvPr>
        </p:nvSpPr>
        <p:spPr/>
        <p:txBody>
          <a:bodyPr/>
          <a:lstStyle/>
          <a:p>
            <a:pPr>
              <a:defRPr/>
            </a:pPr>
            <a:fld id="{AF76B1AD-2162-4307-BD5D-72891C3D995F}" type="datetime11">
              <a:rPr lang="zh-CN" altLang="en-US"/>
              <a:pPr>
                <a:defRPr/>
              </a:pPr>
              <a:t>13:53:09</a:t>
            </a:fld>
            <a:endParaRPr lang="en-US" altLang="zh-CN"/>
          </a:p>
        </p:txBody>
      </p:sp>
      <p:sp>
        <p:nvSpPr>
          <p:cNvPr id="12" name="灯片编号占位符 8">
            <a:extLst>
              <a:ext uri="{FF2B5EF4-FFF2-40B4-BE49-F238E27FC236}">
                <a16:creationId xmlns:a16="http://schemas.microsoft.com/office/drawing/2014/main" id="{16A93CEB-C033-4917-88D8-14E9BACDD969}"/>
              </a:ext>
            </a:extLst>
          </p:cNvPr>
          <p:cNvSpPr>
            <a:spLocks noGrp="1"/>
          </p:cNvSpPr>
          <p:nvPr>
            <p:ph type="sldNum" sz="quarter" idx="12"/>
          </p:nvPr>
        </p:nvSpPr>
        <p:spPr/>
        <p:txBody>
          <a:bodyPr/>
          <a:lstStyle/>
          <a:p>
            <a:pPr>
              <a:defRPr/>
            </a:pPr>
            <a:fld id="{53F59864-58C2-4406-B136-4BF097C37E8C}" type="slidenum">
              <a:rPr lang="en-US" altLang="zh-CN"/>
              <a:pPr>
                <a:defRPr/>
              </a:pPr>
              <a:t>25</a:t>
            </a:fld>
            <a:endParaRPr lang="en-US" altLang="zh-CN"/>
          </a:p>
        </p:txBody>
      </p:sp>
      <p:sp>
        <p:nvSpPr>
          <p:cNvPr id="22536" name="Rectangle 31">
            <a:extLst>
              <a:ext uri="{FF2B5EF4-FFF2-40B4-BE49-F238E27FC236}">
                <a16:creationId xmlns:a16="http://schemas.microsoft.com/office/drawing/2014/main" id="{34873B14-F71D-4CF1-9607-FD67D604BB59}"/>
              </a:ext>
            </a:extLst>
          </p:cNvPr>
          <p:cNvSpPr>
            <a:spLocks noChangeArrowheads="1"/>
          </p:cNvSpPr>
          <p:nvPr/>
        </p:nvSpPr>
        <p:spPr bwMode="auto">
          <a:xfrm>
            <a:off x="5651500" y="2600325"/>
            <a:ext cx="180975"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7138113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724005"/>
                                        </p:tgtEl>
                                        <p:attrNameLst>
                                          <p:attrName>style.visibility</p:attrName>
                                        </p:attrNameLst>
                                      </p:cBhvr>
                                      <p:to>
                                        <p:strVal val="visible"/>
                                      </p:to>
                                    </p:set>
                                    <p:animEffect transition="in" filter="slide(fromBottom)">
                                      <p:cBhvr>
                                        <p:cTn id="7" dur="500"/>
                                        <p:tgtEl>
                                          <p:spTgt spid="7240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724007"/>
                                        </p:tgtEl>
                                        <p:attrNameLst>
                                          <p:attrName>style.visibility</p:attrName>
                                        </p:attrNameLst>
                                      </p:cBhvr>
                                      <p:to>
                                        <p:strVal val="visible"/>
                                      </p:to>
                                    </p:set>
                                    <p:animEffect transition="in" filter="slide(fromBottom)">
                                      <p:cBhvr>
                                        <p:cTn id="12" dur="500"/>
                                        <p:tgtEl>
                                          <p:spTgt spid="7240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724010"/>
                                        </p:tgtEl>
                                        <p:attrNameLst>
                                          <p:attrName>style.visibility</p:attrName>
                                        </p:attrNameLst>
                                      </p:cBhvr>
                                      <p:to>
                                        <p:strVal val="visible"/>
                                      </p:to>
                                    </p:set>
                                    <p:animEffect transition="in" filter="slide(fromBottom)">
                                      <p:cBhvr>
                                        <p:cTn id="17" dur="500"/>
                                        <p:tgtEl>
                                          <p:spTgt spid="724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9">
            <a:extLst>
              <a:ext uri="{FF2B5EF4-FFF2-40B4-BE49-F238E27FC236}">
                <a16:creationId xmlns:a16="http://schemas.microsoft.com/office/drawing/2014/main" id="{5FE285B2-A956-467E-AF77-72FB8AB10F39}"/>
              </a:ext>
            </a:extLst>
          </p:cNvPr>
          <p:cNvSpPr>
            <a:spLocks noChangeArrowheads="1"/>
          </p:cNvSpPr>
          <p:nvPr/>
        </p:nvSpPr>
        <p:spPr bwMode="auto">
          <a:xfrm>
            <a:off x="2657475" y="1227138"/>
            <a:ext cx="4059238" cy="2092325"/>
          </a:xfrm>
          <a:prstGeom prst="rect">
            <a:avLst/>
          </a:prstGeom>
          <a:solidFill>
            <a:schemeClr val="accent1">
              <a:alpha val="30980"/>
            </a:schemeClr>
          </a:solidFill>
          <a:ln w="28575">
            <a:solidFill>
              <a:schemeClr val="accent2"/>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9223" name="Rectangle 14">
            <a:extLst>
              <a:ext uri="{FF2B5EF4-FFF2-40B4-BE49-F238E27FC236}">
                <a16:creationId xmlns:a16="http://schemas.microsoft.com/office/drawing/2014/main" id="{F2EBA6B1-7B06-4C61-8AEB-5F2C01311244}"/>
              </a:ext>
            </a:extLst>
          </p:cNvPr>
          <p:cNvSpPr>
            <a:spLocks noChangeArrowheads="1"/>
          </p:cNvSpPr>
          <p:nvPr/>
        </p:nvSpPr>
        <p:spPr bwMode="auto">
          <a:xfrm>
            <a:off x="442913" y="3859213"/>
            <a:ext cx="4059237" cy="2092325"/>
          </a:xfrm>
          <a:prstGeom prst="rect">
            <a:avLst/>
          </a:prstGeom>
          <a:solidFill>
            <a:schemeClr val="accent1">
              <a:alpha val="30980"/>
            </a:schemeClr>
          </a:solidFill>
          <a:ln w="28575">
            <a:solidFill>
              <a:schemeClr val="accent2"/>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0"/>
          </a:p>
        </p:txBody>
      </p:sp>
      <p:sp>
        <p:nvSpPr>
          <p:cNvPr id="9224" name="Rectangle 10">
            <a:extLst>
              <a:ext uri="{FF2B5EF4-FFF2-40B4-BE49-F238E27FC236}">
                <a16:creationId xmlns:a16="http://schemas.microsoft.com/office/drawing/2014/main" id="{279DBFDD-71DC-46B6-B1AA-8FC4A7ADF926}"/>
              </a:ext>
            </a:extLst>
          </p:cNvPr>
          <p:cNvSpPr>
            <a:spLocks noChangeArrowheads="1"/>
          </p:cNvSpPr>
          <p:nvPr/>
        </p:nvSpPr>
        <p:spPr bwMode="auto">
          <a:xfrm>
            <a:off x="4768850" y="3835400"/>
            <a:ext cx="4059238" cy="2092325"/>
          </a:xfrm>
          <a:prstGeom prst="rect">
            <a:avLst/>
          </a:prstGeom>
          <a:solidFill>
            <a:schemeClr val="accent1">
              <a:alpha val="30980"/>
            </a:schemeClr>
          </a:solidFill>
          <a:ln w="28575">
            <a:solidFill>
              <a:schemeClr val="accent2"/>
            </a:solidFill>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0"/>
          </a:p>
        </p:txBody>
      </p:sp>
      <p:sp>
        <p:nvSpPr>
          <p:cNvPr id="9225" name="Text Box 4">
            <a:extLst>
              <a:ext uri="{FF2B5EF4-FFF2-40B4-BE49-F238E27FC236}">
                <a16:creationId xmlns:a16="http://schemas.microsoft.com/office/drawing/2014/main" id="{873AB910-C52A-490A-8077-6FDFB0D0BFC6}"/>
              </a:ext>
            </a:extLst>
          </p:cNvPr>
          <p:cNvSpPr txBox="1">
            <a:spLocks noChangeArrowheads="1"/>
          </p:cNvSpPr>
          <p:nvPr/>
        </p:nvSpPr>
        <p:spPr bwMode="auto">
          <a:xfrm>
            <a:off x="2671763" y="1341438"/>
            <a:ext cx="590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0">
                <a:solidFill>
                  <a:srgbClr val="FF0000"/>
                </a:solidFill>
                <a:latin typeface="黑体" panose="02010609060101010101" pitchFamily="49" charset="-122"/>
                <a:ea typeface="黑体" panose="02010609060101010101" pitchFamily="49" charset="-122"/>
              </a:rPr>
              <a:t>氨</a:t>
            </a:r>
          </a:p>
        </p:txBody>
      </p:sp>
      <p:sp>
        <p:nvSpPr>
          <p:cNvPr id="9226" name="Text Box 5">
            <a:extLst>
              <a:ext uri="{FF2B5EF4-FFF2-40B4-BE49-F238E27FC236}">
                <a16:creationId xmlns:a16="http://schemas.microsoft.com/office/drawing/2014/main" id="{EDDBEF1A-4FBB-4FCE-B856-1C1EC044C99A}"/>
              </a:ext>
            </a:extLst>
          </p:cNvPr>
          <p:cNvSpPr txBox="1">
            <a:spLocks noChangeArrowheads="1"/>
          </p:cNvSpPr>
          <p:nvPr/>
        </p:nvSpPr>
        <p:spPr bwMode="auto">
          <a:xfrm>
            <a:off x="7921625" y="4006850"/>
            <a:ext cx="7953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0">
                <a:solidFill>
                  <a:srgbClr val="FF0000"/>
                </a:solidFill>
                <a:latin typeface="黑体" panose="02010609060101010101" pitchFamily="49" charset="-122"/>
                <a:ea typeface="黑体" panose="02010609060101010101" pitchFamily="49" charset="-122"/>
              </a:rPr>
              <a:t>胺</a:t>
            </a:r>
            <a:r>
              <a:rPr lang="zh-CN" altLang="en-US" sz="3200">
                <a:latin typeface="黑体" panose="02010609060101010101" pitchFamily="49" charset="-122"/>
                <a:ea typeface="黑体" panose="02010609060101010101" pitchFamily="49" charset="-122"/>
              </a:rPr>
              <a:t> </a:t>
            </a:r>
          </a:p>
        </p:txBody>
      </p:sp>
      <p:sp>
        <p:nvSpPr>
          <p:cNvPr id="9227" name="Text Box 6">
            <a:extLst>
              <a:ext uri="{FF2B5EF4-FFF2-40B4-BE49-F238E27FC236}">
                <a16:creationId xmlns:a16="http://schemas.microsoft.com/office/drawing/2014/main" id="{F4CABFA8-8111-46DD-BC8E-944FE929BADB}"/>
              </a:ext>
            </a:extLst>
          </p:cNvPr>
          <p:cNvSpPr txBox="1">
            <a:spLocks noChangeArrowheads="1"/>
          </p:cNvSpPr>
          <p:nvPr/>
        </p:nvSpPr>
        <p:spPr bwMode="auto">
          <a:xfrm>
            <a:off x="3779838" y="4054475"/>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0">
                <a:solidFill>
                  <a:srgbClr val="FF0000"/>
                </a:solidFill>
                <a:latin typeface="黑体" panose="02010609060101010101" pitchFamily="49" charset="-122"/>
                <a:ea typeface="黑体" panose="02010609060101010101" pitchFamily="49" charset="-122"/>
              </a:rPr>
              <a:t>铵</a:t>
            </a:r>
          </a:p>
        </p:txBody>
      </p:sp>
      <p:sp>
        <p:nvSpPr>
          <p:cNvPr id="9228" name="Text Box 7">
            <a:extLst>
              <a:ext uri="{FF2B5EF4-FFF2-40B4-BE49-F238E27FC236}">
                <a16:creationId xmlns:a16="http://schemas.microsoft.com/office/drawing/2014/main" id="{31A8905B-B8C6-4287-BCB7-582E4B542D5E}"/>
              </a:ext>
            </a:extLst>
          </p:cNvPr>
          <p:cNvSpPr txBox="1">
            <a:spLocks noChangeArrowheads="1"/>
          </p:cNvSpPr>
          <p:nvPr/>
        </p:nvSpPr>
        <p:spPr bwMode="auto">
          <a:xfrm>
            <a:off x="3403600" y="1901825"/>
            <a:ext cx="2687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ea typeface="黑体" panose="02010609060101010101" pitchFamily="49" charset="-122"/>
              </a:rPr>
              <a:t>作为取代基时，用“氨”</a:t>
            </a:r>
            <a:endParaRPr lang="en-US" altLang="zh-CN">
              <a:ea typeface="黑体" panose="02010609060101010101" pitchFamily="49" charset="-122"/>
            </a:endParaRPr>
          </a:p>
        </p:txBody>
      </p:sp>
      <p:graphicFrame>
        <p:nvGraphicFramePr>
          <p:cNvPr id="9218" name="Object 8">
            <a:extLst>
              <a:ext uri="{FF2B5EF4-FFF2-40B4-BE49-F238E27FC236}">
                <a16:creationId xmlns:a16="http://schemas.microsoft.com/office/drawing/2014/main" id="{6DB64804-2222-4F81-A8A5-FC1F37426744}"/>
              </a:ext>
            </a:extLst>
          </p:cNvPr>
          <p:cNvGraphicFramePr>
            <a:graphicFrameLocks noChangeAspect="1"/>
          </p:cNvGraphicFramePr>
          <p:nvPr/>
        </p:nvGraphicFramePr>
        <p:xfrm>
          <a:off x="3543300" y="2443163"/>
          <a:ext cx="936625" cy="736600"/>
        </p:xfrm>
        <a:graphic>
          <a:graphicData uri="http://schemas.openxmlformats.org/presentationml/2006/ole">
            <mc:AlternateContent xmlns:mc="http://schemas.openxmlformats.org/markup-compatibility/2006">
              <mc:Choice xmlns:v="urn:schemas-microsoft-com:vml" Requires="v">
                <p:oleObj spid="_x0000_s58484" name="CS ChemDraw Drawing" r:id="rId3" imgW="694440" imgH="590760" progId="ChemDraw.Document.6.0">
                  <p:embed/>
                </p:oleObj>
              </mc:Choice>
              <mc:Fallback>
                <p:oleObj name="CS ChemDraw Drawing" r:id="rId3" imgW="694440" imgH="590760" progId="ChemDraw.Document.6.0">
                  <p:embed/>
                  <p:pic>
                    <p:nvPicPr>
                      <p:cNvPr id="9218" name="Object 8">
                        <a:extLst>
                          <a:ext uri="{FF2B5EF4-FFF2-40B4-BE49-F238E27FC236}">
                            <a16:creationId xmlns:a16="http://schemas.microsoft.com/office/drawing/2014/main" id="{6DB64804-2222-4F81-A8A5-FC1F374267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3300" y="2443163"/>
                        <a:ext cx="936625"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9" name="Text Box 12">
            <a:extLst>
              <a:ext uri="{FF2B5EF4-FFF2-40B4-BE49-F238E27FC236}">
                <a16:creationId xmlns:a16="http://schemas.microsoft.com/office/drawing/2014/main" id="{2E325B29-67F7-4FEE-8931-BB20ABB8AABC}"/>
              </a:ext>
            </a:extLst>
          </p:cNvPr>
          <p:cNvSpPr txBox="1">
            <a:spLocks noChangeArrowheads="1"/>
          </p:cNvSpPr>
          <p:nvPr/>
        </p:nvSpPr>
        <p:spPr bwMode="auto">
          <a:xfrm>
            <a:off x="5314950" y="5140325"/>
            <a:ext cx="3289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a:ea typeface="黑体" panose="02010609060101010101" pitchFamily="49" charset="-122"/>
              </a:rPr>
              <a:t>作为母体时，用“胺”</a:t>
            </a:r>
            <a:endParaRPr lang="en-US" altLang="zh-CN">
              <a:ea typeface="黑体" panose="02010609060101010101" pitchFamily="49" charset="-122"/>
            </a:endParaRPr>
          </a:p>
        </p:txBody>
      </p:sp>
      <p:graphicFrame>
        <p:nvGraphicFramePr>
          <p:cNvPr id="9219" name="Object 13">
            <a:extLst>
              <a:ext uri="{FF2B5EF4-FFF2-40B4-BE49-F238E27FC236}">
                <a16:creationId xmlns:a16="http://schemas.microsoft.com/office/drawing/2014/main" id="{0686A9C3-8657-461B-A5E3-3D1CD7AC803D}"/>
              </a:ext>
            </a:extLst>
          </p:cNvPr>
          <p:cNvGraphicFramePr>
            <a:graphicFrameLocks noChangeAspect="1"/>
          </p:cNvGraphicFramePr>
          <p:nvPr/>
        </p:nvGraphicFramePr>
        <p:xfrm>
          <a:off x="5126038" y="4195763"/>
          <a:ext cx="1231900" cy="738187"/>
        </p:xfrm>
        <a:graphic>
          <a:graphicData uri="http://schemas.openxmlformats.org/presentationml/2006/ole">
            <mc:AlternateContent xmlns:mc="http://schemas.openxmlformats.org/markup-compatibility/2006">
              <mc:Choice xmlns:v="urn:schemas-microsoft-com:vml" Requires="v">
                <p:oleObj spid="_x0000_s58485" name="CS ChemDraw Drawing" r:id="rId5" imgW="912240" imgH="590760" progId="ChemDraw.Document.6.0">
                  <p:embed/>
                </p:oleObj>
              </mc:Choice>
              <mc:Fallback>
                <p:oleObj name="CS ChemDraw Drawing" r:id="rId5" imgW="912240" imgH="590760" progId="ChemDraw.Document.6.0">
                  <p:embed/>
                  <p:pic>
                    <p:nvPicPr>
                      <p:cNvPr id="9219" name="Object 13">
                        <a:extLst>
                          <a:ext uri="{FF2B5EF4-FFF2-40B4-BE49-F238E27FC236}">
                            <a16:creationId xmlns:a16="http://schemas.microsoft.com/office/drawing/2014/main" id="{0686A9C3-8657-461B-A5E3-3D1CD7AC8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6038" y="4195763"/>
                        <a:ext cx="1231900" cy="73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30" name="Text Box 16">
            <a:extLst>
              <a:ext uri="{FF2B5EF4-FFF2-40B4-BE49-F238E27FC236}">
                <a16:creationId xmlns:a16="http://schemas.microsoft.com/office/drawing/2014/main" id="{1D24635B-EE88-422C-AB20-C7EBD03F1776}"/>
              </a:ext>
            </a:extLst>
          </p:cNvPr>
          <p:cNvSpPr txBox="1">
            <a:spLocks noChangeArrowheads="1"/>
          </p:cNvSpPr>
          <p:nvPr/>
        </p:nvSpPr>
        <p:spPr bwMode="auto">
          <a:xfrm>
            <a:off x="514350" y="4062413"/>
            <a:ext cx="3176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ea typeface="黑体" panose="02010609060101010101" pitchFamily="49" charset="-122"/>
              </a:rPr>
              <a:t>氮上带正电荷时，用“铵”</a:t>
            </a:r>
            <a:endParaRPr lang="en-US" altLang="zh-CN" sz="2000">
              <a:ea typeface="黑体" panose="02010609060101010101" pitchFamily="49" charset="-122"/>
            </a:endParaRPr>
          </a:p>
        </p:txBody>
      </p:sp>
      <p:graphicFrame>
        <p:nvGraphicFramePr>
          <p:cNvPr id="9220" name="Object 17">
            <a:extLst>
              <a:ext uri="{FF2B5EF4-FFF2-40B4-BE49-F238E27FC236}">
                <a16:creationId xmlns:a16="http://schemas.microsoft.com/office/drawing/2014/main" id="{3E8A6AFE-97AD-40E2-AAFB-8CFBFA6C0D5A}"/>
              </a:ext>
            </a:extLst>
          </p:cNvPr>
          <p:cNvGraphicFramePr>
            <a:graphicFrameLocks noChangeAspect="1"/>
          </p:cNvGraphicFramePr>
          <p:nvPr/>
        </p:nvGraphicFramePr>
        <p:xfrm>
          <a:off x="1292225" y="5010150"/>
          <a:ext cx="1146175" cy="423863"/>
        </p:xfrm>
        <a:graphic>
          <a:graphicData uri="http://schemas.openxmlformats.org/presentationml/2006/ole">
            <mc:AlternateContent xmlns:mc="http://schemas.openxmlformats.org/markup-compatibility/2006">
              <mc:Choice xmlns:v="urn:schemas-microsoft-com:vml" Requires="v">
                <p:oleObj spid="_x0000_s58486" name="CS ChemDraw Drawing" r:id="rId7" imgW="847800" imgH="340200" progId="ChemDraw.Document.6.0">
                  <p:embed/>
                </p:oleObj>
              </mc:Choice>
              <mc:Fallback>
                <p:oleObj name="CS ChemDraw Drawing" r:id="rId7" imgW="847800" imgH="340200" progId="ChemDraw.Document.6.0">
                  <p:embed/>
                  <p:pic>
                    <p:nvPicPr>
                      <p:cNvPr id="9220" name="Object 17">
                        <a:extLst>
                          <a:ext uri="{FF2B5EF4-FFF2-40B4-BE49-F238E27FC236}">
                            <a16:creationId xmlns:a16="http://schemas.microsoft.com/office/drawing/2014/main" id="{3E8A6AFE-97AD-40E2-AAFB-8CFBFA6C0D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2225" y="5010150"/>
                        <a:ext cx="1146175"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31" name="Text Box 18">
            <a:extLst>
              <a:ext uri="{FF2B5EF4-FFF2-40B4-BE49-F238E27FC236}">
                <a16:creationId xmlns:a16="http://schemas.microsoft.com/office/drawing/2014/main" id="{CC4C1C8F-8ADF-449A-9691-6785DF6A6213}"/>
              </a:ext>
            </a:extLst>
          </p:cNvPr>
          <p:cNvSpPr txBox="1">
            <a:spLocks noChangeArrowheads="1"/>
          </p:cNvSpPr>
          <p:nvPr/>
        </p:nvSpPr>
        <p:spPr bwMode="auto">
          <a:xfrm>
            <a:off x="4822825" y="2395538"/>
            <a:ext cx="1355725"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0">
                <a:ea typeface="黑体" panose="02010609060101010101" pitchFamily="49" charset="-122"/>
              </a:rPr>
              <a:t>氨基</a:t>
            </a:r>
          </a:p>
          <a:p>
            <a:pPr eaLnBrk="1" hangingPunct="1">
              <a:spcBef>
                <a:spcPct val="50000"/>
              </a:spcBef>
            </a:pPr>
            <a:r>
              <a:rPr lang="zh-CN" altLang="en-US" b="0">
                <a:ea typeface="黑体" panose="02010609060101010101" pitchFamily="49" charset="-122"/>
              </a:rPr>
              <a:t>甲氨基</a:t>
            </a:r>
          </a:p>
        </p:txBody>
      </p:sp>
      <p:sp>
        <p:nvSpPr>
          <p:cNvPr id="9232" name="TextBox 16">
            <a:extLst>
              <a:ext uri="{FF2B5EF4-FFF2-40B4-BE49-F238E27FC236}">
                <a16:creationId xmlns:a16="http://schemas.microsoft.com/office/drawing/2014/main" id="{C8C08261-01A6-4721-9E1F-2FB50CAC812A}"/>
              </a:ext>
            </a:extLst>
          </p:cNvPr>
          <p:cNvSpPr txBox="1">
            <a:spLocks noChangeArrowheads="1"/>
          </p:cNvSpPr>
          <p:nvPr/>
        </p:nvSpPr>
        <p:spPr bwMode="auto">
          <a:xfrm>
            <a:off x="6415088" y="4151313"/>
            <a:ext cx="1533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ea typeface="黑体" panose="02010609060101010101" pitchFamily="49" charset="-122"/>
              </a:rPr>
              <a:t>甲胺</a:t>
            </a:r>
          </a:p>
        </p:txBody>
      </p:sp>
      <p:sp>
        <p:nvSpPr>
          <p:cNvPr id="9233" name="TextBox 17">
            <a:extLst>
              <a:ext uri="{FF2B5EF4-FFF2-40B4-BE49-F238E27FC236}">
                <a16:creationId xmlns:a16="http://schemas.microsoft.com/office/drawing/2014/main" id="{313F9F60-B4F0-4D5D-9E9F-EAA134D76A71}"/>
              </a:ext>
            </a:extLst>
          </p:cNvPr>
          <p:cNvSpPr txBox="1">
            <a:spLocks noChangeArrowheads="1"/>
          </p:cNvSpPr>
          <p:nvPr/>
        </p:nvSpPr>
        <p:spPr bwMode="auto">
          <a:xfrm>
            <a:off x="6323013" y="4616450"/>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ea typeface="黑体" panose="02010609060101010101" pitchFamily="49" charset="-122"/>
              </a:rPr>
              <a:t>二甲胺</a:t>
            </a:r>
          </a:p>
        </p:txBody>
      </p:sp>
      <p:sp>
        <p:nvSpPr>
          <p:cNvPr id="9234" name="TextBox 18">
            <a:extLst>
              <a:ext uri="{FF2B5EF4-FFF2-40B4-BE49-F238E27FC236}">
                <a16:creationId xmlns:a16="http://schemas.microsoft.com/office/drawing/2014/main" id="{D3508F13-1A9A-44CF-BB01-20D31E2A7BC4}"/>
              </a:ext>
            </a:extLst>
          </p:cNvPr>
          <p:cNvSpPr txBox="1">
            <a:spLocks noChangeArrowheads="1"/>
          </p:cNvSpPr>
          <p:nvPr/>
        </p:nvSpPr>
        <p:spPr bwMode="auto">
          <a:xfrm>
            <a:off x="2916238" y="5091113"/>
            <a:ext cx="16779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a:ea typeface="黑体" panose="02010609060101010101" pitchFamily="49" charset="-122"/>
              </a:rPr>
              <a:t>氯化甲铵</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127D673-D37B-4421-A2A7-0F40679952D7}"/>
              </a:ext>
            </a:extLst>
          </p:cNvPr>
          <p:cNvSpPr>
            <a:spLocks noGrp="1"/>
          </p:cNvSpPr>
          <p:nvPr>
            <p:ph type="dt" sz="quarter" idx="10"/>
          </p:nvPr>
        </p:nvSpPr>
        <p:spPr/>
        <p:txBody>
          <a:bodyPr/>
          <a:lstStyle/>
          <a:p>
            <a:pPr>
              <a:defRPr/>
            </a:pPr>
            <a:fld id="{835BA9C5-6797-4E96-8847-081ED49CD578}" type="datetime11">
              <a:rPr lang="zh-CN" altLang="en-US"/>
              <a:pPr>
                <a:defRPr/>
              </a:pPr>
              <a:t>13:53:09</a:t>
            </a:fld>
            <a:endParaRPr lang="en-US" altLang="zh-CN"/>
          </a:p>
        </p:txBody>
      </p:sp>
      <p:sp>
        <p:nvSpPr>
          <p:cNvPr id="65" name="灯片编号占位符 3">
            <a:extLst>
              <a:ext uri="{FF2B5EF4-FFF2-40B4-BE49-F238E27FC236}">
                <a16:creationId xmlns:a16="http://schemas.microsoft.com/office/drawing/2014/main" id="{01281C69-F328-4108-AF3D-A31277E617E3}"/>
              </a:ext>
            </a:extLst>
          </p:cNvPr>
          <p:cNvSpPr>
            <a:spLocks noGrp="1"/>
          </p:cNvSpPr>
          <p:nvPr>
            <p:ph type="sldNum" sz="quarter" idx="12"/>
          </p:nvPr>
        </p:nvSpPr>
        <p:spPr/>
        <p:txBody>
          <a:bodyPr/>
          <a:lstStyle/>
          <a:p>
            <a:pPr>
              <a:defRPr/>
            </a:pPr>
            <a:fld id="{7C6CA514-4F1D-4E1D-A90B-45D730540A17}" type="slidenum">
              <a:rPr lang="en-US" altLang="zh-CN"/>
              <a:pPr>
                <a:defRPr/>
              </a:pPr>
              <a:t>27</a:t>
            </a:fld>
            <a:endParaRPr lang="en-US" altLang="zh-CN"/>
          </a:p>
        </p:txBody>
      </p:sp>
      <p:sp>
        <p:nvSpPr>
          <p:cNvPr id="654338" name="Rectangle 2">
            <a:extLst>
              <a:ext uri="{FF2B5EF4-FFF2-40B4-BE49-F238E27FC236}">
                <a16:creationId xmlns:a16="http://schemas.microsoft.com/office/drawing/2014/main" id="{34F55691-F54E-4CEF-B725-9358237464C5}"/>
              </a:ext>
            </a:extLst>
          </p:cNvPr>
          <p:cNvSpPr>
            <a:spLocks noChangeArrowheads="1"/>
          </p:cNvSpPr>
          <p:nvPr/>
        </p:nvSpPr>
        <p:spPr bwMode="auto">
          <a:xfrm>
            <a:off x="539750" y="404813"/>
            <a:ext cx="3200400" cy="381000"/>
          </a:xfrm>
          <a:prstGeom prst="rect">
            <a:avLst/>
          </a:prstGeom>
          <a:noFill/>
          <a:ln>
            <a:noFill/>
          </a:ln>
          <a:extLst>
            <a:ext uri="{909E8E84-426E-40DD-AFC4-6F175D3DCCD1}">
              <a14:hiddenFill xmlns:a14="http://schemas.microsoft.com/office/drawing/2010/main">
                <a:gradFill rotWithShape="0">
                  <a:gsLst>
                    <a:gs pos="0">
                      <a:srgbClr val="FFFFCC"/>
                    </a:gs>
                    <a:gs pos="100000">
                      <a:srgbClr val="FFCCCC"/>
                    </a:gs>
                  </a:gsLst>
                  <a:lin ang="0" scaled="1"/>
                </a:gra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zh-CN" altLang="en-US" sz="2400">
                <a:latin typeface="Arial" panose="020B0604020202020204" pitchFamily="34" charset="0"/>
                <a:ea typeface="楷体" panose="02010609060101010101" pitchFamily="49" charset="-122"/>
                <a:cs typeface="Arial" panose="020B0604020202020204" pitchFamily="34" charset="0"/>
              </a:rPr>
              <a:t>二、 胺的物理性质</a:t>
            </a:r>
          </a:p>
        </p:txBody>
      </p:sp>
      <p:sp>
        <p:nvSpPr>
          <p:cNvPr id="654339" name="Rectangle 3">
            <a:extLst>
              <a:ext uri="{FF2B5EF4-FFF2-40B4-BE49-F238E27FC236}">
                <a16:creationId xmlns:a16="http://schemas.microsoft.com/office/drawing/2014/main" id="{C91F822F-E473-437C-8DAA-02B0E0A60EA9}"/>
              </a:ext>
            </a:extLst>
          </p:cNvPr>
          <p:cNvSpPr>
            <a:spLocks noChangeArrowheads="1"/>
          </p:cNvSpPr>
          <p:nvPr/>
        </p:nvSpPr>
        <p:spPr bwMode="auto">
          <a:xfrm>
            <a:off x="609600" y="1066800"/>
            <a:ext cx="75438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⒈  </a:t>
            </a:r>
            <a:r>
              <a:rPr kumimoji="0" lang="zh-CN" altLang="en-US" sz="2400">
                <a:latin typeface="Arial" panose="020B0604020202020204" pitchFamily="34" charset="0"/>
                <a:ea typeface="楷体" panose="02010609060101010101" pitchFamily="49" charset="-122"/>
                <a:cs typeface="Arial" panose="020B0604020202020204" pitchFamily="34" charset="0"/>
              </a:rPr>
              <a:t>沸点：比相应的醇、酸低，并伯胺 </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仲胺 </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叔胺</a:t>
            </a:r>
          </a:p>
        </p:txBody>
      </p:sp>
      <p:grpSp>
        <p:nvGrpSpPr>
          <p:cNvPr id="654340" name="Group 4">
            <a:extLst>
              <a:ext uri="{FF2B5EF4-FFF2-40B4-BE49-F238E27FC236}">
                <a16:creationId xmlns:a16="http://schemas.microsoft.com/office/drawing/2014/main" id="{8741B1EC-103E-4F9E-A94F-C4734C0CB264}"/>
              </a:ext>
            </a:extLst>
          </p:cNvPr>
          <p:cNvGrpSpPr>
            <a:grpSpLocks/>
          </p:cNvGrpSpPr>
          <p:nvPr/>
        </p:nvGrpSpPr>
        <p:grpSpPr bwMode="auto">
          <a:xfrm>
            <a:off x="1187450" y="1557338"/>
            <a:ext cx="6553200" cy="838200"/>
            <a:chOff x="-3" y="-3"/>
            <a:chExt cx="2996" cy="850"/>
          </a:xfrm>
        </p:grpSpPr>
        <p:grpSp>
          <p:nvGrpSpPr>
            <p:cNvPr id="23591" name="Group 5">
              <a:extLst>
                <a:ext uri="{FF2B5EF4-FFF2-40B4-BE49-F238E27FC236}">
                  <a16:creationId xmlns:a16="http://schemas.microsoft.com/office/drawing/2014/main" id="{55926FDE-DCA1-42D6-A3DD-6CA568D6BD76}"/>
                </a:ext>
              </a:extLst>
            </p:cNvPr>
            <p:cNvGrpSpPr>
              <a:grpSpLocks/>
            </p:cNvGrpSpPr>
            <p:nvPr/>
          </p:nvGrpSpPr>
          <p:grpSpPr bwMode="auto">
            <a:xfrm>
              <a:off x="0" y="0"/>
              <a:ext cx="2990" cy="844"/>
              <a:chOff x="0" y="0"/>
              <a:chExt cx="2990" cy="844"/>
            </a:xfrm>
          </p:grpSpPr>
          <p:grpSp>
            <p:nvGrpSpPr>
              <p:cNvPr id="23593" name="Group 6">
                <a:extLst>
                  <a:ext uri="{FF2B5EF4-FFF2-40B4-BE49-F238E27FC236}">
                    <a16:creationId xmlns:a16="http://schemas.microsoft.com/office/drawing/2014/main" id="{4212B3C3-E1BE-42B3-9461-0332C98C947D}"/>
                  </a:ext>
                </a:extLst>
              </p:cNvPr>
              <p:cNvGrpSpPr>
                <a:grpSpLocks/>
              </p:cNvGrpSpPr>
              <p:nvPr/>
            </p:nvGrpSpPr>
            <p:grpSpPr bwMode="auto">
              <a:xfrm>
                <a:off x="0" y="0"/>
                <a:ext cx="758" cy="422"/>
                <a:chOff x="0" y="0"/>
                <a:chExt cx="758" cy="422"/>
              </a:xfrm>
            </p:grpSpPr>
            <p:sp>
              <p:nvSpPr>
                <p:cNvPr id="23615" name="Rectangle 7">
                  <a:extLst>
                    <a:ext uri="{FF2B5EF4-FFF2-40B4-BE49-F238E27FC236}">
                      <a16:creationId xmlns:a16="http://schemas.microsoft.com/office/drawing/2014/main" id="{AEABB85C-0E60-41CC-A281-FEE39D140A1A}"/>
                    </a:ext>
                  </a:extLst>
                </p:cNvPr>
                <p:cNvSpPr>
                  <a:spLocks noChangeArrowheads="1"/>
                </p:cNvSpPr>
                <p:nvPr/>
              </p:nvSpPr>
              <p:spPr bwMode="auto">
                <a:xfrm>
                  <a:off x="43" y="0"/>
                  <a:ext cx="67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en-US" altLang="zh-CN" sz="2000" b="0">
                      <a:latin typeface="Times New Roman" panose="02020603050405020304" pitchFamily="18" charset="0"/>
                      <a:ea typeface="宋体" panose="02010600030101010101" pitchFamily="2" charset="-122"/>
                    </a:rPr>
                    <a:t> </a:t>
                  </a:r>
                </a:p>
                <a:p>
                  <a:pPr algn="just">
                    <a:lnSpc>
                      <a:spcPct val="100000"/>
                    </a:lnSpc>
                    <a:spcBef>
                      <a:spcPct val="0"/>
                    </a:spcBef>
                    <a:buFontTx/>
                    <a:buNone/>
                  </a:pPr>
                  <a:endParaRPr lang="en-US" altLang="zh-CN" sz="2000" b="0">
                    <a:latin typeface="Times New Roman" panose="02020603050405020304" pitchFamily="18" charset="0"/>
                    <a:ea typeface="宋体" panose="02010600030101010101" pitchFamily="2" charset="-122"/>
                  </a:endParaRPr>
                </a:p>
              </p:txBody>
            </p:sp>
            <p:sp>
              <p:nvSpPr>
                <p:cNvPr id="23616" name="Rectangle 8">
                  <a:extLst>
                    <a:ext uri="{FF2B5EF4-FFF2-40B4-BE49-F238E27FC236}">
                      <a16:creationId xmlns:a16="http://schemas.microsoft.com/office/drawing/2014/main" id="{779A7743-594E-4367-A379-B18B0369D82F}"/>
                    </a:ext>
                  </a:extLst>
                </p:cNvPr>
                <p:cNvSpPr>
                  <a:spLocks noChangeArrowheads="1"/>
                </p:cNvSpPr>
                <p:nvPr/>
              </p:nvSpPr>
              <p:spPr bwMode="auto">
                <a:xfrm>
                  <a:off x="0" y="0"/>
                  <a:ext cx="758"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594" name="Group 9">
                <a:extLst>
                  <a:ext uri="{FF2B5EF4-FFF2-40B4-BE49-F238E27FC236}">
                    <a16:creationId xmlns:a16="http://schemas.microsoft.com/office/drawing/2014/main" id="{438C3E2F-1ADC-45E6-BB84-D65DB69D5177}"/>
                  </a:ext>
                </a:extLst>
              </p:cNvPr>
              <p:cNvGrpSpPr>
                <a:grpSpLocks/>
              </p:cNvGrpSpPr>
              <p:nvPr/>
            </p:nvGrpSpPr>
            <p:grpSpPr bwMode="auto">
              <a:xfrm>
                <a:off x="758" y="0"/>
                <a:ext cx="716" cy="422"/>
                <a:chOff x="758" y="0"/>
                <a:chExt cx="716" cy="422"/>
              </a:xfrm>
            </p:grpSpPr>
            <p:sp>
              <p:nvSpPr>
                <p:cNvPr id="23613" name="Rectangle 10">
                  <a:extLst>
                    <a:ext uri="{FF2B5EF4-FFF2-40B4-BE49-F238E27FC236}">
                      <a16:creationId xmlns:a16="http://schemas.microsoft.com/office/drawing/2014/main" id="{ABDFE4FC-66BF-46A8-8185-6E69D9C31017}"/>
                    </a:ext>
                  </a:extLst>
                </p:cNvPr>
                <p:cNvSpPr>
                  <a:spLocks noChangeArrowheads="1"/>
                </p:cNvSpPr>
                <p:nvPr/>
              </p:nvSpPr>
              <p:spPr bwMode="auto">
                <a:xfrm>
                  <a:off x="801" y="0"/>
                  <a:ext cx="63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zh-CN" altLang="en-US" sz="2000">
                      <a:latin typeface="Times New Roman" panose="02020603050405020304" pitchFamily="18" charset="0"/>
                      <a:ea typeface="宋体" panose="02010600030101010101" pitchFamily="2" charset="-122"/>
                    </a:rPr>
                    <a:t>甲胺（</a:t>
                  </a:r>
                  <a:r>
                    <a:rPr lang="en-US" altLang="zh-CN" sz="2000">
                      <a:latin typeface="Times New Roman" panose="02020603050405020304" pitchFamily="18" charset="0"/>
                      <a:ea typeface="宋体" panose="02010600030101010101" pitchFamily="2" charset="-122"/>
                    </a:rPr>
                    <a:t>31</a:t>
                  </a:r>
                  <a:r>
                    <a:rPr lang="zh-CN" altLang="en-US" sz="2000">
                      <a:latin typeface="Times New Roman" panose="02020603050405020304" pitchFamily="18" charset="0"/>
                      <a:ea typeface="宋体" panose="02010600030101010101" pitchFamily="2" charset="-122"/>
                    </a:rPr>
                    <a:t>）</a:t>
                  </a:r>
                  <a:endParaRPr lang="zh-CN" altLang="en-US" sz="2000" b="0">
                    <a:latin typeface="Times New Roman" panose="02020603050405020304" pitchFamily="18" charset="0"/>
                    <a:ea typeface="宋体" panose="02010600030101010101" pitchFamily="2" charset="-122"/>
                  </a:endParaRPr>
                </a:p>
              </p:txBody>
            </p:sp>
            <p:sp>
              <p:nvSpPr>
                <p:cNvPr id="23614" name="Rectangle 11">
                  <a:extLst>
                    <a:ext uri="{FF2B5EF4-FFF2-40B4-BE49-F238E27FC236}">
                      <a16:creationId xmlns:a16="http://schemas.microsoft.com/office/drawing/2014/main" id="{D57C7600-7592-4C50-9514-CF3394DE9A0D}"/>
                    </a:ext>
                  </a:extLst>
                </p:cNvPr>
                <p:cNvSpPr>
                  <a:spLocks noChangeArrowheads="1"/>
                </p:cNvSpPr>
                <p:nvPr/>
              </p:nvSpPr>
              <p:spPr bwMode="auto">
                <a:xfrm>
                  <a:off x="758" y="0"/>
                  <a:ext cx="716"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595" name="Group 12">
                <a:extLst>
                  <a:ext uri="{FF2B5EF4-FFF2-40B4-BE49-F238E27FC236}">
                    <a16:creationId xmlns:a16="http://schemas.microsoft.com/office/drawing/2014/main" id="{C0645F61-E3D8-4DBA-A226-514D4B43744D}"/>
                  </a:ext>
                </a:extLst>
              </p:cNvPr>
              <p:cNvGrpSpPr>
                <a:grpSpLocks/>
              </p:cNvGrpSpPr>
              <p:nvPr/>
            </p:nvGrpSpPr>
            <p:grpSpPr bwMode="auto">
              <a:xfrm>
                <a:off x="1474" y="0"/>
                <a:ext cx="758" cy="422"/>
                <a:chOff x="1474" y="0"/>
                <a:chExt cx="758" cy="422"/>
              </a:xfrm>
            </p:grpSpPr>
            <p:sp>
              <p:nvSpPr>
                <p:cNvPr id="23611" name="Rectangle 13">
                  <a:extLst>
                    <a:ext uri="{FF2B5EF4-FFF2-40B4-BE49-F238E27FC236}">
                      <a16:creationId xmlns:a16="http://schemas.microsoft.com/office/drawing/2014/main" id="{B2903E20-7317-46EB-AFE9-0CF36868141A}"/>
                    </a:ext>
                  </a:extLst>
                </p:cNvPr>
                <p:cNvSpPr>
                  <a:spLocks noChangeArrowheads="1"/>
                </p:cNvSpPr>
                <p:nvPr/>
              </p:nvSpPr>
              <p:spPr bwMode="auto">
                <a:xfrm>
                  <a:off x="1517" y="0"/>
                  <a:ext cx="67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zh-CN" altLang="en-US" sz="2000">
                      <a:latin typeface="Times New Roman" panose="02020603050405020304" pitchFamily="18" charset="0"/>
                      <a:ea typeface="宋体" panose="02010600030101010101" pitchFamily="2" charset="-122"/>
                    </a:rPr>
                    <a:t>乙烷（</a:t>
                  </a:r>
                  <a:r>
                    <a:rPr lang="en-US" altLang="zh-CN" sz="2000">
                      <a:latin typeface="Times New Roman" panose="02020603050405020304" pitchFamily="18" charset="0"/>
                      <a:ea typeface="宋体" panose="02010600030101010101" pitchFamily="2" charset="-122"/>
                    </a:rPr>
                    <a:t>30</a:t>
                  </a:r>
                  <a:r>
                    <a:rPr lang="zh-CN" altLang="en-US" sz="2000">
                      <a:latin typeface="Times New Roman" panose="02020603050405020304" pitchFamily="18" charset="0"/>
                      <a:ea typeface="宋体" panose="02010600030101010101" pitchFamily="2" charset="-122"/>
                    </a:rPr>
                    <a:t>）</a:t>
                  </a:r>
                  <a:endParaRPr lang="zh-CN" altLang="en-US" sz="2000" b="0">
                    <a:latin typeface="Times New Roman" panose="02020603050405020304" pitchFamily="18" charset="0"/>
                    <a:ea typeface="宋体" panose="02010600030101010101" pitchFamily="2" charset="-122"/>
                  </a:endParaRPr>
                </a:p>
              </p:txBody>
            </p:sp>
            <p:sp>
              <p:nvSpPr>
                <p:cNvPr id="23612" name="Rectangle 14">
                  <a:extLst>
                    <a:ext uri="{FF2B5EF4-FFF2-40B4-BE49-F238E27FC236}">
                      <a16:creationId xmlns:a16="http://schemas.microsoft.com/office/drawing/2014/main" id="{11A1E1B3-0EE7-4399-A63B-20121BAD2FC2}"/>
                    </a:ext>
                  </a:extLst>
                </p:cNvPr>
                <p:cNvSpPr>
                  <a:spLocks noChangeArrowheads="1"/>
                </p:cNvSpPr>
                <p:nvPr/>
              </p:nvSpPr>
              <p:spPr bwMode="auto">
                <a:xfrm>
                  <a:off x="1474" y="0"/>
                  <a:ext cx="758"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596" name="Group 15">
                <a:extLst>
                  <a:ext uri="{FF2B5EF4-FFF2-40B4-BE49-F238E27FC236}">
                    <a16:creationId xmlns:a16="http://schemas.microsoft.com/office/drawing/2014/main" id="{FCFB8747-B5F6-4B4A-A22B-E4B40373C53D}"/>
                  </a:ext>
                </a:extLst>
              </p:cNvPr>
              <p:cNvGrpSpPr>
                <a:grpSpLocks/>
              </p:cNvGrpSpPr>
              <p:nvPr/>
            </p:nvGrpSpPr>
            <p:grpSpPr bwMode="auto">
              <a:xfrm>
                <a:off x="2232" y="0"/>
                <a:ext cx="758" cy="422"/>
                <a:chOff x="2232" y="0"/>
                <a:chExt cx="758" cy="422"/>
              </a:xfrm>
            </p:grpSpPr>
            <p:sp>
              <p:nvSpPr>
                <p:cNvPr id="23609" name="Rectangle 16">
                  <a:extLst>
                    <a:ext uri="{FF2B5EF4-FFF2-40B4-BE49-F238E27FC236}">
                      <a16:creationId xmlns:a16="http://schemas.microsoft.com/office/drawing/2014/main" id="{A0C6E51B-A048-4672-A810-56CDCBB7F5D5}"/>
                    </a:ext>
                  </a:extLst>
                </p:cNvPr>
                <p:cNvSpPr>
                  <a:spLocks noChangeArrowheads="1"/>
                </p:cNvSpPr>
                <p:nvPr/>
              </p:nvSpPr>
              <p:spPr bwMode="auto">
                <a:xfrm>
                  <a:off x="2275" y="0"/>
                  <a:ext cx="67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zh-CN" altLang="en-US" sz="2000">
                      <a:latin typeface="Times New Roman" panose="02020603050405020304" pitchFamily="18" charset="0"/>
                      <a:ea typeface="宋体" panose="02010600030101010101" pitchFamily="2" charset="-122"/>
                    </a:rPr>
                    <a:t>甲醇（</a:t>
                  </a:r>
                  <a:r>
                    <a:rPr lang="en-US" altLang="zh-CN" sz="2000">
                      <a:latin typeface="Times New Roman" panose="02020603050405020304" pitchFamily="18" charset="0"/>
                      <a:ea typeface="宋体" panose="02010600030101010101" pitchFamily="2" charset="-122"/>
                    </a:rPr>
                    <a:t>32</a:t>
                  </a:r>
                  <a:r>
                    <a:rPr lang="zh-CN" altLang="en-US" sz="2000">
                      <a:latin typeface="Times New Roman" panose="02020603050405020304" pitchFamily="18" charset="0"/>
                      <a:ea typeface="宋体" panose="02010600030101010101" pitchFamily="2" charset="-122"/>
                    </a:rPr>
                    <a:t>）</a:t>
                  </a:r>
                  <a:endParaRPr lang="zh-CN" altLang="en-US" sz="2000" b="0">
                    <a:latin typeface="Times New Roman" panose="02020603050405020304" pitchFamily="18" charset="0"/>
                    <a:ea typeface="宋体" panose="02010600030101010101" pitchFamily="2" charset="-122"/>
                  </a:endParaRPr>
                </a:p>
              </p:txBody>
            </p:sp>
            <p:sp>
              <p:nvSpPr>
                <p:cNvPr id="23610" name="Rectangle 17">
                  <a:extLst>
                    <a:ext uri="{FF2B5EF4-FFF2-40B4-BE49-F238E27FC236}">
                      <a16:creationId xmlns:a16="http://schemas.microsoft.com/office/drawing/2014/main" id="{70AB375F-B0A4-464E-ABCB-0BBBC07B4F72}"/>
                    </a:ext>
                  </a:extLst>
                </p:cNvPr>
                <p:cNvSpPr>
                  <a:spLocks noChangeArrowheads="1"/>
                </p:cNvSpPr>
                <p:nvPr/>
              </p:nvSpPr>
              <p:spPr bwMode="auto">
                <a:xfrm>
                  <a:off x="2232" y="0"/>
                  <a:ext cx="758"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597" name="Group 18">
                <a:extLst>
                  <a:ext uri="{FF2B5EF4-FFF2-40B4-BE49-F238E27FC236}">
                    <a16:creationId xmlns:a16="http://schemas.microsoft.com/office/drawing/2014/main" id="{E4EBA4FB-DF1F-4D3E-B3B4-574A672FF3CB}"/>
                  </a:ext>
                </a:extLst>
              </p:cNvPr>
              <p:cNvGrpSpPr>
                <a:grpSpLocks/>
              </p:cNvGrpSpPr>
              <p:nvPr/>
            </p:nvGrpSpPr>
            <p:grpSpPr bwMode="auto">
              <a:xfrm>
                <a:off x="0" y="422"/>
                <a:ext cx="758" cy="422"/>
                <a:chOff x="0" y="422"/>
                <a:chExt cx="758" cy="422"/>
              </a:xfrm>
            </p:grpSpPr>
            <p:sp>
              <p:nvSpPr>
                <p:cNvPr id="23607" name="Rectangle 19">
                  <a:extLst>
                    <a:ext uri="{FF2B5EF4-FFF2-40B4-BE49-F238E27FC236}">
                      <a16:creationId xmlns:a16="http://schemas.microsoft.com/office/drawing/2014/main" id="{F457C2C0-9C35-4476-B786-C8ECB3C5463A}"/>
                    </a:ext>
                  </a:extLst>
                </p:cNvPr>
                <p:cNvSpPr>
                  <a:spLocks noChangeArrowheads="1"/>
                </p:cNvSpPr>
                <p:nvPr/>
              </p:nvSpPr>
              <p:spPr bwMode="auto">
                <a:xfrm>
                  <a:off x="43" y="422"/>
                  <a:ext cx="67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zh-CN" altLang="en-US" sz="2000">
                      <a:latin typeface="Times New Roman" panose="02020603050405020304" pitchFamily="18" charset="0"/>
                      <a:ea typeface="宋体" panose="02010600030101010101" pitchFamily="2" charset="-122"/>
                    </a:rPr>
                    <a:t>沸点（℃）</a:t>
                  </a:r>
                  <a:endParaRPr lang="zh-CN" altLang="en-US" sz="2000" b="0">
                    <a:latin typeface="Times New Roman" panose="02020603050405020304" pitchFamily="18" charset="0"/>
                    <a:ea typeface="宋体" panose="02010600030101010101" pitchFamily="2" charset="-122"/>
                  </a:endParaRPr>
                </a:p>
                <a:p>
                  <a:pPr algn="ctr">
                    <a:lnSpc>
                      <a:spcPct val="100000"/>
                    </a:lnSpc>
                    <a:spcBef>
                      <a:spcPct val="0"/>
                    </a:spcBef>
                    <a:buFontTx/>
                    <a:buNone/>
                  </a:pPr>
                  <a:endParaRPr lang="en-US" altLang="zh-CN" sz="2000" b="0">
                    <a:latin typeface="Times New Roman" panose="02020603050405020304" pitchFamily="18" charset="0"/>
                    <a:ea typeface="宋体" panose="02010600030101010101" pitchFamily="2" charset="-122"/>
                  </a:endParaRPr>
                </a:p>
              </p:txBody>
            </p:sp>
            <p:sp>
              <p:nvSpPr>
                <p:cNvPr id="23608" name="Rectangle 20">
                  <a:extLst>
                    <a:ext uri="{FF2B5EF4-FFF2-40B4-BE49-F238E27FC236}">
                      <a16:creationId xmlns:a16="http://schemas.microsoft.com/office/drawing/2014/main" id="{530FE900-271C-4765-8C64-BDF78AFAE67D}"/>
                    </a:ext>
                  </a:extLst>
                </p:cNvPr>
                <p:cNvSpPr>
                  <a:spLocks noChangeArrowheads="1"/>
                </p:cNvSpPr>
                <p:nvPr/>
              </p:nvSpPr>
              <p:spPr bwMode="auto">
                <a:xfrm>
                  <a:off x="0" y="422"/>
                  <a:ext cx="758"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598" name="Group 21">
                <a:extLst>
                  <a:ext uri="{FF2B5EF4-FFF2-40B4-BE49-F238E27FC236}">
                    <a16:creationId xmlns:a16="http://schemas.microsoft.com/office/drawing/2014/main" id="{52891B86-A609-460D-86DC-3BF66293463D}"/>
                  </a:ext>
                </a:extLst>
              </p:cNvPr>
              <p:cNvGrpSpPr>
                <a:grpSpLocks/>
              </p:cNvGrpSpPr>
              <p:nvPr/>
            </p:nvGrpSpPr>
            <p:grpSpPr bwMode="auto">
              <a:xfrm>
                <a:off x="758" y="422"/>
                <a:ext cx="716" cy="422"/>
                <a:chOff x="758" y="422"/>
                <a:chExt cx="716" cy="422"/>
              </a:xfrm>
            </p:grpSpPr>
            <p:sp>
              <p:nvSpPr>
                <p:cNvPr id="23605" name="Rectangle 22">
                  <a:extLst>
                    <a:ext uri="{FF2B5EF4-FFF2-40B4-BE49-F238E27FC236}">
                      <a16:creationId xmlns:a16="http://schemas.microsoft.com/office/drawing/2014/main" id="{71E54847-B689-4564-B2B7-FC742A53EE2D}"/>
                    </a:ext>
                  </a:extLst>
                </p:cNvPr>
                <p:cNvSpPr>
                  <a:spLocks noChangeArrowheads="1"/>
                </p:cNvSpPr>
                <p:nvPr/>
              </p:nvSpPr>
              <p:spPr bwMode="auto">
                <a:xfrm>
                  <a:off x="801" y="422"/>
                  <a:ext cx="63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2000">
                      <a:latin typeface="Times New Roman" panose="02020603050405020304" pitchFamily="18" charset="0"/>
                      <a:ea typeface="宋体" panose="02010600030101010101" pitchFamily="2" charset="-122"/>
                    </a:rPr>
                    <a:t>-7</a:t>
                  </a:r>
                  <a:endParaRPr lang="en-US" altLang="zh-CN" sz="2000" b="0">
                    <a:latin typeface="Times New Roman" panose="02020603050405020304" pitchFamily="18" charset="0"/>
                    <a:ea typeface="宋体" panose="02010600030101010101" pitchFamily="2" charset="-122"/>
                  </a:endParaRPr>
                </a:p>
              </p:txBody>
            </p:sp>
            <p:sp>
              <p:nvSpPr>
                <p:cNvPr id="23606" name="Rectangle 23">
                  <a:extLst>
                    <a:ext uri="{FF2B5EF4-FFF2-40B4-BE49-F238E27FC236}">
                      <a16:creationId xmlns:a16="http://schemas.microsoft.com/office/drawing/2014/main" id="{19C5CE1D-0B61-4024-A9AA-A3E62DCD20E6}"/>
                    </a:ext>
                  </a:extLst>
                </p:cNvPr>
                <p:cNvSpPr>
                  <a:spLocks noChangeArrowheads="1"/>
                </p:cNvSpPr>
                <p:nvPr/>
              </p:nvSpPr>
              <p:spPr bwMode="auto">
                <a:xfrm>
                  <a:off x="758" y="422"/>
                  <a:ext cx="716"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599" name="Group 24">
                <a:extLst>
                  <a:ext uri="{FF2B5EF4-FFF2-40B4-BE49-F238E27FC236}">
                    <a16:creationId xmlns:a16="http://schemas.microsoft.com/office/drawing/2014/main" id="{1C10D102-09A1-4AD1-BE57-E4E1DECB5AD7}"/>
                  </a:ext>
                </a:extLst>
              </p:cNvPr>
              <p:cNvGrpSpPr>
                <a:grpSpLocks/>
              </p:cNvGrpSpPr>
              <p:nvPr/>
            </p:nvGrpSpPr>
            <p:grpSpPr bwMode="auto">
              <a:xfrm>
                <a:off x="1474" y="422"/>
                <a:ext cx="758" cy="422"/>
                <a:chOff x="1474" y="422"/>
                <a:chExt cx="758" cy="422"/>
              </a:xfrm>
            </p:grpSpPr>
            <p:sp>
              <p:nvSpPr>
                <p:cNvPr id="23603" name="Rectangle 25">
                  <a:extLst>
                    <a:ext uri="{FF2B5EF4-FFF2-40B4-BE49-F238E27FC236}">
                      <a16:creationId xmlns:a16="http://schemas.microsoft.com/office/drawing/2014/main" id="{02328D02-61A2-432E-9A6D-24ECEB3513E7}"/>
                    </a:ext>
                  </a:extLst>
                </p:cNvPr>
                <p:cNvSpPr>
                  <a:spLocks noChangeArrowheads="1"/>
                </p:cNvSpPr>
                <p:nvPr/>
              </p:nvSpPr>
              <p:spPr bwMode="auto">
                <a:xfrm>
                  <a:off x="1517" y="422"/>
                  <a:ext cx="67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2000">
                      <a:latin typeface="Times New Roman" panose="02020603050405020304" pitchFamily="18" charset="0"/>
                      <a:ea typeface="宋体" panose="02010600030101010101" pitchFamily="2" charset="-122"/>
                    </a:rPr>
                    <a:t>-88</a:t>
                  </a:r>
                  <a:endParaRPr lang="en-US" altLang="zh-CN" sz="2000" b="0">
                    <a:latin typeface="Times New Roman" panose="02020603050405020304" pitchFamily="18" charset="0"/>
                    <a:ea typeface="宋体" panose="02010600030101010101" pitchFamily="2" charset="-122"/>
                  </a:endParaRPr>
                </a:p>
              </p:txBody>
            </p:sp>
            <p:sp>
              <p:nvSpPr>
                <p:cNvPr id="23604" name="Rectangle 26">
                  <a:extLst>
                    <a:ext uri="{FF2B5EF4-FFF2-40B4-BE49-F238E27FC236}">
                      <a16:creationId xmlns:a16="http://schemas.microsoft.com/office/drawing/2014/main" id="{5B8F9BB5-A4D6-4950-B62C-F595E4E511A2}"/>
                    </a:ext>
                  </a:extLst>
                </p:cNvPr>
                <p:cNvSpPr>
                  <a:spLocks noChangeArrowheads="1"/>
                </p:cNvSpPr>
                <p:nvPr/>
              </p:nvSpPr>
              <p:spPr bwMode="auto">
                <a:xfrm>
                  <a:off x="1474" y="422"/>
                  <a:ext cx="758"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600" name="Group 27">
                <a:extLst>
                  <a:ext uri="{FF2B5EF4-FFF2-40B4-BE49-F238E27FC236}">
                    <a16:creationId xmlns:a16="http://schemas.microsoft.com/office/drawing/2014/main" id="{D774AAD8-17EF-40A3-8A10-9EC4FEC6C472}"/>
                  </a:ext>
                </a:extLst>
              </p:cNvPr>
              <p:cNvGrpSpPr>
                <a:grpSpLocks/>
              </p:cNvGrpSpPr>
              <p:nvPr/>
            </p:nvGrpSpPr>
            <p:grpSpPr bwMode="auto">
              <a:xfrm>
                <a:off x="2232" y="422"/>
                <a:ext cx="758" cy="422"/>
                <a:chOff x="2232" y="422"/>
                <a:chExt cx="758" cy="422"/>
              </a:xfrm>
            </p:grpSpPr>
            <p:sp>
              <p:nvSpPr>
                <p:cNvPr id="23601" name="Rectangle 28">
                  <a:extLst>
                    <a:ext uri="{FF2B5EF4-FFF2-40B4-BE49-F238E27FC236}">
                      <a16:creationId xmlns:a16="http://schemas.microsoft.com/office/drawing/2014/main" id="{D1DAEDDF-FE9E-414A-9F52-998D5F53CAFF}"/>
                    </a:ext>
                  </a:extLst>
                </p:cNvPr>
                <p:cNvSpPr>
                  <a:spLocks noChangeArrowheads="1"/>
                </p:cNvSpPr>
                <p:nvPr/>
              </p:nvSpPr>
              <p:spPr bwMode="auto">
                <a:xfrm>
                  <a:off x="2275" y="422"/>
                  <a:ext cx="67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2000">
                      <a:latin typeface="Times New Roman" panose="02020603050405020304" pitchFamily="18" charset="0"/>
                      <a:ea typeface="宋体" panose="02010600030101010101" pitchFamily="2" charset="-122"/>
                    </a:rPr>
                    <a:t>64</a:t>
                  </a:r>
                  <a:endParaRPr lang="en-US" altLang="zh-CN" sz="2000" b="0">
                    <a:latin typeface="Times New Roman" panose="02020603050405020304" pitchFamily="18" charset="0"/>
                    <a:ea typeface="宋体" panose="02010600030101010101" pitchFamily="2" charset="-122"/>
                  </a:endParaRPr>
                </a:p>
              </p:txBody>
            </p:sp>
            <p:sp>
              <p:nvSpPr>
                <p:cNvPr id="23602" name="Rectangle 29">
                  <a:extLst>
                    <a:ext uri="{FF2B5EF4-FFF2-40B4-BE49-F238E27FC236}">
                      <a16:creationId xmlns:a16="http://schemas.microsoft.com/office/drawing/2014/main" id="{043B5FD9-43E5-49B2-AD8B-95BBDF0AC08D}"/>
                    </a:ext>
                  </a:extLst>
                </p:cNvPr>
                <p:cNvSpPr>
                  <a:spLocks noChangeArrowheads="1"/>
                </p:cNvSpPr>
                <p:nvPr/>
              </p:nvSpPr>
              <p:spPr bwMode="auto">
                <a:xfrm>
                  <a:off x="2232" y="422"/>
                  <a:ext cx="758"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sp>
          <p:nvSpPr>
            <p:cNvPr id="23592" name="Rectangle 30">
              <a:extLst>
                <a:ext uri="{FF2B5EF4-FFF2-40B4-BE49-F238E27FC236}">
                  <a16:creationId xmlns:a16="http://schemas.microsoft.com/office/drawing/2014/main" id="{C5C99F1C-F3E4-4711-A6FF-479A6F37D37C}"/>
                </a:ext>
              </a:extLst>
            </p:cNvPr>
            <p:cNvSpPr>
              <a:spLocks noChangeArrowheads="1"/>
            </p:cNvSpPr>
            <p:nvPr/>
          </p:nvSpPr>
          <p:spPr bwMode="auto">
            <a:xfrm>
              <a:off x="-3" y="-3"/>
              <a:ext cx="2996" cy="850"/>
            </a:xfrm>
            <a:prstGeom prst="rect">
              <a:avLst/>
            </a:prstGeom>
            <a:noFill/>
            <a:ln w="11112"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sp>
        <p:nvSpPr>
          <p:cNvPr id="654367" name="Rectangle 31">
            <a:extLst>
              <a:ext uri="{FF2B5EF4-FFF2-40B4-BE49-F238E27FC236}">
                <a16:creationId xmlns:a16="http://schemas.microsoft.com/office/drawing/2014/main" id="{E4F73B72-8064-48C4-A4D6-61B02FFAF73F}"/>
              </a:ext>
            </a:extLst>
          </p:cNvPr>
          <p:cNvSpPr>
            <a:spLocks noChangeArrowheads="1"/>
          </p:cNvSpPr>
          <p:nvPr/>
        </p:nvSpPr>
        <p:spPr bwMode="auto">
          <a:xfrm>
            <a:off x="533400" y="4191000"/>
            <a:ext cx="5678488"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⒊  </a:t>
            </a:r>
            <a:r>
              <a:rPr kumimoji="0" lang="zh-CN" altLang="en-US" sz="2400">
                <a:latin typeface="Arial" panose="020B0604020202020204" pitchFamily="34" charset="0"/>
                <a:ea typeface="楷体" panose="02010609060101010101" pitchFamily="49" charset="-122"/>
                <a:cs typeface="Arial" panose="020B0604020202020204" pitchFamily="34" charset="0"/>
              </a:rPr>
              <a:t>气味：有氨的刺激性气味及腥臭味。</a:t>
            </a:r>
          </a:p>
        </p:txBody>
      </p:sp>
      <p:sp>
        <p:nvSpPr>
          <p:cNvPr id="654368" name="Rectangle 32">
            <a:extLst>
              <a:ext uri="{FF2B5EF4-FFF2-40B4-BE49-F238E27FC236}">
                <a16:creationId xmlns:a16="http://schemas.microsoft.com/office/drawing/2014/main" id="{4075BF9C-0011-4245-BF80-1DA438228995}"/>
              </a:ext>
            </a:extLst>
          </p:cNvPr>
          <p:cNvSpPr>
            <a:spLocks noChangeArrowheads="1"/>
          </p:cNvSpPr>
          <p:nvPr/>
        </p:nvSpPr>
        <p:spPr bwMode="auto">
          <a:xfrm>
            <a:off x="533400" y="4724400"/>
            <a:ext cx="4379913"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⒋  </a:t>
            </a:r>
            <a:r>
              <a:rPr kumimoji="0" lang="zh-CN" altLang="en-US" sz="2400">
                <a:latin typeface="Arial" panose="020B0604020202020204" pitchFamily="34" charset="0"/>
                <a:ea typeface="楷体" panose="02010609060101010101" pitchFamily="49" charset="-122"/>
                <a:cs typeface="Arial" panose="020B0604020202020204" pitchFamily="34" charset="0"/>
              </a:rPr>
              <a:t>毒性：芳胺的毒性很大。</a:t>
            </a:r>
          </a:p>
        </p:txBody>
      </p:sp>
      <p:sp>
        <p:nvSpPr>
          <p:cNvPr id="654369" name="Rectangle 33">
            <a:extLst>
              <a:ext uri="{FF2B5EF4-FFF2-40B4-BE49-F238E27FC236}">
                <a16:creationId xmlns:a16="http://schemas.microsoft.com/office/drawing/2014/main" id="{AC8657D9-3207-43ED-A2BC-A9CA7C5C1301}"/>
              </a:ext>
            </a:extLst>
          </p:cNvPr>
          <p:cNvSpPr>
            <a:spLocks noChangeArrowheads="1"/>
          </p:cNvSpPr>
          <p:nvPr/>
        </p:nvSpPr>
        <p:spPr bwMode="auto">
          <a:xfrm>
            <a:off x="533400" y="5238750"/>
            <a:ext cx="8142288"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⒌  </a:t>
            </a:r>
            <a:r>
              <a:rPr kumimoji="0" lang="zh-CN" altLang="en-US" sz="2400">
                <a:latin typeface="Arial" panose="020B0604020202020204" pitchFamily="34" charset="0"/>
                <a:ea typeface="楷体" panose="02010609060101010101" pitchFamily="49" charset="-122"/>
                <a:cs typeface="Arial" panose="020B0604020202020204" pitchFamily="34" charset="0"/>
              </a:rPr>
              <a:t>状态：甲胺、二甲胺、三甲胺是气体。</a:t>
            </a:r>
          </a:p>
          <a:p>
            <a:pPr algn="just">
              <a:lnSpc>
                <a:spcPct val="130000"/>
              </a:lnSpc>
              <a:spcBef>
                <a:spcPct val="0"/>
              </a:spcBef>
              <a:buFontTx/>
              <a:buNone/>
            </a:pPr>
            <a:r>
              <a:rPr kumimoji="0" lang="zh-CN" altLang="en-US" sz="2400">
                <a:latin typeface="Arial" panose="020B0604020202020204" pitchFamily="34" charset="0"/>
                <a:ea typeface="楷体" panose="02010609060101010101" pitchFamily="49" charset="-122"/>
                <a:cs typeface="Arial" panose="020B0604020202020204" pitchFamily="34" charset="0"/>
              </a:rPr>
              <a:t>                  低级胺是液体。高级胺是固体。</a:t>
            </a:r>
          </a:p>
        </p:txBody>
      </p:sp>
      <p:sp>
        <p:nvSpPr>
          <p:cNvPr id="654370" name="Rectangle 34">
            <a:extLst>
              <a:ext uri="{FF2B5EF4-FFF2-40B4-BE49-F238E27FC236}">
                <a16:creationId xmlns:a16="http://schemas.microsoft.com/office/drawing/2014/main" id="{57B2423A-8678-4415-B314-3B3786DBF509}"/>
              </a:ext>
            </a:extLst>
          </p:cNvPr>
          <p:cNvSpPr>
            <a:spLocks noChangeArrowheads="1"/>
          </p:cNvSpPr>
          <p:nvPr/>
        </p:nvSpPr>
        <p:spPr bwMode="auto">
          <a:xfrm>
            <a:off x="533400" y="3657600"/>
            <a:ext cx="84582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⒉  </a:t>
            </a:r>
            <a:r>
              <a:rPr kumimoji="0" lang="zh-CN" altLang="en-US" sz="2400">
                <a:latin typeface="Arial" panose="020B0604020202020204" pitchFamily="34" charset="0"/>
                <a:ea typeface="楷体" panose="02010609060101010101" pitchFamily="49" charset="-122"/>
                <a:cs typeface="Arial" panose="020B0604020202020204" pitchFamily="34" charset="0"/>
              </a:rPr>
              <a:t>水溶性：低级易溶于水，随烃基的增大，水溶解度降低。</a:t>
            </a:r>
          </a:p>
        </p:txBody>
      </p:sp>
      <p:grpSp>
        <p:nvGrpSpPr>
          <p:cNvPr id="654371" name="Group 35">
            <a:extLst>
              <a:ext uri="{FF2B5EF4-FFF2-40B4-BE49-F238E27FC236}">
                <a16:creationId xmlns:a16="http://schemas.microsoft.com/office/drawing/2014/main" id="{50D3AE67-1302-413A-B7D8-05AF6D8820D1}"/>
              </a:ext>
            </a:extLst>
          </p:cNvPr>
          <p:cNvGrpSpPr>
            <a:grpSpLocks/>
          </p:cNvGrpSpPr>
          <p:nvPr/>
        </p:nvGrpSpPr>
        <p:grpSpPr bwMode="auto">
          <a:xfrm>
            <a:off x="1219200" y="2514600"/>
            <a:ext cx="7086600" cy="914400"/>
            <a:chOff x="-3" y="-3"/>
            <a:chExt cx="3206" cy="850"/>
          </a:xfrm>
        </p:grpSpPr>
        <p:grpSp>
          <p:nvGrpSpPr>
            <p:cNvPr id="23565" name="Group 36">
              <a:extLst>
                <a:ext uri="{FF2B5EF4-FFF2-40B4-BE49-F238E27FC236}">
                  <a16:creationId xmlns:a16="http://schemas.microsoft.com/office/drawing/2014/main" id="{17F1E13E-A0B7-4F66-9784-2C15D92C2C18}"/>
                </a:ext>
              </a:extLst>
            </p:cNvPr>
            <p:cNvGrpSpPr>
              <a:grpSpLocks/>
            </p:cNvGrpSpPr>
            <p:nvPr/>
          </p:nvGrpSpPr>
          <p:grpSpPr bwMode="auto">
            <a:xfrm>
              <a:off x="0" y="0"/>
              <a:ext cx="3200" cy="844"/>
              <a:chOff x="0" y="0"/>
              <a:chExt cx="3200" cy="844"/>
            </a:xfrm>
          </p:grpSpPr>
          <p:grpSp>
            <p:nvGrpSpPr>
              <p:cNvPr id="23567" name="Group 37">
                <a:extLst>
                  <a:ext uri="{FF2B5EF4-FFF2-40B4-BE49-F238E27FC236}">
                    <a16:creationId xmlns:a16="http://schemas.microsoft.com/office/drawing/2014/main" id="{F7B45545-1821-4CD6-B5D5-B7B908CD9D7C}"/>
                  </a:ext>
                </a:extLst>
              </p:cNvPr>
              <p:cNvGrpSpPr>
                <a:grpSpLocks/>
              </p:cNvGrpSpPr>
              <p:nvPr/>
            </p:nvGrpSpPr>
            <p:grpSpPr bwMode="auto">
              <a:xfrm>
                <a:off x="0" y="0"/>
                <a:ext cx="758" cy="422"/>
                <a:chOff x="0" y="0"/>
                <a:chExt cx="758" cy="422"/>
              </a:xfrm>
            </p:grpSpPr>
            <p:sp>
              <p:nvSpPr>
                <p:cNvPr id="23589" name="Rectangle 38">
                  <a:extLst>
                    <a:ext uri="{FF2B5EF4-FFF2-40B4-BE49-F238E27FC236}">
                      <a16:creationId xmlns:a16="http://schemas.microsoft.com/office/drawing/2014/main" id="{775CBB25-71B4-456D-9037-BD45935CC0D9}"/>
                    </a:ext>
                  </a:extLst>
                </p:cNvPr>
                <p:cNvSpPr>
                  <a:spLocks noChangeArrowheads="1"/>
                </p:cNvSpPr>
                <p:nvPr/>
              </p:nvSpPr>
              <p:spPr bwMode="auto">
                <a:xfrm>
                  <a:off x="43" y="0"/>
                  <a:ext cx="67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en-US" altLang="zh-CN" sz="2000" b="0">
                      <a:latin typeface="Times New Roman" panose="02020603050405020304" pitchFamily="18" charset="0"/>
                      <a:ea typeface="宋体" panose="02010600030101010101" pitchFamily="2" charset="-122"/>
                    </a:rPr>
                    <a:t> </a:t>
                  </a:r>
                </a:p>
                <a:p>
                  <a:pPr algn="just">
                    <a:lnSpc>
                      <a:spcPct val="100000"/>
                    </a:lnSpc>
                    <a:spcBef>
                      <a:spcPct val="0"/>
                    </a:spcBef>
                    <a:buFontTx/>
                    <a:buNone/>
                  </a:pPr>
                  <a:endParaRPr lang="en-US" altLang="zh-CN" sz="2000" b="0">
                    <a:latin typeface="Times New Roman" panose="02020603050405020304" pitchFamily="18" charset="0"/>
                    <a:ea typeface="宋体" panose="02010600030101010101" pitchFamily="2" charset="-122"/>
                  </a:endParaRPr>
                </a:p>
              </p:txBody>
            </p:sp>
            <p:sp>
              <p:nvSpPr>
                <p:cNvPr id="23590" name="Rectangle 39">
                  <a:extLst>
                    <a:ext uri="{FF2B5EF4-FFF2-40B4-BE49-F238E27FC236}">
                      <a16:creationId xmlns:a16="http://schemas.microsoft.com/office/drawing/2014/main" id="{937C2AB4-A96C-4798-9931-AB93B9B61E69}"/>
                    </a:ext>
                  </a:extLst>
                </p:cNvPr>
                <p:cNvSpPr>
                  <a:spLocks noChangeArrowheads="1"/>
                </p:cNvSpPr>
                <p:nvPr/>
              </p:nvSpPr>
              <p:spPr bwMode="auto">
                <a:xfrm>
                  <a:off x="0" y="0"/>
                  <a:ext cx="758"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568" name="Group 40">
                <a:extLst>
                  <a:ext uri="{FF2B5EF4-FFF2-40B4-BE49-F238E27FC236}">
                    <a16:creationId xmlns:a16="http://schemas.microsoft.com/office/drawing/2014/main" id="{5BDBA00B-E683-4BA0-AB1B-702CB4C4ACEC}"/>
                  </a:ext>
                </a:extLst>
              </p:cNvPr>
              <p:cNvGrpSpPr>
                <a:grpSpLocks/>
              </p:cNvGrpSpPr>
              <p:nvPr/>
            </p:nvGrpSpPr>
            <p:grpSpPr bwMode="auto">
              <a:xfrm>
                <a:off x="758" y="0"/>
                <a:ext cx="842" cy="422"/>
                <a:chOff x="758" y="0"/>
                <a:chExt cx="842" cy="422"/>
              </a:xfrm>
            </p:grpSpPr>
            <p:sp>
              <p:nvSpPr>
                <p:cNvPr id="23587" name="Rectangle 41">
                  <a:extLst>
                    <a:ext uri="{FF2B5EF4-FFF2-40B4-BE49-F238E27FC236}">
                      <a16:creationId xmlns:a16="http://schemas.microsoft.com/office/drawing/2014/main" id="{B4B3D18A-CE59-423D-B96A-BFFC86AB365C}"/>
                    </a:ext>
                  </a:extLst>
                </p:cNvPr>
                <p:cNvSpPr>
                  <a:spLocks noChangeArrowheads="1"/>
                </p:cNvSpPr>
                <p:nvPr/>
              </p:nvSpPr>
              <p:spPr bwMode="auto">
                <a:xfrm>
                  <a:off x="801" y="0"/>
                  <a:ext cx="75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zh-CN" altLang="en-US" sz="2000">
                      <a:latin typeface="Times New Roman" panose="02020603050405020304" pitchFamily="18" charset="0"/>
                      <a:ea typeface="宋体" panose="02010600030101010101" pitchFamily="2" charset="-122"/>
                    </a:rPr>
                    <a:t>正丙胺（伯）</a:t>
                  </a:r>
                  <a:endParaRPr lang="zh-CN" altLang="en-US" sz="2000" b="0">
                    <a:latin typeface="Times New Roman" panose="02020603050405020304" pitchFamily="18" charset="0"/>
                    <a:ea typeface="宋体" panose="02010600030101010101" pitchFamily="2" charset="-122"/>
                  </a:endParaRPr>
                </a:p>
              </p:txBody>
            </p:sp>
            <p:sp>
              <p:nvSpPr>
                <p:cNvPr id="23588" name="Rectangle 42">
                  <a:extLst>
                    <a:ext uri="{FF2B5EF4-FFF2-40B4-BE49-F238E27FC236}">
                      <a16:creationId xmlns:a16="http://schemas.microsoft.com/office/drawing/2014/main" id="{E27B49D4-3980-45AD-9767-B61527DFB15E}"/>
                    </a:ext>
                  </a:extLst>
                </p:cNvPr>
                <p:cNvSpPr>
                  <a:spLocks noChangeArrowheads="1"/>
                </p:cNvSpPr>
                <p:nvPr/>
              </p:nvSpPr>
              <p:spPr bwMode="auto">
                <a:xfrm>
                  <a:off x="758" y="0"/>
                  <a:ext cx="842"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569" name="Group 43">
                <a:extLst>
                  <a:ext uri="{FF2B5EF4-FFF2-40B4-BE49-F238E27FC236}">
                    <a16:creationId xmlns:a16="http://schemas.microsoft.com/office/drawing/2014/main" id="{CBCAA8A9-12F0-4F96-A328-39149C30A48E}"/>
                  </a:ext>
                </a:extLst>
              </p:cNvPr>
              <p:cNvGrpSpPr>
                <a:grpSpLocks/>
              </p:cNvGrpSpPr>
              <p:nvPr/>
            </p:nvGrpSpPr>
            <p:grpSpPr bwMode="auto">
              <a:xfrm>
                <a:off x="1600" y="0"/>
                <a:ext cx="800" cy="422"/>
                <a:chOff x="1600" y="0"/>
                <a:chExt cx="800" cy="422"/>
              </a:xfrm>
            </p:grpSpPr>
            <p:sp>
              <p:nvSpPr>
                <p:cNvPr id="23585" name="Rectangle 44">
                  <a:extLst>
                    <a:ext uri="{FF2B5EF4-FFF2-40B4-BE49-F238E27FC236}">
                      <a16:creationId xmlns:a16="http://schemas.microsoft.com/office/drawing/2014/main" id="{CCB7D3D6-43C9-4111-9E2B-DD339038B0C3}"/>
                    </a:ext>
                  </a:extLst>
                </p:cNvPr>
                <p:cNvSpPr>
                  <a:spLocks noChangeArrowheads="1"/>
                </p:cNvSpPr>
                <p:nvPr/>
              </p:nvSpPr>
              <p:spPr bwMode="auto">
                <a:xfrm>
                  <a:off x="1643" y="0"/>
                  <a:ext cx="714"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zh-CN" altLang="en-US" sz="2000">
                      <a:latin typeface="Times New Roman" panose="02020603050405020304" pitchFamily="18" charset="0"/>
                      <a:ea typeface="宋体" panose="02010600030101010101" pitchFamily="2" charset="-122"/>
                    </a:rPr>
                    <a:t>甲乙胺（仲）</a:t>
                  </a:r>
                  <a:endParaRPr lang="zh-CN" altLang="en-US" sz="2000" b="0">
                    <a:latin typeface="Times New Roman" panose="02020603050405020304" pitchFamily="18" charset="0"/>
                    <a:ea typeface="宋体" panose="02010600030101010101" pitchFamily="2" charset="-122"/>
                  </a:endParaRPr>
                </a:p>
              </p:txBody>
            </p:sp>
            <p:sp>
              <p:nvSpPr>
                <p:cNvPr id="23586" name="Rectangle 45">
                  <a:extLst>
                    <a:ext uri="{FF2B5EF4-FFF2-40B4-BE49-F238E27FC236}">
                      <a16:creationId xmlns:a16="http://schemas.microsoft.com/office/drawing/2014/main" id="{B287A6AF-F9ED-41FB-A7D4-4488D3908593}"/>
                    </a:ext>
                  </a:extLst>
                </p:cNvPr>
                <p:cNvSpPr>
                  <a:spLocks noChangeArrowheads="1"/>
                </p:cNvSpPr>
                <p:nvPr/>
              </p:nvSpPr>
              <p:spPr bwMode="auto">
                <a:xfrm>
                  <a:off x="1600" y="0"/>
                  <a:ext cx="800"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570" name="Group 46">
                <a:extLst>
                  <a:ext uri="{FF2B5EF4-FFF2-40B4-BE49-F238E27FC236}">
                    <a16:creationId xmlns:a16="http://schemas.microsoft.com/office/drawing/2014/main" id="{178A48BC-83E8-49E2-96A5-1CD9BEB432BA}"/>
                  </a:ext>
                </a:extLst>
              </p:cNvPr>
              <p:cNvGrpSpPr>
                <a:grpSpLocks/>
              </p:cNvGrpSpPr>
              <p:nvPr/>
            </p:nvGrpSpPr>
            <p:grpSpPr bwMode="auto">
              <a:xfrm>
                <a:off x="2400" y="0"/>
                <a:ext cx="800" cy="422"/>
                <a:chOff x="2400" y="0"/>
                <a:chExt cx="800" cy="422"/>
              </a:xfrm>
            </p:grpSpPr>
            <p:sp>
              <p:nvSpPr>
                <p:cNvPr id="23583" name="Rectangle 47">
                  <a:extLst>
                    <a:ext uri="{FF2B5EF4-FFF2-40B4-BE49-F238E27FC236}">
                      <a16:creationId xmlns:a16="http://schemas.microsoft.com/office/drawing/2014/main" id="{17C9E105-5507-4ED7-9401-952600D67A23}"/>
                    </a:ext>
                  </a:extLst>
                </p:cNvPr>
                <p:cNvSpPr>
                  <a:spLocks noChangeArrowheads="1"/>
                </p:cNvSpPr>
                <p:nvPr/>
              </p:nvSpPr>
              <p:spPr bwMode="auto">
                <a:xfrm>
                  <a:off x="2443" y="0"/>
                  <a:ext cx="714"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zh-CN" altLang="en-US" sz="2000">
                      <a:latin typeface="Times New Roman" panose="02020603050405020304" pitchFamily="18" charset="0"/>
                      <a:ea typeface="宋体" panose="02010600030101010101" pitchFamily="2" charset="-122"/>
                    </a:rPr>
                    <a:t>三甲胺（叔）</a:t>
                  </a:r>
                  <a:endParaRPr lang="zh-CN" altLang="en-US" sz="2000" b="0">
                    <a:latin typeface="Times New Roman" panose="02020603050405020304" pitchFamily="18" charset="0"/>
                    <a:ea typeface="宋体" panose="02010600030101010101" pitchFamily="2" charset="-122"/>
                  </a:endParaRPr>
                </a:p>
              </p:txBody>
            </p:sp>
            <p:sp>
              <p:nvSpPr>
                <p:cNvPr id="23584" name="Rectangle 48">
                  <a:extLst>
                    <a:ext uri="{FF2B5EF4-FFF2-40B4-BE49-F238E27FC236}">
                      <a16:creationId xmlns:a16="http://schemas.microsoft.com/office/drawing/2014/main" id="{9B3489F3-9FCD-4E25-8A4F-660A2DDDDFAC}"/>
                    </a:ext>
                  </a:extLst>
                </p:cNvPr>
                <p:cNvSpPr>
                  <a:spLocks noChangeArrowheads="1"/>
                </p:cNvSpPr>
                <p:nvPr/>
              </p:nvSpPr>
              <p:spPr bwMode="auto">
                <a:xfrm>
                  <a:off x="2400" y="0"/>
                  <a:ext cx="800"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571" name="Group 49">
                <a:extLst>
                  <a:ext uri="{FF2B5EF4-FFF2-40B4-BE49-F238E27FC236}">
                    <a16:creationId xmlns:a16="http://schemas.microsoft.com/office/drawing/2014/main" id="{4BF02AEA-2FC7-4E62-A454-6845B005365F}"/>
                  </a:ext>
                </a:extLst>
              </p:cNvPr>
              <p:cNvGrpSpPr>
                <a:grpSpLocks/>
              </p:cNvGrpSpPr>
              <p:nvPr/>
            </p:nvGrpSpPr>
            <p:grpSpPr bwMode="auto">
              <a:xfrm>
                <a:off x="0" y="422"/>
                <a:ext cx="758" cy="422"/>
                <a:chOff x="0" y="422"/>
                <a:chExt cx="758" cy="422"/>
              </a:xfrm>
            </p:grpSpPr>
            <p:sp>
              <p:nvSpPr>
                <p:cNvPr id="23581" name="Rectangle 50">
                  <a:extLst>
                    <a:ext uri="{FF2B5EF4-FFF2-40B4-BE49-F238E27FC236}">
                      <a16:creationId xmlns:a16="http://schemas.microsoft.com/office/drawing/2014/main" id="{7C78E4E1-78CB-419F-9926-76B2ABCAC089}"/>
                    </a:ext>
                  </a:extLst>
                </p:cNvPr>
                <p:cNvSpPr>
                  <a:spLocks noChangeArrowheads="1"/>
                </p:cNvSpPr>
                <p:nvPr/>
              </p:nvSpPr>
              <p:spPr bwMode="auto">
                <a:xfrm>
                  <a:off x="43" y="422"/>
                  <a:ext cx="67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zh-CN" altLang="en-US" sz="2000">
                      <a:latin typeface="Times New Roman" panose="02020603050405020304" pitchFamily="18" charset="0"/>
                      <a:ea typeface="宋体" panose="02010600030101010101" pitchFamily="2" charset="-122"/>
                    </a:rPr>
                    <a:t>沸点（℃）</a:t>
                  </a:r>
                  <a:endParaRPr lang="zh-CN" altLang="en-US" sz="2000" b="0">
                    <a:latin typeface="Times New Roman" panose="02020603050405020304" pitchFamily="18" charset="0"/>
                    <a:ea typeface="宋体" panose="02010600030101010101" pitchFamily="2" charset="-122"/>
                  </a:endParaRPr>
                </a:p>
                <a:p>
                  <a:pPr algn="ctr">
                    <a:lnSpc>
                      <a:spcPct val="100000"/>
                    </a:lnSpc>
                    <a:spcBef>
                      <a:spcPct val="0"/>
                    </a:spcBef>
                    <a:buFontTx/>
                    <a:buNone/>
                  </a:pPr>
                  <a:endParaRPr lang="en-US" altLang="zh-CN" sz="2000" b="0">
                    <a:latin typeface="Times New Roman" panose="02020603050405020304" pitchFamily="18" charset="0"/>
                    <a:ea typeface="宋体" panose="02010600030101010101" pitchFamily="2" charset="-122"/>
                  </a:endParaRPr>
                </a:p>
              </p:txBody>
            </p:sp>
            <p:sp>
              <p:nvSpPr>
                <p:cNvPr id="23582" name="Rectangle 51">
                  <a:extLst>
                    <a:ext uri="{FF2B5EF4-FFF2-40B4-BE49-F238E27FC236}">
                      <a16:creationId xmlns:a16="http://schemas.microsoft.com/office/drawing/2014/main" id="{141D5EBB-F03E-4545-AD05-B5817A313EA2}"/>
                    </a:ext>
                  </a:extLst>
                </p:cNvPr>
                <p:cNvSpPr>
                  <a:spLocks noChangeArrowheads="1"/>
                </p:cNvSpPr>
                <p:nvPr/>
              </p:nvSpPr>
              <p:spPr bwMode="auto">
                <a:xfrm>
                  <a:off x="0" y="422"/>
                  <a:ext cx="758"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572" name="Group 52">
                <a:extLst>
                  <a:ext uri="{FF2B5EF4-FFF2-40B4-BE49-F238E27FC236}">
                    <a16:creationId xmlns:a16="http://schemas.microsoft.com/office/drawing/2014/main" id="{AEFDAF19-04BC-4314-A3AD-E2BDE2390262}"/>
                  </a:ext>
                </a:extLst>
              </p:cNvPr>
              <p:cNvGrpSpPr>
                <a:grpSpLocks/>
              </p:cNvGrpSpPr>
              <p:nvPr/>
            </p:nvGrpSpPr>
            <p:grpSpPr bwMode="auto">
              <a:xfrm>
                <a:off x="758" y="422"/>
                <a:ext cx="842" cy="422"/>
                <a:chOff x="758" y="422"/>
                <a:chExt cx="842" cy="422"/>
              </a:xfrm>
            </p:grpSpPr>
            <p:sp>
              <p:nvSpPr>
                <p:cNvPr id="23579" name="Rectangle 53">
                  <a:extLst>
                    <a:ext uri="{FF2B5EF4-FFF2-40B4-BE49-F238E27FC236}">
                      <a16:creationId xmlns:a16="http://schemas.microsoft.com/office/drawing/2014/main" id="{1710A0AB-C870-43D0-A198-FF99432BC4BE}"/>
                    </a:ext>
                  </a:extLst>
                </p:cNvPr>
                <p:cNvSpPr>
                  <a:spLocks noChangeArrowheads="1"/>
                </p:cNvSpPr>
                <p:nvPr/>
              </p:nvSpPr>
              <p:spPr bwMode="auto">
                <a:xfrm>
                  <a:off x="801" y="422"/>
                  <a:ext cx="75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2000">
                      <a:latin typeface="Times New Roman" panose="02020603050405020304" pitchFamily="18" charset="0"/>
                      <a:ea typeface="宋体" panose="02010600030101010101" pitchFamily="2" charset="-122"/>
                    </a:rPr>
                    <a:t>49</a:t>
                  </a:r>
                  <a:endParaRPr lang="en-US" altLang="zh-CN" sz="2000" b="0">
                    <a:latin typeface="Times New Roman" panose="02020603050405020304" pitchFamily="18" charset="0"/>
                    <a:ea typeface="宋体" panose="02010600030101010101" pitchFamily="2" charset="-122"/>
                  </a:endParaRPr>
                </a:p>
              </p:txBody>
            </p:sp>
            <p:sp>
              <p:nvSpPr>
                <p:cNvPr id="23580" name="Rectangle 54">
                  <a:extLst>
                    <a:ext uri="{FF2B5EF4-FFF2-40B4-BE49-F238E27FC236}">
                      <a16:creationId xmlns:a16="http://schemas.microsoft.com/office/drawing/2014/main" id="{D3CBACBD-5446-49AE-A64F-7C7F3BE79504}"/>
                    </a:ext>
                  </a:extLst>
                </p:cNvPr>
                <p:cNvSpPr>
                  <a:spLocks noChangeArrowheads="1"/>
                </p:cNvSpPr>
                <p:nvPr/>
              </p:nvSpPr>
              <p:spPr bwMode="auto">
                <a:xfrm>
                  <a:off x="758" y="422"/>
                  <a:ext cx="842"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573" name="Group 55">
                <a:extLst>
                  <a:ext uri="{FF2B5EF4-FFF2-40B4-BE49-F238E27FC236}">
                    <a16:creationId xmlns:a16="http://schemas.microsoft.com/office/drawing/2014/main" id="{6274AFE6-24E6-431A-A897-00D0DE0C7633}"/>
                  </a:ext>
                </a:extLst>
              </p:cNvPr>
              <p:cNvGrpSpPr>
                <a:grpSpLocks/>
              </p:cNvGrpSpPr>
              <p:nvPr/>
            </p:nvGrpSpPr>
            <p:grpSpPr bwMode="auto">
              <a:xfrm>
                <a:off x="1600" y="422"/>
                <a:ext cx="800" cy="422"/>
                <a:chOff x="1600" y="422"/>
                <a:chExt cx="800" cy="422"/>
              </a:xfrm>
            </p:grpSpPr>
            <p:sp>
              <p:nvSpPr>
                <p:cNvPr id="23577" name="Rectangle 56">
                  <a:extLst>
                    <a:ext uri="{FF2B5EF4-FFF2-40B4-BE49-F238E27FC236}">
                      <a16:creationId xmlns:a16="http://schemas.microsoft.com/office/drawing/2014/main" id="{D17C838A-1D3E-40ED-B5D3-06106BFB5733}"/>
                    </a:ext>
                  </a:extLst>
                </p:cNvPr>
                <p:cNvSpPr>
                  <a:spLocks noChangeArrowheads="1"/>
                </p:cNvSpPr>
                <p:nvPr/>
              </p:nvSpPr>
              <p:spPr bwMode="auto">
                <a:xfrm>
                  <a:off x="1643" y="422"/>
                  <a:ext cx="714"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2000">
                      <a:latin typeface="Times New Roman" panose="02020603050405020304" pitchFamily="18" charset="0"/>
                      <a:ea typeface="宋体" panose="02010600030101010101" pitchFamily="2" charset="-122"/>
                    </a:rPr>
                    <a:t>35</a:t>
                  </a:r>
                  <a:endParaRPr lang="en-US" altLang="zh-CN" sz="2000" b="0">
                    <a:latin typeface="Times New Roman" panose="02020603050405020304" pitchFamily="18" charset="0"/>
                    <a:ea typeface="宋体" panose="02010600030101010101" pitchFamily="2" charset="-122"/>
                  </a:endParaRPr>
                </a:p>
              </p:txBody>
            </p:sp>
            <p:sp>
              <p:nvSpPr>
                <p:cNvPr id="23578" name="Rectangle 57">
                  <a:extLst>
                    <a:ext uri="{FF2B5EF4-FFF2-40B4-BE49-F238E27FC236}">
                      <a16:creationId xmlns:a16="http://schemas.microsoft.com/office/drawing/2014/main" id="{878341FC-CAFA-49DD-8431-C767B6A35C47}"/>
                    </a:ext>
                  </a:extLst>
                </p:cNvPr>
                <p:cNvSpPr>
                  <a:spLocks noChangeArrowheads="1"/>
                </p:cNvSpPr>
                <p:nvPr/>
              </p:nvSpPr>
              <p:spPr bwMode="auto">
                <a:xfrm>
                  <a:off x="1600" y="422"/>
                  <a:ext cx="800"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nvGrpSpPr>
              <p:cNvPr id="23574" name="Group 58">
                <a:extLst>
                  <a:ext uri="{FF2B5EF4-FFF2-40B4-BE49-F238E27FC236}">
                    <a16:creationId xmlns:a16="http://schemas.microsoft.com/office/drawing/2014/main" id="{B929457D-F2DE-42BF-8E68-9455E8A87FA0}"/>
                  </a:ext>
                </a:extLst>
              </p:cNvPr>
              <p:cNvGrpSpPr>
                <a:grpSpLocks/>
              </p:cNvGrpSpPr>
              <p:nvPr/>
            </p:nvGrpSpPr>
            <p:grpSpPr bwMode="auto">
              <a:xfrm>
                <a:off x="2400" y="422"/>
                <a:ext cx="800" cy="422"/>
                <a:chOff x="2400" y="422"/>
                <a:chExt cx="800" cy="422"/>
              </a:xfrm>
            </p:grpSpPr>
            <p:sp>
              <p:nvSpPr>
                <p:cNvPr id="23575" name="Rectangle 59">
                  <a:extLst>
                    <a:ext uri="{FF2B5EF4-FFF2-40B4-BE49-F238E27FC236}">
                      <a16:creationId xmlns:a16="http://schemas.microsoft.com/office/drawing/2014/main" id="{887481A5-0BA1-46B8-B7C2-7A4A38D521E9}"/>
                    </a:ext>
                  </a:extLst>
                </p:cNvPr>
                <p:cNvSpPr>
                  <a:spLocks noChangeArrowheads="1"/>
                </p:cNvSpPr>
                <p:nvPr/>
              </p:nvSpPr>
              <p:spPr bwMode="auto">
                <a:xfrm>
                  <a:off x="2443" y="422"/>
                  <a:ext cx="714"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en-US" altLang="zh-CN" sz="2000">
                      <a:latin typeface="Times New Roman" panose="02020603050405020304" pitchFamily="18" charset="0"/>
                      <a:ea typeface="宋体" panose="02010600030101010101" pitchFamily="2" charset="-122"/>
                    </a:rPr>
                    <a:t>3</a:t>
                  </a:r>
                  <a:endParaRPr lang="en-US" altLang="zh-CN" sz="2000" b="0">
                    <a:latin typeface="Times New Roman" panose="02020603050405020304" pitchFamily="18" charset="0"/>
                    <a:ea typeface="宋体" panose="02010600030101010101" pitchFamily="2" charset="-122"/>
                  </a:endParaRPr>
                </a:p>
              </p:txBody>
            </p:sp>
            <p:sp>
              <p:nvSpPr>
                <p:cNvPr id="23576" name="Rectangle 60">
                  <a:extLst>
                    <a:ext uri="{FF2B5EF4-FFF2-40B4-BE49-F238E27FC236}">
                      <a16:creationId xmlns:a16="http://schemas.microsoft.com/office/drawing/2014/main" id="{9EEA2EBF-C8D9-4820-8CD8-DA3860399885}"/>
                    </a:ext>
                  </a:extLst>
                </p:cNvPr>
                <p:cNvSpPr>
                  <a:spLocks noChangeArrowheads="1"/>
                </p:cNvSpPr>
                <p:nvPr/>
              </p:nvSpPr>
              <p:spPr bwMode="auto">
                <a:xfrm>
                  <a:off x="2400" y="422"/>
                  <a:ext cx="800" cy="422"/>
                </a:xfrm>
                <a:prstGeom prst="rect">
                  <a:avLst/>
                </a:prstGeom>
                <a:noFill/>
                <a:ln w="7"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grpSp>
        <p:sp>
          <p:nvSpPr>
            <p:cNvPr id="23566" name="Rectangle 61">
              <a:extLst>
                <a:ext uri="{FF2B5EF4-FFF2-40B4-BE49-F238E27FC236}">
                  <a16:creationId xmlns:a16="http://schemas.microsoft.com/office/drawing/2014/main" id="{1FB47831-4CE0-47D7-895D-389681C5CA88}"/>
                </a:ext>
              </a:extLst>
            </p:cNvPr>
            <p:cNvSpPr>
              <a:spLocks noChangeArrowheads="1"/>
            </p:cNvSpPr>
            <p:nvPr/>
          </p:nvSpPr>
          <p:spPr bwMode="auto">
            <a:xfrm>
              <a:off x="-3" y="-3"/>
              <a:ext cx="3206" cy="850"/>
            </a:xfrm>
            <a:prstGeom prst="rect">
              <a:avLst/>
            </a:prstGeom>
            <a:noFill/>
            <a:ln w="11112" cap="sq">
              <a:solidFill>
                <a:srgbClr val="A0A0A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endParaRPr lang="zh-CN" altLang="en-US" sz="2400">
                <a:latin typeface="Times New Roman" panose="02020603050405020304" pitchFamily="18" charset="0"/>
                <a:ea typeface="宋体" panose="02010600030101010101" pitchFamily="2" charset="-122"/>
              </a:endParaRPr>
            </a:p>
          </p:txBody>
        </p:sp>
      </p:grpSp>
      <p:sp>
        <p:nvSpPr>
          <p:cNvPr id="654398" name="Rectangle 62">
            <a:extLst>
              <a:ext uri="{FF2B5EF4-FFF2-40B4-BE49-F238E27FC236}">
                <a16:creationId xmlns:a16="http://schemas.microsoft.com/office/drawing/2014/main" id="{7497480B-44F8-4309-97B4-0818B5FC9AD5}"/>
              </a:ext>
            </a:extLst>
          </p:cNvPr>
          <p:cNvSpPr>
            <a:spLocks noChangeArrowheads="1"/>
          </p:cNvSpPr>
          <p:nvPr/>
        </p:nvSpPr>
        <p:spPr bwMode="auto">
          <a:xfrm>
            <a:off x="533400" y="6248400"/>
            <a:ext cx="571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⒍  </a:t>
            </a:r>
            <a:r>
              <a:rPr kumimoji="0" lang="zh-CN" altLang="en-US" sz="2400">
                <a:latin typeface="Arial" panose="020B0604020202020204" pitchFamily="34" charset="0"/>
                <a:ea typeface="楷体" panose="02010609060101010101" pitchFamily="49" charset="-122"/>
                <a:cs typeface="Arial" panose="020B0604020202020204" pitchFamily="34" charset="0"/>
              </a:rPr>
              <a:t>芳胺是高沸点液体或低熔点固体。</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4338"/>
                                        </p:tgtEl>
                                        <p:attrNameLst>
                                          <p:attrName>style.visibility</p:attrName>
                                        </p:attrNameLst>
                                      </p:cBhvr>
                                      <p:to>
                                        <p:strVal val="visible"/>
                                      </p:to>
                                    </p:set>
                                    <p:anim calcmode="lin" valueType="num">
                                      <p:cBhvr additive="base">
                                        <p:cTn id="7" dur="500" fill="hold"/>
                                        <p:tgtEl>
                                          <p:spTgt spid="654338"/>
                                        </p:tgtEl>
                                        <p:attrNameLst>
                                          <p:attrName>ppt_x</p:attrName>
                                        </p:attrNameLst>
                                      </p:cBhvr>
                                      <p:tavLst>
                                        <p:tav tm="0">
                                          <p:val>
                                            <p:strVal val="#ppt_x"/>
                                          </p:val>
                                        </p:tav>
                                        <p:tav tm="100000">
                                          <p:val>
                                            <p:strVal val="#ppt_x"/>
                                          </p:val>
                                        </p:tav>
                                      </p:tavLst>
                                    </p:anim>
                                    <p:anim calcmode="lin" valueType="num">
                                      <p:cBhvr additive="base">
                                        <p:cTn id="8" dur="500" fill="hold"/>
                                        <p:tgtEl>
                                          <p:spTgt spid="65433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4339"/>
                                        </p:tgtEl>
                                        <p:attrNameLst>
                                          <p:attrName>style.visibility</p:attrName>
                                        </p:attrNameLst>
                                      </p:cBhvr>
                                      <p:to>
                                        <p:strVal val="visible"/>
                                      </p:to>
                                    </p:set>
                                    <p:anim calcmode="lin" valueType="num">
                                      <p:cBhvr additive="base">
                                        <p:cTn id="13" dur="500" fill="hold"/>
                                        <p:tgtEl>
                                          <p:spTgt spid="654339"/>
                                        </p:tgtEl>
                                        <p:attrNameLst>
                                          <p:attrName>ppt_x</p:attrName>
                                        </p:attrNameLst>
                                      </p:cBhvr>
                                      <p:tavLst>
                                        <p:tav tm="0">
                                          <p:val>
                                            <p:strVal val="0-#ppt_w/2"/>
                                          </p:val>
                                        </p:tav>
                                        <p:tav tm="100000">
                                          <p:val>
                                            <p:strVal val="#ppt_x"/>
                                          </p:val>
                                        </p:tav>
                                      </p:tavLst>
                                    </p:anim>
                                    <p:anim calcmode="lin" valueType="num">
                                      <p:cBhvr additive="base">
                                        <p:cTn id="14" dur="500" fill="hold"/>
                                        <p:tgtEl>
                                          <p:spTgt spid="65433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54340"/>
                                        </p:tgtEl>
                                        <p:attrNameLst>
                                          <p:attrName>style.visibility</p:attrName>
                                        </p:attrNameLst>
                                      </p:cBhvr>
                                      <p:to>
                                        <p:strVal val="visible"/>
                                      </p:to>
                                    </p:set>
                                    <p:anim calcmode="lin" valueType="num">
                                      <p:cBhvr additive="base">
                                        <p:cTn id="19" dur="500" fill="hold"/>
                                        <p:tgtEl>
                                          <p:spTgt spid="654340"/>
                                        </p:tgtEl>
                                        <p:attrNameLst>
                                          <p:attrName>ppt_x</p:attrName>
                                        </p:attrNameLst>
                                      </p:cBhvr>
                                      <p:tavLst>
                                        <p:tav tm="0">
                                          <p:val>
                                            <p:strVal val="0-#ppt_w/2"/>
                                          </p:val>
                                        </p:tav>
                                        <p:tav tm="100000">
                                          <p:val>
                                            <p:strVal val="#ppt_x"/>
                                          </p:val>
                                        </p:tav>
                                      </p:tavLst>
                                    </p:anim>
                                    <p:anim calcmode="lin" valueType="num">
                                      <p:cBhvr additive="base">
                                        <p:cTn id="20" dur="500" fill="hold"/>
                                        <p:tgtEl>
                                          <p:spTgt spid="65434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54371"/>
                                        </p:tgtEl>
                                        <p:attrNameLst>
                                          <p:attrName>style.visibility</p:attrName>
                                        </p:attrNameLst>
                                      </p:cBhvr>
                                      <p:to>
                                        <p:strVal val="visible"/>
                                      </p:to>
                                    </p:set>
                                    <p:anim calcmode="lin" valueType="num">
                                      <p:cBhvr additive="base">
                                        <p:cTn id="25" dur="500" fill="hold"/>
                                        <p:tgtEl>
                                          <p:spTgt spid="654371"/>
                                        </p:tgtEl>
                                        <p:attrNameLst>
                                          <p:attrName>ppt_x</p:attrName>
                                        </p:attrNameLst>
                                      </p:cBhvr>
                                      <p:tavLst>
                                        <p:tav tm="0">
                                          <p:val>
                                            <p:strVal val="0-#ppt_w/2"/>
                                          </p:val>
                                        </p:tav>
                                        <p:tav tm="100000">
                                          <p:val>
                                            <p:strVal val="#ppt_x"/>
                                          </p:val>
                                        </p:tav>
                                      </p:tavLst>
                                    </p:anim>
                                    <p:anim calcmode="lin" valueType="num">
                                      <p:cBhvr additive="base">
                                        <p:cTn id="26" dur="500" fill="hold"/>
                                        <p:tgtEl>
                                          <p:spTgt spid="65437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654370"/>
                                        </p:tgtEl>
                                        <p:attrNameLst>
                                          <p:attrName>style.visibility</p:attrName>
                                        </p:attrNameLst>
                                      </p:cBhvr>
                                      <p:to>
                                        <p:strVal val="visible"/>
                                      </p:to>
                                    </p:set>
                                    <p:animEffect transition="in" filter="slide(fromBottom)">
                                      <p:cBhvr>
                                        <p:cTn id="31" dur="500"/>
                                        <p:tgtEl>
                                          <p:spTgt spid="65437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654367"/>
                                        </p:tgtEl>
                                        <p:attrNameLst>
                                          <p:attrName>style.visibility</p:attrName>
                                        </p:attrNameLst>
                                      </p:cBhvr>
                                      <p:to>
                                        <p:strVal val="visible"/>
                                      </p:to>
                                    </p:set>
                                    <p:animEffect transition="in" filter="slide(fromBottom)">
                                      <p:cBhvr>
                                        <p:cTn id="36" dur="500"/>
                                        <p:tgtEl>
                                          <p:spTgt spid="65436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654368"/>
                                        </p:tgtEl>
                                        <p:attrNameLst>
                                          <p:attrName>style.visibility</p:attrName>
                                        </p:attrNameLst>
                                      </p:cBhvr>
                                      <p:to>
                                        <p:strVal val="visible"/>
                                      </p:to>
                                    </p:set>
                                    <p:animEffect transition="in" filter="slide(fromBottom)">
                                      <p:cBhvr>
                                        <p:cTn id="41" dur="500"/>
                                        <p:tgtEl>
                                          <p:spTgt spid="65436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654369"/>
                                        </p:tgtEl>
                                        <p:attrNameLst>
                                          <p:attrName>style.visibility</p:attrName>
                                        </p:attrNameLst>
                                      </p:cBhvr>
                                      <p:to>
                                        <p:strVal val="visible"/>
                                      </p:to>
                                    </p:set>
                                    <p:animEffect transition="in" filter="slide(fromBottom)">
                                      <p:cBhvr>
                                        <p:cTn id="46" dur="500"/>
                                        <p:tgtEl>
                                          <p:spTgt spid="65436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654398"/>
                                        </p:tgtEl>
                                        <p:attrNameLst>
                                          <p:attrName>style.visibility</p:attrName>
                                        </p:attrNameLst>
                                      </p:cBhvr>
                                      <p:to>
                                        <p:strVal val="visible"/>
                                      </p:to>
                                    </p:set>
                                    <p:animEffect transition="in" filter="slide(fromBottom)">
                                      <p:cBhvr>
                                        <p:cTn id="51" dur="500"/>
                                        <p:tgtEl>
                                          <p:spTgt spid="654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38" grpId="0"/>
      <p:bldP spid="654339" grpId="0" autoUpdateAnimBg="0"/>
      <p:bldP spid="654367" grpId="0"/>
      <p:bldP spid="654368" grpId="0"/>
      <p:bldP spid="654369" grpId="0"/>
      <p:bldP spid="654370" grpId="0"/>
      <p:bldP spid="65439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9111" name="Object 23">
            <a:extLst>
              <a:ext uri="{FF2B5EF4-FFF2-40B4-BE49-F238E27FC236}">
                <a16:creationId xmlns:a16="http://schemas.microsoft.com/office/drawing/2014/main" id="{6E9D931C-08F8-450A-BFCA-27710A55FCAF}"/>
              </a:ext>
            </a:extLst>
          </p:cNvPr>
          <p:cNvGraphicFramePr>
            <a:graphicFrameLocks noGrp="1" noChangeAspect="1"/>
          </p:cNvGraphicFramePr>
          <p:nvPr>
            <p:ph sz="half" idx="1"/>
          </p:nvPr>
        </p:nvGraphicFramePr>
        <p:xfrm>
          <a:off x="1692275" y="1700213"/>
          <a:ext cx="4319588" cy="452437"/>
        </p:xfrm>
        <a:graphic>
          <a:graphicData uri="http://schemas.openxmlformats.org/presentationml/2006/ole">
            <mc:AlternateContent xmlns:mc="http://schemas.openxmlformats.org/markup-compatibility/2006">
              <mc:Choice xmlns:v="urn:schemas-microsoft-com:vml" Requires="v">
                <p:oleObj spid="_x0000_s24824" name="CS ChemDraw Drawing" r:id="rId3" imgW="3140492" imgH="328779" progId="ChemDraw.Document.6.0">
                  <p:embed/>
                </p:oleObj>
              </mc:Choice>
              <mc:Fallback>
                <p:oleObj name="CS ChemDraw Drawing" r:id="rId3" imgW="3140492" imgH="328779" progId="ChemDraw.Document.6.0">
                  <p:embed/>
                  <p:pic>
                    <p:nvPicPr>
                      <p:cNvPr id="0" name="Object 2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700213"/>
                        <a:ext cx="4319588" cy="45243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9113" name="Object 25">
            <a:extLst>
              <a:ext uri="{FF2B5EF4-FFF2-40B4-BE49-F238E27FC236}">
                <a16:creationId xmlns:a16="http://schemas.microsoft.com/office/drawing/2014/main" id="{DCC477B8-E42F-47BC-82E8-3A0A57755873}"/>
              </a:ext>
            </a:extLst>
          </p:cNvPr>
          <p:cNvGraphicFramePr>
            <a:graphicFrameLocks noGrp="1" noChangeAspect="1"/>
          </p:cNvGraphicFramePr>
          <p:nvPr>
            <p:ph sz="quarter" idx="2"/>
          </p:nvPr>
        </p:nvGraphicFramePr>
        <p:xfrm>
          <a:off x="1619250" y="2781300"/>
          <a:ext cx="5761038" cy="627063"/>
        </p:xfrm>
        <a:graphic>
          <a:graphicData uri="http://schemas.openxmlformats.org/presentationml/2006/ole">
            <mc:AlternateContent xmlns:mc="http://schemas.openxmlformats.org/markup-compatibility/2006">
              <mc:Choice xmlns:v="urn:schemas-microsoft-com:vml" Requires="v">
                <p:oleObj spid="_x0000_s24825" name="CS ChemDraw Drawing" r:id="rId5" imgW="4330931" imgH="472114" progId="ChemDraw.Document.6.0">
                  <p:embed/>
                </p:oleObj>
              </mc:Choice>
              <mc:Fallback>
                <p:oleObj name="CS ChemDraw Drawing" r:id="rId5" imgW="4330931" imgH="472114" progId="ChemDraw.Document.6.0">
                  <p:embed/>
                  <p:pic>
                    <p:nvPicPr>
                      <p:cNvPr id="0" name="Object 2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2781300"/>
                        <a:ext cx="5761038" cy="62706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9118" name="Object 30">
            <a:extLst>
              <a:ext uri="{FF2B5EF4-FFF2-40B4-BE49-F238E27FC236}">
                <a16:creationId xmlns:a16="http://schemas.microsoft.com/office/drawing/2014/main" id="{C8C5B90E-5108-456E-B94F-5BE6907D9C78}"/>
              </a:ext>
            </a:extLst>
          </p:cNvPr>
          <p:cNvGraphicFramePr>
            <a:graphicFrameLocks noGrp="1" noChangeAspect="1"/>
          </p:cNvGraphicFramePr>
          <p:nvPr>
            <p:ph sz="quarter" idx="3"/>
          </p:nvPr>
        </p:nvGraphicFramePr>
        <p:xfrm>
          <a:off x="2559050" y="5084763"/>
          <a:ext cx="5032375" cy="431800"/>
        </p:xfrm>
        <a:graphic>
          <a:graphicData uri="http://schemas.openxmlformats.org/presentationml/2006/ole">
            <mc:AlternateContent xmlns:mc="http://schemas.openxmlformats.org/markup-compatibility/2006">
              <mc:Choice xmlns:v="urn:schemas-microsoft-com:vml" Requires="v">
                <p:oleObj spid="_x0000_s24826" name="CS ChemDraw Drawing" r:id="rId7" imgW="3088933" imgH="264805" progId="ChemDraw.Document.6.0">
                  <p:embed/>
                </p:oleObj>
              </mc:Choice>
              <mc:Fallback>
                <p:oleObj name="CS ChemDraw Drawing" r:id="rId7" imgW="3088933" imgH="264805" progId="ChemDraw.Document.6.0">
                  <p:embed/>
                  <p:pic>
                    <p:nvPicPr>
                      <p:cNvPr id="0" name="Object 30"/>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9050" y="5084763"/>
                        <a:ext cx="5032375" cy="4318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a:extLst>
              <a:ext uri="{FF2B5EF4-FFF2-40B4-BE49-F238E27FC236}">
                <a16:creationId xmlns:a16="http://schemas.microsoft.com/office/drawing/2014/main" id="{4AFEBC1F-58F4-4978-B563-4800AAB1BC05}"/>
              </a:ext>
            </a:extLst>
          </p:cNvPr>
          <p:cNvSpPr>
            <a:spLocks noGrp="1"/>
          </p:cNvSpPr>
          <p:nvPr>
            <p:ph type="dt" sz="quarter" idx="10"/>
          </p:nvPr>
        </p:nvSpPr>
        <p:spPr/>
        <p:txBody>
          <a:bodyPr/>
          <a:lstStyle/>
          <a:p>
            <a:pPr>
              <a:defRPr/>
            </a:pPr>
            <a:fld id="{3FEA7CF1-C309-4960-9A62-ED7A62291A09}" type="datetime11">
              <a:rPr lang="zh-CN" altLang="en-US"/>
              <a:pPr>
                <a:defRPr/>
              </a:pPr>
              <a:t>13:53:09</a:t>
            </a:fld>
            <a:endParaRPr lang="en-US" altLang="zh-CN"/>
          </a:p>
        </p:txBody>
      </p:sp>
      <p:sp>
        <p:nvSpPr>
          <p:cNvPr id="14" name="灯片编号占位符 7">
            <a:extLst>
              <a:ext uri="{FF2B5EF4-FFF2-40B4-BE49-F238E27FC236}">
                <a16:creationId xmlns:a16="http://schemas.microsoft.com/office/drawing/2014/main" id="{5E206620-6CF6-48C0-AE4A-F52B8B836ADF}"/>
              </a:ext>
            </a:extLst>
          </p:cNvPr>
          <p:cNvSpPr>
            <a:spLocks noGrp="1"/>
          </p:cNvSpPr>
          <p:nvPr>
            <p:ph type="sldNum" sz="quarter" idx="12"/>
          </p:nvPr>
        </p:nvSpPr>
        <p:spPr/>
        <p:txBody>
          <a:bodyPr/>
          <a:lstStyle/>
          <a:p>
            <a:pPr>
              <a:defRPr/>
            </a:pPr>
            <a:fld id="{A609DAFE-0FCA-4ACC-956B-2B9836400F04}" type="slidenum">
              <a:rPr lang="en-US" altLang="zh-CN"/>
              <a:pPr>
                <a:defRPr/>
              </a:pPr>
              <a:t>28</a:t>
            </a:fld>
            <a:endParaRPr lang="en-US" altLang="zh-CN"/>
          </a:p>
        </p:txBody>
      </p:sp>
      <p:sp>
        <p:nvSpPr>
          <p:cNvPr id="729092" name="Rectangle 4">
            <a:extLst>
              <a:ext uri="{FF2B5EF4-FFF2-40B4-BE49-F238E27FC236}">
                <a16:creationId xmlns:a16="http://schemas.microsoft.com/office/drawing/2014/main" id="{F6CF3B32-B151-4747-8A45-60C930C6C388}"/>
              </a:ext>
            </a:extLst>
          </p:cNvPr>
          <p:cNvSpPr>
            <a:spLocks noChangeArrowheads="1"/>
          </p:cNvSpPr>
          <p:nvPr/>
        </p:nvSpPr>
        <p:spPr bwMode="auto">
          <a:xfrm>
            <a:off x="611188" y="1243013"/>
            <a:ext cx="4392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1. </a:t>
            </a:r>
            <a:r>
              <a:rPr lang="zh-CN" altLang="en-US" sz="2400">
                <a:latin typeface="Arial" panose="020B0604020202020204" pitchFamily="34" charset="0"/>
                <a:ea typeface="楷体" panose="02010609060101010101" pitchFamily="49" charset="-122"/>
                <a:cs typeface="Arial" panose="020B0604020202020204" pitchFamily="34" charset="0"/>
              </a:rPr>
              <a:t>碱性：和酸形成铵盐</a:t>
            </a:r>
          </a:p>
        </p:txBody>
      </p:sp>
      <p:sp>
        <p:nvSpPr>
          <p:cNvPr id="729094" name="Rectangle 6">
            <a:extLst>
              <a:ext uri="{FF2B5EF4-FFF2-40B4-BE49-F238E27FC236}">
                <a16:creationId xmlns:a16="http://schemas.microsoft.com/office/drawing/2014/main" id="{394B6F1C-D3CB-4304-92B6-D183C769A7A5}"/>
              </a:ext>
            </a:extLst>
          </p:cNvPr>
          <p:cNvSpPr>
            <a:spLocks noChangeArrowheads="1"/>
          </p:cNvSpPr>
          <p:nvPr/>
        </p:nvSpPr>
        <p:spPr bwMode="auto">
          <a:xfrm>
            <a:off x="900113" y="2133600"/>
            <a:ext cx="662463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zh-CN" altLang="en-US" sz="2400">
                <a:latin typeface="Times New Roman" panose="02020603050405020304" pitchFamily="18" charset="0"/>
                <a:ea typeface="楷体" panose="02010609060101010101" pitchFamily="49" charset="-122"/>
                <a:cs typeface="Arial" panose="020B0604020202020204" pitchFamily="34" charset="0"/>
              </a:rPr>
              <a:t>利用胺的碱性，可以鉴别并对其进行分离提纯。</a:t>
            </a:r>
          </a:p>
        </p:txBody>
      </p:sp>
      <p:sp>
        <p:nvSpPr>
          <p:cNvPr id="729105" name="Rectangle 17">
            <a:extLst>
              <a:ext uri="{FF2B5EF4-FFF2-40B4-BE49-F238E27FC236}">
                <a16:creationId xmlns:a16="http://schemas.microsoft.com/office/drawing/2014/main" id="{CA8C2AB5-6E59-4C05-B6BE-2EBCA6F86554}"/>
              </a:ext>
            </a:extLst>
          </p:cNvPr>
          <p:cNvSpPr>
            <a:spLocks noChangeArrowheads="1"/>
          </p:cNvSpPr>
          <p:nvPr/>
        </p:nvSpPr>
        <p:spPr bwMode="auto">
          <a:xfrm>
            <a:off x="792163" y="3500438"/>
            <a:ext cx="74517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zh-CN" altLang="en-US" sz="2400">
                <a:latin typeface="Times New Roman" panose="02020603050405020304" pitchFamily="18" charset="0"/>
                <a:ea typeface="楷体" panose="02010609060101010101" pitchFamily="49" charset="-122"/>
                <a:cs typeface="Arial" panose="020B0604020202020204" pitchFamily="34" charset="0"/>
              </a:rPr>
              <a:t>得到的铵盐不溶于有机溶剂，易溶于水，属弱碱盐。</a:t>
            </a:r>
          </a:p>
        </p:txBody>
      </p:sp>
      <p:sp>
        <p:nvSpPr>
          <p:cNvPr id="729107" name="Rectangle 19">
            <a:extLst>
              <a:ext uri="{FF2B5EF4-FFF2-40B4-BE49-F238E27FC236}">
                <a16:creationId xmlns:a16="http://schemas.microsoft.com/office/drawing/2014/main" id="{72381C97-C3F5-41AB-AA50-EE37FFD96D85}"/>
              </a:ext>
            </a:extLst>
          </p:cNvPr>
          <p:cNvSpPr>
            <a:spLocks noChangeArrowheads="1"/>
          </p:cNvSpPr>
          <p:nvPr/>
        </p:nvSpPr>
        <p:spPr bwMode="auto">
          <a:xfrm>
            <a:off x="395288" y="188913"/>
            <a:ext cx="7705104"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三、胺的化学性质</a:t>
            </a:r>
          </a:p>
        </p:txBody>
      </p:sp>
      <p:sp>
        <p:nvSpPr>
          <p:cNvPr id="729109" name="Rectangle 21">
            <a:extLst>
              <a:ext uri="{FF2B5EF4-FFF2-40B4-BE49-F238E27FC236}">
                <a16:creationId xmlns:a16="http://schemas.microsoft.com/office/drawing/2014/main" id="{38842526-4BC0-4771-A002-DFDAD987ABB2}"/>
              </a:ext>
            </a:extLst>
          </p:cNvPr>
          <p:cNvSpPr>
            <a:spLocks noChangeArrowheads="1"/>
          </p:cNvSpPr>
          <p:nvPr/>
        </p:nvSpPr>
        <p:spPr bwMode="auto">
          <a:xfrm>
            <a:off x="611188" y="692150"/>
            <a:ext cx="6659562"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sz="2400">
                <a:latin typeface="Arial" panose="020B0604020202020204" pitchFamily="34" charset="0"/>
                <a:ea typeface="楷体" panose="02010609060101010101" pitchFamily="49" charset="-122"/>
                <a:cs typeface="Arial" panose="020B0604020202020204" pitchFamily="34" charset="0"/>
              </a:rPr>
              <a:t>氨基</a:t>
            </a:r>
            <a:r>
              <a:rPr kumimoji="0" lang="en-US" altLang="zh-CN" sz="2400">
                <a:latin typeface="Arial" panose="020B0604020202020204" pitchFamily="34" charset="0"/>
                <a:ea typeface="楷体" panose="02010609060101010101" pitchFamily="49" charset="-122"/>
                <a:cs typeface="Arial" panose="020B0604020202020204" pitchFamily="34" charset="0"/>
              </a:rPr>
              <a:t>(-NH</a:t>
            </a:r>
            <a:r>
              <a:rPr kumimoji="0" lang="en-US" altLang="zh-CN" sz="2400" baseline="-25000">
                <a:latin typeface="Arial" panose="020B0604020202020204" pitchFamily="34" charset="0"/>
                <a:ea typeface="楷体" panose="02010609060101010101" pitchFamily="49" charset="-122"/>
                <a:cs typeface="Arial" panose="020B0604020202020204" pitchFamily="34" charset="0"/>
              </a:rPr>
              <a:t>2</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是胺的官能团。具有碱性与亲核性。</a:t>
            </a:r>
          </a:p>
        </p:txBody>
      </p:sp>
      <p:sp>
        <p:nvSpPr>
          <p:cNvPr id="729117" name="Rectangle 29">
            <a:extLst>
              <a:ext uri="{FF2B5EF4-FFF2-40B4-BE49-F238E27FC236}">
                <a16:creationId xmlns:a16="http://schemas.microsoft.com/office/drawing/2014/main" id="{F80B10F0-8986-4414-A40F-0BAA2CD01E53}"/>
              </a:ext>
            </a:extLst>
          </p:cNvPr>
          <p:cNvSpPr>
            <a:spLocks noChangeArrowheads="1"/>
          </p:cNvSpPr>
          <p:nvPr/>
        </p:nvSpPr>
        <p:spPr bwMode="auto">
          <a:xfrm>
            <a:off x="684213" y="4005263"/>
            <a:ext cx="8064500" cy="8223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en-US" altLang="zh-CN" sz="2400">
                <a:latin typeface="Arial" panose="020B0604020202020204" pitchFamily="34" charset="0"/>
                <a:ea typeface="楷体" panose="02010609060101010101" pitchFamily="49" charset="-122"/>
                <a:cs typeface="Arial" panose="020B0604020202020204" pitchFamily="34" charset="0"/>
              </a:rPr>
              <a:t>     </a:t>
            </a:r>
            <a:r>
              <a:rPr kumimoji="0" lang="zh-CN" altLang="en-US" sz="2400">
                <a:latin typeface="Arial" panose="020B0604020202020204" pitchFamily="34" charset="0"/>
                <a:ea typeface="楷体" panose="02010609060101010101" pitchFamily="49" charset="-122"/>
                <a:cs typeface="Arial" panose="020B0604020202020204" pitchFamily="34" charset="0"/>
              </a:rPr>
              <a:t>根据酸碱质子论和电子论，胺属于碱。溶于水后存在电离平衡。碱性强度以</a:t>
            </a:r>
            <a:r>
              <a:rPr kumimoji="0" lang="en-US" altLang="zh-CN" sz="2400">
                <a:latin typeface="Arial" panose="020B0604020202020204" pitchFamily="34" charset="0"/>
                <a:ea typeface="楷体" panose="02010609060101010101" pitchFamily="49" charset="-122"/>
                <a:cs typeface="Arial" panose="020B0604020202020204" pitchFamily="34" charset="0"/>
              </a:rPr>
              <a:t>K</a:t>
            </a:r>
            <a:r>
              <a:rPr kumimoji="0" lang="en-US" altLang="zh-CN" sz="2400" baseline="-25000">
                <a:latin typeface="Arial" panose="020B0604020202020204" pitchFamily="34" charset="0"/>
                <a:ea typeface="楷体" panose="02010609060101010101" pitchFamily="49" charset="-122"/>
                <a:cs typeface="Arial" panose="020B0604020202020204" pitchFamily="34" charset="0"/>
              </a:rPr>
              <a:t>b</a:t>
            </a:r>
            <a:r>
              <a:rPr kumimoji="0" lang="zh-CN" altLang="en-US" sz="2400">
                <a:latin typeface="Arial" panose="020B0604020202020204" pitchFamily="34" charset="0"/>
                <a:ea typeface="楷体" panose="02010609060101010101" pitchFamily="49" charset="-122"/>
                <a:cs typeface="Arial" panose="020B0604020202020204" pitchFamily="34" charset="0"/>
              </a:rPr>
              <a:t>表示。</a:t>
            </a:r>
          </a:p>
        </p:txBody>
      </p:sp>
      <p:sp>
        <p:nvSpPr>
          <p:cNvPr id="729121" name="Rectangle 33">
            <a:extLst>
              <a:ext uri="{FF2B5EF4-FFF2-40B4-BE49-F238E27FC236}">
                <a16:creationId xmlns:a16="http://schemas.microsoft.com/office/drawing/2014/main" id="{32DF3641-D0E7-4156-85D0-9DA32A72FB49}"/>
              </a:ext>
            </a:extLst>
          </p:cNvPr>
          <p:cNvSpPr>
            <a:spLocks noChangeArrowheads="1"/>
          </p:cNvSpPr>
          <p:nvPr/>
        </p:nvSpPr>
        <p:spPr bwMode="auto">
          <a:xfrm>
            <a:off x="755650" y="5805488"/>
            <a:ext cx="655955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zh-CN" altLang="en-US" sz="2400" dirty="0">
                <a:solidFill>
                  <a:srgbClr val="FF0000"/>
                </a:solidFill>
                <a:latin typeface="Arial" panose="020B0604020202020204" pitchFamily="34" charset="0"/>
                <a:ea typeface="楷体" panose="02010609060101010101" pitchFamily="49" charset="-122"/>
                <a:cs typeface="Arial" panose="020B0604020202020204" pitchFamily="34" charset="0"/>
              </a:rPr>
              <a:t>脂肪族胺的</a:t>
            </a:r>
            <a:r>
              <a:rPr kumimoji="0" lang="en-US" altLang="zh-CN" sz="2400" dirty="0" err="1">
                <a:solidFill>
                  <a:srgbClr val="FF0000"/>
                </a:solidFill>
                <a:latin typeface="Arial" panose="020B0604020202020204" pitchFamily="34" charset="0"/>
                <a:ea typeface="楷体" panose="02010609060101010101" pitchFamily="49" charset="-122"/>
                <a:cs typeface="Arial" panose="020B0604020202020204" pitchFamily="34" charset="0"/>
              </a:rPr>
              <a:t>pK</a:t>
            </a:r>
            <a:r>
              <a:rPr kumimoji="0" lang="en-US" altLang="zh-CN" sz="2400" baseline="-25000" dirty="0" err="1">
                <a:solidFill>
                  <a:srgbClr val="FF0000"/>
                </a:solidFill>
                <a:latin typeface="Arial" panose="020B0604020202020204" pitchFamily="34" charset="0"/>
                <a:ea typeface="楷体" panose="02010609060101010101" pitchFamily="49" charset="-122"/>
                <a:cs typeface="Arial" panose="020B0604020202020204" pitchFamily="34" charset="0"/>
              </a:rPr>
              <a:t>b</a:t>
            </a:r>
            <a:r>
              <a:rPr kumimoji="0" lang="zh-CN" altLang="en-US" sz="2400" dirty="0">
                <a:solidFill>
                  <a:srgbClr val="FF0000"/>
                </a:solidFill>
                <a:latin typeface="Arial" panose="020B0604020202020204" pitchFamily="34" charset="0"/>
                <a:ea typeface="楷体" panose="02010609060101010101" pitchFamily="49" charset="-122"/>
                <a:cs typeface="Arial" panose="020B0604020202020204" pitchFamily="34" charset="0"/>
              </a:rPr>
              <a:t>小于</a:t>
            </a:r>
            <a:r>
              <a:rPr kumimoji="0" lang="en-US" altLang="zh-CN" sz="2400" dirty="0">
                <a:solidFill>
                  <a:srgbClr val="FF0000"/>
                </a:solidFill>
                <a:latin typeface="Arial" panose="020B0604020202020204" pitchFamily="34" charset="0"/>
                <a:ea typeface="楷体" panose="02010609060101010101" pitchFamily="49" charset="-122"/>
                <a:cs typeface="Arial" panose="020B0604020202020204" pitchFamily="34" charset="0"/>
              </a:rPr>
              <a:t>NH</a:t>
            </a:r>
            <a:r>
              <a:rPr kumimoji="0" lang="en-US" altLang="zh-CN" sz="2400" baseline="-25000" dirty="0">
                <a:solidFill>
                  <a:srgbClr val="FF0000"/>
                </a:solidFill>
                <a:latin typeface="Arial" panose="020B0604020202020204" pitchFamily="34" charset="0"/>
                <a:ea typeface="楷体" panose="02010609060101010101" pitchFamily="49" charset="-122"/>
                <a:cs typeface="Arial" panose="020B0604020202020204" pitchFamily="34" charset="0"/>
              </a:rPr>
              <a:t>3</a:t>
            </a:r>
            <a:r>
              <a:rPr kumimoji="0" lang="zh-CN" altLang="en-US" sz="2400" dirty="0">
                <a:solidFill>
                  <a:srgbClr val="FF0000"/>
                </a:solidFill>
                <a:latin typeface="Arial" panose="020B0604020202020204" pitchFamily="34" charset="0"/>
                <a:ea typeface="楷体" panose="02010609060101010101" pitchFamily="49" charset="-122"/>
                <a:cs typeface="Arial" panose="020B0604020202020204" pitchFamily="34" charset="0"/>
              </a:rPr>
              <a:t>的</a:t>
            </a:r>
            <a:r>
              <a:rPr kumimoji="0" lang="en-US" altLang="zh-CN" sz="2400" dirty="0">
                <a:solidFill>
                  <a:srgbClr val="FF0000"/>
                </a:solidFill>
                <a:latin typeface="Arial" panose="020B0604020202020204" pitchFamily="34" charset="0"/>
                <a:ea typeface="楷体" panose="02010609060101010101" pitchFamily="49" charset="-122"/>
                <a:cs typeface="Arial" panose="020B0604020202020204" pitchFamily="34" charset="0"/>
              </a:rPr>
              <a:t>4.76</a:t>
            </a:r>
            <a:r>
              <a:rPr kumimoji="0" lang="zh-CN" altLang="en-US" sz="2400" dirty="0">
                <a:solidFill>
                  <a:srgbClr val="FF0000"/>
                </a:solidFill>
                <a:latin typeface="Arial" panose="020B0604020202020204" pitchFamily="34" charset="0"/>
                <a:ea typeface="楷体" panose="02010609060101010101" pitchFamily="49" charset="-122"/>
                <a:cs typeface="Arial" panose="020B0604020202020204" pitchFamily="34" charset="0"/>
              </a:rPr>
              <a:t>。碱性强于氨。</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29107"/>
                                        </p:tgtEl>
                                        <p:attrNameLst>
                                          <p:attrName>style.visibility</p:attrName>
                                        </p:attrNameLst>
                                      </p:cBhvr>
                                      <p:to>
                                        <p:strVal val="visible"/>
                                      </p:to>
                                    </p:set>
                                    <p:animEffect transition="in" filter="slide(fromBottom)">
                                      <p:cBhvr>
                                        <p:cTn id="7" dur="500"/>
                                        <p:tgtEl>
                                          <p:spTgt spid="7291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29109"/>
                                        </p:tgtEl>
                                        <p:attrNameLst>
                                          <p:attrName>style.visibility</p:attrName>
                                        </p:attrNameLst>
                                      </p:cBhvr>
                                      <p:to>
                                        <p:strVal val="visible"/>
                                      </p:to>
                                    </p:set>
                                    <p:animEffect transition="in" filter="slide(fromBottom)">
                                      <p:cBhvr>
                                        <p:cTn id="12" dur="500"/>
                                        <p:tgtEl>
                                          <p:spTgt spid="7291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29092"/>
                                        </p:tgtEl>
                                        <p:attrNameLst>
                                          <p:attrName>style.visibility</p:attrName>
                                        </p:attrNameLst>
                                      </p:cBhvr>
                                      <p:to>
                                        <p:strVal val="visible"/>
                                      </p:to>
                                    </p:set>
                                    <p:animEffect transition="in" filter="slide(fromBottom)">
                                      <p:cBhvr>
                                        <p:cTn id="17" dur="500"/>
                                        <p:tgtEl>
                                          <p:spTgt spid="729092"/>
                                        </p:tgtEl>
                                      </p:cBhvr>
                                    </p:animEffect>
                                  </p:childTnLst>
                                </p:cTn>
                              </p:par>
                              <p:par>
                                <p:cTn id="18" presetID="12" presetClass="entr" presetSubtype="4" fill="hold" nodeType="withEffect">
                                  <p:stCondLst>
                                    <p:cond delay="0"/>
                                  </p:stCondLst>
                                  <p:childTnLst>
                                    <p:set>
                                      <p:cBhvr>
                                        <p:cTn id="19" dur="1" fill="hold">
                                          <p:stCondLst>
                                            <p:cond delay="0"/>
                                          </p:stCondLst>
                                        </p:cTn>
                                        <p:tgtEl>
                                          <p:spTgt spid="729111"/>
                                        </p:tgtEl>
                                        <p:attrNameLst>
                                          <p:attrName>style.visibility</p:attrName>
                                        </p:attrNameLst>
                                      </p:cBhvr>
                                      <p:to>
                                        <p:strVal val="visible"/>
                                      </p:to>
                                    </p:set>
                                    <p:animEffect transition="in" filter="slide(fromBottom)">
                                      <p:cBhvr>
                                        <p:cTn id="20" dur="500"/>
                                        <p:tgtEl>
                                          <p:spTgt spid="72911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729094"/>
                                        </p:tgtEl>
                                        <p:attrNameLst>
                                          <p:attrName>style.visibility</p:attrName>
                                        </p:attrNameLst>
                                      </p:cBhvr>
                                      <p:to>
                                        <p:strVal val="visible"/>
                                      </p:to>
                                    </p:set>
                                    <p:animEffect transition="in" filter="slide(fromBottom)">
                                      <p:cBhvr>
                                        <p:cTn id="25" dur="500"/>
                                        <p:tgtEl>
                                          <p:spTgt spid="72909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729113"/>
                                        </p:tgtEl>
                                        <p:attrNameLst>
                                          <p:attrName>style.visibility</p:attrName>
                                        </p:attrNameLst>
                                      </p:cBhvr>
                                      <p:to>
                                        <p:strVal val="visible"/>
                                      </p:to>
                                    </p:set>
                                    <p:animEffect transition="in" filter="slide(fromBottom)">
                                      <p:cBhvr>
                                        <p:cTn id="30" dur="500"/>
                                        <p:tgtEl>
                                          <p:spTgt spid="729113"/>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729105"/>
                                        </p:tgtEl>
                                        <p:attrNameLst>
                                          <p:attrName>style.visibility</p:attrName>
                                        </p:attrNameLst>
                                      </p:cBhvr>
                                      <p:to>
                                        <p:strVal val="visible"/>
                                      </p:to>
                                    </p:set>
                                    <p:animEffect transition="in" filter="slide(fromBottom)">
                                      <p:cBhvr>
                                        <p:cTn id="33" dur="500"/>
                                        <p:tgtEl>
                                          <p:spTgt spid="72910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729117"/>
                                        </p:tgtEl>
                                        <p:attrNameLst>
                                          <p:attrName>style.visibility</p:attrName>
                                        </p:attrNameLst>
                                      </p:cBhvr>
                                      <p:to>
                                        <p:strVal val="visible"/>
                                      </p:to>
                                    </p:set>
                                    <p:animEffect transition="in" filter="slide(fromBottom)">
                                      <p:cBhvr>
                                        <p:cTn id="38" dur="500"/>
                                        <p:tgtEl>
                                          <p:spTgt spid="729117"/>
                                        </p:tgtEl>
                                      </p:cBhvr>
                                    </p:animEffect>
                                  </p:childTnLst>
                                </p:cTn>
                              </p:par>
                              <p:par>
                                <p:cTn id="39" presetID="12" presetClass="entr" presetSubtype="4" fill="hold" nodeType="withEffect">
                                  <p:stCondLst>
                                    <p:cond delay="0"/>
                                  </p:stCondLst>
                                  <p:childTnLst>
                                    <p:set>
                                      <p:cBhvr>
                                        <p:cTn id="40" dur="1" fill="hold">
                                          <p:stCondLst>
                                            <p:cond delay="0"/>
                                          </p:stCondLst>
                                        </p:cTn>
                                        <p:tgtEl>
                                          <p:spTgt spid="729118"/>
                                        </p:tgtEl>
                                        <p:attrNameLst>
                                          <p:attrName>style.visibility</p:attrName>
                                        </p:attrNameLst>
                                      </p:cBhvr>
                                      <p:to>
                                        <p:strVal val="visible"/>
                                      </p:to>
                                    </p:set>
                                    <p:animEffect transition="in" filter="slide(fromBottom)">
                                      <p:cBhvr>
                                        <p:cTn id="41" dur="500"/>
                                        <p:tgtEl>
                                          <p:spTgt spid="72911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729121"/>
                                        </p:tgtEl>
                                        <p:attrNameLst>
                                          <p:attrName>style.visibility</p:attrName>
                                        </p:attrNameLst>
                                      </p:cBhvr>
                                      <p:to>
                                        <p:strVal val="visible"/>
                                      </p:to>
                                    </p:set>
                                    <p:animEffect transition="in" filter="slide(fromBottom)">
                                      <p:cBhvr>
                                        <p:cTn id="46" dur="500"/>
                                        <p:tgtEl>
                                          <p:spTgt spid="729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9092" grpId="0"/>
      <p:bldP spid="729094" grpId="0"/>
      <p:bldP spid="729105" grpId="0"/>
      <p:bldP spid="729107" grpId="0"/>
      <p:bldP spid="729109" grpId="0"/>
      <p:bldP spid="729117" grpId="0"/>
      <p:bldP spid="7291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0145" name="Object 33">
            <a:extLst>
              <a:ext uri="{FF2B5EF4-FFF2-40B4-BE49-F238E27FC236}">
                <a16:creationId xmlns:a16="http://schemas.microsoft.com/office/drawing/2014/main" id="{02EA7991-B537-4518-B25C-062F1AFDD1EE}"/>
              </a:ext>
            </a:extLst>
          </p:cNvPr>
          <p:cNvGraphicFramePr>
            <a:graphicFrameLocks noGrp="1" noChangeAspect="1"/>
          </p:cNvGraphicFramePr>
          <p:nvPr>
            <p:ph sz="half" idx="1"/>
          </p:nvPr>
        </p:nvGraphicFramePr>
        <p:xfrm>
          <a:off x="615950" y="1916113"/>
          <a:ext cx="7407275" cy="763587"/>
        </p:xfrm>
        <a:graphic>
          <a:graphicData uri="http://schemas.openxmlformats.org/presentationml/2006/ole">
            <mc:AlternateContent xmlns:mc="http://schemas.openxmlformats.org/markup-compatibility/2006">
              <mc:Choice xmlns:v="urn:schemas-microsoft-com:vml" Requires="v">
                <p:oleObj spid="_x0000_s25812" name="CS ChemDraw Drawing" r:id="rId3" imgW="5559162" imgH="572799" progId="ChemDraw.Document.6.0">
                  <p:embed/>
                </p:oleObj>
              </mc:Choice>
              <mc:Fallback>
                <p:oleObj name="CS ChemDraw Drawing" r:id="rId3" imgW="5559162" imgH="572799" progId="ChemDraw.Document.6.0">
                  <p:embed/>
                  <p:pic>
                    <p:nvPicPr>
                      <p:cNvPr id="0" name="Object 3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50" y="1916113"/>
                        <a:ext cx="7407275" cy="763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日期占位符 1">
            <a:extLst>
              <a:ext uri="{FF2B5EF4-FFF2-40B4-BE49-F238E27FC236}">
                <a16:creationId xmlns:a16="http://schemas.microsoft.com/office/drawing/2014/main" id="{15480BA3-8ACC-4E2C-BC5F-62D55422B7D0}"/>
              </a:ext>
            </a:extLst>
          </p:cNvPr>
          <p:cNvSpPr>
            <a:spLocks noGrp="1"/>
          </p:cNvSpPr>
          <p:nvPr>
            <p:ph type="dt" sz="quarter" idx="10"/>
          </p:nvPr>
        </p:nvSpPr>
        <p:spPr/>
        <p:txBody>
          <a:bodyPr/>
          <a:lstStyle/>
          <a:p>
            <a:pPr>
              <a:defRPr/>
            </a:pPr>
            <a:fld id="{0567EABF-1C66-46D1-9DEB-DAB11B3A76A6}" type="datetime11">
              <a:rPr lang="zh-CN" altLang="en-US"/>
              <a:pPr>
                <a:defRPr/>
              </a:pPr>
              <a:t>13:53:09</a:t>
            </a:fld>
            <a:endParaRPr lang="en-US" altLang="zh-CN"/>
          </a:p>
        </p:txBody>
      </p:sp>
      <p:sp>
        <p:nvSpPr>
          <p:cNvPr id="10" name="灯片编号占位符 7">
            <a:extLst>
              <a:ext uri="{FF2B5EF4-FFF2-40B4-BE49-F238E27FC236}">
                <a16:creationId xmlns:a16="http://schemas.microsoft.com/office/drawing/2014/main" id="{784C443D-DAED-4C26-843D-DF6AACE28D26}"/>
              </a:ext>
            </a:extLst>
          </p:cNvPr>
          <p:cNvSpPr>
            <a:spLocks noGrp="1"/>
          </p:cNvSpPr>
          <p:nvPr>
            <p:ph type="sldNum" sz="quarter" idx="12"/>
          </p:nvPr>
        </p:nvSpPr>
        <p:spPr/>
        <p:txBody>
          <a:bodyPr/>
          <a:lstStyle/>
          <a:p>
            <a:pPr>
              <a:defRPr/>
            </a:pPr>
            <a:fld id="{AEC77514-2CB1-47FE-9607-5E7C9FD4522A}" type="slidenum">
              <a:rPr lang="en-US" altLang="zh-CN"/>
              <a:pPr>
                <a:defRPr/>
              </a:pPr>
              <a:t>29</a:t>
            </a:fld>
            <a:endParaRPr lang="en-US" altLang="zh-CN"/>
          </a:p>
        </p:txBody>
      </p:sp>
      <p:sp>
        <p:nvSpPr>
          <p:cNvPr id="730134" name="Rectangle 22">
            <a:extLst>
              <a:ext uri="{FF2B5EF4-FFF2-40B4-BE49-F238E27FC236}">
                <a16:creationId xmlns:a16="http://schemas.microsoft.com/office/drawing/2014/main" id="{1861A4B2-7904-42CA-A90A-501FE7313EA1}"/>
              </a:ext>
            </a:extLst>
          </p:cNvPr>
          <p:cNvSpPr>
            <a:spLocks noChangeArrowheads="1"/>
          </p:cNvSpPr>
          <p:nvPr/>
        </p:nvSpPr>
        <p:spPr bwMode="auto">
          <a:xfrm>
            <a:off x="323850" y="765175"/>
            <a:ext cx="8569325" cy="8223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en-US" altLang="zh-CN" sz="2400">
                <a:latin typeface="Times New Roman" panose="02020603050405020304" pitchFamily="18" charset="0"/>
                <a:ea typeface="楷体" panose="02010609060101010101" pitchFamily="49" charset="-122"/>
                <a:cs typeface="Arial" panose="020B0604020202020204" pitchFamily="34" charset="0"/>
              </a:rPr>
              <a:t>     </a:t>
            </a:r>
            <a:r>
              <a:rPr kumimoji="0" lang="zh-CN" altLang="en-US" sz="2400">
                <a:latin typeface="Times New Roman" panose="02020603050405020304" pitchFamily="18" charset="0"/>
                <a:ea typeface="楷体" panose="02010609060101010101" pitchFamily="49" charset="-122"/>
                <a:cs typeface="Arial" panose="020B0604020202020204" pitchFamily="34" charset="0"/>
              </a:rPr>
              <a:t>碱性强弱可从诱导效应、共轭效应、溶剂化效应和空间位阻效应解释。</a:t>
            </a:r>
          </a:p>
        </p:txBody>
      </p:sp>
      <p:grpSp>
        <p:nvGrpSpPr>
          <p:cNvPr id="14" name="组合 12">
            <a:extLst>
              <a:ext uri="{FF2B5EF4-FFF2-40B4-BE49-F238E27FC236}">
                <a16:creationId xmlns:a16="http://schemas.microsoft.com/office/drawing/2014/main" id="{47C335D3-08E3-45CE-9862-E2772B453A02}"/>
              </a:ext>
            </a:extLst>
          </p:cNvPr>
          <p:cNvGrpSpPr>
            <a:grpSpLocks/>
          </p:cNvGrpSpPr>
          <p:nvPr/>
        </p:nvGrpSpPr>
        <p:grpSpPr bwMode="auto">
          <a:xfrm>
            <a:off x="179512" y="4149081"/>
            <a:ext cx="8784976" cy="2155886"/>
            <a:chOff x="792120" y="3815278"/>
            <a:chExt cx="8076880" cy="1859443"/>
          </a:xfrm>
        </p:grpSpPr>
        <p:graphicFrame>
          <p:nvGraphicFramePr>
            <p:cNvPr id="15" name="Object 8">
              <a:extLst>
                <a:ext uri="{FF2B5EF4-FFF2-40B4-BE49-F238E27FC236}">
                  <a16:creationId xmlns:a16="http://schemas.microsoft.com/office/drawing/2014/main" id="{50A5CF9C-F233-431F-8BD2-F4723D36DDC3}"/>
                </a:ext>
              </a:extLst>
            </p:cNvPr>
            <p:cNvGraphicFramePr>
              <a:graphicFrameLocks noChangeAspect="1"/>
            </p:cNvGraphicFramePr>
            <p:nvPr/>
          </p:nvGraphicFramePr>
          <p:xfrm>
            <a:off x="1544928" y="3815278"/>
            <a:ext cx="7324072" cy="1859443"/>
          </p:xfrm>
          <a:graphic>
            <a:graphicData uri="http://schemas.openxmlformats.org/presentationml/2006/ole">
              <mc:AlternateContent xmlns:mc="http://schemas.openxmlformats.org/markup-compatibility/2006">
                <mc:Choice xmlns:v="urn:schemas-microsoft-com:vml" Requires="v">
                  <p:oleObj spid="_x0000_s25813" name="CS ChemDraw Drawing" r:id="rId5" imgW="5780880" imgH="1452600" progId="ChemDraw.Document.6.0">
                    <p:embed/>
                  </p:oleObj>
                </mc:Choice>
                <mc:Fallback>
                  <p:oleObj name="CS ChemDraw Drawing" r:id="rId5" imgW="5780880" imgH="1452600" progId="ChemDraw.Document.6.0">
                    <p:embed/>
                    <p:pic>
                      <p:nvPicPr>
                        <p:cNvPr id="18434" name="Object 8">
                          <a:extLst>
                            <a:ext uri="{FF2B5EF4-FFF2-40B4-BE49-F238E27FC236}">
                              <a16:creationId xmlns:a16="http://schemas.microsoft.com/office/drawing/2014/main" id="{135E3389-BDB8-47F7-85BD-3D22E83C3B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4928" y="3815278"/>
                          <a:ext cx="7324072" cy="1859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9">
              <a:extLst>
                <a:ext uri="{FF2B5EF4-FFF2-40B4-BE49-F238E27FC236}">
                  <a16:creationId xmlns:a16="http://schemas.microsoft.com/office/drawing/2014/main" id="{4877DA25-4236-49AF-BDB1-69193F34934D}"/>
                </a:ext>
              </a:extLst>
            </p:cNvPr>
            <p:cNvSpPr txBox="1">
              <a:spLocks noChangeArrowheads="1"/>
            </p:cNvSpPr>
            <p:nvPr/>
          </p:nvSpPr>
          <p:spPr bwMode="auto">
            <a:xfrm>
              <a:off x="792120" y="5305836"/>
              <a:ext cx="662590" cy="29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err="1">
                  <a:solidFill>
                    <a:schemeClr val="tx2"/>
                  </a:solidFill>
                </a:rPr>
                <a:t>p</a:t>
              </a:r>
              <a:r>
                <a:rPr lang="en-US" altLang="zh-CN" i="1" dirty="0" err="1">
                  <a:solidFill>
                    <a:schemeClr val="tx2"/>
                  </a:solidFill>
                </a:rPr>
                <a:t>K</a:t>
              </a:r>
              <a:r>
                <a:rPr lang="en-US" altLang="zh-CN" baseline="-25000" dirty="0" err="1">
                  <a:solidFill>
                    <a:schemeClr val="tx2"/>
                  </a:solidFill>
                </a:rPr>
                <a:t>b</a:t>
              </a:r>
              <a:endParaRPr lang="en-US" altLang="zh-CN" baseline="-25000" dirty="0">
                <a:solidFill>
                  <a:schemeClr val="tx2"/>
                </a:solidFill>
              </a:endParaRPr>
            </a:p>
          </p:txBody>
        </p:sp>
        <p:sp>
          <p:nvSpPr>
            <p:cNvPr id="17" name="TextBox 7">
              <a:extLst>
                <a:ext uri="{FF2B5EF4-FFF2-40B4-BE49-F238E27FC236}">
                  <a16:creationId xmlns:a16="http://schemas.microsoft.com/office/drawing/2014/main" id="{B9AAB648-11F3-4273-9952-267E218AA670}"/>
                </a:ext>
              </a:extLst>
            </p:cNvPr>
            <p:cNvSpPr txBox="1">
              <a:spLocks noChangeArrowheads="1"/>
            </p:cNvSpPr>
            <p:nvPr/>
          </p:nvSpPr>
          <p:spPr bwMode="auto">
            <a:xfrm>
              <a:off x="1600199" y="4518212"/>
              <a:ext cx="15867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dirty="0"/>
                <a:t>脂肪胺</a:t>
              </a:r>
            </a:p>
          </p:txBody>
        </p:sp>
      </p:grpSp>
      <p:sp>
        <p:nvSpPr>
          <p:cNvPr id="18" name="剪去单角的矩形 11">
            <a:extLst>
              <a:ext uri="{FF2B5EF4-FFF2-40B4-BE49-F238E27FC236}">
                <a16:creationId xmlns:a16="http://schemas.microsoft.com/office/drawing/2014/main" id="{9BD6D4FC-0081-44AC-B265-21CA8F64F9AC}"/>
              </a:ext>
            </a:extLst>
          </p:cNvPr>
          <p:cNvSpPr/>
          <p:nvPr/>
        </p:nvSpPr>
        <p:spPr bwMode="auto">
          <a:xfrm>
            <a:off x="615950" y="3151146"/>
            <a:ext cx="5959574" cy="941387"/>
          </a:xfrm>
          <a:prstGeom prst="snip1Rect">
            <a:avLst/>
          </a:prstGeom>
          <a:solidFill>
            <a:srgbClr val="FF0000">
              <a:alpha val="17000"/>
            </a:srgbClr>
          </a:solidFill>
          <a:ln w="9525" cap="flat" cmpd="sng" algn="ctr">
            <a:solidFill>
              <a:srgbClr val="FF0000"/>
            </a:solidFill>
            <a:prstDash val="solid"/>
            <a:round/>
            <a:headEnd type="none" w="med" len="med"/>
            <a:tailEnd type="none" w="med" len="med"/>
          </a:ln>
          <a:effec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200" dirty="0">
                <a:solidFill>
                  <a:srgbClr val="FF0000"/>
                </a:solidFill>
                <a:ea typeface="黑体" panose="02010609060101010101" pitchFamily="49" charset="-122"/>
              </a:rPr>
              <a:t>    </a:t>
            </a:r>
            <a:r>
              <a:rPr lang="zh-CN" altLang="en-US" sz="2200" dirty="0">
                <a:solidFill>
                  <a:srgbClr val="FF0000"/>
                </a:solidFill>
                <a:ea typeface="黑体" panose="02010609060101010101" pitchFamily="49" charset="-122"/>
              </a:rPr>
              <a:t>芳香胺中</a:t>
            </a:r>
            <a:r>
              <a:rPr lang="en-US" altLang="zh-CN" sz="2200" dirty="0">
                <a:solidFill>
                  <a:srgbClr val="FF0000"/>
                </a:solidFill>
                <a:ea typeface="黑体" panose="02010609060101010101" pitchFamily="49" charset="-122"/>
              </a:rPr>
              <a:t>N</a:t>
            </a:r>
            <a:r>
              <a:rPr lang="zh-CN" altLang="en-US" sz="2200" dirty="0">
                <a:solidFill>
                  <a:srgbClr val="FF0000"/>
                </a:solidFill>
                <a:ea typeface="黑体" panose="02010609060101010101" pitchFamily="49" charset="-122"/>
              </a:rPr>
              <a:t>上孤电子与芳环共轭，电子分散，接受质子能力降低。</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30134"/>
                                        </p:tgtEl>
                                        <p:attrNameLst>
                                          <p:attrName>style.visibility</p:attrName>
                                        </p:attrNameLst>
                                      </p:cBhvr>
                                      <p:to>
                                        <p:strVal val="visible"/>
                                      </p:to>
                                    </p:set>
                                    <p:animEffect transition="in" filter="slide(fromBottom)">
                                      <p:cBhvr>
                                        <p:cTn id="7" dur="500"/>
                                        <p:tgtEl>
                                          <p:spTgt spid="730134"/>
                                        </p:tgtEl>
                                      </p:cBhvr>
                                    </p:animEffect>
                                  </p:childTnLst>
                                </p:cTn>
                              </p:par>
                              <p:par>
                                <p:cTn id="8" presetID="12" presetClass="entr" presetSubtype="4" fill="hold" nodeType="withEffect">
                                  <p:stCondLst>
                                    <p:cond delay="0"/>
                                  </p:stCondLst>
                                  <p:childTnLst>
                                    <p:set>
                                      <p:cBhvr>
                                        <p:cTn id="9" dur="1" fill="hold">
                                          <p:stCondLst>
                                            <p:cond delay="0"/>
                                          </p:stCondLst>
                                        </p:cTn>
                                        <p:tgtEl>
                                          <p:spTgt spid="730145"/>
                                        </p:tgtEl>
                                        <p:attrNameLst>
                                          <p:attrName>style.visibility</p:attrName>
                                        </p:attrNameLst>
                                      </p:cBhvr>
                                      <p:to>
                                        <p:strVal val="visible"/>
                                      </p:to>
                                    </p:set>
                                    <p:animEffect transition="in" filter="slide(fromBottom)">
                                      <p:cBhvr>
                                        <p:cTn id="10" dur="500"/>
                                        <p:tgtEl>
                                          <p:spTgt spid="730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690AC54-A391-4C0F-9D44-094D7F7F10C7}"/>
              </a:ext>
            </a:extLst>
          </p:cNvPr>
          <p:cNvSpPr>
            <a:spLocks noGrp="1"/>
          </p:cNvSpPr>
          <p:nvPr>
            <p:ph type="dt" sz="quarter" idx="10"/>
          </p:nvPr>
        </p:nvSpPr>
        <p:spPr/>
        <p:txBody>
          <a:bodyPr/>
          <a:lstStyle/>
          <a:p>
            <a:pPr>
              <a:defRPr/>
            </a:pPr>
            <a:fld id="{E02DD128-E285-4532-AF44-7AE0D041A4A0}" type="datetime11">
              <a:rPr lang="zh-CN" altLang="en-US"/>
              <a:pPr>
                <a:defRPr/>
              </a:pPr>
              <a:t>13:53:08</a:t>
            </a:fld>
            <a:endParaRPr lang="en-US" altLang="zh-CN"/>
          </a:p>
        </p:txBody>
      </p:sp>
      <p:sp>
        <p:nvSpPr>
          <p:cNvPr id="10" name="灯片编号占位符 3">
            <a:extLst>
              <a:ext uri="{FF2B5EF4-FFF2-40B4-BE49-F238E27FC236}">
                <a16:creationId xmlns:a16="http://schemas.microsoft.com/office/drawing/2014/main" id="{E76F893B-E0A7-48F8-B7C0-90E313C5E740}"/>
              </a:ext>
            </a:extLst>
          </p:cNvPr>
          <p:cNvSpPr>
            <a:spLocks noGrp="1"/>
          </p:cNvSpPr>
          <p:nvPr>
            <p:ph type="sldNum" sz="quarter" idx="12"/>
          </p:nvPr>
        </p:nvSpPr>
        <p:spPr/>
        <p:txBody>
          <a:bodyPr/>
          <a:lstStyle/>
          <a:p>
            <a:pPr>
              <a:defRPr/>
            </a:pPr>
            <a:fld id="{C78237E6-8092-4E20-9F2C-40C4CC7D8AF4}" type="slidenum">
              <a:rPr lang="en-US" altLang="zh-CN"/>
              <a:pPr>
                <a:defRPr/>
              </a:pPr>
              <a:t>3</a:t>
            </a:fld>
            <a:endParaRPr lang="en-US" altLang="zh-CN"/>
          </a:p>
        </p:txBody>
      </p:sp>
      <p:sp>
        <p:nvSpPr>
          <p:cNvPr id="708617" name="Text Box 9">
            <a:extLst>
              <a:ext uri="{FF2B5EF4-FFF2-40B4-BE49-F238E27FC236}">
                <a16:creationId xmlns:a16="http://schemas.microsoft.com/office/drawing/2014/main" id="{35766FF0-87A9-4B1A-8419-2B9BC2237057}"/>
              </a:ext>
            </a:extLst>
          </p:cNvPr>
          <p:cNvSpPr txBox="1">
            <a:spLocks noChangeArrowheads="1"/>
          </p:cNvSpPr>
          <p:nvPr/>
        </p:nvSpPr>
        <p:spPr bwMode="auto">
          <a:xfrm>
            <a:off x="539750" y="234950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 2</a:t>
            </a:r>
            <a:r>
              <a:rPr lang="zh-CN" altLang="en-US" sz="2400">
                <a:latin typeface="Arial" panose="020B0604020202020204" pitchFamily="34" charset="0"/>
                <a:ea typeface="楷体" panose="02010609060101010101" pitchFamily="49" charset="-122"/>
                <a:cs typeface="Arial" panose="020B0604020202020204" pitchFamily="34" charset="0"/>
              </a:rPr>
              <a:t>、分类</a:t>
            </a:r>
          </a:p>
        </p:txBody>
      </p:sp>
      <p:graphicFrame>
        <p:nvGraphicFramePr>
          <p:cNvPr id="708618" name="Object 10">
            <a:extLst>
              <a:ext uri="{FF2B5EF4-FFF2-40B4-BE49-F238E27FC236}">
                <a16:creationId xmlns:a16="http://schemas.microsoft.com/office/drawing/2014/main" id="{886A0197-B343-4BEA-92B9-D09051AA717D}"/>
              </a:ext>
            </a:extLst>
          </p:cNvPr>
          <p:cNvGraphicFramePr>
            <a:graphicFrameLocks noChangeAspect="1"/>
          </p:cNvGraphicFramePr>
          <p:nvPr/>
        </p:nvGraphicFramePr>
        <p:xfrm>
          <a:off x="1331913" y="2924175"/>
          <a:ext cx="5040312" cy="995363"/>
        </p:xfrm>
        <a:graphic>
          <a:graphicData uri="http://schemas.openxmlformats.org/presentationml/2006/ole">
            <mc:AlternateContent xmlns:mc="http://schemas.openxmlformats.org/markup-compatibility/2006">
              <mc:Choice xmlns:v="urn:schemas-microsoft-com:vml" Requires="v">
                <p:oleObj spid="_x0000_s9534" name="CS ChemDraw Drawing" r:id="rId3" imgW="3832351" imgH="757164" progId="ChemDraw.Document.6.0">
                  <p:embed/>
                </p:oleObj>
              </mc:Choice>
              <mc:Fallback>
                <p:oleObj name="CS ChemDraw Drawing" r:id="rId3" imgW="3832351" imgH="757164" progId="ChemDraw.Document.6.0">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924175"/>
                        <a:ext cx="5040312" cy="99536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8619" name="Object 11">
            <a:extLst>
              <a:ext uri="{FF2B5EF4-FFF2-40B4-BE49-F238E27FC236}">
                <a16:creationId xmlns:a16="http://schemas.microsoft.com/office/drawing/2014/main" id="{1CE0FFC0-9C44-4FB9-821D-7E2252469077}"/>
              </a:ext>
            </a:extLst>
          </p:cNvPr>
          <p:cNvGraphicFramePr>
            <a:graphicFrameLocks noChangeAspect="1"/>
          </p:cNvGraphicFramePr>
          <p:nvPr/>
        </p:nvGraphicFramePr>
        <p:xfrm>
          <a:off x="1258888" y="4076700"/>
          <a:ext cx="6335712" cy="1204913"/>
        </p:xfrm>
        <a:graphic>
          <a:graphicData uri="http://schemas.openxmlformats.org/presentationml/2006/ole">
            <mc:AlternateContent xmlns:mc="http://schemas.openxmlformats.org/markup-compatibility/2006">
              <mc:Choice xmlns:v="urn:schemas-microsoft-com:vml" Requires="v">
                <p:oleObj spid="_x0000_s9535" name="CS ChemDraw Drawing" r:id="rId5" imgW="4818445" imgH="915345" progId="ChemDraw.Document.6.0">
                  <p:embed/>
                </p:oleObj>
              </mc:Choice>
              <mc:Fallback>
                <p:oleObj name="CS ChemDraw Drawing" r:id="rId5" imgW="4818445" imgH="915345" progId="ChemDraw.Document.6.0">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4076700"/>
                        <a:ext cx="6335712" cy="120491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8620" name="Object 12">
            <a:extLst>
              <a:ext uri="{FF2B5EF4-FFF2-40B4-BE49-F238E27FC236}">
                <a16:creationId xmlns:a16="http://schemas.microsoft.com/office/drawing/2014/main" id="{A04A4426-B47A-4F7A-8FEC-8B1175EFA03E}"/>
              </a:ext>
            </a:extLst>
          </p:cNvPr>
          <p:cNvGraphicFramePr>
            <a:graphicFrameLocks noChangeAspect="1"/>
          </p:cNvGraphicFramePr>
          <p:nvPr/>
        </p:nvGraphicFramePr>
        <p:xfrm>
          <a:off x="1187450" y="5445125"/>
          <a:ext cx="6553200" cy="1155700"/>
        </p:xfrm>
        <a:graphic>
          <a:graphicData uri="http://schemas.openxmlformats.org/presentationml/2006/ole">
            <mc:AlternateContent xmlns:mc="http://schemas.openxmlformats.org/markup-compatibility/2006">
              <mc:Choice xmlns:v="urn:schemas-microsoft-com:vml" Requires="v">
                <p:oleObj spid="_x0000_s9536" name="CS ChemDraw Drawing" r:id="rId7" imgW="4781733" imgH="842463" progId="ChemDraw.Document.6.0">
                  <p:embed/>
                </p:oleObj>
              </mc:Choice>
              <mc:Fallback>
                <p:oleObj name="CS ChemDraw Drawing" r:id="rId7" imgW="4781733" imgH="842463" progId="ChemDraw.Document.6.0">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5445125"/>
                        <a:ext cx="6553200" cy="11557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8622" name="Text Box 14">
            <a:extLst>
              <a:ext uri="{FF2B5EF4-FFF2-40B4-BE49-F238E27FC236}">
                <a16:creationId xmlns:a16="http://schemas.microsoft.com/office/drawing/2014/main" id="{44B495DE-3EF6-434D-A89F-45EE8B5D0305}"/>
              </a:ext>
            </a:extLst>
          </p:cNvPr>
          <p:cNvSpPr txBox="1">
            <a:spLocks noChangeArrowheads="1"/>
          </p:cNvSpPr>
          <p:nvPr/>
        </p:nvSpPr>
        <p:spPr bwMode="auto">
          <a:xfrm>
            <a:off x="179388" y="188913"/>
            <a:ext cx="83708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楷体" panose="02010609060101010101" pitchFamily="49" charset="-122"/>
                <a:cs typeface="Arial" panose="020B0604020202020204" pitchFamily="34" charset="0"/>
              </a:rPr>
              <a:t>由于键长的平均化，硝</a:t>
            </a:r>
            <a:r>
              <a:rPr lang="zh-CN" altLang="en-US" sz="2400">
                <a:latin typeface="Times New Roman" panose="02020603050405020304" pitchFamily="18" charset="0"/>
                <a:ea typeface="楷体" panose="02010609060101010101" pitchFamily="49" charset="-122"/>
                <a:cs typeface="Arial" panose="020B0604020202020204" pitchFamily="34" charset="0"/>
              </a:rPr>
              <a:t>基中的两个氧原子是等同的，可用共振结构表示如下：</a:t>
            </a:r>
            <a:endParaRPr lang="zh-CN" altLang="en-US" sz="2400">
              <a:latin typeface="宋体" panose="02010600030101010101" pitchFamily="2" charset="-122"/>
              <a:ea typeface="楷体" panose="02010609060101010101" pitchFamily="49" charset="-122"/>
              <a:cs typeface="Arial" panose="020B0604020202020204" pitchFamily="34" charset="0"/>
            </a:endParaRPr>
          </a:p>
        </p:txBody>
      </p:sp>
      <p:graphicFrame>
        <p:nvGraphicFramePr>
          <p:cNvPr id="708624" name="Object 16">
            <a:extLst>
              <a:ext uri="{FF2B5EF4-FFF2-40B4-BE49-F238E27FC236}">
                <a16:creationId xmlns:a16="http://schemas.microsoft.com/office/drawing/2014/main" id="{EB8A1CE3-65C7-43E2-A929-A2D42F4D6097}"/>
              </a:ext>
            </a:extLst>
          </p:cNvPr>
          <p:cNvGraphicFramePr>
            <a:graphicFrameLocks noChangeAspect="1"/>
          </p:cNvGraphicFramePr>
          <p:nvPr>
            <p:extLst>
              <p:ext uri="{D42A27DB-BD31-4B8C-83A1-F6EECF244321}">
                <p14:modId xmlns:p14="http://schemas.microsoft.com/office/powerpoint/2010/main" val="125497125"/>
              </p:ext>
            </p:extLst>
          </p:nvPr>
        </p:nvGraphicFramePr>
        <p:xfrm>
          <a:off x="1979613" y="1052513"/>
          <a:ext cx="4824412" cy="1190625"/>
        </p:xfrm>
        <a:graphic>
          <a:graphicData uri="http://schemas.openxmlformats.org/presentationml/2006/ole">
            <mc:AlternateContent xmlns:mc="http://schemas.openxmlformats.org/markup-compatibility/2006">
              <mc:Choice xmlns:v="urn:schemas-microsoft-com:vml" Requires="v">
                <p:oleObj spid="_x0000_s9537" name="CS ChemDraw Drawing" r:id="rId9" imgW="3704399" imgH="913995" progId="ChemDraw.Document.6.0">
                  <p:embed/>
                </p:oleObj>
              </mc:Choice>
              <mc:Fallback>
                <p:oleObj name="CS ChemDraw Drawing" r:id="rId9" imgW="3704399" imgH="913995" progId="ChemDraw.Document.6.0">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1052513"/>
                        <a:ext cx="4824412" cy="11906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708622">
                                            <p:txEl>
                                              <p:pRg st="0" end="0"/>
                                            </p:txEl>
                                          </p:spTgt>
                                        </p:tgtEl>
                                        <p:attrNameLst>
                                          <p:attrName>style.visibility</p:attrName>
                                        </p:attrNameLst>
                                      </p:cBhvr>
                                      <p:to>
                                        <p:strVal val="visible"/>
                                      </p:to>
                                    </p:set>
                                    <p:animEffect transition="in" filter="strips(downLeft)">
                                      <p:cBhvr>
                                        <p:cTn id="7" dur="500"/>
                                        <p:tgtEl>
                                          <p:spTgt spid="708622">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708624"/>
                                        </p:tgtEl>
                                        <p:attrNameLst>
                                          <p:attrName>style.visibility</p:attrName>
                                        </p:attrNameLst>
                                      </p:cBhvr>
                                      <p:to>
                                        <p:strVal val="visible"/>
                                      </p:to>
                                    </p:set>
                                    <p:animEffect transition="in" filter="strips(downLeft)">
                                      <p:cBhvr>
                                        <p:cTn id="10" dur="500"/>
                                        <p:tgtEl>
                                          <p:spTgt spid="70862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nodeType="clickEffect">
                                  <p:stCondLst>
                                    <p:cond delay="0"/>
                                  </p:stCondLst>
                                  <p:childTnLst>
                                    <p:set>
                                      <p:cBhvr>
                                        <p:cTn id="14" dur="1" fill="hold">
                                          <p:stCondLst>
                                            <p:cond delay="0"/>
                                          </p:stCondLst>
                                        </p:cTn>
                                        <p:tgtEl>
                                          <p:spTgt spid="708617"/>
                                        </p:tgtEl>
                                        <p:attrNameLst>
                                          <p:attrName>style.visibility</p:attrName>
                                        </p:attrNameLst>
                                      </p:cBhvr>
                                      <p:to>
                                        <p:strVal val="visible"/>
                                      </p:to>
                                    </p:set>
                                    <p:animEffect transition="in" filter="strips(downLeft)">
                                      <p:cBhvr>
                                        <p:cTn id="15" dur="500"/>
                                        <p:tgtEl>
                                          <p:spTgt spid="70861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708618"/>
                                        </p:tgtEl>
                                        <p:attrNameLst>
                                          <p:attrName>style.visibility</p:attrName>
                                        </p:attrNameLst>
                                      </p:cBhvr>
                                      <p:to>
                                        <p:strVal val="visible"/>
                                      </p:to>
                                    </p:set>
                                    <p:animEffect transition="in" filter="slide(fromBottom)">
                                      <p:cBhvr>
                                        <p:cTn id="20" dur="500"/>
                                        <p:tgtEl>
                                          <p:spTgt spid="70861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708619"/>
                                        </p:tgtEl>
                                        <p:attrNameLst>
                                          <p:attrName>style.visibility</p:attrName>
                                        </p:attrNameLst>
                                      </p:cBhvr>
                                      <p:to>
                                        <p:strVal val="visible"/>
                                      </p:to>
                                    </p:set>
                                    <p:animEffect transition="in" filter="slide(fromBottom)">
                                      <p:cBhvr>
                                        <p:cTn id="25" dur="500"/>
                                        <p:tgtEl>
                                          <p:spTgt spid="70861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708620"/>
                                        </p:tgtEl>
                                        <p:attrNameLst>
                                          <p:attrName>style.visibility</p:attrName>
                                        </p:attrNameLst>
                                      </p:cBhvr>
                                      <p:to>
                                        <p:strVal val="visible"/>
                                      </p:to>
                                    </p:set>
                                    <p:animEffect transition="in" filter="slide(fromBottom)">
                                      <p:cBhvr>
                                        <p:cTn id="30" dur="500"/>
                                        <p:tgtEl>
                                          <p:spTgt spid="708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5480BA3-8ACC-4E2C-BC5F-62D55422B7D0}"/>
              </a:ext>
            </a:extLst>
          </p:cNvPr>
          <p:cNvSpPr>
            <a:spLocks noGrp="1"/>
          </p:cNvSpPr>
          <p:nvPr>
            <p:ph type="dt" sz="quarter" idx="10"/>
          </p:nvPr>
        </p:nvSpPr>
        <p:spPr/>
        <p:txBody>
          <a:bodyPr/>
          <a:lstStyle/>
          <a:p>
            <a:pPr>
              <a:defRPr/>
            </a:pPr>
            <a:fld id="{0567EABF-1C66-46D1-9DEB-DAB11B3A76A6}" type="datetime11">
              <a:rPr lang="zh-CN" altLang="en-US"/>
              <a:pPr>
                <a:defRPr/>
              </a:pPr>
              <a:t>13:53:09</a:t>
            </a:fld>
            <a:endParaRPr lang="en-US" altLang="zh-CN"/>
          </a:p>
        </p:txBody>
      </p:sp>
      <p:sp>
        <p:nvSpPr>
          <p:cNvPr id="10" name="灯片编号占位符 7">
            <a:extLst>
              <a:ext uri="{FF2B5EF4-FFF2-40B4-BE49-F238E27FC236}">
                <a16:creationId xmlns:a16="http://schemas.microsoft.com/office/drawing/2014/main" id="{784C443D-DAED-4C26-843D-DF6AACE28D26}"/>
              </a:ext>
            </a:extLst>
          </p:cNvPr>
          <p:cNvSpPr>
            <a:spLocks noGrp="1"/>
          </p:cNvSpPr>
          <p:nvPr>
            <p:ph type="sldNum" sz="quarter" idx="12"/>
          </p:nvPr>
        </p:nvSpPr>
        <p:spPr/>
        <p:txBody>
          <a:bodyPr/>
          <a:lstStyle/>
          <a:p>
            <a:pPr>
              <a:defRPr/>
            </a:pPr>
            <a:fld id="{AEC77514-2CB1-47FE-9607-5E7C9FD4522A}" type="slidenum">
              <a:rPr lang="en-US" altLang="zh-CN"/>
              <a:pPr>
                <a:defRPr/>
              </a:pPr>
              <a:t>30</a:t>
            </a:fld>
            <a:endParaRPr lang="en-US" altLang="zh-CN"/>
          </a:p>
        </p:txBody>
      </p:sp>
      <p:sp>
        <p:nvSpPr>
          <p:cNvPr id="730137" name="Rectangle 25">
            <a:extLst>
              <a:ext uri="{FF2B5EF4-FFF2-40B4-BE49-F238E27FC236}">
                <a16:creationId xmlns:a16="http://schemas.microsoft.com/office/drawing/2014/main" id="{5AA474ED-9F49-4A28-8635-F1CEBA64CE9C}"/>
              </a:ext>
            </a:extLst>
          </p:cNvPr>
          <p:cNvSpPr>
            <a:spLocks noChangeArrowheads="1"/>
          </p:cNvSpPr>
          <p:nvPr/>
        </p:nvSpPr>
        <p:spPr bwMode="auto">
          <a:xfrm>
            <a:off x="539750" y="321370"/>
            <a:ext cx="46083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400" dirty="0">
                <a:latin typeface="Arial" panose="020B0604020202020204" pitchFamily="34" charset="0"/>
                <a:ea typeface="楷体" panose="02010609060101010101" pitchFamily="49" charset="-122"/>
                <a:cs typeface="Arial" panose="020B0604020202020204" pitchFamily="34" charset="0"/>
              </a:rPr>
              <a:t>2</a:t>
            </a:r>
            <a:r>
              <a:rPr lang="zh-CN" altLang="en-US" sz="2400" dirty="0">
                <a:latin typeface="Arial" panose="020B0604020202020204" pitchFamily="34" charset="0"/>
                <a:ea typeface="楷体" panose="02010609060101010101" pitchFamily="49" charset="-122"/>
                <a:cs typeface="Arial" panose="020B0604020202020204" pitchFamily="34" charset="0"/>
              </a:rPr>
              <a:t>、</a:t>
            </a:r>
            <a:r>
              <a:rPr lang="en-US" altLang="zh-CN" sz="2400" dirty="0">
                <a:latin typeface="Arial" panose="020B0604020202020204" pitchFamily="34" charset="0"/>
                <a:ea typeface="楷体" panose="02010609060101010101" pitchFamily="49" charset="-122"/>
                <a:cs typeface="Arial" panose="020B0604020202020204" pitchFamily="34" charset="0"/>
              </a:rPr>
              <a:t>N-</a:t>
            </a:r>
            <a:r>
              <a:rPr lang="zh-CN" altLang="en-US" sz="2400" dirty="0">
                <a:latin typeface="Arial" panose="020B0604020202020204" pitchFamily="34" charset="0"/>
                <a:ea typeface="楷体" panose="02010609060101010101" pitchFamily="49" charset="-122"/>
                <a:cs typeface="Arial" panose="020B0604020202020204" pitchFamily="34" charset="0"/>
              </a:rPr>
              <a:t>烷基化反应</a:t>
            </a:r>
            <a:endParaRPr lang="zh-CN" altLang="en-US" sz="2400" b="0" dirty="0">
              <a:latin typeface="Arial" panose="020B0604020202020204" pitchFamily="34" charset="0"/>
              <a:ea typeface="楷体" panose="02010609060101010101" pitchFamily="49" charset="-122"/>
              <a:cs typeface="Arial" panose="020B0604020202020204" pitchFamily="34" charset="0"/>
            </a:endParaRPr>
          </a:p>
        </p:txBody>
      </p:sp>
      <p:sp>
        <p:nvSpPr>
          <p:cNvPr id="12" name="Text Box 4">
            <a:extLst>
              <a:ext uri="{FF2B5EF4-FFF2-40B4-BE49-F238E27FC236}">
                <a16:creationId xmlns:a16="http://schemas.microsoft.com/office/drawing/2014/main" id="{6FE0B3CC-71C1-414B-A4CE-A761D61DF4CA}"/>
              </a:ext>
            </a:extLst>
          </p:cNvPr>
          <p:cNvSpPr txBox="1">
            <a:spLocks noChangeArrowheads="1"/>
          </p:cNvSpPr>
          <p:nvPr/>
        </p:nvSpPr>
        <p:spPr bwMode="auto">
          <a:xfrm>
            <a:off x="628650" y="1052736"/>
            <a:ext cx="4919937" cy="400110"/>
          </a:xfrm>
          <a:prstGeom prst="rect">
            <a:avLst/>
          </a:prstGeom>
          <a:noFill/>
          <a:ln w="9525">
            <a:noFill/>
            <a:miter lim="800000"/>
            <a:headEnd/>
            <a:tailEnd/>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Ø"/>
            </a:pPr>
            <a:r>
              <a:rPr lang="zh-CN" altLang="en-US" sz="2000" dirty="0">
                <a:solidFill>
                  <a:srgbClr val="0076A3"/>
                </a:solidFill>
                <a:ea typeface="黑体" panose="02010609060101010101" pitchFamily="49" charset="-122"/>
              </a:rPr>
              <a:t>胺为亲核试剂，</a:t>
            </a:r>
            <a:r>
              <a:rPr lang="en-US" altLang="zh-CN" sz="2000" dirty="0">
                <a:ea typeface="黑体" panose="02010609060101010101" pitchFamily="49" charset="-122"/>
              </a:rPr>
              <a:t> </a:t>
            </a:r>
            <a:r>
              <a:rPr lang="zh-CN" altLang="en-US" sz="2000" dirty="0">
                <a:solidFill>
                  <a:srgbClr val="0076A3"/>
                </a:solidFill>
                <a:ea typeface="黑体" panose="02010609060101010101" pitchFamily="49" charset="-122"/>
              </a:rPr>
              <a:t>与</a:t>
            </a:r>
            <a:r>
              <a:rPr lang="en-US" altLang="zh-CN" sz="2000" dirty="0">
                <a:solidFill>
                  <a:srgbClr val="0076A3"/>
                </a:solidFill>
                <a:ea typeface="黑体" panose="02010609060101010101" pitchFamily="49" charset="-122"/>
              </a:rPr>
              <a:t>1</a:t>
            </a:r>
            <a:r>
              <a:rPr lang="en-US" altLang="zh-CN" sz="2000" baseline="30000" dirty="0">
                <a:solidFill>
                  <a:srgbClr val="0076A3"/>
                </a:solidFill>
                <a:ea typeface="黑体" panose="02010609060101010101" pitchFamily="49" charset="-122"/>
              </a:rPr>
              <a:t>0 </a:t>
            </a:r>
            <a:r>
              <a:rPr lang="en-US" altLang="zh-CN" sz="2000" dirty="0">
                <a:solidFill>
                  <a:srgbClr val="0076A3"/>
                </a:solidFill>
                <a:ea typeface="黑体" panose="02010609060101010101" pitchFamily="49" charset="-122"/>
              </a:rPr>
              <a:t>RX </a:t>
            </a:r>
            <a:r>
              <a:rPr lang="zh-CN" altLang="en-US" sz="2000" dirty="0">
                <a:solidFill>
                  <a:srgbClr val="0076A3"/>
                </a:solidFill>
                <a:ea typeface="黑体" panose="02010609060101010101" pitchFamily="49" charset="-122"/>
              </a:rPr>
              <a:t>发生</a:t>
            </a:r>
            <a:r>
              <a:rPr lang="en-US" altLang="zh-CN" sz="2000" dirty="0">
                <a:solidFill>
                  <a:srgbClr val="0076A3"/>
                </a:solidFill>
                <a:ea typeface="黑体" panose="02010609060101010101" pitchFamily="49" charset="-122"/>
              </a:rPr>
              <a:t>S</a:t>
            </a:r>
            <a:r>
              <a:rPr lang="en-US" altLang="zh-CN" sz="2000" baseline="-25000" dirty="0">
                <a:solidFill>
                  <a:srgbClr val="0076A3"/>
                </a:solidFill>
                <a:ea typeface="黑体" panose="02010609060101010101" pitchFamily="49" charset="-122"/>
              </a:rPr>
              <a:t>N</a:t>
            </a:r>
            <a:r>
              <a:rPr lang="en-US" altLang="zh-CN" sz="2000" dirty="0">
                <a:solidFill>
                  <a:srgbClr val="0076A3"/>
                </a:solidFill>
                <a:ea typeface="黑体" panose="02010609060101010101" pitchFamily="49" charset="-122"/>
              </a:rPr>
              <a:t>2 </a:t>
            </a:r>
            <a:r>
              <a:rPr lang="zh-CN" altLang="en-US" sz="2000" dirty="0">
                <a:solidFill>
                  <a:srgbClr val="0076A3"/>
                </a:solidFill>
                <a:ea typeface="黑体" panose="02010609060101010101" pitchFamily="49" charset="-122"/>
              </a:rPr>
              <a:t>反应</a:t>
            </a:r>
            <a:endParaRPr lang="en-US" altLang="zh-CN" sz="2000" dirty="0">
              <a:solidFill>
                <a:srgbClr val="0076A3"/>
              </a:solidFill>
              <a:ea typeface="黑体" panose="02010609060101010101" pitchFamily="49" charset="-122"/>
            </a:endParaRPr>
          </a:p>
        </p:txBody>
      </p:sp>
      <p:grpSp>
        <p:nvGrpSpPr>
          <p:cNvPr id="41" name="组合 15">
            <a:extLst>
              <a:ext uri="{FF2B5EF4-FFF2-40B4-BE49-F238E27FC236}">
                <a16:creationId xmlns:a16="http://schemas.microsoft.com/office/drawing/2014/main" id="{67E244AE-33B0-41CB-B018-4F68328C0153}"/>
              </a:ext>
            </a:extLst>
          </p:cNvPr>
          <p:cNvGrpSpPr>
            <a:grpSpLocks/>
          </p:cNvGrpSpPr>
          <p:nvPr/>
        </p:nvGrpSpPr>
        <p:grpSpPr bwMode="auto">
          <a:xfrm>
            <a:off x="683568" y="1772816"/>
            <a:ext cx="8116888" cy="4451350"/>
            <a:chOff x="762000" y="1881188"/>
            <a:chExt cx="8116888" cy="4451350"/>
          </a:xfrm>
        </p:grpSpPr>
        <p:graphicFrame>
          <p:nvGraphicFramePr>
            <p:cNvPr id="42" name="Object 6">
              <a:extLst>
                <a:ext uri="{FF2B5EF4-FFF2-40B4-BE49-F238E27FC236}">
                  <a16:creationId xmlns:a16="http://schemas.microsoft.com/office/drawing/2014/main" id="{AB39AA44-DFAD-4E97-B074-185185A3F087}"/>
                </a:ext>
              </a:extLst>
            </p:cNvPr>
            <p:cNvGraphicFramePr>
              <a:graphicFrameLocks noChangeAspect="1"/>
            </p:cNvGraphicFramePr>
            <p:nvPr/>
          </p:nvGraphicFramePr>
          <p:xfrm>
            <a:off x="762000" y="1881188"/>
            <a:ext cx="5649913" cy="4438650"/>
          </p:xfrm>
          <a:graphic>
            <a:graphicData uri="http://schemas.openxmlformats.org/presentationml/2006/ole">
              <mc:AlternateContent xmlns:mc="http://schemas.openxmlformats.org/markup-compatibility/2006">
                <mc:Choice xmlns:v="urn:schemas-microsoft-com:vml" Requires="v">
                  <p:oleObj spid="_x0000_s61477" name="CS ChemDraw Drawing" r:id="rId3" imgW="4038840" imgH="3139200" progId="ChemDraw.Document.6.0">
                    <p:embed/>
                  </p:oleObj>
                </mc:Choice>
                <mc:Fallback>
                  <p:oleObj name="CS ChemDraw Drawing" r:id="rId3" imgW="4038840" imgH="3139200" progId="ChemDraw.Document.6.0">
                    <p:embed/>
                    <p:pic>
                      <p:nvPicPr>
                        <p:cNvPr id="26626" name="Object 6">
                          <a:extLst>
                            <a:ext uri="{FF2B5EF4-FFF2-40B4-BE49-F238E27FC236}">
                              <a16:creationId xmlns:a16="http://schemas.microsoft.com/office/drawing/2014/main" id="{70982549-2ABA-434E-BEF2-D3E3906FC4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81188"/>
                          <a:ext cx="5649913"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 name="Text Box 7">
              <a:extLst>
                <a:ext uri="{FF2B5EF4-FFF2-40B4-BE49-F238E27FC236}">
                  <a16:creationId xmlns:a16="http://schemas.microsoft.com/office/drawing/2014/main" id="{4A8D77D2-453B-45BE-98C7-3750443E8D7E}"/>
                </a:ext>
              </a:extLst>
            </p:cNvPr>
            <p:cNvSpPr txBox="1">
              <a:spLocks noChangeArrowheads="1"/>
            </p:cNvSpPr>
            <p:nvPr/>
          </p:nvSpPr>
          <p:spPr bwMode="auto">
            <a:xfrm>
              <a:off x="5327650" y="4770438"/>
              <a:ext cx="2584450" cy="398463"/>
            </a:xfrm>
            <a:prstGeom prst="rect">
              <a:avLst/>
            </a:prstGeom>
            <a:solidFill>
              <a:srgbClr val="FF99CC">
                <a:alpha val="14117"/>
              </a:srgbClr>
            </a:solidFill>
            <a:ln w="31750">
              <a:solidFill>
                <a:srgbClr val="FF0000"/>
              </a:solidFill>
              <a:prstDash val="dash"/>
              <a:miter lim="800000"/>
              <a:headEnd/>
              <a:tailEnd/>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FF0000"/>
                  </a:solidFill>
                  <a:effectLst/>
                  <a:uLnTx/>
                  <a:uFillTx/>
                  <a:latin typeface="Arial" panose="020B0604020202020204" pitchFamily="34" charset="0"/>
                  <a:ea typeface="黑体" panose="02010609060101010101" pitchFamily="49" charset="-122"/>
                </a:rPr>
                <a:t>一般情况下得到混合物</a:t>
              </a:r>
              <a:endParaRPr kumimoji="0" lang="en-US" altLang="zh-CN" sz="1800" b="1" i="0" u="none" strike="noStrike" kern="0" cap="none" spc="0" normalizeH="0" baseline="0" noProof="0">
                <a:ln>
                  <a:noFill/>
                </a:ln>
                <a:solidFill>
                  <a:srgbClr val="FF0000"/>
                </a:solidFill>
                <a:effectLst/>
                <a:uLnTx/>
                <a:uFillTx/>
                <a:latin typeface="Arial" panose="020B0604020202020204" pitchFamily="34" charset="0"/>
                <a:ea typeface="黑体" panose="02010609060101010101" pitchFamily="49" charset="-122"/>
              </a:endParaRPr>
            </a:p>
          </p:txBody>
        </p:sp>
        <p:sp>
          <p:nvSpPr>
            <p:cNvPr id="44" name="AutoShape 8">
              <a:extLst>
                <a:ext uri="{FF2B5EF4-FFF2-40B4-BE49-F238E27FC236}">
                  <a16:creationId xmlns:a16="http://schemas.microsoft.com/office/drawing/2014/main" id="{55047E55-7A5A-47EB-BBF2-E2A71B616B91}"/>
                </a:ext>
              </a:extLst>
            </p:cNvPr>
            <p:cNvSpPr>
              <a:spLocks noChangeArrowheads="1"/>
            </p:cNvSpPr>
            <p:nvPr/>
          </p:nvSpPr>
          <p:spPr bwMode="auto">
            <a:xfrm>
              <a:off x="4354513" y="3657600"/>
              <a:ext cx="971550" cy="841375"/>
            </a:xfrm>
            <a:prstGeom prst="roundRect">
              <a:avLst>
                <a:gd name="adj" fmla="val 9810"/>
              </a:avLst>
            </a:prstGeom>
            <a:solidFill>
              <a:srgbClr val="99CCFF">
                <a:alpha val="12941"/>
              </a:srgbClr>
            </a:solidFill>
            <a:ln w="31750">
              <a:solidFill>
                <a:srgbClr val="99CCFF"/>
              </a:solidFill>
              <a:prstDash val="dash"/>
              <a:round/>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45" name="AutoShape 9">
              <a:extLst>
                <a:ext uri="{FF2B5EF4-FFF2-40B4-BE49-F238E27FC236}">
                  <a16:creationId xmlns:a16="http://schemas.microsoft.com/office/drawing/2014/main" id="{74546BF3-D1A2-4E84-8271-FE56609D0BDE}"/>
                </a:ext>
              </a:extLst>
            </p:cNvPr>
            <p:cNvSpPr>
              <a:spLocks noChangeArrowheads="1"/>
            </p:cNvSpPr>
            <p:nvPr/>
          </p:nvSpPr>
          <p:spPr bwMode="auto">
            <a:xfrm>
              <a:off x="3868738" y="5419725"/>
              <a:ext cx="1304925" cy="912813"/>
            </a:xfrm>
            <a:prstGeom prst="roundRect">
              <a:avLst>
                <a:gd name="adj" fmla="val 9810"/>
              </a:avLst>
            </a:prstGeom>
            <a:solidFill>
              <a:srgbClr val="99CCFF">
                <a:alpha val="12941"/>
              </a:srgbClr>
            </a:solidFill>
            <a:ln w="31750">
              <a:solidFill>
                <a:srgbClr val="99CCFF"/>
              </a:solidFill>
              <a:prstDash val="dash"/>
              <a:round/>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46" name="AutoShape 10">
              <a:extLst>
                <a:ext uri="{FF2B5EF4-FFF2-40B4-BE49-F238E27FC236}">
                  <a16:creationId xmlns:a16="http://schemas.microsoft.com/office/drawing/2014/main" id="{0DBD2815-769E-4398-80C4-7D3D2DCAB636}"/>
                </a:ext>
              </a:extLst>
            </p:cNvPr>
            <p:cNvSpPr>
              <a:spLocks noChangeArrowheads="1"/>
            </p:cNvSpPr>
            <p:nvPr/>
          </p:nvSpPr>
          <p:spPr bwMode="auto">
            <a:xfrm>
              <a:off x="1865313" y="5422900"/>
              <a:ext cx="957262" cy="898525"/>
            </a:xfrm>
            <a:prstGeom prst="roundRect">
              <a:avLst>
                <a:gd name="adj" fmla="val 9810"/>
              </a:avLst>
            </a:prstGeom>
            <a:solidFill>
              <a:srgbClr val="99CCFF">
                <a:alpha val="12941"/>
              </a:srgbClr>
            </a:solidFill>
            <a:ln w="31750">
              <a:solidFill>
                <a:srgbClr val="99CCFF"/>
              </a:solidFill>
              <a:prstDash val="dash"/>
              <a:round/>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47" name="Line 11">
              <a:extLst>
                <a:ext uri="{FF2B5EF4-FFF2-40B4-BE49-F238E27FC236}">
                  <a16:creationId xmlns:a16="http://schemas.microsoft.com/office/drawing/2014/main" id="{4C62EA5C-3F46-4701-889A-AF97ACAF3735}"/>
                </a:ext>
              </a:extLst>
            </p:cNvPr>
            <p:cNvSpPr>
              <a:spLocks noChangeShapeType="1"/>
            </p:cNvSpPr>
            <p:nvPr/>
          </p:nvSpPr>
          <p:spPr bwMode="auto">
            <a:xfrm flipH="1" flipV="1">
              <a:off x="4818063" y="4484688"/>
              <a:ext cx="479425" cy="509587"/>
            </a:xfrm>
            <a:prstGeom prst="line">
              <a:avLst/>
            </a:prstGeom>
            <a:noFill/>
            <a:ln w="31750">
              <a:solidFill>
                <a:srgbClr val="FF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48" name="Line 12">
              <a:extLst>
                <a:ext uri="{FF2B5EF4-FFF2-40B4-BE49-F238E27FC236}">
                  <a16:creationId xmlns:a16="http://schemas.microsoft.com/office/drawing/2014/main" id="{8AD9F612-0D8B-4C28-B0D1-942672427578}"/>
                </a:ext>
              </a:extLst>
            </p:cNvPr>
            <p:cNvSpPr>
              <a:spLocks noChangeShapeType="1"/>
            </p:cNvSpPr>
            <p:nvPr/>
          </p:nvSpPr>
          <p:spPr bwMode="auto">
            <a:xfrm flipH="1">
              <a:off x="4513263" y="5008563"/>
              <a:ext cx="798512" cy="376237"/>
            </a:xfrm>
            <a:prstGeom prst="line">
              <a:avLst/>
            </a:prstGeom>
            <a:noFill/>
            <a:ln w="31750">
              <a:solidFill>
                <a:srgbClr val="FF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49" name="Line 13">
              <a:extLst>
                <a:ext uri="{FF2B5EF4-FFF2-40B4-BE49-F238E27FC236}">
                  <a16:creationId xmlns:a16="http://schemas.microsoft.com/office/drawing/2014/main" id="{39DC7CDD-BBD8-4E89-A234-2DD279456C4E}"/>
                </a:ext>
              </a:extLst>
            </p:cNvPr>
            <p:cNvSpPr>
              <a:spLocks noChangeShapeType="1"/>
            </p:cNvSpPr>
            <p:nvPr/>
          </p:nvSpPr>
          <p:spPr bwMode="auto">
            <a:xfrm flipH="1">
              <a:off x="2308225" y="5006975"/>
              <a:ext cx="2989263" cy="392113"/>
            </a:xfrm>
            <a:prstGeom prst="line">
              <a:avLst/>
            </a:prstGeom>
            <a:noFill/>
            <a:ln w="31750">
              <a:solidFill>
                <a:srgbClr val="FF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50" name="Text Box 14">
              <a:extLst>
                <a:ext uri="{FF2B5EF4-FFF2-40B4-BE49-F238E27FC236}">
                  <a16:creationId xmlns:a16="http://schemas.microsoft.com/office/drawing/2014/main" id="{6B4124E8-146A-442A-BFAA-6D49BB49490F}"/>
                </a:ext>
              </a:extLst>
            </p:cNvPr>
            <p:cNvSpPr txBox="1">
              <a:spLocks noChangeArrowheads="1"/>
            </p:cNvSpPr>
            <p:nvPr/>
          </p:nvSpPr>
          <p:spPr bwMode="auto">
            <a:xfrm>
              <a:off x="5957888" y="2994025"/>
              <a:ext cx="1282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a:ln>
                    <a:noFill/>
                  </a:ln>
                  <a:solidFill>
                    <a:srgbClr val="FF0000"/>
                  </a:solidFill>
                  <a:effectLst/>
                  <a:uLnTx/>
                  <a:uFillTx/>
                  <a:latin typeface="Arial" panose="020B0604020202020204" pitchFamily="34" charset="0"/>
                  <a:ea typeface="黑体" panose="02010609060101010101" pitchFamily="49" charset="-122"/>
                </a:rPr>
                <a:t>质子交换</a:t>
              </a:r>
            </a:p>
          </p:txBody>
        </p:sp>
        <p:sp>
          <p:nvSpPr>
            <p:cNvPr id="51" name="Text Box 15">
              <a:extLst>
                <a:ext uri="{FF2B5EF4-FFF2-40B4-BE49-F238E27FC236}">
                  <a16:creationId xmlns:a16="http://schemas.microsoft.com/office/drawing/2014/main" id="{E0D5AF3E-E5DB-4926-A544-77DBE52012B3}"/>
                </a:ext>
              </a:extLst>
            </p:cNvPr>
            <p:cNvSpPr txBox="1">
              <a:spLocks noChangeArrowheads="1"/>
            </p:cNvSpPr>
            <p:nvPr/>
          </p:nvSpPr>
          <p:spPr bwMode="auto">
            <a:xfrm>
              <a:off x="801688" y="4740275"/>
              <a:ext cx="1282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a:ln>
                    <a:noFill/>
                  </a:ln>
                  <a:solidFill>
                    <a:srgbClr val="FF0000"/>
                  </a:solidFill>
                  <a:effectLst/>
                  <a:uLnTx/>
                  <a:uFillTx/>
                  <a:latin typeface="Arial" panose="020B0604020202020204" pitchFamily="34" charset="0"/>
                  <a:ea typeface="黑体" panose="02010609060101010101" pitchFamily="49" charset="-122"/>
                </a:rPr>
                <a:t>质子交换</a:t>
              </a:r>
            </a:p>
          </p:txBody>
        </p:sp>
        <p:sp>
          <p:nvSpPr>
            <p:cNvPr id="52" name="Text Box 16">
              <a:extLst>
                <a:ext uri="{FF2B5EF4-FFF2-40B4-BE49-F238E27FC236}">
                  <a16:creationId xmlns:a16="http://schemas.microsoft.com/office/drawing/2014/main" id="{738E644A-3752-48F7-AC2E-511AB21535DF}"/>
                </a:ext>
              </a:extLst>
            </p:cNvPr>
            <p:cNvSpPr txBox="1">
              <a:spLocks noChangeArrowheads="1"/>
            </p:cNvSpPr>
            <p:nvPr/>
          </p:nvSpPr>
          <p:spPr bwMode="auto">
            <a:xfrm>
              <a:off x="6611938" y="3883025"/>
              <a:ext cx="2266950" cy="366713"/>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dirty="0">
                  <a:ln>
                    <a:noFill/>
                  </a:ln>
                  <a:solidFill>
                    <a:srgbClr val="0F6FC6">
                      <a:lumMod val="75000"/>
                    </a:srgbClr>
                  </a:solidFill>
                  <a:effectLst/>
                  <a:uLnTx/>
                  <a:uFillTx/>
                  <a:latin typeface="Arial" charset="0"/>
                  <a:ea typeface="黑体" pitchFamily="2" charset="-122"/>
                </a:rPr>
                <a:t>形成更强的亲核试剂</a:t>
              </a:r>
            </a:p>
          </p:txBody>
        </p:sp>
      </p:grpSp>
    </p:spTree>
    <p:extLst>
      <p:ext uri="{BB962C8B-B14F-4D97-AF65-F5344CB8AC3E}">
        <p14:creationId xmlns:p14="http://schemas.microsoft.com/office/powerpoint/2010/main" val="266533273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30137"/>
                                        </p:tgtEl>
                                        <p:attrNameLst>
                                          <p:attrName>style.visibility</p:attrName>
                                        </p:attrNameLst>
                                      </p:cBhvr>
                                      <p:to>
                                        <p:strVal val="visible"/>
                                      </p:to>
                                    </p:set>
                                    <p:animEffect transition="in" filter="slide(fromBottom)">
                                      <p:cBhvr>
                                        <p:cTn id="7" dur="500"/>
                                        <p:tgtEl>
                                          <p:spTgt spid="730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3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27">
            <a:extLst>
              <a:ext uri="{FF2B5EF4-FFF2-40B4-BE49-F238E27FC236}">
                <a16:creationId xmlns:a16="http://schemas.microsoft.com/office/drawing/2014/main" id="{AD5EAE52-70FF-42BB-8CD1-707D88AFB0CB}"/>
              </a:ext>
            </a:extLst>
          </p:cNvPr>
          <p:cNvGraphicFramePr>
            <a:graphicFrameLocks noChangeAspect="1"/>
          </p:cNvGraphicFramePr>
          <p:nvPr>
            <p:extLst>
              <p:ext uri="{D42A27DB-BD31-4B8C-83A1-F6EECF244321}">
                <p14:modId xmlns:p14="http://schemas.microsoft.com/office/powerpoint/2010/main" val="3031883314"/>
              </p:ext>
            </p:extLst>
          </p:nvPr>
        </p:nvGraphicFramePr>
        <p:xfrm>
          <a:off x="1541190" y="1124744"/>
          <a:ext cx="6061619" cy="1872208"/>
        </p:xfrm>
        <a:graphic>
          <a:graphicData uri="http://schemas.openxmlformats.org/presentationml/2006/ole">
            <mc:AlternateContent xmlns:mc="http://schemas.openxmlformats.org/markup-compatibility/2006">
              <mc:Choice xmlns:v="urn:schemas-microsoft-com:vml" Requires="v">
                <p:oleObj spid="_x0000_s62500" name="CS ChemDraw Drawing" r:id="rId3" imgW="3131314" imgH="967442" progId="ChemDraw.Document.6.0">
                  <p:embed/>
                </p:oleObj>
              </mc:Choice>
              <mc:Fallback>
                <p:oleObj name="CS ChemDraw Drawing" r:id="rId3" imgW="3131314" imgH="967442" progId="ChemDraw.Document.6.0">
                  <p:embed/>
                  <p:pic>
                    <p:nvPicPr>
                      <p:cNvPr id="730139" name="Object 27">
                        <a:extLst>
                          <a:ext uri="{FF2B5EF4-FFF2-40B4-BE49-F238E27FC236}">
                            <a16:creationId xmlns:a16="http://schemas.microsoft.com/office/drawing/2014/main" id="{0B7D5031-6843-44E5-8BE9-32A7B74FF7F2}"/>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1190" y="1124744"/>
                        <a:ext cx="6061619" cy="1872208"/>
                      </a:xfrm>
                      <a:prstGeom prst="rect">
                        <a:avLst/>
                      </a:prstGeom>
                      <a:noFill/>
                      <a:ln>
                        <a:noFill/>
                      </a:ln>
                      <a:effectLst/>
                    </p:spPr>
                  </p:pic>
                </p:oleObj>
              </mc:Fallback>
            </mc:AlternateContent>
          </a:graphicData>
        </a:graphic>
      </p:graphicFrame>
      <p:sp>
        <p:nvSpPr>
          <p:cNvPr id="7" name="Text Box 4">
            <a:extLst>
              <a:ext uri="{FF2B5EF4-FFF2-40B4-BE49-F238E27FC236}">
                <a16:creationId xmlns:a16="http://schemas.microsoft.com/office/drawing/2014/main" id="{286EA157-CD44-4DFD-9732-07798106F4D6}"/>
              </a:ext>
            </a:extLst>
          </p:cNvPr>
          <p:cNvSpPr txBox="1">
            <a:spLocks noChangeArrowheads="1"/>
          </p:cNvSpPr>
          <p:nvPr/>
        </p:nvSpPr>
        <p:spPr bwMode="auto">
          <a:xfrm>
            <a:off x="254695" y="3978101"/>
            <a:ext cx="6336991" cy="461665"/>
          </a:xfrm>
          <a:prstGeom prst="rect">
            <a:avLst/>
          </a:prstGeom>
          <a:noFill/>
          <a:ln w="9525">
            <a:noFill/>
            <a:miter lim="800000"/>
            <a:headEnd/>
            <a:tailEnd/>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Ø"/>
            </a:pPr>
            <a:r>
              <a:rPr lang="zh-CN" altLang="en-US" dirty="0">
                <a:solidFill>
                  <a:srgbClr val="0076A3"/>
                </a:solidFill>
                <a:ea typeface="黑体" panose="02010609060101010101" pitchFamily="49" charset="-122"/>
              </a:rPr>
              <a:t>胺与叔卤代烷</a:t>
            </a:r>
            <a:r>
              <a:rPr lang="en-US" altLang="zh-CN" dirty="0">
                <a:solidFill>
                  <a:srgbClr val="0076A3"/>
                </a:solidFill>
                <a:ea typeface="黑体" panose="02010609060101010101" pitchFamily="49" charset="-122"/>
              </a:rPr>
              <a:t>3</a:t>
            </a:r>
            <a:r>
              <a:rPr lang="en-US" altLang="zh-CN" baseline="30000" dirty="0">
                <a:solidFill>
                  <a:srgbClr val="0076A3"/>
                </a:solidFill>
                <a:ea typeface="黑体" panose="02010609060101010101" pitchFamily="49" charset="-122"/>
              </a:rPr>
              <a:t>0 </a:t>
            </a:r>
            <a:r>
              <a:rPr lang="en-US" altLang="zh-CN" dirty="0">
                <a:solidFill>
                  <a:srgbClr val="0076A3"/>
                </a:solidFill>
                <a:ea typeface="黑体" panose="02010609060101010101" pitchFamily="49" charset="-122"/>
              </a:rPr>
              <a:t>RX </a:t>
            </a:r>
            <a:r>
              <a:rPr lang="zh-CN" altLang="en-US" dirty="0">
                <a:solidFill>
                  <a:srgbClr val="0076A3"/>
                </a:solidFill>
                <a:ea typeface="黑体" panose="02010609060101010101" pitchFamily="49" charset="-122"/>
              </a:rPr>
              <a:t>反应主要生成</a:t>
            </a:r>
            <a:r>
              <a:rPr lang="zh-CN" altLang="en-US" dirty="0">
                <a:solidFill>
                  <a:srgbClr val="CB0BA6"/>
                </a:solidFill>
                <a:ea typeface="黑体" panose="02010609060101010101" pitchFamily="49" charset="-122"/>
              </a:rPr>
              <a:t>消去产物</a:t>
            </a:r>
            <a:endParaRPr lang="en-US" altLang="zh-CN" dirty="0">
              <a:solidFill>
                <a:srgbClr val="CB0BA6"/>
              </a:solidFill>
              <a:ea typeface="黑体" panose="02010609060101010101" pitchFamily="49" charset="-122"/>
            </a:endParaRPr>
          </a:p>
        </p:txBody>
      </p:sp>
      <p:sp>
        <p:nvSpPr>
          <p:cNvPr id="8" name="Text Box 4">
            <a:extLst>
              <a:ext uri="{FF2B5EF4-FFF2-40B4-BE49-F238E27FC236}">
                <a16:creationId xmlns:a16="http://schemas.microsoft.com/office/drawing/2014/main" id="{1A6FA0D5-576D-4819-B5FF-FD821B5E753B}"/>
              </a:ext>
            </a:extLst>
          </p:cNvPr>
          <p:cNvSpPr txBox="1">
            <a:spLocks noChangeArrowheads="1"/>
          </p:cNvSpPr>
          <p:nvPr/>
        </p:nvSpPr>
        <p:spPr bwMode="auto">
          <a:xfrm>
            <a:off x="251520" y="4911551"/>
            <a:ext cx="8707833" cy="461665"/>
          </a:xfrm>
          <a:prstGeom prst="rect">
            <a:avLst/>
          </a:prstGeom>
          <a:noFill/>
          <a:ln w="9525">
            <a:noFill/>
            <a:miter lim="800000"/>
            <a:headEnd/>
            <a:tailEnd/>
          </a:ln>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Ø"/>
            </a:pPr>
            <a:r>
              <a:rPr lang="zh-CN" altLang="en-US" dirty="0">
                <a:solidFill>
                  <a:srgbClr val="0076A3"/>
                </a:solidFill>
                <a:ea typeface="黑体" panose="02010609060101010101" pitchFamily="49" charset="-122"/>
              </a:rPr>
              <a:t>胺与仲卤代烷</a:t>
            </a:r>
            <a:r>
              <a:rPr lang="en-US" altLang="zh-CN" dirty="0">
                <a:solidFill>
                  <a:srgbClr val="0076A3"/>
                </a:solidFill>
                <a:ea typeface="黑体" panose="02010609060101010101" pitchFamily="49" charset="-122"/>
              </a:rPr>
              <a:t>2</a:t>
            </a:r>
            <a:r>
              <a:rPr lang="en-US" altLang="zh-CN" baseline="30000" dirty="0">
                <a:solidFill>
                  <a:srgbClr val="0076A3"/>
                </a:solidFill>
                <a:ea typeface="黑体" panose="02010609060101010101" pitchFamily="49" charset="-122"/>
              </a:rPr>
              <a:t>0 </a:t>
            </a:r>
            <a:r>
              <a:rPr lang="en-US" altLang="zh-CN" dirty="0">
                <a:solidFill>
                  <a:srgbClr val="0076A3"/>
                </a:solidFill>
                <a:ea typeface="黑体" panose="02010609060101010101" pitchFamily="49" charset="-122"/>
              </a:rPr>
              <a:t>RX </a:t>
            </a:r>
            <a:r>
              <a:rPr lang="zh-CN" altLang="en-US" dirty="0">
                <a:solidFill>
                  <a:srgbClr val="CB0BA6"/>
                </a:solidFill>
                <a:ea typeface="黑体" panose="02010609060101010101" pitchFamily="49" charset="-122"/>
              </a:rPr>
              <a:t>可以得到取代产物</a:t>
            </a:r>
            <a:r>
              <a:rPr lang="en-US" altLang="zh-CN" dirty="0">
                <a:solidFill>
                  <a:srgbClr val="0076A3"/>
                </a:solidFill>
                <a:ea typeface="黑体" panose="02010609060101010101" pitchFamily="49" charset="-122"/>
              </a:rPr>
              <a:t>(</a:t>
            </a:r>
            <a:r>
              <a:rPr lang="zh-CN" altLang="en-US" dirty="0">
                <a:solidFill>
                  <a:srgbClr val="CB0BA6"/>
                </a:solidFill>
                <a:ea typeface="黑体" panose="02010609060101010101" pitchFamily="49" charset="-122"/>
              </a:rPr>
              <a:t>亦有一定量消去产物</a:t>
            </a:r>
            <a:r>
              <a:rPr lang="en-US" altLang="zh-CN" dirty="0">
                <a:solidFill>
                  <a:srgbClr val="0076A3"/>
                </a:solidFill>
                <a:ea typeface="黑体" panose="02010609060101010101" pitchFamily="49" charset="-122"/>
              </a:rPr>
              <a:t>)</a:t>
            </a:r>
          </a:p>
        </p:txBody>
      </p:sp>
    </p:spTree>
    <p:extLst>
      <p:ext uri="{BB962C8B-B14F-4D97-AF65-F5344CB8AC3E}">
        <p14:creationId xmlns:p14="http://schemas.microsoft.com/office/powerpoint/2010/main" val="1548870759"/>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045A7A-FAC9-422F-B6C0-CD76E579430B}"/>
              </a:ext>
            </a:extLst>
          </p:cNvPr>
          <p:cNvSpPr>
            <a:spLocks noGrp="1"/>
          </p:cNvSpPr>
          <p:nvPr>
            <p:ph type="dt" sz="quarter" idx="10"/>
          </p:nvPr>
        </p:nvSpPr>
        <p:spPr/>
        <p:txBody>
          <a:bodyPr/>
          <a:lstStyle/>
          <a:p>
            <a:pPr>
              <a:defRPr/>
            </a:pPr>
            <a:fld id="{E63A4DCE-A384-46FB-9B1A-48E74AAB7BA4}" type="datetime11">
              <a:rPr lang="zh-CN" altLang="en-US"/>
              <a:pPr>
                <a:defRPr/>
              </a:pPr>
              <a:t>13:53:09</a:t>
            </a:fld>
            <a:endParaRPr lang="en-US" altLang="zh-CN"/>
          </a:p>
        </p:txBody>
      </p:sp>
      <p:sp>
        <p:nvSpPr>
          <p:cNvPr id="12" name="灯片编号占位符 3">
            <a:extLst>
              <a:ext uri="{FF2B5EF4-FFF2-40B4-BE49-F238E27FC236}">
                <a16:creationId xmlns:a16="http://schemas.microsoft.com/office/drawing/2014/main" id="{330A78D3-202C-4CEC-8344-46B126E7AC57}"/>
              </a:ext>
            </a:extLst>
          </p:cNvPr>
          <p:cNvSpPr>
            <a:spLocks noGrp="1"/>
          </p:cNvSpPr>
          <p:nvPr>
            <p:ph type="sldNum" sz="quarter" idx="12"/>
          </p:nvPr>
        </p:nvSpPr>
        <p:spPr/>
        <p:txBody>
          <a:bodyPr/>
          <a:lstStyle/>
          <a:p>
            <a:pPr>
              <a:defRPr/>
            </a:pPr>
            <a:fld id="{6DE5E61C-ABDF-4E3F-AA20-F76BC5E9719E}" type="slidenum">
              <a:rPr lang="en-US" altLang="zh-CN"/>
              <a:pPr>
                <a:defRPr/>
              </a:pPr>
              <a:t>32</a:t>
            </a:fld>
            <a:endParaRPr lang="en-US" altLang="zh-CN"/>
          </a:p>
        </p:txBody>
      </p:sp>
      <p:sp>
        <p:nvSpPr>
          <p:cNvPr id="731139" name="Rectangle 3">
            <a:extLst>
              <a:ext uri="{FF2B5EF4-FFF2-40B4-BE49-F238E27FC236}">
                <a16:creationId xmlns:a16="http://schemas.microsoft.com/office/drawing/2014/main" id="{4F873424-D3A1-4E5E-9A8B-95228A19B3A2}"/>
              </a:ext>
            </a:extLst>
          </p:cNvPr>
          <p:cNvSpPr>
            <a:spLocks noChangeArrowheads="1"/>
          </p:cNvSpPr>
          <p:nvPr/>
        </p:nvSpPr>
        <p:spPr bwMode="auto">
          <a:xfrm>
            <a:off x="468313" y="235496"/>
            <a:ext cx="295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400" dirty="0">
                <a:latin typeface="Arial" panose="020B0604020202020204" pitchFamily="34" charset="0"/>
                <a:ea typeface="楷体" panose="02010609060101010101" pitchFamily="49" charset="-122"/>
                <a:cs typeface="Arial" panose="020B0604020202020204" pitchFamily="34" charset="0"/>
              </a:rPr>
              <a:t>3</a:t>
            </a:r>
            <a:r>
              <a:rPr lang="zh-CN" altLang="en-US" sz="2400" dirty="0">
                <a:latin typeface="Arial" panose="020B0604020202020204" pitchFamily="34" charset="0"/>
                <a:ea typeface="楷体" panose="02010609060101010101" pitchFamily="49" charset="-122"/>
                <a:cs typeface="Arial" panose="020B0604020202020204" pitchFamily="34" charset="0"/>
              </a:rPr>
              <a:t>、</a:t>
            </a:r>
            <a:r>
              <a:rPr lang="en-US" altLang="zh-CN" sz="2400" dirty="0">
                <a:latin typeface="Arial" panose="020B0604020202020204" pitchFamily="34" charset="0"/>
                <a:ea typeface="楷体" panose="02010609060101010101" pitchFamily="49" charset="-122"/>
                <a:cs typeface="Arial" panose="020B0604020202020204" pitchFamily="34" charset="0"/>
              </a:rPr>
              <a:t>N-</a:t>
            </a:r>
            <a:r>
              <a:rPr lang="zh-CN" altLang="en-US" sz="2400" dirty="0">
                <a:latin typeface="Arial" panose="020B0604020202020204" pitchFamily="34" charset="0"/>
                <a:ea typeface="楷体" panose="02010609060101010101" pitchFamily="49" charset="-122"/>
                <a:cs typeface="Arial" panose="020B0604020202020204" pitchFamily="34" charset="0"/>
              </a:rPr>
              <a:t>酰基化反应</a:t>
            </a:r>
            <a:endParaRPr lang="zh-CN" altLang="en-US" sz="2400" b="0" dirty="0">
              <a:latin typeface="Arial" panose="020B0604020202020204" pitchFamily="34" charset="0"/>
              <a:ea typeface="楷体" panose="02010609060101010101" pitchFamily="49" charset="-122"/>
              <a:cs typeface="Arial" panose="020B0604020202020204" pitchFamily="34" charset="0"/>
            </a:endParaRPr>
          </a:p>
        </p:txBody>
      </p:sp>
      <p:sp>
        <p:nvSpPr>
          <p:cNvPr id="26629" name="Rectangle 4">
            <a:extLst>
              <a:ext uri="{FF2B5EF4-FFF2-40B4-BE49-F238E27FC236}">
                <a16:creationId xmlns:a16="http://schemas.microsoft.com/office/drawing/2014/main" id="{359C821D-4C95-4818-BE30-DF7F2AFD8385}"/>
              </a:ext>
            </a:extLst>
          </p:cNvPr>
          <p:cNvSpPr>
            <a:spLocks noChangeArrowheads="1"/>
          </p:cNvSpPr>
          <p:nvPr/>
        </p:nvSpPr>
        <p:spPr bwMode="auto">
          <a:xfrm>
            <a:off x="457200" y="622776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endParaRPr lang="zh-CN" altLang="zh-CN" sz="2400">
              <a:latin typeface="Times New Roman" panose="02020603050405020304" pitchFamily="18" charset="0"/>
              <a:ea typeface="宋体" panose="02010600030101010101" pitchFamily="2" charset="-122"/>
            </a:endParaRPr>
          </a:p>
        </p:txBody>
      </p:sp>
      <p:grpSp>
        <p:nvGrpSpPr>
          <p:cNvPr id="24" name="组合 12">
            <a:extLst>
              <a:ext uri="{FF2B5EF4-FFF2-40B4-BE49-F238E27FC236}">
                <a16:creationId xmlns:a16="http://schemas.microsoft.com/office/drawing/2014/main" id="{32955F55-B021-41B7-993C-4E8D31856ECE}"/>
              </a:ext>
            </a:extLst>
          </p:cNvPr>
          <p:cNvGrpSpPr>
            <a:grpSpLocks/>
          </p:cNvGrpSpPr>
          <p:nvPr/>
        </p:nvGrpSpPr>
        <p:grpSpPr bwMode="auto">
          <a:xfrm>
            <a:off x="1974850" y="2333625"/>
            <a:ext cx="6335713" cy="3955395"/>
            <a:chOff x="1270000" y="1259676"/>
            <a:chExt cx="6438900" cy="4700296"/>
          </a:xfrm>
        </p:grpSpPr>
        <p:sp>
          <p:nvSpPr>
            <p:cNvPr id="25" name="Line 6">
              <a:extLst>
                <a:ext uri="{FF2B5EF4-FFF2-40B4-BE49-F238E27FC236}">
                  <a16:creationId xmlns:a16="http://schemas.microsoft.com/office/drawing/2014/main" id="{6CE296D6-1182-4500-9AC1-2FF54659D93D}"/>
                </a:ext>
              </a:extLst>
            </p:cNvPr>
            <p:cNvSpPr>
              <a:spLocks noChangeShapeType="1"/>
            </p:cNvSpPr>
            <p:nvPr/>
          </p:nvSpPr>
          <p:spPr bwMode="auto">
            <a:xfrm>
              <a:off x="1322388" y="3221038"/>
              <a:ext cx="6343650" cy="0"/>
            </a:xfrm>
            <a:prstGeom prst="line">
              <a:avLst/>
            </a:prstGeom>
            <a:noFill/>
            <a:ln w="31750">
              <a:solidFill>
                <a:srgbClr val="FF99CC"/>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6" name="Line 7">
              <a:extLst>
                <a:ext uri="{FF2B5EF4-FFF2-40B4-BE49-F238E27FC236}">
                  <a16:creationId xmlns:a16="http://schemas.microsoft.com/office/drawing/2014/main" id="{E638B863-7FE5-4E08-9463-20BA0D707DB1}"/>
                </a:ext>
              </a:extLst>
            </p:cNvPr>
            <p:cNvSpPr>
              <a:spLocks noChangeShapeType="1"/>
            </p:cNvSpPr>
            <p:nvPr/>
          </p:nvSpPr>
          <p:spPr bwMode="auto">
            <a:xfrm>
              <a:off x="1293813" y="4260850"/>
              <a:ext cx="6415087" cy="14288"/>
            </a:xfrm>
            <a:prstGeom prst="line">
              <a:avLst/>
            </a:prstGeom>
            <a:noFill/>
            <a:ln w="31750">
              <a:solidFill>
                <a:srgbClr val="FF99CC"/>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7" name="Line 8">
              <a:extLst>
                <a:ext uri="{FF2B5EF4-FFF2-40B4-BE49-F238E27FC236}">
                  <a16:creationId xmlns:a16="http://schemas.microsoft.com/office/drawing/2014/main" id="{D8EDE7E8-7D0A-493E-A701-17FA18630AF0}"/>
                </a:ext>
              </a:extLst>
            </p:cNvPr>
            <p:cNvSpPr>
              <a:spLocks noChangeShapeType="1"/>
            </p:cNvSpPr>
            <p:nvPr/>
          </p:nvSpPr>
          <p:spPr bwMode="auto">
            <a:xfrm>
              <a:off x="1270000" y="5218113"/>
              <a:ext cx="6416675" cy="14287"/>
            </a:xfrm>
            <a:prstGeom prst="line">
              <a:avLst/>
            </a:prstGeom>
            <a:noFill/>
            <a:ln w="31750">
              <a:solidFill>
                <a:srgbClr val="FF99CC"/>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aphicFrame>
          <p:nvGraphicFramePr>
            <p:cNvPr id="28" name="Object 9">
              <a:extLst>
                <a:ext uri="{FF2B5EF4-FFF2-40B4-BE49-F238E27FC236}">
                  <a16:creationId xmlns:a16="http://schemas.microsoft.com/office/drawing/2014/main" id="{057FCA78-934C-4365-9147-96399441231E}"/>
                </a:ext>
              </a:extLst>
            </p:cNvPr>
            <p:cNvGraphicFramePr>
              <a:graphicFrameLocks noChangeAspect="1"/>
            </p:cNvGraphicFramePr>
            <p:nvPr/>
          </p:nvGraphicFramePr>
          <p:xfrm>
            <a:off x="1902329" y="1259676"/>
            <a:ext cx="5421520" cy="4472975"/>
          </p:xfrm>
          <a:graphic>
            <a:graphicData uri="http://schemas.openxmlformats.org/presentationml/2006/ole">
              <mc:AlternateContent xmlns:mc="http://schemas.openxmlformats.org/markup-compatibility/2006">
                <mc:Choice xmlns:v="urn:schemas-microsoft-com:vml" Requires="v">
                  <p:oleObj spid="_x0000_s26903" name="CS ChemDraw Drawing" r:id="rId3" imgW="3246840" imgH="2649600" progId="ChemDraw.Document.6.0">
                    <p:embed/>
                  </p:oleObj>
                </mc:Choice>
                <mc:Fallback>
                  <p:oleObj name="CS ChemDraw Drawing" r:id="rId3" imgW="3246840" imgH="2649600" progId="ChemDraw.Document.6.0">
                    <p:embed/>
                    <p:pic>
                      <p:nvPicPr>
                        <p:cNvPr id="27650" name="Object 9">
                          <a:extLst>
                            <a:ext uri="{FF2B5EF4-FFF2-40B4-BE49-F238E27FC236}">
                              <a16:creationId xmlns:a16="http://schemas.microsoft.com/office/drawing/2014/main" id="{46B2E1E7-C693-4C0E-BA5C-91D91E5CF1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2329" y="1259676"/>
                          <a:ext cx="5421520" cy="447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10">
              <a:extLst>
                <a:ext uri="{FF2B5EF4-FFF2-40B4-BE49-F238E27FC236}">
                  <a16:creationId xmlns:a16="http://schemas.microsoft.com/office/drawing/2014/main" id="{8E787638-BB20-4FC1-AC66-2436B7890A3B}"/>
                </a:ext>
              </a:extLst>
            </p:cNvPr>
            <p:cNvGraphicFramePr>
              <a:graphicFrameLocks noChangeAspect="1"/>
            </p:cNvGraphicFramePr>
            <p:nvPr/>
          </p:nvGraphicFramePr>
          <p:xfrm>
            <a:off x="4110038" y="2390775"/>
            <a:ext cx="973137" cy="723900"/>
          </p:xfrm>
          <a:graphic>
            <a:graphicData uri="http://schemas.openxmlformats.org/presentationml/2006/ole">
              <mc:AlternateContent xmlns:mc="http://schemas.openxmlformats.org/markup-compatibility/2006">
                <mc:Choice xmlns:v="urn:schemas-microsoft-com:vml" Requires="v">
                  <p:oleObj spid="_x0000_s26904" name="CS ChemDraw Drawing" r:id="rId5" imgW="696240" imgH="511920" progId="ChemDraw.Document.6.0">
                    <p:embed/>
                  </p:oleObj>
                </mc:Choice>
                <mc:Fallback>
                  <p:oleObj name="CS ChemDraw Drawing" r:id="rId5" imgW="696240" imgH="511920" progId="ChemDraw.Document.6.0">
                    <p:embed/>
                    <p:pic>
                      <p:nvPicPr>
                        <p:cNvPr id="27651" name="Object 10">
                          <a:extLst>
                            <a:ext uri="{FF2B5EF4-FFF2-40B4-BE49-F238E27FC236}">
                              <a16:creationId xmlns:a16="http://schemas.microsoft.com/office/drawing/2014/main" id="{685ABABC-ECAC-4374-A12E-F38D261C45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0038" y="2390775"/>
                          <a:ext cx="973137"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Text Box 11">
              <a:extLst>
                <a:ext uri="{FF2B5EF4-FFF2-40B4-BE49-F238E27FC236}">
                  <a16:creationId xmlns:a16="http://schemas.microsoft.com/office/drawing/2014/main" id="{4D186A50-B260-4B3A-A3BA-28C3BE43B584}"/>
                </a:ext>
              </a:extLst>
            </p:cNvPr>
            <p:cNvSpPr txBox="1">
              <a:spLocks noChangeArrowheads="1"/>
            </p:cNvSpPr>
            <p:nvPr/>
          </p:nvSpPr>
          <p:spPr bwMode="auto">
            <a:xfrm>
              <a:off x="3982630" y="5338216"/>
              <a:ext cx="1565854" cy="621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kern="0" dirty="0">
                  <a:solidFill>
                    <a:srgbClr val="CC3300"/>
                  </a:solidFill>
                </a:rPr>
                <a:t>不反应</a:t>
              </a:r>
              <a:endParaRPr kumimoji="0" lang="en-US" altLang="zh-CN" sz="2800" b="1" i="0" u="none" strike="noStrike" kern="0" cap="none" spc="0" normalizeH="0" baseline="0" noProof="0" dirty="0">
                <a:ln>
                  <a:noFill/>
                </a:ln>
                <a:solidFill>
                  <a:srgbClr val="CC3300"/>
                </a:solidFill>
                <a:effectLst/>
                <a:uLnTx/>
                <a:uFillTx/>
                <a:latin typeface="Arial" panose="020B0604020202020204" pitchFamily="34" charset="0"/>
                <a:ea typeface="宋体" panose="02010600030101010101" pitchFamily="2" charset="-122"/>
              </a:endParaRPr>
            </a:p>
          </p:txBody>
        </p:sp>
        <p:graphicFrame>
          <p:nvGraphicFramePr>
            <p:cNvPr id="31" name="Object 12">
              <a:extLst>
                <a:ext uri="{FF2B5EF4-FFF2-40B4-BE49-F238E27FC236}">
                  <a16:creationId xmlns:a16="http://schemas.microsoft.com/office/drawing/2014/main" id="{DB156E19-20E0-42DD-9B74-69098115417F}"/>
                </a:ext>
              </a:extLst>
            </p:cNvPr>
            <p:cNvGraphicFramePr>
              <a:graphicFrameLocks noChangeAspect="1"/>
            </p:cNvGraphicFramePr>
            <p:nvPr/>
          </p:nvGraphicFramePr>
          <p:xfrm>
            <a:off x="4148138" y="3319463"/>
            <a:ext cx="987425" cy="855662"/>
          </p:xfrm>
          <a:graphic>
            <a:graphicData uri="http://schemas.openxmlformats.org/presentationml/2006/ole">
              <mc:AlternateContent xmlns:mc="http://schemas.openxmlformats.org/markup-compatibility/2006">
                <mc:Choice xmlns:v="urn:schemas-microsoft-com:vml" Requires="v">
                  <p:oleObj spid="_x0000_s26905" name="CS ChemDraw Drawing" r:id="rId7" imgW="706680" imgH="605880" progId="ChemDraw.Document.6.0">
                    <p:embed/>
                  </p:oleObj>
                </mc:Choice>
                <mc:Fallback>
                  <p:oleObj name="CS ChemDraw Drawing" r:id="rId7" imgW="706680" imgH="605880" progId="ChemDraw.Document.6.0">
                    <p:embed/>
                    <p:pic>
                      <p:nvPicPr>
                        <p:cNvPr id="27652" name="Object 12">
                          <a:extLst>
                            <a:ext uri="{FF2B5EF4-FFF2-40B4-BE49-F238E27FC236}">
                              <a16:creationId xmlns:a16="http://schemas.microsoft.com/office/drawing/2014/main" id="{AD864445-5664-4359-AD13-1D7F876E83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8138" y="3319463"/>
                          <a:ext cx="987425" cy="85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 name="Object 13">
              <a:extLst>
                <a:ext uri="{FF2B5EF4-FFF2-40B4-BE49-F238E27FC236}">
                  <a16:creationId xmlns:a16="http://schemas.microsoft.com/office/drawing/2014/main" id="{7CB4658F-D6C2-4233-8CBE-CBEA9F876BC2}"/>
                </a:ext>
              </a:extLst>
            </p:cNvPr>
            <p:cNvGraphicFramePr>
              <a:graphicFrameLocks noChangeAspect="1"/>
            </p:cNvGraphicFramePr>
            <p:nvPr/>
          </p:nvGraphicFramePr>
          <p:xfrm>
            <a:off x="4137025" y="4289425"/>
            <a:ext cx="987425" cy="973138"/>
          </p:xfrm>
          <a:graphic>
            <a:graphicData uri="http://schemas.openxmlformats.org/presentationml/2006/ole">
              <mc:AlternateContent xmlns:mc="http://schemas.openxmlformats.org/markup-compatibility/2006">
                <mc:Choice xmlns:v="urn:schemas-microsoft-com:vml" Requires="v">
                  <p:oleObj spid="_x0000_s26906" name="CS ChemDraw Drawing" r:id="rId9" imgW="706680" imgH="688320" progId="ChemDraw.Document.6.0">
                    <p:embed/>
                  </p:oleObj>
                </mc:Choice>
                <mc:Fallback>
                  <p:oleObj name="CS ChemDraw Drawing" r:id="rId9" imgW="706680" imgH="688320" progId="ChemDraw.Document.6.0">
                    <p:embed/>
                    <p:pic>
                      <p:nvPicPr>
                        <p:cNvPr id="27653" name="Object 13">
                          <a:extLst>
                            <a:ext uri="{FF2B5EF4-FFF2-40B4-BE49-F238E27FC236}">
                              <a16:creationId xmlns:a16="http://schemas.microsoft.com/office/drawing/2014/main" id="{D5855B7D-228A-44D2-9231-646A2DD7EA0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37025" y="4289425"/>
                          <a:ext cx="987425"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3" name="Text Box 14">
            <a:extLst>
              <a:ext uri="{FF2B5EF4-FFF2-40B4-BE49-F238E27FC236}">
                <a16:creationId xmlns:a16="http://schemas.microsoft.com/office/drawing/2014/main" id="{8D9A15EC-EA86-4C6F-9B4E-1236C7574F56}"/>
              </a:ext>
            </a:extLst>
          </p:cNvPr>
          <p:cNvSpPr txBox="1">
            <a:spLocks noChangeArrowheads="1"/>
          </p:cNvSpPr>
          <p:nvPr/>
        </p:nvSpPr>
        <p:spPr bwMode="auto">
          <a:xfrm>
            <a:off x="841375" y="2414588"/>
            <a:ext cx="2757488" cy="427037"/>
          </a:xfrm>
          <a:prstGeom prst="rect">
            <a:avLst/>
          </a:prstGeom>
          <a:noFill/>
          <a:ln w="9525">
            <a:noFill/>
            <a:miter lim="800000"/>
            <a:headEnd/>
            <a:tailEnd/>
          </a:ln>
        </p:spPr>
        <p:txBody>
          <a:bodyPr>
            <a:spAutoFit/>
          </a:bodyPr>
          <a:lstStyle/>
          <a:p>
            <a:pPr eaLnBrk="1" hangingPunct="1">
              <a:spcBef>
                <a:spcPct val="50000"/>
              </a:spcBef>
              <a:defRPr/>
            </a:pPr>
            <a:r>
              <a:rPr kumimoji="0" lang="zh-CN" altLang="en-US" sz="2200" dirty="0">
                <a:solidFill>
                  <a:srgbClr val="0BD0D9">
                    <a:lumMod val="75000"/>
                  </a:srgbClr>
                </a:solidFill>
                <a:latin typeface="Arial" charset="0"/>
                <a:ea typeface="黑体" pitchFamily="2" charset="-122"/>
              </a:rPr>
              <a:t>羧酸衍生物的氨解</a:t>
            </a:r>
          </a:p>
        </p:txBody>
      </p:sp>
      <p:sp>
        <p:nvSpPr>
          <p:cNvPr id="34" name="TextBox 13">
            <a:extLst>
              <a:ext uri="{FF2B5EF4-FFF2-40B4-BE49-F238E27FC236}">
                <a16:creationId xmlns:a16="http://schemas.microsoft.com/office/drawing/2014/main" id="{260780CA-40C4-4710-9570-5EAA61F3EF84}"/>
              </a:ext>
            </a:extLst>
          </p:cNvPr>
          <p:cNvSpPr txBox="1">
            <a:spLocks noChangeArrowheads="1"/>
          </p:cNvSpPr>
          <p:nvPr/>
        </p:nvSpPr>
        <p:spPr bwMode="auto">
          <a:xfrm>
            <a:off x="3586163" y="1154113"/>
            <a:ext cx="5084762" cy="701675"/>
          </a:xfrm>
          <a:prstGeom prst="rect">
            <a:avLst/>
          </a:prstGeom>
          <a:noFill/>
          <a:ln>
            <a:noFill/>
          </a:ln>
          <a:extLst>
            <a:ext uri="{909E8E84-426E-40DD-AFC4-6F175D3DCCD1}">
              <a14:hiddenFill xmlns:a14="http://schemas.microsoft.com/office/drawing/2010/main">
                <a:solidFill>
                  <a:srgbClr val="FF0000">
                    <a:alpha val="16078"/>
                  </a:srgbClr>
                </a:solidFill>
              </a14:hiddenFill>
            </a:ext>
            <a:ext uri="{91240B29-F687-4F45-9708-019B960494DF}">
              <a14:hiddenLine xmlns:a14="http://schemas.microsoft.com/office/drawing/2010/main" w="9525">
                <a:solidFill>
                  <a:srgbClr val="FF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solidFill>
                  <a:srgbClr val="FF0000"/>
                </a:solidFill>
                <a:ea typeface="黑体" panose="02010609060101010101" pitchFamily="49" charset="-122"/>
              </a:rPr>
              <a:t>1</a:t>
            </a:r>
            <a:r>
              <a:rPr lang="en-US" altLang="zh-CN" sz="2000" baseline="30000" dirty="0">
                <a:solidFill>
                  <a:srgbClr val="FF0000"/>
                </a:solidFill>
                <a:ea typeface="黑体" panose="02010609060101010101" pitchFamily="49" charset="-122"/>
              </a:rPr>
              <a:t>o</a:t>
            </a:r>
            <a:r>
              <a:rPr lang="zh-CN" altLang="en-US" sz="2000" dirty="0">
                <a:solidFill>
                  <a:srgbClr val="FF0000"/>
                </a:solidFill>
                <a:ea typeface="黑体" panose="02010609060101010101" pitchFamily="49" charset="-122"/>
              </a:rPr>
              <a:t>胺</a:t>
            </a:r>
            <a:r>
              <a:rPr lang="en-US" altLang="zh-CN" sz="2000" dirty="0">
                <a:solidFill>
                  <a:srgbClr val="FF0000"/>
                </a:solidFill>
                <a:ea typeface="黑体" panose="02010609060101010101" pitchFamily="49" charset="-122"/>
              </a:rPr>
              <a:t>2</a:t>
            </a:r>
            <a:r>
              <a:rPr lang="en-US" altLang="zh-CN" sz="2000" baseline="30000" dirty="0">
                <a:solidFill>
                  <a:srgbClr val="FF0000"/>
                </a:solidFill>
                <a:ea typeface="黑体" panose="02010609060101010101" pitchFamily="49" charset="-122"/>
              </a:rPr>
              <a:t>o</a:t>
            </a:r>
            <a:r>
              <a:rPr lang="zh-CN" altLang="en-US" sz="2000" dirty="0">
                <a:solidFill>
                  <a:srgbClr val="FF0000"/>
                </a:solidFill>
                <a:ea typeface="黑体" panose="02010609060101010101" pitchFamily="49" charset="-122"/>
              </a:rPr>
              <a:t>胺及</a:t>
            </a:r>
            <a:r>
              <a:rPr lang="en-US" altLang="zh-CN" sz="2000" dirty="0">
                <a:solidFill>
                  <a:srgbClr val="FF0000"/>
                </a:solidFill>
                <a:ea typeface="黑体" panose="02010609060101010101" pitchFamily="49" charset="-122"/>
              </a:rPr>
              <a:t>NH</a:t>
            </a:r>
            <a:r>
              <a:rPr lang="en-US" altLang="zh-CN" sz="2000" baseline="-25000" dirty="0">
                <a:solidFill>
                  <a:srgbClr val="FF0000"/>
                </a:solidFill>
                <a:ea typeface="黑体" panose="02010609060101010101" pitchFamily="49" charset="-122"/>
              </a:rPr>
              <a:t>3</a:t>
            </a:r>
            <a:r>
              <a:rPr lang="zh-CN" altLang="en-US" sz="2000" dirty="0">
                <a:solidFill>
                  <a:srgbClr val="FF0000"/>
                </a:solidFill>
                <a:ea typeface="黑体" panose="02010609060101010101" pitchFamily="49" charset="-122"/>
              </a:rPr>
              <a:t>可与酰氯、酸酐、酯作用生成酰胺。</a:t>
            </a:r>
            <a:r>
              <a:rPr lang="en-US" altLang="zh-CN" sz="2000" dirty="0">
                <a:solidFill>
                  <a:srgbClr val="FF0000"/>
                </a:solidFill>
                <a:ea typeface="黑体" panose="02010609060101010101" pitchFamily="49" charset="-122"/>
              </a:rPr>
              <a:t>3</a:t>
            </a:r>
            <a:r>
              <a:rPr lang="en-US" altLang="zh-CN" sz="2000" baseline="30000" dirty="0">
                <a:solidFill>
                  <a:srgbClr val="FF0000"/>
                </a:solidFill>
                <a:ea typeface="黑体" panose="02010609060101010101" pitchFamily="49" charset="-122"/>
              </a:rPr>
              <a:t>o</a:t>
            </a:r>
            <a:r>
              <a:rPr lang="zh-CN" altLang="en-US" sz="2000" dirty="0">
                <a:solidFill>
                  <a:srgbClr val="FF0000"/>
                </a:solidFill>
                <a:ea typeface="黑体" panose="02010609060101010101" pitchFamily="49" charset="-122"/>
              </a:rPr>
              <a:t>胺</a:t>
            </a:r>
            <a:r>
              <a:rPr lang="en-US" altLang="zh-CN" sz="2000" dirty="0">
                <a:solidFill>
                  <a:srgbClr val="FF0000"/>
                </a:solidFill>
                <a:ea typeface="黑体" panose="02010609060101010101" pitchFamily="49" charset="-122"/>
              </a:rPr>
              <a:t>N</a:t>
            </a:r>
            <a:r>
              <a:rPr lang="zh-CN" altLang="en-US" sz="2000" dirty="0">
                <a:solidFill>
                  <a:srgbClr val="FF0000"/>
                </a:solidFill>
                <a:ea typeface="黑体" panose="02010609060101010101" pitchFamily="49" charset="-122"/>
              </a:rPr>
              <a:t>上无</a:t>
            </a:r>
            <a:r>
              <a:rPr lang="en-US" altLang="zh-CN" sz="2000" dirty="0">
                <a:solidFill>
                  <a:srgbClr val="FF0000"/>
                </a:solidFill>
                <a:ea typeface="黑体" panose="02010609060101010101" pitchFamily="49" charset="-122"/>
              </a:rPr>
              <a:t>H</a:t>
            </a:r>
            <a:r>
              <a:rPr lang="zh-CN" altLang="en-US" sz="2000" dirty="0">
                <a:solidFill>
                  <a:srgbClr val="FF0000"/>
                </a:solidFill>
                <a:ea typeface="黑体" panose="02010609060101010101" pitchFamily="49" charset="-122"/>
              </a:rPr>
              <a:t>，故不形成酰胺。</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31139"/>
                                        </p:tgtEl>
                                        <p:attrNameLst>
                                          <p:attrName>style.visibility</p:attrName>
                                        </p:attrNameLst>
                                      </p:cBhvr>
                                      <p:to>
                                        <p:strVal val="visible"/>
                                      </p:to>
                                    </p:set>
                                    <p:animEffect transition="in" filter="slide(fromBottom)">
                                      <p:cBhvr>
                                        <p:cTn id="7" dur="500"/>
                                        <p:tgtEl>
                                          <p:spTgt spid="731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045A7A-FAC9-422F-B6C0-CD76E579430B}"/>
              </a:ext>
            </a:extLst>
          </p:cNvPr>
          <p:cNvSpPr>
            <a:spLocks noGrp="1"/>
          </p:cNvSpPr>
          <p:nvPr>
            <p:ph type="dt" sz="quarter" idx="10"/>
          </p:nvPr>
        </p:nvSpPr>
        <p:spPr/>
        <p:txBody>
          <a:bodyPr/>
          <a:lstStyle/>
          <a:p>
            <a:pPr>
              <a:defRPr/>
            </a:pPr>
            <a:fld id="{E63A4DCE-A384-46FB-9B1A-48E74AAB7BA4}" type="datetime11">
              <a:rPr lang="zh-CN" altLang="en-US"/>
              <a:pPr>
                <a:defRPr/>
              </a:pPr>
              <a:t>13:53:09</a:t>
            </a:fld>
            <a:endParaRPr lang="en-US" altLang="zh-CN"/>
          </a:p>
        </p:txBody>
      </p:sp>
      <p:sp>
        <p:nvSpPr>
          <p:cNvPr id="12" name="灯片编号占位符 3">
            <a:extLst>
              <a:ext uri="{FF2B5EF4-FFF2-40B4-BE49-F238E27FC236}">
                <a16:creationId xmlns:a16="http://schemas.microsoft.com/office/drawing/2014/main" id="{330A78D3-202C-4CEC-8344-46B126E7AC57}"/>
              </a:ext>
            </a:extLst>
          </p:cNvPr>
          <p:cNvSpPr>
            <a:spLocks noGrp="1"/>
          </p:cNvSpPr>
          <p:nvPr>
            <p:ph type="sldNum" sz="quarter" idx="12"/>
          </p:nvPr>
        </p:nvSpPr>
        <p:spPr/>
        <p:txBody>
          <a:bodyPr/>
          <a:lstStyle/>
          <a:p>
            <a:pPr>
              <a:defRPr/>
            </a:pPr>
            <a:fld id="{6DE5E61C-ABDF-4E3F-AA20-F76BC5E9719E}" type="slidenum">
              <a:rPr lang="en-US" altLang="zh-CN"/>
              <a:pPr>
                <a:defRPr/>
              </a:pPr>
              <a:t>33</a:t>
            </a:fld>
            <a:endParaRPr lang="en-US" altLang="zh-CN"/>
          </a:p>
        </p:txBody>
      </p:sp>
      <p:sp>
        <p:nvSpPr>
          <p:cNvPr id="26629" name="Rectangle 4">
            <a:extLst>
              <a:ext uri="{FF2B5EF4-FFF2-40B4-BE49-F238E27FC236}">
                <a16:creationId xmlns:a16="http://schemas.microsoft.com/office/drawing/2014/main" id="{359C821D-4C95-4818-BE30-DF7F2AFD8385}"/>
              </a:ext>
            </a:extLst>
          </p:cNvPr>
          <p:cNvSpPr>
            <a:spLocks noChangeArrowheads="1"/>
          </p:cNvSpPr>
          <p:nvPr/>
        </p:nvSpPr>
        <p:spPr bwMode="auto">
          <a:xfrm>
            <a:off x="457200" y="622776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endParaRPr lang="zh-CN" altLang="zh-CN" sz="2400">
              <a:latin typeface="Times New Roman" panose="02020603050405020304" pitchFamily="18" charset="0"/>
              <a:ea typeface="宋体" panose="02010600030101010101" pitchFamily="2" charset="-122"/>
            </a:endParaRPr>
          </a:p>
        </p:txBody>
      </p:sp>
      <p:sp>
        <p:nvSpPr>
          <p:cNvPr id="731146" name="Rectangle 10">
            <a:extLst>
              <a:ext uri="{FF2B5EF4-FFF2-40B4-BE49-F238E27FC236}">
                <a16:creationId xmlns:a16="http://schemas.microsoft.com/office/drawing/2014/main" id="{59E39E40-4CC6-415E-98ED-475E421C8E23}"/>
              </a:ext>
            </a:extLst>
          </p:cNvPr>
          <p:cNvSpPr>
            <a:spLocks noChangeArrowheads="1"/>
          </p:cNvSpPr>
          <p:nvPr/>
        </p:nvSpPr>
        <p:spPr bwMode="auto">
          <a:xfrm>
            <a:off x="755650" y="332656"/>
            <a:ext cx="668655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dirty="0">
                <a:latin typeface="Times New Roman" panose="02020603050405020304" pitchFamily="18" charset="0"/>
                <a:ea typeface="楷体" panose="02010609060101010101" pitchFamily="49" charset="-122"/>
                <a:cs typeface="Arial" panose="020B0604020202020204" pitchFamily="34" charset="0"/>
              </a:rPr>
              <a:t>伯、仲胺与酸酐或酰卤作用，可用于保护氨基。</a:t>
            </a:r>
          </a:p>
        </p:txBody>
      </p:sp>
      <p:graphicFrame>
        <p:nvGraphicFramePr>
          <p:cNvPr id="731155" name="Object 19">
            <a:extLst>
              <a:ext uri="{FF2B5EF4-FFF2-40B4-BE49-F238E27FC236}">
                <a16:creationId xmlns:a16="http://schemas.microsoft.com/office/drawing/2014/main" id="{4936CABF-9FFD-4ADF-BD69-CC957119F7BE}"/>
              </a:ext>
            </a:extLst>
          </p:cNvPr>
          <p:cNvGraphicFramePr>
            <a:graphicFrameLocks noChangeAspect="1"/>
          </p:cNvGraphicFramePr>
          <p:nvPr>
            <p:extLst>
              <p:ext uri="{D42A27DB-BD31-4B8C-83A1-F6EECF244321}">
                <p14:modId xmlns:p14="http://schemas.microsoft.com/office/powerpoint/2010/main" val="4189567339"/>
              </p:ext>
            </p:extLst>
          </p:nvPr>
        </p:nvGraphicFramePr>
        <p:xfrm>
          <a:off x="1763713" y="928514"/>
          <a:ext cx="5472112" cy="1276350"/>
        </p:xfrm>
        <a:graphic>
          <a:graphicData uri="http://schemas.openxmlformats.org/presentationml/2006/ole">
            <mc:AlternateContent xmlns:mc="http://schemas.openxmlformats.org/markup-compatibility/2006">
              <mc:Choice xmlns:v="urn:schemas-microsoft-com:vml" Requires="v">
                <p:oleObj spid="_x0000_s64613" name="CS ChemDraw Drawing" r:id="rId3" imgW="4954225" imgH="1156126" progId="ChemDraw.Document.6.0">
                  <p:embed/>
                </p:oleObj>
              </mc:Choice>
              <mc:Fallback>
                <p:oleObj name="CS ChemDraw Drawing" r:id="rId3" imgW="4954225" imgH="1156126" progId="ChemDraw.Document.6.0">
                  <p:embed/>
                  <p:pic>
                    <p:nvPicPr>
                      <p:cNvPr id="731155" name="Object 19">
                        <a:extLst>
                          <a:ext uri="{FF2B5EF4-FFF2-40B4-BE49-F238E27FC236}">
                            <a16:creationId xmlns:a16="http://schemas.microsoft.com/office/drawing/2014/main" id="{4936CABF-9FFD-4ADF-BD69-CC957119F7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928514"/>
                        <a:ext cx="5472112" cy="12763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1156" name="Object 20">
            <a:extLst>
              <a:ext uri="{FF2B5EF4-FFF2-40B4-BE49-F238E27FC236}">
                <a16:creationId xmlns:a16="http://schemas.microsoft.com/office/drawing/2014/main" id="{73A71D52-CB3F-446E-AD88-61AB599CDDF2}"/>
              </a:ext>
            </a:extLst>
          </p:cNvPr>
          <p:cNvGraphicFramePr>
            <a:graphicFrameLocks noChangeAspect="1"/>
          </p:cNvGraphicFramePr>
          <p:nvPr>
            <p:extLst>
              <p:ext uri="{D42A27DB-BD31-4B8C-83A1-F6EECF244321}">
                <p14:modId xmlns:p14="http://schemas.microsoft.com/office/powerpoint/2010/main" val="3236414277"/>
              </p:ext>
            </p:extLst>
          </p:nvPr>
        </p:nvGraphicFramePr>
        <p:xfrm>
          <a:off x="1547813" y="2471415"/>
          <a:ext cx="6264275" cy="1317625"/>
        </p:xfrm>
        <a:graphic>
          <a:graphicData uri="http://schemas.openxmlformats.org/presentationml/2006/ole">
            <mc:AlternateContent xmlns:mc="http://schemas.openxmlformats.org/markup-compatibility/2006">
              <mc:Choice xmlns:v="urn:schemas-microsoft-com:vml" Requires="v">
                <p:oleObj spid="_x0000_s64614" name="CS ChemDraw Drawing" r:id="rId5" imgW="5498156" imgH="1156126" progId="ChemDraw.Document.6.0">
                  <p:embed/>
                </p:oleObj>
              </mc:Choice>
              <mc:Fallback>
                <p:oleObj name="CS ChemDraw Drawing" r:id="rId5" imgW="5498156" imgH="1156126" progId="ChemDraw.Document.6.0">
                  <p:embed/>
                  <p:pic>
                    <p:nvPicPr>
                      <p:cNvPr id="731156" name="Object 20">
                        <a:extLst>
                          <a:ext uri="{FF2B5EF4-FFF2-40B4-BE49-F238E27FC236}">
                            <a16:creationId xmlns:a16="http://schemas.microsoft.com/office/drawing/2014/main" id="{73A71D52-CB3F-446E-AD88-61AB599CDD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2471415"/>
                        <a:ext cx="6264275" cy="13176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7">
            <a:extLst>
              <a:ext uri="{FF2B5EF4-FFF2-40B4-BE49-F238E27FC236}">
                <a16:creationId xmlns:a16="http://schemas.microsoft.com/office/drawing/2014/main" id="{9C2AAC9E-615E-4FB6-8D92-CC1A86273223}"/>
              </a:ext>
            </a:extLst>
          </p:cNvPr>
          <p:cNvGraphicFramePr>
            <a:graphicFrameLocks noChangeAspect="1"/>
          </p:cNvGraphicFramePr>
          <p:nvPr>
            <p:extLst>
              <p:ext uri="{D42A27DB-BD31-4B8C-83A1-F6EECF244321}">
                <p14:modId xmlns:p14="http://schemas.microsoft.com/office/powerpoint/2010/main" val="3031903334"/>
              </p:ext>
            </p:extLst>
          </p:nvPr>
        </p:nvGraphicFramePr>
        <p:xfrm>
          <a:off x="3114675" y="4509120"/>
          <a:ext cx="4889500" cy="858838"/>
        </p:xfrm>
        <a:graphic>
          <a:graphicData uri="http://schemas.openxmlformats.org/presentationml/2006/ole">
            <mc:AlternateContent xmlns:mc="http://schemas.openxmlformats.org/markup-compatibility/2006">
              <mc:Choice xmlns:v="urn:schemas-microsoft-com:vml" Requires="v">
                <p:oleObj spid="_x0000_s64615" name="CS ChemDraw Drawing" r:id="rId7" imgW="3647880" imgH="803520" progId="ChemDraw.Document.6.0">
                  <p:embed/>
                </p:oleObj>
              </mc:Choice>
              <mc:Fallback>
                <p:oleObj name="CS ChemDraw Drawing" r:id="rId7" imgW="3647880" imgH="803520" progId="ChemDraw.Document.6.0">
                  <p:embed/>
                  <p:pic>
                    <p:nvPicPr>
                      <p:cNvPr id="28674" name="Object 7">
                        <a:extLst>
                          <a:ext uri="{FF2B5EF4-FFF2-40B4-BE49-F238E27FC236}">
                            <a16:creationId xmlns:a16="http://schemas.microsoft.com/office/drawing/2014/main" id="{1666ABE6-AB92-4BB7-970E-01F23F875F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4675" y="4509120"/>
                        <a:ext cx="4889500"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8">
            <a:extLst>
              <a:ext uri="{FF2B5EF4-FFF2-40B4-BE49-F238E27FC236}">
                <a16:creationId xmlns:a16="http://schemas.microsoft.com/office/drawing/2014/main" id="{53441EF2-984B-401C-978A-DBA63BCB8841}"/>
              </a:ext>
            </a:extLst>
          </p:cNvPr>
          <p:cNvSpPr txBox="1">
            <a:spLocks noChangeArrowheads="1"/>
          </p:cNvSpPr>
          <p:nvPr/>
        </p:nvSpPr>
        <p:spPr bwMode="auto">
          <a:xfrm>
            <a:off x="1095375" y="4720258"/>
            <a:ext cx="1666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solidFill>
                  <a:srgbClr val="FF0000"/>
                </a:solidFill>
                <a:latin typeface="黑体" panose="02010609060101010101" pitchFamily="49" charset="-122"/>
                <a:ea typeface="黑体" panose="02010609060101010101" pitchFamily="49" charset="-122"/>
              </a:rPr>
              <a:t>1.</a:t>
            </a:r>
            <a:r>
              <a:rPr lang="zh-CN" altLang="en-US" sz="2000" dirty="0">
                <a:solidFill>
                  <a:srgbClr val="FF0000"/>
                </a:solidFill>
                <a:latin typeface="黑体" panose="02010609060101010101" pitchFamily="49" charset="-122"/>
                <a:ea typeface="黑体" panose="02010609060101010101" pitchFamily="49" charset="-122"/>
              </a:rPr>
              <a:t>保护氨基</a:t>
            </a:r>
            <a:endParaRPr lang="en-US" altLang="zh-CN" sz="2000" dirty="0">
              <a:solidFill>
                <a:srgbClr val="FF0000"/>
              </a:solidFill>
              <a:latin typeface="黑体" panose="02010609060101010101" pitchFamily="49" charset="-122"/>
              <a:ea typeface="黑体" panose="02010609060101010101" pitchFamily="49" charset="-122"/>
            </a:endParaRPr>
          </a:p>
        </p:txBody>
      </p:sp>
      <p:sp>
        <p:nvSpPr>
          <p:cNvPr id="15" name="TextBox 8">
            <a:extLst>
              <a:ext uri="{FF2B5EF4-FFF2-40B4-BE49-F238E27FC236}">
                <a16:creationId xmlns:a16="http://schemas.microsoft.com/office/drawing/2014/main" id="{44FDA756-EA73-4BD2-A05E-908CF0E4C4D9}"/>
              </a:ext>
            </a:extLst>
          </p:cNvPr>
          <p:cNvSpPr txBox="1">
            <a:spLocks noChangeArrowheads="1"/>
          </p:cNvSpPr>
          <p:nvPr/>
        </p:nvSpPr>
        <p:spPr bwMode="auto">
          <a:xfrm>
            <a:off x="1073150" y="5805264"/>
            <a:ext cx="7223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solidFill>
                  <a:srgbClr val="FF0000"/>
                </a:solidFill>
                <a:latin typeface="黑体" panose="02010609060101010101" pitchFamily="49" charset="-122"/>
                <a:ea typeface="黑体" panose="02010609060101010101" pitchFamily="49" charset="-122"/>
              </a:rPr>
              <a:t>2.</a:t>
            </a:r>
            <a:r>
              <a:rPr lang="zh-CN" altLang="en-US" sz="2000" dirty="0">
                <a:solidFill>
                  <a:srgbClr val="FF0000"/>
                </a:solidFill>
                <a:latin typeface="黑体" panose="02010609060101010101" pitchFamily="49" charset="-122"/>
                <a:ea typeface="黑体" panose="02010609060101010101" pitchFamily="49" charset="-122"/>
              </a:rPr>
              <a:t>许多酰胺为固体，具有一定熔点，可用于一些胺的结构测定</a:t>
            </a:r>
          </a:p>
        </p:txBody>
      </p:sp>
      <p:sp>
        <p:nvSpPr>
          <p:cNvPr id="18" name="TextBox 9">
            <a:extLst>
              <a:ext uri="{FF2B5EF4-FFF2-40B4-BE49-F238E27FC236}">
                <a16:creationId xmlns:a16="http://schemas.microsoft.com/office/drawing/2014/main" id="{79D94714-42CA-4356-8DD2-0C7108D4666D}"/>
              </a:ext>
            </a:extLst>
          </p:cNvPr>
          <p:cNvSpPr txBox="1"/>
          <p:nvPr/>
        </p:nvSpPr>
        <p:spPr>
          <a:xfrm>
            <a:off x="688975" y="4108450"/>
            <a:ext cx="808038" cy="427038"/>
          </a:xfrm>
          <a:prstGeom prst="rect">
            <a:avLst/>
          </a:prstGeom>
          <a:noFill/>
        </p:spPr>
        <p:txBody>
          <a:bodyPr>
            <a:spAutoFit/>
          </a:bodyPr>
          <a:lstStyle/>
          <a:p>
            <a:pPr eaLnBrk="1" hangingPunct="1">
              <a:defRPr/>
            </a:pPr>
            <a:r>
              <a:rPr kumimoji="0" lang="zh-CN" altLang="en-US" sz="2200" dirty="0">
                <a:solidFill>
                  <a:srgbClr val="0BD0D9">
                    <a:lumMod val="75000"/>
                  </a:srgbClr>
                </a:solidFill>
                <a:latin typeface="黑体" pitchFamily="2" charset="-122"/>
                <a:ea typeface="黑体" pitchFamily="2" charset="-122"/>
              </a:rPr>
              <a:t>用途</a:t>
            </a:r>
          </a:p>
        </p:txBody>
      </p:sp>
    </p:spTree>
    <p:extLst>
      <p:ext uri="{BB962C8B-B14F-4D97-AF65-F5344CB8AC3E}">
        <p14:creationId xmlns:p14="http://schemas.microsoft.com/office/powerpoint/2010/main" val="228630976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31146"/>
                                        </p:tgtEl>
                                        <p:attrNameLst>
                                          <p:attrName>style.visibility</p:attrName>
                                        </p:attrNameLst>
                                      </p:cBhvr>
                                      <p:to>
                                        <p:strVal val="visible"/>
                                      </p:to>
                                    </p:set>
                                    <p:animEffect transition="in" filter="slide(fromBottom)">
                                      <p:cBhvr>
                                        <p:cTn id="7" dur="500"/>
                                        <p:tgtEl>
                                          <p:spTgt spid="731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731155"/>
                                        </p:tgtEl>
                                        <p:attrNameLst>
                                          <p:attrName>style.visibility</p:attrName>
                                        </p:attrNameLst>
                                      </p:cBhvr>
                                      <p:to>
                                        <p:strVal val="visible"/>
                                      </p:to>
                                    </p:set>
                                    <p:animEffect transition="in" filter="slide(fromBottom)">
                                      <p:cBhvr>
                                        <p:cTn id="12" dur="500"/>
                                        <p:tgtEl>
                                          <p:spTgt spid="7311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731156"/>
                                        </p:tgtEl>
                                        <p:attrNameLst>
                                          <p:attrName>style.visibility</p:attrName>
                                        </p:attrNameLst>
                                      </p:cBhvr>
                                      <p:to>
                                        <p:strVal val="visible"/>
                                      </p:to>
                                    </p:set>
                                    <p:animEffect transition="in" filter="slide(fromBottom)">
                                      <p:cBhvr>
                                        <p:cTn id="17" dur="500"/>
                                        <p:tgtEl>
                                          <p:spTgt spid="731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4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045A7A-FAC9-422F-B6C0-CD76E579430B}"/>
              </a:ext>
            </a:extLst>
          </p:cNvPr>
          <p:cNvSpPr>
            <a:spLocks noGrp="1"/>
          </p:cNvSpPr>
          <p:nvPr>
            <p:ph type="dt" sz="quarter" idx="10"/>
          </p:nvPr>
        </p:nvSpPr>
        <p:spPr/>
        <p:txBody>
          <a:bodyPr/>
          <a:lstStyle/>
          <a:p>
            <a:pPr>
              <a:defRPr/>
            </a:pPr>
            <a:fld id="{E63A4DCE-A384-46FB-9B1A-48E74AAB7BA4}" type="datetime11">
              <a:rPr lang="zh-CN" altLang="en-US"/>
              <a:pPr>
                <a:defRPr/>
              </a:pPr>
              <a:t>13:53:09</a:t>
            </a:fld>
            <a:endParaRPr lang="en-US" altLang="zh-CN"/>
          </a:p>
        </p:txBody>
      </p:sp>
      <p:sp>
        <p:nvSpPr>
          <p:cNvPr id="12" name="灯片编号占位符 3">
            <a:extLst>
              <a:ext uri="{FF2B5EF4-FFF2-40B4-BE49-F238E27FC236}">
                <a16:creationId xmlns:a16="http://schemas.microsoft.com/office/drawing/2014/main" id="{330A78D3-202C-4CEC-8344-46B126E7AC57}"/>
              </a:ext>
            </a:extLst>
          </p:cNvPr>
          <p:cNvSpPr>
            <a:spLocks noGrp="1"/>
          </p:cNvSpPr>
          <p:nvPr>
            <p:ph type="sldNum" sz="quarter" idx="12"/>
          </p:nvPr>
        </p:nvSpPr>
        <p:spPr/>
        <p:txBody>
          <a:bodyPr/>
          <a:lstStyle/>
          <a:p>
            <a:pPr>
              <a:defRPr/>
            </a:pPr>
            <a:fld id="{6DE5E61C-ABDF-4E3F-AA20-F76BC5E9719E}" type="slidenum">
              <a:rPr lang="en-US" altLang="zh-CN"/>
              <a:pPr>
                <a:defRPr/>
              </a:pPr>
              <a:t>34</a:t>
            </a:fld>
            <a:endParaRPr lang="en-US" altLang="zh-CN"/>
          </a:p>
        </p:txBody>
      </p:sp>
      <p:sp>
        <p:nvSpPr>
          <p:cNvPr id="26629" name="Rectangle 4">
            <a:extLst>
              <a:ext uri="{FF2B5EF4-FFF2-40B4-BE49-F238E27FC236}">
                <a16:creationId xmlns:a16="http://schemas.microsoft.com/office/drawing/2014/main" id="{359C821D-4C95-4818-BE30-DF7F2AFD8385}"/>
              </a:ext>
            </a:extLst>
          </p:cNvPr>
          <p:cNvSpPr>
            <a:spLocks noChangeArrowheads="1"/>
          </p:cNvSpPr>
          <p:nvPr/>
        </p:nvSpPr>
        <p:spPr bwMode="auto">
          <a:xfrm>
            <a:off x="457200" y="622776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endParaRPr lang="zh-CN" altLang="zh-CN" sz="2400">
              <a:latin typeface="Times New Roman" panose="02020603050405020304" pitchFamily="18" charset="0"/>
              <a:ea typeface="宋体" panose="02010600030101010101" pitchFamily="2" charset="-122"/>
            </a:endParaRPr>
          </a:p>
        </p:txBody>
      </p:sp>
      <p:sp>
        <p:nvSpPr>
          <p:cNvPr id="731150" name="Rectangle 14">
            <a:extLst>
              <a:ext uri="{FF2B5EF4-FFF2-40B4-BE49-F238E27FC236}">
                <a16:creationId xmlns:a16="http://schemas.microsoft.com/office/drawing/2014/main" id="{2D8E466D-DE40-47AD-947A-7ED583752366}"/>
              </a:ext>
            </a:extLst>
          </p:cNvPr>
          <p:cNvSpPr>
            <a:spLocks noChangeArrowheads="1"/>
          </p:cNvSpPr>
          <p:nvPr/>
        </p:nvSpPr>
        <p:spPr bwMode="auto">
          <a:xfrm>
            <a:off x="396081" y="1412776"/>
            <a:ext cx="8351837" cy="934679"/>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20000"/>
              </a:lnSpc>
              <a:spcBef>
                <a:spcPct val="20000"/>
              </a:spcBef>
              <a:buClr>
                <a:schemeClr val="hlink"/>
              </a:buClr>
              <a:buSzPct val="70000"/>
              <a:buFont typeface="Wingdings" panose="05000000000000000000" pitchFamily="2" charset="2"/>
              <a:buNone/>
            </a:pPr>
            <a:r>
              <a:rPr kumimoji="0" lang="en-US" altLang="zh-CN" sz="2400" dirty="0">
                <a:latin typeface="Arial" panose="020B0604020202020204" pitchFamily="34" charset="0"/>
                <a:ea typeface="楷体" panose="02010609060101010101" pitchFamily="49" charset="-122"/>
                <a:cs typeface="Arial" panose="020B0604020202020204" pitchFamily="34" charset="0"/>
              </a:rPr>
              <a:t>       </a:t>
            </a:r>
            <a:r>
              <a:rPr kumimoji="0" lang="zh-CN" altLang="en-US" sz="2400" dirty="0">
                <a:latin typeface="Arial" panose="020B0604020202020204" pitchFamily="34" charset="0"/>
                <a:ea typeface="楷体" panose="02010609060101010101" pitchFamily="49" charset="-122"/>
                <a:cs typeface="Arial" panose="020B0604020202020204" pitchFamily="34" charset="0"/>
              </a:rPr>
              <a:t>胺的酰基化反应中的磺酰化较为重要。直接使用苯磺酰氯可鉴别、分离、提纯有机胺。</a:t>
            </a:r>
          </a:p>
        </p:txBody>
      </p:sp>
      <p:sp>
        <p:nvSpPr>
          <p:cNvPr id="26632" name="Rectangle 18">
            <a:extLst>
              <a:ext uri="{FF2B5EF4-FFF2-40B4-BE49-F238E27FC236}">
                <a16:creationId xmlns:a16="http://schemas.microsoft.com/office/drawing/2014/main" id="{F46789D6-D132-49F8-8418-3B4EA25A72E9}"/>
              </a:ext>
            </a:extLst>
          </p:cNvPr>
          <p:cNvSpPr>
            <a:spLocks noChangeArrowheads="1"/>
          </p:cNvSpPr>
          <p:nvPr/>
        </p:nvSpPr>
        <p:spPr bwMode="auto">
          <a:xfrm>
            <a:off x="6444208" y="5924128"/>
            <a:ext cx="1817687"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dirty="0">
                <a:solidFill>
                  <a:srgbClr val="FF3300"/>
                </a:solidFill>
                <a:latin typeface="Times New Roman" panose="02020603050405020304" pitchFamily="18" charset="0"/>
                <a:ea typeface="楷体" panose="02010609060101010101" pitchFamily="49" charset="-122"/>
                <a:cs typeface="Arial" panose="020B0604020202020204" pitchFamily="34" charset="0"/>
              </a:rPr>
              <a:t>辛斯堡反应</a:t>
            </a:r>
          </a:p>
        </p:txBody>
      </p:sp>
      <p:graphicFrame>
        <p:nvGraphicFramePr>
          <p:cNvPr id="731157" name="Object 21">
            <a:extLst>
              <a:ext uri="{FF2B5EF4-FFF2-40B4-BE49-F238E27FC236}">
                <a16:creationId xmlns:a16="http://schemas.microsoft.com/office/drawing/2014/main" id="{5FD7F25F-B2B5-45AE-A3BC-AA72C6E7C0FC}"/>
              </a:ext>
            </a:extLst>
          </p:cNvPr>
          <p:cNvGraphicFramePr>
            <a:graphicFrameLocks noChangeAspect="1"/>
          </p:cNvGraphicFramePr>
          <p:nvPr>
            <p:extLst>
              <p:ext uri="{D42A27DB-BD31-4B8C-83A1-F6EECF244321}">
                <p14:modId xmlns:p14="http://schemas.microsoft.com/office/powerpoint/2010/main" val="3402852662"/>
              </p:ext>
            </p:extLst>
          </p:nvPr>
        </p:nvGraphicFramePr>
        <p:xfrm>
          <a:off x="560634" y="2755776"/>
          <a:ext cx="8022729" cy="3057481"/>
        </p:xfrm>
        <a:graphic>
          <a:graphicData uri="http://schemas.openxmlformats.org/presentationml/2006/ole">
            <mc:AlternateContent xmlns:mc="http://schemas.openxmlformats.org/markup-compatibility/2006">
              <mc:Choice xmlns:v="urn:schemas-microsoft-com:vml" Requires="v">
                <p:oleObj spid="_x0000_s63527" name="CS ChemDraw Drawing" r:id="rId3" imgW="5455505" imgH="2079838" progId="ChemDraw.Document.6.0">
                  <p:embed/>
                </p:oleObj>
              </mc:Choice>
              <mc:Fallback>
                <p:oleObj name="CS ChemDraw Drawing" r:id="rId3" imgW="5455505" imgH="2079838" progId="ChemDraw.Document.6.0">
                  <p:embed/>
                  <p:pic>
                    <p:nvPicPr>
                      <p:cNvPr id="731157" name="Object 21">
                        <a:extLst>
                          <a:ext uri="{FF2B5EF4-FFF2-40B4-BE49-F238E27FC236}">
                            <a16:creationId xmlns:a16="http://schemas.microsoft.com/office/drawing/2014/main" id="{5FD7F25F-B2B5-45AE-A3BC-AA72C6E7C0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634" y="2755776"/>
                        <a:ext cx="8022729" cy="3057481"/>
                      </a:xfrm>
                      <a:prstGeom prst="rect">
                        <a:avLst/>
                      </a:prstGeom>
                      <a:noFill/>
                      <a:ln>
                        <a:noFill/>
                      </a:ln>
                      <a:effectLst/>
                    </p:spPr>
                  </p:pic>
                </p:oleObj>
              </mc:Fallback>
            </mc:AlternateContent>
          </a:graphicData>
        </a:graphic>
      </p:graphicFrame>
      <p:sp>
        <p:nvSpPr>
          <p:cNvPr id="14" name="Text Box 5">
            <a:extLst>
              <a:ext uri="{FF2B5EF4-FFF2-40B4-BE49-F238E27FC236}">
                <a16:creationId xmlns:a16="http://schemas.microsoft.com/office/drawing/2014/main" id="{97DEA4CF-51C8-421D-870F-FB08EC7D20FC}"/>
              </a:ext>
            </a:extLst>
          </p:cNvPr>
          <p:cNvSpPr txBox="1">
            <a:spLocks noChangeArrowheads="1"/>
          </p:cNvSpPr>
          <p:nvPr/>
        </p:nvSpPr>
        <p:spPr bwMode="auto">
          <a:xfrm>
            <a:off x="687388" y="591071"/>
            <a:ext cx="7418387" cy="461665"/>
          </a:xfrm>
          <a:prstGeom prst="rect">
            <a:avLst/>
          </a:prstGeom>
          <a:noFill/>
          <a:ln w="9525">
            <a:noFill/>
            <a:miter lim="800000"/>
            <a:headEnd/>
            <a:tailEnd/>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b="1" i="0" u="none" strike="noStrike" kern="0" cap="none" spc="0" normalizeH="0" baseline="0" noProof="0" dirty="0" err="1">
                <a:ln>
                  <a:noFill/>
                </a:ln>
                <a:solidFill>
                  <a:srgbClr val="0B5395"/>
                </a:solidFill>
                <a:effectLst/>
                <a:uLnTx/>
                <a:uFillTx/>
                <a:latin typeface="Arial" panose="020B0604020202020204" pitchFamily="34" charset="0"/>
                <a:ea typeface="宋体" panose="02010600030101010101" pitchFamily="2" charset="-122"/>
              </a:rPr>
              <a:t>Hinsberg</a:t>
            </a:r>
            <a:r>
              <a:rPr kumimoji="0" lang="zh-CN" altLang="en-US" b="1" i="0" u="none" strike="noStrike" kern="0" cap="none" spc="0" normalizeH="0" baseline="0" noProof="0" dirty="0">
                <a:ln>
                  <a:noFill/>
                </a:ln>
                <a:solidFill>
                  <a:srgbClr val="0B5395"/>
                </a:solidFill>
                <a:effectLst/>
                <a:uLnTx/>
                <a:uFillTx/>
                <a:latin typeface="黑体" panose="02010609060101010101" pitchFamily="49" charset="-122"/>
                <a:ea typeface="黑体" panose="02010609060101010101" pitchFamily="49" charset="-122"/>
              </a:rPr>
              <a:t>法：苯磺酰氯的反应与羧酸酰氯的反应类似</a:t>
            </a:r>
            <a:endParaRPr kumimoji="0" lang="en-US" altLang="zh-CN" b="1" i="0" u="none" strike="noStrike" kern="0" cap="none" spc="0" normalizeH="0" baseline="0" noProof="0" dirty="0">
              <a:ln>
                <a:noFill/>
              </a:ln>
              <a:solidFill>
                <a:srgbClr val="0B5395"/>
              </a:solidFill>
              <a:effectLst/>
              <a:uLnTx/>
              <a:uFillTx/>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0009125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31150"/>
                                        </p:tgtEl>
                                        <p:attrNameLst>
                                          <p:attrName>style.visibility</p:attrName>
                                        </p:attrNameLst>
                                      </p:cBhvr>
                                      <p:to>
                                        <p:strVal val="visible"/>
                                      </p:to>
                                    </p:set>
                                    <p:animEffect transition="in" filter="slide(fromBottom)">
                                      <p:cBhvr>
                                        <p:cTn id="7" dur="500"/>
                                        <p:tgtEl>
                                          <p:spTgt spid="731150"/>
                                        </p:tgtEl>
                                      </p:cBhvr>
                                    </p:animEffect>
                                  </p:childTnLst>
                                </p:cTn>
                              </p:par>
                              <p:par>
                                <p:cTn id="8" presetID="12" presetClass="entr" presetSubtype="4" fill="hold" nodeType="withEffect">
                                  <p:stCondLst>
                                    <p:cond delay="0"/>
                                  </p:stCondLst>
                                  <p:childTnLst>
                                    <p:set>
                                      <p:cBhvr>
                                        <p:cTn id="9" dur="1" fill="hold">
                                          <p:stCondLst>
                                            <p:cond delay="0"/>
                                          </p:stCondLst>
                                        </p:cTn>
                                        <p:tgtEl>
                                          <p:spTgt spid="731157"/>
                                        </p:tgtEl>
                                        <p:attrNameLst>
                                          <p:attrName>style.visibility</p:attrName>
                                        </p:attrNameLst>
                                      </p:cBhvr>
                                      <p:to>
                                        <p:strVal val="visible"/>
                                      </p:to>
                                    </p:set>
                                    <p:animEffect transition="in" filter="slide(fromBottom)">
                                      <p:cBhvr>
                                        <p:cTn id="10" dur="500"/>
                                        <p:tgtEl>
                                          <p:spTgt spid="731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5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4">
            <a:extLst>
              <a:ext uri="{FF2B5EF4-FFF2-40B4-BE49-F238E27FC236}">
                <a16:creationId xmlns:a16="http://schemas.microsoft.com/office/drawing/2014/main" id="{290D33AB-0AB7-49C2-AF10-563B1BC4C9BF}"/>
              </a:ext>
            </a:extLst>
          </p:cNvPr>
          <p:cNvSpPr txBox="1">
            <a:spLocks noChangeArrowheads="1"/>
          </p:cNvSpPr>
          <p:nvPr/>
        </p:nvSpPr>
        <p:spPr bwMode="auto">
          <a:xfrm>
            <a:off x="771525" y="987425"/>
            <a:ext cx="4873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err="1">
                <a:solidFill>
                  <a:srgbClr val="0B5395"/>
                </a:solidFill>
              </a:rPr>
              <a:t>Hinsberg</a:t>
            </a:r>
            <a:r>
              <a:rPr lang="zh-CN" altLang="en-US" sz="2400" dirty="0">
                <a:solidFill>
                  <a:srgbClr val="0B5395"/>
                </a:solidFill>
              </a:rPr>
              <a:t>（</a:t>
            </a:r>
            <a:r>
              <a:rPr lang="zh-CN" altLang="en-US" dirty="0">
                <a:solidFill>
                  <a:srgbClr val="0B5395"/>
                </a:solidFill>
                <a:latin typeface="黑体" panose="02010609060101010101" pitchFamily="49" charset="-122"/>
                <a:ea typeface="黑体" panose="02010609060101010101" pitchFamily="49" charset="-122"/>
              </a:rPr>
              <a:t>辛</a:t>
            </a:r>
            <a:r>
              <a:rPr lang="zh-CN" altLang="en-US" sz="2400" dirty="0">
                <a:solidFill>
                  <a:srgbClr val="0B5395"/>
                </a:solidFill>
                <a:latin typeface="黑体" panose="02010609060101010101" pitchFamily="49" charset="-122"/>
                <a:ea typeface="黑体" panose="02010609060101010101" pitchFamily="49" charset="-122"/>
              </a:rPr>
              <a:t>斯堡）法的用途</a:t>
            </a:r>
            <a:endParaRPr lang="en-US" altLang="zh-CN" sz="2400" dirty="0">
              <a:solidFill>
                <a:srgbClr val="0B5395"/>
              </a:solidFill>
              <a:latin typeface="黑体" panose="02010609060101010101" pitchFamily="49" charset="-122"/>
              <a:ea typeface="黑体" panose="02010609060101010101" pitchFamily="49" charset="-122"/>
            </a:endParaRPr>
          </a:p>
        </p:txBody>
      </p:sp>
      <p:sp>
        <p:nvSpPr>
          <p:cNvPr id="30724" name="Text Box 5">
            <a:extLst>
              <a:ext uri="{FF2B5EF4-FFF2-40B4-BE49-F238E27FC236}">
                <a16:creationId xmlns:a16="http://schemas.microsoft.com/office/drawing/2014/main" id="{8335B526-4CA5-456F-8A68-478E04060F9A}"/>
              </a:ext>
            </a:extLst>
          </p:cNvPr>
          <p:cNvSpPr txBox="1">
            <a:spLocks noChangeArrowheads="1"/>
          </p:cNvSpPr>
          <p:nvPr/>
        </p:nvSpPr>
        <p:spPr bwMode="auto">
          <a:xfrm>
            <a:off x="1562100" y="1717675"/>
            <a:ext cx="35433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000">
                <a:solidFill>
                  <a:schemeClr val="accent2"/>
                </a:solidFill>
                <a:latin typeface="黑体" panose="02010609060101010101" pitchFamily="49" charset="-122"/>
                <a:ea typeface="黑体" panose="02010609060101010101" pitchFamily="49" charset="-122"/>
              </a:rPr>
              <a:t>1. </a:t>
            </a:r>
            <a:r>
              <a:rPr lang="zh-CN" altLang="en-US" sz="2000">
                <a:solidFill>
                  <a:schemeClr val="accent2"/>
                </a:solidFill>
                <a:latin typeface="黑体" panose="02010609060101010101" pitchFamily="49" charset="-122"/>
                <a:ea typeface="黑体" panose="02010609060101010101" pitchFamily="49" charset="-122"/>
              </a:rPr>
              <a:t>鉴别伯胺，仲胺，叔胺。</a:t>
            </a:r>
            <a:r>
              <a:rPr lang="en-US" altLang="zh-CN" sz="2000">
                <a:solidFill>
                  <a:schemeClr val="accent2"/>
                </a:solidFill>
                <a:latin typeface="黑体" panose="02010609060101010101" pitchFamily="49" charset="-122"/>
                <a:ea typeface="黑体" panose="02010609060101010101" pitchFamily="49" charset="-122"/>
              </a:rPr>
              <a:t> </a:t>
            </a:r>
            <a:endParaRPr lang="en-US" altLang="zh-CN" sz="2000" baseline="30000">
              <a:solidFill>
                <a:schemeClr val="accent2"/>
              </a:solidFill>
              <a:latin typeface="黑体" panose="02010609060101010101" pitchFamily="49" charset="-122"/>
              <a:ea typeface="黑体" panose="02010609060101010101" pitchFamily="49" charset="-122"/>
            </a:endParaRPr>
          </a:p>
          <a:p>
            <a:pPr eaLnBrk="1" hangingPunct="1">
              <a:lnSpc>
                <a:spcPct val="150000"/>
              </a:lnSpc>
            </a:pPr>
            <a:r>
              <a:rPr lang="en-US" altLang="zh-CN" sz="2000">
                <a:solidFill>
                  <a:schemeClr val="accent2"/>
                </a:solidFill>
                <a:latin typeface="黑体" panose="02010609060101010101" pitchFamily="49" charset="-122"/>
                <a:ea typeface="黑体" panose="02010609060101010101" pitchFamily="49" charset="-122"/>
              </a:rPr>
              <a:t>2. </a:t>
            </a:r>
            <a:r>
              <a:rPr lang="zh-CN" altLang="en-US" sz="2000">
                <a:solidFill>
                  <a:schemeClr val="accent2"/>
                </a:solidFill>
                <a:latin typeface="黑体" panose="02010609060101010101" pitchFamily="49" charset="-122"/>
                <a:ea typeface="黑体" panose="02010609060101010101" pitchFamily="49" charset="-122"/>
              </a:rPr>
              <a:t>分离伯胺，仲胺，叔胺。</a:t>
            </a:r>
            <a:endParaRPr lang="en-US" altLang="zh-CN" sz="2000">
              <a:solidFill>
                <a:schemeClr val="accent2"/>
              </a:solidFill>
              <a:latin typeface="黑体" panose="02010609060101010101" pitchFamily="49" charset="-122"/>
              <a:ea typeface="黑体" panose="02010609060101010101" pitchFamily="49" charset="-122"/>
            </a:endParaRPr>
          </a:p>
        </p:txBody>
      </p:sp>
      <p:graphicFrame>
        <p:nvGraphicFramePr>
          <p:cNvPr id="30722" name="Object 7">
            <a:extLst>
              <a:ext uri="{FF2B5EF4-FFF2-40B4-BE49-F238E27FC236}">
                <a16:creationId xmlns:a16="http://schemas.microsoft.com/office/drawing/2014/main" id="{ACD769BE-133E-48C9-91DE-FB9AB41EBAAA}"/>
              </a:ext>
            </a:extLst>
          </p:cNvPr>
          <p:cNvGraphicFramePr>
            <a:graphicFrameLocks noChangeAspect="1"/>
          </p:cNvGraphicFramePr>
          <p:nvPr/>
        </p:nvGraphicFramePr>
        <p:xfrm>
          <a:off x="1298575" y="3135313"/>
          <a:ext cx="6788150" cy="2667000"/>
        </p:xfrm>
        <a:graphic>
          <a:graphicData uri="http://schemas.openxmlformats.org/presentationml/2006/ole">
            <mc:AlternateContent xmlns:mc="http://schemas.openxmlformats.org/markup-compatibility/2006">
              <mc:Choice xmlns:v="urn:schemas-microsoft-com:vml" Requires="v">
                <p:oleObj spid="_x0000_s65571" name="CS ChemDraw Drawing" r:id="rId3" imgW="5070960" imgH="1971000" progId="ChemDraw.Document.6.0">
                  <p:embed/>
                </p:oleObj>
              </mc:Choice>
              <mc:Fallback>
                <p:oleObj name="CS ChemDraw Drawing" r:id="rId3" imgW="5070960" imgH="1971000" progId="ChemDraw.Document.6.0">
                  <p:embed/>
                  <p:pic>
                    <p:nvPicPr>
                      <p:cNvPr id="30722" name="Object 7">
                        <a:extLst>
                          <a:ext uri="{FF2B5EF4-FFF2-40B4-BE49-F238E27FC236}">
                            <a16:creationId xmlns:a16="http://schemas.microsoft.com/office/drawing/2014/main" id="{ACD769BE-133E-48C9-91DE-FB9AB41EBA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8575" y="3135313"/>
                        <a:ext cx="678815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B027A9F-DFCD-4DF1-AD35-7B2C27EB13D4}"/>
              </a:ext>
            </a:extLst>
          </p:cNvPr>
          <p:cNvSpPr>
            <a:spLocks noGrp="1"/>
          </p:cNvSpPr>
          <p:nvPr>
            <p:ph type="dt" sz="quarter" idx="10"/>
          </p:nvPr>
        </p:nvSpPr>
        <p:spPr/>
        <p:txBody>
          <a:bodyPr/>
          <a:lstStyle/>
          <a:p>
            <a:pPr>
              <a:defRPr/>
            </a:pPr>
            <a:fld id="{AD9AECE5-27EF-4A8D-A7D5-27515596BCA9}" type="datetime11">
              <a:rPr lang="zh-CN" altLang="en-US"/>
              <a:pPr>
                <a:defRPr/>
              </a:pPr>
              <a:t>13:53:09</a:t>
            </a:fld>
            <a:endParaRPr lang="en-US" altLang="zh-CN"/>
          </a:p>
        </p:txBody>
      </p:sp>
      <p:sp>
        <p:nvSpPr>
          <p:cNvPr id="10" name="灯片编号占位符 3">
            <a:extLst>
              <a:ext uri="{FF2B5EF4-FFF2-40B4-BE49-F238E27FC236}">
                <a16:creationId xmlns:a16="http://schemas.microsoft.com/office/drawing/2014/main" id="{34500CA9-9F83-4E57-8036-21E850AD6BC4}"/>
              </a:ext>
            </a:extLst>
          </p:cNvPr>
          <p:cNvSpPr>
            <a:spLocks noGrp="1"/>
          </p:cNvSpPr>
          <p:nvPr>
            <p:ph type="sldNum" sz="quarter" idx="12"/>
          </p:nvPr>
        </p:nvSpPr>
        <p:spPr/>
        <p:txBody>
          <a:bodyPr/>
          <a:lstStyle/>
          <a:p>
            <a:pPr>
              <a:defRPr/>
            </a:pPr>
            <a:fld id="{3AC726A9-EB17-4314-B100-795627293349}" type="slidenum">
              <a:rPr lang="en-US" altLang="zh-CN"/>
              <a:pPr>
                <a:defRPr/>
              </a:pPr>
              <a:t>36</a:t>
            </a:fld>
            <a:endParaRPr lang="en-US" altLang="zh-CN"/>
          </a:p>
        </p:txBody>
      </p:sp>
      <p:sp>
        <p:nvSpPr>
          <p:cNvPr id="740356" name="Rectangle 4">
            <a:extLst>
              <a:ext uri="{FF2B5EF4-FFF2-40B4-BE49-F238E27FC236}">
                <a16:creationId xmlns:a16="http://schemas.microsoft.com/office/drawing/2014/main" id="{F9C963F0-D83B-4D70-8BEE-6B6072E692B7}"/>
              </a:ext>
            </a:extLst>
          </p:cNvPr>
          <p:cNvSpPr>
            <a:spLocks noChangeArrowheads="1"/>
          </p:cNvSpPr>
          <p:nvPr/>
        </p:nvSpPr>
        <p:spPr bwMode="auto">
          <a:xfrm>
            <a:off x="468313" y="333375"/>
            <a:ext cx="2438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4. </a:t>
            </a:r>
            <a:r>
              <a:rPr kumimoji="0" lang="zh-CN" altLang="en-US" sz="2400">
                <a:latin typeface="Arial" panose="020B0604020202020204" pitchFamily="34" charset="0"/>
                <a:ea typeface="楷体" panose="02010609060101010101" pitchFamily="49" charset="-122"/>
                <a:cs typeface="Arial" panose="020B0604020202020204" pitchFamily="34" charset="0"/>
              </a:rPr>
              <a:t>与</a:t>
            </a:r>
            <a:r>
              <a:rPr kumimoji="0" lang="en-US" altLang="zh-CN" sz="2400">
                <a:latin typeface="Arial" panose="020B0604020202020204" pitchFamily="34" charset="0"/>
                <a:ea typeface="楷体" panose="02010609060101010101" pitchFamily="49" charset="-122"/>
                <a:cs typeface="Arial" panose="020B0604020202020204" pitchFamily="34" charset="0"/>
              </a:rPr>
              <a:t>HNO</a:t>
            </a:r>
            <a:r>
              <a:rPr kumimoji="0" lang="en-US" altLang="zh-CN" sz="2400" baseline="-30000">
                <a:latin typeface="Arial" panose="020B0604020202020204" pitchFamily="34" charset="0"/>
                <a:ea typeface="楷体" panose="02010609060101010101" pitchFamily="49" charset="-122"/>
                <a:cs typeface="Arial" panose="020B0604020202020204" pitchFamily="34" charset="0"/>
              </a:rPr>
              <a:t>2</a:t>
            </a:r>
            <a:r>
              <a:rPr kumimoji="0" lang="zh-CN" altLang="en-US" sz="2400">
                <a:latin typeface="Arial" panose="020B0604020202020204" pitchFamily="34" charset="0"/>
                <a:ea typeface="楷体" panose="02010609060101010101" pitchFamily="49" charset="-122"/>
                <a:cs typeface="Arial" panose="020B0604020202020204" pitchFamily="34" charset="0"/>
              </a:rPr>
              <a:t>反应</a:t>
            </a:r>
          </a:p>
        </p:txBody>
      </p:sp>
      <p:sp>
        <p:nvSpPr>
          <p:cNvPr id="740360" name="Rectangle 8">
            <a:extLst>
              <a:ext uri="{FF2B5EF4-FFF2-40B4-BE49-F238E27FC236}">
                <a16:creationId xmlns:a16="http://schemas.microsoft.com/office/drawing/2014/main" id="{918A73C9-3305-4D03-BC9A-CB45B45DA996}"/>
              </a:ext>
            </a:extLst>
          </p:cNvPr>
          <p:cNvSpPr>
            <a:spLocks noChangeArrowheads="1"/>
          </p:cNvSpPr>
          <p:nvPr/>
        </p:nvSpPr>
        <p:spPr bwMode="auto">
          <a:xfrm>
            <a:off x="395288" y="981075"/>
            <a:ext cx="8532812" cy="93634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20000"/>
              </a:lnSpc>
              <a:spcBef>
                <a:spcPct val="50000"/>
              </a:spcBef>
              <a:buFontTx/>
              <a:buNone/>
            </a:pPr>
            <a:r>
              <a:rPr lang="en-US" altLang="zh-CN" sz="2400" dirty="0">
                <a:latin typeface="Times New Roman" panose="02020603050405020304" pitchFamily="18" charset="0"/>
                <a:ea typeface="楷体" panose="02010609060101010101" pitchFamily="49" charset="-122"/>
                <a:cs typeface="Arial" panose="020B0604020202020204" pitchFamily="34" charset="0"/>
              </a:rPr>
              <a:t>      </a:t>
            </a:r>
            <a:r>
              <a:rPr lang="zh-CN" altLang="en-US" sz="2400" dirty="0">
                <a:latin typeface="Times New Roman" panose="02020603050405020304" pitchFamily="18" charset="0"/>
                <a:ea typeface="楷体" panose="02010609060101010101" pitchFamily="49" charset="-122"/>
                <a:cs typeface="Arial" panose="020B0604020202020204" pitchFamily="34" charset="0"/>
              </a:rPr>
              <a:t>不同的胺与亚硝酸反应，得到不同的产物，可以用于鉴别胺类化合物。</a:t>
            </a:r>
          </a:p>
        </p:txBody>
      </p:sp>
      <p:sp>
        <p:nvSpPr>
          <p:cNvPr id="740361" name="Rectangle 9">
            <a:extLst>
              <a:ext uri="{FF2B5EF4-FFF2-40B4-BE49-F238E27FC236}">
                <a16:creationId xmlns:a16="http://schemas.microsoft.com/office/drawing/2014/main" id="{547A839A-D459-4760-9E5B-469AAAD806A4}"/>
              </a:ext>
            </a:extLst>
          </p:cNvPr>
          <p:cNvSpPr>
            <a:spLocks noChangeArrowheads="1"/>
          </p:cNvSpPr>
          <p:nvPr/>
        </p:nvSpPr>
        <p:spPr bwMode="auto">
          <a:xfrm>
            <a:off x="684213" y="2103512"/>
            <a:ext cx="2209800" cy="533400"/>
          </a:xfrm>
          <a:prstGeom prst="rect">
            <a:avLst/>
          </a:prstGeom>
          <a:noFill/>
          <a:ln>
            <a:noFill/>
          </a:ln>
          <a:extLst>
            <a:ext uri="{909E8E84-426E-40DD-AFC4-6F175D3DCCD1}">
              <a14:hiddenFill xmlns:a14="http://schemas.microsoft.com/office/drawing/2010/main">
                <a:solidFill>
                  <a:srgbClr val="FFBDBD"/>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en-US" altLang="zh-CN" sz="2400" dirty="0">
                <a:latin typeface="Arial" panose="020B0604020202020204" pitchFamily="34" charset="0"/>
                <a:ea typeface="楷体" panose="02010609060101010101" pitchFamily="49" charset="-122"/>
                <a:cs typeface="Arial" panose="020B0604020202020204" pitchFamily="34" charset="0"/>
              </a:rPr>
              <a:t>⑴  </a:t>
            </a:r>
            <a:r>
              <a:rPr kumimoji="0" lang="zh-CN" altLang="en-US" sz="2400" dirty="0">
                <a:latin typeface="Arial" panose="020B0604020202020204" pitchFamily="34" charset="0"/>
                <a:ea typeface="楷体" panose="02010609060101010101" pitchFamily="49" charset="-122"/>
                <a:cs typeface="Arial" panose="020B0604020202020204" pitchFamily="34" charset="0"/>
              </a:rPr>
              <a:t>脂肪胺</a:t>
            </a:r>
            <a:r>
              <a:rPr kumimoji="0" lang="zh-CN" altLang="en-US" sz="2400" dirty="0">
                <a:solidFill>
                  <a:srgbClr val="9900FF"/>
                </a:solidFill>
                <a:latin typeface="Times New Roman" panose="02020603050405020304" pitchFamily="18" charset="0"/>
                <a:ea typeface="楷体" panose="02010609060101010101" pitchFamily="49" charset="-122"/>
                <a:cs typeface="Arial" panose="020B0604020202020204" pitchFamily="34" charset="0"/>
              </a:rPr>
              <a:t> </a:t>
            </a:r>
          </a:p>
        </p:txBody>
      </p:sp>
      <p:grpSp>
        <p:nvGrpSpPr>
          <p:cNvPr id="23" name="组合 15">
            <a:extLst>
              <a:ext uri="{FF2B5EF4-FFF2-40B4-BE49-F238E27FC236}">
                <a16:creationId xmlns:a16="http://schemas.microsoft.com/office/drawing/2014/main" id="{EADDBABC-5730-47E6-AA27-5E08CD1F52DE}"/>
              </a:ext>
            </a:extLst>
          </p:cNvPr>
          <p:cNvGrpSpPr>
            <a:grpSpLocks/>
          </p:cNvGrpSpPr>
          <p:nvPr/>
        </p:nvGrpSpPr>
        <p:grpSpPr bwMode="auto">
          <a:xfrm>
            <a:off x="609600" y="2642765"/>
            <a:ext cx="8113713" cy="3738563"/>
            <a:chOff x="662608" y="2140104"/>
            <a:chExt cx="8113968" cy="3737383"/>
          </a:xfrm>
        </p:grpSpPr>
        <p:sp>
          <p:nvSpPr>
            <p:cNvPr id="24" name="Rectangle 5">
              <a:extLst>
                <a:ext uri="{FF2B5EF4-FFF2-40B4-BE49-F238E27FC236}">
                  <a16:creationId xmlns:a16="http://schemas.microsoft.com/office/drawing/2014/main" id="{899655C2-15BD-411D-AE63-6C42B41BC39C}"/>
                </a:ext>
              </a:extLst>
            </p:cNvPr>
            <p:cNvSpPr>
              <a:spLocks noChangeArrowheads="1"/>
            </p:cNvSpPr>
            <p:nvPr/>
          </p:nvSpPr>
          <p:spPr bwMode="auto">
            <a:xfrm>
              <a:off x="662608" y="3725990"/>
              <a:ext cx="151074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009DD9"/>
                  </a:solidFill>
                  <a:effectLst/>
                  <a:uLnTx/>
                  <a:uFillTx/>
                  <a:latin typeface="黑体" panose="02010609060101010101" pitchFamily="49" charset="-122"/>
                  <a:ea typeface="黑体" panose="02010609060101010101" pitchFamily="49" charset="-122"/>
                </a:rPr>
                <a:t>区别伯胺，仲胺，叔胺</a:t>
              </a:r>
              <a:endParaRPr kumimoji="0" lang="en-US" altLang="zh-CN" sz="2000" b="1" i="0" u="none" strike="noStrike" kern="0" cap="none" spc="0" normalizeH="0" baseline="0" noProof="0">
                <a:ln>
                  <a:noFill/>
                </a:ln>
                <a:solidFill>
                  <a:srgbClr val="009DD9"/>
                </a:solidFill>
                <a:effectLst/>
                <a:uLnTx/>
                <a:uFillTx/>
                <a:latin typeface="黑体" panose="02010609060101010101" pitchFamily="49" charset="-122"/>
                <a:ea typeface="黑体" panose="02010609060101010101" pitchFamily="49" charset="-122"/>
              </a:endParaRPr>
            </a:p>
          </p:txBody>
        </p:sp>
        <p:grpSp>
          <p:nvGrpSpPr>
            <p:cNvPr id="25" name="组合 13">
              <a:extLst>
                <a:ext uri="{FF2B5EF4-FFF2-40B4-BE49-F238E27FC236}">
                  <a16:creationId xmlns:a16="http://schemas.microsoft.com/office/drawing/2014/main" id="{C11787FE-0B43-41B4-8428-756F098691F3}"/>
                </a:ext>
              </a:extLst>
            </p:cNvPr>
            <p:cNvGrpSpPr>
              <a:grpSpLocks/>
            </p:cNvGrpSpPr>
            <p:nvPr/>
          </p:nvGrpSpPr>
          <p:grpSpPr bwMode="auto">
            <a:xfrm>
              <a:off x="2577292" y="2140104"/>
              <a:ext cx="6199284" cy="3737383"/>
              <a:chOff x="1799369" y="1744318"/>
              <a:chExt cx="6199284" cy="3737383"/>
            </a:xfrm>
          </p:grpSpPr>
          <p:grpSp>
            <p:nvGrpSpPr>
              <p:cNvPr id="27" name="组合 12">
                <a:extLst>
                  <a:ext uri="{FF2B5EF4-FFF2-40B4-BE49-F238E27FC236}">
                    <a16:creationId xmlns:a16="http://schemas.microsoft.com/office/drawing/2014/main" id="{464B8E4E-ADA0-4DF3-8AAA-6F182FD78941}"/>
                  </a:ext>
                </a:extLst>
              </p:cNvPr>
              <p:cNvGrpSpPr>
                <a:grpSpLocks/>
              </p:cNvGrpSpPr>
              <p:nvPr/>
            </p:nvGrpSpPr>
            <p:grpSpPr bwMode="auto">
              <a:xfrm>
                <a:off x="1827846" y="1744318"/>
                <a:ext cx="6170807" cy="1212890"/>
                <a:chOff x="1350768" y="1028700"/>
                <a:chExt cx="6170807" cy="1212890"/>
              </a:xfrm>
            </p:grpSpPr>
            <p:graphicFrame>
              <p:nvGraphicFramePr>
                <p:cNvPr id="33" name="Object 7">
                  <a:extLst>
                    <a:ext uri="{FF2B5EF4-FFF2-40B4-BE49-F238E27FC236}">
                      <a16:creationId xmlns:a16="http://schemas.microsoft.com/office/drawing/2014/main" id="{2326005B-C819-4337-9857-07F4364F09EC}"/>
                    </a:ext>
                  </a:extLst>
                </p:cNvPr>
                <p:cNvGraphicFramePr>
                  <a:graphicFrameLocks noChangeAspect="1"/>
                </p:cNvGraphicFramePr>
                <p:nvPr>
                  <p:extLst>
                    <p:ext uri="{D42A27DB-BD31-4B8C-83A1-F6EECF244321}">
                      <p14:modId xmlns:p14="http://schemas.microsoft.com/office/powerpoint/2010/main" val="2290168173"/>
                    </p:ext>
                  </p:extLst>
                </p:nvPr>
              </p:nvGraphicFramePr>
              <p:xfrm>
                <a:off x="1350768" y="1078319"/>
                <a:ext cx="5997763" cy="1163271"/>
              </p:xfrm>
              <a:graphic>
                <a:graphicData uri="http://schemas.openxmlformats.org/presentationml/2006/ole">
                  <mc:AlternateContent xmlns:mc="http://schemas.openxmlformats.org/markup-compatibility/2006">
                    <mc:Choice xmlns:v="urn:schemas-microsoft-com:vml" Requires="v">
                      <p:oleObj spid="_x0000_s27898" name="CS ChemDraw Drawing" r:id="rId3" imgW="4018515" imgH="781557" progId="ChemDraw.Document.6.0">
                        <p:embed/>
                      </p:oleObj>
                    </mc:Choice>
                    <mc:Fallback>
                      <p:oleObj name="CS ChemDraw Drawing" r:id="rId3" imgW="4018515" imgH="781557" progId="ChemDraw.Document.6.0">
                        <p:embed/>
                        <p:pic>
                          <p:nvPicPr>
                            <p:cNvPr id="31748" name="Object 7">
                              <a:extLst>
                                <a:ext uri="{FF2B5EF4-FFF2-40B4-BE49-F238E27FC236}">
                                  <a16:creationId xmlns:a16="http://schemas.microsoft.com/office/drawing/2014/main" id="{13B3CF85-30EB-4828-8032-41900EB044B2}"/>
                                </a:ext>
                              </a:extLst>
                            </p:cNvPr>
                            <p:cNvPicPr>
                              <a:picLocks noChangeAspect="1" noChangeArrowheads="1"/>
                            </p:cNvPicPr>
                            <p:nvPr/>
                          </p:nvPicPr>
                          <p:blipFill>
                            <a:blip r:embed="rId4"/>
                            <a:srcRect/>
                            <a:stretch>
                              <a:fillRect/>
                            </a:stretch>
                          </p:blipFill>
                          <p:spPr bwMode="auto">
                            <a:xfrm>
                              <a:off x="1350768" y="1078319"/>
                              <a:ext cx="5997763" cy="1163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Rectangle 8">
                  <a:extLst>
                    <a:ext uri="{FF2B5EF4-FFF2-40B4-BE49-F238E27FC236}">
                      <a16:creationId xmlns:a16="http://schemas.microsoft.com/office/drawing/2014/main" id="{7316EAD7-9CFA-46DE-917C-24C991B9CA16}"/>
                    </a:ext>
                  </a:extLst>
                </p:cNvPr>
                <p:cNvSpPr>
                  <a:spLocks noChangeArrowheads="1"/>
                </p:cNvSpPr>
                <p:nvPr/>
              </p:nvSpPr>
              <p:spPr bwMode="auto">
                <a:xfrm>
                  <a:off x="6926263" y="1028700"/>
                  <a:ext cx="595312" cy="708025"/>
                </a:xfrm>
                <a:prstGeom prst="rect">
                  <a:avLst/>
                </a:prstGeom>
                <a:noFill/>
                <a:ln w="28575">
                  <a:solidFill>
                    <a:srgbClr val="009DD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grpSp>
          <p:grpSp>
            <p:nvGrpSpPr>
              <p:cNvPr id="28" name="组合 9">
                <a:extLst>
                  <a:ext uri="{FF2B5EF4-FFF2-40B4-BE49-F238E27FC236}">
                    <a16:creationId xmlns:a16="http://schemas.microsoft.com/office/drawing/2014/main" id="{542A1137-68D0-4FD5-B2FD-4DEC82AF9593}"/>
                  </a:ext>
                </a:extLst>
              </p:cNvPr>
              <p:cNvGrpSpPr>
                <a:grpSpLocks/>
              </p:cNvGrpSpPr>
              <p:nvPr/>
            </p:nvGrpSpPr>
            <p:grpSpPr bwMode="auto">
              <a:xfrm>
                <a:off x="1800365" y="3234494"/>
                <a:ext cx="4714875" cy="1532352"/>
                <a:chOff x="1416050" y="2253836"/>
                <a:chExt cx="4714875" cy="1532352"/>
              </a:xfrm>
            </p:grpSpPr>
            <p:graphicFrame>
              <p:nvGraphicFramePr>
                <p:cNvPr id="30" name="Object 9">
                  <a:extLst>
                    <a:ext uri="{FF2B5EF4-FFF2-40B4-BE49-F238E27FC236}">
                      <a16:creationId xmlns:a16="http://schemas.microsoft.com/office/drawing/2014/main" id="{F5FDAEED-602C-4A74-9577-367086E8A8DB}"/>
                    </a:ext>
                  </a:extLst>
                </p:cNvPr>
                <p:cNvGraphicFramePr>
                  <a:graphicFrameLocks noChangeAspect="1"/>
                </p:cNvGraphicFramePr>
                <p:nvPr/>
              </p:nvGraphicFramePr>
              <p:xfrm>
                <a:off x="1416050" y="2287588"/>
                <a:ext cx="4714875" cy="619125"/>
              </p:xfrm>
              <a:graphic>
                <a:graphicData uri="http://schemas.openxmlformats.org/presentationml/2006/ole">
                  <mc:AlternateContent xmlns:mc="http://schemas.openxmlformats.org/markup-compatibility/2006">
                    <mc:Choice xmlns:v="urn:schemas-microsoft-com:vml" Requires="v">
                      <p:oleObj spid="_x0000_s27899" name="CS ChemDraw Drawing" r:id="rId5" imgW="3114720" imgH="409680" progId="ChemDraw.Document.6.0">
                        <p:embed/>
                      </p:oleObj>
                    </mc:Choice>
                    <mc:Fallback>
                      <p:oleObj name="CS ChemDraw Drawing" r:id="rId5" imgW="3114720" imgH="409680" progId="ChemDraw.Document.6.0">
                        <p:embed/>
                        <p:pic>
                          <p:nvPicPr>
                            <p:cNvPr id="31747" name="Object 9">
                              <a:extLst>
                                <a:ext uri="{FF2B5EF4-FFF2-40B4-BE49-F238E27FC236}">
                                  <a16:creationId xmlns:a16="http://schemas.microsoft.com/office/drawing/2014/main" id="{CFAAFC61-0F12-4584-8582-EC8D5E84A4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6050" y="2287588"/>
                              <a:ext cx="471487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 name="Rectangle 10">
                  <a:extLst>
                    <a:ext uri="{FF2B5EF4-FFF2-40B4-BE49-F238E27FC236}">
                      <a16:creationId xmlns:a16="http://schemas.microsoft.com/office/drawing/2014/main" id="{E756B700-3748-4201-9EAD-CEBC389DD776}"/>
                    </a:ext>
                  </a:extLst>
                </p:cNvPr>
                <p:cNvSpPr>
                  <a:spLocks noChangeArrowheads="1"/>
                </p:cNvSpPr>
                <p:nvPr/>
              </p:nvSpPr>
              <p:spPr bwMode="auto">
                <a:xfrm>
                  <a:off x="4313238" y="2253836"/>
                  <a:ext cx="1052512" cy="708025"/>
                </a:xfrm>
                <a:prstGeom prst="rect">
                  <a:avLst/>
                </a:prstGeom>
                <a:noFill/>
                <a:ln w="28575">
                  <a:solidFill>
                    <a:srgbClr val="009DD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32" name="Text Box 11">
                  <a:extLst>
                    <a:ext uri="{FF2B5EF4-FFF2-40B4-BE49-F238E27FC236}">
                      <a16:creationId xmlns:a16="http://schemas.microsoft.com/office/drawing/2014/main" id="{0989DB94-A7A0-4F60-9041-710DF6BAFA92}"/>
                    </a:ext>
                  </a:extLst>
                </p:cNvPr>
                <p:cNvSpPr txBox="1">
                  <a:spLocks noChangeArrowheads="1"/>
                </p:cNvSpPr>
                <p:nvPr/>
              </p:nvSpPr>
              <p:spPr bwMode="auto">
                <a:xfrm>
                  <a:off x="3941763" y="3082925"/>
                  <a:ext cx="19431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600" b="1"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N-</a:t>
                  </a:r>
                  <a:r>
                    <a:rPr kumimoji="0" lang="zh-CN" altLang="en-US" sz="1600" b="1"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亚硝基化合物</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1600" b="1"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黄色油状物或固体</a:t>
                  </a:r>
                </a:p>
              </p:txBody>
            </p:sp>
          </p:grpSp>
          <p:graphicFrame>
            <p:nvGraphicFramePr>
              <p:cNvPr id="29" name="Object 12">
                <a:extLst>
                  <a:ext uri="{FF2B5EF4-FFF2-40B4-BE49-F238E27FC236}">
                    <a16:creationId xmlns:a16="http://schemas.microsoft.com/office/drawing/2014/main" id="{B51A9137-C93F-47CF-AD08-7F5237D80692}"/>
                  </a:ext>
                </a:extLst>
              </p:cNvPr>
              <p:cNvGraphicFramePr>
                <a:graphicFrameLocks noChangeAspect="1"/>
              </p:cNvGraphicFramePr>
              <p:nvPr>
                <p:extLst>
                  <p:ext uri="{D42A27DB-BD31-4B8C-83A1-F6EECF244321}">
                    <p14:modId xmlns:p14="http://schemas.microsoft.com/office/powerpoint/2010/main" val="3849707506"/>
                  </p:ext>
                </p:extLst>
              </p:nvPr>
            </p:nvGraphicFramePr>
            <p:xfrm>
              <a:off x="1799369" y="5115104"/>
              <a:ext cx="4064128" cy="366597"/>
            </p:xfrm>
            <a:graphic>
              <a:graphicData uri="http://schemas.openxmlformats.org/presentationml/2006/ole">
                <mc:AlternateContent xmlns:mc="http://schemas.openxmlformats.org/markup-compatibility/2006">
                  <mc:Choice xmlns:v="urn:schemas-microsoft-com:vml" Requires="v">
                    <p:oleObj spid="_x0000_s27900" name="CS ChemDraw Drawing" r:id="rId7" imgW="2416650" imgH="217960" progId="ChemDraw.Document.6.0">
                      <p:embed/>
                    </p:oleObj>
                  </mc:Choice>
                  <mc:Fallback>
                    <p:oleObj name="CS ChemDraw Drawing" r:id="rId7" imgW="2416650" imgH="217960" progId="ChemDraw.Document.6.0">
                      <p:embed/>
                      <p:pic>
                        <p:nvPicPr>
                          <p:cNvPr id="31746" name="Object 12">
                            <a:extLst>
                              <a:ext uri="{FF2B5EF4-FFF2-40B4-BE49-F238E27FC236}">
                                <a16:creationId xmlns:a16="http://schemas.microsoft.com/office/drawing/2014/main" id="{ABCC5F85-4FF3-4248-91F9-A53F7484C800}"/>
                              </a:ext>
                            </a:extLst>
                          </p:cNvPr>
                          <p:cNvPicPr>
                            <a:picLocks noChangeAspect="1" noChangeArrowheads="1"/>
                          </p:cNvPicPr>
                          <p:nvPr/>
                        </p:nvPicPr>
                        <p:blipFill>
                          <a:blip r:embed="rId8"/>
                          <a:srcRect/>
                          <a:stretch>
                            <a:fillRect/>
                          </a:stretch>
                        </p:blipFill>
                        <p:spPr bwMode="auto">
                          <a:xfrm>
                            <a:off x="1799369" y="5115104"/>
                            <a:ext cx="4064128" cy="366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6" name="左大括号 25">
              <a:extLst>
                <a:ext uri="{FF2B5EF4-FFF2-40B4-BE49-F238E27FC236}">
                  <a16:creationId xmlns:a16="http://schemas.microsoft.com/office/drawing/2014/main" id="{1C45A9FF-8621-4D95-9FD5-40F2A35B9C3B}"/>
                </a:ext>
              </a:extLst>
            </p:cNvPr>
            <p:cNvSpPr/>
            <p:nvPr/>
          </p:nvSpPr>
          <p:spPr>
            <a:xfrm>
              <a:off x="2119979" y="2505114"/>
              <a:ext cx="384187" cy="3113692"/>
            </a:xfrm>
            <a:prstGeom prst="leftBrace">
              <a:avLst/>
            </a:prstGeom>
            <a:noFill/>
            <a:ln w="9525" cap="flat" cmpd="sng" algn="ctr">
              <a:solidFill>
                <a:srgbClr val="0F6FC6">
                  <a:shade val="50000"/>
                  <a:satMod val="103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onstantia"/>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40356"/>
                                        </p:tgtEl>
                                        <p:attrNameLst>
                                          <p:attrName>style.visibility</p:attrName>
                                        </p:attrNameLst>
                                      </p:cBhvr>
                                      <p:to>
                                        <p:strVal val="visible"/>
                                      </p:to>
                                    </p:set>
                                    <p:animEffect transition="in" filter="slide(fromBottom)">
                                      <p:cBhvr>
                                        <p:cTn id="7" dur="500"/>
                                        <p:tgtEl>
                                          <p:spTgt spid="740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40360"/>
                                        </p:tgtEl>
                                        <p:attrNameLst>
                                          <p:attrName>style.visibility</p:attrName>
                                        </p:attrNameLst>
                                      </p:cBhvr>
                                      <p:to>
                                        <p:strVal val="visible"/>
                                      </p:to>
                                    </p:set>
                                    <p:animEffect transition="in" filter="slide(fromBottom)">
                                      <p:cBhvr>
                                        <p:cTn id="12" dur="500"/>
                                        <p:tgtEl>
                                          <p:spTgt spid="7403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40361"/>
                                        </p:tgtEl>
                                        <p:attrNameLst>
                                          <p:attrName>style.visibility</p:attrName>
                                        </p:attrNameLst>
                                      </p:cBhvr>
                                      <p:to>
                                        <p:strVal val="visible"/>
                                      </p:to>
                                    </p:set>
                                    <p:animEffect transition="in" filter="slide(fromBottom)">
                                      <p:cBhvr>
                                        <p:cTn id="17" dur="500"/>
                                        <p:tgtEl>
                                          <p:spTgt spid="740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6" grpId="0"/>
      <p:bldP spid="740360" grpId="0"/>
      <p:bldP spid="74036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9">
            <a:extLst>
              <a:ext uri="{FF2B5EF4-FFF2-40B4-BE49-F238E27FC236}">
                <a16:creationId xmlns:a16="http://schemas.microsoft.com/office/drawing/2014/main" id="{3CA7D3EA-A50E-410C-BA23-74F383F0BB32}"/>
              </a:ext>
            </a:extLst>
          </p:cNvPr>
          <p:cNvGraphicFramePr>
            <a:graphicFrameLocks noChangeAspect="1"/>
          </p:cNvGraphicFramePr>
          <p:nvPr>
            <p:extLst>
              <p:ext uri="{D42A27DB-BD31-4B8C-83A1-F6EECF244321}">
                <p14:modId xmlns:p14="http://schemas.microsoft.com/office/powerpoint/2010/main" val="4091083776"/>
              </p:ext>
            </p:extLst>
          </p:nvPr>
        </p:nvGraphicFramePr>
        <p:xfrm>
          <a:off x="1752411" y="2348880"/>
          <a:ext cx="5551866" cy="1841823"/>
        </p:xfrm>
        <a:graphic>
          <a:graphicData uri="http://schemas.openxmlformats.org/presentationml/2006/ole">
            <mc:AlternateContent xmlns:mc="http://schemas.openxmlformats.org/markup-compatibility/2006">
              <mc:Choice xmlns:v="urn:schemas-microsoft-com:vml" Requires="v">
                <p:oleObj spid="_x0000_s66663" name="CS ChemDraw Drawing" r:id="rId3" imgW="3105629" imgH="1019124" progId="ChemDraw.Document.6.0">
                  <p:embed/>
                </p:oleObj>
              </mc:Choice>
              <mc:Fallback>
                <p:oleObj name="CS ChemDraw Drawing" r:id="rId3" imgW="3105629" imgH="1019124" progId="ChemDraw.Document.6.0">
                  <p:embed/>
                  <p:pic>
                    <p:nvPicPr>
                      <p:cNvPr id="32770" name="Object 9">
                        <a:extLst>
                          <a:ext uri="{FF2B5EF4-FFF2-40B4-BE49-F238E27FC236}">
                            <a16:creationId xmlns:a16="http://schemas.microsoft.com/office/drawing/2014/main" id="{F399A47F-7C22-49A9-BE74-C53004D805AF}"/>
                          </a:ext>
                        </a:extLst>
                      </p:cNvPr>
                      <p:cNvPicPr>
                        <a:picLocks noChangeAspect="1" noChangeArrowheads="1"/>
                      </p:cNvPicPr>
                      <p:nvPr/>
                    </p:nvPicPr>
                    <p:blipFill>
                      <a:blip r:embed="rId4"/>
                      <a:srcRect/>
                      <a:stretch>
                        <a:fillRect/>
                      </a:stretch>
                    </p:blipFill>
                    <p:spPr bwMode="auto">
                      <a:xfrm>
                        <a:off x="1752411" y="2348880"/>
                        <a:ext cx="5551866" cy="1841823"/>
                      </a:xfrm>
                      <a:prstGeom prst="rect">
                        <a:avLst/>
                      </a:prstGeom>
                      <a:noFill/>
                      <a:ln>
                        <a:noFill/>
                      </a:ln>
                      <a:effectLst/>
                    </p:spPr>
                  </p:pic>
                </p:oleObj>
              </mc:Fallback>
            </mc:AlternateContent>
          </a:graphicData>
        </a:graphic>
      </p:graphicFrame>
      <p:graphicFrame>
        <p:nvGraphicFramePr>
          <p:cNvPr id="9" name="Object 5">
            <a:extLst>
              <a:ext uri="{FF2B5EF4-FFF2-40B4-BE49-F238E27FC236}">
                <a16:creationId xmlns:a16="http://schemas.microsoft.com/office/drawing/2014/main" id="{A942DAF6-3717-467B-BE3A-4F0FBA93D183}"/>
              </a:ext>
            </a:extLst>
          </p:cNvPr>
          <p:cNvGraphicFramePr>
            <a:graphicFrameLocks noChangeAspect="1"/>
          </p:cNvGraphicFramePr>
          <p:nvPr>
            <p:extLst>
              <p:ext uri="{D42A27DB-BD31-4B8C-83A1-F6EECF244321}">
                <p14:modId xmlns:p14="http://schemas.microsoft.com/office/powerpoint/2010/main" val="1366565804"/>
              </p:ext>
            </p:extLst>
          </p:nvPr>
        </p:nvGraphicFramePr>
        <p:xfrm>
          <a:off x="1300163" y="210865"/>
          <a:ext cx="6456362" cy="493713"/>
        </p:xfrm>
        <a:graphic>
          <a:graphicData uri="http://schemas.openxmlformats.org/presentationml/2006/ole">
            <mc:AlternateContent xmlns:mc="http://schemas.openxmlformats.org/markup-compatibility/2006">
              <mc:Choice xmlns:v="urn:schemas-microsoft-com:vml" Requires="v">
                <p:oleObj spid="_x0000_s66664" name="CS ChemDraw Drawing" r:id="rId5" imgW="4613040" imgH="349200" progId="ChemDraw.Document.6.0">
                  <p:embed/>
                </p:oleObj>
              </mc:Choice>
              <mc:Fallback>
                <p:oleObj name="CS ChemDraw Drawing" r:id="rId5" imgW="4613040" imgH="349200" progId="ChemDraw.Document.6.0">
                  <p:embed/>
                  <p:pic>
                    <p:nvPicPr>
                      <p:cNvPr id="32771" name="Object 5">
                        <a:extLst>
                          <a:ext uri="{FF2B5EF4-FFF2-40B4-BE49-F238E27FC236}">
                            <a16:creationId xmlns:a16="http://schemas.microsoft.com/office/drawing/2014/main" id="{D00B16F5-849B-4EC8-A282-CCC7887A30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0163" y="210865"/>
                        <a:ext cx="6456362"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AutoShape 6">
            <a:extLst>
              <a:ext uri="{FF2B5EF4-FFF2-40B4-BE49-F238E27FC236}">
                <a16:creationId xmlns:a16="http://schemas.microsoft.com/office/drawing/2014/main" id="{5D270A5A-8813-48BC-8BC5-F9CC0B6EC708}"/>
              </a:ext>
            </a:extLst>
          </p:cNvPr>
          <p:cNvSpPr>
            <a:spLocks noChangeArrowheads="1"/>
          </p:cNvSpPr>
          <p:nvPr/>
        </p:nvSpPr>
        <p:spPr bwMode="auto">
          <a:xfrm>
            <a:off x="6294438" y="188640"/>
            <a:ext cx="366712" cy="547688"/>
          </a:xfrm>
          <a:prstGeom prst="roundRect">
            <a:avLst>
              <a:gd name="adj" fmla="val 16667"/>
            </a:avLst>
          </a:prstGeom>
          <a:solidFill>
            <a:srgbClr val="FF99CC">
              <a:alpha val="10196"/>
            </a:srgbClr>
          </a:solidFill>
          <a:ln w="31750">
            <a:solidFill>
              <a:srgbClr val="FF0000"/>
            </a:solidFill>
            <a:prstDash val="dash"/>
            <a:round/>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1" name="Text Box 7">
            <a:extLst>
              <a:ext uri="{FF2B5EF4-FFF2-40B4-BE49-F238E27FC236}">
                <a16:creationId xmlns:a16="http://schemas.microsoft.com/office/drawing/2014/main" id="{A6AE49E6-1A7E-4D5C-87E2-EDE8B02C36F0}"/>
              </a:ext>
            </a:extLst>
          </p:cNvPr>
          <p:cNvSpPr txBox="1">
            <a:spLocks noChangeArrowheads="1"/>
          </p:cNvSpPr>
          <p:nvPr/>
        </p:nvSpPr>
        <p:spPr bwMode="auto">
          <a:xfrm>
            <a:off x="5338763" y="1010965"/>
            <a:ext cx="2770187" cy="944563"/>
          </a:xfrm>
          <a:prstGeom prst="rect">
            <a:avLst/>
          </a:prstGeom>
          <a:noFill/>
          <a:ln w="28575">
            <a:solidFill>
              <a:srgbClr val="04617B"/>
            </a:solidFill>
            <a:miter lim="800000"/>
            <a:headEnd/>
            <a:tailEnd/>
          </a:ln>
          <a:extLst>
            <a:ext uri="{909E8E84-426E-40DD-AFC4-6F175D3DCCD1}">
              <a14:hiddenFill xmlns:a14="http://schemas.microsoft.com/office/drawing/2010/main">
                <a:solidFill>
                  <a:srgbClr val="FF0000">
                    <a:alpha val="16862"/>
                  </a:srgbClr>
                </a:solidFill>
              </a14:hiddenFill>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a:ln>
                  <a:noFill/>
                </a:ln>
                <a:solidFill>
                  <a:srgbClr val="04617B"/>
                </a:solidFill>
                <a:effectLst/>
                <a:uLnTx/>
                <a:uFillTx/>
                <a:latin typeface="Arial" panose="020B0604020202020204" pitchFamily="34" charset="0"/>
                <a:ea typeface="黑体" panose="02010609060101010101" pitchFamily="49" charset="-122"/>
              </a:rPr>
              <a:t>可发生一系列复杂反应，如取代、消除、重排等，但在合成上用途不大。</a:t>
            </a:r>
            <a:endParaRPr kumimoji="0" lang="en-US" altLang="zh-CN" sz="1800" b="1" i="0" u="none" strike="noStrike" kern="0" cap="none" spc="0" normalizeH="0" baseline="0" noProof="0">
              <a:ln>
                <a:noFill/>
              </a:ln>
              <a:solidFill>
                <a:srgbClr val="04617B"/>
              </a:solidFill>
              <a:effectLst/>
              <a:uLnTx/>
              <a:uFillTx/>
              <a:latin typeface="Arial" panose="020B0604020202020204" pitchFamily="34" charset="0"/>
              <a:ea typeface="黑体" panose="02010609060101010101" pitchFamily="49" charset="-122"/>
            </a:endParaRPr>
          </a:p>
        </p:txBody>
      </p:sp>
      <p:cxnSp>
        <p:nvCxnSpPr>
          <p:cNvPr id="12" name="直接连接符 11">
            <a:extLst>
              <a:ext uri="{FF2B5EF4-FFF2-40B4-BE49-F238E27FC236}">
                <a16:creationId xmlns:a16="http://schemas.microsoft.com/office/drawing/2014/main" id="{39F36668-BD8F-4446-8F11-1DFBEB38F988}"/>
              </a:ext>
            </a:extLst>
          </p:cNvPr>
          <p:cNvCxnSpPr>
            <a:stCxn id="10" idx="2"/>
          </p:cNvCxnSpPr>
          <p:nvPr/>
        </p:nvCxnSpPr>
        <p:spPr>
          <a:xfrm rot="5400000">
            <a:off x="6272213" y="803003"/>
            <a:ext cx="257175" cy="155575"/>
          </a:xfrm>
          <a:prstGeom prst="line">
            <a:avLst/>
          </a:prstGeom>
          <a:noFill/>
          <a:ln w="9525" cap="flat" cmpd="sng" algn="ctr">
            <a:solidFill>
              <a:srgbClr val="FF0000"/>
            </a:solidFill>
            <a:prstDash val="dash"/>
          </a:ln>
          <a:effectLst/>
        </p:spPr>
      </p:cxnSp>
      <p:sp>
        <p:nvSpPr>
          <p:cNvPr id="13" name="Text Box 7">
            <a:extLst>
              <a:ext uri="{FF2B5EF4-FFF2-40B4-BE49-F238E27FC236}">
                <a16:creationId xmlns:a16="http://schemas.microsoft.com/office/drawing/2014/main" id="{ABB7ADE8-563D-4061-A14A-36F731448FAE}"/>
              </a:ext>
            </a:extLst>
          </p:cNvPr>
          <p:cNvSpPr txBox="1">
            <a:spLocks noChangeArrowheads="1"/>
          </p:cNvSpPr>
          <p:nvPr/>
        </p:nvSpPr>
        <p:spPr bwMode="auto">
          <a:xfrm>
            <a:off x="1766888" y="3857552"/>
            <a:ext cx="2770187" cy="395287"/>
          </a:xfrm>
          <a:prstGeom prst="rect">
            <a:avLst/>
          </a:prstGeom>
          <a:noFill/>
          <a:ln w="28575">
            <a:solidFill>
              <a:srgbClr val="04617B"/>
            </a:solidFill>
            <a:miter lim="800000"/>
            <a:headEnd/>
            <a:tailEnd/>
          </a:ln>
          <a:extLst>
            <a:ext uri="{909E8E84-426E-40DD-AFC4-6F175D3DCCD1}">
              <a14:hiddenFill xmlns:a14="http://schemas.microsoft.com/office/drawing/2010/main">
                <a:solidFill>
                  <a:srgbClr val="FF0000">
                    <a:alpha val="16862"/>
                  </a:srgbClr>
                </a:solidFill>
              </a14:hiddenFill>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a:ln>
                  <a:noFill/>
                </a:ln>
                <a:solidFill>
                  <a:srgbClr val="04617B"/>
                </a:solidFill>
                <a:effectLst/>
                <a:uLnTx/>
                <a:uFillTx/>
                <a:latin typeface="Arial" panose="020B0604020202020204" pitchFamily="34" charset="0"/>
                <a:ea typeface="黑体" panose="02010609060101010101" pitchFamily="49" charset="-122"/>
              </a:rPr>
              <a:t>用于分离、精制</a:t>
            </a:r>
            <a:r>
              <a:rPr kumimoji="0" lang="en-US" altLang="zh-CN" sz="1800" b="1" i="0" u="none" strike="noStrike" kern="0" cap="none" spc="0" normalizeH="0" baseline="0" noProof="0">
                <a:ln>
                  <a:noFill/>
                </a:ln>
                <a:solidFill>
                  <a:srgbClr val="04617B"/>
                </a:solidFill>
                <a:effectLst/>
                <a:uLnTx/>
                <a:uFillTx/>
                <a:latin typeface="Arial" panose="020B0604020202020204" pitchFamily="34" charset="0"/>
                <a:ea typeface="黑体" panose="02010609060101010101" pitchFamily="49" charset="-122"/>
              </a:rPr>
              <a:t>2</a:t>
            </a:r>
            <a:r>
              <a:rPr kumimoji="0" lang="en-US" altLang="zh-CN" sz="1800" b="1" i="0" u="none" strike="noStrike" kern="0" cap="none" spc="0" normalizeH="0" baseline="30000" noProof="0">
                <a:ln>
                  <a:noFill/>
                </a:ln>
                <a:solidFill>
                  <a:srgbClr val="04617B"/>
                </a:solidFill>
                <a:effectLst/>
                <a:uLnTx/>
                <a:uFillTx/>
                <a:latin typeface="Arial" panose="020B0604020202020204" pitchFamily="34" charset="0"/>
                <a:ea typeface="黑体" panose="02010609060101010101" pitchFamily="49" charset="-122"/>
              </a:rPr>
              <a:t>o</a:t>
            </a:r>
            <a:r>
              <a:rPr kumimoji="0" lang="zh-CN" altLang="en-US" sz="1800" b="1" i="0" u="none" strike="noStrike" kern="0" cap="none" spc="0" normalizeH="0" baseline="0" noProof="0">
                <a:ln>
                  <a:noFill/>
                </a:ln>
                <a:solidFill>
                  <a:srgbClr val="04617B"/>
                </a:solidFill>
                <a:effectLst/>
                <a:uLnTx/>
                <a:uFillTx/>
                <a:latin typeface="Arial" panose="020B0604020202020204" pitchFamily="34" charset="0"/>
                <a:ea typeface="黑体" panose="02010609060101010101" pitchFamily="49" charset="-122"/>
              </a:rPr>
              <a:t>胺。</a:t>
            </a:r>
            <a:endParaRPr kumimoji="0" lang="en-US" altLang="zh-CN" sz="1800" b="1" i="0" u="none" strike="noStrike" kern="0" cap="none" spc="0" normalizeH="0" baseline="0" noProof="0">
              <a:ln>
                <a:noFill/>
              </a:ln>
              <a:solidFill>
                <a:srgbClr val="04617B"/>
              </a:solidFill>
              <a:effectLst/>
              <a:uLnTx/>
              <a:uFillTx/>
              <a:latin typeface="Arial" panose="020B0604020202020204" pitchFamily="34" charset="0"/>
              <a:ea typeface="黑体" panose="02010609060101010101" pitchFamily="49" charset="-122"/>
            </a:endParaRPr>
          </a:p>
        </p:txBody>
      </p:sp>
      <p:graphicFrame>
        <p:nvGraphicFramePr>
          <p:cNvPr id="14" name="Object 4">
            <a:extLst>
              <a:ext uri="{FF2B5EF4-FFF2-40B4-BE49-F238E27FC236}">
                <a16:creationId xmlns:a16="http://schemas.microsoft.com/office/drawing/2014/main" id="{200F335D-D700-44F4-BBBE-356220B98D8F}"/>
              </a:ext>
            </a:extLst>
          </p:cNvPr>
          <p:cNvGraphicFramePr>
            <a:graphicFrameLocks noChangeAspect="1"/>
          </p:cNvGraphicFramePr>
          <p:nvPr>
            <p:extLst>
              <p:ext uri="{D42A27DB-BD31-4B8C-83A1-F6EECF244321}">
                <p14:modId xmlns:p14="http://schemas.microsoft.com/office/powerpoint/2010/main" val="1200727519"/>
              </p:ext>
            </p:extLst>
          </p:nvPr>
        </p:nvGraphicFramePr>
        <p:xfrm>
          <a:off x="723108" y="4941168"/>
          <a:ext cx="7697784" cy="1512168"/>
        </p:xfrm>
        <a:graphic>
          <a:graphicData uri="http://schemas.openxmlformats.org/presentationml/2006/ole">
            <mc:AlternateContent xmlns:mc="http://schemas.openxmlformats.org/markup-compatibility/2006">
              <mc:Choice xmlns:v="urn:schemas-microsoft-com:vml" Requires="v">
                <p:oleObj spid="_x0000_s66665" name="CS ChemDraw Drawing" r:id="rId7" imgW="4679695" imgH="918584" progId="ChemDraw.Document.6.0">
                  <p:embed/>
                </p:oleObj>
              </mc:Choice>
              <mc:Fallback>
                <p:oleObj name="CS ChemDraw Drawing" r:id="rId7" imgW="4679695" imgH="918584" progId="ChemDraw.Document.6.0">
                  <p:embed/>
                  <p:pic>
                    <p:nvPicPr>
                      <p:cNvPr id="741380" name="Object 4">
                        <a:extLst>
                          <a:ext uri="{FF2B5EF4-FFF2-40B4-BE49-F238E27FC236}">
                            <a16:creationId xmlns:a16="http://schemas.microsoft.com/office/drawing/2014/main" id="{A2A390F9-9D06-4E4F-841E-CEF22AD22ADC}"/>
                          </a:ext>
                        </a:extLst>
                      </p:cNvPr>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108" y="4941168"/>
                        <a:ext cx="7697784" cy="151216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63962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Bottom)">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1384" name="Object 8">
            <a:extLst>
              <a:ext uri="{FF2B5EF4-FFF2-40B4-BE49-F238E27FC236}">
                <a16:creationId xmlns:a16="http://schemas.microsoft.com/office/drawing/2014/main" id="{53CFE8CF-0AA0-44BD-ACDF-D7CA2675B472}"/>
              </a:ext>
            </a:extLst>
          </p:cNvPr>
          <p:cNvGraphicFramePr>
            <a:graphicFrameLocks noGrp="1" noChangeAspect="1"/>
          </p:cNvGraphicFramePr>
          <p:nvPr>
            <p:ph sz="half" idx="2"/>
            <p:extLst>
              <p:ext uri="{D42A27DB-BD31-4B8C-83A1-F6EECF244321}">
                <p14:modId xmlns:p14="http://schemas.microsoft.com/office/powerpoint/2010/main" val="3058589298"/>
              </p:ext>
            </p:extLst>
          </p:nvPr>
        </p:nvGraphicFramePr>
        <p:xfrm>
          <a:off x="1503361" y="3171863"/>
          <a:ext cx="6137275" cy="666750"/>
        </p:xfrm>
        <a:graphic>
          <a:graphicData uri="http://schemas.openxmlformats.org/presentationml/2006/ole">
            <mc:AlternateContent xmlns:mc="http://schemas.openxmlformats.org/markup-compatibility/2006">
              <mc:Choice xmlns:v="urn:schemas-microsoft-com:vml" Requires="v">
                <p:oleObj spid="_x0000_s28805" name="CS ChemDraw Drawing" r:id="rId3" imgW="4472688" imgH="485623" progId="ChemDraw.Document.6.0">
                  <p:embed/>
                </p:oleObj>
              </mc:Choice>
              <mc:Fallback>
                <p:oleObj name="CS ChemDraw Drawing" r:id="rId3" imgW="4472688" imgH="485623" progId="ChemDraw.Document.6.0">
                  <p:embed/>
                  <p:pic>
                    <p:nvPicPr>
                      <p:cNvPr id="0" name="Object 8"/>
                      <p:cNvPicPr>
                        <a:picLocks noGrp="1" noChangeAspect="1" noChangeArrowheads="1"/>
                      </p:cNvPicPr>
                      <p:nvPr/>
                    </p:nvPicPr>
                    <p:blipFill>
                      <a:blip r:embed="rId4"/>
                      <a:srcRect/>
                      <a:stretch>
                        <a:fillRect/>
                      </a:stretch>
                    </p:blipFill>
                    <p:spPr bwMode="auto">
                      <a:xfrm>
                        <a:off x="1503361" y="3171863"/>
                        <a:ext cx="6137275" cy="6667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a:extLst>
              <a:ext uri="{FF2B5EF4-FFF2-40B4-BE49-F238E27FC236}">
                <a16:creationId xmlns:a16="http://schemas.microsoft.com/office/drawing/2014/main" id="{2DCC31A6-EA07-418E-9F5C-E6D38BBDBFED}"/>
              </a:ext>
            </a:extLst>
          </p:cNvPr>
          <p:cNvSpPr>
            <a:spLocks noGrp="1"/>
          </p:cNvSpPr>
          <p:nvPr>
            <p:ph type="dt" sz="quarter" idx="10"/>
          </p:nvPr>
        </p:nvSpPr>
        <p:spPr/>
        <p:txBody>
          <a:bodyPr/>
          <a:lstStyle/>
          <a:p>
            <a:pPr>
              <a:defRPr/>
            </a:pPr>
            <a:fld id="{A1B3A95D-A368-4140-A915-32BAD5148F8E}" type="datetime11">
              <a:rPr lang="zh-CN" altLang="en-US"/>
              <a:pPr>
                <a:defRPr/>
              </a:pPr>
              <a:t>13:53:09</a:t>
            </a:fld>
            <a:endParaRPr lang="en-US" altLang="zh-CN"/>
          </a:p>
        </p:txBody>
      </p:sp>
      <p:sp>
        <p:nvSpPr>
          <p:cNvPr id="8" name="灯片编号占位符 6">
            <a:extLst>
              <a:ext uri="{FF2B5EF4-FFF2-40B4-BE49-F238E27FC236}">
                <a16:creationId xmlns:a16="http://schemas.microsoft.com/office/drawing/2014/main" id="{603A7C97-5538-4CDA-90D1-E311BA7E011B}"/>
              </a:ext>
            </a:extLst>
          </p:cNvPr>
          <p:cNvSpPr>
            <a:spLocks noGrp="1"/>
          </p:cNvSpPr>
          <p:nvPr>
            <p:ph type="sldNum" sz="quarter" idx="12"/>
          </p:nvPr>
        </p:nvSpPr>
        <p:spPr/>
        <p:txBody>
          <a:bodyPr/>
          <a:lstStyle/>
          <a:p>
            <a:pPr>
              <a:defRPr/>
            </a:pPr>
            <a:fld id="{9CEAA238-D1DF-4DC4-80F8-0519AC0E51F3}" type="slidenum">
              <a:rPr lang="en-US" altLang="zh-CN"/>
              <a:pPr>
                <a:defRPr/>
              </a:pPr>
              <a:t>38</a:t>
            </a:fld>
            <a:endParaRPr lang="en-US" altLang="zh-CN" dirty="0"/>
          </a:p>
        </p:txBody>
      </p:sp>
      <p:sp>
        <p:nvSpPr>
          <p:cNvPr id="741382" name="Rectangle 6">
            <a:extLst>
              <a:ext uri="{FF2B5EF4-FFF2-40B4-BE49-F238E27FC236}">
                <a16:creationId xmlns:a16="http://schemas.microsoft.com/office/drawing/2014/main" id="{73618334-96B8-4FBF-8E08-7ADC7D7599EC}"/>
              </a:ext>
            </a:extLst>
          </p:cNvPr>
          <p:cNvSpPr>
            <a:spLocks noChangeArrowheads="1"/>
          </p:cNvSpPr>
          <p:nvPr/>
        </p:nvSpPr>
        <p:spPr bwMode="auto">
          <a:xfrm>
            <a:off x="396080" y="1774241"/>
            <a:ext cx="8351838" cy="934679"/>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marL="0" eaLnBrk="1" hangingPunct="1">
              <a:lnSpc>
                <a:spcPct val="120000"/>
              </a:lnSpc>
              <a:spcBef>
                <a:spcPts val="0"/>
              </a:spcBef>
              <a:buClr>
                <a:schemeClr val="hlink"/>
              </a:buClr>
              <a:buSzPct val="70000"/>
              <a:buFont typeface="Wingdings" panose="05000000000000000000" pitchFamily="2" charset="2"/>
              <a:buNone/>
            </a:pPr>
            <a:r>
              <a:rPr kumimoji="0" lang="en-US" altLang="zh-CN" sz="2400" b="0" dirty="0">
                <a:latin typeface="Times New Roman" panose="02020603050405020304" pitchFamily="18" charset="0"/>
                <a:ea typeface="宋体" panose="02010600030101010101" pitchFamily="2" charset="-122"/>
              </a:rPr>
              <a:t>       </a:t>
            </a:r>
            <a:r>
              <a:rPr kumimoji="0" lang="zh-CN" altLang="en-US" sz="2400" dirty="0">
                <a:latin typeface="Arial" panose="020B0604020202020204" pitchFamily="34" charset="0"/>
                <a:ea typeface="楷体" panose="02010609060101010101" pitchFamily="49" charset="-122"/>
                <a:cs typeface="Arial" panose="020B0604020202020204" pitchFamily="34" charset="0"/>
              </a:rPr>
              <a:t>在低温下</a:t>
            </a:r>
            <a:r>
              <a:rPr kumimoji="0" lang="en-US" altLang="zh-CN" sz="2400" dirty="0">
                <a:latin typeface="Arial" panose="020B0604020202020204" pitchFamily="34" charset="0"/>
                <a:ea typeface="楷体" panose="02010609060101010101" pitchFamily="49" charset="-122"/>
                <a:cs typeface="Arial" panose="020B0604020202020204" pitchFamily="34" charset="0"/>
              </a:rPr>
              <a:t>(&lt;5℃)</a:t>
            </a:r>
            <a:r>
              <a:rPr kumimoji="0" lang="zh-CN" altLang="en-US" sz="2400" dirty="0">
                <a:latin typeface="Arial" panose="020B0604020202020204" pitchFamily="34" charset="0"/>
                <a:ea typeface="楷体" panose="02010609060101010101" pitchFamily="49" charset="-122"/>
                <a:cs typeface="Arial" panose="020B0604020202020204" pitchFamily="34" charset="0"/>
              </a:rPr>
              <a:t>，芳香族伯胺与亚硝酸作用生成具有一定稳定性的芳香族重氮盐化合物。主要用于有机合成。</a:t>
            </a:r>
          </a:p>
        </p:txBody>
      </p:sp>
      <p:sp>
        <p:nvSpPr>
          <p:cNvPr id="741383" name="Rectangle 7">
            <a:extLst>
              <a:ext uri="{FF2B5EF4-FFF2-40B4-BE49-F238E27FC236}">
                <a16:creationId xmlns:a16="http://schemas.microsoft.com/office/drawing/2014/main" id="{C1A0C61D-93B3-4453-B79F-D855EE9A9C10}"/>
              </a:ext>
            </a:extLst>
          </p:cNvPr>
          <p:cNvSpPr>
            <a:spLocks noChangeArrowheads="1"/>
          </p:cNvSpPr>
          <p:nvPr/>
        </p:nvSpPr>
        <p:spPr bwMode="auto">
          <a:xfrm>
            <a:off x="539750" y="332656"/>
            <a:ext cx="2209800" cy="533400"/>
          </a:xfrm>
          <a:prstGeom prst="rect">
            <a:avLst/>
          </a:prstGeom>
          <a:noFill/>
          <a:ln>
            <a:noFill/>
          </a:ln>
          <a:extLst>
            <a:ext uri="{909E8E84-426E-40DD-AFC4-6F175D3DCCD1}">
              <a14:hiddenFill xmlns:a14="http://schemas.microsoft.com/office/drawing/2010/main">
                <a:solidFill>
                  <a:srgbClr val="FFBDBD"/>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(2)  </a:t>
            </a:r>
            <a:r>
              <a:rPr kumimoji="0" lang="zh-CN" altLang="en-US" sz="2400">
                <a:latin typeface="Arial" panose="020B0604020202020204" pitchFamily="34" charset="0"/>
                <a:ea typeface="楷体" panose="02010609060101010101" pitchFamily="49" charset="-122"/>
                <a:cs typeface="Arial" panose="020B0604020202020204" pitchFamily="34" charset="0"/>
              </a:rPr>
              <a:t>芳香胺</a:t>
            </a:r>
            <a:r>
              <a:rPr kumimoji="0" lang="zh-CN" altLang="en-US" sz="2400">
                <a:solidFill>
                  <a:srgbClr val="9900FF"/>
                </a:solidFill>
                <a:latin typeface="Times New Roman" panose="02020603050405020304" pitchFamily="18" charset="0"/>
                <a:ea typeface="楷体" panose="02010609060101010101" pitchFamily="49" charset="-122"/>
                <a:cs typeface="Arial" panose="020B0604020202020204" pitchFamily="34" charset="0"/>
              </a:rPr>
              <a:t> </a:t>
            </a:r>
          </a:p>
        </p:txBody>
      </p:sp>
      <p:sp>
        <p:nvSpPr>
          <p:cNvPr id="11" name="Text Box 5">
            <a:extLst>
              <a:ext uri="{FF2B5EF4-FFF2-40B4-BE49-F238E27FC236}">
                <a16:creationId xmlns:a16="http://schemas.microsoft.com/office/drawing/2014/main" id="{6CD5C7DD-3024-4A5E-8457-BA0E4A3B0B4E}"/>
              </a:ext>
            </a:extLst>
          </p:cNvPr>
          <p:cNvSpPr txBox="1">
            <a:spLocks noChangeArrowheads="1"/>
          </p:cNvSpPr>
          <p:nvPr/>
        </p:nvSpPr>
        <p:spPr bwMode="auto">
          <a:xfrm>
            <a:off x="698500" y="1124744"/>
            <a:ext cx="47375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dirty="0">
                <a:solidFill>
                  <a:srgbClr val="FF0000"/>
                </a:solidFill>
                <a:latin typeface="黑体" panose="02010609060101010101" pitchFamily="49" charset="-122"/>
                <a:ea typeface="黑体" panose="02010609060101010101" pitchFamily="49" charset="-122"/>
              </a:rPr>
              <a:t>伯胺</a:t>
            </a:r>
            <a:r>
              <a:rPr lang="en-US" altLang="zh-CN" sz="2000" dirty="0">
                <a:solidFill>
                  <a:srgbClr val="FF0000"/>
                </a:solidFill>
                <a:latin typeface="黑体" panose="02010609060101010101" pitchFamily="49" charset="-122"/>
                <a:ea typeface="黑体" panose="02010609060101010101" pitchFamily="49" charset="-122"/>
              </a:rPr>
              <a:t>——</a:t>
            </a:r>
            <a:r>
              <a:rPr lang="zh-CN" altLang="en-US" sz="2000" dirty="0">
                <a:solidFill>
                  <a:srgbClr val="FF0000"/>
                </a:solidFill>
                <a:latin typeface="黑体" panose="02010609060101010101" pitchFamily="49" charset="-122"/>
                <a:ea typeface="黑体" panose="02010609060101010101" pitchFamily="49" charset="-122"/>
              </a:rPr>
              <a:t>重氮化反应：生成芳香重氮盐</a:t>
            </a:r>
            <a:endParaRPr lang="en-US" altLang="zh-CN" sz="2000" dirty="0">
              <a:solidFill>
                <a:schemeClr val="bg2"/>
              </a:solidFill>
              <a:latin typeface="黑体" panose="02010609060101010101" pitchFamily="49" charset="-122"/>
              <a:ea typeface="黑体" panose="02010609060101010101" pitchFamily="49" charset="-122"/>
            </a:endParaRPr>
          </a:p>
        </p:txBody>
      </p:sp>
      <p:sp>
        <p:nvSpPr>
          <p:cNvPr id="13" name="Text Box 10">
            <a:extLst>
              <a:ext uri="{FF2B5EF4-FFF2-40B4-BE49-F238E27FC236}">
                <a16:creationId xmlns:a16="http://schemas.microsoft.com/office/drawing/2014/main" id="{DE3EE0AD-7752-4EA1-A8E5-B565AF46AC69}"/>
              </a:ext>
            </a:extLst>
          </p:cNvPr>
          <p:cNvSpPr txBox="1">
            <a:spLocks noChangeArrowheads="1"/>
          </p:cNvSpPr>
          <p:nvPr/>
        </p:nvSpPr>
        <p:spPr bwMode="auto">
          <a:xfrm>
            <a:off x="539750" y="4293096"/>
            <a:ext cx="8208168" cy="91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0" lang="zh-CN" altLang="en-US" dirty="0">
                <a:solidFill>
                  <a:srgbClr val="009DD9"/>
                </a:solidFill>
                <a:latin typeface="黑体" panose="02010609060101010101" pitchFamily="49" charset="-122"/>
                <a:ea typeface="黑体" panose="02010609060101010101" pitchFamily="49" charset="-122"/>
              </a:rPr>
              <a:t>    芳香重氮盐比脂肪族重氮盐稳定，</a:t>
            </a:r>
            <a:r>
              <a:rPr kumimoji="0" lang="en-US" altLang="zh-CN" dirty="0">
                <a:solidFill>
                  <a:srgbClr val="009DD9"/>
                </a:solidFill>
                <a:latin typeface="黑体" panose="02010609060101010101" pitchFamily="49" charset="-122"/>
                <a:ea typeface="黑体" panose="02010609060101010101" pitchFamily="49" charset="-122"/>
              </a:rPr>
              <a:t>0</a:t>
            </a:r>
            <a:r>
              <a:rPr kumimoji="0" lang="zh-CN" altLang="en-US" dirty="0">
                <a:solidFill>
                  <a:srgbClr val="009DD9"/>
                </a:solidFill>
                <a:latin typeface="黑体" panose="02010609060101010101" pitchFamily="49" charset="-122"/>
                <a:ea typeface="黑体" panose="02010609060101010101" pitchFamily="49" charset="-122"/>
              </a:rPr>
              <a:t>－</a:t>
            </a:r>
            <a:r>
              <a:rPr kumimoji="0" lang="en-US" altLang="zh-CN" dirty="0">
                <a:solidFill>
                  <a:srgbClr val="009DD9"/>
                </a:solidFill>
                <a:latin typeface="黑体" panose="02010609060101010101" pitchFamily="49" charset="-122"/>
                <a:ea typeface="黑体" panose="02010609060101010101" pitchFamily="49" charset="-122"/>
              </a:rPr>
              <a:t>5℃</a:t>
            </a:r>
            <a:r>
              <a:rPr kumimoji="0" lang="zh-CN" altLang="en-US" dirty="0">
                <a:solidFill>
                  <a:srgbClr val="009DD9"/>
                </a:solidFill>
                <a:latin typeface="黑体" panose="02010609060101010101" pitchFamily="49" charset="-122"/>
                <a:ea typeface="黑体" panose="02010609060101010101" pitchFamily="49" charset="-122"/>
              </a:rPr>
              <a:t>水溶液中可保存一段时间。</a:t>
            </a:r>
            <a:endParaRPr kumimoji="0" lang="en-US" altLang="zh-CN" dirty="0">
              <a:solidFill>
                <a:srgbClr val="009DD9"/>
              </a:solidFill>
              <a:latin typeface="黑体" panose="02010609060101010101" pitchFamily="49" charset="-122"/>
              <a:ea typeface="黑体" panose="02010609060101010101" pitchFamily="49" charset="-122"/>
            </a:endParaRPr>
          </a:p>
        </p:txBody>
      </p:sp>
      <p:sp>
        <p:nvSpPr>
          <p:cNvPr id="28" name="Rectangle 49">
            <a:extLst>
              <a:ext uri="{FF2B5EF4-FFF2-40B4-BE49-F238E27FC236}">
                <a16:creationId xmlns:a16="http://schemas.microsoft.com/office/drawing/2014/main" id="{726ACED1-ED62-4251-B71F-87FA6A7046FA}"/>
              </a:ext>
            </a:extLst>
          </p:cNvPr>
          <p:cNvSpPr>
            <a:spLocks noChangeArrowheads="1"/>
          </p:cNvSpPr>
          <p:nvPr/>
        </p:nvSpPr>
        <p:spPr bwMode="auto">
          <a:xfrm>
            <a:off x="396079" y="5342979"/>
            <a:ext cx="8424393" cy="93634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marL="0" eaLnBrk="1" hangingPunct="1">
              <a:lnSpc>
                <a:spcPct val="120000"/>
              </a:lnSpc>
              <a:spcBef>
                <a:spcPts val="0"/>
              </a:spcBef>
              <a:buFontTx/>
              <a:buNone/>
            </a:pPr>
            <a:r>
              <a:rPr kumimoji="0" lang="en-US" altLang="zh-CN" sz="2400" b="0" dirty="0">
                <a:latin typeface="Times New Roman" panose="02020603050405020304" pitchFamily="18" charset="0"/>
                <a:ea typeface="宋体" panose="02010600030101010101" pitchFamily="2" charset="-122"/>
              </a:rPr>
              <a:t>       </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重氮基可以被羟基、氢、卤素和氰基取代，用来制备常规方法不能得到的芳香族化合物。</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41383"/>
                                        </p:tgtEl>
                                        <p:attrNameLst>
                                          <p:attrName>style.visibility</p:attrName>
                                        </p:attrNameLst>
                                      </p:cBhvr>
                                      <p:to>
                                        <p:strVal val="visible"/>
                                      </p:to>
                                    </p:set>
                                    <p:animEffect transition="in" filter="slide(fromBottom)">
                                      <p:cBhvr>
                                        <p:cTn id="7" dur="500"/>
                                        <p:tgtEl>
                                          <p:spTgt spid="7413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41382"/>
                                        </p:tgtEl>
                                        <p:attrNameLst>
                                          <p:attrName>style.visibility</p:attrName>
                                        </p:attrNameLst>
                                      </p:cBhvr>
                                      <p:to>
                                        <p:strVal val="visible"/>
                                      </p:to>
                                    </p:set>
                                    <p:animEffect transition="in" filter="slide(fromBottom)">
                                      <p:cBhvr>
                                        <p:cTn id="12" dur="500"/>
                                        <p:tgtEl>
                                          <p:spTgt spid="741382"/>
                                        </p:tgtEl>
                                      </p:cBhvr>
                                    </p:animEffect>
                                  </p:childTnLst>
                                </p:cTn>
                              </p:par>
                              <p:par>
                                <p:cTn id="13" presetID="12" presetClass="entr" presetSubtype="4" fill="hold" nodeType="withEffect">
                                  <p:stCondLst>
                                    <p:cond delay="0"/>
                                  </p:stCondLst>
                                  <p:childTnLst>
                                    <p:set>
                                      <p:cBhvr>
                                        <p:cTn id="14" dur="1" fill="hold">
                                          <p:stCondLst>
                                            <p:cond delay="0"/>
                                          </p:stCondLst>
                                        </p:cTn>
                                        <p:tgtEl>
                                          <p:spTgt spid="741384"/>
                                        </p:tgtEl>
                                        <p:attrNameLst>
                                          <p:attrName>style.visibility</p:attrName>
                                        </p:attrNameLst>
                                      </p:cBhvr>
                                      <p:to>
                                        <p:strVal val="visible"/>
                                      </p:to>
                                    </p:set>
                                    <p:animEffect transition="in" filter="slide(fromBottom)">
                                      <p:cBhvr>
                                        <p:cTn id="15" dur="500"/>
                                        <p:tgtEl>
                                          <p:spTgt spid="741384"/>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slide(fromBottom)">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382" grpId="0"/>
      <p:bldP spid="741383" grpId="0"/>
      <p:bldP spid="2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8">
            <a:extLst>
              <a:ext uri="{FF2B5EF4-FFF2-40B4-BE49-F238E27FC236}">
                <a16:creationId xmlns:a16="http://schemas.microsoft.com/office/drawing/2014/main" id="{F4C0F839-B095-41CF-A1CC-66F6FEDEC546}"/>
              </a:ext>
            </a:extLst>
          </p:cNvPr>
          <p:cNvGrpSpPr>
            <a:grpSpLocks noChangeAspect="1"/>
          </p:cNvGrpSpPr>
          <p:nvPr/>
        </p:nvGrpSpPr>
        <p:grpSpPr bwMode="auto">
          <a:xfrm>
            <a:off x="458520" y="1027843"/>
            <a:ext cx="8226960" cy="3255726"/>
            <a:chOff x="1053" y="2420"/>
            <a:chExt cx="4177" cy="1653"/>
          </a:xfrm>
        </p:grpSpPr>
        <p:sp>
          <p:nvSpPr>
            <p:cNvPr id="13" name="Text Box 15">
              <a:extLst>
                <a:ext uri="{FF2B5EF4-FFF2-40B4-BE49-F238E27FC236}">
                  <a16:creationId xmlns:a16="http://schemas.microsoft.com/office/drawing/2014/main" id="{2F50234C-824D-4FD3-A899-73621700CF4B}"/>
                </a:ext>
              </a:extLst>
            </p:cNvPr>
            <p:cNvSpPr txBox="1">
              <a:spLocks noChangeArrowheads="1"/>
            </p:cNvSpPr>
            <p:nvPr/>
          </p:nvSpPr>
          <p:spPr bwMode="auto">
            <a:xfrm>
              <a:off x="3659" y="3717"/>
              <a:ext cx="1571"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dirty="0">
                  <a:ln>
                    <a:noFill/>
                  </a:ln>
                  <a:solidFill>
                    <a:srgbClr val="009DD9"/>
                  </a:solidFill>
                  <a:effectLst/>
                  <a:uLnTx/>
                  <a:uFillTx/>
                  <a:latin typeface="Arial" panose="020B0604020202020204" pitchFamily="34" charset="0"/>
                  <a:ea typeface="黑体" panose="02010609060101010101" pitchFamily="49" charset="-122"/>
                </a:rPr>
                <a:t>N-</a:t>
              </a:r>
              <a:r>
                <a:rPr kumimoji="0" lang="zh-CN" altLang="en-US" sz="1800" b="1" i="0" u="none" strike="noStrike" kern="0" cap="none" spc="0" normalizeH="0" baseline="0" noProof="0" dirty="0">
                  <a:ln>
                    <a:noFill/>
                  </a:ln>
                  <a:solidFill>
                    <a:srgbClr val="009DD9"/>
                  </a:solidFill>
                  <a:effectLst/>
                  <a:uLnTx/>
                  <a:uFillTx/>
                  <a:latin typeface="Arial" panose="020B0604020202020204" pitchFamily="34" charset="0"/>
                  <a:ea typeface="黑体" panose="02010609060101010101" pitchFamily="49" charset="-122"/>
                </a:rPr>
                <a:t>甲基</a:t>
              </a:r>
              <a:r>
                <a:rPr kumimoji="0" lang="en-US" altLang="zh-CN" sz="1800" b="1" i="0" u="none" strike="noStrike" kern="0" cap="none" spc="0" normalizeH="0" baseline="0" noProof="0" dirty="0">
                  <a:ln>
                    <a:noFill/>
                  </a:ln>
                  <a:solidFill>
                    <a:srgbClr val="009DD9"/>
                  </a:solidFill>
                  <a:effectLst/>
                  <a:uLnTx/>
                  <a:uFillTx/>
                  <a:latin typeface="Arial" panose="020B0604020202020204" pitchFamily="34" charset="0"/>
                  <a:ea typeface="黑体" panose="02010609060101010101" pitchFamily="49" charset="-122"/>
                </a:rPr>
                <a:t>-N-</a:t>
              </a:r>
              <a:r>
                <a:rPr kumimoji="0" lang="zh-CN" altLang="en-US" sz="1800" b="1" i="0" u="none" strike="noStrike" kern="0" cap="none" spc="0" normalizeH="0" baseline="0" noProof="0" dirty="0">
                  <a:ln>
                    <a:noFill/>
                  </a:ln>
                  <a:solidFill>
                    <a:srgbClr val="009DD9"/>
                  </a:solidFill>
                  <a:effectLst/>
                  <a:uLnTx/>
                  <a:uFillTx/>
                  <a:latin typeface="Arial" panose="020B0604020202020204" pitchFamily="34" charset="0"/>
                  <a:ea typeface="黑体" panose="02010609060101010101" pitchFamily="49" charset="-122"/>
                </a:rPr>
                <a:t>亚硝基苯胺</a:t>
              </a:r>
            </a:p>
            <a:p>
              <a:pPr marL="0" marR="0" lvl="0" indent="0" algn="ctr" defTabSz="914400" eaLnBrk="1" fontAlgn="auto" latinLnBrk="0" hangingPunct="1">
                <a:lnSpc>
                  <a:spcPct val="100000"/>
                </a:lnSpc>
                <a:spcBef>
                  <a:spcPct val="20000"/>
                </a:spcBef>
                <a:spcAft>
                  <a:spcPts val="0"/>
                </a:spcAft>
                <a:buClrTx/>
                <a:buSzTx/>
                <a:buFontTx/>
                <a:buNone/>
                <a:tabLst/>
                <a:defRPr/>
              </a:pPr>
              <a:r>
                <a:rPr kumimoji="0" lang="zh-CN" altLang="en-US" sz="1800" b="1" i="0" u="none" strike="noStrike" kern="0" cap="none" spc="0" normalizeH="0" baseline="0" noProof="0" dirty="0">
                  <a:ln>
                    <a:noFill/>
                  </a:ln>
                  <a:solidFill>
                    <a:schemeClr val="accent2">
                      <a:lumMod val="50000"/>
                    </a:schemeClr>
                  </a:solidFill>
                  <a:effectLst/>
                  <a:uLnTx/>
                  <a:uFillTx/>
                  <a:latin typeface="Arial" panose="020B0604020202020204" pitchFamily="34" charset="0"/>
                  <a:ea typeface="黑体" panose="02010609060101010101" pitchFamily="49" charset="-122"/>
                </a:rPr>
                <a:t>棕色油状物</a:t>
              </a:r>
            </a:p>
          </p:txBody>
        </p:sp>
        <p:graphicFrame>
          <p:nvGraphicFramePr>
            <p:cNvPr id="14" name="Object 16">
              <a:extLst>
                <a:ext uri="{FF2B5EF4-FFF2-40B4-BE49-F238E27FC236}">
                  <a16:creationId xmlns:a16="http://schemas.microsoft.com/office/drawing/2014/main" id="{475FE81E-28D3-4328-842A-1AE2031D26D8}"/>
                </a:ext>
              </a:extLst>
            </p:cNvPr>
            <p:cNvGraphicFramePr>
              <a:graphicFrameLocks noChangeAspect="1"/>
            </p:cNvGraphicFramePr>
            <p:nvPr/>
          </p:nvGraphicFramePr>
          <p:xfrm>
            <a:off x="1815" y="3018"/>
            <a:ext cx="2848" cy="657"/>
          </p:xfrm>
          <a:graphic>
            <a:graphicData uri="http://schemas.openxmlformats.org/presentationml/2006/ole">
              <mc:AlternateContent xmlns:mc="http://schemas.openxmlformats.org/markup-compatibility/2006">
                <mc:Choice xmlns:v="urn:schemas-microsoft-com:vml" Requires="v">
                  <p:oleObj spid="_x0000_s67654" name="CS ChemDraw Drawing" r:id="rId3" imgW="3157920" imgH="755280" progId="ChemDraw.Document.6.0">
                    <p:embed/>
                  </p:oleObj>
                </mc:Choice>
                <mc:Fallback>
                  <p:oleObj name="CS ChemDraw Drawing" r:id="rId3" imgW="3157920" imgH="755280" progId="ChemDraw.Document.6.0">
                    <p:embed/>
                    <p:pic>
                      <p:nvPicPr>
                        <p:cNvPr id="39938" name="Object 16">
                          <a:extLst>
                            <a:ext uri="{FF2B5EF4-FFF2-40B4-BE49-F238E27FC236}">
                              <a16:creationId xmlns:a16="http://schemas.microsoft.com/office/drawing/2014/main" id="{21036D55-25B1-4DD5-8731-1240770BFB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5" y="3018"/>
                          <a:ext cx="2848" cy="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 Box 5">
              <a:extLst>
                <a:ext uri="{FF2B5EF4-FFF2-40B4-BE49-F238E27FC236}">
                  <a16:creationId xmlns:a16="http://schemas.microsoft.com/office/drawing/2014/main" id="{F7710218-BAEF-449D-A875-8C8720BE846F}"/>
                </a:ext>
              </a:extLst>
            </p:cNvPr>
            <p:cNvSpPr txBox="1">
              <a:spLocks noChangeArrowheads="1"/>
            </p:cNvSpPr>
            <p:nvPr/>
          </p:nvSpPr>
          <p:spPr bwMode="auto">
            <a:xfrm>
              <a:off x="1053" y="2420"/>
              <a:ext cx="181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仲胺（</a:t>
              </a:r>
              <a:r>
                <a:rPr kumimoji="0" lang="en-US" altLang="zh-CN" sz="1800" b="1"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N</a:t>
              </a:r>
              <a:r>
                <a:rPr kumimoji="0" lang="zh-CN" altLang="en-US" sz="1800" b="1"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－烷基苯胺）</a:t>
              </a:r>
              <a:r>
                <a:rPr kumimoji="0" lang="en-US" altLang="zh-CN" sz="1800" b="1"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 </a:t>
              </a:r>
              <a:endParaRPr kumimoji="0" lang="en-US" altLang="zh-CN" sz="1800" b="1" i="0" u="none" strike="noStrike" kern="0" cap="none" spc="0" normalizeH="0" baseline="0" noProof="0" dirty="0">
                <a:ln>
                  <a:noFill/>
                </a:ln>
                <a:solidFill>
                  <a:srgbClr val="DBF5F9"/>
                </a:solidFill>
                <a:effectLst/>
                <a:uLnTx/>
                <a:uFillTx/>
                <a:latin typeface="黑体" panose="02010609060101010101" pitchFamily="49" charset="-122"/>
                <a:ea typeface="黑体" panose="02010609060101010101" pitchFamily="49" charset="-122"/>
              </a:endParaRPr>
            </a:p>
          </p:txBody>
        </p:sp>
      </p:grpSp>
      <p:grpSp>
        <p:nvGrpSpPr>
          <p:cNvPr id="16" name="Group 19">
            <a:extLst>
              <a:ext uri="{FF2B5EF4-FFF2-40B4-BE49-F238E27FC236}">
                <a16:creationId xmlns:a16="http://schemas.microsoft.com/office/drawing/2014/main" id="{B586755C-69A2-447C-BA6A-5255BDFFF673}"/>
              </a:ext>
            </a:extLst>
          </p:cNvPr>
          <p:cNvGrpSpPr>
            <a:grpSpLocks noChangeAspect="1"/>
          </p:cNvGrpSpPr>
          <p:nvPr/>
        </p:nvGrpSpPr>
        <p:grpSpPr bwMode="auto">
          <a:xfrm>
            <a:off x="3131840" y="4721597"/>
            <a:ext cx="5077592" cy="1443707"/>
            <a:chOff x="1650" y="701"/>
            <a:chExt cx="2578" cy="733"/>
          </a:xfrm>
        </p:grpSpPr>
        <p:graphicFrame>
          <p:nvGraphicFramePr>
            <p:cNvPr id="17" name="Object 4">
              <a:extLst>
                <a:ext uri="{FF2B5EF4-FFF2-40B4-BE49-F238E27FC236}">
                  <a16:creationId xmlns:a16="http://schemas.microsoft.com/office/drawing/2014/main" id="{152BB70F-4D1E-42EA-A02F-1BB316B13AEC}"/>
                </a:ext>
              </a:extLst>
            </p:cNvPr>
            <p:cNvGraphicFramePr>
              <a:graphicFrameLocks noChangeAspect="1"/>
            </p:cNvGraphicFramePr>
            <p:nvPr/>
          </p:nvGraphicFramePr>
          <p:xfrm>
            <a:off x="1650" y="701"/>
            <a:ext cx="1009" cy="733"/>
          </p:xfrm>
          <a:graphic>
            <a:graphicData uri="http://schemas.openxmlformats.org/presentationml/2006/ole">
              <mc:AlternateContent xmlns:mc="http://schemas.openxmlformats.org/markup-compatibility/2006">
                <mc:Choice xmlns:v="urn:schemas-microsoft-com:vml" Requires="v">
                  <p:oleObj spid="_x0000_s67655" name="CS ChemDraw Drawing" r:id="rId5" imgW="998640" imgH="726120" progId="ChemDraw.Document.6.0">
                    <p:embed/>
                  </p:oleObj>
                </mc:Choice>
                <mc:Fallback>
                  <p:oleObj name="CS ChemDraw Drawing" r:id="rId5" imgW="998640" imgH="726120" progId="ChemDraw.Document.6.0">
                    <p:embed/>
                    <p:pic>
                      <p:nvPicPr>
                        <p:cNvPr id="39956" name="Object 4">
                          <a:extLst>
                            <a:ext uri="{FF2B5EF4-FFF2-40B4-BE49-F238E27FC236}">
                              <a16:creationId xmlns:a16="http://schemas.microsoft.com/office/drawing/2014/main" id="{CF7BB203-3B12-4E5D-A0EB-56F4E572AD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0" y="701"/>
                          <a:ext cx="1009" cy="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Text Box 5">
              <a:extLst>
                <a:ext uri="{FF2B5EF4-FFF2-40B4-BE49-F238E27FC236}">
                  <a16:creationId xmlns:a16="http://schemas.microsoft.com/office/drawing/2014/main" id="{59B39742-B9B5-4BCC-B6DE-2F26DECC3321}"/>
                </a:ext>
              </a:extLst>
            </p:cNvPr>
            <p:cNvSpPr txBox="1">
              <a:spLocks noChangeArrowheads="1"/>
            </p:cNvSpPr>
            <p:nvPr/>
          </p:nvSpPr>
          <p:spPr bwMode="auto">
            <a:xfrm>
              <a:off x="3096" y="808"/>
              <a:ext cx="1132" cy="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35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9DD9"/>
                  </a:solidFill>
                  <a:effectLst/>
                  <a:uLnTx/>
                  <a:uFillTx/>
                  <a:latin typeface="Arial" panose="020B0604020202020204" pitchFamily="34" charset="0"/>
                  <a:ea typeface="黑体" panose="02010609060101010101" pitchFamily="49" charset="-122"/>
                </a:rPr>
                <a:t>N-</a:t>
              </a:r>
              <a:r>
                <a:rPr kumimoji="0" lang="zh-CN" altLang="en-US" sz="1800" b="1" i="0" u="none" strike="noStrike" kern="0" cap="none" spc="0" normalizeH="0" baseline="0" noProof="0">
                  <a:ln>
                    <a:noFill/>
                  </a:ln>
                  <a:solidFill>
                    <a:srgbClr val="009DD9"/>
                  </a:solidFill>
                  <a:effectLst/>
                  <a:uLnTx/>
                  <a:uFillTx/>
                  <a:latin typeface="Arial" panose="020B0604020202020204" pitchFamily="34" charset="0"/>
                  <a:ea typeface="黑体" panose="02010609060101010101" pitchFamily="49" charset="-122"/>
                </a:rPr>
                <a:t>亚硝基二苯胺</a:t>
              </a:r>
              <a:endParaRPr kumimoji="0" lang="en-US" altLang="zh-CN" sz="1800" b="1" i="0" u="none" strike="noStrike" kern="0" cap="none" spc="0" normalizeH="0" baseline="0" noProof="0">
                <a:ln>
                  <a:noFill/>
                </a:ln>
                <a:solidFill>
                  <a:srgbClr val="009DD9"/>
                </a:solidFill>
                <a:effectLst/>
                <a:uLnTx/>
                <a:uFillTx/>
                <a:latin typeface="Arial" panose="020B0604020202020204" pitchFamily="34" charset="0"/>
                <a:ea typeface="黑体" panose="02010609060101010101" pitchFamily="49" charset="-122"/>
              </a:endParaRPr>
            </a:p>
            <a:p>
              <a:pPr marL="0" marR="0" lvl="0" indent="0" defTabSz="914400" eaLnBrk="1" fontAlgn="auto" latinLnBrk="0" hangingPunct="1">
                <a:lnSpc>
                  <a:spcPct val="135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FFC000"/>
                  </a:solidFill>
                  <a:effectLst/>
                  <a:uLnTx/>
                  <a:uFillTx/>
                  <a:latin typeface="Arial" panose="020B0604020202020204" pitchFamily="34" charset="0"/>
                  <a:ea typeface="黑体" panose="02010609060101010101" pitchFamily="49" charset="-122"/>
                </a:rPr>
                <a:t>   黄色固体</a:t>
              </a:r>
              <a:endParaRPr kumimoji="0" lang="en-US" altLang="zh-CN" sz="1800" b="1" i="0" u="none" strike="noStrike" kern="0" cap="none" spc="0" normalizeH="0" baseline="0" noProof="0">
                <a:ln>
                  <a:noFill/>
                </a:ln>
                <a:solidFill>
                  <a:srgbClr val="FFC000"/>
                </a:solidFill>
                <a:effectLst/>
                <a:uLnTx/>
                <a:uFillTx/>
                <a:latin typeface="Arial" panose="020B0604020202020204" pitchFamily="34" charset="0"/>
                <a:ea typeface="黑体" panose="02010609060101010101" pitchFamily="49" charset="-122"/>
              </a:endParaRPr>
            </a:p>
          </p:txBody>
        </p:sp>
      </p:grpSp>
    </p:spTree>
    <p:extLst>
      <p:ext uri="{BB962C8B-B14F-4D97-AF65-F5344CB8AC3E}">
        <p14:creationId xmlns:p14="http://schemas.microsoft.com/office/powerpoint/2010/main" val="2851779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27F6DE8-D35E-4E26-A475-2CE8758925CA}"/>
              </a:ext>
            </a:extLst>
          </p:cNvPr>
          <p:cNvSpPr>
            <a:spLocks noGrp="1"/>
          </p:cNvSpPr>
          <p:nvPr>
            <p:ph type="dt" sz="quarter" idx="10"/>
          </p:nvPr>
        </p:nvSpPr>
        <p:spPr/>
        <p:txBody>
          <a:bodyPr/>
          <a:lstStyle/>
          <a:p>
            <a:pPr>
              <a:defRPr/>
            </a:pPr>
            <a:fld id="{A257AC8F-B0E6-411F-8539-FDB33A35EACF}" type="datetime11">
              <a:rPr lang="zh-CN" altLang="en-US"/>
              <a:pPr>
                <a:defRPr/>
              </a:pPr>
              <a:t>13:53:08</a:t>
            </a:fld>
            <a:endParaRPr lang="en-US" altLang="zh-CN"/>
          </a:p>
        </p:txBody>
      </p:sp>
      <p:sp>
        <p:nvSpPr>
          <p:cNvPr id="8" name="灯片编号占位符 3">
            <a:extLst>
              <a:ext uri="{FF2B5EF4-FFF2-40B4-BE49-F238E27FC236}">
                <a16:creationId xmlns:a16="http://schemas.microsoft.com/office/drawing/2014/main" id="{C87B56C6-6F53-4099-857C-C5BF5758BCF9}"/>
              </a:ext>
            </a:extLst>
          </p:cNvPr>
          <p:cNvSpPr>
            <a:spLocks noGrp="1"/>
          </p:cNvSpPr>
          <p:nvPr>
            <p:ph type="sldNum" sz="quarter" idx="12"/>
          </p:nvPr>
        </p:nvSpPr>
        <p:spPr/>
        <p:txBody>
          <a:bodyPr/>
          <a:lstStyle/>
          <a:p>
            <a:pPr>
              <a:defRPr/>
            </a:pPr>
            <a:fld id="{7B87F7AB-D1DF-44DB-99F5-28D8EAD81E42}" type="slidenum">
              <a:rPr lang="en-US" altLang="zh-CN"/>
              <a:pPr>
                <a:defRPr/>
              </a:pPr>
              <a:t>4</a:t>
            </a:fld>
            <a:endParaRPr lang="en-US" altLang="zh-CN"/>
          </a:p>
        </p:txBody>
      </p:sp>
      <p:sp>
        <p:nvSpPr>
          <p:cNvPr id="562179" name="Text Box 3">
            <a:extLst>
              <a:ext uri="{FF2B5EF4-FFF2-40B4-BE49-F238E27FC236}">
                <a16:creationId xmlns:a16="http://schemas.microsoft.com/office/drawing/2014/main" id="{11C449E7-2998-448B-BF89-31DC6F44F01F}"/>
              </a:ext>
            </a:extLst>
          </p:cNvPr>
          <p:cNvSpPr txBox="1">
            <a:spLocks noChangeArrowheads="1"/>
          </p:cNvSpPr>
          <p:nvPr/>
        </p:nvSpPr>
        <p:spPr bwMode="auto">
          <a:xfrm>
            <a:off x="381000" y="2743200"/>
            <a:ext cx="505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a:latin typeface="Arial" panose="020B0604020202020204" pitchFamily="34" charset="0"/>
                <a:ea typeface="楷体" panose="02010609060101010101" pitchFamily="49" charset="-122"/>
                <a:cs typeface="Arial" panose="020B0604020202020204" pitchFamily="34" charset="0"/>
              </a:rPr>
              <a:t>二、 硝基化合物的物理性质</a:t>
            </a:r>
          </a:p>
        </p:txBody>
      </p:sp>
      <p:sp>
        <p:nvSpPr>
          <p:cNvPr id="562186" name="Rectangle 10">
            <a:extLst>
              <a:ext uri="{FF2B5EF4-FFF2-40B4-BE49-F238E27FC236}">
                <a16:creationId xmlns:a16="http://schemas.microsoft.com/office/drawing/2014/main" id="{3E11C46A-6D8C-4FC7-944C-B7D68AEF7943}"/>
              </a:ext>
            </a:extLst>
          </p:cNvPr>
          <p:cNvSpPr>
            <a:spLocks noChangeArrowheads="1"/>
          </p:cNvSpPr>
          <p:nvPr/>
        </p:nvSpPr>
        <p:spPr bwMode="auto">
          <a:xfrm>
            <a:off x="971550" y="3500438"/>
            <a:ext cx="64008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20000"/>
              </a:lnSpc>
              <a:spcBef>
                <a:spcPct val="0"/>
              </a:spcBef>
              <a:buFontTx/>
              <a:buNone/>
            </a:pPr>
            <a:r>
              <a:rPr kumimoji="0" lang="en-US" altLang="zh-CN" sz="2400" dirty="0">
                <a:latin typeface="Arial" panose="020B0604020202020204" pitchFamily="34" charset="0"/>
                <a:ea typeface="楷体" panose="02010609060101010101" pitchFamily="49" charset="-122"/>
                <a:cs typeface="Arial" panose="020B0604020202020204" pitchFamily="34" charset="0"/>
              </a:rPr>
              <a:t>⑴  </a:t>
            </a:r>
            <a:r>
              <a:rPr kumimoji="0" lang="zh-CN" altLang="en-US" sz="2400" dirty="0">
                <a:latin typeface="Arial" panose="020B0604020202020204" pitchFamily="34" charset="0"/>
                <a:ea typeface="楷体" panose="02010609060101010101" pitchFamily="49" charset="-122"/>
                <a:cs typeface="Arial" panose="020B0604020202020204" pitchFamily="34" charset="0"/>
              </a:rPr>
              <a:t>硝基化合物的偶极矩较大。</a:t>
            </a:r>
          </a:p>
          <a:p>
            <a:pPr algn="just">
              <a:lnSpc>
                <a:spcPct val="120000"/>
              </a:lnSpc>
              <a:spcBef>
                <a:spcPct val="0"/>
              </a:spcBef>
              <a:buFontTx/>
              <a:buNone/>
            </a:pPr>
            <a:r>
              <a:rPr kumimoji="0" lang="zh-CN" altLang="en-US" sz="2400" dirty="0">
                <a:latin typeface="Arial" panose="020B0604020202020204" pitchFamily="34" charset="0"/>
                <a:ea typeface="楷体" panose="02010609060101010101" pitchFamily="49" charset="-122"/>
                <a:cs typeface="Arial" panose="020B0604020202020204" pitchFamily="34" charset="0"/>
              </a:rPr>
              <a:t>⑵  沸点比相应的卤代烃高。</a:t>
            </a:r>
          </a:p>
          <a:p>
            <a:pPr algn="just">
              <a:lnSpc>
                <a:spcPct val="120000"/>
              </a:lnSpc>
              <a:spcBef>
                <a:spcPct val="0"/>
              </a:spcBef>
              <a:buFontTx/>
              <a:buNone/>
            </a:pPr>
            <a:r>
              <a:rPr kumimoji="0" lang="zh-CN" altLang="en-US" sz="2400" dirty="0">
                <a:latin typeface="Arial" panose="020B0604020202020204" pitchFamily="34" charset="0"/>
                <a:ea typeface="楷体" panose="02010609060101010101" pitchFamily="49" charset="-122"/>
                <a:cs typeface="Arial" panose="020B0604020202020204" pitchFamily="34" charset="0"/>
              </a:rPr>
              <a:t>⑶  多硝基化合物具有爆炸性。</a:t>
            </a:r>
          </a:p>
          <a:p>
            <a:pPr algn="just">
              <a:lnSpc>
                <a:spcPct val="120000"/>
              </a:lnSpc>
              <a:spcBef>
                <a:spcPct val="0"/>
              </a:spcBef>
              <a:buFontTx/>
              <a:buNone/>
            </a:pPr>
            <a:r>
              <a:rPr kumimoji="0" lang="zh-CN" altLang="en-US" sz="2400" dirty="0">
                <a:latin typeface="Arial" panose="020B0604020202020204" pitchFamily="34" charset="0"/>
                <a:ea typeface="楷体" panose="02010609060101010101" pitchFamily="49" charset="-122"/>
                <a:cs typeface="Arial" panose="020B0604020202020204" pitchFamily="34" charset="0"/>
              </a:rPr>
              <a:t>⑷  液体硝基化合物是良好的有机溶剂。</a:t>
            </a:r>
          </a:p>
          <a:p>
            <a:pPr algn="just">
              <a:lnSpc>
                <a:spcPct val="120000"/>
              </a:lnSpc>
              <a:spcBef>
                <a:spcPct val="0"/>
              </a:spcBef>
              <a:buFontTx/>
              <a:buNone/>
            </a:pPr>
            <a:r>
              <a:rPr kumimoji="0" lang="zh-CN" altLang="en-US" sz="2400" dirty="0">
                <a:latin typeface="Arial" panose="020B0604020202020204" pitchFamily="34" charset="0"/>
                <a:ea typeface="楷体" panose="02010609060101010101" pitchFamily="49" charset="-122"/>
                <a:cs typeface="Arial" panose="020B0604020202020204" pitchFamily="34" charset="0"/>
              </a:rPr>
              <a:t>⑸  有毒。 </a:t>
            </a:r>
          </a:p>
          <a:p>
            <a:pPr algn="just">
              <a:lnSpc>
                <a:spcPct val="120000"/>
              </a:lnSpc>
              <a:spcBef>
                <a:spcPct val="0"/>
              </a:spcBef>
              <a:buFontTx/>
              <a:buNone/>
            </a:pPr>
            <a:r>
              <a:rPr kumimoji="0" lang="zh-CN" altLang="en-US" sz="2400" dirty="0">
                <a:latin typeface="Arial" panose="020B0604020202020204" pitchFamily="34" charset="0"/>
                <a:ea typeface="楷体" panose="02010609060101010101" pitchFamily="49" charset="-122"/>
                <a:cs typeface="Arial" panose="020B0604020202020204" pitchFamily="34" charset="0"/>
              </a:rPr>
              <a:t>⑹  比重大于</a:t>
            </a:r>
            <a:r>
              <a:rPr kumimoji="0" lang="en-US" altLang="zh-CN" sz="2400" dirty="0">
                <a:latin typeface="Arial" panose="020B0604020202020204" pitchFamily="34" charset="0"/>
                <a:ea typeface="楷体" panose="02010609060101010101" pitchFamily="49" charset="-122"/>
                <a:cs typeface="Arial" panose="020B0604020202020204" pitchFamily="34" charset="0"/>
              </a:rPr>
              <a:t>1</a:t>
            </a:r>
            <a:r>
              <a:rPr kumimoji="0" lang="zh-CN" altLang="en-US" sz="2400" dirty="0">
                <a:latin typeface="Arial" panose="020B0604020202020204" pitchFamily="34" charset="0"/>
                <a:ea typeface="楷体" panose="02010609060101010101" pitchFamily="49" charset="-122"/>
                <a:cs typeface="Arial" panose="020B0604020202020204" pitchFamily="34" charset="0"/>
              </a:rPr>
              <a:t>。</a:t>
            </a:r>
            <a:r>
              <a:rPr kumimoji="0" lang="zh-CN" altLang="en-US" sz="2400" dirty="0">
                <a:solidFill>
                  <a:srgbClr val="CC3300"/>
                </a:solidFill>
                <a:latin typeface="Arial" panose="020B0604020202020204" pitchFamily="34" charset="0"/>
                <a:ea typeface="楷体" panose="02010609060101010101" pitchFamily="49" charset="-122"/>
                <a:cs typeface="Arial" panose="020B0604020202020204" pitchFamily="34" charset="0"/>
              </a:rPr>
              <a:t>  </a:t>
            </a:r>
          </a:p>
        </p:txBody>
      </p:sp>
      <p:sp>
        <p:nvSpPr>
          <p:cNvPr id="562190" name="Rectangle 14">
            <a:extLst>
              <a:ext uri="{FF2B5EF4-FFF2-40B4-BE49-F238E27FC236}">
                <a16:creationId xmlns:a16="http://schemas.microsoft.com/office/drawing/2014/main" id="{004F09F2-5DCC-4B6D-84E6-43E73F0AE98C}"/>
              </a:ext>
            </a:extLst>
          </p:cNvPr>
          <p:cNvSpPr>
            <a:spLocks noChangeArrowheads="1"/>
          </p:cNvSpPr>
          <p:nvPr/>
        </p:nvSpPr>
        <p:spPr bwMode="auto">
          <a:xfrm>
            <a:off x="381000" y="381000"/>
            <a:ext cx="57150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eaLnBrk="1" hangingPunct="1">
              <a:lnSpc>
                <a:spcPct val="100000"/>
              </a:lnSpc>
              <a:spcBef>
                <a:spcPct val="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3</a:t>
            </a:r>
            <a:r>
              <a:rPr lang="zh-CN" altLang="en-US" sz="2400">
                <a:latin typeface="Arial" panose="020B0604020202020204" pitchFamily="34" charset="0"/>
                <a:ea typeface="楷体" panose="02010609060101010101" pitchFamily="49" charset="-122"/>
                <a:cs typeface="Arial" panose="020B0604020202020204" pitchFamily="34" charset="0"/>
              </a:rPr>
              <a:t>、命名  以硝基作为取代基，烃为母体</a:t>
            </a:r>
          </a:p>
        </p:txBody>
      </p:sp>
      <p:graphicFrame>
        <p:nvGraphicFramePr>
          <p:cNvPr id="562192" name="Object 16">
            <a:extLst>
              <a:ext uri="{FF2B5EF4-FFF2-40B4-BE49-F238E27FC236}">
                <a16:creationId xmlns:a16="http://schemas.microsoft.com/office/drawing/2014/main" id="{CEECBE96-FF7C-45FE-8572-7B37891B3DF1}"/>
              </a:ext>
            </a:extLst>
          </p:cNvPr>
          <p:cNvGraphicFramePr>
            <a:graphicFrameLocks noChangeAspect="1"/>
          </p:cNvGraphicFramePr>
          <p:nvPr/>
        </p:nvGraphicFramePr>
        <p:xfrm>
          <a:off x="2051050" y="981075"/>
          <a:ext cx="4321175" cy="1311275"/>
        </p:xfrm>
        <a:graphic>
          <a:graphicData uri="http://schemas.openxmlformats.org/presentationml/2006/ole">
            <mc:AlternateContent xmlns:mc="http://schemas.openxmlformats.org/markup-compatibility/2006">
              <mc:Choice xmlns:v="urn:schemas-microsoft-com:vml" Requires="v">
                <p:oleObj spid="_x0000_s10325" name="CS ChemDraw Drawing" r:id="rId3" imgW="3545943" imgH="1075685" progId="ChemDraw.Document.6.0">
                  <p:embed/>
                </p:oleObj>
              </mc:Choice>
              <mc:Fallback>
                <p:oleObj name="CS ChemDraw Drawing" r:id="rId3" imgW="3545943" imgH="1075685" progId="ChemDraw.Document.6.0">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981075"/>
                        <a:ext cx="4321175" cy="13112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2190"/>
                                        </p:tgtEl>
                                        <p:attrNameLst>
                                          <p:attrName>style.visibility</p:attrName>
                                        </p:attrNameLst>
                                      </p:cBhvr>
                                      <p:to>
                                        <p:strVal val="visible"/>
                                      </p:to>
                                    </p:set>
                                    <p:animEffect transition="in" filter="box(out)">
                                      <p:cBhvr>
                                        <p:cTn id="7" dur="500"/>
                                        <p:tgtEl>
                                          <p:spTgt spid="562190"/>
                                        </p:tgtEl>
                                      </p:cBhvr>
                                    </p:animEffect>
                                  </p:childTnLst>
                                </p:cTn>
                              </p:par>
                              <p:par>
                                <p:cTn id="8" presetID="18" presetClass="entr" presetSubtype="12" fill="hold" nodeType="withEffect">
                                  <p:stCondLst>
                                    <p:cond delay="0"/>
                                  </p:stCondLst>
                                  <p:childTnLst>
                                    <p:set>
                                      <p:cBhvr>
                                        <p:cTn id="9" dur="1" fill="hold">
                                          <p:stCondLst>
                                            <p:cond delay="0"/>
                                          </p:stCondLst>
                                        </p:cTn>
                                        <p:tgtEl>
                                          <p:spTgt spid="562192"/>
                                        </p:tgtEl>
                                        <p:attrNameLst>
                                          <p:attrName>style.visibility</p:attrName>
                                        </p:attrNameLst>
                                      </p:cBhvr>
                                      <p:to>
                                        <p:strVal val="visible"/>
                                      </p:to>
                                    </p:set>
                                    <p:animEffect transition="in" filter="strips(downLeft)">
                                      <p:cBhvr>
                                        <p:cTn id="10" dur="500"/>
                                        <p:tgtEl>
                                          <p:spTgt spid="56219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562179"/>
                                        </p:tgtEl>
                                        <p:attrNameLst>
                                          <p:attrName>style.visibility</p:attrName>
                                        </p:attrNameLst>
                                      </p:cBhvr>
                                      <p:to>
                                        <p:strVal val="visible"/>
                                      </p:to>
                                    </p:set>
                                    <p:animEffect transition="in" filter="strips(downLeft)">
                                      <p:cBhvr>
                                        <p:cTn id="15" dur="500"/>
                                        <p:tgtEl>
                                          <p:spTgt spid="56217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562186">
                                            <p:txEl>
                                              <p:pRg st="0" end="0"/>
                                            </p:txEl>
                                          </p:spTgt>
                                        </p:tgtEl>
                                        <p:attrNameLst>
                                          <p:attrName>style.visibility</p:attrName>
                                        </p:attrNameLst>
                                      </p:cBhvr>
                                      <p:to>
                                        <p:strVal val="visible"/>
                                      </p:to>
                                    </p:set>
                                    <p:animEffect transition="in" filter="slide(fromBottom)">
                                      <p:cBhvr>
                                        <p:cTn id="20" dur="500"/>
                                        <p:tgtEl>
                                          <p:spTgt spid="562186">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562186">
                                            <p:txEl>
                                              <p:pRg st="1" end="1"/>
                                            </p:txEl>
                                          </p:spTgt>
                                        </p:tgtEl>
                                        <p:attrNameLst>
                                          <p:attrName>style.visibility</p:attrName>
                                        </p:attrNameLst>
                                      </p:cBhvr>
                                      <p:to>
                                        <p:strVal val="visible"/>
                                      </p:to>
                                    </p:set>
                                    <p:animEffect transition="in" filter="slide(fromBottom)">
                                      <p:cBhvr>
                                        <p:cTn id="25" dur="500"/>
                                        <p:tgtEl>
                                          <p:spTgt spid="562186">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562186">
                                            <p:txEl>
                                              <p:pRg st="2" end="2"/>
                                            </p:txEl>
                                          </p:spTgt>
                                        </p:tgtEl>
                                        <p:attrNameLst>
                                          <p:attrName>style.visibility</p:attrName>
                                        </p:attrNameLst>
                                      </p:cBhvr>
                                      <p:to>
                                        <p:strVal val="visible"/>
                                      </p:to>
                                    </p:set>
                                    <p:animEffect transition="in" filter="slide(fromBottom)">
                                      <p:cBhvr>
                                        <p:cTn id="30" dur="500"/>
                                        <p:tgtEl>
                                          <p:spTgt spid="562186">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nodeType="clickEffect">
                                  <p:stCondLst>
                                    <p:cond delay="0"/>
                                  </p:stCondLst>
                                  <p:childTnLst>
                                    <p:set>
                                      <p:cBhvr>
                                        <p:cTn id="34" dur="1" fill="hold">
                                          <p:stCondLst>
                                            <p:cond delay="0"/>
                                          </p:stCondLst>
                                        </p:cTn>
                                        <p:tgtEl>
                                          <p:spTgt spid="562186">
                                            <p:txEl>
                                              <p:pRg st="3" end="3"/>
                                            </p:txEl>
                                          </p:spTgt>
                                        </p:tgtEl>
                                        <p:attrNameLst>
                                          <p:attrName>style.visibility</p:attrName>
                                        </p:attrNameLst>
                                      </p:cBhvr>
                                      <p:to>
                                        <p:strVal val="visible"/>
                                      </p:to>
                                    </p:set>
                                    <p:animEffect transition="in" filter="slide(fromBottom)">
                                      <p:cBhvr>
                                        <p:cTn id="35" dur="500"/>
                                        <p:tgtEl>
                                          <p:spTgt spid="562186">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4" fill="hold" nodeType="clickEffect">
                                  <p:stCondLst>
                                    <p:cond delay="0"/>
                                  </p:stCondLst>
                                  <p:childTnLst>
                                    <p:set>
                                      <p:cBhvr>
                                        <p:cTn id="39" dur="1" fill="hold">
                                          <p:stCondLst>
                                            <p:cond delay="0"/>
                                          </p:stCondLst>
                                        </p:cTn>
                                        <p:tgtEl>
                                          <p:spTgt spid="562186">
                                            <p:txEl>
                                              <p:pRg st="4" end="4"/>
                                            </p:txEl>
                                          </p:spTgt>
                                        </p:tgtEl>
                                        <p:attrNameLst>
                                          <p:attrName>style.visibility</p:attrName>
                                        </p:attrNameLst>
                                      </p:cBhvr>
                                      <p:to>
                                        <p:strVal val="visible"/>
                                      </p:to>
                                    </p:set>
                                    <p:animEffect transition="in" filter="slide(fromBottom)">
                                      <p:cBhvr>
                                        <p:cTn id="40" dur="500"/>
                                        <p:tgtEl>
                                          <p:spTgt spid="562186">
                                            <p:txEl>
                                              <p:pRg st="4" end="4"/>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4" fill="hold" nodeType="clickEffect">
                                  <p:stCondLst>
                                    <p:cond delay="0"/>
                                  </p:stCondLst>
                                  <p:childTnLst>
                                    <p:set>
                                      <p:cBhvr>
                                        <p:cTn id="44" dur="1" fill="hold">
                                          <p:stCondLst>
                                            <p:cond delay="0"/>
                                          </p:stCondLst>
                                        </p:cTn>
                                        <p:tgtEl>
                                          <p:spTgt spid="562186">
                                            <p:txEl>
                                              <p:pRg st="5" end="5"/>
                                            </p:txEl>
                                          </p:spTgt>
                                        </p:tgtEl>
                                        <p:attrNameLst>
                                          <p:attrName>style.visibility</p:attrName>
                                        </p:attrNameLst>
                                      </p:cBhvr>
                                      <p:to>
                                        <p:strVal val="visible"/>
                                      </p:to>
                                    </p:set>
                                    <p:animEffect transition="in" filter="slide(fromBottom)">
                                      <p:cBhvr>
                                        <p:cTn id="45" dur="500"/>
                                        <p:tgtEl>
                                          <p:spTgt spid="5621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p:bldP spid="562190"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4">
            <a:extLst>
              <a:ext uri="{FF2B5EF4-FFF2-40B4-BE49-F238E27FC236}">
                <a16:creationId xmlns:a16="http://schemas.microsoft.com/office/drawing/2014/main" id="{AD45F2EF-2C84-42B4-977D-2C58AE14F360}"/>
              </a:ext>
            </a:extLst>
          </p:cNvPr>
          <p:cNvGrpSpPr>
            <a:grpSpLocks/>
          </p:cNvGrpSpPr>
          <p:nvPr/>
        </p:nvGrpSpPr>
        <p:grpSpPr bwMode="auto">
          <a:xfrm>
            <a:off x="852488" y="1420813"/>
            <a:ext cx="6623050" cy="2971800"/>
            <a:chOff x="1022" y="985"/>
            <a:chExt cx="4172" cy="1872"/>
          </a:xfrm>
        </p:grpSpPr>
        <p:sp>
          <p:nvSpPr>
            <p:cNvPr id="14" name="Text Box 5">
              <a:extLst>
                <a:ext uri="{FF2B5EF4-FFF2-40B4-BE49-F238E27FC236}">
                  <a16:creationId xmlns:a16="http://schemas.microsoft.com/office/drawing/2014/main" id="{F5A4F8F9-C07C-4B29-9781-77FE17103B1F}"/>
                </a:ext>
              </a:extLst>
            </p:cNvPr>
            <p:cNvSpPr txBox="1">
              <a:spLocks noChangeArrowheads="1"/>
            </p:cNvSpPr>
            <p:nvPr/>
          </p:nvSpPr>
          <p:spPr bwMode="auto">
            <a:xfrm>
              <a:off x="1022" y="985"/>
              <a:ext cx="181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1"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叔胺（</a:t>
              </a:r>
              <a:r>
                <a:rPr kumimoji="0" lang="en-US" altLang="zh-CN" sz="1800" b="1"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N,N</a:t>
              </a:r>
              <a:r>
                <a:rPr kumimoji="0" lang="zh-CN" altLang="en-US" sz="1800" b="1"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－二烷基苯胺）</a:t>
              </a:r>
              <a:r>
                <a:rPr kumimoji="0" lang="en-US" altLang="zh-CN" sz="1800" b="1"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 </a:t>
              </a:r>
              <a:endParaRPr kumimoji="0" lang="en-US" altLang="zh-CN" sz="1800" b="1" i="0" u="none" strike="noStrike" kern="0" cap="none" spc="0" normalizeH="0" baseline="0" noProof="0">
                <a:ln>
                  <a:noFill/>
                </a:ln>
                <a:solidFill>
                  <a:srgbClr val="DBF5F9"/>
                </a:solidFill>
                <a:effectLst/>
                <a:uLnTx/>
                <a:uFillTx/>
                <a:latin typeface="黑体" panose="02010609060101010101" pitchFamily="49" charset="-122"/>
                <a:ea typeface="黑体" panose="02010609060101010101" pitchFamily="49" charset="-122"/>
              </a:endParaRPr>
            </a:p>
          </p:txBody>
        </p:sp>
        <p:grpSp>
          <p:nvGrpSpPr>
            <p:cNvPr id="15" name="组合 12">
              <a:extLst>
                <a:ext uri="{FF2B5EF4-FFF2-40B4-BE49-F238E27FC236}">
                  <a16:creationId xmlns:a16="http://schemas.microsoft.com/office/drawing/2014/main" id="{6A0746DC-32C2-45B3-8528-8C4130FB4C57}"/>
                </a:ext>
              </a:extLst>
            </p:cNvPr>
            <p:cNvGrpSpPr>
              <a:grpSpLocks/>
            </p:cNvGrpSpPr>
            <p:nvPr/>
          </p:nvGrpSpPr>
          <p:grpSpPr bwMode="auto">
            <a:xfrm>
              <a:off x="1219" y="1370"/>
              <a:ext cx="3975" cy="1487"/>
              <a:chOff x="1893888" y="1704975"/>
              <a:chExt cx="6310312" cy="2360438"/>
            </a:xfrm>
          </p:grpSpPr>
          <p:graphicFrame>
            <p:nvGraphicFramePr>
              <p:cNvPr id="16" name="Object 6">
                <a:extLst>
                  <a:ext uri="{FF2B5EF4-FFF2-40B4-BE49-F238E27FC236}">
                    <a16:creationId xmlns:a16="http://schemas.microsoft.com/office/drawing/2014/main" id="{38F408BD-4AE0-4A1D-A465-3A5F5F9BF4B8}"/>
                  </a:ext>
                </a:extLst>
              </p:cNvPr>
              <p:cNvGraphicFramePr>
                <a:graphicFrameLocks noChangeAspect="1"/>
              </p:cNvGraphicFramePr>
              <p:nvPr/>
            </p:nvGraphicFramePr>
            <p:xfrm>
              <a:off x="2271713" y="1704975"/>
              <a:ext cx="4527550" cy="1612900"/>
            </p:xfrm>
            <a:graphic>
              <a:graphicData uri="http://schemas.openxmlformats.org/presentationml/2006/ole">
                <mc:AlternateContent xmlns:mc="http://schemas.openxmlformats.org/markup-compatibility/2006">
                  <mc:Choice xmlns:v="urn:schemas-microsoft-com:vml" Requires="v">
                    <p:oleObj spid="_x0000_s68643" name="CS ChemDraw Drawing" r:id="rId3" imgW="2815920" imgH="1004760" progId="ChemDraw.Document.6.0">
                      <p:embed/>
                    </p:oleObj>
                  </mc:Choice>
                  <mc:Fallback>
                    <p:oleObj name="CS ChemDraw Drawing" r:id="rId3" imgW="2815920" imgH="1004760" progId="ChemDraw.Document.6.0">
                      <p:embed/>
                      <p:pic>
                        <p:nvPicPr>
                          <p:cNvPr id="116743" name="Object 6">
                            <a:extLst>
                              <a:ext uri="{FF2B5EF4-FFF2-40B4-BE49-F238E27FC236}">
                                <a16:creationId xmlns:a16="http://schemas.microsoft.com/office/drawing/2014/main" id="{38D35BDB-3108-435D-9302-CAC645A902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1713" y="1704975"/>
                            <a:ext cx="4527550" cy="161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7" name="Picture 8" descr="toxic%2520chemicals">
                <a:hlinkClick r:id="rId5"/>
                <a:extLst>
                  <a:ext uri="{FF2B5EF4-FFF2-40B4-BE49-F238E27FC236}">
                    <a16:creationId xmlns:a16="http://schemas.microsoft.com/office/drawing/2014/main" id="{21368171-40DC-4D36-BB2E-C164BCD017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1250" y="1768475"/>
                <a:ext cx="7429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Line 9">
                <a:extLst>
                  <a:ext uri="{FF2B5EF4-FFF2-40B4-BE49-F238E27FC236}">
                    <a16:creationId xmlns:a16="http://schemas.microsoft.com/office/drawing/2014/main" id="{2A34EA2B-B72C-41FF-B462-C0BE3B0D8A70}"/>
                  </a:ext>
                </a:extLst>
              </p:cNvPr>
              <p:cNvSpPr>
                <a:spLocks noChangeShapeType="1"/>
              </p:cNvSpPr>
              <p:nvPr/>
            </p:nvSpPr>
            <p:spPr bwMode="auto">
              <a:xfrm>
                <a:off x="1893888" y="2020888"/>
                <a:ext cx="379412" cy="260350"/>
              </a:xfrm>
              <a:prstGeom prst="line">
                <a:avLst/>
              </a:prstGeom>
              <a:noFill/>
              <a:ln w="38100">
                <a:solidFill>
                  <a:srgbClr val="FF99CC"/>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19" name="Line 10">
                <a:extLst>
                  <a:ext uri="{FF2B5EF4-FFF2-40B4-BE49-F238E27FC236}">
                    <a16:creationId xmlns:a16="http://schemas.microsoft.com/office/drawing/2014/main" id="{0C0EF902-C026-4A55-87EC-1468B09FB804}"/>
                  </a:ext>
                </a:extLst>
              </p:cNvPr>
              <p:cNvSpPr>
                <a:spLocks noChangeShapeType="1"/>
              </p:cNvSpPr>
              <p:nvPr/>
            </p:nvSpPr>
            <p:spPr bwMode="auto">
              <a:xfrm flipV="1">
                <a:off x="2573338" y="2840038"/>
                <a:ext cx="0" cy="482600"/>
              </a:xfrm>
              <a:prstGeom prst="line">
                <a:avLst/>
              </a:prstGeom>
              <a:noFill/>
              <a:ln w="76200">
                <a:solidFill>
                  <a:srgbClr val="FF99CC"/>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0" name="Rectangle 14">
                <a:extLst>
                  <a:ext uri="{FF2B5EF4-FFF2-40B4-BE49-F238E27FC236}">
                    <a16:creationId xmlns:a16="http://schemas.microsoft.com/office/drawing/2014/main" id="{5251ABA0-A06C-49B5-BB96-C9F4F36372E2}"/>
                  </a:ext>
                </a:extLst>
              </p:cNvPr>
              <p:cNvSpPr>
                <a:spLocks noChangeArrowheads="1"/>
              </p:cNvSpPr>
              <p:nvPr/>
            </p:nvSpPr>
            <p:spPr bwMode="auto">
              <a:xfrm>
                <a:off x="5799138" y="3341567"/>
                <a:ext cx="1555750" cy="72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009DD9"/>
                    </a:solidFill>
                    <a:effectLst/>
                    <a:uLnTx/>
                    <a:uFillTx/>
                    <a:latin typeface="黑体" panose="02010609060101010101" pitchFamily="49" charset="-122"/>
                    <a:ea typeface="黑体" panose="02010609060101010101" pitchFamily="49" charset="-122"/>
                  </a:rPr>
                  <a:t>对亚硝基苯胺</a:t>
                </a:r>
              </a:p>
              <a:p>
                <a:pPr marL="0" marR="0" lvl="0" indent="0" algn="ctr" defTabSz="914400" eaLnBrk="1" fontAlgn="auto" latinLnBrk="0" hangingPunct="1">
                  <a:lnSpc>
                    <a:spcPct val="100000"/>
                  </a:lnSpc>
                  <a:spcBef>
                    <a:spcPct val="30000"/>
                  </a:spcBef>
                  <a:spcAft>
                    <a:spcPts val="0"/>
                  </a:spcAft>
                  <a:buClrTx/>
                  <a:buSzTx/>
                  <a:buFontTx/>
                  <a:buNone/>
                  <a:tabLst/>
                  <a:defRPr/>
                </a:pPr>
                <a:r>
                  <a:rPr kumimoji="0" lang="zh-CN" altLang="en-US" sz="1800" b="1" i="0" u="none" strike="noStrike" kern="0" cap="none" spc="0" normalizeH="0" baseline="0" noProof="0">
                    <a:ln>
                      <a:noFill/>
                    </a:ln>
                    <a:solidFill>
                      <a:srgbClr val="009DD9"/>
                    </a:solidFill>
                    <a:effectLst/>
                    <a:uLnTx/>
                    <a:uFillTx/>
                    <a:latin typeface="Arial" panose="020B0604020202020204" pitchFamily="34" charset="0"/>
                    <a:ea typeface="黑体" panose="02010609060101010101" pitchFamily="49" charset="-122"/>
                  </a:rPr>
                  <a:t>绿色叶片状</a:t>
                </a:r>
              </a:p>
            </p:txBody>
          </p:sp>
        </p:grpSp>
      </p:grpSp>
    </p:spTree>
    <p:extLst>
      <p:ext uri="{BB962C8B-B14F-4D97-AF65-F5344CB8AC3E}">
        <p14:creationId xmlns:p14="http://schemas.microsoft.com/office/powerpoint/2010/main" val="1295549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4">
            <a:extLst>
              <a:ext uri="{FF2B5EF4-FFF2-40B4-BE49-F238E27FC236}">
                <a16:creationId xmlns:a16="http://schemas.microsoft.com/office/drawing/2014/main" id="{76683B91-31D4-4B29-A99A-D815039039FE}"/>
              </a:ext>
            </a:extLst>
          </p:cNvPr>
          <p:cNvSpPr txBox="1">
            <a:spLocks noChangeArrowheads="1"/>
          </p:cNvSpPr>
          <p:nvPr/>
        </p:nvSpPr>
        <p:spPr bwMode="auto">
          <a:xfrm>
            <a:off x="1098550" y="1087438"/>
            <a:ext cx="822325" cy="457200"/>
          </a:xfrm>
          <a:prstGeom prst="rect">
            <a:avLst/>
          </a:prstGeom>
          <a:solidFill>
            <a:schemeClr val="bg1"/>
          </a:solidFill>
          <a:ln>
            <a:noFill/>
          </a:ln>
          <a:extLst>
            <a:ext uri="{91240B29-F687-4F45-9708-019B960494DF}">
              <a14:hiddenLine xmlns:a14="http://schemas.microsoft.com/office/drawing/2010/main" w="25400" algn="ctr">
                <a:solidFill>
                  <a:schemeClr val="accent2"/>
                </a:solidFill>
                <a:miter lim="800000"/>
                <a:headEnd/>
                <a:tailEnd/>
              </a14:hiddenLine>
            </a:ext>
          </a:extLst>
        </p:spPr>
        <p:txBody>
          <a:bodyPr>
            <a:spAutoFit/>
          </a:bodyPr>
          <a:lstStyle/>
          <a:p>
            <a:pPr>
              <a:spcBef>
                <a:spcPct val="50000"/>
              </a:spcBef>
              <a:defRPr/>
            </a:pPr>
            <a:r>
              <a:rPr lang="zh-CN" altLang="en-US" sz="2400" dirty="0">
                <a:solidFill>
                  <a:schemeClr val="accent2">
                    <a:lumMod val="75000"/>
                  </a:schemeClr>
                </a:solidFill>
                <a:latin typeface="黑体" pitchFamily="2" charset="-122"/>
                <a:ea typeface="黑体" pitchFamily="2" charset="-122"/>
              </a:rPr>
              <a:t>概要</a:t>
            </a:r>
            <a:endParaRPr lang="en-US" altLang="zh-CN" sz="2400" dirty="0">
              <a:solidFill>
                <a:schemeClr val="accent2">
                  <a:lumMod val="75000"/>
                </a:schemeClr>
              </a:solidFill>
              <a:latin typeface="黑体" pitchFamily="2" charset="-122"/>
              <a:ea typeface="黑体" pitchFamily="2" charset="-122"/>
            </a:endParaRPr>
          </a:p>
        </p:txBody>
      </p:sp>
      <p:graphicFrame>
        <p:nvGraphicFramePr>
          <p:cNvPr id="41986" name="Object 5">
            <a:extLst>
              <a:ext uri="{FF2B5EF4-FFF2-40B4-BE49-F238E27FC236}">
                <a16:creationId xmlns:a16="http://schemas.microsoft.com/office/drawing/2014/main" id="{F49B16E0-F698-45F5-8EBC-405CC98B5EFF}"/>
              </a:ext>
            </a:extLst>
          </p:cNvPr>
          <p:cNvGraphicFramePr>
            <a:graphicFrameLocks noChangeAspect="1"/>
          </p:cNvGraphicFramePr>
          <p:nvPr>
            <p:extLst>
              <p:ext uri="{D42A27DB-BD31-4B8C-83A1-F6EECF244321}">
                <p14:modId xmlns:p14="http://schemas.microsoft.com/office/powerpoint/2010/main" val="3435935895"/>
              </p:ext>
            </p:extLst>
          </p:nvPr>
        </p:nvGraphicFramePr>
        <p:xfrm>
          <a:off x="523944" y="1844824"/>
          <a:ext cx="8096112" cy="3574455"/>
        </p:xfrm>
        <a:graphic>
          <a:graphicData uri="http://schemas.openxmlformats.org/presentationml/2006/ole">
            <mc:AlternateContent xmlns:mc="http://schemas.openxmlformats.org/markup-compatibility/2006">
              <mc:Choice xmlns:v="urn:schemas-microsoft-com:vml" Requires="v">
                <p:oleObj spid="_x0000_s69666" name="CS ChemDraw Drawing" r:id="rId3" imgW="4391845" imgH="1941580" progId="ChemDraw.Document.6.0">
                  <p:embed/>
                </p:oleObj>
              </mc:Choice>
              <mc:Fallback>
                <p:oleObj name="CS ChemDraw Drawing" r:id="rId3" imgW="4391845" imgH="1941580" progId="ChemDraw.Document.6.0">
                  <p:embed/>
                  <p:pic>
                    <p:nvPicPr>
                      <p:cNvPr id="41986" name="Object 5">
                        <a:extLst>
                          <a:ext uri="{FF2B5EF4-FFF2-40B4-BE49-F238E27FC236}">
                            <a16:creationId xmlns:a16="http://schemas.microsoft.com/office/drawing/2014/main" id="{F49B16E0-F698-45F5-8EBC-405CC98B5EFF}"/>
                          </a:ext>
                        </a:extLst>
                      </p:cNvPr>
                      <p:cNvPicPr>
                        <a:picLocks noChangeAspect="1" noChangeArrowheads="1"/>
                      </p:cNvPicPr>
                      <p:nvPr/>
                    </p:nvPicPr>
                    <p:blipFill>
                      <a:blip r:embed="rId4"/>
                      <a:srcRect/>
                      <a:stretch>
                        <a:fillRect/>
                      </a:stretch>
                    </p:blipFill>
                    <p:spPr bwMode="auto">
                      <a:xfrm>
                        <a:off x="523944" y="1844824"/>
                        <a:ext cx="8096112" cy="3574455"/>
                      </a:xfrm>
                      <a:prstGeom prst="rect">
                        <a:avLst/>
                      </a:prstGeom>
                      <a:noFill/>
                      <a:ln>
                        <a:noFill/>
                      </a:ln>
                      <a:effectLst/>
                    </p:spPr>
                  </p:pic>
                </p:oleObj>
              </mc:Fallback>
            </mc:AlternateContent>
          </a:graphicData>
        </a:graphic>
      </p:graphicFrame>
      <p:sp>
        <p:nvSpPr>
          <p:cNvPr id="41988" name="TextBox 3">
            <a:extLst>
              <a:ext uri="{FF2B5EF4-FFF2-40B4-BE49-F238E27FC236}">
                <a16:creationId xmlns:a16="http://schemas.microsoft.com/office/drawing/2014/main" id="{6BFF1E25-92B9-46F7-8F7E-2E1A592AE1DD}"/>
              </a:ext>
            </a:extLst>
          </p:cNvPr>
          <p:cNvSpPr txBox="1">
            <a:spLocks noChangeArrowheads="1"/>
          </p:cNvSpPr>
          <p:nvPr/>
        </p:nvSpPr>
        <p:spPr bwMode="auto">
          <a:xfrm>
            <a:off x="2106613" y="5791200"/>
            <a:ext cx="438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FF0000"/>
                </a:solidFill>
                <a:latin typeface="黑体" panose="02010609060101010101" pitchFamily="49" charset="-122"/>
                <a:ea typeface="黑体" panose="02010609060101010101" pitchFamily="49" charset="-122"/>
              </a:rPr>
              <a:t>用于区别芳香族伯胺、仲胺、叔胺。</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5486" name="Object 14">
            <a:extLst>
              <a:ext uri="{FF2B5EF4-FFF2-40B4-BE49-F238E27FC236}">
                <a16:creationId xmlns:a16="http://schemas.microsoft.com/office/drawing/2014/main" id="{CFA0CABA-A757-4949-8C66-F9B42C3B91B1}"/>
              </a:ext>
            </a:extLst>
          </p:cNvPr>
          <p:cNvGraphicFramePr>
            <a:graphicFrameLocks noGrp="1" noChangeAspect="1"/>
          </p:cNvGraphicFramePr>
          <p:nvPr>
            <p:ph sz="half" idx="1"/>
            <p:extLst>
              <p:ext uri="{D42A27DB-BD31-4B8C-83A1-F6EECF244321}">
                <p14:modId xmlns:p14="http://schemas.microsoft.com/office/powerpoint/2010/main" val="4286718544"/>
              </p:ext>
            </p:extLst>
          </p:nvPr>
        </p:nvGraphicFramePr>
        <p:xfrm>
          <a:off x="2051720" y="4969594"/>
          <a:ext cx="4895850" cy="1555750"/>
        </p:xfrm>
        <a:graphic>
          <a:graphicData uri="http://schemas.openxmlformats.org/presentationml/2006/ole">
            <mc:AlternateContent xmlns:mc="http://schemas.openxmlformats.org/markup-compatibility/2006">
              <mc:Choice xmlns:v="urn:schemas-microsoft-com:vml" Requires="v">
                <p:oleObj spid="_x0000_s29861" name="CS ChemDraw Drawing" r:id="rId3" imgW="3341799" imgH="1061987" progId="ChemDraw.Document.6.0">
                  <p:embed/>
                </p:oleObj>
              </mc:Choice>
              <mc:Fallback>
                <p:oleObj name="CS ChemDraw Drawing" r:id="rId3" imgW="3341799" imgH="1061987" progId="ChemDraw.Document.6.0">
                  <p:embed/>
                  <p:pic>
                    <p:nvPicPr>
                      <p:cNvPr id="0" name="Object 14"/>
                      <p:cNvPicPr>
                        <a:picLocks noGrp="1" noChangeAspect="1" noChangeArrowheads="1"/>
                      </p:cNvPicPr>
                      <p:nvPr/>
                    </p:nvPicPr>
                    <p:blipFill>
                      <a:blip r:embed="rId4"/>
                      <a:srcRect/>
                      <a:stretch>
                        <a:fillRect/>
                      </a:stretch>
                    </p:blipFill>
                    <p:spPr bwMode="auto">
                      <a:xfrm>
                        <a:off x="2051720" y="4969594"/>
                        <a:ext cx="4895850" cy="15557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a:extLst>
              <a:ext uri="{FF2B5EF4-FFF2-40B4-BE49-F238E27FC236}">
                <a16:creationId xmlns:a16="http://schemas.microsoft.com/office/drawing/2014/main" id="{1BAB4A5C-B1E6-4E34-A327-8FF17E997EEE}"/>
              </a:ext>
            </a:extLst>
          </p:cNvPr>
          <p:cNvSpPr>
            <a:spLocks noGrp="1"/>
          </p:cNvSpPr>
          <p:nvPr>
            <p:ph type="dt" sz="quarter" idx="10"/>
          </p:nvPr>
        </p:nvSpPr>
        <p:spPr/>
        <p:txBody>
          <a:bodyPr/>
          <a:lstStyle/>
          <a:p>
            <a:pPr>
              <a:defRPr/>
            </a:pPr>
            <a:fld id="{AD5B854A-70B0-43DA-9607-7E4C0EE10A6E}" type="datetime11">
              <a:rPr lang="zh-CN" altLang="en-US"/>
              <a:pPr>
                <a:defRPr/>
              </a:pPr>
              <a:t>13:53:09</a:t>
            </a:fld>
            <a:endParaRPr lang="en-US" altLang="zh-CN"/>
          </a:p>
        </p:txBody>
      </p:sp>
      <p:sp>
        <p:nvSpPr>
          <p:cNvPr id="9" name="灯片编号占位符 6">
            <a:extLst>
              <a:ext uri="{FF2B5EF4-FFF2-40B4-BE49-F238E27FC236}">
                <a16:creationId xmlns:a16="http://schemas.microsoft.com/office/drawing/2014/main" id="{1E316176-1C80-4D5A-8C8C-0C6774C809CE}"/>
              </a:ext>
            </a:extLst>
          </p:cNvPr>
          <p:cNvSpPr>
            <a:spLocks noGrp="1"/>
          </p:cNvSpPr>
          <p:nvPr>
            <p:ph type="sldNum" sz="quarter" idx="12"/>
          </p:nvPr>
        </p:nvSpPr>
        <p:spPr/>
        <p:txBody>
          <a:bodyPr/>
          <a:lstStyle/>
          <a:p>
            <a:pPr>
              <a:defRPr/>
            </a:pPr>
            <a:fld id="{3F9F5BC4-D21E-4876-8DF4-EDC52ABA4FC6}" type="slidenum">
              <a:rPr lang="en-US" altLang="zh-CN"/>
              <a:pPr>
                <a:defRPr/>
              </a:pPr>
              <a:t>42</a:t>
            </a:fld>
            <a:endParaRPr lang="en-US" altLang="zh-CN"/>
          </a:p>
        </p:txBody>
      </p:sp>
      <p:sp>
        <p:nvSpPr>
          <p:cNvPr id="745482" name="Rectangle 10">
            <a:extLst>
              <a:ext uri="{FF2B5EF4-FFF2-40B4-BE49-F238E27FC236}">
                <a16:creationId xmlns:a16="http://schemas.microsoft.com/office/drawing/2014/main" id="{4CC1DF7D-3D3E-45FD-98B8-89A1B6E5AD51}"/>
              </a:ext>
            </a:extLst>
          </p:cNvPr>
          <p:cNvSpPr>
            <a:spLocks noChangeArrowheads="1"/>
          </p:cNvSpPr>
          <p:nvPr/>
        </p:nvSpPr>
        <p:spPr bwMode="auto">
          <a:xfrm>
            <a:off x="611188" y="333375"/>
            <a:ext cx="5327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5</a:t>
            </a:r>
            <a:r>
              <a:rPr lang="zh-CN" altLang="en-US" sz="2400">
                <a:latin typeface="Arial" panose="020B0604020202020204" pitchFamily="34" charset="0"/>
                <a:ea typeface="楷体" panose="02010609060101010101" pitchFamily="49" charset="-122"/>
                <a:cs typeface="Arial" panose="020B0604020202020204" pitchFamily="34" charset="0"/>
              </a:rPr>
              <a:t>、芳胺的亲电取代反应</a:t>
            </a:r>
          </a:p>
        </p:txBody>
      </p:sp>
      <p:sp>
        <p:nvSpPr>
          <p:cNvPr id="745484" name="Rectangle 12">
            <a:extLst>
              <a:ext uri="{FF2B5EF4-FFF2-40B4-BE49-F238E27FC236}">
                <a16:creationId xmlns:a16="http://schemas.microsoft.com/office/drawing/2014/main" id="{3CD44331-98A4-4EDF-9C06-AB143AE04446}"/>
              </a:ext>
            </a:extLst>
          </p:cNvPr>
          <p:cNvSpPr>
            <a:spLocks noChangeArrowheads="1"/>
          </p:cNvSpPr>
          <p:nvPr/>
        </p:nvSpPr>
        <p:spPr bwMode="auto">
          <a:xfrm>
            <a:off x="539750" y="836613"/>
            <a:ext cx="8424863" cy="7493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spcBef>
                <a:spcPct val="20000"/>
              </a:spcBef>
              <a:buClr>
                <a:schemeClr val="hlink"/>
              </a:buClr>
              <a:buSzPct val="70000"/>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zh-CN" altLang="en-US" sz="2400">
                <a:latin typeface="Times New Roman" panose="02020603050405020304" pitchFamily="18" charset="0"/>
                <a:ea typeface="楷体" panose="02010609060101010101" pitchFamily="49" charset="-122"/>
                <a:cs typeface="Arial" panose="020B0604020202020204" pitchFamily="34" charset="0"/>
              </a:rPr>
              <a:t>苯胺的</a:t>
            </a:r>
            <a:r>
              <a:rPr lang="zh-CN" altLang="en-US" sz="2400">
                <a:solidFill>
                  <a:srgbClr val="FF0000"/>
                </a:solidFill>
                <a:latin typeface="Times New Roman" panose="02020603050405020304" pitchFamily="18" charset="0"/>
                <a:ea typeface="楷体" panose="02010609060101010101" pitchFamily="49" charset="-122"/>
                <a:cs typeface="Arial" panose="020B0604020202020204" pitchFamily="34" charset="0"/>
              </a:rPr>
              <a:t>氨基</a:t>
            </a:r>
            <a:r>
              <a:rPr lang="zh-CN" altLang="en-US" sz="2400">
                <a:latin typeface="Times New Roman" panose="02020603050405020304" pitchFamily="18" charset="0"/>
                <a:ea typeface="楷体" panose="02010609060101010101" pitchFamily="49" charset="-122"/>
                <a:cs typeface="Arial" panose="020B0604020202020204" pitchFamily="34" charset="0"/>
              </a:rPr>
              <a:t>是一个强的</a:t>
            </a:r>
            <a:r>
              <a:rPr lang="zh-CN" altLang="en-US" sz="2400">
                <a:solidFill>
                  <a:srgbClr val="FF0000"/>
                </a:solidFill>
                <a:latin typeface="Times New Roman" panose="02020603050405020304" pitchFamily="18" charset="0"/>
                <a:ea typeface="楷体" panose="02010609060101010101" pitchFamily="49" charset="-122"/>
                <a:cs typeface="Arial" panose="020B0604020202020204" pitchFamily="34" charset="0"/>
              </a:rPr>
              <a:t>活化基团</a:t>
            </a:r>
            <a:r>
              <a:rPr lang="zh-CN" altLang="en-US" sz="2400">
                <a:latin typeface="Times New Roman" panose="02020603050405020304" pitchFamily="18" charset="0"/>
                <a:ea typeface="楷体" panose="02010609060101010101" pitchFamily="49" charset="-122"/>
                <a:cs typeface="Arial" panose="020B0604020202020204" pitchFamily="34" charset="0"/>
              </a:rPr>
              <a:t>，是一个</a:t>
            </a:r>
            <a:r>
              <a:rPr lang="zh-CN" altLang="en-US" sz="2400">
                <a:solidFill>
                  <a:srgbClr val="FF0000"/>
                </a:solidFill>
                <a:latin typeface="Times New Roman" panose="02020603050405020304" pitchFamily="18" charset="0"/>
                <a:ea typeface="楷体" panose="02010609060101010101" pitchFamily="49" charset="-122"/>
                <a:cs typeface="Arial" panose="020B0604020202020204" pitchFamily="34" charset="0"/>
              </a:rPr>
              <a:t>邻对位定位基</a:t>
            </a:r>
            <a:r>
              <a:rPr lang="zh-CN" altLang="en-US" sz="2400">
                <a:latin typeface="Times New Roman" panose="02020603050405020304" pitchFamily="18" charset="0"/>
                <a:ea typeface="楷体" panose="02010609060101010101" pitchFamily="49" charset="-122"/>
                <a:cs typeface="Arial" panose="020B0604020202020204" pitchFamily="34" charset="0"/>
              </a:rPr>
              <a:t>，因此苯胺遇到亲电试剂时易于发生</a:t>
            </a:r>
            <a:r>
              <a:rPr lang="zh-CN" altLang="en-US" sz="2400">
                <a:solidFill>
                  <a:srgbClr val="FF0000"/>
                </a:solidFill>
                <a:latin typeface="Times New Roman" panose="02020603050405020304" pitchFamily="18" charset="0"/>
                <a:ea typeface="楷体" panose="02010609060101010101" pitchFamily="49" charset="-122"/>
                <a:cs typeface="Arial" panose="020B0604020202020204" pitchFamily="34" charset="0"/>
              </a:rPr>
              <a:t>亲电取代反应</a:t>
            </a:r>
            <a:r>
              <a:rPr lang="zh-CN" altLang="en-US" sz="2400">
                <a:latin typeface="Times New Roman" panose="02020603050405020304" pitchFamily="18" charset="0"/>
                <a:ea typeface="楷体" panose="02010609060101010101" pitchFamily="49" charset="-122"/>
                <a:cs typeface="Arial" panose="020B0604020202020204" pitchFamily="34" charset="0"/>
              </a:rPr>
              <a:t>。</a:t>
            </a:r>
          </a:p>
        </p:txBody>
      </p:sp>
      <p:sp>
        <p:nvSpPr>
          <p:cNvPr id="745485" name="Rectangle 13">
            <a:extLst>
              <a:ext uri="{FF2B5EF4-FFF2-40B4-BE49-F238E27FC236}">
                <a16:creationId xmlns:a16="http://schemas.microsoft.com/office/drawing/2014/main" id="{A8552487-DEF5-448F-B7EE-627D9ABE9939}"/>
              </a:ext>
            </a:extLst>
          </p:cNvPr>
          <p:cNvSpPr>
            <a:spLocks noChangeArrowheads="1"/>
          </p:cNvSpPr>
          <p:nvPr/>
        </p:nvSpPr>
        <p:spPr bwMode="auto">
          <a:xfrm>
            <a:off x="684213" y="1628775"/>
            <a:ext cx="1917513" cy="46166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dirty="0">
                <a:latin typeface="Arial" panose="020B0604020202020204" pitchFamily="34" charset="0"/>
                <a:ea typeface="楷体" panose="02010609060101010101" pitchFamily="49" charset="-122"/>
                <a:cs typeface="Arial" panose="020B0604020202020204" pitchFamily="34" charset="0"/>
              </a:rPr>
              <a:t>A. </a:t>
            </a:r>
            <a:r>
              <a:rPr lang="zh-CN" altLang="en-US" sz="2400" dirty="0">
                <a:latin typeface="Arial" panose="020B0604020202020204" pitchFamily="34" charset="0"/>
                <a:ea typeface="楷体" panose="02010609060101010101" pitchFamily="49" charset="-122"/>
                <a:cs typeface="Arial" panose="020B0604020202020204" pitchFamily="34" charset="0"/>
              </a:rPr>
              <a:t>卤代反应</a:t>
            </a:r>
          </a:p>
        </p:txBody>
      </p:sp>
      <p:graphicFrame>
        <p:nvGraphicFramePr>
          <p:cNvPr id="13" name="Object 6">
            <a:extLst>
              <a:ext uri="{FF2B5EF4-FFF2-40B4-BE49-F238E27FC236}">
                <a16:creationId xmlns:a16="http://schemas.microsoft.com/office/drawing/2014/main" id="{95CDEC6F-1835-4AC5-A96B-9C64E372B788}"/>
              </a:ext>
            </a:extLst>
          </p:cNvPr>
          <p:cNvGraphicFramePr>
            <a:graphicFrameLocks noChangeAspect="1"/>
          </p:cNvGraphicFramePr>
          <p:nvPr>
            <p:extLst>
              <p:ext uri="{D42A27DB-BD31-4B8C-83A1-F6EECF244321}">
                <p14:modId xmlns:p14="http://schemas.microsoft.com/office/powerpoint/2010/main" val="1530794452"/>
              </p:ext>
            </p:extLst>
          </p:nvPr>
        </p:nvGraphicFramePr>
        <p:xfrm>
          <a:off x="1535113" y="3080370"/>
          <a:ext cx="6837362" cy="1428750"/>
        </p:xfrm>
        <a:graphic>
          <a:graphicData uri="http://schemas.openxmlformats.org/presentationml/2006/ole">
            <mc:AlternateContent xmlns:mc="http://schemas.openxmlformats.org/markup-compatibility/2006">
              <mc:Choice xmlns:v="urn:schemas-microsoft-com:vml" Requires="v">
                <p:oleObj spid="_x0000_s29862" name="CS ChemDraw Drawing" r:id="rId5" imgW="4822920" imgH="1009440" progId="ChemDraw.Document.6.0">
                  <p:embed/>
                </p:oleObj>
              </mc:Choice>
              <mc:Fallback>
                <p:oleObj name="CS ChemDraw Drawing" r:id="rId5" imgW="4822920" imgH="1009440" progId="ChemDraw.Document.6.0">
                  <p:embed/>
                  <p:pic>
                    <p:nvPicPr>
                      <p:cNvPr id="49154" name="Object 6">
                        <a:extLst>
                          <a:ext uri="{FF2B5EF4-FFF2-40B4-BE49-F238E27FC236}">
                            <a16:creationId xmlns:a16="http://schemas.microsoft.com/office/drawing/2014/main" id="{B1D91E1D-749C-4250-A54D-6A2CB4F4C9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5113" y="3080370"/>
                        <a:ext cx="6837362"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7">
            <a:extLst>
              <a:ext uri="{FF2B5EF4-FFF2-40B4-BE49-F238E27FC236}">
                <a16:creationId xmlns:a16="http://schemas.microsoft.com/office/drawing/2014/main" id="{AF7A9B06-0C08-4C74-B078-0B99B4947581}"/>
              </a:ext>
            </a:extLst>
          </p:cNvPr>
          <p:cNvSpPr txBox="1">
            <a:spLocks noChangeArrowheads="1"/>
          </p:cNvSpPr>
          <p:nvPr/>
        </p:nvSpPr>
        <p:spPr bwMode="auto">
          <a:xfrm>
            <a:off x="1111250" y="2389807"/>
            <a:ext cx="4137025" cy="366713"/>
          </a:xfrm>
          <a:prstGeom prst="rect">
            <a:avLst/>
          </a:prstGeom>
          <a:noFill/>
          <a:ln w="9525">
            <a:noFill/>
            <a:miter lim="800000"/>
            <a:headEnd/>
            <a:tailEnd/>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p"/>
            </a:pPr>
            <a:r>
              <a:rPr kumimoji="0" lang="zh-CN" altLang="en-US" sz="1800">
                <a:solidFill>
                  <a:srgbClr val="0076A3"/>
                </a:solidFill>
                <a:ea typeface="黑体" panose="02010609060101010101" pitchFamily="49" charset="-122"/>
              </a:rPr>
              <a:t> 与活性小的</a:t>
            </a:r>
            <a:r>
              <a:rPr kumimoji="0" lang="en-US" altLang="zh-CN" sz="1800">
                <a:solidFill>
                  <a:srgbClr val="0076A3"/>
                </a:solidFill>
                <a:ea typeface="黑体" panose="02010609060101010101" pitchFamily="49" charset="-122"/>
              </a:rPr>
              <a:t>I</a:t>
            </a:r>
            <a:r>
              <a:rPr kumimoji="0" lang="en-US" altLang="zh-CN" sz="1800" baseline="-25000">
                <a:solidFill>
                  <a:srgbClr val="0076A3"/>
                </a:solidFill>
                <a:ea typeface="黑体" panose="02010609060101010101" pitchFamily="49" charset="-122"/>
              </a:rPr>
              <a:t>2</a:t>
            </a:r>
            <a:r>
              <a:rPr kumimoji="0" lang="zh-CN" altLang="en-US" sz="1800">
                <a:solidFill>
                  <a:srgbClr val="0076A3"/>
                </a:solidFill>
                <a:ea typeface="黑体" panose="02010609060101010101" pitchFamily="49" charset="-122"/>
              </a:rPr>
              <a:t>反应，可得一碘化物。</a:t>
            </a:r>
            <a:endParaRPr kumimoji="0" lang="en-US" altLang="zh-CN" sz="1800">
              <a:solidFill>
                <a:srgbClr val="0076A3"/>
              </a:solidFill>
              <a:ea typeface="黑体" panose="02010609060101010101" pitchFamily="49" charset="-122"/>
            </a:endParaRPr>
          </a:p>
        </p:txBody>
      </p:sp>
      <p:sp>
        <p:nvSpPr>
          <p:cNvPr id="16" name="Text Box 7">
            <a:extLst>
              <a:ext uri="{FF2B5EF4-FFF2-40B4-BE49-F238E27FC236}">
                <a16:creationId xmlns:a16="http://schemas.microsoft.com/office/drawing/2014/main" id="{916C1E26-F911-41A8-B4B9-B53BDBB7CA50}"/>
              </a:ext>
            </a:extLst>
          </p:cNvPr>
          <p:cNvSpPr txBox="1">
            <a:spLocks noChangeArrowheads="1"/>
          </p:cNvSpPr>
          <p:nvPr/>
        </p:nvSpPr>
        <p:spPr bwMode="auto">
          <a:xfrm>
            <a:off x="1177925" y="4509120"/>
            <a:ext cx="4600575" cy="368300"/>
          </a:xfrm>
          <a:prstGeom prst="rect">
            <a:avLst/>
          </a:prstGeom>
          <a:noFill/>
          <a:ln w="9525">
            <a:noFill/>
            <a:miter lim="800000"/>
            <a:headEnd/>
            <a:tailEnd/>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p"/>
            </a:pPr>
            <a:r>
              <a:rPr kumimoji="0" lang="zh-CN" altLang="en-US" sz="1800" dirty="0">
                <a:solidFill>
                  <a:srgbClr val="0076A3"/>
                </a:solidFill>
                <a:ea typeface="黑体" panose="02010609060101010101" pitchFamily="49" charset="-122"/>
              </a:rPr>
              <a:t> 与</a:t>
            </a:r>
            <a:r>
              <a:rPr kumimoji="0" lang="en-US" altLang="zh-CN" sz="1800" dirty="0">
                <a:solidFill>
                  <a:srgbClr val="0076A3"/>
                </a:solidFill>
                <a:ea typeface="黑体" panose="02010609060101010101" pitchFamily="49" charset="-122"/>
              </a:rPr>
              <a:t>Cl</a:t>
            </a:r>
            <a:r>
              <a:rPr kumimoji="0" lang="en-US" altLang="zh-CN" sz="1800" baseline="-25000" dirty="0">
                <a:solidFill>
                  <a:srgbClr val="0076A3"/>
                </a:solidFill>
                <a:ea typeface="黑体" panose="02010609060101010101" pitchFamily="49" charset="-122"/>
              </a:rPr>
              <a:t>2</a:t>
            </a:r>
            <a:r>
              <a:rPr kumimoji="0" lang="en-US" altLang="zh-CN" sz="1800" dirty="0">
                <a:solidFill>
                  <a:srgbClr val="0076A3"/>
                </a:solidFill>
                <a:ea typeface="黑体" panose="02010609060101010101" pitchFamily="49" charset="-122"/>
              </a:rPr>
              <a:t>, Br</a:t>
            </a:r>
            <a:r>
              <a:rPr kumimoji="0" lang="en-US" altLang="zh-CN" sz="1800" baseline="-25000" dirty="0">
                <a:solidFill>
                  <a:srgbClr val="0076A3"/>
                </a:solidFill>
                <a:ea typeface="黑体" panose="02010609060101010101" pitchFamily="49" charset="-122"/>
              </a:rPr>
              <a:t>2</a:t>
            </a:r>
            <a:r>
              <a:rPr kumimoji="0" lang="zh-CN" altLang="en-US" sz="1800" dirty="0">
                <a:solidFill>
                  <a:srgbClr val="0076A3"/>
                </a:solidFill>
                <a:ea typeface="黑体" panose="02010609060101010101" pitchFamily="49" charset="-122"/>
              </a:rPr>
              <a:t>则迅速生成多卤代物。</a:t>
            </a:r>
            <a:endParaRPr kumimoji="0" lang="en-US" altLang="zh-CN" sz="1800" dirty="0">
              <a:solidFill>
                <a:srgbClr val="0076A3"/>
              </a:solidFill>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45482"/>
                                        </p:tgtEl>
                                        <p:attrNameLst>
                                          <p:attrName>style.visibility</p:attrName>
                                        </p:attrNameLst>
                                      </p:cBhvr>
                                      <p:to>
                                        <p:strVal val="visible"/>
                                      </p:to>
                                    </p:set>
                                    <p:animEffect transition="in" filter="slide(fromBottom)">
                                      <p:cBhvr>
                                        <p:cTn id="7" dur="500"/>
                                        <p:tgtEl>
                                          <p:spTgt spid="745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45484"/>
                                        </p:tgtEl>
                                        <p:attrNameLst>
                                          <p:attrName>style.visibility</p:attrName>
                                        </p:attrNameLst>
                                      </p:cBhvr>
                                      <p:to>
                                        <p:strVal val="visible"/>
                                      </p:to>
                                    </p:set>
                                    <p:animEffect transition="in" filter="slide(fromBottom)">
                                      <p:cBhvr>
                                        <p:cTn id="12" dur="500"/>
                                        <p:tgtEl>
                                          <p:spTgt spid="7454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45485"/>
                                        </p:tgtEl>
                                        <p:attrNameLst>
                                          <p:attrName>style.visibility</p:attrName>
                                        </p:attrNameLst>
                                      </p:cBhvr>
                                      <p:to>
                                        <p:strVal val="visible"/>
                                      </p:to>
                                    </p:set>
                                    <p:animEffect transition="in" filter="slide(fromBottom)">
                                      <p:cBhvr>
                                        <p:cTn id="17" dur="500"/>
                                        <p:tgtEl>
                                          <p:spTgt spid="7454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745486"/>
                                        </p:tgtEl>
                                        <p:attrNameLst>
                                          <p:attrName>style.visibility</p:attrName>
                                        </p:attrNameLst>
                                      </p:cBhvr>
                                      <p:to>
                                        <p:strVal val="visible"/>
                                      </p:to>
                                    </p:set>
                                    <p:animEffect transition="in" filter="slide(fromBottom)">
                                      <p:cBhvr>
                                        <p:cTn id="22" dur="500"/>
                                        <p:tgtEl>
                                          <p:spTgt spid="745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82" grpId="0"/>
      <p:bldP spid="745484" grpId="0"/>
      <p:bldP spid="74548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6">
            <a:extLst>
              <a:ext uri="{FF2B5EF4-FFF2-40B4-BE49-F238E27FC236}">
                <a16:creationId xmlns:a16="http://schemas.microsoft.com/office/drawing/2014/main" id="{FE47EAA2-9B41-46D2-AC8F-D2C9CC6A060E}"/>
              </a:ext>
            </a:extLst>
          </p:cNvPr>
          <p:cNvGraphicFramePr>
            <a:graphicFrameLocks noChangeAspect="1"/>
          </p:cNvGraphicFramePr>
          <p:nvPr>
            <p:extLst>
              <p:ext uri="{D42A27DB-BD31-4B8C-83A1-F6EECF244321}">
                <p14:modId xmlns:p14="http://schemas.microsoft.com/office/powerpoint/2010/main" val="192969310"/>
              </p:ext>
            </p:extLst>
          </p:nvPr>
        </p:nvGraphicFramePr>
        <p:xfrm>
          <a:off x="1153611" y="4574364"/>
          <a:ext cx="6836778" cy="1372320"/>
        </p:xfrm>
        <a:graphic>
          <a:graphicData uri="http://schemas.openxmlformats.org/presentationml/2006/ole">
            <mc:AlternateContent xmlns:mc="http://schemas.openxmlformats.org/markup-compatibility/2006">
              <mc:Choice xmlns:v="urn:schemas-microsoft-com:vml" Requires="v">
                <p:oleObj spid="_x0000_s70718" name="CS ChemDraw Drawing" r:id="rId3" imgW="5359406" imgH="1075685" progId="ChemDraw.Document.6.0">
                  <p:embed/>
                </p:oleObj>
              </mc:Choice>
              <mc:Fallback>
                <p:oleObj name="CS ChemDraw Drawing" r:id="rId3" imgW="5359406" imgH="1075685" progId="ChemDraw.Document.6.0">
                  <p:embed/>
                  <p:pic>
                    <p:nvPicPr>
                      <p:cNvPr id="745488" name="Object 16">
                        <a:extLst>
                          <a:ext uri="{FF2B5EF4-FFF2-40B4-BE49-F238E27FC236}">
                            <a16:creationId xmlns:a16="http://schemas.microsoft.com/office/drawing/2014/main" id="{C3C4D896-0D55-47BA-84DC-7B2EA0C302E9}"/>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611" y="4574364"/>
                        <a:ext cx="6836778" cy="1372320"/>
                      </a:xfrm>
                      <a:prstGeom prst="rect">
                        <a:avLst/>
                      </a:prstGeom>
                      <a:noFill/>
                      <a:ln>
                        <a:noFill/>
                      </a:ln>
                      <a:effectLst/>
                    </p:spPr>
                  </p:pic>
                </p:oleObj>
              </mc:Fallback>
            </mc:AlternateContent>
          </a:graphicData>
        </a:graphic>
      </p:graphicFrame>
      <p:grpSp>
        <p:nvGrpSpPr>
          <p:cNvPr id="13" name="组合 2">
            <a:extLst>
              <a:ext uri="{FF2B5EF4-FFF2-40B4-BE49-F238E27FC236}">
                <a16:creationId xmlns:a16="http://schemas.microsoft.com/office/drawing/2014/main" id="{721C5238-12ED-4FD8-BA0E-EAEED4078783}"/>
              </a:ext>
            </a:extLst>
          </p:cNvPr>
          <p:cNvGrpSpPr>
            <a:grpSpLocks/>
          </p:cNvGrpSpPr>
          <p:nvPr/>
        </p:nvGrpSpPr>
        <p:grpSpPr bwMode="auto">
          <a:xfrm>
            <a:off x="847725" y="1172592"/>
            <a:ext cx="5694363" cy="2184400"/>
            <a:chOff x="1722438" y="4251877"/>
            <a:chExt cx="5694362" cy="2183848"/>
          </a:xfrm>
        </p:grpSpPr>
        <p:sp>
          <p:nvSpPr>
            <p:cNvPr id="14" name="Text Box 11">
              <a:extLst>
                <a:ext uri="{FF2B5EF4-FFF2-40B4-BE49-F238E27FC236}">
                  <a16:creationId xmlns:a16="http://schemas.microsoft.com/office/drawing/2014/main" id="{CAC33C66-2A15-4B85-BFBE-7DF8AC3C4CAF}"/>
                </a:ext>
              </a:extLst>
            </p:cNvPr>
            <p:cNvSpPr txBox="1">
              <a:spLocks noChangeArrowheads="1"/>
            </p:cNvSpPr>
            <p:nvPr/>
          </p:nvSpPr>
          <p:spPr bwMode="auto">
            <a:xfrm>
              <a:off x="1722438" y="5794375"/>
              <a:ext cx="2266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9DD9"/>
                  </a:solidFill>
                  <a:effectLst/>
                  <a:uLnTx/>
                  <a:uFillTx/>
                  <a:latin typeface="Arial" panose="020B0604020202020204" pitchFamily="34" charset="0"/>
                  <a:ea typeface="宋体" panose="02010600030101010101" pitchFamily="2" charset="-122"/>
                </a:rPr>
                <a:t>Reactivity reduces,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9DD9"/>
                  </a:solidFill>
                  <a:effectLst/>
                  <a:uLnTx/>
                  <a:uFillTx/>
                  <a:latin typeface="Arial" panose="020B0604020202020204" pitchFamily="34" charset="0"/>
                  <a:ea typeface="宋体" panose="02010600030101010101" pitchFamily="2" charset="-122"/>
                </a:rPr>
                <a:t>Products: </a:t>
              </a:r>
              <a:r>
                <a:rPr kumimoji="0" lang="en-US" altLang="zh-CN" sz="1800" b="1" i="1" u="none" strike="noStrike" kern="0" cap="none" spc="0" normalizeH="0" baseline="0" noProof="0">
                  <a:ln>
                    <a:noFill/>
                  </a:ln>
                  <a:solidFill>
                    <a:srgbClr val="009DD9"/>
                  </a:solidFill>
                  <a:effectLst/>
                  <a:uLnTx/>
                  <a:uFillTx/>
                  <a:latin typeface="Arial" panose="020B0604020202020204" pitchFamily="34" charset="0"/>
                  <a:ea typeface="宋体" panose="02010600030101010101" pitchFamily="2" charset="-122"/>
                </a:rPr>
                <a:t>o</a:t>
              </a:r>
              <a:r>
                <a:rPr kumimoji="0" lang="en-US" altLang="zh-CN" sz="1800" b="1" i="0" u="none" strike="noStrike" kern="0" cap="none" spc="0" normalizeH="0" baseline="0" noProof="0">
                  <a:ln>
                    <a:noFill/>
                  </a:ln>
                  <a:solidFill>
                    <a:srgbClr val="009DD9"/>
                  </a:solidFill>
                  <a:effectLst/>
                  <a:uLnTx/>
                  <a:uFillTx/>
                  <a:latin typeface="Arial" panose="020B0604020202020204" pitchFamily="34" charset="0"/>
                  <a:ea typeface="宋体" panose="02010600030101010101" pitchFamily="2" charset="-122"/>
                </a:rPr>
                <a:t>-,</a:t>
              </a:r>
              <a:r>
                <a:rPr kumimoji="0" lang="en-US" altLang="zh-CN" sz="1800" b="1" i="1" u="none" strike="noStrike" kern="0" cap="none" spc="0" normalizeH="0" baseline="0" noProof="0">
                  <a:ln>
                    <a:noFill/>
                  </a:ln>
                  <a:solidFill>
                    <a:srgbClr val="009DD9"/>
                  </a:solidFill>
                  <a:effectLst/>
                  <a:uLnTx/>
                  <a:uFillTx/>
                  <a:latin typeface="Arial" panose="020B0604020202020204" pitchFamily="34" charset="0"/>
                  <a:ea typeface="宋体" panose="02010600030101010101" pitchFamily="2" charset="-122"/>
                </a:rPr>
                <a:t>p</a:t>
              </a:r>
              <a:r>
                <a:rPr kumimoji="0" lang="en-US" altLang="zh-CN" sz="1800" b="1" i="0" u="none" strike="noStrike" kern="0" cap="none" spc="0" normalizeH="0" baseline="0" noProof="0">
                  <a:ln>
                    <a:noFill/>
                  </a:ln>
                  <a:solidFill>
                    <a:srgbClr val="009DD9"/>
                  </a:solidFill>
                  <a:effectLst/>
                  <a:uLnTx/>
                  <a:uFillTx/>
                  <a:latin typeface="Arial" panose="020B0604020202020204" pitchFamily="34" charset="0"/>
                  <a:ea typeface="宋体" panose="02010600030101010101" pitchFamily="2" charset="-122"/>
                </a:rPr>
                <a:t>-</a:t>
              </a:r>
            </a:p>
          </p:txBody>
        </p:sp>
        <p:graphicFrame>
          <p:nvGraphicFramePr>
            <p:cNvPr id="15" name="Object 12">
              <a:extLst>
                <a:ext uri="{FF2B5EF4-FFF2-40B4-BE49-F238E27FC236}">
                  <a16:creationId xmlns:a16="http://schemas.microsoft.com/office/drawing/2014/main" id="{8BEF51D9-53E9-4191-8767-B813FB1453E0}"/>
                </a:ext>
              </a:extLst>
            </p:cNvPr>
            <p:cNvGraphicFramePr>
              <a:graphicFrameLocks noChangeAspect="1"/>
            </p:cNvGraphicFramePr>
            <p:nvPr/>
          </p:nvGraphicFramePr>
          <p:xfrm>
            <a:off x="1967879" y="4251877"/>
            <a:ext cx="5005387" cy="1493838"/>
          </p:xfrm>
          <a:graphic>
            <a:graphicData uri="http://schemas.openxmlformats.org/presentationml/2006/ole">
              <mc:AlternateContent xmlns:mc="http://schemas.openxmlformats.org/markup-compatibility/2006">
                <mc:Choice xmlns:v="urn:schemas-microsoft-com:vml" Requires="v">
                  <p:oleObj spid="_x0000_s70719" name="CS ChemDraw Drawing" r:id="rId5" imgW="3118680" imgH="932400" progId="ChemDraw.Document.6.0">
                    <p:embed/>
                  </p:oleObj>
                </mc:Choice>
                <mc:Fallback>
                  <p:oleObj name="CS ChemDraw Drawing" r:id="rId5" imgW="3118680" imgH="932400" progId="ChemDraw.Document.6.0">
                    <p:embed/>
                    <p:pic>
                      <p:nvPicPr>
                        <p:cNvPr id="48131" name="Object 12">
                          <a:extLst>
                            <a:ext uri="{FF2B5EF4-FFF2-40B4-BE49-F238E27FC236}">
                              <a16:creationId xmlns:a16="http://schemas.microsoft.com/office/drawing/2014/main" id="{6639F7B9-BA00-49F3-ABA8-B39C5C88F9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7879" y="4251877"/>
                          <a:ext cx="5005387" cy="149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13">
              <a:extLst>
                <a:ext uri="{FF2B5EF4-FFF2-40B4-BE49-F238E27FC236}">
                  <a16:creationId xmlns:a16="http://schemas.microsoft.com/office/drawing/2014/main" id="{A31AE8EC-A4A2-4BEA-BF11-50690BDB174E}"/>
                </a:ext>
              </a:extLst>
            </p:cNvPr>
            <p:cNvSpPr txBox="1">
              <a:spLocks noChangeArrowheads="1"/>
            </p:cNvSpPr>
            <p:nvPr/>
          </p:nvSpPr>
          <p:spPr bwMode="auto">
            <a:xfrm>
              <a:off x="5878513" y="5802313"/>
              <a:ext cx="15382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1800" b="1" i="0" u="none" strike="noStrike" kern="0" cap="none" spc="0" normalizeH="0" baseline="0" noProof="0">
                  <a:ln>
                    <a:noFill/>
                  </a:ln>
                  <a:solidFill>
                    <a:srgbClr val="009DD9"/>
                  </a:solidFill>
                  <a:effectLst/>
                  <a:uLnTx/>
                  <a:uFillTx/>
                  <a:latin typeface="Arial" panose="020B0604020202020204" pitchFamily="34" charset="0"/>
                  <a:ea typeface="宋体" panose="02010600030101010101" pitchFamily="2" charset="-122"/>
                </a:rPr>
                <a:t>Product: </a:t>
              </a:r>
              <a:r>
                <a:rPr kumimoji="0" lang="en-US" altLang="zh-CN" sz="1800" b="1" i="1" u="none" strike="noStrike" kern="0" cap="none" spc="0" normalizeH="0" baseline="0" noProof="0">
                  <a:ln>
                    <a:noFill/>
                  </a:ln>
                  <a:solidFill>
                    <a:srgbClr val="009DD9"/>
                  </a:solidFill>
                  <a:effectLst/>
                  <a:uLnTx/>
                  <a:uFillTx/>
                  <a:latin typeface="Arial" panose="020B0604020202020204" pitchFamily="34" charset="0"/>
                  <a:ea typeface="宋体" panose="02010600030101010101" pitchFamily="2" charset="-122"/>
                </a:rPr>
                <a:t>m</a:t>
              </a:r>
              <a:r>
                <a:rPr kumimoji="0" lang="en-US" altLang="zh-CN" sz="1800" b="1" i="0" u="none" strike="noStrike" kern="0" cap="none" spc="0" normalizeH="0" baseline="0" noProof="0">
                  <a:ln>
                    <a:noFill/>
                  </a:ln>
                  <a:solidFill>
                    <a:srgbClr val="009DD9"/>
                  </a:solidFill>
                  <a:effectLst/>
                  <a:uLnTx/>
                  <a:uFillTx/>
                  <a:latin typeface="Arial" panose="020B0604020202020204" pitchFamily="34" charset="0"/>
                  <a:ea typeface="宋体" panose="02010600030101010101" pitchFamily="2" charset="-122"/>
                </a:rPr>
                <a:t>-</a:t>
              </a:r>
            </a:p>
          </p:txBody>
        </p:sp>
        <p:sp>
          <p:nvSpPr>
            <p:cNvPr id="17" name="TextBox 6">
              <a:extLst>
                <a:ext uri="{FF2B5EF4-FFF2-40B4-BE49-F238E27FC236}">
                  <a16:creationId xmlns:a16="http://schemas.microsoft.com/office/drawing/2014/main" id="{52D7FFDB-B4F2-495B-A56E-CAE8C9766B8D}"/>
                </a:ext>
              </a:extLst>
            </p:cNvPr>
            <p:cNvSpPr txBox="1">
              <a:spLocks noChangeArrowheads="1"/>
            </p:cNvSpPr>
            <p:nvPr/>
          </p:nvSpPr>
          <p:spPr bwMode="auto">
            <a:xfrm>
              <a:off x="5114925" y="4996226"/>
              <a:ext cx="1273175" cy="366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间位产物</a:t>
              </a:r>
            </a:p>
          </p:txBody>
        </p:sp>
        <p:sp>
          <p:nvSpPr>
            <p:cNvPr id="18" name="TextBox 7">
              <a:extLst>
                <a:ext uri="{FF2B5EF4-FFF2-40B4-BE49-F238E27FC236}">
                  <a16:creationId xmlns:a16="http://schemas.microsoft.com/office/drawing/2014/main" id="{F9C84B64-C597-4040-8B29-FBC87C2BA895}"/>
                </a:ext>
              </a:extLst>
            </p:cNvPr>
            <p:cNvSpPr txBox="1">
              <a:spLocks noChangeArrowheads="1"/>
            </p:cNvSpPr>
            <p:nvPr/>
          </p:nvSpPr>
          <p:spPr bwMode="auto">
            <a:xfrm>
              <a:off x="3352800" y="4758633"/>
              <a:ext cx="901700" cy="64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活化能力降低</a:t>
              </a:r>
            </a:p>
          </p:txBody>
        </p:sp>
      </p:grpSp>
      <p:sp>
        <p:nvSpPr>
          <p:cNvPr id="19" name="Text Box 12">
            <a:extLst>
              <a:ext uri="{FF2B5EF4-FFF2-40B4-BE49-F238E27FC236}">
                <a16:creationId xmlns:a16="http://schemas.microsoft.com/office/drawing/2014/main" id="{76338EE1-5C0F-437D-9077-DE96EB9AE4FF}"/>
              </a:ext>
            </a:extLst>
          </p:cNvPr>
          <p:cNvSpPr txBox="1">
            <a:spLocks noChangeArrowheads="1"/>
          </p:cNvSpPr>
          <p:nvPr/>
        </p:nvSpPr>
        <p:spPr bwMode="auto">
          <a:xfrm>
            <a:off x="7069138" y="1399605"/>
            <a:ext cx="13636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0" lang="zh-CN" altLang="en-US" sz="2000">
                <a:solidFill>
                  <a:srgbClr val="CB0BA6"/>
                </a:solidFill>
                <a:latin typeface="Arial" panose="020B0604020202020204" pitchFamily="34" charset="0"/>
                <a:ea typeface="黑体" panose="02010609060101010101" pitchFamily="49" charset="-122"/>
              </a:rPr>
              <a:t>解决办法</a:t>
            </a:r>
          </a:p>
        </p:txBody>
      </p:sp>
    </p:spTree>
    <p:extLst>
      <p:ext uri="{BB962C8B-B14F-4D97-AF65-F5344CB8AC3E}">
        <p14:creationId xmlns:p14="http://schemas.microsoft.com/office/powerpoint/2010/main" val="20967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6502" name="Object 6">
            <a:extLst>
              <a:ext uri="{FF2B5EF4-FFF2-40B4-BE49-F238E27FC236}">
                <a16:creationId xmlns:a16="http://schemas.microsoft.com/office/drawing/2014/main" id="{011498A7-40CC-4552-9193-6B28FB145E01}"/>
              </a:ext>
            </a:extLst>
          </p:cNvPr>
          <p:cNvGraphicFramePr>
            <a:graphicFrameLocks noGrp="1" noChangeAspect="1"/>
          </p:cNvGraphicFramePr>
          <p:nvPr>
            <p:ph sz="half" idx="1"/>
            <p:extLst>
              <p:ext uri="{D42A27DB-BD31-4B8C-83A1-F6EECF244321}">
                <p14:modId xmlns:p14="http://schemas.microsoft.com/office/powerpoint/2010/main" val="2635219516"/>
              </p:ext>
            </p:extLst>
          </p:nvPr>
        </p:nvGraphicFramePr>
        <p:xfrm>
          <a:off x="827088" y="2996952"/>
          <a:ext cx="6840537" cy="1431925"/>
        </p:xfrm>
        <a:graphic>
          <a:graphicData uri="http://schemas.openxmlformats.org/presentationml/2006/ole">
            <mc:AlternateContent xmlns:mc="http://schemas.openxmlformats.org/markup-compatibility/2006">
              <mc:Choice xmlns:v="urn:schemas-microsoft-com:vml" Requires="v">
                <p:oleObj spid="_x0000_s30936" name="CS ChemDraw Drawing" r:id="rId3" imgW="5330522" imgH="1116715" progId="ChemDraw.Document.6.0">
                  <p:embed/>
                </p:oleObj>
              </mc:Choice>
              <mc:Fallback>
                <p:oleObj name="CS ChemDraw Drawing" r:id="rId3" imgW="5330522" imgH="1116715" progId="ChemDraw.Document.6.0">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996952"/>
                        <a:ext cx="6840537" cy="14319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6504" name="Object 8">
            <a:extLst>
              <a:ext uri="{FF2B5EF4-FFF2-40B4-BE49-F238E27FC236}">
                <a16:creationId xmlns:a16="http://schemas.microsoft.com/office/drawing/2014/main" id="{5057417C-D859-4885-A994-FC49AF6B037B}"/>
              </a:ext>
            </a:extLst>
          </p:cNvPr>
          <p:cNvGraphicFramePr>
            <a:graphicFrameLocks noGrp="1" noChangeAspect="1"/>
          </p:cNvGraphicFramePr>
          <p:nvPr>
            <p:ph sz="quarter" idx="2"/>
            <p:extLst>
              <p:ext uri="{D42A27DB-BD31-4B8C-83A1-F6EECF244321}">
                <p14:modId xmlns:p14="http://schemas.microsoft.com/office/powerpoint/2010/main" val="1961286393"/>
              </p:ext>
            </p:extLst>
          </p:nvPr>
        </p:nvGraphicFramePr>
        <p:xfrm>
          <a:off x="755650" y="5229200"/>
          <a:ext cx="7850188" cy="1181100"/>
        </p:xfrm>
        <a:graphic>
          <a:graphicData uri="http://schemas.openxmlformats.org/presentationml/2006/ole">
            <mc:AlternateContent xmlns:mc="http://schemas.openxmlformats.org/markup-compatibility/2006">
              <mc:Choice xmlns:v="urn:schemas-microsoft-com:vml" Requires="v">
                <p:oleObj spid="_x0000_s30937" name="CS ChemDraw Drawing" r:id="rId5" imgW="6182456" imgH="930731" progId="ChemDraw.Document.6.0">
                  <p:embed/>
                </p:oleObj>
              </mc:Choice>
              <mc:Fallback>
                <p:oleObj name="CS ChemDraw Drawing" r:id="rId5" imgW="6182456" imgH="930731" progId="ChemDraw.Document.6.0">
                  <p:embed/>
                  <p:pic>
                    <p:nvPicPr>
                      <p:cNvPr id="0" name="Object 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5229200"/>
                        <a:ext cx="7850188" cy="11811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a:extLst>
              <a:ext uri="{FF2B5EF4-FFF2-40B4-BE49-F238E27FC236}">
                <a16:creationId xmlns:a16="http://schemas.microsoft.com/office/drawing/2014/main" id="{D66607BE-F9A0-40ED-BECB-4C84E8609384}"/>
              </a:ext>
            </a:extLst>
          </p:cNvPr>
          <p:cNvSpPr>
            <a:spLocks noGrp="1"/>
          </p:cNvSpPr>
          <p:nvPr>
            <p:ph type="dt" sz="quarter" idx="10"/>
          </p:nvPr>
        </p:nvSpPr>
        <p:spPr/>
        <p:txBody>
          <a:bodyPr/>
          <a:lstStyle/>
          <a:p>
            <a:pPr>
              <a:defRPr/>
            </a:pPr>
            <a:fld id="{387A816A-852E-4349-9599-B6B3C92AF73B}" type="datetime11">
              <a:rPr lang="zh-CN" altLang="en-US"/>
              <a:pPr>
                <a:defRPr/>
              </a:pPr>
              <a:t>13:53:09</a:t>
            </a:fld>
            <a:endParaRPr lang="en-US" altLang="zh-CN"/>
          </a:p>
        </p:txBody>
      </p:sp>
      <p:sp>
        <p:nvSpPr>
          <p:cNvPr id="10" name="灯片编号占位符 7">
            <a:extLst>
              <a:ext uri="{FF2B5EF4-FFF2-40B4-BE49-F238E27FC236}">
                <a16:creationId xmlns:a16="http://schemas.microsoft.com/office/drawing/2014/main" id="{FB4B152D-57A8-4DD2-BBA6-053FFAB68B4D}"/>
              </a:ext>
            </a:extLst>
          </p:cNvPr>
          <p:cNvSpPr>
            <a:spLocks noGrp="1"/>
          </p:cNvSpPr>
          <p:nvPr>
            <p:ph type="sldNum" sz="quarter" idx="12"/>
          </p:nvPr>
        </p:nvSpPr>
        <p:spPr/>
        <p:txBody>
          <a:bodyPr/>
          <a:lstStyle/>
          <a:p>
            <a:pPr>
              <a:defRPr/>
            </a:pPr>
            <a:fld id="{C8E47E40-11F1-487A-88EC-AD9965EAB4C4}" type="slidenum">
              <a:rPr lang="en-US" altLang="zh-CN"/>
              <a:pPr>
                <a:defRPr/>
              </a:pPr>
              <a:t>44</a:t>
            </a:fld>
            <a:endParaRPr lang="en-US" altLang="zh-CN"/>
          </a:p>
        </p:txBody>
      </p:sp>
      <p:sp>
        <p:nvSpPr>
          <p:cNvPr id="746500" name="Rectangle 4">
            <a:extLst>
              <a:ext uri="{FF2B5EF4-FFF2-40B4-BE49-F238E27FC236}">
                <a16:creationId xmlns:a16="http://schemas.microsoft.com/office/drawing/2014/main" id="{D3559755-E9B0-4F41-A589-35AC8E95EE16}"/>
              </a:ext>
            </a:extLst>
          </p:cNvPr>
          <p:cNvSpPr>
            <a:spLocks noChangeArrowheads="1"/>
          </p:cNvSpPr>
          <p:nvPr/>
        </p:nvSpPr>
        <p:spPr bwMode="auto">
          <a:xfrm>
            <a:off x="414337" y="1412533"/>
            <a:ext cx="8315325" cy="93634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marL="0" eaLnBrk="1" hangingPunct="1">
              <a:lnSpc>
                <a:spcPct val="120000"/>
              </a:lnSpc>
              <a:spcBef>
                <a:spcPts val="0"/>
              </a:spcBef>
              <a:buFontTx/>
              <a:buNone/>
            </a:pPr>
            <a:r>
              <a:rPr lang="en-US" altLang="zh-CN"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楷体" panose="02010609060101010101" pitchFamily="49" charset="-122"/>
                <a:cs typeface="Arial" panose="020B0604020202020204" pitchFamily="34" charset="0"/>
              </a:rPr>
              <a:t>硝酸具有氧化性，为防止苯胺被氧化为对苯醌，通常用</a:t>
            </a:r>
            <a:r>
              <a:rPr lang="zh-CN" altLang="en-US" sz="2400" dirty="0">
                <a:solidFill>
                  <a:srgbClr val="FF0000"/>
                </a:solidFill>
                <a:latin typeface="Times New Roman" panose="02020603050405020304" pitchFamily="18" charset="0"/>
                <a:ea typeface="楷体" panose="02010609060101010101" pitchFamily="49" charset="-122"/>
                <a:cs typeface="Arial" panose="020B0604020202020204" pitchFamily="34" charset="0"/>
              </a:rPr>
              <a:t>酰化反应</a:t>
            </a:r>
            <a:r>
              <a:rPr lang="zh-CN" altLang="en-US" sz="2400" dirty="0">
                <a:latin typeface="Times New Roman" panose="02020603050405020304" pitchFamily="18" charset="0"/>
                <a:ea typeface="楷体" panose="02010609060101010101" pitchFamily="49" charset="-122"/>
                <a:cs typeface="Arial" panose="020B0604020202020204" pitchFamily="34" charset="0"/>
              </a:rPr>
              <a:t>或</a:t>
            </a:r>
            <a:r>
              <a:rPr lang="zh-CN" altLang="en-US" sz="2400" dirty="0">
                <a:solidFill>
                  <a:srgbClr val="FF0000"/>
                </a:solidFill>
                <a:latin typeface="Times New Roman" panose="02020603050405020304" pitchFamily="18" charset="0"/>
                <a:ea typeface="楷体" panose="02010609060101010101" pitchFamily="49" charset="-122"/>
                <a:cs typeface="Arial" panose="020B0604020202020204" pitchFamily="34" charset="0"/>
              </a:rPr>
              <a:t>成盐反应</a:t>
            </a:r>
            <a:r>
              <a:rPr lang="zh-CN" altLang="en-US" sz="2400" dirty="0">
                <a:latin typeface="Times New Roman" panose="02020603050405020304" pitchFamily="18" charset="0"/>
                <a:ea typeface="楷体" panose="02010609060101010101" pitchFamily="49" charset="-122"/>
                <a:cs typeface="Arial" panose="020B0604020202020204" pitchFamily="34" charset="0"/>
              </a:rPr>
              <a:t>来保护氨基。</a:t>
            </a:r>
          </a:p>
        </p:txBody>
      </p:sp>
      <p:sp>
        <p:nvSpPr>
          <p:cNvPr id="746501" name="Rectangle 5">
            <a:extLst>
              <a:ext uri="{FF2B5EF4-FFF2-40B4-BE49-F238E27FC236}">
                <a16:creationId xmlns:a16="http://schemas.microsoft.com/office/drawing/2014/main" id="{F9B284D9-FD6A-4566-BF52-535EE2B3E51F}"/>
              </a:ext>
            </a:extLst>
          </p:cNvPr>
          <p:cNvSpPr>
            <a:spLocks noChangeArrowheads="1"/>
          </p:cNvSpPr>
          <p:nvPr/>
        </p:nvSpPr>
        <p:spPr bwMode="auto">
          <a:xfrm>
            <a:off x="468313" y="523528"/>
            <a:ext cx="259080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dirty="0">
                <a:latin typeface="Arial" panose="020B0604020202020204" pitchFamily="34" charset="0"/>
                <a:ea typeface="楷体" panose="02010609060101010101" pitchFamily="49" charset="-122"/>
                <a:cs typeface="Arial" panose="020B0604020202020204" pitchFamily="34" charset="0"/>
              </a:rPr>
              <a:t>B. </a:t>
            </a:r>
            <a:r>
              <a:rPr lang="zh-CN" altLang="en-US" sz="2400" dirty="0">
                <a:latin typeface="Arial" panose="020B0604020202020204" pitchFamily="34" charset="0"/>
                <a:ea typeface="楷体" panose="02010609060101010101" pitchFamily="49" charset="-122"/>
                <a:cs typeface="Arial" panose="020B0604020202020204" pitchFamily="34" charset="0"/>
              </a:rPr>
              <a:t>硝化反应</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46501"/>
                                        </p:tgtEl>
                                        <p:attrNameLst>
                                          <p:attrName>style.visibility</p:attrName>
                                        </p:attrNameLst>
                                      </p:cBhvr>
                                      <p:to>
                                        <p:strVal val="visible"/>
                                      </p:to>
                                    </p:set>
                                    <p:animEffect transition="in" filter="slide(fromBottom)">
                                      <p:cBhvr>
                                        <p:cTn id="7" dur="500"/>
                                        <p:tgtEl>
                                          <p:spTgt spid="7465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46500"/>
                                        </p:tgtEl>
                                        <p:attrNameLst>
                                          <p:attrName>style.visibility</p:attrName>
                                        </p:attrNameLst>
                                      </p:cBhvr>
                                      <p:to>
                                        <p:strVal val="visible"/>
                                      </p:to>
                                    </p:set>
                                    <p:animEffect transition="in" filter="slide(fromBottom)">
                                      <p:cBhvr>
                                        <p:cTn id="12" dur="500"/>
                                        <p:tgtEl>
                                          <p:spTgt spid="7465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746502"/>
                                        </p:tgtEl>
                                        <p:attrNameLst>
                                          <p:attrName>style.visibility</p:attrName>
                                        </p:attrNameLst>
                                      </p:cBhvr>
                                      <p:to>
                                        <p:strVal val="visible"/>
                                      </p:to>
                                    </p:set>
                                    <p:animEffect transition="in" filter="slide(fromBottom)">
                                      <p:cBhvr>
                                        <p:cTn id="17" dur="500"/>
                                        <p:tgtEl>
                                          <p:spTgt spid="7465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746504"/>
                                        </p:tgtEl>
                                        <p:attrNameLst>
                                          <p:attrName>style.visibility</p:attrName>
                                        </p:attrNameLst>
                                      </p:cBhvr>
                                      <p:to>
                                        <p:strVal val="visible"/>
                                      </p:to>
                                    </p:set>
                                    <p:animEffect transition="in" filter="slide(fromBottom)">
                                      <p:cBhvr>
                                        <p:cTn id="22" dur="500"/>
                                        <p:tgtEl>
                                          <p:spTgt spid="746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500" grpId="0"/>
      <p:bldP spid="74650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12">
            <a:extLst>
              <a:ext uri="{FF2B5EF4-FFF2-40B4-BE49-F238E27FC236}">
                <a16:creationId xmlns:a16="http://schemas.microsoft.com/office/drawing/2014/main" id="{CD9C99BA-547D-49FE-ABD1-07152091AC34}"/>
              </a:ext>
            </a:extLst>
          </p:cNvPr>
          <p:cNvGraphicFramePr>
            <a:graphicFrameLocks noChangeAspect="1"/>
          </p:cNvGraphicFramePr>
          <p:nvPr>
            <p:extLst>
              <p:ext uri="{D42A27DB-BD31-4B8C-83A1-F6EECF244321}">
                <p14:modId xmlns:p14="http://schemas.microsoft.com/office/powerpoint/2010/main" val="575040712"/>
              </p:ext>
            </p:extLst>
          </p:nvPr>
        </p:nvGraphicFramePr>
        <p:xfrm>
          <a:off x="1772198" y="1309534"/>
          <a:ext cx="5599603" cy="1452571"/>
        </p:xfrm>
        <a:graphic>
          <a:graphicData uri="http://schemas.openxmlformats.org/presentationml/2006/ole">
            <mc:AlternateContent xmlns:mc="http://schemas.openxmlformats.org/markup-compatibility/2006">
              <mc:Choice xmlns:v="urn:schemas-microsoft-com:vml" Requires="v">
                <p:oleObj spid="_x0000_s71807" name="CS ChemDraw Drawing" r:id="rId3" imgW="4350637" imgH="1128862" progId="ChemDraw.Document.6.0">
                  <p:embed/>
                </p:oleObj>
              </mc:Choice>
              <mc:Fallback>
                <p:oleObj name="CS ChemDraw Drawing" r:id="rId3" imgW="4350637" imgH="1128862" progId="ChemDraw.Document.6.0">
                  <p:embed/>
                  <p:pic>
                    <p:nvPicPr>
                      <p:cNvPr id="746508" name="Object 12">
                        <a:extLst>
                          <a:ext uri="{FF2B5EF4-FFF2-40B4-BE49-F238E27FC236}">
                            <a16:creationId xmlns:a16="http://schemas.microsoft.com/office/drawing/2014/main" id="{9EB8F8A0-F28F-42F7-A111-06DBC454AF28}"/>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2198" y="1309534"/>
                        <a:ext cx="5599603" cy="1452571"/>
                      </a:xfrm>
                      <a:prstGeom prst="rect">
                        <a:avLst/>
                      </a:prstGeom>
                      <a:noFill/>
                      <a:ln>
                        <a:noFill/>
                      </a:ln>
                      <a:effectLst/>
                    </p:spPr>
                  </p:pic>
                </p:oleObj>
              </mc:Fallback>
            </mc:AlternateContent>
          </a:graphicData>
        </a:graphic>
      </p:graphicFrame>
      <p:sp>
        <p:nvSpPr>
          <p:cNvPr id="7" name="Rectangle 11">
            <a:extLst>
              <a:ext uri="{FF2B5EF4-FFF2-40B4-BE49-F238E27FC236}">
                <a16:creationId xmlns:a16="http://schemas.microsoft.com/office/drawing/2014/main" id="{2194A00B-80F4-4CB9-A363-73219EA9F8DE}"/>
              </a:ext>
            </a:extLst>
          </p:cNvPr>
          <p:cNvSpPr>
            <a:spLocks noChangeArrowheads="1"/>
          </p:cNvSpPr>
          <p:nvPr/>
        </p:nvSpPr>
        <p:spPr bwMode="auto">
          <a:xfrm>
            <a:off x="511175" y="188640"/>
            <a:ext cx="1900238"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dirty="0">
                <a:latin typeface="Arial" panose="020B0604020202020204" pitchFamily="34" charset="0"/>
                <a:ea typeface="楷体" panose="02010609060101010101" pitchFamily="49" charset="-122"/>
                <a:cs typeface="Arial" panose="020B0604020202020204" pitchFamily="34" charset="0"/>
              </a:rPr>
              <a:t>C. </a:t>
            </a:r>
            <a:r>
              <a:rPr lang="zh-CN" altLang="en-US" sz="2400" dirty="0">
                <a:latin typeface="Arial" panose="020B0604020202020204" pitchFamily="34" charset="0"/>
                <a:ea typeface="楷体" panose="02010609060101010101" pitchFamily="49" charset="-122"/>
                <a:cs typeface="Arial" panose="020B0604020202020204" pitchFamily="34" charset="0"/>
              </a:rPr>
              <a:t>磺化反应</a:t>
            </a:r>
          </a:p>
        </p:txBody>
      </p:sp>
      <p:sp>
        <p:nvSpPr>
          <p:cNvPr id="13" name="文本框 12">
            <a:extLst>
              <a:ext uri="{FF2B5EF4-FFF2-40B4-BE49-F238E27FC236}">
                <a16:creationId xmlns:a16="http://schemas.microsoft.com/office/drawing/2014/main" id="{9AEBB88C-40B4-40E5-9914-6CF0B7BB442A}"/>
              </a:ext>
            </a:extLst>
          </p:cNvPr>
          <p:cNvSpPr txBox="1"/>
          <p:nvPr/>
        </p:nvSpPr>
        <p:spPr>
          <a:xfrm>
            <a:off x="899592" y="747795"/>
            <a:ext cx="7344816" cy="461665"/>
          </a:xfrm>
          <a:prstGeom prst="rect">
            <a:avLst/>
          </a:prstGeom>
          <a:noFill/>
        </p:spPr>
        <p:txBody>
          <a:bodyPr wrap="square">
            <a:spAutoFit/>
          </a:bodyPr>
          <a:lstStyle/>
          <a:p>
            <a:r>
              <a:rPr lang="zh-CN" altLang="en-US" dirty="0">
                <a:solidFill>
                  <a:srgbClr val="0076A3"/>
                </a:solidFill>
                <a:ea typeface="黑体" panose="02010609060101010101" pitchFamily="49" charset="-122"/>
              </a:rPr>
              <a:t>高温（</a:t>
            </a:r>
            <a:r>
              <a:rPr lang="en-US" altLang="zh-CN" dirty="0">
                <a:solidFill>
                  <a:srgbClr val="0076A3"/>
                </a:solidFill>
                <a:ea typeface="黑体" panose="02010609060101010101" pitchFamily="49" charset="-122"/>
              </a:rPr>
              <a:t>180</a:t>
            </a:r>
            <a:r>
              <a:rPr lang="zh-CN" altLang="en-US" dirty="0">
                <a:solidFill>
                  <a:srgbClr val="0076A3"/>
                </a:solidFill>
                <a:ea typeface="黑体" panose="02010609060101010101" pitchFamily="49" charset="-122"/>
              </a:rPr>
              <a:t>～</a:t>
            </a:r>
            <a:r>
              <a:rPr lang="en-US" altLang="zh-CN" dirty="0">
                <a:solidFill>
                  <a:srgbClr val="0076A3"/>
                </a:solidFill>
                <a:ea typeface="黑体" panose="02010609060101010101" pitchFamily="49" charset="-122"/>
              </a:rPr>
              <a:t>190℃</a:t>
            </a:r>
            <a:r>
              <a:rPr lang="zh-CN" altLang="en-US" dirty="0">
                <a:solidFill>
                  <a:srgbClr val="0076A3"/>
                </a:solidFill>
                <a:ea typeface="黑体" panose="02010609060101010101" pitchFamily="49" charset="-122"/>
              </a:rPr>
              <a:t>）下与浓硫酸共热，得对位产物。</a:t>
            </a:r>
            <a:endParaRPr lang="zh-CN" altLang="en-US" dirty="0"/>
          </a:p>
        </p:txBody>
      </p:sp>
      <p:grpSp>
        <p:nvGrpSpPr>
          <p:cNvPr id="31" name="组合 30">
            <a:extLst>
              <a:ext uri="{FF2B5EF4-FFF2-40B4-BE49-F238E27FC236}">
                <a16:creationId xmlns:a16="http://schemas.microsoft.com/office/drawing/2014/main" id="{3AD695CA-4914-4C7A-9CFA-D9C2A903F222}"/>
              </a:ext>
            </a:extLst>
          </p:cNvPr>
          <p:cNvGrpSpPr/>
          <p:nvPr/>
        </p:nvGrpSpPr>
        <p:grpSpPr>
          <a:xfrm>
            <a:off x="2450476" y="2780532"/>
            <a:ext cx="4239519" cy="1368548"/>
            <a:chOff x="2450476" y="3039448"/>
            <a:chExt cx="4239519" cy="1368548"/>
          </a:xfrm>
        </p:grpSpPr>
        <p:graphicFrame>
          <p:nvGraphicFramePr>
            <p:cNvPr id="22" name="Object 5">
              <a:extLst>
                <a:ext uri="{FF2B5EF4-FFF2-40B4-BE49-F238E27FC236}">
                  <a16:creationId xmlns:a16="http://schemas.microsoft.com/office/drawing/2014/main" id="{958A544F-170E-45FA-AA06-3CDE627A0F5E}"/>
                </a:ext>
              </a:extLst>
            </p:cNvPr>
            <p:cNvGraphicFramePr>
              <a:graphicFrameLocks noChangeAspect="1"/>
            </p:cNvGraphicFramePr>
            <p:nvPr>
              <p:extLst>
                <p:ext uri="{D42A27DB-BD31-4B8C-83A1-F6EECF244321}">
                  <p14:modId xmlns:p14="http://schemas.microsoft.com/office/powerpoint/2010/main" val="1987080361"/>
                </p:ext>
              </p:extLst>
            </p:nvPr>
          </p:nvGraphicFramePr>
          <p:xfrm>
            <a:off x="2965132" y="3039448"/>
            <a:ext cx="3724863" cy="1368548"/>
          </p:xfrm>
          <a:graphic>
            <a:graphicData uri="http://schemas.openxmlformats.org/presentationml/2006/ole">
              <mc:AlternateContent xmlns:mc="http://schemas.openxmlformats.org/markup-compatibility/2006">
                <mc:Choice xmlns:v="urn:schemas-microsoft-com:vml" Requires="v">
                  <p:oleObj spid="_x0000_s71808" name="CS ChemDraw Drawing" r:id="rId5" imgW="2497493" imgH="903760" progId="ChemDraw.Document.6.0">
                    <p:embed/>
                  </p:oleObj>
                </mc:Choice>
                <mc:Fallback>
                  <p:oleObj name="CS ChemDraw Drawing" r:id="rId5" imgW="2497493" imgH="903760" progId="ChemDraw.Document.6.0">
                    <p:embed/>
                    <p:pic>
                      <p:nvPicPr>
                        <p:cNvPr id="50186" name="Object 5">
                          <a:extLst>
                            <a:ext uri="{FF2B5EF4-FFF2-40B4-BE49-F238E27FC236}">
                              <a16:creationId xmlns:a16="http://schemas.microsoft.com/office/drawing/2014/main" id="{0814D311-1B39-4AB1-884A-FA7785F86FB5}"/>
                            </a:ext>
                          </a:extLst>
                        </p:cNvPr>
                        <p:cNvPicPr>
                          <a:picLocks noChangeAspect="1" noChangeArrowheads="1"/>
                        </p:cNvPicPr>
                        <p:nvPr/>
                      </p:nvPicPr>
                      <p:blipFill>
                        <a:blip r:embed="rId6"/>
                        <a:srcRect/>
                        <a:stretch>
                          <a:fillRect/>
                        </a:stretch>
                      </p:blipFill>
                      <p:spPr bwMode="auto">
                        <a:xfrm>
                          <a:off x="2965132" y="3039448"/>
                          <a:ext cx="3724863" cy="1368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Line 6">
              <a:extLst>
                <a:ext uri="{FF2B5EF4-FFF2-40B4-BE49-F238E27FC236}">
                  <a16:creationId xmlns:a16="http://schemas.microsoft.com/office/drawing/2014/main" id="{DFABF58A-F82F-46AD-9D93-80C94C2B05FB}"/>
                </a:ext>
              </a:extLst>
            </p:cNvPr>
            <p:cNvSpPr>
              <a:spLocks noChangeShapeType="1"/>
            </p:cNvSpPr>
            <p:nvPr/>
          </p:nvSpPr>
          <p:spPr bwMode="auto">
            <a:xfrm>
              <a:off x="2450476" y="3140968"/>
              <a:ext cx="465340" cy="411165"/>
            </a:xfrm>
            <a:prstGeom prst="line">
              <a:avLst/>
            </a:prstGeom>
            <a:noFill/>
            <a:ln w="63500">
              <a:solidFill>
                <a:srgbClr val="99CCFF"/>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24" name="Line 7">
              <a:extLst>
                <a:ext uri="{FF2B5EF4-FFF2-40B4-BE49-F238E27FC236}">
                  <a16:creationId xmlns:a16="http://schemas.microsoft.com/office/drawing/2014/main" id="{9DAA01DC-2E86-4E24-B1C3-65ABC59705FF}"/>
                </a:ext>
              </a:extLst>
            </p:cNvPr>
            <p:cNvSpPr>
              <a:spLocks noChangeShapeType="1"/>
            </p:cNvSpPr>
            <p:nvPr/>
          </p:nvSpPr>
          <p:spPr bwMode="auto">
            <a:xfrm flipV="1">
              <a:off x="2510410" y="3862759"/>
              <a:ext cx="414526" cy="285909"/>
            </a:xfrm>
            <a:prstGeom prst="line">
              <a:avLst/>
            </a:prstGeom>
            <a:noFill/>
            <a:ln w="12700">
              <a:solidFill>
                <a:srgbClr val="FF99CC"/>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grpSp>
      <p:sp>
        <p:nvSpPr>
          <p:cNvPr id="25" name="Text Box 4">
            <a:extLst>
              <a:ext uri="{FF2B5EF4-FFF2-40B4-BE49-F238E27FC236}">
                <a16:creationId xmlns:a16="http://schemas.microsoft.com/office/drawing/2014/main" id="{D44C83CC-DDE1-4797-A8A7-C63526D43913}"/>
              </a:ext>
            </a:extLst>
          </p:cNvPr>
          <p:cNvSpPr txBox="1">
            <a:spLocks noChangeArrowheads="1"/>
          </p:cNvSpPr>
          <p:nvPr/>
        </p:nvSpPr>
        <p:spPr bwMode="auto">
          <a:xfrm>
            <a:off x="4979988" y="4221088"/>
            <a:ext cx="3730625" cy="395288"/>
          </a:xfrm>
          <a:prstGeom prst="rect">
            <a:avLst/>
          </a:prstGeom>
          <a:noFill/>
          <a:ln w="28575">
            <a:solidFill>
              <a:srgbClr val="CB0BA6"/>
            </a:solidFill>
            <a:miter lim="800000"/>
            <a:headEnd/>
            <a:tailEnd/>
          </a:ln>
          <a:extLst>
            <a:ext uri="{909E8E84-426E-40DD-AFC4-6F175D3DCCD1}">
              <a14:hiddenFill xmlns:a14="http://schemas.microsoft.com/office/drawing/2010/main">
                <a:solidFill>
                  <a:srgbClr val="FF0000">
                    <a:alpha val="16862"/>
                  </a:srgbClr>
                </a:solidFill>
              </a14:hiddenFill>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zh-CN" altLang="en-US" sz="1800">
                <a:solidFill>
                  <a:srgbClr val="CB0BA6"/>
                </a:solidFill>
                <a:latin typeface="黑体" panose="02010609060101010101" pitchFamily="49" charset="-122"/>
                <a:ea typeface="黑体" panose="02010609060101010101" pitchFamily="49" charset="-122"/>
              </a:rPr>
              <a:t>若对位被占据，则生成邻位产物。</a:t>
            </a:r>
            <a:endParaRPr kumimoji="0" lang="en-US" altLang="zh-CN" sz="1800">
              <a:solidFill>
                <a:srgbClr val="CB0BA6"/>
              </a:solidFill>
              <a:latin typeface="黑体" panose="02010609060101010101" pitchFamily="49" charset="-122"/>
              <a:ea typeface="黑体" panose="02010609060101010101" pitchFamily="49" charset="-122"/>
            </a:endParaRPr>
          </a:p>
        </p:txBody>
      </p:sp>
      <p:grpSp>
        <p:nvGrpSpPr>
          <p:cNvPr id="27" name="组合 7">
            <a:extLst>
              <a:ext uri="{FF2B5EF4-FFF2-40B4-BE49-F238E27FC236}">
                <a16:creationId xmlns:a16="http://schemas.microsoft.com/office/drawing/2014/main" id="{DA4FFB2E-8CBF-4DD7-BABC-922B19117B7B}"/>
              </a:ext>
            </a:extLst>
          </p:cNvPr>
          <p:cNvGrpSpPr>
            <a:grpSpLocks/>
          </p:cNvGrpSpPr>
          <p:nvPr/>
        </p:nvGrpSpPr>
        <p:grpSpPr bwMode="auto">
          <a:xfrm>
            <a:off x="701675" y="4892948"/>
            <a:ext cx="7726363" cy="1776412"/>
            <a:chOff x="543340" y="4775063"/>
            <a:chExt cx="7726018" cy="1776922"/>
          </a:xfrm>
        </p:grpSpPr>
        <p:graphicFrame>
          <p:nvGraphicFramePr>
            <p:cNvPr id="28" name="Object 7">
              <a:extLst>
                <a:ext uri="{FF2B5EF4-FFF2-40B4-BE49-F238E27FC236}">
                  <a16:creationId xmlns:a16="http://schemas.microsoft.com/office/drawing/2014/main" id="{DFD3ABEB-050D-4E25-9211-14F164B24A0B}"/>
                </a:ext>
              </a:extLst>
            </p:cNvPr>
            <p:cNvGraphicFramePr>
              <a:graphicFrameLocks noChangeAspect="1"/>
            </p:cNvGraphicFramePr>
            <p:nvPr/>
          </p:nvGraphicFramePr>
          <p:xfrm>
            <a:off x="543340" y="5454104"/>
            <a:ext cx="3776869" cy="440465"/>
          </p:xfrm>
          <a:graphic>
            <a:graphicData uri="http://schemas.openxmlformats.org/presentationml/2006/ole">
              <mc:AlternateContent xmlns:mc="http://schemas.openxmlformats.org/markup-compatibility/2006">
                <mc:Choice xmlns:v="urn:schemas-microsoft-com:vml" Requires="v">
                  <p:oleObj spid="_x0000_s71809" name="CS ChemDraw Drawing" r:id="rId7" imgW="2105640" imgH="213840" progId="ChemDraw.Document.6.0">
                    <p:embed/>
                  </p:oleObj>
                </mc:Choice>
                <mc:Fallback>
                  <p:oleObj name="CS ChemDraw Drawing" r:id="rId7" imgW="2105640" imgH="213840" progId="ChemDraw.Document.6.0">
                    <p:embed/>
                    <p:pic>
                      <p:nvPicPr>
                        <p:cNvPr id="53251" name="Object 7">
                          <a:extLst>
                            <a:ext uri="{FF2B5EF4-FFF2-40B4-BE49-F238E27FC236}">
                              <a16:creationId xmlns:a16="http://schemas.microsoft.com/office/drawing/2014/main" id="{DAF3E696-75D7-4D88-94AC-871705EBDF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340" y="5454104"/>
                          <a:ext cx="3776869" cy="440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8">
              <a:extLst>
                <a:ext uri="{FF2B5EF4-FFF2-40B4-BE49-F238E27FC236}">
                  <a16:creationId xmlns:a16="http://schemas.microsoft.com/office/drawing/2014/main" id="{1542536C-4350-4874-A515-F71D71381566}"/>
                </a:ext>
              </a:extLst>
            </p:cNvPr>
            <p:cNvGraphicFramePr>
              <a:graphicFrameLocks noChangeAspect="1"/>
            </p:cNvGraphicFramePr>
            <p:nvPr/>
          </p:nvGraphicFramePr>
          <p:xfrm>
            <a:off x="4845051" y="4775063"/>
            <a:ext cx="3424307" cy="1776922"/>
          </p:xfrm>
          <a:graphic>
            <a:graphicData uri="http://schemas.openxmlformats.org/presentationml/2006/ole">
              <mc:AlternateContent xmlns:mc="http://schemas.openxmlformats.org/markup-compatibility/2006">
                <mc:Choice xmlns:v="urn:schemas-microsoft-com:vml" Requires="v">
                  <p:oleObj spid="_x0000_s71810" name="CS ChemDraw Drawing" r:id="rId9" imgW="2724480" imgH="1417680" progId="ChemDraw.Document.6.0">
                    <p:embed/>
                  </p:oleObj>
                </mc:Choice>
                <mc:Fallback>
                  <p:oleObj name="CS ChemDraw Drawing" r:id="rId9" imgW="2724480" imgH="1417680" progId="ChemDraw.Document.6.0">
                    <p:embed/>
                    <p:pic>
                      <p:nvPicPr>
                        <p:cNvPr id="53252" name="Object 8">
                          <a:extLst>
                            <a:ext uri="{FF2B5EF4-FFF2-40B4-BE49-F238E27FC236}">
                              <a16:creationId xmlns:a16="http://schemas.microsoft.com/office/drawing/2014/main" id="{12F76C95-8FAC-4578-B066-2690368667E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5051" y="4775063"/>
                          <a:ext cx="3424307" cy="1776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0" name="Text Box 11">
            <a:extLst>
              <a:ext uri="{FF2B5EF4-FFF2-40B4-BE49-F238E27FC236}">
                <a16:creationId xmlns:a16="http://schemas.microsoft.com/office/drawing/2014/main" id="{EA0F2D35-3042-444F-814E-F4EC365F0A0D}"/>
              </a:ext>
            </a:extLst>
          </p:cNvPr>
          <p:cNvSpPr txBox="1">
            <a:spLocks noChangeArrowheads="1"/>
          </p:cNvSpPr>
          <p:nvPr/>
        </p:nvSpPr>
        <p:spPr bwMode="auto">
          <a:xfrm>
            <a:off x="608013" y="4904333"/>
            <a:ext cx="3381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solidFill>
                  <a:schemeClr val="accent2"/>
                </a:solidFill>
                <a:ea typeface="黑体" panose="02010609060101010101" pitchFamily="49" charset="-122"/>
                <a:cs typeface="Arial" panose="020B0604020202020204" pitchFamily="34" charset="0"/>
              </a:rPr>
              <a:t>D. Friedel</a:t>
            </a:r>
            <a:r>
              <a:rPr lang="zh-CN" altLang="en-US" sz="2000" dirty="0">
                <a:solidFill>
                  <a:schemeClr val="accent2"/>
                </a:solidFill>
                <a:ea typeface="黑体" panose="02010609060101010101" pitchFamily="49" charset="-122"/>
                <a:cs typeface="Arial" panose="020B0604020202020204" pitchFamily="34" charset="0"/>
              </a:rPr>
              <a:t>－</a:t>
            </a:r>
            <a:r>
              <a:rPr lang="en-US" altLang="zh-CN" sz="2000" dirty="0">
                <a:solidFill>
                  <a:schemeClr val="accent2"/>
                </a:solidFill>
                <a:ea typeface="黑体" panose="02010609060101010101" pitchFamily="49" charset="-122"/>
                <a:cs typeface="Arial" panose="020B0604020202020204" pitchFamily="34" charset="0"/>
              </a:rPr>
              <a:t>Crafts</a:t>
            </a:r>
            <a:r>
              <a:rPr lang="zh-CN" altLang="en-US" sz="2000" dirty="0">
                <a:solidFill>
                  <a:schemeClr val="accent2"/>
                </a:solidFill>
                <a:ea typeface="黑体" panose="02010609060101010101" pitchFamily="49" charset="-122"/>
                <a:cs typeface="Arial" panose="020B0604020202020204" pitchFamily="34" charset="0"/>
              </a:rPr>
              <a:t>反应</a:t>
            </a:r>
          </a:p>
        </p:txBody>
      </p:sp>
    </p:spTree>
    <p:extLst>
      <p:ext uri="{BB962C8B-B14F-4D97-AF65-F5344CB8AC3E}">
        <p14:creationId xmlns:p14="http://schemas.microsoft.com/office/powerpoint/2010/main" val="686783147"/>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par>
                                <p:cTn id="8" presetID="1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lide(fromBottom)">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7B6B119-C5A0-43FB-AAFD-BC7E8527381E}"/>
              </a:ext>
            </a:extLst>
          </p:cNvPr>
          <p:cNvSpPr>
            <a:spLocks noGrp="1"/>
          </p:cNvSpPr>
          <p:nvPr>
            <p:ph type="dt" sz="quarter" idx="10"/>
          </p:nvPr>
        </p:nvSpPr>
        <p:spPr/>
        <p:txBody>
          <a:bodyPr/>
          <a:lstStyle/>
          <a:p>
            <a:pPr>
              <a:defRPr/>
            </a:pPr>
            <a:fld id="{38DF9FCE-3651-4DD7-A8E3-728D83B6538D}" type="datetime11">
              <a:rPr lang="zh-CN" altLang="en-US"/>
              <a:pPr>
                <a:defRPr/>
              </a:pPr>
              <a:t>13:53:09</a:t>
            </a:fld>
            <a:endParaRPr lang="en-US" altLang="zh-CN"/>
          </a:p>
        </p:txBody>
      </p:sp>
      <p:sp>
        <p:nvSpPr>
          <p:cNvPr id="10" name="灯片编号占位符 3">
            <a:extLst>
              <a:ext uri="{FF2B5EF4-FFF2-40B4-BE49-F238E27FC236}">
                <a16:creationId xmlns:a16="http://schemas.microsoft.com/office/drawing/2014/main" id="{DEC5EB61-E20F-4BAF-A257-B9C9674498E3}"/>
              </a:ext>
            </a:extLst>
          </p:cNvPr>
          <p:cNvSpPr>
            <a:spLocks noGrp="1"/>
          </p:cNvSpPr>
          <p:nvPr>
            <p:ph type="sldNum" sz="quarter" idx="12"/>
          </p:nvPr>
        </p:nvSpPr>
        <p:spPr/>
        <p:txBody>
          <a:bodyPr/>
          <a:lstStyle/>
          <a:p>
            <a:pPr>
              <a:defRPr/>
            </a:pPr>
            <a:fld id="{183606EC-3D26-4A1D-A31F-55088456302B}" type="slidenum">
              <a:rPr lang="en-US" altLang="zh-CN"/>
              <a:pPr>
                <a:defRPr/>
              </a:pPr>
              <a:t>46</a:t>
            </a:fld>
            <a:endParaRPr lang="en-US" altLang="zh-CN"/>
          </a:p>
        </p:txBody>
      </p:sp>
      <p:sp>
        <p:nvSpPr>
          <p:cNvPr id="665602" name="Rectangle 2">
            <a:extLst>
              <a:ext uri="{FF2B5EF4-FFF2-40B4-BE49-F238E27FC236}">
                <a16:creationId xmlns:a16="http://schemas.microsoft.com/office/drawing/2014/main" id="{B508563D-DE5A-48BB-ABA7-416B5A16FB31}"/>
              </a:ext>
            </a:extLst>
          </p:cNvPr>
          <p:cNvSpPr>
            <a:spLocks noChangeArrowheads="1"/>
          </p:cNvSpPr>
          <p:nvPr/>
        </p:nvSpPr>
        <p:spPr bwMode="auto">
          <a:xfrm>
            <a:off x="457200" y="188913"/>
            <a:ext cx="454684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just">
              <a:lnSpc>
                <a:spcPct val="100000"/>
              </a:lnSpc>
              <a:spcBef>
                <a:spcPct val="0"/>
              </a:spcBef>
              <a:buFontTx/>
              <a:buNone/>
            </a:pPr>
            <a:r>
              <a:rPr kumimoji="0" lang="en-US" altLang="zh-CN" sz="2400" dirty="0">
                <a:latin typeface="Arial" panose="020B0604020202020204" pitchFamily="34" charset="0"/>
                <a:ea typeface="楷体" panose="02010609060101010101" pitchFamily="49" charset="-122"/>
                <a:cs typeface="Arial" panose="020B0604020202020204" pitchFamily="34" charset="0"/>
              </a:rPr>
              <a:t>6</a:t>
            </a:r>
            <a:r>
              <a:rPr kumimoji="0" lang="zh-CN" altLang="en-US" sz="2400" dirty="0">
                <a:latin typeface="Arial" panose="020B0604020202020204" pitchFamily="34" charset="0"/>
                <a:ea typeface="楷体" panose="02010609060101010101" pitchFamily="49" charset="-122"/>
                <a:cs typeface="Arial" panose="020B0604020202020204" pitchFamily="34" charset="0"/>
              </a:rPr>
              <a:t>、氧化反应（</a:t>
            </a:r>
            <a:r>
              <a:rPr kumimoji="0" lang="zh-CN" altLang="en-US" sz="2400" dirty="0">
                <a:solidFill>
                  <a:srgbClr val="FF0000"/>
                </a:solidFill>
                <a:latin typeface="Arial" panose="020B0604020202020204" pitchFamily="34" charset="0"/>
                <a:ea typeface="楷体" panose="02010609060101010101" pitchFamily="49" charset="-122"/>
                <a:cs typeface="Arial" panose="020B0604020202020204" pitchFamily="34" charset="0"/>
              </a:rPr>
              <a:t>材料</a:t>
            </a:r>
            <a:r>
              <a:rPr kumimoji="0" lang="zh-CN" altLang="en-US" sz="2400" dirty="0">
                <a:latin typeface="Arial" panose="020B0604020202020204" pitchFamily="34" charset="0"/>
                <a:ea typeface="楷体" panose="02010609060101010101" pitchFamily="49" charset="-122"/>
                <a:cs typeface="Arial" panose="020B0604020202020204" pitchFamily="34" charset="0"/>
              </a:rPr>
              <a:t>）</a:t>
            </a:r>
          </a:p>
        </p:txBody>
      </p:sp>
      <p:sp>
        <p:nvSpPr>
          <p:cNvPr id="36" name="Text Box 5">
            <a:extLst>
              <a:ext uri="{FF2B5EF4-FFF2-40B4-BE49-F238E27FC236}">
                <a16:creationId xmlns:a16="http://schemas.microsoft.com/office/drawing/2014/main" id="{8AC57624-C46F-46FA-AB4A-F402EB60996F}"/>
              </a:ext>
            </a:extLst>
          </p:cNvPr>
          <p:cNvSpPr txBox="1">
            <a:spLocks noChangeArrowheads="1"/>
          </p:cNvSpPr>
          <p:nvPr/>
        </p:nvSpPr>
        <p:spPr bwMode="auto">
          <a:xfrm>
            <a:off x="3359150" y="1682750"/>
            <a:ext cx="3661122" cy="406400"/>
          </a:xfrm>
          <a:prstGeom prst="rect">
            <a:avLst/>
          </a:prstGeom>
          <a:solidFill>
            <a:srgbClr val="FF0000">
              <a:alpha val="16078"/>
            </a:srgbClr>
          </a:solidFill>
          <a:ln w="9525">
            <a:solidFill>
              <a:srgbClr val="FF0000"/>
            </a:solidFill>
            <a:miter lim="800000"/>
            <a:headEnd/>
            <a:tailEnd/>
          </a:ln>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0" lang="zh-CN" altLang="en-US" sz="2000">
                <a:solidFill>
                  <a:srgbClr val="FF0000"/>
                </a:solidFill>
                <a:latin typeface="黑体" panose="02010609060101010101" pitchFamily="49" charset="-122"/>
                <a:ea typeface="黑体" panose="02010609060101010101" pitchFamily="49" charset="-122"/>
              </a:rPr>
              <a:t>两种方式：</a:t>
            </a:r>
            <a:r>
              <a:rPr kumimoji="0" lang="zh-CN" altLang="en-US" sz="2000">
                <a:solidFill>
                  <a:srgbClr val="FF0000"/>
                </a:solidFill>
                <a:ea typeface="黑体" panose="02010609060101010101" pitchFamily="49" charset="-122"/>
              </a:rPr>
              <a:t>“</a:t>
            </a:r>
            <a:r>
              <a:rPr kumimoji="0" lang="zh-CN" altLang="en-US" sz="2000">
                <a:solidFill>
                  <a:srgbClr val="FF0000"/>
                </a:solidFill>
                <a:latin typeface="黑体" panose="02010609060101010101" pitchFamily="49" charset="-122"/>
                <a:ea typeface="黑体" panose="02010609060101010101" pitchFamily="49" charset="-122"/>
              </a:rPr>
              <a:t>插入氧</a:t>
            </a:r>
            <a:r>
              <a:rPr kumimoji="0" lang="zh-CN" altLang="en-US" sz="2000">
                <a:solidFill>
                  <a:srgbClr val="FF0000"/>
                </a:solidFill>
                <a:ea typeface="黑体" panose="02010609060101010101" pitchFamily="49" charset="-122"/>
              </a:rPr>
              <a:t>”“</a:t>
            </a:r>
            <a:r>
              <a:rPr kumimoji="0" lang="zh-CN" altLang="en-US" sz="2000">
                <a:solidFill>
                  <a:srgbClr val="FF0000"/>
                </a:solidFill>
                <a:latin typeface="黑体" panose="02010609060101010101" pitchFamily="49" charset="-122"/>
                <a:ea typeface="黑体" panose="02010609060101010101" pitchFamily="49" charset="-122"/>
              </a:rPr>
              <a:t>脱氢</a:t>
            </a:r>
            <a:r>
              <a:rPr kumimoji="0" lang="zh-CN" altLang="en-US" sz="2000">
                <a:solidFill>
                  <a:srgbClr val="FF0000"/>
                </a:solidFill>
                <a:ea typeface="黑体" panose="02010609060101010101" pitchFamily="49" charset="-122"/>
              </a:rPr>
              <a:t>”</a:t>
            </a:r>
            <a:r>
              <a:rPr kumimoji="0" lang="en-US" altLang="zh-CN" sz="2000">
                <a:solidFill>
                  <a:srgbClr val="FF0000"/>
                </a:solidFill>
                <a:latin typeface="黑体" panose="02010609060101010101" pitchFamily="49" charset="-122"/>
                <a:ea typeface="黑体" panose="02010609060101010101" pitchFamily="49" charset="-122"/>
              </a:rPr>
              <a:t> </a:t>
            </a:r>
          </a:p>
        </p:txBody>
      </p:sp>
      <p:graphicFrame>
        <p:nvGraphicFramePr>
          <p:cNvPr id="37" name="Object 6">
            <a:extLst>
              <a:ext uri="{FF2B5EF4-FFF2-40B4-BE49-F238E27FC236}">
                <a16:creationId xmlns:a16="http://schemas.microsoft.com/office/drawing/2014/main" id="{EF60BF34-1C72-4494-965C-3C88EEB96469}"/>
              </a:ext>
            </a:extLst>
          </p:cNvPr>
          <p:cNvGraphicFramePr>
            <a:graphicFrameLocks noChangeAspect="1"/>
          </p:cNvGraphicFramePr>
          <p:nvPr/>
        </p:nvGraphicFramePr>
        <p:xfrm>
          <a:off x="1127125" y="2652713"/>
          <a:ext cx="6989763" cy="2944812"/>
        </p:xfrm>
        <a:graphic>
          <a:graphicData uri="http://schemas.openxmlformats.org/presentationml/2006/ole">
            <mc:AlternateContent xmlns:mc="http://schemas.openxmlformats.org/markup-compatibility/2006">
              <mc:Choice xmlns:v="urn:schemas-microsoft-com:vml" Requires="v">
                <p:oleObj spid="_x0000_s31931" name="CS ChemDraw Drawing" r:id="rId3" imgW="4997160" imgH="2082960" progId="ChemDraw.Document.6.0">
                  <p:embed/>
                </p:oleObj>
              </mc:Choice>
              <mc:Fallback>
                <p:oleObj name="CS ChemDraw Drawing" r:id="rId3" imgW="4997160" imgH="2082960" progId="ChemDraw.Document.6.0">
                  <p:embed/>
                  <p:pic>
                    <p:nvPicPr>
                      <p:cNvPr id="33794" name="Object 6">
                        <a:extLst>
                          <a:ext uri="{FF2B5EF4-FFF2-40B4-BE49-F238E27FC236}">
                            <a16:creationId xmlns:a16="http://schemas.microsoft.com/office/drawing/2014/main" id="{655F860F-03B0-462D-A78E-379EB30943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25" y="2652713"/>
                        <a:ext cx="6989763" cy="294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 name="Text Box 7">
            <a:extLst>
              <a:ext uri="{FF2B5EF4-FFF2-40B4-BE49-F238E27FC236}">
                <a16:creationId xmlns:a16="http://schemas.microsoft.com/office/drawing/2014/main" id="{71FE5D42-5696-4B37-BF0C-9DFBB533EF78}"/>
              </a:ext>
            </a:extLst>
          </p:cNvPr>
          <p:cNvSpPr txBox="1">
            <a:spLocks noChangeArrowheads="1"/>
          </p:cNvSpPr>
          <p:nvPr/>
        </p:nvSpPr>
        <p:spPr bwMode="auto">
          <a:xfrm>
            <a:off x="5492750" y="3421063"/>
            <a:ext cx="320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zh-CN" altLang="en-US" sz="1800">
                <a:solidFill>
                  <a:srgbClr val="009DD9"/>
                </a:solidFill>
                <a:latin typeface="黑体" panose="02010609060101010101" pitchFamily="49" charset="-122"/>
                <a:ea typeface="黑体" panose="02010609060101010101" pitchFamily="49" charset="-122"/>
              </a:rPr>
              <a:t>亚硝基化合物   硝基化合物</a:t>
            </a:r>
          </a:p>
        </p:txBody>
      </p:sp>
      <p:sp>
        <p:nvSpPr>
          <p:cNvPr id="39" name="Text Box 8">
            <a:extLst>
              <a:ext uri="{FF2B5EF4-FFF2-40B4-BE49-F238E27FC236}">
                <a16:creationId xmlns:a16="http://schemas.microsoft.com/office/drawing/2014/main" id="{48611D5D-5580-4385-916A-85F85B959610}"/>
              </a:ext>
            </a:extLst>
          </p:cNvPr>
          <p:cNvSpPr txBox="1">
            <a:spLocks noChangeArrowheads="1"/>
          </p:cNvSpPr>
          <p:nvPr/>
        </p:nvSpPr>
        <p:spPr bwMode="auto">
          <a:xfrm>
            <a:off x="4365625" y="4622800"/>
            <a:ext cx="9064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zh-CN" altLang="en-US" sz="1800">
                <a:solidFill>
                  <a:srgbClr val="009DD9"/>
                </a:solidFill>
                <a:latin typeface="黑体" panose="02010609060101010101" pitchFamily="49" charset="-122"/>
                <a:ea typeface="黑体" panose="02010609060101010101" pitchFamily="49" charset="-122"/>
              </a:rPr>
              <a:t>羟胺</a:t>
            </a:r>
          </a:p>
        </p:txBody>
      </p:sp>
      <p:sp>
        <p:nvSpPr>
          <p:cNvPr id="40" name="Text Box 9">
            <a:extLst>
              <a:ext uri="{FF2B5EF4-FFF2-40B4-BE49-F238E27FC236}">
                <a16:creationId xmlns:a16="http://schemas.microsoft.com/office/drawing/2014/main" id="{0B1A3F45-2638-4878-96DF-E8F606490646}"/>
              </a:ext>
            </a:extLst>
          </p:cNvPr>
          <p:cNvSpPr txBox="1">
            <a:spLocks noChangeArrowheads="1"/>
          </p:cNvSpPr>
          <p:nvPr/>
        </p:nvSpPr>
        <p:spPr bwMode="auto">
          <a:xfrm>
            <a:off x="2476500" y="5645150"/>
            <a:ext cx="11382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zh-CN" altLang="en-US" sz="1800">
                <a:solidFill>
                  <a:srgbClr val="009DD9"/>
                </a:solidFill>
                <a:latin typeface="黑体" panose="02010609060101010101" pitchFamily="49" charset="-122"/>
                <a:ea typeface="黑体" panose="02010609060101010101" pitchFamily="49" charset="-122"/>
              </a:rPr>
              <a:t>氧化叔胺</a:t>
            </a:r>
          </a:p>
        </p:txBody>
      </p:sp>
      <p:sp>
        <p:nvSpPr>
          <p:cNvPr id="41" name="AutoShape 12">
            <a:extLst>
              <a:ext uri="{FF2B5EF4-FFF2-40B4-BE49-F238E27FC236}">
                <a16:creationId xmlns:a16="http://schemas.microsoft.com/office/drawing/2014/main" id="{5EA06A1F-796A-4CF4-9EB7-CA5776352054}"/>
              </a:ext>
            </a:extLst>
          </p:cNvPr>
          <p:cNvSpPr>
            <a:spLocks/>
          </p:cNvSpPr>
          <p:nvPr/>
        </p:nvSpPr>
        <p:spPr bwMode="auto">
          <a:xfrm>
            <a:off x="2540000" y="3903663"/>
            <a:ext cx="88900" cy="769937"/>
          </a:xfrm>
          <a:prstGeom prst="leftBracket">
            <a:avLst>
              <a:gd name="adj" fmla="val 72173"/>
            </a:avLst>
          </a:prstGeom>
          <a:noFill/>
          <a:ln w="19050">
            <a:solidFill>
              <a:sysClr val="windowText" lastClr="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42" name="AutoShape 13">
            <a:extLst>
              <a:ext uri="{FF2B5EF4-FFF2-40B4-BE49-F238E27FC236}">
                <a16:creationId xmlns:a16="http://schemas.microsoft.com/office/drawing/2014/main" id="{9D0E2A93-CCA2-47A1-B0AF-110EF5A0284D}"/>
              </a:ext>
            </a:extLst>
          </p:cNvPr>
          <p:cNvSpPr>
            <a:spLocks/>
          </p:cNvSpPr>
          <p:nvPr/>
        </p:nvSpPr>
        <p:spPr bwMode="auto">
          <a:xfrm>
            <a:off x="3425825" y="3846513"/>
            <a:ext cx="88900" cy="827087"/>
          </a:xfrm>
          <a:prstGeom prst="rightBracket">
            <a:avLst>
              <a:gd name="adj" fmla="val 77530"/>
            </a:avLst>
          </a:prstGeom>
          <a:noFill/>
          <a:ln w="19050">
            <a:solidFill>
              <a:sysClr val="windowText" lastClr="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43" name="Rectangle 15">
            <a:extLst>
              <a:ext uri="{FF2B5EF4-FFF2-40B4-BE49-F238E27FC236}">
                <a16:creationId xmlns:a16="http://schemas.microsoft.com/office/drawing/2014/main" id="{E485796C-CE2C-4003-A889-8B01513F27EB}"/>
              </a:ext>
            </a:extLst>
          </p:cNvPr>
          <p:cNvSpPr>
            <a:spLocks noRot="1" noChangeArrowheads="1"/>
          </p:cNvSpPr>
          <p:nvPr/>
        </p:nvSpPr>
        <p:spPr bwMode="auto">
          <a:xfrm>
            <a:off x="879606" y="987190"/>
            <a:ext cx="2635119" cy="444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zh-CN" altLang="en-US" sz="2400" dirty="0">
                <a:latin typeface="Arial" panose="020B0604020202020204" pitchFamily="34" charset="0"/>
                <a:ea typeface="楷体" panose="02010609060101010101" pitchFamily="49" charset="-122"/>
                <a:cs typeface="Arial" panose="020B0604020202020204" pitchFamily="34" charset="0"/>
              </a:rPr>
              <a:t>脂肪胺容易被氧化。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65602"/>
                                        </p:tgtEl>
                                        <p:attrNameLst>
                                          <p:attrName>style.visibility</p:attrName>
                                        </p:attrNameLst>
                                      </p:cBhvr>
                                      <p:to>
                                        <p:strVal val="visible"/>
                                      </p:to>
                                    </p:set>
                                    <p:animEffect transition="in" filter="slide(fromBottom)">
                                      <p:cBhvr>
                                        <p:cTn id="7" dur="500"/>
                                        <p:tgtEl>
                                          <p:spTgt spid="66560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slide(fromBottom)">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2" grpId="0"/>
      <p:bldP spid="4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7B6B119-C5A0-43FB-AAFD-BC7E8527381E}"/>
              </a:ext>
            </a:extLst>
          </p:cNvPr>
          <p:cNvSpPr>
            <a:spLocks noGrp="1"/>
          </p:cNvSpPr>
          <p:nvPr>
            <p:ph type="dt" sz="quarter" idx="10"/>
          </p:nvPr>
        </p:nvSpPr>
        <p:spPr/>
        <p:txBody>
          <a:bodyPr/>
          <a:lstStyle/>
          <a:p>
            <a:pPr>
              <a:defRPr/>
            </a:pPr>
            <a:fld id="{38DF9FCE-3651-4DD7-A8E3-728D83B6538D}" type="datetime11">
              <a:rPr lang="zh-CN" altLang="en-US"/>
              <a:pPr>
                <a:defRPr/>
              </a:pPr>
              <a:t>13:53:09</a:t>
            </a:fld>
            <a:endParaRPr lang="en-US" altLang="zh-CN"/>
          </a:p>
        </p:txBody>
      </p:sp>
      <p:sp>
        <p:nvSpPr>
          <p:cNvPr id="10" name="灯片编号占位符 3">
            <a:extLst>
              <a:ext uri="{FF2B5EF4-FFF2-40B4-BE49-F238E27FC236}">
                <a16:creationId xmlns:a16="http://schemas.microsoft.com/office/drawing/2014/main" id="{DEC5EB61-E20F-4BAF-A257-B9C9674498E3}"/>
              </a:ext>
            </a:extLst>
          </p:cNvPr>
          <p:cNvSpPr>
            <a:spLocks noGrp="1"/>
          </p:cNvSpPr>
          <p:nvPr>
            <p:ph type="sldNum" sz="quarter" idx="12"/>
          </p:nvPr>
        </p:nvSpPr>
        <p:spPr/>
        <p:txBody>
          <a:bodyPr/>
          <a:lstStyle/>
          <a:p>
            <a:pPr>
              <a:defRPr/>
            </a:pPr>
            <a:fld id="{183606EC-3D26-4A1D-A31F-55088456302B}" type="slidenum">
              <a:rPr lang="en-US" altLang="zh-CN"/>
              <a:pPr>
                <a:defRPr/>
              </a:pPr>
              <a:t>47</a:t>
            </a:fld>
            <a:endParaRPr lang="en-US" altLang="zh-CN"/>
          </a:p>
        </p:txBody>
      </p:sp>
      <p:sp>
        <p:nvSpPr>
          <p:cNvPr id="665615" name="Rectangle 15">
            <a:extLst>
              <a:ext uri="{FF2B5EF4-FFF2-40B4-BE49-F238E27FC236}">
                <a16:creationId xmlns:a16="http://schemas.microsoft.com/office/drawing/2014/main" id="{AAE805B2-D9CC-473B-B96D-714481DAFD10}"/>
              </a:ext>
            </a:extLst>
          </p:cNvPr>
          <p:cNvSpPr>
            <a:spLocks noRot="1" noChangeArrowheads="1"/>
          </p:cNvSpPr>
          <p:nvPr/>
        </p:nvSpPr>
        <p:spPr bwMode="auto">
          <a:xfrm>
            <a:off x="827088" y="620688"/>
            <a:ext cx="8229600" cy="529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zh-CN" altLang="en-US" sz="2400" dirty="0">
                <a:latin typeface="Arial" panose="020B0604020202020204" pitchFamily="34" charset="0"/>
                <a:ea typeface="楷体" panose="02010609060101010101" pitchFamily="49" charset="-122"/>
                <a:cs typeface="Arial" panose="020B0604020202020204" pitchFamily="34" charset="0"/>
              </a:rPr>
              <a:t>芳香胺也容易被氧化，得到不同的产物。</a:t>
            </a:r>
          </a:p>
        </p:txBody>
      </p:sp>
      <p:graphicFrame>
        <p:nvGraphicFramePr>
          <p:cNvPr id="15" name="Object 6">
            <a:extLst>
              <a:ext uri="{FF2B5EF4-FFF2-40B4-BE49-F238E27FC236}">
                <a16:creationId xmlns:a16="http://schemas.microsoft.com/office/drawing/2014/main" id="{2CCBBEAF-CE1E-444E-B2FB-96CC2293D595}"/>
              </a:ext>
            </a:extLst>
          </p:cNvPr>
          <p:cNvGraphicFramePr>
            <a:graphicFrameLocks noChangeAspect="1"/>
          </p:cNvGraphicFramePr>
          <p:nvPr>
            <p:extLst>
              <p:ext uri="{D42A27DB-BD31-4B8C-83A1-F6EECF244321}">
                <p14:modId xmlns:p14="http://schemas.microsoft.com/office/powerpoint/2010/main" val="337451539"/>
              </p:ext>
            </p:extLst>
          </p:nvPr>
        </p:nvGraphicFramePr>
        <p:xfrm>
          <a:off x="1384300" y="1788443"/>
          <a:ext cx="6615113" cy="482600"/>
        </p:xfrm>
        <a:graphic>
          <a:graphicData uri="http://schemas.openxmlformats.org/presentationml/2006/ole">
            <mc:AlternateContent xmlns:mc="http://schemas.openxmlformats.org/markup-compatibility/2006">
              <mc:Choice xmlns:v="urn:schemas-microsoft-com:vml" Requires="v">
                <p:oleObj spid="_x0000_s72766" name="CS ChemDraw Drawing" r:id="rId3" imgW="4122360" imgH="301680" progId="ChemDraw.Document.6.0">
                  <p:embed/>
                </p:oleObj>
              </mc:Choice>
              <mc:Fallback>
                <p:oleObj name="CS ChemDraw Drawing" r:id="rId3" imgW="4122360" imgH="301680" progId="ChemDraw.Document.6.0">
                  <p:embed/>
                  <p:pic>
                    <p:nvPicPr>
                      <p:cNvPr id="46082" name="Object 6">
                        <a:extLst>
                          <a:ext uri="{FF2B5EF4-FFF2-40B4-BE49-F238E27FC236}">
                            <a16:creationId xmlns:a16="http://schemas.microsoft.com/office/drawing/2014/main" id="{8C83E8A8-F209-4FE5-A5B1-B24984ADC3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4300" y="1788443"/>
                        <a:ext cx="6615113"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7">
            <a:extLst>
              <a:ext uri="{FF2B5EF4-FFF2-40B4-BE49-F238E27FC236}">
                <a16:creationId xmlns:a16="http://schemas.microsoft.com/office/drawing/2014/main" id="{565B4D64-64EB-4008-89BC-D0DFF3E4733D}"/>
              </a:ext>
            </a:extLst>
          </p:cNvPr>
          <p:cNvSpPr txBox="1">
            <a:spLocks noChangeArrowheads="1"/>
          </p:cNvSpPr>
          <p:nvPr/>
        </p:nvSpPr>
        <p:spPr bwMode="auto">
          <a:xfrm>
            <a:off x="958850" y="1340768"/>
            <a:ext cx="2554288" cy="366713"/>
          </a:xfrm>
          <a:prstGeom prst="rect">
            <a:avLst/>
          </a:prstGeom>
          <a:noFill/>
          <a:ln w="9525">
            <a:noFill/>
            <a:miter lim="800000"/>
            <a:headEnd/>
            <a:tailEnd/>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en-US" altLang="zh-CN" sz="1800" dirty="0">
                <a:solidFill>
                  <a:srgbClr val="0076A3"/>
                </a:solidFill>
                <a:ea typeface="黑体" panose="02010609060101010101" pitchFamily="49" charset="-122"/>
              </a:rPr>
              <a:t>1</a:t>
            </a:r>
            <a:r>
              <a:rPr kumimoji="0" lang="zh-CN" altLang="en-US" sz="1800" dirty="0">
                <a:solidFill>
                  <a:srgbClr val="0076A3"/>
                </a:solidFill>
                <a:ea typeface="黑体" panose="02010609060101010101" pitchFamily="49" charset="-122"/>
              </a:rPr>
              <a:t>）芳香胺氧化过程</a:t>
            </a:r>
            <a:endParaRPr kumimoji="0" lang="en-US" altLang="zh-CN" sz="1800" dirty="0">
              <a:solidFill>
                <a:srgbClr val="0076A3"/>
              </a:solidFill>
              <a:ea typeface="黑体" panose="02010609060101010101" pitchFamily="49" charset="-122"/>
            </a:endParaRPr>
          </a:p>
        </p:txBody>
      </p:sp>
      <p:sp>
        <p:nvSpPr>
          <p:cNvPr id="17" name="Text Box 8">
            <a:extLst>
              <a:ext uri="{FF2B5EF4-FFF2-40B4-BE49-F238E27FC236}">
                <a16:creationId xmlns:a16="http://schemas.microsoft.com/office/drawing/2014/main" id="{C039E7BA-C619-4B2B-9B7C-5D5F96E812CE}"/>
              </a:ext>
            </a:extLst>
          </p:cNvPr>
          <p:cNvSpPr txBox="1">
            <a:spLocks noChangeArrowheads="1"/>
          </p:cNvSpPr>
          <p:nvPr/>
        </p:nvSpPr>
        <p:spPr bwMode="auto">
          <a:xfrm>
            <a:off x="1016000" y="2691731"/>
            <a:ext cx="5073650" cy="366712"/>
          </a:xfrm>
          <a:prstGeom prst="rect">
            <a:avLst/>
          </a:prstGeom>
          <a:noFill/>
          <a:ln w="9525">
            <a:noFill/>
            <a:miter lim="800000"/>
            <a:headEnd/>
            <a:tailEnd/>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en-US" altLang="zh-CN" sz="1800">
                <a:solidFill>
                  <a:srgbClr val="0076A3"/>
                </a:solidFill>
                <a:ea typeface="黑体" panose="02010609060101010101" pitchFamily="49" charset="-122"/>
              </a:rPr>
              <a:t>2</a:t>
            </a:r>
            <a:r>
              <a:rPr kumimoji="0" lang="zh-CN" altLang="en-US" sz="1800">
                <a:solidFill>
                  <a:srgbClr val="0076A3"/>
                </a:solidFill>
                <a:ea typeface="黑体" panose="02010609060101010101" pitchFamily="49" charset="-122"/>
              </a:rPr>
              <a:t>）用</a:t>
            </a:r>
            <a:r>
              <a:rPr kumimoji="0" lang="en-US" altLang="zh-CN" sz="1800">
                <a:solidFill>
                  <a:srgbClr val="0076A3"/>
                </a:solidFill>
                <a:ea typeface="黑体" panose="02010609060101010101" pitchFamily="49" charset="-122"/>
              </a:rPr>
              <a:t>MnO</a:t>
            </a:r>
            <a:r>
              <a:rPr kumimoji="0" lang="en-US" altLang="zh-CN" sz="1800" baseline="-25000">
                <a:solidFill>
                  <a:srgbClr val="0076A3"/>
                </a:solidFill>
                <a:ea typeface="黑体" panose="02010609060101010101" pitchFamily="49" charset="-122"/>
              </a:rPr>
              <a:t>2</a:t>
            </a:r>
            <a:r>
              <a:rPr kumimoji="0" lang="zh-CN" altLang="en-US" sz="1800">
                <a:solidFill>
                  <a:srgbClr val="0076A3"/>
                </a:solidFill>
                <a:ea typeface="黑体" panose="02010609060101010101" pitchFamily="49" charset="-122"/>
              </a:rPr>
              <a:t>氧化，主产物为对苯醌</a:t>
            </a:r>
            <a:endParaRPr kumimoji="0" lang="en-US" altLang="zh-CN" sz="1800" baseline="-25000">
              <a:solidFill>
                <a:srgbClr val="0076A3"/>
              </a:solidFill>
              <a:ea typeface="黑体" panose="02010609060101010101" pitchFamily="49" charset="-122"/>
            </a:endParaRPr>
          </a:p>
        </p:txBody>
      </p:sp>
      <p:graphicFrame>
        <p:nvGraphicFramePr>
          <p:cNvPr id="18" name="Object 9">
            <a:extLst>
              <a:ext uri="{FF2B5EF4-FFF2-40B4-BE49-F238E27FC236}">
                <a16:creationId xmlns:a16="http://schemas.microsoft.com/office/drawing/2014/main" id="{01EB2B4B-5A9C-4E5A-8AEB-892BC797E3AD}"/>
              </a:ext>
            </a:extLst>
          </p:cNvPr>
          <p:cNvGraphicFramePr>
            <a:graphicFrameLocks noChangeAspect="1"/>
          </p:cNvGraphicFramePr>
          <p:nvPr>
            <p:extLst>
              <p:ext uri="{D42A27DB-BD31-4B8C-83A1-F6EECF244321}">
                <p14:modId xmlns:p14="http://schemas.microsoft.com/office/powerpoint/2010/main" val="1189394106"/>
              </p:ext>
            </p:extLst>
          </p:nvPr>
        </p:nvGraphicFramePr>
        <p:xfrm>
          <a:off x="3902075" y="3248943"/>
          <a:ext cx="3530600" cy="1741488"/>
        </p:xfrm>
        <a:graphic>
          <a:graphicData uri="http://schemas.openxmlformats.org/presentationml/2006/ole">
            <mc:AlternateContent xmlns:mc="http://schemas.openxmlformats.org/markup-compatibility/2006">
              <mc:Choice xmlns:v="urn:schemas-microsoft-com:vml" Requires="v">
                <p:oleObj spid="_x0000_s72767" name="CS ChemDraw Drawing" r:id="rId5" imgW="2201040" imgH="1087560" progId="ChemDraw.Document.6.0">
                  <p:embed/>
                </p:oleObj>
              </mc:Choice>
              <mc:Fallback>
                <p:oleObj name="CS ChemDraw Drawing" r:id="rId5" imgW="2201040" imgH="1087560" progId="ChemDraw.Document.6.0">
                  <p:embed/>
                  <p:pic>
                    <p:nvPicPr>
                      <p:cNvPr id="46083" name="Object 9">
                        <a:extLst>
                          <a:ext uri="{FF2B5EF4-FFF2-40B4-BE49-F238E27FC236}">
                            <a16:creationId xmlns:a16="http://schemas.microsoft.com/office/drawing/2014/main" id="{4E333FCF-C3AC-44FE-BE59-51CD6746C9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2075" y="3248943"/>
                        <a:ext cx="3530600" cy="174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Text Box 11">
            <a:extLst>
              <a:ext uri="{FF2B5EF4-FFF2-40B4-BE49-F238E27FC236}">
                <a16:creationId xmlns:a16="http://schemas.microsoft.com/office/drawing/2014/main" id="{A9434C2B-9C5B-409D-84CF-E3A7E0178902}"/>
              </a:ext>
            </a:extLst>
          </p:cNvPr>
          <p:cNvSpPr txBox="1">
            <a:spLocks noChangeArrowheads="1"/>
          </p:cNvSpPr>
          <p:nvPr/>
        </p:nvSpPr>
        <p:spPr bwMode="auto">
          <a:xfrm>
            <a:off x="6624638" y="2366293"/>
            <a:ext cx="2074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zh-CN" altLang="en-US" sz="1800">
                <a:solidFill>
                  <a:srgbClr val="009DD9"/>
                </a:solidFill>
                <a:ea typeface="黑体" panose="02010609060101010101" pitchFamily="49" charset="-122"/>
              </a:rPr>
              <a:t>产物颜色逐渐加深</a:t>
            </a:r>
          </a:p>
        </p:txBody>
      </p:sp>
      <p:sp>
        <p:nvSpPr>
          <p:cNvPr id="20" name="Text Box 12">
            <a:extLst>
              <a:ext uri="{FF2B5EF4-FFF2-40B4-BE49-F238E27FC236}">
                <a16:creationId xmlns:a16="http://schemas.microsoft.com/office/drawing/2014/main" id="{77754972-F607-49FC-AC78-B31F5E9606FE}"/>
              </a:ext>
            </a:extLst>
          </p:cNvPr>
          <p:cNvSpPr txBox="1">
            <a:spLocks noChangeArrowheads="1"/>
          </p:cNvSpPr>
          <p:nvPr/>
        </p:nvSpPr>
        <p:spPr bwMode="auto">
          <a:xfrm>
            <a:off x="6129338" y="5022181"/>
            <a:ext cx="927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0" lang="zh-CN" altLang="en-US" sz="1800">
                <a:solidFill>
                  <a:srgbClr val="009DD9"/>
                </a:solidFill>
                <a:ea typeface="黑体" panose="02010609060101010101" pitchFamily="49" charset="-122"/>
              </a:rPr>
              <a:t>对苯醌</a:t>
            </a:r>
          </a:p>
        </p:txBody>
      </p:sp>
    </p:spTree>
    <p:extLst>
      <p:ext uri="{BB962C8B-B14F-4D97-AF65-F5344CB8AC3E}">
        <p14:creationId xmlns:p14="http://schemas.microsoft.com/office/powerpoint/2010/main" val="3164247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65615"/>
                                        </p:tgtEl>
                                        <p:attrNameLst>
                                          <p:attrName>style.visibility</p:attrName>
                                        </p:attrNameLst>
                                      </p:cBhvr>
                                      <p:to>
                                        <p:strVal val="visible"/>
                                      </p:to>
                                    </p:set>
                                    <p:animEffect transition="in" filter="slide(fromBottom)">
                                      <p:cBhvr>
                                        <p:cTn id="7" dur="500"/>
                                        <p:tgtEl>
                                          <p:spTgt spid="665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6" name="Text Box 8">
            <a:extLst>
              <a:ext uri="{FF2B5EF4-FFF2-40B4-BE49-F238E27FC236}">
                <a16:creationId xmlns:a16="http://schemas.microsoft.com/office/drawing/2014/main" id="{B82C135D-2433-480A-B3EB-AFD63C7961F9}"/>
              </a:ext>
            </a:extLst>
          </p:cNvPr>
          <p:cNvSpPr txBox="1">
            <a:spLocks noChangeArrowheads="1"/>
          </p:cNvSpPr>
          <p:nvPr/>
        </p:nvSpPr>
        <p:spPr bwMode="auto">
          <a:xfrm>
            <a:off x="765175" y="3733800"/>
            <a:ext cx="7623175" cy="369332"/>
          </a:xfrm>
          <a:prstGeom prst="rect">
            <a:avLst/>
          </a:prstGeom>
          <a:noFill/>
          <a:ln w="9525">
            <a:noFill/>
            <a:miter lim="800000"/>
            <a:headEnd/>
            <a:tailEnd/>
          </a:ln>
        </p:spPr>
        <p:txBody>
          <a:bodyPr>
            <a:spAutoFit/>
          </a:bodyPr>
          <a:lstStyle/>
          <a:p>
            <a:pPr>
              <a:spcBef>
                <a:spcPct val="50000"/>
              </a:spcBef>
              <a:defRPr/>
            </a:pPr>
            <a:r>
              <a:rPr kumimoji="0" lang="en-US" altLang="zh-CN" sz="1800" dirty="0">
                <a:solidFill>
                  <a:srgbClr val="0076A3"/>
                </a:solidFill>
                <a:latin typeface="Arial" panose="020B0604020202020204" pitchFamily="34" charset="0"/>
                <a:ea typeface="黑体" panose="02010609060101010101" pitchFamily="49" charset="-122"/>
              </a:rPr>
              <a:t>5</a:t>
            </a:r>
            <a:r>
              <a:rPr kumimoji="0" lang="zh-CN" altLang="en-US" sz="1800" dirty="0">
                <a:solidFill>
                  <a:srgbClr val="0076A3"/>
                </a:solidFill>
                <a:latin typeface="Arial" panose="020B0604020202020204" pitchFamily="34" charset="0"/>
                <a:ea typeface="黑体" panose="02010609060101010101" pitchFamily="49" charset="-122"/>
              </a:rPr>
              <a:t>）</a:t>
            </a:r>
            <a:r>
              <a:rPr kumimoji="0" lang="en-US" altLang="zh-CN" sz="1800" dirty="0">
                <a:solidFill>
                  <a:srgbClr val="0076A3"/>
                </a:solidFill>
                <a:latin typeface="Arial" panose="020B0604020202020204" pitchFamily="34" charset="0"/>
                <a:ea typeface="黑体" panose="02010609060101010101" pitchFamily="49" charset="-122"/>
              </a:rPr>
              <a:t>N,N-</a:t>
            </a:r>
            <a:r>
              <a:rPr kumimoji="0" lang="zh-CN" altLang="en-US" sz="1800" dirty="0">
                <a:solidFill>
                  <a:srgbClr val="0076A3"/>
                </a:solidFill>
                <a:latin typeface="Arial" panose="020B0604020202020204" pitchFamily="34" charset="0"/>
                <a:ea typeface="黑体" panose="02010609060101010101" pitchFamily="49" charset="-122"/>
              </a:rPr>
              <a:t>二烷基芳胺及芳铵盐对氧化剂不太敏感，常将芳胺转变为盐保存</a:t>
            </a:r>
          </a:p>
        </p:txBody>
      </p:sp>
      <p:sp>
        <p:nvSpPr>
          <p:cNvPr id="9" name="Text Box 8">
            <a:extLst>
              <a:ext uri="{FF2B5EF4-FFF2-40B4-BE49-F238E27FC236}">
                <a16:creationId xmlns:a16="http://schemas.microsoft.com/office/drawing/2014/main" id="{2510012F-151E-4E3B-AC30-00D9F87619CE}"/>
              </a:ext>
            </a:extLst>
          </p:cNvPr>
          <p:cNvSpPr txBox="1">
            <a:spLocks noChangeArrowheads="1"/>
          </p:cNvSpPr>
          <p:nvPr/>
        </p:nvSpPr>
        <p:spPr bwMode="auto">
          <a:xfrm>
            <a:off x="771525" y="1497013"/>
            <a:ext cx="7688907" cy="724109"/>
          </a:xfrm>
          <a:prstGeom prst="rect">
            <a:avLst/>
          </a:prstGeom>
          <a:noFill/>
          <a:ln w="9525">
            <a:noFill/>
            <a:miter lim="800000"/>
            <a:headEnd/>
            <a:tailEnd/>
          </a:ln>
        </p:spPr>
        <p:txBody>
          <a:bodyPr wrap="square">
            <a:spAutoFit/>
          </a:bodyPr>
          <a:lstStyle/>
          <a:p>
            <a:pPr>
              <a:lnSpc>
                <a:spcPct val="120000"/>
              </a:lnSpc>
              <a:spcBef>
                <a:spcPct val="50000"/>
              </a:spcBef>
              <a:defRPr/>
            </a:pPr>
            <a:r>
              <a:rPr kumimoji="0" lang="en-US" altLang="zh-CN" sz="1800" dirty="0">
                <a:solidFill>
                  <a:srgbClr val="0076A3"/>
                </a:solidFill>
                <a:latin typeface="Arial" panose="020B0604020202020204" pitchFamily="34" charset="0"/>
                <a:ea typeface="黑体" panose="02010609060101010101" pitchFamily="49" charset="-122"/>
              </a:rPr>
              <a:t>3</a:t>
            </a:r>
            <a:r>
              <a:rPr kumimoji="0" lang="zh-CN" altLang="en-US" sz="1800" dirty="0">
                <a:solidFill>
                  <a:srgbClr val="0076A3"/>
                </a:solidFill>
                <a:latin typeface="Arial" panose="020B0604020202020204" pitchFamily="34" charset="0"/>
                <a:ea typeface="黑体" panose="02010609060101010101" pitchFamily="49" charset="-122"/>
              </a:rPr>
              <a:t>）用酸性重铬酸钾、酸性高锰酸钾等可得黑色染料－苯胺黑（具有复杂醌式结构的化合物），可用于鉴别苯胺。</a:t>
            </a:r>
            <a:endParaRPr kumimoji="0" lang="en-US" altLang="zh-CN" sz="1800" dirty="0">
              <a:solidFill>
                <a:srgbClr val="0076A3"/>
              </a:solidFill>
              <a:latin typeface="Arial" panose="020B0604020202020204" pitchFamily="34" charset="0"/>
              <a:ea typeface="黑体" panose="02010609060101010101" pitchFamily="49" charset="-122"/>
            </a:endParaRPr>
          </a:p>
        </p:txBody>
      </p:sp>
      <p:sp>
        <p:nvSpPr>
          <p:cNvPr id="10" name="Text Box 8">
            <a:extLst>
              <a:ext uri="{FF2B5EF4-FFF2-40B4-BE49-F238E27FC236}">
                <a16:creationId xmlns:a16="http://schemas.microsoft.com/office/drawing/2014/main" id="{AA03CF5F-0B04-4077-A526-25160A2A8A09}"/>
              </a:ext>
            </a:extLst>
          </p:cNvPr>
          <p:cNvSpPr txBox="1">
            <a:spLocks noChangeArrowheads="1"/>
          </p:cNvSpPr>
          <p:nvPr/>
        </p:nvSpPr>
        <p:spPr bwMode="auto">
          <a:xfrm>
            <a:off x="771525" y="2636838"/>
            <a:ext cx="7140575" cy="369332"/>
          </a:xfrm>
          <a:prstGeom prst="rect">
            <a:avLst/>
          </a:prstGeom>
          <a:noFill/>
          <a:ln w="9525">
            <a:noFill/>
            <a:miter lim="800000"/>
            <a:headEnd/>
            <a:tailEnd/>
          </a:ln>
        </p:spPr>
        <p:txBody>
          <a:bodyPr>
            <a:spAutoFit/>
          </a:bodyPr>
          <a:lstStyle/>
          <a:p>
            <a:pPr>
              <a:spcBef>
                <a:spcPct val="50000"/>
              </a:spcBef>
              <a:defRPr/>
            </a:pPr>
            <a:r>
              <a:rPr kumimoji="0" lang="en-US" altLang="zh-CN" sz="1800" dirty="0">
                <a:solidFill>
                  <a:srgbClr val="0076A3"/>
                </a:solidFill>
                <a:latin typeface="Arial" panose="020B0604020202020204" pitchFamily="34" charset="0"/>
                <a:ea typeface="黑体" panose="02010609060101010101" pitchFamily="49" charset="-122"/>
              </a:rPr>
              <a:t>4</a:t>
            </a:r>
            <a:r>
              <a:rPr kumimoji="0" lang="zh-CN" altLang="en-US" sz="1800" dirty="0">
                <a:solidFill>
                  <a:srgbClr val="0076A3"/>
                </a:solidFill>
                <a:latin typeface="Arial" panose="020B0604020202020204" pitchFamily="34" charset="0"/>
                <a:ea typeface="黑体" panose="02010609060101010101" pitchFamily="49" charset="-122"/>
              </a:rPr>
              <a:t>）遇漂白粉溶液而得明显的紫色（含有醌式结构的化合物）</a:t>
            </a:r>
            <a:endParaRPr kumimoji="0" lang="en-US" altLang="zh-CN" sz="1800" dirty="0">
              <a:solidFill>
                <a:srgbClr val="0076A3"/>
              </a:solidFill>
              <a:latin typeface="Arial" panose="020B0604020202020204" pitchFamily="34" charset="0"/>
              <a:ea typeface="黑体" panose="02010609060101010101"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Text Box 4">
            <a:extLst>
              <a:ext uri="{FF2B5EF4-FFF2-40B4-BE49-F238E27FC236}">
                <a16:creationId xmlns:a16="http://schemas.microsoft.com/office/drawing/2014/main" id="{407A52DE-8E3C-4DCC-A206-465C965A53F5}"/>
              </a:ext>
            </a:extLst>
          </p:cNvPr>
          <p:cNvSpPr txBox="1">
            <a:spLocks noChangeArrowheads="1"/>
          </p:cNvSpPr>
          <p:nvPr/>
        </p:nvSpPr>
        <p:spPr bwMode="auto">
          <a:xfrm>
            <a:off x="1082675" y="620688"/>
            <a:ext cx="1289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solidFill>
                  <a:schemeClr val="accent2"/>
                </a:solidFill>
                <a:latin typeface="黑体" panose="02010609060101010101" pitchFamily="49" charset="-122"/>
                <a:ea typeface="黑体" panose="02010609060101010101" pitchFamily="49" charset="-122"/>
              </a:rPr>
              <a:t>1. </a:t>
            </a:r>
            <a:r>
              <a:rPr lang="zh-CN" altLang="en-US" sz="2400">
                <a:solidFill>
                  <a:schemeClr val="accent2"/>
                </a:solidFill>
                <a:latin typeface="黑体" panose="02010609060101010101" pitchFamily="49" charset="-122"/>
                <a:ea typeface="黑体" panose="02010609060101010101" pitchFamily="49" charset="-122"/>
              </a:rPr>
              <a:t>制备</a:t>
            </a:r>
            <a:endParaRPr lang="en-US" altLang="zh-CN" sz="2400">
              <a:solidFill>
                <a:schemeClr val="accent2"/>
              </a:solidFill>
              <a:latin typeface="黑体" panose="02010609060101010101" pitchFamily="49" charset="-122"/>
              <a:ea typeface="黑体" panose="02010609060101010101" pitchFamily="49" charset="-122"/>
            </a:endParaRPr>
          </a:p>
        </p:txBody>
      </p:sp>
      <p:graphicFrame>
        <p:nvGraphicFramePr>
          <p:cNvPr id="69634" name="Object 5">
            <a:extLst>
              <a:ext uri="{FF2B5EF4-FFF2-40B4-BE49-F238E27FC236}">
                <a16:creationId xmlns:a16="http://schemas.microsoft.com/office/drawing/2014/main" id="{FC14CB8C-4DA3-4C2C-832B-CBEAC7F2D284}"/>
              </a:ext>
            </a:extLst>
          </p:cNvPr>
          <p:cNvGraphicFramePr>
            <a:graphicFrameLocks noChangeAspect="1"/>
          </p:cNvGraphicFramePr>
          <p:nvPr>
            <p:extLst>
              <p:ext uri="{D42A27DB-BD31-4B8C-83A1-F6EECF244321}">
                <p14:modId xmlns:p14="http://schemas.microsoft.com/office/powerpoint/2010/main" val="4197710777"/>
              </p:ext>
            </p:extLst>
          </p:nvPr>
        </p:nvGraphicFramePr>
        <p:xfrm>
          <a:off x="2155825" y="1369988"/>
          <a:ext cx="4217988" cy="1162050"/>
        </p:xfrm>
        <a:graphic>
          <a:graphicData uri="http://schemas.openxmlformats.org/presentationml/2006/ole">
            <mc:AlternateContent xmlns:mc="http://schemas.openxmlformats.org/markup-compatibility/2006">
              <mc:Choice xmlns:v="urn:schemas-microsoft-com:vml" Requires="v">
                <p:oleObj spid="_x0000_s73810" name="CS ChemDraw Drawing" r:id="rId3" imgW="2972160" imgH="821880" progId="ChemDraw.Document.6.0">
                  <p:embed/>
                </p:oleObj>
              </mc:Choice>
              <mc:Fallback>
                <p:oleObj name="CS ChemDraw Drawing" r:id="rId3" imgW="2972160" imgH="821880" progId="ChemDraw.Document.6.0">
                  <p:embed/>
                  <p:pic>
                    <p:nvPicPr>
                      <p:cNvPr id="69634" name="Object 5">
                        <a:extLst>
                          <a:ext uri="{FF2B5EF4-FFF2-40B4-BE49-F238E27FC236}">
                            <a16:creationId xmlns:a16="http://schemas.microsoft.com/office/drawing/2014/main" id="{FC14CB8C-4DA3-4C2C-832B-CBEAC7F2D2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5825" y="1369988"/>
                        <a:ext cx="4217988"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635" name="Object 6">
            <a:extLst>
              <a:ext uri="{FF2B5EF4-FFF2-40B4-BE49-F238E27FC236}">
                <a16:creationId xmlns:a16="http://schemas.microsoft.com/office/drawing/2014/main" id="{D7887E99-3945-4B91-9E77-69E5E8C2C1C0}"/>
              </a:ext>
            </a:extLst>
          </p:cNvPr>
          <p:cNvGraphicFramePr>
            <a:graphicFrameLocks noChangeAspect="1"/>
          </p:cNvGraphicFramePr>
          <p:nvPr>
            <p:extLst>
              <p:ext uri="{D42A27DB-BD31-4B8C-83A1-F6EECF244321}">
                <p14:modId xmlns:p14="http://schemas.microsoft.com/office/powerpoint/2010/main" val="1910050514"/>
              </p:ext>
            </p:extLst>
          </p:nvPr>
        </p:nvGraphicFramePr>
        <p:xfrm>
          <a:off x="2135188" y="2746351"/>
          <a:ext cx="5499100" cy="454025"/>
        </p:xfrm>
        <a:graphic>
          <a:graphicData uri="http://schemas.openxmlformats.org/presentationml/2006/ole">
            <mc:AlternateContent xmlns:mc="http://schemas.openxmlformats.org/markup-compatibility/2006">
              <mc:Choice xmlns:v="urn:schemas-microsoft-com:vml" Requires="v">
                <p:oleObj spid="_x0000_s73811" name="CS ChemDraw Drawing" r:id="rId5" imgW="3870360" imgH="318960" progId="ChemDraw.Document.6.0">
                  <p:embed/>
                </p:oleObj>
              </mc:Choice>
              <mc:Fallback>
                <p:oleObj name="CS ChemDraw Drawing" r:id="rId5" imgW="3870360" imgH="318960" progId="ChemDraw.Document.6.0">
                  <p:embed/>
                  <p:pic>
                    <p:nvPicPr>
                      <p:cNvPr id="69635" name="Object 6">
                        <a:extLst>
                          <a:ext uri="{FF2B5EF4-FFF2-40B4-BE49-F238E27FC236}">
                            <a16:creationId xmlns:a16="http://schemas.microsoft.com/office/drawing/2014/main" id="{D7887E99-3945-4B91-9E77-69E5E8C2C1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5188" y="2746351"/>
                        <a:ext cx="54991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2">
            <a:extLst>
              <a:ext uri="{FF2B5EF4-FFF2-40B4-BE49-F238E27FC236}">
                <a16:creationId xmlns:a16="http://schemas.microsoft.com/office/drawing/2014/main" id="{B6E142D7-66DE-4A13-B61A-D518D8F9317B}"/>
              </a:ext>
            </a:extLst>
          </p:cNvPr>
          <p:cNvSpPr txBox="1">
            <a:spLocks noChangeArrowheads="1"/>
          </p:cNvSpPr>
          <p:nvPr/>
        </p:nvSpPr>
        <p:spPr bwMode="auto">
          <a:xfrm>
            <a:off x="642938" y="188640"/>
            <a:ext cx="5678487" cy="720725"/>
          </a:xfrm>
          <a:prstGeom prst="rect">
            <a:avLst/>
          </a:prstGeom>
          <a:noFill/>
          <a:ln w="9525">
            <a:noFill/>
            <a:miter lim="800000"/>
            <a:headEnd/>
            <a:tailEnd/>
          </a:ln>
        </p:spPr>
        <p:txBody>
          <a:bodyPr lIns="0" rIns="0" bIns="0" anchor="b"/>
          <a:lstStyle/>
          <a:p>
            <a:pPr>
              <a:defRPr/>
            </a:pPr>
            <a:r>
              <a:rPr lang="zh-CN" altLang="en-US" sz="2600" dirty="0">
                <a:solidFill>
                  <a:schemeClr val="tx2"/>
                </a:solidFill>
                <a:latin typeface="黑体" pitchFamily="2" charset="-122"/>
                <a:ea typeface="黑体" pitchFamily="2" charset="-122"/>
                <a:cs typeface="+mj-cs"/>
              </a:rPr>
              <a:t>四、季铵盐</a:t>
            </a:r>
            <a:br>
              <a:rPr lang="en-US" altLang="zh-CN" sz="2600" dirty="0">
                <a:solidFill>
                  <a:schemeClr val="tx2"/>
                </a:solidFill>
                <a:latin typeface="黑体" pitchFamily="2" charset="-122"/>
                <a:ea typeface="黑体" pitchFamily="2" charset="-122"/>
                <a:cs typeface="+mj-cs"/>
              </a:rPr>
            </a:br>
            <a:r>
              <a:rPr lang="en-US" altLang="zh-CN" sz="2600" dirty="0">
                <a:solidFill>
                  <a:schemeClr val="tx2"/>
                </a:solidFill>
                <a:latin typeface="黑体" pitchFamily="2" charset="-122"/>
                <a:ea typeface="黑体" pitchFamily="2" charset="-122"/>
                <a:cs typeface="+mj-cs"/>
              </a:rPr>
              <a:t>       </a:t>
            </a:r>
            <a:r>
              <a:rPr lang="en-US" altLang="zh-CN" sz="2600" dirty="0">
                <a:solidFill>
                  <a:schemeClr val="tx2"/>
                </a:solidFill>
                <a:latin typeface="+mj-lt"/>
                <a:ea typeface="+mj-ea"/>
                <a:cs typeface="+mj-cs"/>
              </a:rPr>
              <a:t> </a:t>
            </a:r>
          </a:p>
        </p:txBody>
      </p:sp>
      <p:graphicFrame>
        <p:nvGraphicFramePr>
          <p:cNvPr id="8" name="Object 6">
            <a:extLst>
              <a:ext uri="{FF2B5EF4-FFF2-40B4-BE49-F238E27FC236}">
                <a16:creationId xmlns:a16="http://schemas.microsoft.com/office/drawing/2014/main" id="{1E8BE21F-EA38-4A1C-9F2B-56AA4377C74B}"/>
              </a:ext>
            </a:extLst>
          </p:cNvPr>
          <p:cNvGraphicFramePr>
            <a:graphicFrameLocks noChangeAspect="1"/>
          </p:cNvGraphicFramePr>
          <p:nvPr>
            <p:extLst>
              <p:ext uri="{D42A27DB-BD31-4B8C-83A1-F6EECF244321}">
                <p14:modId xmlns:p14="http://schemas.microsoft.com/office/powerpoint/2010/main" val="804034693"/>
              </p:ext>
            </p:extLst>
          </p:nvPr>
        </p:nvGraphicFramePr>
        <p:xfrm>
          <a:off x="6588224" y="3880461"/>
          <a:ext cx="2004360" cy="996950"/>
        </p:xfrm>
        <a:graphic>
          <a:graphicData uri="http://schemas.openxmlformats.org/presentationml/2006/ole">
            <mc:AlternateContent xmlns:mc="http://schemas.openxmlformats.org/markup-compatibility/2006">
              <mc:Choice xmlns:v="urn:schemas-microsoft-com:vml" Requires="v">
                <p:oleObj spid="_x0000_s73812" name="CS ChemDraw Drawing" r:id="rId7" imgW="951840" imgH="542160" progId="ChemDraw.Document.6.0">
                  <p:embed/>
                </p:oleObj>
              </mc:Choice>
              <mc:Fallback>
                <p:oleObj name="CS ChemDraw Drawing" r:id="rId7" imgW="951840" imgH="542160" progId="ChemDraw.Document.6.0">
                  <p:embed/>
                  <p:pic>
                    <p:nvPicPr>
                      <p:cNvPr id="70658" name="Object 6">
                        <a:extLst>
                          <a:ext uri="{FF2B5EF4-FFF2-40B4-BE49-F238E27FC236}">
                            <a16:creationId xmlns:a16="http://schemas.microsoft.com/office/drawing/2014/main" id="{A894E7F4-1DA7-4050-85CE-2FA5E72EDF3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8224" y="3880461"/>
                        <a:ext cx="2004360" cy="996950"/>
                      </a:xfrm>
                      <a:prstGeom prst="rect">
                        <a:avLst/>
                      </a:prstGeom>
                      <a:noFill/>
                      <a:ln>
                        <a:noFill/>
                      </a:ln>
                      <a:effectLst/>
                    </p:spPr>
                  </p:pic>
                </p:oleObj>
              </mc:Fallback>
            </mc:AlternateContent>
          </a:graphicData>
        </a:graphic>
      </p:graphicFrame>
      <p:sp>
        <p:nvSpPr>
          <p:cNvPr id="9" name="Text Box 7">
            <a:extLst>
              <a:ext uri="{FF2B5EF4-FFF2-40B4-BE49-F238E27FC236}">
                <a16:creationId xmlns:a16="http://schemas.microsoft.com/office/drawing/2014/main" id="{096E2FF3-199C-4475-8D97-C88DA2C90698}"/>
              </a:ext>
            </a:extLst>
          </p:cNvPr>
          <p:cNvSpPr txBox="1">
            <a:spLocks noChangeArrowheads="1"/>
          </p:cNvSpPr>
          <p:nvPr/>
        </p:nvSpPr>
        <p:spPr bwMode="auto">
          <a:xfrm>
            <a:off x="1493838" y="5983659"/>
            <a:ext cx="4374306" cy="461665"/>
          </a:xfrm>
          <a:prstGeom prst="rect">
            <a:avLst/>
          </a:prstGeom>
          <a:noFill/>
          <a:ln w="9525">
            <a:noFill/>
            <a:miter lim="800000"/>
            <a:headEnd/>
            <a:tailEnd/>
          </a:ln>
        </p:spPr>
        <p:txBody>
          <a:bodyPr wrap="square">
            <a:spAutoFit/>
          </a:bodyPr>
          <a:lstStyle/>
          <a:p>
            <a:pPr>
              <a:spcBef>
                <a:spcPct val="50000"/>
              </a:spcBef>
              <a:defRPr/>
            </a:pPr>
            <a:r>
              <a:rPr lang="zh-CN" altLang="en-US" dirty="0">
                <a:solidFill>
                  <a:schemeClr val="accent1">
                    <a:lumMod val="75000"/>
                  </a:schemeClr>
                </a:solidFill>
                <a:latin typeface="黑体" pitchFamily="2" charset="-122"/>
                <a:ea typeface="黑体" pitchFamily="2" charset="-122"/>
              </a:rPr>
              <a:t>长碳链者可用作表面活性剂</a:t>
            </a:r>
            <a:endParaRPr lang="en-US" altLang="zh-CN" dirty="0">
              <a:solidFill>
                <a:schemeClr val="accent1">
                  <a:lumMod val="75000"/>
                </a:schemeClr>
              </a:solidFill>
              <a:latin typeface="黑体" pitchFamily="2" charset="-122"/>
              <a:ea typeface="黑体" pitchFamily="2" charset="-122"/>
            </a:endParaRPr>
          </a:p>
        </p:txBody>
      </p:sp>
      <p:sp>
        <p:nvSpPr>
          <p:cNvPr id="10" name="Text Box 4">
            <a:extLst>
              <a:ext uri="{FF2B5EF4-FFF2-40B4-BE49-F238E27FC236}">
                <a16:creationId xmlns:a16="http://schemas.microsoft.com/office/drawing/2014/main" id="{6BAFE007-4606-4FA9-BC6D-2713E61DA33A}"/>
              </a:ext>
            </a:extLst>
          </p:cNvPr>
          <p:cNvSpPr txBox="1">
            <a:spLocks noChangeArrowheads="1"/>
          </p:cNvSpPr>
          <p:nvPr/>
        </p:nvSpPr>
        <p:spPr bwMode="auto">
          <a:xfrm>
            <a:off x="787400" y="3363738"/>
            <a:ext cx="176609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solidFill>
                  <a:schemeClr val="accent2"/>
                </a:solidFill>
                <a:latin typeface="黑体" panose="02010609060101010101" pitchFamily="49" charset="-122"/>
                <a:ea typeface="黑体" panose="02010609060101010101" pitchFamily="49" charset="-122"/>
              </a:rPr>
              <a:t>2.</a:t>
            </a:r>
            <a:r>
              <a:rPr lang="zh-CN" altLang="en-US" sz="2800">
                <a:solidFill>
                  <a:schemeClr val="accent2"/>
                </a:solidFill>
                <a:latin typeface="黑体" panose="02010609060101010101" pitchFamily="49" charset="-122"/>
                <a:ea typeface="黑体" panose="02010609060101010101" pitchFamily="49" charset="-122"/>
              </a:rPr>
              <a:t>特性</a:t>
            </a:r>
            <a:endParaRPr lang="en-US" altLang="zh-CN" sz="2800">
              <a:solidFill>
                <a:schemeClr val="accent2"/>
              </a:solidFill>
              <a:latin typeface="黑体" panose="02010609060101010101" pitchFamily="49" charset="-122"/>
              <a:ea typeface="黑体" panose="02010609060101010101" pitchFamily="49" charset="-122"/>
            </a:endParaRPr>
          </a:p>
        </p:txBody>
      </p:sp>
      <p:grpSp>
        <p:nvGrpSpPr>
          <p:cNvPr id="11" name="组合 10">
            <a:extLst>
              <a:ext uri="{FF2B5EF4-FFF2-40B4-BE49-F238E27FC236}">
                <a16:creationId xmlns:a16="http://schemas.microsoft.com/office/drawing/2014/main" id="{FD749140-D375-46FB-A638-24A21643F4B9}"/>
              </a:ext>
            </a:extLst>
          </p:cNvPr>
          <p:cNvGrpSpPr>
            <a:grpSpLocks/>
          </p:cNvGrpSpPr>
          <p:nvPr/>
        </p:nvGrpSpPr>
        <p:grpSpPr bwMode="auto">
          <a:xfrm>
            <a:off x="1409928" y="4077072"/>
            <a:ext cx="5763306" cy="1569660"/>
            <a:chOff x="1708525" y="1467886"/>
            <a:chExt cx="5029953" cy="1569660"/>
          </a:xfrm>
        </p:grpSpPr>
        <p:sp>
          <p:nvSpPr>
            <p:cNvPr id="12" name="Text Box 5">
              <a:extLst>
                <a:ext uri="{FF2B5EF4-FFF2-40B4-BE49-F238E27FC236}">
                  <a16:creationId xmlns:a16="http://schemas.microsoft.com/office/drawing/2014/main" id="{D3D46374-D6D7-4DBC-AC51-FB549BFE90FE}"/>
                </a:ext>
              </a:extLst>
            </p:cNvPr>
            <p:cNvSpPr txBox="1">
              <a:spLocks noChangeArrowheads="1"/>
            </p:cNvSpPr>
            <p:nvPr/>
          </p:nvSpPr>
          <p:spPr bwMode="auto">
            <a:xfrm>
              <a:off x="4006017" y="1467886"/>
              <a:ext cx="2732461" cy="1569660"/>
            </a:xfrm>
            <a:prstGeom prst="rect">
              <a:avLst/>
            </a:prstGeom>
            <a:noFill/>
            <a:ln w="9525">
              <a:noFill/>
              <a:miter lim="800000"/>
              <a:headEnd/>
              <a:tailEnd/>
            </a:ln>
          </p:spPr>
          <p:txBody>
            <a:bodyPr wrap="square">
              <a:spAutoFit/>
            </a:bodyPr>
            <a:lstStyle/>
            <a:p>
              <a:pPr>
                <a:spcBef>
                  <a:spcPct val="50000"/>
                </a:spcBef>
                <a:defRPr/>
              </a:pPr>
              <a:r>
                <a:rPr lang="en-US" altLang="zh-CN" dirty="0">
                  <a:solidFill>
                    <a:schemeClr val="accent1">
                      <a:lumMod val="75000"/>
                    </a:schemeClr>
                  </a:solidFill>
                  <a:latin typeface="Arial" charset="0"/>
                  <a:ea typeface="宋体" charset="-122"/>
                </a:rPr>
                <a:t>1</a:t>
              </a:r>
              <a:r>
                <a:rPr lang="zh-CN" altLang="en-US" dirty="0">
                  <a:solidFill>
                    <a:schemeClr val="accent1">
                      <a:lumMod val="75000"/>
                    </a:schemeClr>
                  </a:solidFill>
                  <a:latin typeface="Arial" charset="0"/>
                  <a:ea typeface="宋体" charset="-122"/>
                </a:rPr>
                <a:t>）</a:t>
              </a:r>
              <a:r>
                <a:rPr lang="en-US" altLang="zh-CN" dirty="0">
                  <a:solidFill>
                    <a:schemeClr val="accent1">
                      <a:lumMod val="75000"/>
                    </a:schemeClr>
                  </a:solidFill>
                  <a:latin typeface="Arial" charset="0"/>
                  <a:ea typeface="宋体" charset="-122"/>
                </a:rPr>
                <a:t> </a:t>
              </a:r>
              <a:r>
                <a:rPr lang="zh-CN" altLang="en-US" dirty="0">
                  <a:solidFill>
                    <a:schemeClr val="accent1">
                      <a:lumMod val="75000"/>
                    </a:schemeClr>
                  </a:solidFill>
                  <a:latin typeface="Arial" charset="0"/>
                  <a:ea typeface="宋体" charset="-122"/>
                </a:rPr>
                <a:t>易溶于水</a:t>
              </a:r>
              <a:r>
                <a:rPr lang="en-US" altLang="zh-CN" dirty="0">
                  <a:solidFill>
                    <a:schemeClr val="accent1">
                      <a:lumMod val="75000"/>
                    </a:schemeClr>
                  </a:solidFill>
                  <a:latin typeface="Arial" charset="0"/>
                  <a:ea typeface="宋体" charset="-122"/>
                </a:rPr>
                <a:t>.</a:t>
              </a:r>
            </a:p>
            <a:p>
              <a:pPr>
                <a:spcBef>
                  <a:spcPct val="50000"/>
                </a:spcBef>
                <a:defRPr/>
              </a:pPr>
              <a:r>
                <a:rPr lang="en-US" altLang="zh-CN" dirty="0">
                  <a:solidFill>
                    <a:schemeClr val="accent1">
                      <a:lumMod val="75000"/>
                    </a:schemeClr>
                  </a:solidFill>
                  <a:latin typeface="Arial" charset="0"/>
                  <a:ea typeface="宋体" charset="-122"/>
                </a:rPr>
                <a:t>2</a:t>
              </a:r>
              <a:r>
                <a:rPr lang="zh-CN" altLang="en-US" dirty="0">
                  <a:solidFill>
                    <a:schemeClr val="accent1">
                      <a:lumMod val="75000"/>
                    </a:schemeClr>
                  </a:solidFill>
                  <a:latin typeface="Arial" charset="0"/>
                  <a:ea typeface="宋体" charset="-122"/>
                </a:rPr>
                <a:t>）</a:t>
              </a:r>
              <a:r>
                <a:rPr lang="en-US" altLang="zh-CN" dirty="0">
                  <a:solidFill>
                    <a:schemeClr val="accent1">
                      <a:lumMod val="75000"/>
                    </a:schemeClr>
                  </a:solidFill>
                  <a:latin typeface="Arial" charset="0"/>
                  <a:ea typeface="宋体" charset="-122"/>
                </a:rPr>
                <a:t> </a:t>
              </a:r>
              <a:r>
                <a:rPr lang="zh-CN" altLang="en-US" dirty="0">
                  <a:solidFill>
                    <a:schemeClr val="accent1">
                      <a:lumMod val="75000"/>
                    </a:schemeClr>
                  </a:solidFill>
                  <a:latin typeface="Arial" charset="0"/>
                  <a:ea typeface="宋体" charset="-122"/>
                </a:rPr>
                <a:t>较高的</a:t>
              </a:r>
              <a:r>
                <a:rPr lang="en-US" altLang="zh-CN" dirty="0" err="1">
                  <a:solidFill>
                    <a:schemeClr val="accent1">
                      <a:lumMod val="75000"/>
                    </a:schemeClr>
                  </a:solidFill>
                  <a:latin typeface="Arial" charset="0"/>
                  <a:ea typeface="宋体" charset="-122"/>
                </a:rPr>
                <a:t>m.p</a:t>
              </a:r>
              <a:r>
                <a:rPr lang="en-US" altLang="zh-CN" dirty="0">
                  <a:solidFill>
                    <a:schemeClr val="accent1">
                      <a:lumMod val="75000"/>
                    </a:schemeClr>
                  </a:solidFill>
                  <a:latin typeface="Arial" charset="0"/>
                  <a:ea typeface="宋体" charset="-122"/>
                </a:rPr>
                <a:t>.</a:t>
              </a:r>
            </a:p>
            <a:p>
              <a:pPr>
                <a:spcBef>
                  <a:spcPct val="50000"/>
                </a:spcBef>
                <a:defRPr/>
              </a:pPr>
              <a:r>
                <a:rPr lang="en-US" altLang="zh-CN" dirty="0">
                  <a:solidFill>
                    <a:schemeClr val="accent1">
                      <a:lumMod val="75000"/>
                    </a:schemeClr>
                  </a:solidFill>
                  <a:latin typeface="Arial" charset="0"/>
                  <a:ea typeface="宋体" charset="-122"/>
                </a:rPr>
                <a:t>3</a:t>
              </a:r>
              <a:r>
                <a:rPr lang="zh-CN" altLang="en-US" dirty="0">
                  <a:solidFill>
                    <a:schemeClr val="accent1">
                      <a:lumMod val="75000"/>
                    </a:schemeClr>
                  </a:solidFill>
                  <a:latin typeface="Arial" charset="0"/>
                  <a:ea typeface="宋体" charset="-122"/>
                </a:rPr>
                <a:t>） 常在</a:t>
              </a:r>
              <a:r>
                <a:rPr lang="en-US" altLang="zh-CN" dirty="0" err="1">
                  <a:solidFill>
                    <a:schemeClr val="accent1">
                      <a:lumMod val="75000"/>
                    </a:schemeClr>
                  </a:solidFill>
                  <a:latin typeface="Arial" charset="0"/>
                  <a:ea typeface="宋体" charset="-122"/>
                </a:rPr>
                <a:t>m.p</a:t>
              </a:r>
              <a:r>
                <a:rPr lang="en-US" altLang="zh-CN" dirty="0">
                  <a:solidFill>
                    <a:schemeClr val="accent1">
                      <a:lumMod val="75000"/>
                    </a:schemeClr>
                  </a:solidFill>
                  <a:latin typeface="Arial" charset="0"/>
                  <a:ea typeface="宋体" charset="-122"/>
                </a:rPr>
                <a:t>.</a:t>
              </a:r>
              <a:r>
                <a:rPr lang="zh-CN" altLang="en-US" dirty="0">
                  <a:solidFill>
                    <a:schemeClr val="accent1">
                      <a:lumMod val="75000"/>
                    </a:schemeClr>
                  </a:solidFill>
                  <a:latin typeface="Arial" charset="0"/>
                  <a:ea typeface="宋体" charset="-122"/>
                </a:rPr>
                <a:t>分解</a:t>
              </a:r>
              <a:endParaRPr lang="en-US" altLang="zh-CN" dirty="0">
                <a:solidFill>
                  <a:schemeClr val="accent1">
                    <a:lumMod val="75000"/>
                  </a:schemeClr>
                </a:solidFill>
                <a:latin typeface="Arial" charset="0"/>
                <a:ea typeface="宋体" charset="-122"/>
              </a:endParaRPr>
            </a:p>
          </p:txBody>
        </p:sp>
        <p:sp>
          <p:nvSpPr>
            <p:cNvPr id="13" name="TextBox 7">
              <a:extLst>
                <a:ext uri="{FF2B5EF4-FFF2-40B4-BE49-F238E27FC236}">
                  <a16:creationId xmlns:a16="http://schemas.microsoft.com/office/drawing/2014/main" id="{1A115114-4816-4E20-BF49-BA64F887E51C}"/>
                </a:ext>
              </a:extLst>
            </p:cNvPr>
            <p:cNvSpPr txBox="1"/>
            <p:nvPr/>
          </p:nvSpPr>
          <p:spPr>
            <a:xfrm>
              <a:off x="1708525" y="1973106"/>
              <a:ext cx="1789524" cy="461665"/>
            </a:xfrm>
            <a:prstGeom prst="rect">
              <a:avLst/>
            </a:prstGeom>
            <a:noFill/>
          </p:spPr>
          <p:txBody>
            <a:bodyPr wrap="square">
              <a:spAutoFit/>
            </a:bodyPr>
            <a:lstStyle/>
            <a:p>
              <a:pPr>
                <a:defRPr/>
              </a:pPr>
              <a:r>
                <a:rPr lang="zh-CN" altLang="en-US" dirty="0">
                  <a:solidFill>
                    <a:schemeClr val="accent1">
                      <a:lumMod val="75000"/>
                    </a:schemeClr>
                  </a:solidFill>
                  <a:latin typeface="黑体" pitchFamily="2" charset="-122"/>
                  <a:ea typeface="黑体" pitchFamily="2" charset="-122"/>
                </a:rPr>
                <a:t>离子型化合物</a:t>
              </a:r>
            </a:p>
          </p:txBody>
        </p:sp>
        <p:sp>
          <p:nvSpPr>
            <p:cNvPr id="14" name="左大括号 13">
              <a:extLst>
                <a:ext uri="{FF2B5EF4-FFF2-40B4-BE49-F238E27FC236}">
                  <a16:creationId xmlns:a16="http://schemas.microsoft.com/office/drawing/2014/main" id="{C8B3F1D6-42F5-467C-8511-F487F064C8D1}"/>
                </a:ext>
              </a:extLst>
            </p:cNvPr>
            <p:cNvSpPr/>
            <p:nvPr/>
          </p:nvSpPr>
          <p:spPr>
            <a:xfrm>
              <a:off x="3498049" y="1577422"/>
              <a:ext cx="465109" cy="1330623"/>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6F0F45D-95E6-4614-9965-207CFEE9C7FB}"/>
              </a:ext>
            </a:extLst>
          </p:cNvPr>
          <p:cNvSpPr>
            <a:spLocks noGrp="1"/>
          </p:cNvSpPr>
          <p:nvPr>
            <p:ph type="dt" sz="quarter" idx="10"/>
          </p:nvPr>
        </p:nvSpPr>
        <p:spPr/>
        <p:txBody>
          <a:bodyPr/>
          <a:lstStyle/>
          <a:p>
            <a:pPr>
              <a:defRPr/>
            </a:pPr>
            <a:fld id="{D5298A19-17F5-4485-BAED-E18AC54CD5D6}" type="datetime11">
              <a:rPr lang="zh-CN" altLang="en-US"/>
              <a:pPr>
                <a:defRPr/>
              </a:pPr>
              <a:t>13:53:08</a:t>
            </a:fld>
            <a:endParaRPr lang="en-US" altLang="zh-CN"/>
          </a:p>
        </p:txBody>
      </p:sp>
      <p:sp>
        <p:nvSpPr>
          <p:cNvPr id="7" name="灯片编号占位符 3">
            <a:extLst>
              <a:ext uri="{FF2B5EF4-FFF2-40B4-BE49-F238E27FC236}">
                <a16:creationId xmlns:a16="http://schemas.microsoft.com/office/drawing/2014/main" id="{5F4B877A-F1D3-4552-A210-462143B5E6A2}"/>
              </a:ext>
            </a:extLst>
          </p:cNvPr>
          <p:cNvSpPr>
            <a:spLocks noGrp="1"/>
          </p:cNvSpPr>
          <p:nvPr>
            <p:ph type="sldNum" sz="quarter" idx="12"/>
          </p:nvPr>
        </p:nvSpPr>
        <p:spPr/>
        <p:txBody>
          <a:bodyPr/>
          <a:lstStyle/>
          <a:p>
            <a:pPr>
              <a:defRPr/>
            </a:pPr>
            <a:fld id="{F84B9B3C-D7E7-47D3-9DF7-8FA20A9A72C4}" type="slidenum">
              <a:rPr lang="en-US" altLang="zh-CN"/>
              <a:pPr>
                <a:defRPr/>
              </a:pPr>
              <a:t>5</a:t>
            </a:fld>
            <a:endParaRPr lang="en-US" altLang="zh-CN"/>
          </a:p>
        </p:txBody>
      </p:sp>
      <p:sp>
        <p:nvSpPr>
          <p:cNvPr id="563202" name="Text Box 2">
            <a:extLst>
              <a:ext uri="{FF2B5EF4-FFF2-40B4-BE49-F238E27FC236}">
                <a16:creationId xmlns:a16="http://schemas.microsoft.com/office/drawing/2014/main" id="{AAA320FC-06C9-4E79-9FA2-45EEA2A5B2FC}"/>
              </a:ext>
            </a:extLst>
          </p:cNvPr>
          <p:cNvSpPr txBox="1">
            <a:spLocks noChangeArrowheads="1"/>
          </p:cNvSpPr>
          <p:nvPr/>
        </p:nvSpPr>
        <p:spPr bwMode="auto">
          <a:xfrm>
            <a:off x="395288" y="836613"/>
            <a:ext cx="8294687"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20000"/>
              </a:lnSpc>
              <a:spcBef>
                <a:spcPct val="50000"/>
              </a:spcBef>
              <a:buFontTx/>
              <a:buNone/>
            </a:pPr>
            <a:r>
              <a:rPr lang="en-US" altLang="zh-CN" sz="2400" dirty="0">
                <a:latin typeface="宋体" panose="02010600030101010101" pitchFamily="2" charset="-122"/>
                <a:ea typeface="宋体" panose="02010600030101010101" pitchFamily="2" charset="-122"/>
              </a:rPr>
              <a:t>    </a:t>
            </a:r>
            <a:r>
              <a:rPr lang="zh-CN" altLang="en-US" sz="2400" dirty="0">
                <a:latin typeface="Arial" panose="020B0604020202020204" pitchFamily="34" charset="0"/>
                <a:ea typeface="楷体" panose="02010609060101010101" pitchFamily="49" charset="-122"/>
                <a:cs typeface="Arial" panose="020B0604020202020204" pitchFamily="34" charset="0"/>
              </a:rPr>
              <a:t>多硝基化合物受热易分解而发生爆炸，如：</a:t>
            </a:r>
            <a:r>
              <a:rPr lang="en-US" altLang="zh-CN" sz="2400" dirty="0">
                <a:latin typeface="Arial" panose="020B0604020202020204" pitchFamily="34" charset="0"/>
                <a:ea typeface="楷体" panose="02010609060101010101" pitchFamily="49" charset="-122"/>
                <a:cs typeface="Arial" panose="020B0604020202020204" pitchFamily="34" charset="0"/>
              </a:rPr>
              <a:t>TNT</a:t>
            </a:r>
            <a:r>
              <a:rPr lang="zh-CN" altLang="en-US" sz="2400" dirty="0">
                <a:latin typeface="Arial" panose="020B0604020202020204" pitchFamily="34" charset="0"/>
                <a:ea typeface="楷体" panose="02010609060101010101" pitchFamily="49" charset="-122"/>
                <a:cs typeface="Arial" panose="020B0604020202020204" pitchFamily="34" charset="0"/>
              </a:rPr>
              <a:t>炸药、</a:t>
            </a:r>
            <a:r>
              <a:rPr lang="en-US" altLang="zh-CN" sz="2400" dirty="0">
                <a:latin typeface="Arial" panose="020B0604020202020204" pitchFamily="34" charset="0"/>
                <a:ea typeface="楷体" panose="02010609060101010101" pitchFamily="49" charset="-122"/>
                <a:cs typeface="Arial" panose="020B0604020202020204" pitchFamily="34" charset="0"/>
              </a:rPr>
              <a:t>2,4,6-</a:t>
            </a:r>
            <a:r>
              <a:rPr lang="zh-CN" altLang="en-US" sz="2400" dirty="0">
                <a:latin typeface="Arial" panose="020B0604020202020204" pitchFamily="34" charset="0"/>
                <a:ea typeface="楷体" panose="02010609060101010101" pitchFamily="49" charset="-122"/>
                <a:cs typeface="Arial" panose="020B0604020202020204" pitchFamily="34" charset="0"/>
              </a:rPr>
              <a:t>三硝基苯酚</a:t>
            </a:r>
            <a:r>
              <a:rPr lang="en-US" altLang="zh-CN" sz="2400" dirty="0">
                <a:latin typeface="Arial" panose="020B0604020202020204" pitchFamily="34" charset="0"/>
                <a:ea typeface="楷体" panose="02010609060101010101" pitchFamily="49" charset="-122"/>
                <a:cs typeface="Arial" panose="020B0604020202020204" pitchFamily="34" charset="0"/>
              </a:rPr>
              <a:t>(</a:t>
            </a:r>
            <a:r>
              <a:rPr lang="zh-CN" altLang="en-US" sz="2400" dirty="0">
                <a:latin typeface="Arial" panose="020B0604020202020204" pitchFamily="34" charset="0"/>
                <a:ea typeface="楷体" panose="02010609060101010101" pitchFamily="49" charset="-122"/>
                <a:cs typeface="Arial" panose="020B0604020202020204" pitchFamily="34" charset="0"/>
              </a:rPr>
              <a:t>俗称：苦味酸</a:t>
            </a:r>
            <a:r>
              <a:rPr lang="en-US" altLang="zh-CN" sz="2400" dirty="0">
                <a:latin typeface="Arial" panose="020B0604020202020204" pitchFamily="34" charset="0"/>
                <a:ea typeface="楷体" panose="02010609060101010101" pitchFamily="49" charset="-122"/>
                <a:cs typeface="Arial" panose="020B0604020202020204" pitchFamily="34" charset="0"/>
              </a:rPr>
              <a:t>)</a:t>
            </a:r>
            <a:r>
              <a:rPr lang="zh-CN" altLang="en-US" sz="2400" dirty="0">
                <a:latin typeface="Arial" panose="020B0604020202020204" pitchFamily="34" charset="0"/>
                <a:ea typeface="楷体" panose="02010609060101010101" pitchFamily="49" charset="-122"/>
                <a:cs typeface="Arial" panose="020B0604020202020204" pitchFamily="34" charset="0"/>
              </a:rPr>
              <a:t>。</a:t>
            </a:r>
          </a:p>
        </p:txBody>
      </p:sp>
      <p:sp>
        <p:nvSpPr>
          <p:cNvPr id="563203" name="Text Box 3">
            <a:extLst>
              <a:ext uri="{FF2B5EF4-FFF2-40B4-BE49-F238E27FC236}">
                <a16:creationId xmlns:a16="http://schemas.microsoft.com/office/drawing/2014/main" id="{EF25980E-9965-421E-A9B0-401B411F5552}"/>
              </a:ext>
            </a:extLst>
          </p:cNvPr>
          <p:cNvSpPr txBox="1">
            <a:spLocks noChangeArrowheads="1"/>
          </p:cNvSpPr>
          <p:nvPr/>
        </p:nvSpPr>
        <p:spPr bwMode="auto">
          <a:xfrm>
            <a:off x="395288" y="2435441"/>
            <a:ext cx="8209160" cy="919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20000"/>
              </a:lnSpc>
              <a:spcBef>
                <a:spcPct val="50000"/>
              </a:spcBef>
              <a:buFontTx/>
              <a:buNone/>
            </a:pPr>
            <a:r>
              <a:rPr lang="en-US" altLang="zh-CN" sz="2400" dirty="0">
                <a:latin typeface="宋体" panose="02010600030101010101" pitchFamily="2" charset="-122"/>
                <a:ea typeface="宋体" panose="02010600030101010101" pitchFamily="2" charset="-122"/>
              </a:rPr>
              <a:t>    </a:t>
            </a:r>
            <a:r>
              <a:rPr lang="zh-CN" altLang="en-US" sz="2400" dirty="0">
                <a:latin typeface="楷体" panose="02010609060101010101" pitchFamily="49" charset="-122"/>
                <a:ea typeface="楷体" panose="02010609060101010101" pitchFamily="49" charset="-122"/>
                <a:cs typeface="Arial" panose="020B0604020202020204" pitchFamily="34" charset="0"/>
              </a:rPr>
              <a:t>有的多硝基化合物具有类似天然麝香的香气，而被用作香水、香皂和化妆品的定香剂。如：</a:t>
            </a:r>
            <a:endParaRPr lang="zh-CN" altLang="en-US" sz="2400" b="0" dirty="0">
              <a:latin typeface="楷体" panose="02010609060101010101" pitchFamily="49" charset="-122"/>
              <a:ea typeface="楷体" panose="02010609060101010101" pitchFamily="49" charset="-122"/>
              <a:cs typeface="Arial" panose="020B0604020202020204" pitchFamily="34" charset="0"/>
            </a:endParaRPr>
          </a:p>
        </p:txBody>
      </p:sp>
      <p:graphicFrame>
        <p:nvGraphicFramePr>
          <p:cNvPr id="563207" name="Object 7">
            <a:extLst>
              <a:ext uri="{FF2B5EF4-FFF2-40B4-BE49-F238E27FC236}">
                <a16:creationId xmlns:a16="http://schemas.microsoft.com/office/drawing/2014/main" id="{26645024-B456-4027-825E-E263E0FC4A3C}"/>
              </a:ext>
            </a:extLst>
          </p:cNvPr>
          <p:cNvGraphicFramePr>
            <a:graphicFrameLocks noChangeAspect="1"/>
          </p:cNvGraphicFramePr>
          <p:nvPr>
            <p:extLst>
              <p:ext uri="{D42A27DB-BD31-4B8C-83A1-F6EECF244321}">
                <p14:modId xmlns:p14="http://schemas.microsoft.com/office/powerpoint/2010/main" val="1009522209"/>
              </p:ext>
            </p:extLst>
          </p:nvPr>
        </p:nvGraphicFramePr>
        <p:xfrm>
          <a:off x="642267" y="3889363"/>
          <a:ext cx="7859465" cy="2327299"/>
        </p:xfrm>
        <a:graphic>
          <a:graphicData uri="http://schemas.openxmlformats.org/presentationml/2006/ole">
            <mc:AlternateContent xmlns:mc="http://schemas.openxmlformats.org/markup-compatibility/2006">
              <mc:Choice xmlns:v="urn:schemas-microsoft-com:vml" Requires="v">
                <p:oleObj spid="_x0000_s11348" name="CS ChemDraw Drawing" r:id="rId3" imgW="5318356" imgH="1574057" progId="ChemDraw.Document.6.0">
                  <p:embed/>
                </p:oleObj>
              </mc:Choice>
              <mc:Fallback>
                <p:oleObj name="CS ChemDraw Drawing" r:id="rId3" imgW="5318356" imgH="1574057" progId="ChemDraw.Document.6.0">
                  <p:embed/>
                  <p:pic>
                    <p:nvPicPr>
                      <p:cNvPr id="0" name="Object 7"/>
                      <p:cNvPicPr>
                        <a:picLocks noChangeAspect="1" noChangeArrowheads="1"/>
                      </p:cNvPicPr>
                      <p:nvPr/>
                    </p:nvPicPr>
                    <p:blipFill>
                      <a:blip r:embed="rId4"/>
                      <a:srcRect/>
                      <a:stretch>
                        <a:fillRect/>
                      </a:stretch>
                    </p:blipFill>
                    <p:spPr bwMode="auto">
                      <a:xfrm>
                        <a:off x="642267" y="3889363"/>
                        <a:ext cx="7859465" cy="2327299"/>
                      </a:xfrm>
                      <a:prstGeom prst="rect">
                        <a:avLst/>
                      </a:prstGeom>
                      <a:noFill/>
                      <a:ln>
                        <a:noFill/>
                      </a:ln>
                      <a:effectLst/>
                    </p:spPr>
                  </p:pic>
                </p:oleObj>
              </mc:Fallback>
            </mc:AlternateContent>
          </a:graphicData>
        </a:graphic>
      </p:graphicFrame>
      <p:sp>
        <p:nvSpPr>
          <p:cNvPr id="3" name="文本框 2">
            <a:extLst>
              <a:ext uri="{FF2B5EF4-FFF2-40B4-BE49-F238E27FC236}">
                <a16:creationId xmlns:a16="http://schemas.microsoft.com/office/drawing/2014/main" id="{351F7CD3-3FBB-487E-9F73-1ECFB621A643}"/>
              </a:ext>
            </a:extLst>
          </p:cNvPr>
          <p:cNvSpPr txBox="1"/>
          <p:nvPr/>
        </p:nvSpPr>
        <p:spPr>
          <a:xfrm>
            <a:off x="539552" y="332656"/>
            <a:ext cx="2304256" cy="461665"/>
          </a:xfrm>
          <a:prstGeom prst="rect">
            <a:avLst/>
          </a:prstGeom>
          <a:noFill/>
        </p:spPr>
        <p:txBody>
          <a:bodyPr wrap="square" rtlCol="0">
            <a:spAutoFit/>
          </a:bodyPr>
          <a:lstStyle/>
          <a:p>
            <a:r>
              <a:rPr lang="zh-CN" altLang="en-US" dirty="0">
                <a:solidFill>
                  <a:srgbClr val="FF0000"/>
                </a:solidFill>
              </a:rPr>
              <a:t>化工</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563202">
                                            <p:txEl>
                                              <p:pRg st="0" end="0"/>
                                            </p:txEl>
                                          </p:spTgt>
                                        </p:tgtEl>
                                        <p:attrNameLst>
                                          <p:attrName>style.visibility</p:attrName>
                                        </p:attrNameLst>
                                      </p:cBhvr>
                                      <p:to>
                                        <p:strVal val="visible"/>
                                      </p:to>
                                    </p:set>
                                    <p:animEffect transition="in" filter="strips(downLeft)">
                                      <p:cBhvr>
                                        <p:cTn id="7" dur="500"/>
                                        <p:tgtEl>
                                          <p:spTgt spid="5632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563203">
                                            <p:txEl>
                                              <p:pRg st="0" end="0"/>
                                            </p:txEl>
                                          </p:spTgt>
                                        </p:tgtEl>
                                        <p:attrNameLst>
                                          <p:attrName>style.visibility</p:attrName>
                                        </p:attrNameLst>
                                      </p:cBhvr>
                                      <p:to>
                                        <p:strVal val="visible"/>
                                      </p:to>
                                    </p:set>
                                    <p:animEffect transition="in" filter="strips(downLeft)">
                                      <p:cBhvr>
                                        <p:cTn id="12" dur="500"/>
                                        <p:tgtEl>
                                          <p:spTgt spid="563203">
                                            <p:txEl>
                                              <p:pRg st="0" end="0"/>
                                            </p:txEl>
                                          </p:spTgt>
                                        </p:tgtEl>
                                      </p:cBhvr>
                                    </p:animEffect>
                                  </p:childTnLst>
                                </p:cTn>
                              </p:par>
                              <p:par>
                                <p:cTn id="13" presetID="18" presetClass="entr" presetSubtype="12" fill="hold" nodeType="withEffect">
                                  <p:stCondLst>
                                    <p:cond delay="0"/>
                                  </p:stCondLst>
                                  <p:childTnLst>
                                    <p:set>
                                      <p:cBhvr>
                                        <p:cTn id="14" dur="1" fill="hold">
                                          <p:stCondLst>
                                            <p:cond delay="0"/>
                                          </p:stCondLst>
                                        </p:cTn>
                                        <p:tgtEl>
                                          <p:spTgt spid="563207"/>
                                        </p:tgtEl>
                                        <p:attrNameLst>
                                          <p:attrName>style.visibility</p:attrName>
                                        </p:attrNameLst>
                                      </p:cBhvr>
                                      <p:to>
                                        <p:strVal val="visible"/>
                                      </p:to>
                                    </p:set>
                                    <p:animEffect transition="in" filter="strips(downLeft)">
                                      <p:cBhvr>
                                        <p:cTn id="15" dur="500"/>
                                        <p:tgtEl>
                                          <p:spTgt spid="563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3" name="组合 8">
            <a:extLst>
              <a:ext uri="{FF2B5EF4-FFF2-40B4-BE49-F238E27FC236}">
                <a16:creationId xmlns:a16="http://schemas.microsoft.com/office/drawing/2014/main" id="{AD8EE376-A9A3-4262-BA48-787D452FE5B6}"/>
              </a:ext>
            </a:extLst>
          </p:cNvPr>
          <p:cNvGrpSpPr>
            <a:grpSpLocks/>
          </p:cNvGrpSpPr>
          <p:nvPr/>
        </p:nvGrpSpPr>
        <p:grpSpPr bwMode="auto">
          <a:xfrm>
            <a:off x="1268413" y="2411413"/>
            <a:ext cx="5813425" cy="2830512"/>
            <a:chOff x="1727200" y="1481138"/>
            <a:chExt cx="5624513" cy="2568575"/>
          </a:xfrm>
        </p:grpSpPr>
        <p:graphicFrame>
          <p:nvGraphicFramePr>
            <p:cNvPr id="71682" name="Object 5">
              <a:extLst>
                <a:ext uri="{FF2B5EF4-FFF2-40B4-BE49-F238E27FC236}">
                  <a16:creationId xmlns:a16="http://schemas.microsoft.com/office/drawing/2014/main" id="{225B0612-7C73-4DBE-A3DA-728BD9C31EF4}"/>
                </a:ext>
              </a:extLst>
            </p:cNvPr>
            <p:cNvGraphicFramePr>
              <a:graphicFrameLocks noChangeAspect="1"/>
            </p:cNvGraphicFramePr>
            <p:nvPr/>
          </p:nvGraphicFramePr>
          <p:xfrm>
            <a:off x="1727200" y="1587500"/>
            <a:ext cx="5624513" cy="2271713"/>
          </p:xfrm>
          <a:graphic>
            <a:graphicData uri="http://schemas.openxmlformats.org/presentationml/2006/ole">
              <mc:AlternateContent xmlns:mc="http://schemas.openxmlformats.org/markup-compatibility/2006">
                <mc:Choice xmlns:v="urn:schemas-microsoft-com:vml" Requires="v">
                  <p:oleObj spid="_x0000_s75805" name="CS ChemDraw Drawing" r:id="rId3" imgW="3970080" imgH="1605600" progId="ChemDraw.Document.6.0">
                    <p:embed/>
                  </p:oleObj>
                </mc:Choice>
                <mc:Fallback>
                  <p:oleObj name="CS ChemDraw Drawing" r:id="rId3" imgW="3970080" imgH="1605600" progId="ChemDraw.Document.6.0">
                    <p:embed/>
                    <p:pic>
                      <p:nvPicPr>
                        <p:cNvPr id="71682" name="Object 5">
                          <a:extLst>
                            <a:ext uri="{FF2B5EF4-FFF2-40B4-BE49-F238E27FC236}">
                              <a16:creationId xmlns:a16="http://schemas.microsoft.com/office/drawing/2014/main" id="{225B0612-7C73-4DBE-A3DA-728BD9C31E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7200" y="1587500"/>
                          <a:ext cx="5624513" cy="227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5" name="Rectangle 6">
              <a:extLst>
                <a:ext uri="{FF2B5EF4-FFF2-40B4-BE49-F238E27FC236}">
                  <a16:creationId xmlns:a16="http://schemas.microsoft.com/office/drawing/2014/main" id="{BEF4DFAF-9757-4CAC-8DB1-260154E864B4}"/>
                </a:ext>
              </a:extLst>
            </p:cNvPr>
            <p:cNvSpPr>
              <a:spLocks noChangeArrowheads="1"/>
            </p:cNvSpPr>
            <p:nvPr/>
          </p:nvSpPr>
          <p:spPr bwMode="auto">
            <a:xfrm>
              <a:off x="3716338" y="1481138"/>
              <a:ext cx="1174750" cy="2568575"/>
            </a:xfrm>
            <a:prstGeom prst="rect">
              <a:avLst/>
            </a:prstGeom>
            <a:solidFill>
              <a:srgbClr val="FF99CC">
                <a:alpha val="9019"/>
              </a:srgbClr>
            </a:solidFill>
            <a:ln w="41275">
              <a:solidFill>
                <a:srgbClr val="FF99CC"/>
              </a:solidFill>
              <a:prstDash val="dash"/>
              <a:miter lim="800000"/>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686" name="Rectangle 7">
              <a:extLst>
                <a:ext uri="{FF2B5EF4-FFF2-40B4-BE49-F238E27FC236}">
                  <a16:creationId xmlns:a16="http://schemas.microsoft.com/office/drawing/2014/main" id="{1A7EF8E8-D088-4DB0-B7AB-3E08510F8340}"/>
                </a:ext>
              </a:extLst>
            </p:cNvPr>
            <p:cNvSpPr>
              <a:spLocks noChangeArrowheads="1"/>
            </p:cNvSpPr>
            <p:nvPr/>
          </p:nvSpPr>
          <p:spPr bwMode="auto">
            <a:xfrm>
              <a:off x="2125663" y="1730375"/>
              <a:ext cx="147637" cy="2714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687" name="Rectangle 8">
              <a:extLst>
                <a:ext uri="{FF2B5EF4-FFF2-40B4-BE49-F238E27FC236}">
                  <a16:creationId xmlns:a16="http://schemas.microsoft.com/office/drawing/2014/main" id="{75B96016-3B13-4459-A972-2B7A1244ABE4}"/>
                </a:ext>
              </a:extLst>
            </p:cNvPr>
            <p:cNvSpPr>
              <a:spLocks noChangeArrowheads="1"/>
            </p:cNvSpPr>
            <p:nvPr/>
          </p:nvSpPr>
          <p:spPr bwMode="auto">
            <a:xfrm>
              <a:off x="2155825" y="2339975"/>
              <a:ext cx="147638" cy="27146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688" name="Rectangle 9">
              <a:extLst>
                <a:ext uri="{FF2B5EF4-FFF2-40B4-BE49-F238E27FC236}">
                  <a16:creationId xmlns:a16="http://schemas.microsoft.com/office/drawing/2014/main" id="{E43DC461-738F-4BEF-B3D6-94C18FB807C5}"/>
                </a:ext>
              </a:extLst>
            </p:cNvPr>
            <p:cNvSpPr>
              <a:spLocks noChangeArrowheads="1"/>
            </p:cNvSpPr>
            <p:nvPr/>
          </p:nvSpPr>
          <p:spPr bwMode="auto">
            <a:xfrm>
              <a:off x="2154238" y="2932113"/>
              <a:ext cx="147637" cy="27146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71684" name="Text Box 4">
            <a:extLst>
              <a:ext uri="{FF2B5EF4-FFF2-40B4-BE49-F238E27FC236}">
                <a16:creationId xmlns:a16="http://schemas.microsoft.com/office/drawing/2014/main" id="{F9BD6EFA-F7E4-4000-A958-C8DA3FCA8A39}"/>
              </a:ext>
            </a:extLst>
          </p:cNvPr>
          <p:cNvSpPr txBox="1">
            <a:spLocks noChangeArrowheads="1"/>
          </p:cNvSpPr>
          <p:nvPr/>
        </p:nvSpPr>
        <p:spPr bwMode="auto">
          <a:xfrm>
            <a:off x="382588" y="1014413"/>
            <a:ext cx="2017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solidFill>
                  <a:schemeClr val="accent2"/>
                </a:solidFill>
                <a:latin typeface="黑体" panose="02010609060101010101" pitchFamily="49" charset="-122"/>
                <a:ea typeface="黑体" panose="02010609060101010101" pitchFamily="49" charset="-122"/>
              </a:rPr>
              <a:t>3.</a:t>
            </a:r>
            <a:r>
              <a:rPr lang="zh-CN" altLang="en-US" sz="2800">
                <a:solidFill>
                  <a:schemeClr val="accent2"/>
                </a:solidFill>
                <a:latin typeface="黑体" panose="02010609060101010101" pitchFamily="49" charset="-122"/>
                <a:ea typeface="黑体" panose="02010609060101010101" pitchFamily="49" charset="-122"/>
              </a:rPr>
              <a:t>反应性</a:t>
            </a:r>
            <a:endParaRPr lang="en-US" altLang="zh-CN" sz="2800">
              <a:solidFill>
                <a:schemeClr val="accent2"/>
              </a:solidFill>
              <a:latin typeface="黑体" panose="02010609060101010101" pitchFamily="49" charset="-122"/>
              <a:ea typeface="黑体" panose="02010609060101010101" pitchFamily="49" charset="-122"/>
            </a:endParaRPr>
          </a:p>
        </p:txBody>
      </p:sp>
      <p:sp>
        <p:nvSpPr>
          <p:cNvPr id="71693" name="Text Box 13">
            <a:extLst>
              <a:ext uri="{FF2B5EF4-FFF2-40B4-BE49-F238E27FC236}">
                <a16:creationId xmlns:a16="http://schemas.microsoft.com/office/drawing/2014/main" id="{154F098A-B266-4341-8197-ED34DF56CB65}"/>
              </a:ext>
            </a:extLst>
          </p:cNvPr>
          <p:cNvSpPr txBox="1">
            <a:spLocks noChangeArrowheads="1"/>
          </p:cNvSpPr>
          <p:nvPr/>
        </p:nvSpPr>
        <p:spPr bwMode="auto">
          <a:xfrm>
            <a:off x="1106488" y="1828800"/>
            <a:ext cx="52974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rgbClr val="663300"/>
                </a:solidFill>
                <a:ea typeface="黑体" panose="02010609060101010101" pitchFamily="49" charset="-122"/>
              </a:rPr>
              <a:t>对碱的行为与伯、仲、叔胺的共轭酸不同</a:t>
            </a:r>
          </a:p>
        </p:txBody>
      </p:sp>
      <p:sp>
        <p:nvSpPr>
          <p:cNvPr id="71694" name="AutoShape 14">
            <a:extLst>
              <a:ext uri="{FF2B5EF4-FFF2-40B4-BE49-F238E27FC236}">
                <a16:creationId xmlns:a16="http://schemas.microsoft.com/office/drawing/2014/main" id="{4D2C3743-BF84-47AD-BA02-19FD67F12A58}"/>
              </a:ext>
            </a:extLst>
          </p:cNvPr>
          <p:cNvSpPr>
            <a:spLocks/>
          </p:cNvSpPr>
          <p:nvPr/>
        </p:nvSpPr>
        <p:spPr bwMode="auto">
          <a:xfrm>
            <a:off x="7272338" y="2816225"/>
            <a:ext cx="130175" cy="1493838"/>
          </a:xfrm>
          <a:prstGeom prst="rightBrace">
            <a:avLst>
              <a:gd name="adj1" fmla="val 95630"/>
              <a:gd name="adj2" fmla="val 50000"/>
            </a:avLst>
          </a:prstGeom>
          <a:noFill/>
          <a:ln w="38100">
            <a:solidFill>
              <a:srgbClr val="66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5" name="Text Box 15">
            <a:extLst>
              <a:ext uri="{FF2B5EF4-FFF2-40B4-BE49-F238E27FC236}">
                <a16:creationId xmlns:a16="http://schemas.microsoft.com/office/drawing/2014/main" id="{5FD1421F-1755-4A0F-960E-AB75888DFFDA}"/>
              </a:ext>
            </a:extLst>
          </p:cNvPr>
          <p:cNvSpPr txBox="1">
            <a:spLocks noChangeArrowheads="1"/>
          </p:cNvSpPr>
          <p:nvPr/>
        </p:nvSpPr>
        <p:spPr bwMode="auto">
          <a:xfrm>
            <a:off x="7591425" y="3033713"/>
            <a:ext cx="1119188"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663300"/>
                </a:solidFill>
                <a:ea typeface="黑体" panose="02010609060101010101" pitchFamily="49" charset="-122"/>
              </a:rPr>
              <a:t>将胺</a:t>
            </a:r>
          </a:p>
          <a:p>
            <a:pPr>
              <a:spcBef>
                <a:spcPct val="50000"/>
              </a:spcBef>
            </a:pPr>
            <a:r>
              <a:rPr lang="zh-CN" altLang="en-US" sz="2000">
                <a:solidFill>
                  <a:srgbClr val="663300"/>
                </a:solidFill>
                <a:ea typeface="黑体" panose="02010609060101010101" pitchFamily="49" charset="-122"/>
              </a:rPr>
              <a:t>游离出</a:t>
            </a:r>
          </a:p>
        </p:txBody>
      </p:sp>
      <p:sp>
        <p:nvSpPr>
          <p:cNvPr id="71696" name="Text Box 16">
            <a:extLst>
              <a:ext uri="{FF2B5EF4-FFF2-40B4-BE49-F238E27FC236}">
                <a16:creationId xmlns:a16="http://schemas.microsoft.com/office/drawing/2014/main" id="{F6909C80-C0B6-446C-AA90-D2E310B4B589}"/>
              </a:ext>
            </a:extLst>
          </p:cNvPr>
          <p:cNvSpPr txBox="1">
            <a:spLocks noChangeArrowheads="1"/>
          </p:cNvSpPr>
          <p:nvPr/>
        </p:nvSpPr>
        <p:spPr bwMode="auto">
          <a:xfrm>
            <a:off x="1204913" y="5224463"/>
            <a:ext cx="987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E65D00"/>
                </a:solidFill>
                <a:ea typeface="黑体" panose="02010609060101010101" pitchFamily="49" charset="-122"/>
              </a:rPr>
              <a:t>季铵盐</a:t>
            </a:r>
          </a:p>
        </p:txBody>
      </p:sp>
      <p:sp>
        <p:nvSpPr>
          <p:cNvPr id="71697" name="Text Box 17">
            <a:extLst>
              <a:ext uri="{FF2B5EF4-FFF2-40B4-BE49-F238E27FC236}">
                <a16:creationId xmlns:a16="http://schemas.microsoft.com/office/drawing/2014/main" id="{C1EC6EF5-4901-4404-A094-0AE0C3D45A29}"/>
              </a:ext>
            </a:extLst>
          </p:cNvPr>
          <p:cNvSpPr txBox="1">
            <a:spLocks noChangeArrowheads="1"/>
          </p:cNvSpPr>
          <p:nvPr/>
        </p:nvSpPr>
        <p:spPr bwMode="auto">
          <a:xfrm>
            <a:off x="4494213" y="5260975"/>
            <a:ext cx="987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E65D00"/>
                </a:solidFill>
                <a:ea typeface="黑体" panose="02010609060101010101" pitchFamily="49" charset="-122"/>
              </a:rPr>
              <a:t>季铵碱</a:t>
            </a:r>
          </a:p>
        </p:txBody>
      </p:sp>
      <p:sp>
        <p:nvSpPr>
          <p:cNvPr id="71698" name="Text Box 18">
            <a:extLst>
              <a:ext uri="{FF2B5EF4-FFF2-40B4-BE49-F238E27FC236}">
                <a16:creationId xmlns:a16="http://schemas.microsoft.com/office/drawing/2014/main" id="{5133AEB2-43EA-438B-9F4D-8C51DA7563D0}"/>
              </a:ext>
            </a:extLst>
          </p:cNvPr>
          <p:cNvSpPr txBox="1">
            <a:spLocks noChangeArrowheads="1"/>
          </p:cNvSpPr>
          <p:nvPr/>
        </p:nvSpPr>
        <p:spPr bwMode="auto">
          <a:xfrm>
            <a:off x="6386513" y="5210175"/>
            <a:ext cx="21923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663300"/>
                </a:solidFill>
                <a:ea typeface="黑体" panose="02010609060101010101" pitchFamily="49" charset="-122"/>
              </a:rPr>
              <a:t>形成平衡体系</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a:extLst>
              <a:ext uri="{FF2B5EF4-FFF2-40B4-BE49-F238E27FC236}">
                <a16:creationId xmlns:a16="http://schemas.microsoft.com/office/drawing/2014/main" id="{5546FE37-4B4D-4B32-BE87-A0EB7CEFD38C}"/>
              </a:ext>
            </a:extLst>
          </p:cNvPr>
          <p:cNvSpPr>
            <a:spLocks noGrp="1" noChangeArrowheads="1"/>
          </p:cNvSpPr>
          <p:nvPr>
            <p:ph type="title"/>
          </p:nvPr>
        </p:nvSpPr>
        <p:spPr>
          <a:xfrm>
            <a:off x="576263" y="218026"/>
            <a:ext cx="5678487" cy="724451"/>
          </a:xfrm>
        </p:spPr>
        <p:txBody>
          <a:bodyPr/>
          <a:lstStyle/>
          <a:p>
            <a:pPr eaLnBrk="1" hangingPunct="1"/>
            <a:r>
              <a:rPr lang="zh-CN" altLang="en-US" sz="2600" b="1" dirty="0">
                <a:latin typeface="黑体" panose="02010609060101010101" pitchFamily="49" charset="-122"/>
                <a:ea typeface="黑体" panose="02010609060101010101" pitchFamily="49" charset="-122"/>
              </a:rPr>
              <a:t>五、季铵碱（氢氧化四烃基铵）</a:t>
            </a:r>
            <a:endParaRPr lang="en-US" altLang="zh-CN" sz="2600" b="1" dirty="0"/>
          </a:p>
        </p:txBody>
      </p:sp>
      <p:sp>
        <p:nvSpPr>
          <p:cNvPr id="72709" name="Text Box 4">
            <a:extLst>
              <a:ext uri="{FF2B5EF4-FFF2-40B4-BE49-F238E27FC236}">
                <a16:creationId xmlns:a16="http://schemas.microsoft.com/office/drawing/2014/main" id="{C2CF4DD6-C81C-41B2-9E25-52C32F173836}"/>
              </a:ext>
            </a:extLst>
          </p:cNvPr>
          <p:cNvSpPr txBox="1">
            <a:spLocks noChangeArrowheads="1"/>
          </p:cNvSpPr>
          <p:nvPr/>
        </p:nvSpPr>
        <p:spPr bwMode="auto">
          <a:xfrm>
            <a:off x="727075" y="972088"/>
            <a:ext cx="1700213" cy="854075"/>
          </a:xfrm>
          <a:prstGeom prst="rect">
            <a:avLst/>
          </a:prstGeom>
          <a:noFill/>
          <a:ln w="9525">
            <a:noFill/>
            <a:miter lim="800000"/>
            <a:headEnd/>
            <a:tailEnd/>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solidFill>
                  <a:srgbClr val="0B5395"/>
                </a:solidFill>
                <a:latin typeface="黑体" panose="02010609060101010101" pitchFamily="49" charset="-122"/>
                <a:ea typeface="黑体" panose="02010609060101010101" pitchFamily="49" charset="-122"/>
              </a:rPr>
              <a:t>1.</a:t>
            </a:r>
            <a:r>
              <a:rPr lang="zh-CN" altLang="en-US" sz="2000">
                <a:solidFill>
                  <a:srgbClr val="0B5395"/>
                </a:solidFill>
                <a:latin typeface="黑体" panose="02010609060101010101" pitchFamily="49" charset="-122"/>
                <a:ea typeface="黑体" panose="02010609060101010101" pitchFamily="49" charset="-122"/>
              </a:rPr>
              <a:t>季铵碱 </a:t>
            </a:r>
            <a:endParaRPr lang="en-US" altLang="zh-CN" sz="2000">
              <a:solidFill>
                <a:srgbClr val="0B5395"/>
              </a:solidFill>
              <a:latin typeface="黑体" panose="02010609060101010101" pitchFamily="49" charset="-122"/>
              <a:ea typeface="黑体" panose="02010609060101010101" pitchFamily="49" charset="-122"/>
            </a:endParaRPr>
          </a:p>
          <a:p>
            <a:pPr eaLnBrk="1" hangingPunct="1">
              <a:spcBef>
                <a:spcPct val="50000"/>
              </a:spcBef>
            </a:pPr>
            <a:r>
              <a:rPr lang="en-US" altLang="zh-CN" sz="2000">
                <a:solidFill>
                  <a:srgbClr val="0B5395"/>
                </a:solidFill>
                <a:latin typeface="黑体" panose="02010609060101010101" pitchFamily="49" charset="-122"/>
                <a:ea typeface="黑体" panose="02010609060101010101" pitchFamily="49" charset="-122"/>
              </a:rPr>
              <a:t>  </a:t>
            </a:r>
            <a:r>
              <a:rPr lang="zh-CN" altLang="en-US" sz="2000">
                <a:solidFill>
                  <a:srgbClr val="0B5395"/>
                </a:solidFill>
                <a:latin typeface="黑体" panose="02010609060101010101" pitchFamily="49" charset="-122"/>
                <a:ea typeface="黑体" panose="02010609060101010101" pitchFamily="49" charset="-122"/>
              </a:rPr>
              <a:t>的制备</a:t>
            </a:r>
            <a:endParaRPr lang="en-US" altLang="zh-CN" sz="2000">
              <a:solidFill>
                <a:srgbClr val="0B5395"/>
              </a:solidFill>
              <a:latin typeface="黑体" panose="02010609060101010101" pitchFamily="49" charset="-122"/>
              <a:ea typeface="黑体" panose="02010609060101010101" pitchFamily="49" charset="-122"/>
            </a:endParaRPr>
          </a:p>
        </p:txBody>
      </p:sp>
      <p:graphicFrame>
        <p:nvGraphicFramePr>
          <p:cNvPr id="72706" name="Object 5">
            <a:extLst>
              <a:ext uri="{FF2B5EF4-FFF2-40B4-BE49-F238E27FC236}">
                <a16:creationId xmlns:a16="http://schemas.microsoft.com/office/drawing/2014/main" id="{73E60E4C-8935-44F5-8526-E4C0F2C4C90A}"/>
              </a:ext>
            </a:extLst>
          </p:cNvPr>
          <p:cNvGraphicFramePr>
            <a:graphicFrameLocks noChangeAspect="1"/>
          </p:cNvGraphicFramePr>
          <p:nvPr>
            <p:extLst>
              <p:ext uri="{D42A27DB-BD31-4B8C-83A1-F6EECF244321}">
                <p14:modId xmlns:p14="http://schemas.microsoft.com/office/powerpoint/2010/main" val="1895432846"/>
              </p:ext>
            </p:extLst>
          </p:nvPr>
        </p:nvGraphicFramePr>
        <p:xfrm>
          <a:off x="2160588" y="956213"/>
          <a:ext cx="4946771" cy="433120"/>
        </p:xfrm>
        <a:graphic>
          <a:graphicData uri="http://schemas.openxmlformats.org/presentationml/2006/ole">
            <mc:AlternateContent xmlns:mc="http://schemas.openxmlformats.org/markup-compatibility/2006">
              <mc:Choice xmlns:v="urn:schemas-microsoft-com:vml" Requires="v">
                <p:oleObj spid="_x0000_s76881" name="CS ChemDraw Drawing" r:id="rId3" imgW="3355200" imgH="333720" progId="ChemDraw.Document.6.0">
                  <p:embed/>
                </p:oleObj>
              </mc:Choice>
              <mc:Fallback>
                <p:oleObj name="CS ChemDraw Drawing" r:id="rId3" imgW="3355200" imgH="333720" progId="ChemDraw.Document.6.0">
                  <p:embed/>
                  <p:pic>
                    <p:nvPicPr>
                      <p:cNvPr id="72706" name="Object 5">
                        <a:extLst>
                          <a:ext uri="{FF2B5EF4-FFF2-40B4-BE49-F238E27FC236}">
                            <a16:creationId xmlns:a16="http://schemas.microsoft.com/office/drawing/2014/main" id="{73E60E4C-8935-44F5-8526-E4C0F2C4C9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0588" y="956213"/>
                        <a:ext cx="4946771" cy="433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07" name="Object 6">
            <a:extLst>
              <a:ext uri="{FF2B5EF4-FFF2-40B4-BE49-F238E27FC236}">
                <a16:creationId xmlns:a16="http://schemas.microsoft.com/office/drawing/2014/main" id="{69B02CDD-20BA-4445-ABDB-8055F804110D}"/>
              </a:ext>
            </a:extLst>
          </p:cNvPr>
          <p:cNvGraphicFramePr>
            <a:graphicFrameLocks noChangeAspect="1"/>
          </p:cNvGraphicFramePr>
          <p:nvPr>
            <p:extLst>
              <p:ext uri="{D42A27DB-BD31-4B8C-83A1-F6EECF244321}">
                <p14:modId xmlns:p14="http://schemas.microsoft.com/office/powerpoint/2010/main" val="86048958"/>
              </p:ext>
            </p:extLst>
          </p:nvPr>
        </p:nvGraphicFramePr>
        <p:xfrm>
          <a:off x="2160732" y="1685180"/>
          <a:ext cx="5607333" cy="1289149"/>
        </p:xfrm>
        <a:graphic>
          <a:graphicData uri="http://schemas.openxmlformats.org/presentationml/2006/ole">
            <mc:AlternateContent xmlns:mc="http://schemas.openxmlformats.org/markup-compatibility/2006">
              <mc:Choice xmlns:v="urn:schemas-microsoft-com:vml" Requires="v">
                <p:oleObj spid="_x0000_s76882" name="CS ChemDraw Drawing" r:id="rId5" imgW="3800160" imgH="993960" progId="ChemDraw.Document.6.0">
                  <p:embed/>
                </p:oleObj>
              </mc:Choice>
              <mc:Fallback>
                <p:oleObj name="CS ChemDraw Drawing" r:id="rId5" imgW="3800160" imgH="993960" progId="ChemDraw.Document.6.0">
                  <p:embed/>
                  <p:pic>
                    <p:nvPicPr>
                      <p:cNvPr id="72707" name="Object 6">
                        <a:extLst>
                          <a:ext uri="{FF2B5EF4-FFF2-40B4-BE49-F238E27FC236}">
                            <a16:creationId xmlns:a16="http://schemas.microsoft.com/office/drawing/2014/main" id="{69B02CDD-20BA-4445-ABDB-8055F80411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732" y="1685180"/>
                        <a:ext cx="5607333" cy="1289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22" name="Text Box 19">
            <a:extLst>
              <a:ext uri="{FF2B5EF4-FFF2-40B4-BE49-F238E27FC236}">
                <a16:creationId xmlns:a16="http://schemas.microsoft.com/office/drawing/2014/main" id="{0B6FA5BD-93AB-4267-967D-5555344E5351}"/>
              </a:ext>
            </a:extLst>
          </p:cNvPr>
          <p:cNvSpPr txBox="1">
            <a:spLocks noChangeArrowheads="1"/>
          </p:cNvSpPr>
          <p:nvPr/>
        </p:nvSpPr>
        <p:spPr bwMode="auto">
          <a:xfrm>
            <a:off x="2915816" y="3039343"/>
            <a:ext cx="18401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solidFill>
                  <a:srgbClr val="006600"/>
                </a:solidFill>
                <a:ea typeface="黑体" panose="02010609060101010101" pitchFamily="49" charset="-122"/>
              </a:rPr>
              <a:t>湿的氧化银</a:t>
            </a:r>
          </a:p>
        </p:txBody>
      </p:sp>
      <p:sp>
        <p:nvSpPr>
          <p:cNvPr id="72727" name="Text Box 23">
            <a:extLst>
              <a:ext uri="{FF2B5EF4-FFF2-40B4-BE49-F238E27FC236}">
                <a16:creationId xmlns:a16="http://schemas.microsoft.com/office/drawing/2014/main" id="{7AB8A4D3-688C-4847-ADA0-223AD384788F}"/>
              </a:ext>
            </a:extLst>
          </p:cNvPr>
          <p:cNvSpPr txBox="1">
            <a:spLocks noChangeArrowheads="1"/>
          </p:cNvSpPr>
          <p:nvPr/>
        </p:nvSpPr>
        <p:spPr bwMode="auto">
          <a:xfrm>
            <a:off x="7415213" y="1019713"/>
            <a:ext cx="11763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rgbClr val="663300"/>
                </a:solidFill>
                <a:ea typeface="黑体" panose="02010609060101010101" pitchFamily="49" charset="-122"/>
              </a:rPr>
              <a:t>无用</a:t>
            </a:r>
          </a:p>
        </p:txBody>
      </p:sp>
      <p:graphicFrame>
        <p:nvGraphicFramePr>
          <p:cNvPr id="20" name="Object 7">
            <a:extLst>
              <a:ext uri="{FF2B5EF4-FFF2-40B4-BE49-F238E27FC236}">
                <a16:creationId xmlns:a16="http://schemas.microsoft.com/office/drawing/2014/main" id="{A1044432-63C0-42F3-81EA-CF0F706FD2F6}"/>
              </a:ext>
            </a:extLst>
          </p:cNvPr>
          <p:cNvGraphicFramePr>
            <a:graphicFrameLocks noChangeAspect="1"/>
          </p:cNvGraphicFramePr>
          <p:nvPr>
            <p:extLst>
              <p:ext uri="{D42A27DB-BD31-4B8C-83A1-F6EECF244321}">
                <p14:modId xmlns:p14="http://schemas.microsoft.com/office/powerpoint/2010/main" val="4208530082"/>
              </p:ext>
            </p:extLst>
          </p:nvPr>
        </p:nvGraphicFramePr>
        <p:xfrm>
          <a:off x="1042988" y="3717032"/>
          <a:ext cx="7056437" cy="2914650"/>
        </p:xfrm>
        <a:graphic>
          <a:graphicData uri="http://schemas.openxmlformats.org/presentationml/2006/ole">
            <mc:AlternateContent xmlns:mc="http://schemas.openxmlformats.org/markup-compatibility/2006">
              <mc:Choice xmlns:v="urn:schemas-microsoft-com:vml" Requires="v">
                <p:oleObj spid="_x0000_s76883" name="CS ChemDraw Drawing" r:id="rId7" imgW="5655261" imgH="2335735" progId="ChemDraw.Document.6.0">
                  <p:embed/>
                </p:oleObj>
              </mc:Choice>
              <mc:Fallback>
                <p:oleObj name="CS ChemDraw Drawing" r:id="rId7" imgW="5655261" imgH="2335735" progId="ChemDraw.Document.6.0">
                  <p:embed/>
                  <p:pic>
                    <p:nvPicPr>
                      <p:cNvPr id="754695" name="Object 7">
                        <a:extLst>
                          <a:ext uri="{FF2B5EF4-FFF2-40B4-BE49-F238E27FC236}">
                            <a16:creationId xmlns:a16="http://schemas.microsoft.com/office/drawing/2014/main" id="{8F17B920-032F-4D29-9D2F-A800298BBD08}"/>
                          </a:ext>
                        </a:extLst>
                      </p:cNvPr>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3717032"/>
                        <a:ext cx="7056437" cy="29146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lide(fromBottom)">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6" name="Text Box 4">
            <a:extLst>
              <a:ext uri="{FF2B5EF4-FFF2-40B4-BE49-F238E27FC236}">
                <a16:creationId xmlns:a16="http://schemas.microsoft.com/office/drawing/2014/main" id="{24FB301C-CE6D-4185-B297-3B21442174B5}"/>
              </a:ext>
            </a:extLst>
          </p:cNvPr>
          <p:cNvSpPr txBox="1">
            <a:spLocks noChangeArrowheads="1"/>
          </p:cNvSpPr>
          <p:nvPr/>
        </p:nvSpPr>
        <p:spPr bwMode="auto">
          <a:xfrm>
            <a:off x="396875" y="1016000"/>
            <a:ext cx="5345113" cy="457200"/>
          </a:xfrm>
          <a:prstGeom prst="rect">
            <a:avLst/>
          </a:prstGeom>
          <a:noFill/>
          <a:ln w="9525">
            <a:noFill/>
            <a:miter lim="800000"/>
            <a:headEnd/>
            <a:tailEnd/>
          </a:ln>
        </p:spPr>
        <p:txBody>
          <a:bodyPr>
            <a:spAutoFit/>
          </a:bodyPr>
          <a:lstStyle/>
          <a:p>
            <a:pPr>
              <a:spcBef>
                <a:spcPct val="50000"/>
              </a:spcBef>
              <a:defRPr/>
            </a:pPr>
            <a:r>
              <a:rPr lang="en-US" altLang="zh-CN" sz="2000" dirty="0">
                <a:solidFill>
                  <a:schemeClr val="accent1">
                    <a:lumMod val="75000"/>
                  </a:schemeClr>
                </a:solidFill>
                <a:latin typeface="黑体" pitchFamily="2" charset="-122"/>
                <a:ea typeface="黑体" pitchFamily="2" charset="-122"/>
              </a:rPr>
              <a:t>2.</a:t>
            </a:r>
            <a:r>
              <a:rPr lang="zh-CN" altLang="en-US" sz="2400" dirty="0">
                <a:solidFill>
                  <a:schemeClr val="accent1">
                    <a:lumMod val="75000"/>
                  </a:schemeClr>
                </a:solidFill>
                <a:latin typeface="黑体" pitchFamily="2" charset="-122"/>
                <a:ea typeface="黑体" pitchFamily="2" charset="-122"/>
              </a:rPr>
              <a:t>霍夫曼消除</a:t>
            </a:r>
            <a:r>
              <a:rPr lang="zh-CN" altLang="en-US" sz="2000" dirty="0">
                <a:solidFill>
                  <a:schemeClr val="accent1">
                    <a:lumMod val="75000"/>
                  </a:schemeClr>
                </a:solidFill>
                <a:latin typeface="黑体" pitchFamily="2" charset="-122"/>
                <a:ea typeface="黑体" pitchFamily="2" charset="-122"/>
              </a:rPr>
              <a:t>（</a:t>
            </a:r>
            <a:r>
              <a:rPr lang="en-US" altLang="zh-CN" sz="2000" dirty="0">
                <a:solidFill>
                  <a:schemeClr val="accent1">
                    <a:lumMod val="75000"/>
                  </a:schemeClr>
                </a:solidFill>
                <a:latin typeface="Arial" charset="0"/>
                <a:ea typeface="黑体" pitchFamily="2" charset="-122"/>
                <a:cs typeface="Arial" charset="0"/>
              </a:rPr>
              <a:t>Hofmann Elimination</a:t>
            </a:r>
            <a:r>
              <a:rPr lang="zh-CN" altLang="en-US" sz="2000" dirty="0">
                <a:solidFill>
                  <a:schemeClr val="accent1">
                    <a:lumMod val="75000"/>
                  </a:schemeClr>
                </a:solidFill>
                <a:latin typeface="黑体" pitchFamily="2" charset="-122"/>
                <a:ea typeface="黑体" pitchFamily="2" charset="-122"/>
              </a:rPr>
              <a:t>）</a:t>
            </a:r>
            <a:endParaRPr lang="en-US" altLang="zh-CN" sz="2000" dirty="0">
              <a:solidFill>
                <a:schemeClr val="accent1">
                  <a:lumMod val="75000"/>
                </a:schemeClr>
              </a:solidFill>
              <a:latin typeface="黑体" pitchFamily="2" charset="-122"/>
              <a:ea typeface="黑体" pitchFamily="2" charset="-122"/>
            </a:endParaRPr>
          </a:p>
        </p:txBody>
      </p:sp>
      <p:sp>
        <p:nvSpPr>
          <p:cNvPr id="10" name="Text Box 5">
            <a:extLst>
              <a:ext uri="{FF2B5EF4-FFF2-40B4-BE49-F238E27FC236}">
                <a16:creationId xmlns:a16="http://schemas.microsoft.com/office/drawing/2014/main" id="{7A05D065-536D-43F6-B852-32B039C25526}"/>
              </a:ext>
            </a:extLst>
          </p:cNvPr>
          <p:cNvSpPr txBox="1">
            <a:spLocks noChangeArrowheads="1"/>
          </p:cNvSpPr>
          <p:nvPr/>
        </p:nvSpPr>
        <p:spPr bwMode="auto">
          <a:xfrm>
            <a:off x="642938" y="1624013"/>
            <a:ext cx="2286000" cy="396875"/>
          </a:xfrm>
          <a:prstGeom prst="rect">
            <a:avLst/>
          </a:prstGeom>
          <a:noFill/>
          <a:ln w="9525">
            <a:noFill/>
            <a:miter lim="800000"/>
            <a:headEnd/>
            <a:tailEnd/>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solidFill>
                  <a:srgbClr val="0076A3"/>
                </a:solidFill>
                <a:ea typeface="黑体" panose="02010609060101010101" pitchFamily="49" charset="-122"/>
              </a:rPr>
              <a:t>1</a:t>
            </a:r>
            <a:r>
              <a:rPr lang="zh-CN" altLang="en-US" sz="2000">
                <a:solidFill>
                  <a:srgbClr val="0076A3"/>
                </a:solidFill>
                <a:ea typeface="黑体" panose="02010609060101010101" pitchFamily="49" charset="-122"/>
              </a:rPr>
              <a:t>）</a:t>
            </a:r>
            <a:r>
              <a:rPr lang="en-US" altLang="zh-CN" sz="2000">
                <a:solidFill>
                  <a:srgbClr val="0076A3"/>
                </a:solidFill>
                <a:ea typeface="黑体" panose="02010609060101010101" pitchFamily="49" charset="-122"/>
              </a:rPr>
              <a:t> </a:t>
            </a:r>
            <a:r>
              <a:rPr lang="zh-CN" altLang="en-US" sz="2000">
                <a:solidFill>
                  <a:srgbClr val="0076A3"/>
                </a:solidFill>
                <a:ea typeface="黑体" panose="02010609060101010101" pitchFamily="49" charset="-122"/>
              </a:rPr>
              <a:t>反应</a:t>
            </a:r>
            <a:endParaRPr lang="en-US" altLang="zh-CN" sz="2000">
              <a:solidFill>
                <a:srgbClr val="0076A3"/>
              </a:solidFill>
              <a:ea typeface="黑体" panose="02010609060101010101" pitchFamily="49" charset="-122"/>
            </a:endParaRPr>
          </a:p>
        </p:txBody>
      </p:sp>
      <p:grpSp>
        <p:nvGrpSpPr>
          <p:cNvPr id="73734" name="组合 13">
            <a:extLst>
              <a:ext uri="{FF2B5EF4-FFF2-40B4-BE49-F238E27FC236}">
                <a16:creationId xmlns:a16="http://schemas.microsoft.com/office/drawing/2014/main" id="{5168FECB-1635-4532-A935-E0612CF518DE}"/>
              </a:ext>
            </a:extLst>
          </p:cNvPr>
          <p:cNvGrpSpPr>
            <a:grpSpLocks/>
          </p:cNvGrpSpPr>
          <p:nvPr/>
        </p:nvGrpSpPr>
        <p:grpSpPr bwMode="auto">
          <a:xfrm>
            <a:off x="1239838" y="2627313"/>
            <a:ext cx="7251700" cy="3465215"/>
            <a:chOff x="1401211" y="2237066"/>
            <a:chExt cx="6815137" cy="3365622"/>
          </a:xfrm>
        </p:grpSpPr>
        <p:graphicFrame>
          <p:nvGraphicFramePr>
            <p:cNvPr id="73730" name="Object 6">
              <a:extLst>
                <a:ext uri="{FF2B5EF4-FFF2-40B4-BE49-F238E27FC236}">
                  <a16:creationId xmlns:a16="http://schemas.microsoft.com/office/drawing/2014/main" id="{F3C168D1-185D-4494-A300-EEAFE4D55CD3}"/>
                </a:ext>
              </a:extLst>
            </p:cNvPr>
            <p:cNvGraphicFramePr>
              <a:graphicFrameLocks noChangeAspect="1"/>
            </p:cNvGraphicFramePr>
            <p:nvPr/>
          </p:nvGraphicFramePr>
          <p:xfrm>
            <a:off x="1615730" y="2282824"/>
            <a:ext cx="5765800" cy="781050"/>
          </p:xfrm>
          <a:graphic>
            <a:graphicData uri="http://schemas.openxmlformats.org/presentationml/2006/ole">
              <mc:AlternateContent xmlns:mc="http://schemas.openxmlformats.org/markup-compatibility/2006">
                <mc:Choice xmlns:v="urn:schemas-microsoft-com:vml" Requires="v">
                  <p:oleObj spid="_x0000_s77880" name="CS ChemDraw Drawing" r:id="rId3" imgW="4063680" imgH="551880" progId="ChemDraw.Document.6.0">
                    <p:embed/>
                  </p:oleObj>
                </mc:Choice>
                <mc:Fallback>
                  <p:oleObj name="CS ChemDraw Drawing" r:id="rId3" imgW="4063680" imgH="551880" progId="ChemDraw.Document.6.0">
                    <p:embed/>
                    <p:pic>
                      <p:nvPicPr>
                        <p:cNvPr id="73730" name="Object 6">
                          <a:extLst>
                            <a:ext uri="{FF2B5EF4-FFF2-40B4-BE49-F238E27FC236}">
                              <a16:creationId xmlns:a16="http://schemas.microsoft.com/office/drawing/2014/main" id="{F3C168D1-185D-4494-A300-EEAFE4D55C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5730" y="2282824"/>
                          <a:ext cx="57658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3735" name="组合 11">
              <a:extLst>
                <a:ext uri="{FF2B5EF4-FFF2-40B4-BE49-F238E27FC236}">
                  <a16:creationId xmlns:a16="http://schemas.microsoft.com/office/drawing/2014/main" id="{C6AC5542-4886-4C05-B71F-2FCC920307AF}"/>
                </a:ext>
              </a:extLst>
            </p:cNvPr>
            <p:cNvGrpSpPr>
              <a:grpSpLocks/>
            </p:cNvGrpSpPr>
            <p:nvPr/>
          </p:nvGrpSpPr>
          <p:grpSpPr bwMode="auto">
            <a:xfrm>
              <a:off x="1434341" y="3873709"/>
              <a:ext cx="6782007" cy="910326"/>
              <a:chOff x="1262063" y="3754438"/>
              <a:chExt cx="6894512" cy="928687"/>
            </a:xfrm>
          </p:grpSpPr>
          <p:sp>
            <p:nvSpPr>
              <p:cNvPr id="73738" name="AutoShape 9">
                <a:extLst>
                  <a:ext uri="{FF2B5EF4-FFF2-40B4-BE49-F238E27FC236}">
                    <a16:creationId xmlns:a16="http://schemas.microsoft.com/office/drawing/2014/main" id="{C7D59B27-752A-4DF3-B674-8339811EA720}"/>
                  </a:ext>
                </a:extLst>
              </p:cNvPr>
              <p:cNvSpPr>
                <a:spLocks noChangeArrowheads="1"/>
              </p:cNvSpPr>
              <p:nvPr/>
            </p:nvSpPr>
            <p:spPr bwMode="auto">
              <a:xfrm>
                <a:off x="1262063" y="3754438"/>
                <a:ext cx="6894512" cy="928687"/>
              </a:xfrm>
              <a:prstGeom prst="roundRect">
                <a:avLst>
                  <a:gd name="adj" fmla="val 11968"/>
                </a:avLst>
              </a:prstGeom>
              <a:solidFill>
                <a:srgbClr val="FF99CC">
                  <a:alpha val="12157"/>
                </a:srgbClr>
              </a:solidFill>
              <a:ln w="38100">
                <a:solidFill>
                  <a:srgbClr val="FF99CC"/>
                </a:solidFill>
                <a:prstDash val="dash"/>
                <a:round/>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3731" name="Object 8">
                <a:extLst>
                  <a:ext uri="{FF2B5EF4-FFF2-40B4-BE49-F238E27FC236}">
                    <a16:creationId xmlns:a16="http://schemas.microsoft.com/office/drawing/2014/main" id="{70FD8C0B-6D29-429A-B1A5-30DB26E595B5}"/>
                  </a:ext>
                </a:extLst>
              </p:cNvPr>
              <p:cNvGraphicFramePr>
                <a:graphicFrameLocks noChangeAspect="1"/>
              </p:cNvGraphicFramePr>
              <p:nvPr/>
            </p:nvGraphicFramePr>
            <p:xfrm>
              <a:off x="1487488" y="3902075"/>
              <a:ext cx="6257925" cy="522288"/>
            </p:xfrm>
            <a:graphic>
              <a:graphicData uri="http://schemas.openxmlformats.org/presentationml/2006/ole">
                <mc:AlternateContent xmlns:mc="http://schemas.openxmlformats.org/markup-compatibility/2006">
                  <mc:Choice xmlns:v="urn:schemas-microsoft-com:vml" Requires="v">
                    <p:oleObj spid="_x0000_s77881" name="CS ChemDraw Drawing" r:id="rId5" imgW="4407480" imgH="369000" progId="ChemDraw.Document.6.0">
                      <p:embed/>
                    </p:oleObj>
                  </mc:Choice>
                  <mc:Fallback>
                    <p:oleObj name="CS ChemDraw Drawing" r:id="rId5" imgW="4407480" imgH="369000" progId="ChemDraw.Document.6.0">
                      <p:embed/>
                      <p:pic>
                        <p:nvPicPr>
                          <p:cNvPr id="73731" name="Object 8">
                            <a:extLst>
                              <a:ext uri="{FF2B5EF4-FFF2-40B4-BE49-F238E27FC236}">
                                <a16:creationId xmlns:a16="http://schemas.microsoft.com/office/drawing/2014/main" id="{70FD8C0B-6D29-429A-B1A5-30DB26E595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7488" y="3902075"/>
                            <a:ext cx="6257925"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Text Box 10">
              <a:extLst>
                <a:ext uri="{FF2B5EF4-FFF2-40B4-BE49-F238E27FC236}">
                  <a16:creationId xmlns:a16="http://schemas.microsoft.com/office/drawing/2014/main" id="{E8479286-C000-40EA-B8E7-580023D05F2C}"/>
                </a:ext>
              </a:extLst>
            </p:cNvPr>
            <p:cNvSpPr txBox="1">
              <a:spLocks noChangeArrowheads="1"/>
            </p:cNvSpPr>
            <p:nvPr/>
          </p:nvSpPr>
          <p:spPr bwMode="auto">
            <a:xfrm>
              <a:off x="5886232" y="5154292"/>
              <a:ext cx="2289833" cy="448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dirty="0">
                  <a:solidFill>
                    <a:srgbClr val="663300"/>
                  </a:solidFill>
                </a:rPr>
                <a:t>Hofmann </a:t>
              </a:r>
              <a:r>
                <a:rPr lang="zh-CN" altLang="en-US" dirty="0">
                  <a:solidFill>
                    <a:srgbClr val="663300"/>
                  </a:solidFill>
                </a:rPr>
                <a:t>消除</a:t>
              </a:r>
              <a:endParaRPr lang="en-US" altLang="zh-CN" dirty="0">
                <a:solidFill>
                  <a:srgbClr val="663300"/>
                </a:solidFill>
              </a:endParaRPr>
            </a:p>
          </p:txBody>
        </p:sp>
        <p:sp>
          <p:nvSpPr>
            <p:cNvPr id="73737" name="AutoShape 9">
              <a:extLst>
                <a:ext uri="{FF2B5EF4-FFF2-40B4-BE49-F238E27FC236}">
                  <a16:creationId xmlns:a16="http://schemas.microsoft.com/office/drawing/2014/main" id="{31B4701F-6EB0-4448-A61C-FF3C84CB48B6}"/>
                </a:ext>
              </a:extLst>
            </p:cNvPr>
            <p:cNvSpPr>
              <a:spLocks noChangeArrowheads="1"/>
            </p:cNvSpPr>
            <p:nvPr/>
          </p:nvSpPr>
          <p:spPr bwMode="auto">
            <a:xfrm>
              <a:off x="1401211" y="2237066"/>
              <a:ext cx="6782007" cy="910326"/>
            </a:xfrm>
            <a:prstGeom prst="roundRect">
              <a:avLst>
                <a:gd name="adj" fmla="val 11968"/>
              </a:avLst>
            </a:prstGeom>
            <a:solidFill>
              <a:srgbClr val="FF99CC">
                <a:alpha val="12157"/>
              </a:srgbClr>
            </a:solidFill>
            <a:ln w="38100">
              <a:solidFill>
                <a:srgbClr val="FF99CC"/>
              </a:solidFill>
              <a:prstDash val="dash"/>
              <a:round/>
              <a:headEnd/>
              <a:tailEnd/>
            </a:ln>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73743" name="Text Box 15">
            <a:extLst>
              <a:ext uri="{FF2B5EF4-FFF2-40B4-BE49-F238E27FC236}">
                <a16:creationId xmlns:a16="http://schemas.microsoft.com/office/drawing/2014/main" id="{9624C7A9-F543-4D59-9516-E236DB5467C9}"/>
              </a:ext>
            </a:extLst>
          </p:cNvPr>
          <p:cNvSpPr txBox="1">
            <a:spLocks noChangeArrowheads="1"/>
          </p:cNvSpPr>
          <p:nvPr/>
        </p:nvSpPr>
        <p:spPr bwMode="auto">
          <a:xfrm>
            <a:off x="1158875" y="2135188"/>
            <a:ext cx="1930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accent1"/>
                </a:solidFill>
                <a:ea typeface="黑体" panose="02010609060101010101" pitchFamily="49" charset="-122"/>
              </a:rPr>
              <a:t>无</a:t>
            </a:r>
            <a:r>
              <a:rPr lang="zh-CN" altLang="en-US">
                <a:solidFill>
                  <a:schemeClr val="accent1"/>
                </a:solidFill>
                <a:ea typeface="黑体" panose="02010609060101010101" pitchFamily="49" charset="-122"/>
                <a:sym typeface="Symbol" panose="05050102010706020507" pitchFamily="18" charset="2"/>
              </a:rPr>
              <a:t></a:t>
            </a:r>
            <a:r>
              <a:rPr lang="en-US" altLang="zh-CN">
                <a:solidFill>
                  <a:schemeClr val="accent1"/>
                </a:solidFill>
                <a:ea typeface="黑体" panose="02010609060101010101" pitchFamily="49" charset="-122"/>
                <a:sym typeface="Symbol" panose="05050102010706020507" pitchFamily="18" charset="2"/>
              </a:rPr>
              <a:t>-H</a:t>
            </a:r>
            <a:r>
              <a:rPr lang="zh-CN" altLang="en-US">
                <a:solidFill>
                  <a:schemeClr val="accent1"/>
                </a:solidFill>
                <a:ea typeface="黑体" panose="02010609060101010101" pitchFamily="49" charset="-122"/>
                <a:sym typeface="Symbol" panose="05050102010706020507" pitchFamily="18" charset="2"/>
              </a:rPr>
              <a:t>体系</a:t>
            </a:r>
          </a:p>
        </p:txBody>
      </p:sp>
      <p:sp>
        <p:nvSpPr>
          <p:cNvPr id="73744" name="Text Box 16">
            <a:extLst>
              <a:ext uri="{FF2B5EF4-FFF2-40B4-BE49-F238E27FC236}">
                <a16:creationId xmlns:a16="http://schemas.microsoft.com/office/drawing/2014/main" id="{233E958B-812A-4D37-8C59-31E7F2552523}"/>
              </a:ext>
            </a:extLst>
          </p:cNvPr>
          <p:cNvSpPr txBox="1">
            <a:spLocks noChangeArrowheads="1"/>
          </p:cNvSpPr>
          <p:nvPr/>
        </p:nvSpPr>
        <p:spPr bwMode="auto">
          <a:xfrm>
            <a:off x="1192213" y="3811588"/>
            <a:ext cx="1930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accent1"/>
                </a:solidFill>
                <a:ea typeface="黑体" panose="02010609060101010101" pitchFamily="49" charset="-122"/>
              </a:rPr>
              <a:t>有</a:t>
            </a:r>
            <a:r>
              <a:rPr lang="zh-CN" altLang="en-US">
                <a:solidFill>
                  <a:schemeClr val="accent1"/>
                </a:solidFill>
                <a:ea typeface="黑体" panose="02010609060101010101" pitchFamily="49" charset="-122"/>
                <a:sym typeface="Symbol" panose="05050102010706020507" pitchFamily="18" charset="2"/>
              </a:rPr>
              <a:t></a:t>
            </a:r>
            <a:r>
              <a:rPr lang="en-US" altLang="zh-CN">
                <a:solidFill>
                  <a:schemeClr val="accent1"/>
                </a:solidFill>
                <a:ea typeface="黑体" panose="02010609060101010101" pitchFamily="49" charset="-122"/>
                <a:sym typeface="Symbol" panose="05050102010706020507" pitchFamily="18" charset="2"/>
              </a:rPr>
              <a:t>-H</a:t>
            </a:r>
            <a:r>
              <a:rPr lang="zh-CN" altLang="en-US">
                <a:solidFill>
                  <a:schemeClr val="accent1"/>
                </a:solidFill>
                <a:ea typeface="黑体" panose="02010609060101010101" pitchFamily="49" charset="-122"/>
                <a:sym typeface="Symbol" panose="05050102010706020507" pitchFamily="18" charset="2"/>
              </a:rPr>
              <a:t>体系</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ext Box 5">
            <a:extLst>
              <a:ext uri="{FF2B5EF4-FFF2-40B4-BE49-F238E27FC236}">
                <a16:creationId xmlns:a16="http://schemas.microsoft.com/office/drawing/2014/main" id="{D187AB47-36C5-40B7-B476-D45AC82E5DDF}"/>
              </a:ext>
            </a:extLst>
          </p:cNvPr>
          <p:cNvSpPr txBox="1">
            <a:spLocks noChangeArrowheads="1"/>
          </p:cNvSpPr>
          <p:nvPr/>
        </p:nvSpPr>
        <p:spPr bwMode="auto">
          <a:xfrm>
            <a:off x="1211263" y="1536700"/>
            <a:ext cx="6362700" cy="875111"/>
          </a:xfrm>
          <a:prstGeom prst="rect">
            <a:avLst/>
          </a:prstGeom>
          <a:solidFill>
            <a:srgbClr val="FF0000">
              <a:alpha val="16862"/>
            </a:srgbClr>
          </a:solidFill>
          <a:ln w="9525">
            <a:solidFill>
              <a:srgbClr val="FF0000"/>
            </a:solidFill>
            <a:miter lim="800000"/>
            <a:headEnd/>
            <a:tailEnd/>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50000"/>
              </a:spcBef>
            </a:pPr>
            <a:r>
              <a:rPr lang="en-US" altLang="zh-CN" sz="2000" dirty="0">
                <a:solidFill>
                  <a:srgbClr val="FF0000"/>
                </a:solidFill>
                <a:ea typeface="黑体" panose="02010609060101010101" pitchFamily="49" charset="-122"/>
              </a:rPr>
              <a:t>Hofmann </a:t>
            </a:r>
            <a:r>
              <a:rPr lang="zh-CN" altLang="en-US" sz="2000" dirty="0">
                <a:solidFill>
                  <a:srgbClr val="FF0000"/>
                </a:solidFill>
                <a:ea typeface="黑体" panose="02010609060101010101" pitchFamily="49" charset="-122"/>
              </a:rPr>
              <a:t>规则：当季铵碱有两个以上</a:t>
            </a:r>
            <a:r>
              <a:rPr lang="el-GR" altLang="zh-CN" sz="2000" dirty="0">
                <a:solidFill>
                  <a:srgbClr val="FF0000"/>
                </a:solidFill>
                <a:ea typeface="黑体" panose="02010609060101010101" pitchFamily="49" charset="-122"/>
              </a:rPr>
              <a:t>β</a:t>
            </a:r>
            <a:r>
              <a:rPr lang="en-US" altLang="zh-CN" sz="2000" dirty="0">
                <a:solidFill>
                  <a:srgbClr val="FF0000"/>
                </a:solidFill>
                <a:ea typeface="黑体" panose="02010609060101010101" pitchFamily="49" charset="-122"/>
              </a:rPr>
              <a:t>-H </a:t>
            </a:r>
            <a:r>
              <a:rPr lang="zh-CN" altLang="en-US" sz="2000" dirty="0">
                <a:solidFill>
                  <a:srgbClr val="FF0000"/>
                </a:solidFill>
                <a:ea typeface="黑体" panose="02010609060101010101" pitchFamily="49" charset="-122"/>
              </a:rPr>
              <a:t>时，先从含氢较多的碳上脱去</a:t>
            </a:r>
            <a:r>
              <a:rPr lang="en-US" altLang="zh-CN" sz="2000" dirty="0">
                <a:solidFill>
                  <a:srgbClr val="FF0000"/>
                </a:solidFill>
                <a:ea typeface="黑体" panose="02010609060101010101" pitchFamily="49" charset="-122"/>
              </a:rPr>
              <a:t>H</a:t>
            </a:r>
            <a:r>
              <a:rPr lang="zh-CN" altLang="en-US" sz="2000" dirty="0">
                <a:solidFill>
                  <a:srgbClr val="FF0000"/>
                </a:solidFill>
                <a:ea typeface="黑体" panose="02010609060101010101" pitchFamily="49" charset="-122"/>
              </a:rPr>
              <a:t>。即，优先生成取代基较少的烯烃。</a:t>
            </a:r>
            <a:endParaRPr lang="en-US" altLang="zh-CN" sz="2000" dirty="0">
              <a:solidFill>
                <a:srgbClr val="FF0000"/>
              </a:solidFill>
              <a:ea typeface="黑体" panose="02010609060101010101" pitchFamily="49" charset="-122"/>
            </a:endParaRPr>
          </a:p>
        </p:txBody>
      </p:sp>
      <p:graphicFrame>
        <p:nvGraphicFramePr>
          <p:cNvPr id="75778" name="Object 2">
            <a:extLst>
              <a:ext uri="{FF2B5EF4-FFF2-40B4-BE49-F238E27FC236}">
                <a16:creationId xmlns:a16="http://schemas.microsoft.com/office/drawing/2014/main" id="{1FA7CD29-394B-405E-A96B-C12FD77E9A5C}"/>
              </a:ext>
            </a:extLst>
          </p:cNvPr>
          <p:cNvGraphicFramePr>
            <a:graphicFrameLocks noChangeAspect="1"/>
          </p:cNvGraphicFramePr>
          <p:nvPr/>
        </p:nvGraphicFramePr>
        <p:xfrm>
          <a:off x="1435100" y="2914650"/>
          <a:ext cx="6581775" cy="3033713"/>
        </p:xfrm>
        <a:graphic>
          <a:graphicData uri="http://schemas.openxmlformats.org/presentationml/2006/ole">
            <mc:AlternateContent xmlns:mc="http://schemas.openxmlformats.org/markup-compatibility/2006">
              <mc:Choice xmlns:v="urn:schemas-microsoft-com:vml" Requires="v">
                <p:oleObj spid="_x0000_s79902" name="CS ChemDraw Drawing" r:id="rId3" imgW="4112131" imgH="1895273" progId="ChemDraw.Document.6.0">
                  <p:embed/>
                </p:oleObj>
              </mc:Choice>
              <mc:Fallback>
                <p:oleObj name="CS ChemDraw Drawing" r:id="rId3" imgW="4112131" imgH="1895273" progId="ChemDraw.Document.6.0">
                  <p:embed/>
                  <p:pic>
                    <p:nvPicPr>
                      <p:cNvPr id="75778" name="Object 2">
                        <a:extLst>
                          <a:ext uri="{FF2B5EF4-FFF2-40B4-BE49-F238E27FC236}">
                            <a16:creationId xmlns:a16="http://schemas.microsoft.com/office/drawing/2014/main" id="{1FA7CD29-394B-405E-A96B-C12FD77E9A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5100" y="2914650"/>
                        <a:ext cx="6581775" cy="303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5">
            <a:extLst>
              <a:ext uri="{FF2B5EF4-FFF2-40B4-BE49-F238E27FC236}">
                <a16:creationId xmlns:a16="http://schemas.microsoft.com/office/drawing/2014/main" id="{A6A3CC34-03FF-4D8C-BDB3-E68357954B38}"/>
              </a:ext>
            </a:extLst>
          </p:cNvPr>
          <p:cNvSpPr txBox="1">
            <a:spLocks noChangeArrowheads="1"/>
          </p:cNvSpPr>
          <p:nvPr/>
        </p:nvSpPr>
        <p:spPr bwMode="auto">
          <a:xfrm>
            <a:off x="541338" y="981075"/>
            <a:ext cx="2286000" cy="396875"/>
          </a:xfrm>
          <a:prstGeom prst="rect">
            <a:avLst/>
          </a:prstGeom>
          <a:noFill/>
          <a:ln w="9525">
            <a:noFill/>
            <a:miter lim="800000"/>
            <a:headEnd/>
            <a:tailEnd/>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a:solidFill>
                  <a:srgbClr val="0076A3"/>
                </a:solidFill>
                <a:ea typeface="黑体" panose="02010609060101010101" pitchFamily="49" charset="-122"/>
              </a:rPr>
              <a:t>2</a:t>
            </a:r>
            <a:r>
              <a:rPr lang="zh-CN" altLang="en-US" sz="2000">
                <a:solidFill>
                  <a:srgbClr val="0076A3"/>
                </a:solidFill>
                <a:ea typeface="黑体" panose="02010609060101010101" pitchFamily="49" charset="-122"/>
              </a:rPr>
              <a:t>）</a:t>
            </a:r>
            <a:r>
              <a:rPr lang="en-US" altLang="zh-CN" sz="2000">
                <a:solidFill>
                  <a:srgbClr val="0076A3"/>
                </a:solidFill>
                <a:ea typeface="黑体" panose="02010609060101010101" pitchFamily="49" charset="-122"/>
              </a:rPr>
              <a:t> </a:t>
            </a:r>
            <a:r>
              <a:rPr lang="zh-CN" altLang="en-US" sz="2000">
                <a:solidFill>
                  <a:srgbClr val="0076A3"/>
                </a:solidFill>
                <a:ea typeface="黑体" panose="02010609060101010101" pitchFamily="49" charset="-122"/>
              </a:rPr>
              <a:t>区域选择性</a:t>
            </a:r>
            <a:endParaRPr lang="en-US" altLang="zh-CN" sz="2000">
              <a:solidFill>
                <a:srgbClr val="0076A3"/>
              </a:solidFill>
              <a:ea typeface="黑体" panose="02010609060101010101"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Text Box 4">
            <a:extLst>
              <a:ext uri="{FF2B5EF4-FFF2-40B4-BE49-F238E27FC236}">
                <a16:creationId xmlns:a16="http://schemas.microsoft.com/office/drawing/2014/main" id="{F988E8D7-9F22-4CD8-A3D9-5C0873F5D131}"/>
              </a:ext>
            </a:extLst>
          </p:cNvPr>
          <p:cNvSpPr txBox="1">
            <a:spLocks noChangeArrowheads="1"/>
          </p:cNvSpPr>
          <p:nvPr/>
        </p:nvSpPr>
        <p:spPr bwMode="auto">
          <a:xfrm>
            <a:off x="741363" y="889000"/>
            <a:ext cx="3738562" cy="430213"/>
          </a:xfrm>
          <a:prstGeom prst="rect">
            <a:avLst/>
          </a:prstGeom>
          <a:noFill/>
          <a:ln w="9525">
            <a:noFill/>
            <a:miter lim="800000"/>
            <a:headEnd/>
            <a:tailEnd/>
          </a:ln>
        </p:spPr>
        <p:txBody>
          <a:bodyPr>
            <a:spAutoFit/>
          </a:bodyPr>
          <a:lstStyle/>
          <a:p>
            <a:pPr>
              <a:spcBef>
                <a:spcPct val="50000"/>
              </a:spcBef>
              <a:defRPr/>
            </a:pPr>
            <a:r>
              <a:rPr lang="zh-CN" altLang="en-US" sz="2200" dirty="0">
                <a:solidFill>
                  <a:schemeClr val="accent2">
                    <a:lumMod val="75000"/>
                  </a:schemeClr>
                </a:solidFill>
                <a:latin typeface="黑体" pitchFamily="2" charset="-122"/>
                <a:ea typeface="黑体" pitchFamily="2" charset="-122"/>
              </a:rPr>
              <a:t>原因一：空间因素（主要）</a:t>
            </a:r>
            <a:endParaRPr lang="en-US" altLang="zh-CN" sz="2200" dirty="0">
              <a:solidFill>
                <a:schemeClr val="accent2">
                  <a:lumMod val="75000"/>
                </a:schemeClr>
              </a:solidFill>
              <a:latin typeface="黑体" pitchFamily="2" charset="-122"/>
              <a:ea typeface="黑体" pitchFamily="2" charset="-122"/>
            </a:endParaRPr>
          </a:p>
        </p:txBody>
      </p:sp>
      <p:pic>
        <p:nvPicPr>
          <p:cNvPr id="76804" name="Picture 6">
            <a:extLst>
              <a:ext uri="{FF2B5EF4-FFF2-40B4-BE49-F238E27FC236}">
                <a16:creationId xmlns:a16="http://schemas.microsoft.com/office/drawing/2014/main" id="{8DDA3256-BAA4-4A5F-87BA-D733008E78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1676400"/>
            <a:ext cx="2214562" cy="277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6802" name="Object 7">
            <a:extLst>
              <a:ext uri="{FF2B5EF4-FFF2-40B4-BE49-F238E27FC236}">
                <a16:creationId xmlns:a16="http://schemas.microsoft.com/office/drawing/2014/main" id="{03CA30E7-686D-405F-98BE-B4B083B93CB9}"/>
              </a:ext>
            </a:extLst>
          </p:cNvPr>
          <p:cNvGraphicFramePr>
            <a:graphicFrameLocks noChangeAspect="1"/>
          </p:cNvGraphicFramePr>
          <p:nvPr/>
        </p:nvGraphicFramePr>
        <p:xfrm>
          <a:off x="4067175" y="4800600"/>
          <a:ext cx="1778000" cy="1384300"/>
        </p:xfrm>
        <a:graphic>
          <a:graphicData uri="http://schemas.openxmlformats.org/presentationml/2006/ole">
            <mc:AlternateContent xmlns:mc="http://schemas.openxmlformats.org/markup-compatibility/2006">
              <mc:Choice xmlns:v="urn:schemas-microsoft-com:vml" Requires="v">
                <p:oleObj spid="_x0000_s80924" name="CS ChemDraw Drawing" r:id="rId4" imgW="910080" imgH="711000" progId="ChemDraw.Document.6.0">
                  <p:embed/>
                </p:oleObj>
              </mc:Choice>
              <mc:Fallback>
                <p:oleObj name="CS ChemDraw Drawing" r:id="rId4" imgW="910080" imgH="711000" progId="ChemDraw.Document.6.0">
                  <p:embed/>
                  <p:pic>
                    <p:nvPicPr>
                      <p:cNvPr id="76802" name="Object 7">
                        <a:extLst>
                          <a:ext uri="{FF2B5EF4-FFF2-40B4-BE49-F238E27FC236}">
                            <a16:creationId xmlns:a16="http://schemas.microsoft.com/office/drawing/2014/main" id="{03CA30E7-686D-405F-98BE-B4B083B93C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175" y="4800600"/>
                        <a:ext cx="177800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6805" name="Picture 9">
            <a:extLst>
              <a:ext uri="{FF2B5EF4-FFF2-40B4-BE49-F238E27FC236}">
                <a16:creationId xmlns:a16="http://schemas.microsoft.com/office/drawing/2014/main" id="{D2807763-55EC-4458-96C5-90AC5BF6B9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8538" y="1819275"/>
            <a:ext cx="2141537"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10">
            <a:extLst>
              <a:ext uri="{FF2B5EF4-FFF2-40B4-BE49-F238E27FC236}">
                <a16:creationId xmlns:a16="http://schemas.microsoft.com/office/drawing/2014/main" id="{A1F9FE51-FC0F-4699-B702-00460A2989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48388" y="1828800"/>
            <a:ext cx="2455862"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Text Box 5">
            <a:extLst>
              <a:ext uri="{FF2B5EF4-FFF2-40B4-BE49-F238E27FC236}">
                <a16:creationId xmlns:a16="http://schemas.microsoft.com/office/drawing/2014/main" id="{986EAC78-24FB-4607-A565-25B3FA3192A2}"/>
              </a:ext>
            </a:extLst>
          </p:cNvPr>
          <p:cNvSpPr txBox="1">
            <a:spLocks noChangeArrowheads="1"/>
          </p:cNvSpPr>
          <p:nvPr/>
        </p:nvSpPr>
        <p:spPr bwMode="auto">
          <a:xfrm>
            <a:off x="1187624" y="1651000"/>
            <a:ext cx="240806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solidFill>
                  <a:srgbClr val="FF0000"/>
                </a:solidFill>
                <a:ea typeface="黑体" panose="02010609060101010101" pitchFamily="49" charset="-122"/>
              </a:rPr>
              <a:t>含</a:t>
            </a:r>
            <a:r>
              <a:rPr lang="en-US" altLang="zh-CN" dirty="0">
                <a:solidFill>
                  <a:srgbClr val="FF0000"/>
                </a:solidFill>
                <a:ea typeface="黑体" panose="02010609060101010101" pitchFamily="49" charset="-122"/>
              </a:rPr>
              <a:t>H </a:t>
            </a:r>
            <a:r>
              <a:rPr lang="zh-CN" altLang="en-US" dirty="0">
                <a:solidFill>
                  <a:srgbClr val="FF0000"/>
                </a:solidFill>
                <a:ea typeface="黑体" panose="02010609060101010101" pitchFamily="49" charset="-122"/>
              </a:rPr>
              <a:t>较多的</a:t>
            </a:r>
            <a:r>
              <a:rPr lang="en-US" altLang="zh-CN" dirty="0">
                <a:solidFill>
                  <a:srgbClr val="FF0000"/>
                </a:solidFill>
                <a:ea typeface="黑体" panose="02010609060101010101" pitchFamily="49" charset="-122"/>
              </a:rPr>
              <a:t>C </a:t>
            </a:r>
            <a:r>
              <a:rPr lang="zh-CN" altLang="en-US" dirty="0">
                <a:solidFill>
                  <a:srgbClr val="FF0000"/>
                </a:solidFill>
                <a:ea typeface="黑体" panose="02010609060101010101" pitchFamily="49" charset="-122"/>
              </a:rPr>
              <a:t>上的</a:t>
            </a:r>
            <a:r>
              <a:rPr lang="en-US" altLang="zh-CN" dirty="0">
                <a:solidFill>
                  <a:srgbClr val="FF0000"/>
                </a:solidFill>
                <a:ea typeface="黑体" panose="02010609060101010101" pitchFamily="49" charset="-122"/>
              </a:rPr>
              <a:t>H </a:t>
            </a:r>
            <a:r>
              <a:rPr lang="zh-CN" altLang="en-US" dirty="0">
                <a:solidFill>
                  <a:srgbClr val="FF0000"/>
                </a:solidFill>
                <a:ea typeface="黑体" panose="02010609060101010101" pitchFamily="49" charset="-122"/>
              </a:rPr>
              <a:t>酸性较强</a:t>
            </a:r>
            <a:endParaRPr lang="en-US" altLang="zh-CN" dirty="0">
              <a:solidFill>
                <a:srgbClr val="FF0000"/>
              </a:solidFill>
              <a:ea typeface="黑体" panose="02010609060101010101" pitchFamily="49" charset="-122"/>
            </a:endParaRPr>
          </a:p>
        </p:txBody>
      </p:sp>
      <p:grpSp>
        <p:nvGrpSpPr>
          <p:cNvPr id="77828" name="组合 9">
            <a:extLst>
              <a:ext uri="{FF2B5EF4-FFF2-40B4-BE49-F238E27FC236}">
                <a16:creationId xmlns:a16="http://schemas.microsoft.com/office/drawing/2014/main" id="{8B2ABE40-AC69-4FA8-947C-E155D1BC6662}"/>
              </a:ext>
            </a:extLst>
          </p:cNvPr>
          <p:cNvGrpSpPr>
            <a:grpSpLocks/>
          </p:cNvGrpSpPr>
          <p:nvPr/>
        </p:nvGrpSpPr>
        <p:grpSpPr bwMode="auto">
          <a:xfrm>
            <a:off x="3914775" y="1577975"/>
            <a:ext cx="2184400" cy="1162050"/>
            <a:chOff x="3543853" y="1419087"/>
            <a:chExt cx="2184400" cy="1162050"/>
          </a:xfrm>
        </p:grpSpPr>
        <p:graphicFrame>
          <p:nvGraphicFramePr>
            <p:cNvPr id="77826" name="Object 6">
              <a:extLst>
                <a:ext uri="{FF2B5EF4-FFF2-40B4-BE49-F238E27FC236}">
                  <a16:creationId xmlns:a16="http://schemas.microsoft.com/office/drawing/2014/main" id="{66F98759-9420-4BB8-AFE1-31B53E97631D}"/>
                </a:ext>
              </a:extLst>
            </p:cNvPr>
            <p:cNvGraphicFramePr>
              <a:graphicFrameLocks noChangeAspect="1"/>
            </p:cNvGraphicFramePr>
            <p:nvPr/>
          </p:nvGraphicFramePr>
          <p:xfrm>
            <a:off x="3543853" y="1419087"/>
            <a:ext cx="2184400" cy="1162050"/>
          </p:xfrm>
          <a:graphic>
            <a:graphicData uri="http://schemas.openxmlformats.org/presentationml/2006/ole">
              <mc:AlternateContent xmlns:mc="http://schemas.openxmlformats.org/markup-compatibility/2006">
                <mc:Choice xmlns:v="urn:schemas-microsoft-com:vml" Requires="v">
                  <p:oleObj spid="_x0000_s81949" name="CS ChemDraw Drawing" r:id="rId3" imgW="1540800" imgH="821880" progId="ChemDraw.Document.6.0">
                    <p:embed/>
                  </p:oleObj>
                </mc:Choice>
                <mc:Fallback>
                  <p:oleObj name="CS ChemDraw Drawing" r:id="rId3" imgW="1540800" imgH="821880" progId="ChemDraw.Document.6.0">
                    <p:embed/>
                    <p:pic>
                      <p:nvPicPr>
                        <p:cNvPr id="77826" name="Object 6">
                          <a:extLst>
                            <a:ext uri="{FF2B5EF4-FFF2-40B4-BE49-F238E27FC236}">
                              <a16:creationId xmlns:a16="http://schemas.microsoft.com/office/drawing/2014/main" id="{66F98759-9420-4BB8-AFE1-31B53E9763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3853" y="1419087"/>
                          <a:ext cx="218440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34" name="Line 7">
              <a:extLst>
                <a:ext uri="{FF2B5EF4-FFF2-40B4-BE49-F238E27FC236}">
                  <a16:creationId xmlns:a16="http://schemas.microsoft.com/office/drawing/2014/main" id="{82ABF76E-AB70-439E-9590-69C7D43C9D27}"/>
                </a:ext>
              </a:extLst>
            </p:cNvPr>
            <p:cNvSpPr>
              <a:spLocks noChangeShapeType="1"/>
            </p:cNvSpPr>
            <p:nvPr/>
          </p:nvSpPr>
          <p:spPr bwMode="auto">
            <a:xfrm flipH="1" flipV="1">
              <a:off x="5066747" y="1789043"/>
              <a:ext cx="261938" cy="115888"/>
            </a:xfrm>
            <a:prstGeom prst="line">
              <a:avLst/>
            </a:prstGeom>
            <a:noFill/>
            <a:ln w="25400">
              <a:solidFill>
                <a:srgbClr val="99CC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7829" name="组合 10">
            <a:extLst>
              <a:ext uri="{FF2B5EF4-FFF2-40B4-BE49-F238E27FC236}">
                <a16:creationId xmlns:a16="http://schemas.microsoft.com/office/drawing/2014/main" id="{8C5A2756-9234-49C0-AABD-89C49B869912}"/>
              </a:ext>
            </a:extLst>
          </p:cNvPr>
          <p:cNvGrpSpPr>
            <a:grpSpLocks/>
          </p:cNvGrpSpPr>
          <p:nvPr/>
        </p:nvGrpSpPr>
        <p:grpSpPr bwMode="auto">
          <a:xfrm>
            <a:off x="709613" y="3429000"/>
            <a:ext cx="8110859" cy="2955860"/>
            <a:chOff x="498475" y="2938326"/>
            <a:chExt cx="8110859" cy="2575482"/>
          </a:xfrm>
        </p:grpSpPr>
        <p:sp>
          <p:nvSpPr>
            <p:cNvPr id="77830" name="Text Box 8">
              <a:extLst>
                <a:ext uri="{FF2B5EF4-FFF2-40B4-BE49-F238E27FC236}">
                  <a16:creationId xmlns:a16="http://schemas.microsoft.com/office/drawing/2014/main" id="{1432FEDD-5471-424D-8F99-1FE7912C3A78}"/>
                </a:ext>
              </a:extLst>
            </p:cNvPr>
            <p:cNvSpPr txBox="1">
              <a:spLocks noChangeArrowheads="1"/>
            </p:cNvSpPr>
            <p:nvPr/>
          </p:nvSpPr>
          <p:spPr bwMode="auto">
            <a:xfrm>
              <a:off x="1722437" y="2938326"/>
              <a:ext cx="5367338" cy="361018"/>
            </a:xfrm>
            <a:prstGeom prst="rect">
              <a:avLst/>
            </a:prstGeom>
            <a:noFill/>
            <a:ln w="47625" cmpd="dbl">
              <a:solidFill>
                <a:srgbClr val="993300"/>
              </a:solidFill>
              <a:miter lim="800000"/>
              <a:headEnd/>
              <a:tailEnd/>
            </a:ln>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solidFill>
                    <a:srgbClr val="7E9632"/>
                  </a:solidFill>
                  <a:ea typeface="黑体" panose="02010609060101010101" pitchFamily="49" charset="-122"/>
                </a:rPr>
                <a:t>Hofmann</a:t>
              </a:r>
              <a:r>
                <a:rPr lang="zh-CN" altLang="en-US">
                  <a:solidFill>
                    <a:srgbClr val="7E9632"/>
                  </a:solidFill>
                  <a:ea typeface="黑体" panose="02010609060101010101" pitchFamily="49" charset="-122"/>
                </a:rPr>
                <a:t>规则和</a:t>
              </a:r>
              <a:r>
                <a:rPr lang="en-US" altLang="zh-CN">
                  <a:solidFill>
                    <a:srgbClr val="7E9632"/>
                  </a:solidFill>
                  <a:ea typeface="黑体" panose="02010609060101010101" pitchFamily="49" charset="-122"/>
                </a:rPr>
                <a:t>Zaitsev</a:t>
              </a:r>
              <a:r>
                <a:rPr lang="zh-CN" altLang="en-US">
                  <a:solidFill>
                    <a:srgbClr val="7E9632"/>
                  </a:solidFill>
                  <a:ea typeface="黑体" panose="02010609060101010101" pitchFamily="49" charset="-122"/>
                </a:rPr>
                <a:t>规则比较</a:t>
              </a:r>
              <a:endParaRPr lang="en-US" altLang="zh-CN">
                <a:solidFill>
                  <a:srgbClr val="7E9632"/>
                </a:solidFill>
                <a:ea typeface="黑体" panose="02010609060101010101" pitchFamily="49" charset="-122"/>
              </a:endParaRPr>
            </a:p>
          </p:txBody>
        </p:sp>
        <p:sp>
          <p:nvSpPr>
            <p:cNvPr id="77832" name="Text Box 9">
              <a:extLst>
                <a:ext uri="{FF2B5EF4-FFF2-40B4-BE49-F238E27FC236}">
                  <a16:creationId xmlns:a16="http://schemas.microsoft.com/office/drawing/2014/main" id="{D6FC6E9C-E22F-40C9-8A88-F3C77E3D6CD0}"/>
                </a:ext>
              </a:extLst>
            </p:cNvPr>
            <p:cNvSpPr txBox="1">
              <a:spLocks noChangeArrowheads="1"/>
            </p:cNvSpPr>
            <p:nvPr/>
          </p:nvSpPr>
          <p:spPr bwMode="auto">
            <a:xfrm>
              <a:off x="498475" y="3534490"/>
              <a:ext cx="3736975" cy="1979318"/>
            </a:xfrm>
            <a:prstGeom prst="rect">
              <a:avLst/>
            </a:prstGeom>
            <a:solidFill>
              <a:srgbClr val="99CCFF">
                <a:alpha val="10196"/>
              </a:srgbClr>
            </a:solidFill>
            <a:ln w="38100">
              <a:solidFill>
                <a:srgbClr val="99CCFF"/>
              </a:solidFill>
              <a:prstDash val="dash"/>
              <a:miter lim="800000"/>
              <a:headEnd/>
              <a:tailEnd/>
            </a:ln>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000" dirty="0">
                  <a:solidFill>
                    <a:srgbClr val="161BEA"/>
                  </a:solidFill>
                  <a:ea typeface="黑体" panose="02010609060101010101" pitchFamily="49" charset="-122"/>
                </a:rPr>
                <a:t>Hofmann </a:t>
              </a:r>
              <a:r>
                <a:rPr lang="zh-CN" altLang="en-US" sz="2000" dirty="0">
                  <a:solidFill>
                    <a:srgbClr val="161BEA"/>
                  </a:solidFill>
                  <a:ea typeface="黑体" panose="02010609060101010101" pitchFamily="49" charset="-122"/>
                </a:rPr>
                <a:t>规则</a:t>
              </a:r>
              <a:endParaRPr lang="en-US" altLang="zh-CN" sz="2000" dirty="0">
                <a:solidFill>
                  <a:srgbClr val="161BEA"/>
                </a:solidFill>
                <a:ea typeface="黑体" panose="02010609060101010101" pitchFamily="49" charset="-122"/>
              </a:endParaRPr>
            </a:p>
            <a:p>
              <a:pPr eaLnBrk="1" hangingPunct="1">
                <a:lnSpc>
                  <a:spcPct val="120000"/>
                </a:lnSpc>
              </a:pPr>
              <a:endParaRPr lang="en-US" altLang="zh-CN" sz="2000" dirty="0">
                <a:solidFill>
                  <a:srgbClr val="161BEA"/>
                </a:solidFill>
                <a:ea typeface="黑体" panose="02010609060101010101" pitchFamily="49" charset="-122"/>
              </a:endParaRPr>
            </a:p>
            <a:p>
              <a:pPr eaLnBrk="1" hangingPunct="1">
                <a:lnSpc>
                  <a:spcPct val="120000"/>
                </a:lnSpc>
              </a:pPr>
              <a:r>
                <a:rPr lang="en-US" altLang="zh-CN" sz="2000" dirty="0">
                  <a:ea typeface="黑体" panose="02010609060101010101" pitchFamily="49" charset="-122"/>
                </a:rPr>
                <a:t>1. </a:t>
              </a:r>
              <a:r>
                <a:rPr lang="zh-CN" altLang="en-US" sz="2000" dirty="0">
                  <a:ea typeface="黑体" panose="02010609060101010101" pitchFamily="49" charset="-122"/>
                </a:rPr>
                <a:t>适用于季铵碱受热消除。</a:t>
              </a:r>
              <a:endParaRPr lang="en-US" altLang="zh-CN" sz="2000" dirty="0">
                <a:ea typeface="黑体" panose="02010609060101010101" pitchFamily="49" charset="-122"/>
              </a:endParaRPr>
            </a:p>
            <a:p>
              <a:pPr eaLnBrk="1" hangingPunct="1">
                <a:lnSpc>
                  <a:spcPct val="120000"/>
                </a:lnSpc>
              </a:pPr>
              <a:r>
                <a:rPr lang="en-US" altLang="zh-CN" sz="2000" dirty="0">
                  <a:ea typeface="黑体" panose="02010609060101010101" pitchFamily="49" charset="-122"/>
                </a:rPr>
                <a:t>2. </a:t>
              </a:r>
              <a:r>
                <a:rPr lang="zh-CN" altLang="en-US" sz="2000" dirty="0">
                  <a:ea typeface="黑体" panose="02010609060101010101" pitchFamily="49" charset="-122"/>
                </a:rPr>
                <a:t>表现由动力学控制之产物。</a:t>
              </a:r>
              <a:endParaRPr lang="en-US" altLang="zh-CN" sz="2000" dirty="0">
                <a:ea typeface="黑体" panose="02010609060101010101" pitchFamily="49" charset="-122"/>
              </a:endParaRPr>
            </a:p>
            <a:p>
              <a:pPr eaLnBrk="1" hangingPunct="1">
                <a:lnSpc>
                  <a:spcPct val="120000"/>
                </a:lnSpc>
              </a:pPr>
              <a:r>
                <a:rPr lang="en-US" altLang="zh-CN" sz="2000" dirty="0">
                  <a:ea typeface="黑体" panose="02010609060101010101" pitchFamily="49" charset="-122"/>
                </a:rPr>
                <a:t>3. </a:t>
              </a:r>
              <a:r>
                <a:rPr lang="zh-CN" altLang="en-US" sz="2000" dirty="0">
                  <a:ea typeface="黑体" panose="02010609060101010101" pitchFamily="49" charset="-122"/>
                </a:rPr>
                <a:t>要求进攻时，先进攻空间位阻小，活泼性大的位置。</a:t>
              </a:r>
              <a:endParaRPr lang="en-US" altLang="zh-CN" sz="2000" dirty="0">
                <a:ea typeface="黑体" panose="02010609060101010101" pitchFamily="49" charset="-122"/>
              </a:endParaRPr>
            </a:p>
          </p:txBody>
        </p:sp>
        <p:sp>
          <p:nvSpPr>
            <p:cNvPr id="77833" name="Text Box 10">
              <a:extLst>
                <a:ext uri="{FF2B5EF4-FFF2-40B4-BE49-F238E27FC236}">
                  <a16:creationId xmlns:a16="http://schemas.microsoft.com/office/drawing/2014/main" id="{D8F272A7-5BE8-47FB-932B-F9BAC8AF1A2B}"/>
                </a:ext>
              </a:extLst>
            </p:cNvPr>
            <p:cNvSpPr txBox="1">
              <a:spLocks noChangeArrowheads="1"/>
            </p:cNvSpPr>
            <p:nvPr/>
          </p:nvSpPr>
          <p:spPr bwMode="auto">
            <a:xfrm>
              <a:off x="4471988" y="3523424"/>
              <a:ext cx="4137346" cy="1979318"/>
            </a:xfrm>
            <a:prstGeom prst="rect">
              <a:avLst/>
            </a:prstGeom>
            <a:solidFill>
              <a:srgbClr val="99CCFF">
                <a:alpha val="10196"/>
              </a:srgbClr>
            </a:solidFill>
            <a:ln w="38100">
              <a:solidFill>
                <a:srgbClr val="99CCFF"/>
              </a:solidFill>
              <a:prstDash val="dash"/>
              <a:miter lim="800000"/>
              <a:headEnd/>
              <a:tailEnd/>
            </a:ln>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000" dirty="0">
                  <a:solidFill>
                    <a:srgbClr val="161BEA"/>
                  </a:solidFill>
                  <a:ea typeface="黑体" panose="02010609060101010101" pitchFamily="49" charset="-122"/>
                </a:rPr>
                <a:t>Zaitsev </a:t>
              </a:r>
              <a:r>
                <a:rPr lang="zh-CN" altLang="en-US" sz="2000" dirty="0">
                  <a:solidFill>
                    <a:srgbClr val="161BEA"/>
                  </a:solidFill>
                  <a:ea typeface="黑体" panose="02010609060101010101" pitchFamily="49" charset="-122"/>
                </a:rPr>
                <a:t>规则</a:t>
              </a:r>
              <a:endParaRPr lang="en-US" altLang="zh-CN" sz="2000" dirty="0">
                <a:solidFill>
                  <a:srgbClr val="161BEA"/>
                </a:solidFill>
                <a:ea typeface="黑体" panose="02010609060101010101" pitchFamily="49" charset="-122"/>
              </a:endParaRPr>
            </a:p>
            <a:p>
              <a:pPr eaLnBrk="1" hangingPunct="1">
                <a:lnSpc>
                  <a:spcPct val="120000"/>
                </a:lnSpc>
              </a:pPr>
              <a:endParaRPr lang="en-US" altLang="zh-CN" sz="2000" dirty="0">
                <a:solidFill>
                  <a:srgbClr val="161BEA"/>
                </a:solidFill>
                <a:ea typeface="黑体" panose="02010609060101010101" pitchFamily="49" charset="-122"/>
              </a:endParaRPr>
            </a:p>
            <a:p>
              <a:pPr eaLnBrk="1" hangingPunct="1">
                <a:lnSpc>
                  <a:spcPct val="120000"/>
                </a:lnSpc>
              </a:pPr>
              <a:r>
                <a:rPr lang="en-US" altLang="zh-CN" sz="2000" dirty="0">
                  <a:ea typeface="黑体" panose="02010609060101010101" pitchFamily="49" charset="-122"/>
                </a:rPr>
                <a:t>1.  </a:t>
              </a:r>
              <a:r>
                <a:rPr lang="zh-CN" altLang="en-US" sz="2000" dirty="0">
                  <a:ea typeface="黑体" panose="02010609060101010101" pitchFamily="49" charset="-122"/>
                </a:rPr>
                <a:t>适用于</a:t>
              </a:r>
              <a:r>
                <a:rPr lang="en-US" altLang="zh-CN" sz="2000" dirty="0">
                  <a:ea typeface="黑体" panose="02010609060101010101" pitchFamily="49" charset="-122"/>
                </a:rPr>
                <a:t>RX</a:t>
              </a:r>
              <a:r>
                <a:rPr lang="zh-CN" altLang="en-US" sz="2000" dirty="0">
                  <a:ea typeface="黑体" panose="02010609060101010101" pitchFamily="49" charset="-122"/>
                </a:rPr>
                <a:t>、</a:t>
              </a:r>
              <a:r>
                <a:rPr lang="en-US" altLang="zh-CN" sz="2000" dirty="0">
                  <a:ea typeface="黑体" panose="02010609060101010101" pitchFamily="49" charset="-122"/>
                </a:rPr>
                <a:t>ROH</a:t>
              </a:r>
              <a:r>
                <a:rPr lang="zh-CN" altLang="en-US" sz="2000" dirty="0">
                  <a:ea typeface="黑体" panose="02010609060101010101" pitchFamily="49" charset="-122"/>
                </a:rPr>
                <a:t>等消除。</a:t>
              </a:r>
              <a:endParaRPr lang="en-US" altLang="zh-CN" sz="2000" dirty="0">
                <a:ea typeface="黑体" panose="02010609060101010101" pitchFamily="49" charset="-122"/>
              </a:endParaRPr>
            </a:p>
            <a:p>
              <a:pPr eaLnBrk="1" hangingPunct="1">
                <a:lnSpc>
                  <a:spcPct val="120000"/>
                </a:lnSpc>
              </a:pPr>
              <a:r>
                <a:rPr lang="en-US" altLang="zh-CN" sz="2000" dirty="0">
                  <a:ea typeface="黑体" panose="02010609060101010101" pitchFamily="49" charset="-122"/>
                </a:rPr>
                <a:t>2.  </a:t>
              </a:r>
              <a:r>
                <a:rPr lang="zh-CN" altLang="en-US" sz="2000" dirty="0">
                  <a:ea typeface="黑体" panose="02010609060101010101" pitchFamily="49" charset="-122"/>
                </a:rPr>
                <a:t>表现由热力学控制之产物。</a:t>
              </a:r>
              <a:endParaRPr lang="en-US" altLang="zh-CN" sz="2000" dirty="0">
                <a:ea typeface="黑体" panose="02010609060101010101" pitchFamily="49" charset="-122"/>
              </a:endParaRPr>
            </a:p>
            <a:p>
              <a:pPr eaLnBrk="1" hangingPunct="1">
                <a:lnSpc>
                  <a:spcPct val="120000"/>
                </a:lnSpc>
              </a:pPr>
              <a:r>
                <a:rPr lang="en-US" altLang="zh-CN" sz="2000" dirty="0">
                  <a:ea typeface="黑体" panose="02010609060101010101" pitchFamily="49" charset="-122"/>
                </a:rPr>
                <a:t>3.  </a:t>
              </a:r>
              <a:r>
                <a:rPr lang="zh-CN" altLang="en-US" sz="2000" dirty="0">
                  <a:ea typeface="黑体" panose="02010609060101010101" pitchFamily="49" charset="-122"/>
                </a:rPr>
                <a:t>要求生成最稳定的烯烃（含取代基较多的烯烃）。</a:t>
              </a:r>
              <a:endParaRPr lang="en-US" altLang="zh-CN" sz="2000" dirty="0">
                <a:ea typeface="黑体" panose="02010609060101010101" pitchFamily="49" charset="-122"/>
              </a:endParaRPr>
            </a:p>
          </p:txBody>
        </p:sp>
      </p:grpSp>
      <p:sp>
        <p:nvSpPr>
          <p:cNvPr id="9" name="Text Box 4">
            <a:extLst>
              <a:ext uri="{FF2B5EF4-FFF2-40B4-BE49-F238E27FC236}">
                <a16:creationId xmlns:a16="http://schemas.microsoft.com/office/drawing/2014/main" id="{37291398-0D88-415B-BBDE-2E000CD576BF}"/>
              </a:ext>
            </a:extLst>
          </p:cNvPr>
          <p:cNvSpPr txBox="1">
            <a:spLocks noChangeArrowheads="1"/>
          </p:cNvSpPr>
          <p:nvPr/>
        </p:nvSpPr>
        <p:spPr bwMode="auto">
          <a:xfrm>
            <a:off x="569913" y="968375"/>
            <a:ext cx="3736975" cy="430213"/>
          </a:xfrm>
          <a:prstGeom prst="rect">
            <a:avLst/>
          </a:prstGeom>
          <a:noFill/>
          <a:ln w="9525">
            <a:noFill/>
            <a:miter lim="800000"/>
            <a:headEnd/>
            <a:tailEnd/>
          </a:ln>
        </p:spPr>
        <p:txBody>
          <a:bodyPr>
            <a:spAutoFit/>
          </a:bodyPr>
          <a:lstStyle/>
          <a:p>
            <a:pPr>
              <a:spcBef>
                <a:spcPct val="50000"/>
              </a:spcBef>
              <a:defRPr/>
            </a:pPr>
            <a:r>
              <a:rPr lang="zh-CN" altLang="en-US" sz="2200" dirty="0">
                <a:solidFill>
                  <a:schemeClr val="accent2">
                    <a:lumMod val="75000"/>
                  </a:schemeClr>
                </a:solidFill>
                <a:latin typeface="黑体" pitchFamily="2" charset="-122"/>
                <a:ea typeface="黑体" pitchFamily="2" charset="-122"/>
              </a:rPr>
              <a:t>原因二：酸性的强弱</a:t>
            </a:r>
            <a:endParaRPr lang="en-US" altLang="zh-CN" sz="2200" dirty="0">
              <a:solidFill>
                <a:schemeClr val="accent2">
                  <a:lumMod val="75000"/>
                </a:schemeClr>
              </a:solidFill>
              <a:latin typeface="黑体" pitchFamily="2" charset="-122"/>
              <a:ea typeface="黑体"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5F764ED-1F2D-4922-891C-392DCE490D30}"/>
              </a:ext>
            </a:extLst>
          </p:cNvPr>
          <p:cNvSpPr>
            <a:spLocks noGrp="1"/>
          </p:cNvSpPr>
          <p:nvPr>
            <p:ph type="dt" sz="quarter" idx="10"/>
          </p:nvPr>
        </p:nvSpPr>
        <p:spPr/>
        <p:txBody>
          <a:bodyPr/>
          <a:lstStyle/>
          <a:p>
            <a:pPr>
              <a:defRPr/>
            </a:pPr>
            <a:fld id="{79705858-47B5-4FD9-A9CC-DEA005E52D9D}" type="datetime11">
              <a:rPr lang="zh-CN" altLang="en-US"/>
              <a:pPr>
                <a:defRPr/>
              </a:pPr>
              <a:t>13:53:09</a:t>
            </a:fld>
            <a:endParaRPr lang="en-US" altLang="zh-CN"/>
          </a:p>
        </p:txBody>
      </p:sp>
      <p:sp>
        <p:nvSpPr>
          <p:cNvPr id="10" name="灯片编号占位符 5">
            <a:extLst>
              <a:ext uri="{FF2B5EF4-FFF2-40B4-BE49-F238E27FC236}">
                <a16:creationId xmlns:a16="http://schemas.microsoft.com/office/drawing/2014/main" id="{6B9537AD-987A-46E1-8AB4-A194D26CABF4}"/>
              </a:ext>
            </a:extLst>
          </p:cNvPr>
          <p:cNvSpPr>
            <a:spLocks noGrp="1"/>
          </p:cNvSpPr>
          <p:nvPr>
            <p:ph type="sldNum" sz="quarter" idx="12"/>
          </p:nvPr>
        </p:nvSpPr>
        <p:spPr/>
        <p:txBody>
          <a:bodyPr/>
          <a:lstStyle/>
          <a:p>
            <a:pPr>
              <a:defRPr/>
            </a:pPr>
            <a:fld id="{3DB3057C-A9B0-4829-BDFE-B946DF978A10}" type="slidenum">
              <a:rPr lang="en-US" altLang="zh-CN"/>
              <a:pPr>
                <a:defRPr/>
              </a:pPr>
              <a:t>56</a:t>
            </a:fld>
            <a:endParaRPr lang="en-US" altLang="zh-CN"/>
          </a:p>
        </p:txBody>
      </p:sp>
      <p:graphicFrame>
        <p:nvGraphicFramePr>
          <p:cNvPr id="801796" name="Object 4">
            <a:extLst>
              <a:ext uri="{FF2B5EF4-FFF2-40B4-BE49-F238E27FC236}">
                <a16:creationId xmlns:a16="http://schemas.microsoft.com/office/drawing/2014/main" id="{56C35104-1A0B-46C5-8395-EEDF1AAD46C9}"/>
              </a:ext>
            </a:extLst>
          </p:cNvPr>
          <p:cNvGraphicFramePr>
            <a:graphicFrameLocks noChangeAspect="1"/>
          </p:cNvGraphicFramePr>
          <p:nvPr/>
        </p:nvGraphicFramePr>
        <p:xfrm>
          <a:off x="611188" y="1557338"/>
          <a:ext cx="7848600" cy="1006475"/>
        </p:xfrm>
        <a:graphic>
          <a:graphicData uri="http://schemas.openxmlformats.org/presentationml/2006/ole">
            <mc:AlternateContent xmlns:mc="http://schemas.openxmlformats.org/markup-compatibility/2006">
              <mc:Choice xmlns:v="urn:schemas-microsoft-com:vml" Requires="v">
                <p:oleObj spid="_x0000_s101396" name="Document" r:id="rId3" imgW="4381500" imgH="561975" progId="ChemWindow.Document">
                  <p:embed/>
                </p:oleObj>
              </mc:Choice>
              <mc:Fallback>
                <p:oleObj name="Document" r:id="rId3" imgW="4381500" imgH="561975" progId="ChemWindow.Document">
                  <p:embed/>
                  <p:pic>
                    <p:nvPicPr>
                      <p:cNvPr id="801796" name="Object 4">
                        <a:extLst>
                          <a:ext uri="{FF2B5EF4-FFF2-40B4-BE49-F238E27FC236}">
                            <a16:creationId xmlns:a16="http://schemas.microsoft.com/office/drawing/2014/main" id="{56C35104-1A0B-46C5-8395-EEDF1AAD46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557338"/>
                        <a:ext cx="7848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1797" name="Object 5">
            <a:extLst>
              <a:ext uri="{FF2B5EF4-FFF2-40B4-BE49-F238E27FC236}">
                <a16:creationId xmlns:a16="http://schemas.microsoft.com/office/drawing/2014/main" id="{A9C5EE80-CDA5-4722-908A-ECB85CA4E51F}"/>
              </a:ext>
            </a:extLst>
          </p:cNvPr>
          <p:cNvGraphicFramePr>
            <a:graphicFrameLocks noChangeAspect="1"/>
          </p:cNvGraphicFramePr>
          <p:nvPr/>
        </p:nvGraphicFramePr>
        <p:xfrm>
          <a:off x="1982788" y="3157538"/>
          <a:ext cx="2209800" cy="1230312"/>
        </p:xfrm>
        <a:graphic>
          <a:graphicData uri="http://schemas.openxmlformats.org/presentationml/2006/ole">
            <mc:AlternateContent xmlns:mc="http://schemas.openxmlformats.org/markup-compatibility/2006">
              <mc:Choice xmlns:v="urn:schemas-microsoft-com:vml" Requires="v">
                <p:oleObj spid="_x0000_s101397" name="Document" r:id="rId5" imgW="1162050" imgH="647700" progId="ChemWindow.Document">
                  <p:embed/>
                </p:oleObj>
              </mc:Choice>
              <mc:Fallback>
                <p:oleObj name="Document" r:id="rId5" imgW="1162050" imgH="647700" progId="ChemWindow.Document">
                  <p:embed/>
                  <p:pic>
                    <p:nvPicPr>
                      <p:cNvPr id="801797" name="Object 5">
                        <a:extLst>
                          <a:ext uri="{FF2B5EF4-FFF2-40B4-BE49-F238E27FC236}">
                            <a16:creationId xmlns:a16="http://schemas.microsoft.com/office/drawing/2014/main" id="{A9C5EE80-CDA5-4722-908A-ECB85CA4E5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2788" y="3157538"/>
                        <a:ext cx="2209800" cy="123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1798" name="Object 6">
            <a:extLst>
              <a:ext uri="{FF2B5EF4-FFF2-40B4-BE49-F238E27FC236}">
                <a16:creationId xmlns:a16="http://schemas.microsoft.com/office/drawing/2014/main" id="{AF013F9F-AF8C-40D6-9828-956E24DD9B11}"/>
              </a:ext>
            </a:extLst>
          </p:cNvPr>
          <p:cNvGraphicFramePr>
            <a:graphicFrameLocks noChangeAspect="1"/>
          </p:cNvGraphicFramePr>
          <p:nvPr/>
        </p:nvGraphicFramePr>
        <p:xfrm>
          <a:off x="3811588" y="3081338"/>
          <a:ext cx="990600" cy="465137"/>
        </p:xfrm>
        <a:graphic>
          <a:graphicData uri="http://schemas.openxmlformats.org/presentationml/2006/ole">
            <mc:AlternateContent xmlns:mc="http://schemas.openxmlformats.org/markup-compatibility/2006">
              <mc:Choice xmlns:v="urn:schemas-microsoft-com:vml" Requires="v">
                <p:oleObj spid="_x0000_s101398" name="Document" r:id="rId7" imgW="466725" imgH="219075" progId="ChemWindow.Document">
                  <p:embed/>
                </p:oleObj>
              </mc:Choice>
              <mc:Fallback>
                <p:oleObj name="Document" r:id="rId7" imgW="466725" imgH="219075" progId="ChemWindow.Document">
                  <p:embed/>
                  <p:pic>
                    <p:nvPicPr>
                      <p:cNvPr id="801798" name="Object 6">
                        <a:extLst>
                          <a:ext uri="{FF2B5EF4-FFF2-40B4-BE49-F238E27FC236}">
                            <a16:creationId xmlns:a16="http://schemas.microsoft.com/office/drawing/2014/main" id="{AF013F9F-AF8C-40D6-9828-956E24DD9B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1588" y="3081338"/>
                        <a:ext cx="99060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1799" name="Object 7">
            <a:extLst>
              <a:ext uri="{FF2B5EF4-FFF2-40B4-BE49-F238E27FC236}">
                <a16:creationId xmlns:a16="http://schemas.microsoft.com/office/drawing/2014/main" id="{F7AB8E73-D09D-4470-BA68-3BE87FC196A1}"/>
              </a:ext>
            </a:extLst>
          </p:cNvPr>
          <p:cNvGraphicFramePr>
            <a:graphicFrameLocks noChangeAspect="1"/>
          </p:cNvGraphicFramePr>
          <p:nvPr/>
        </p:nvGraphicFramePr>
        <p:xfrm>
          <a:off x="1525588" y="3081338"/>
          <a:ext cx="990600" cy="476250"/>
        </p:xfrm>
        <a:graphic>
          <a:graphicData uri="http://schemas.openxmlformats.org/presentationml/2006/ole">
            <mc:AlternateContent xmlns:mc="http://schemas.openxmlformats.org/markup-compatibility/2006">
              <mc:Choice xmlns:v="urn:schemas-microsoft-com:vml" Requires="v">
                <p:oleObj spid="_x0000_s101399" name="Document" r:id="rId9" imgW="476250" imgH="228600" progId="ChemWindow.Document">
                  <p:embed/>
                </p:oleObj>
              </mc:Choice>
              <mc:Fallback>
                <p:oleObj name="Document" r:id="rId9" imgW="476250" imgH="228600" progId="ChemWindow.Document">
                  <p:embed/>
                  <p:pic>
                    <p:nvPicPr>
                      <p:cNvPr id="801799" name="Object 7">
                        <a:extLst>
                          <a:ext uri="{FF2B5EF4-FFF2-40B4-BE49-F238E27FC236}">
                            <a16:creationId xmlns:a16="http://schemas.microsoft.com/office/drawing/2014/main" id="{F7AB8E73-D09D-4470-BA68-3BE87FC196A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5588" y="3081338"/>
                        <a:ext cx="990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01801" name="Object 9">
            <a:extLst>
              <a:ext uri="{FF2B5EF4-FFF2-40B4-BE49-F238E27FC236}">
                <a16:creationId xmlns:a16="http://schemas.microsoft.com/office/drawing/2014/main" id="{686026EB-88CA-40EA-A797-DD85C12FB199}"/>
              </a:ext>
            </a:extLst>
          </p:cNvPr>
          <p:cNvGraphicFramePr>
            <a:graphicFrameLocks noChangeAspect="1"/>
          </p:cNvGraphicFramePr>
          <p:nvPr/>
        </p:nvGraphicFramePr>
        <p:xfrm>
          <a:off x="2820988" y="4224338"/>
          <a:ext cx="4572000" cy="1287462"/>
        </p:xfrm>
        <a:graphic>
          <a:graphicData uri="http://schemas.openxmlformats.org/presentationml/2006/ole">
            <mc:AlternateContent xmlns:mc="http://schemas.openxmlformats.org/markup-compatibility/2006">
              <mc:Choice xmlns:v="urn:schemas-microsoft-com:vml" Requires="v">
                <p:oleObj spid="_x0000_s101400" name="Document" r:id="rId11" imgW="2466975" imgH="695325" progId="ChemWindow.Document">
                  <p:embed/>
                </p:oleObj>
              </mc:Choice>
              <mc:Fallback>
                <p:oleObj name="Document" r:id="rId11" imgW="2466975" imgH="695325" progId="ChemWindow.Document">
                  <p:embed/>
                  <p:pic>
                    <p:nvPicPr>
                      <p:cNvPr id="801801" name="Object 9">
                        <a:extLst>
                          <a:ext uri="{FF2B5EF4-FFF2-40B4-BE49-F238E27FC236}">
                            <a16:creationId xmlns:a16="http://schemas.microsoft.com/office/drawing/2014/main" id="{686026EB-88CA-40EA-A797-DD85C12FB19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20988" y="4224338"/>
                        <a:ext cx="4572000" cy="1287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对象 2">
            <a:extLst>
              <a:ext uri="{FF2B5EF4-FFF2-40B4-BE49-F238E27FC236}">
                <a16:creationId xmlns:a16="http://schemas.microsoft.com/office/drawing/2014/main" id="{B6E5A240-1BFD-461D-A85F-F717426B8FC0}"/>
              </a:ext>
            </a:extLst>
          </p:cNvPr>
          <p:cNvGraphicFramePr>
            <a:graphicFrameLocks noChangeAspect="1"/>
          </p:cNvGraphicFramePr>
          <p:nvPr>
            <p:extLst>
              <p:ext uri="{D42A27DB-BD31-4B8C-83A1-F6EECF244321}">
                <p14:modId xmlns:p14="http://schemas.microsoft.com/office/powerpoint/2010/main" val="3640005869"/>
              </p:ext>
            </p:extLst>
          </p:nvPr>
        </p:nvGraphicFramePr>
        <p:xfrm>
          <a:off x="3659534" y="3328489"/>
          <a:ext cx="1746250" cy="1514475"/>
        </p:xfrm>
        <a:graphic>
          <a:graphicData uri="http://schemas.openxmlformats.org/presentationml/2006/ole">
            <mc:AlternateContent xmlns:mc="http://schemas.openxmlformats.org/markup-compatibility/2006">
              <mc:Choice xmlns:v="urn:schemas-microsoft-com:vml" Requires="v">
                <p:oleObj spid="_x0000_s101401" name="Document" r:id="rId13" imgW="1746490" imgH="1514934" progId="ChemWindow.Document">
                  <p:embed/>
                </p:oleObj>
              </mc:Choice>
              <mc:Fallback>
                <p:oleObj name="Document" r:id="rId13" imgW="1746490" imgH="1514934" progId="ChemWindow.Document">
                  <p:embed/>
                  <p:pic>
                    <p:nvPicPr>
                      <p:cNvPr id="0" name=""/>
                      <p:cNvPicPr/>
                      <p:nvPr/>
                    </p:nvPicPr>
                    <p:blipFill>
                      <a:blip r:embed="rId14"/>
                      <a:stretch>
                        <a:fillRect/>
                      </a:stretch>
                    </p:blipFill>
                    <p:spPr>
                      <a:xfrm>
                        <a:off x="3659534" y="3328489"/>
                        <a:ext cx="1746250" cy="1514475"/>
                      </a:xfrm>
                      <a:prstGeom prst="rect">
                        <a:avLst/>
                      </a:prstGeom>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01796"/>
                                        </p:tgtEl>
                                        <p:attrNameLst>
                                          <p:attrName>style.visibility</p:attrName>
                                        </p:attrNameLst>
                                      </p:cBhvr>
                                      <p:to>
                                        <p:strVal val="visible"/>
                                      </p:to>
                                    </p:set>
                                    <p:animEffect transition="in" filter="wipe(left)">
                                      <p:cBhvr>
                                        <p:cTn id="7" dur="500"/>
                                        <p:tgtEl>
                                          <p:spTgt spid="8017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01797"/>
                                        </p:tgtEl>
                                        <p:attrNameLst>
                                          <p:attrName>style.visibility</p:attrName>
                                        </p:attrNameLst>
                                      </p:cBhvr>
                                      <p:to>
                                        <p:strVal val="visible"/>
                                      </p:to>
                                    </p:set>
                                    <p:animEffect transition="in" filter="dissolve">
                                      <p:cBhvr>
                                        <p:cTn id="12" dur="500"/>
                                        <p:tgtEl>
                                          <p:spTgt spid="8017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5" presetClass="entr" presetSubtype="0" fill="hold" nodeType="clickEffect">
                                  <p:stCondLst>
                                    <p:cond delay="0"/>
                                  </p:stCondLst>
                                  <p:childTnLst>
                                    <p:set>
                                      <p:cBhvr>
                                        <p:cTn id="16" dur="1" fill="hold">
                                          <p:stCondLst>
                                            <p:cond delay="0"/>
                                          </p:stCondLst>
                                        </p:cTn>
                                        <p:tgtEl>
                                          <p:spTgt spid="801798"/>
                                        </p:tgtEl>
                                        <p:attrNameLst>
                                          <p:attrName>style.visibility</p:attrName>
                                        </p:attrNameLst>
                                      </p:cBhvr>
                                      <p:to>
                                        <p:strVal val="visible"/>
                                      </p:to>
                                    </p:set>
                                    <p:anim calcmode="lin" valueType="num">
                                      <p:cBhvr>
                                        <p:cTn id="17" dur="1000" fill="hold"/>
                                        <p:tgtEl>
                                          <p:spTgt spid="801798"/>
                                        </p:tgtEl>
                                        <p:attrNameLst>
                                          <p:attrName>ppt_w</p:attrName>
                                        </p:attrNameLst>
                                      </p:cBhvr>
                                      <p:tavLst>
                                        <p:tav tm="0">
                                          <p:val>
                                            <p:fltVal val="0"/>
                                          </p:val>
                                        </p:tav>
                                        <p:tav tm="100000">
                                          <p:val>
                                            <p:strVal val="#ppt_w"/>
                                          </p:val>
                                        </p:tav>
                                      </p:tavLst>
                                    </p:anim>
                                    <p:anim calcmode="lin" valueType="num">
                                      <p:cBhvr>
                                        <p:cTn id="18" dur="1000" fill="hold"/>
                                        <p:tgtEl>
                                          <p:spTgt spid="801798"/>
                                        </p:tgtEl>
                                        <p:attrNameLst>
                                          <p:attrName>ppt_h</p:attrName>
                                        </p:attrNameLst>
                                      </p:cBhvr>
                                      <p:tavLst>
                                        <p:tav tm="0">
                                          <p:val>
                                            <p:fltVal val="0"/>
                                          </p:val>
                                        </p:tav>
                                        <p:tav tm="100000">
                                          <p:val>
                                            <p:strVal val="#ppt_h"/>
                                          </p:val>
                                        </p:tav>
                                      </p:tavLst>
                                    </p:anim>
                                    <p:anim calcmode="lin" valueType="num">
                                      <p:cBhvr>
                                        <p:cTn id="19" dur="1000" fill="hold"/>
                                        <p:tgtEl>
                                          <p:spTgt spid="801798"/>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80179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5" presetClass="entr" presetSubtype="0" fill="hold" nodeType="clickEffect">
                                  <p:stCondLst>
                                    <p:cond delay="0"/>
                                  </p:stCondLst>
                                  <p:childTnLst>
                                    <p:set>
                                      <p:cBhvr>
                                        <p:cTn id="24" dur="1" fill="hold">
                                          <p:stCondLst>
                                            <p:cond delay="0"/>
                                          </p:stCondLst>
                                        </p:cTn>
                                        <p:tgtEl>
                                          <p:spTgt spid="801799"/>
                                        </p:tgtEl>
                                        <p:attrNameLst>
                                          <p:attrName>style.visibility</p:attrName>
                                        </p:attrNameLst>
                                      </p:cBhvr>
                                      <p:to>
                                        <p:strVal val="visible"/>
                                      </p:to>
                                    </p:set>
                                    <p:anim calcmode="lin" valueType="num">
                                      <p:cBhvr>
                                        <p:cTn id="25" dur="1000" fill="hold"/>
                                        <p:tgtEl>
                                          <p:spTgt spid="801799"/>
                                        </p:tgtEl>
                                        <p:attrNameLst>
                                          <p:attrName>ppt_w</p:attrName>
                                        </p:attrNameLst>
                                      </p:cBhvr>
                                      <p:tavLst>
                                        <p:tav tm="0">
                                          <p:val>
                                            <p:fltVal val="0"/>
                                          </p:val>
                                        </p:tav>
                                        <p:tav tm="100000">
                                          <p:val>
                                            <p:strVal val="#ppt_w"/>
                                          </p:val>
                                        </p:tav>
                                      </p:tavLst>
                                    </p:anim>
                                    <p:anim calcmode="lin" valueType="num">
                                      <p:cBhvr>
                                        <p:cTn id="26" dur="1000" fill="hold"/>
                                        <p:tgtEl>
                                          <p:spTgt spid="801799"/>
                                        </p:tgtEl>
                                        <p:attrNameLst>
                                          <p:attrName>ppt_h</p:attrName>
                                        </p:attrNameLst>
                                      </p:cBhvr>
                                      <p:tavLst>
                                        <p:tav tm="0">
                                          <p:val>
                                            <p:fltVal val="0"/>
                                          </p:val>
                                        </p:tav>
                                        <p:tav tm="100000">
                                          <p:val>
                                            <p:strVal val="#ppt_h"/>
                                          </p:val>
                                        </p:tav>
                                      </p:tavLst>
                                    </p:anim>
                                    <p:anim calcmode="lin" valueType="num">
                                      <p:cBhvr>
                                        <p:cTn id="27" dur="1000" fill="hold"/>
                                        <p:tgtEl>
                                          <p:spTgt spid="801799"/>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80179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801801"/>
                                        </p:tgtEl>
                                        <p:attrNameLst>
                                          <p:attrName>style.visibility</p:attrName>
                                        </p:attrNameLst>
                                      </p:cBhvr>
                                      <p:to>
                                        <p:strVal val="visible"/>
                                      </p:to>
                                    </p:set>
                                    <p:animEffect transition="in" filter="wipe(left)">
                                      <p:cBhvr>
                                        <p:cTn id="33" dur="500"/>
                                        <p:tgtEl>
                                          <p:spTgt spid="801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Text Box 5">
            <a:extLst>
              <a:ext uri="{FF2B5EF4-FFF2-40B4-BE49-F238E27FC236}">
                <a16:creationId xmlns:a16="http://schemas.microsoft.com/office/drawing/2014/main" id="{7368D91F-7AE2-44F1-9044-A542C488C048}"/>
              </a:ext>
            </a:extLst>
          </p:cNvPr>
          <p:cNvSpPr txBox="1">
            <a:spLocks noChangeArrowheads="1"/>
          </p:cNvSpPr>
          <p:nvPr/>
        </p:nvSpPr>
        <p:spPr bwMode="auto">
          <a:xfrm>
            <a:off x="4355976" y="1363663"/>
            <a:ext cx="4464496" cy="848181"/>
          </a:xfrm>
          <a:prstGeom prst="rect">
            <a:avLst/>
          </a:prstGeom>
          <a:solidFill>
            <a:srgbClr val="FF0000">
              <a:alpha val="16862"/>
            </a:srgbClr>
          </a:solidFill>
          <a:ln w="9525">
            <a:solidFill>
              <a:srgbClr val="FF0000"/>
            </a:solidFill>
            <a:miter lim="800000"/>
            <a:headEnd/>
            <a:tailEnd/>
          </a:ln>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pPr>
            <a:r>
              <a:rPr lang="zh-CN" altLang="en-US" sz="2000" dirty="0">
                <a:solidFill>
                  <a:srgbClr val="FF0000"/>
                </a:solidFill>
                <a:ea typeface="黑体" panose="02010609060101010101" pitchFamily="49" charset="-122"/>
              </a:rPr>
              <a:t>当</a:t>
            </a:r>
            <a:r>
              <a:rPr lang="el-GR" altLang="zh-CN" sz="2000" dirty="0">
                <a:solidFill>
                  <a:srgbClr val="FF0000"/>
                </a:solidFill>
                <a:ea typeface="黑体" panose="02010609060101010101" pitchFamily="49" charset="-122"/>
              </a:rPr>
              <a:t>β</a:t>
            </a:r>
            <a:r>
              <a:rPr lang="en-US" altLang="zh-CN" sz="2000" dirty="0">
                <a:solidFill>
                  <a:srgbClr val="FF0000"/>
                </a:solidFill>
                <a:ea typeface="黑体" panose="02010609060101010101" pitchFamily="49" charset="-122"/>
              </a:rPr>
              <a:t>-C</a:t>
            </a:r>
            <a:r>
              <a:rPr lang="zh-CN" altLang="en-US" sz="2000" dirty="0">
                <a:solidFill>
                  <a:srgbClr val="FF0000"/>
                </a:solidFill>
                <a:ea typeface="黑体" panose="02010609060101010101" pitchFamily="49" charset="-122"/>
              </a:rPr>
              <a:t>上有芳基、乙烯基、羰基等吸电子基时，产物不符</a:t>
            </a:r>
            <a:r>
              <a:rPr lang="en-US" altLang="zh-CN" sz="2000" dirty="0" err="1">
                <a:solidFill>
                  <a:srgbClr val="FF0000"/>
                </a:solidFill>
                <a:ea typeface="黑体" panose="02010609060101010101" pitchFamily="49" charset="-122"/>
              </a:rPr>
              <a:t>Hofman</a:t>
            </a:r>
            <a:r>
              <a:rPr lang="en-US" altLang="zh-CN" sz="2000" dirty="0">
                <a:solidFill>
                  <a:srgbClr val="FF0000"/>
                </a:solidFill>
                <a:ea typeface="黑体" panose="02010609060101010101" pitchFamily="49" charset="-122"/>
              </a:rPr>
              <a:t> </a:t>
            </a:r>
            <a:r>
              <a:rPr lang="zh-CN" altLang="en-US" sz="2000" dirty="0">
                <a:solidFill>
                  <a:srgbClr val="FF0000"/>
                </a:solidFill>
                <a:ea typeface="黑体" panose="02010609060101010101" pitchFamily="49" charset="-122"/>
              </a:rPr>
              <a:t>规则。</a:t>
            </a:r>
            <a:endParaRPr lang="en-US" altLang="zh-CN" sz="2000" dirty="0">
              <a:solidFill>
                <a:srgbClr val="FF0000"/>
              </a:solidFill>
              <a:ea typeface="黑体" panose="02010609060101010101" pitchFamily="49" charset="-122"/>
            </a:endParaRPr>
          </a:p>
        </p:txBody>
      </p:sp>
      <p:graphicFrame>
        <p:nvGraphicFramePr>
          <p:cNvPr id="78850" name="Object 6">
            <a:extLst>
              <a:ext uri="{FF2B5EF4-FFF2-40B4-BE49-F238E27FC236}">
                <a16:creationId xmlns:a16="http://schemas.microsoft.com/office/drawing/2014/main" id="{AC2B33EC-785C-4F09-93D3-9245A4C28030}"/>
              </a:ext>
            </a:extLst>
          </p:cNvPr>
          <p:cNvGraphicFramePr>
            <a:graphicFrameLocks noChangeAspect="1"/>
          </p:cNvGraphicFramePr>
          <p:nvPr/>
        </p:nvGraphicFramePr>
        <p:xfrm>
          <a:off x="1135063" y="1349375"/>
          <a:ext cx="4000500" cy="4337050"/>
        </p:xfrm>
        <a:graphic>
          <a:graphicData uri="http://schemas.openxmlformats.org/presentationml/2006/ole">
            <mc:AlternateContent xmlns:mc="http://schemas.openxmlformats.org/markup-compatibility/2006">
              <mc:Choice xmlns:v="urn:schemas-microsoft-com:vml" Requires="v">
                <p:oleObj spid="_x0000_s82973" name="CS ChemDraw Drawing" r:id="rId3" imgW="2911320" imgH="3162960" progId="ChemDraw.Document.6.0">
                  <p:embed/>
                </p:oleObj>
              </mc:Choice>
              <mc:Fallback>
                <p:oleObj name="CS ChemDraw Drawing" r:id="rId3" imgW="2911320" imgH="3162960" progId="ChemDraw.Document.6.0">
                  <p:embed/>
                  <p:pic>
                    <p:nvPicPr>
                      <p:cNvPr id="78850" name="Object 6">
                        <a:extLst>
                          <a:ext uri="{FF2B5EF4-FFF2-40B4-BE49-F238E27FC236}">
                            <a16:creationId xmlns:a16="http://schemas.microsoft.com/office/drawing/2014/main" id="{AC2B33EC-785C-4F09-93D3-9245A4C280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5063" y="1349375"/>
                        <a:ext cx="4000500" cy="433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3" name="Text Box 7">
            <a:extLst>
              <a:ext uri="{FF2B5EF4-FFF2-40B4-BE49-F238E27FC236}">
                <a16:creationId xmlns:a16="http://schemas.microsoft.com/office/drawing/2014/main" id="{4C48E1A0-1B0A-4847-9E01-2CD9F22A5741}"/>
              </a:ext>
            </a:extLst>
          </p:cNvPr>
          <p:cNvSpPr txBox="1">
            <a:spLocks noChangeArrowheads="1"/>
          </p:cNvSpPr>
          <p:nvPr/>
        </p:nvSpPr>
        <p:spPr bwMode="auto">
          <a:xfrm>
            <a:off x="5508104" y="3471974"/>
            <a:ext cx="3384376" cy="2056204"/>
          </a:xfrm>
          <a:prstGeom prst="rect">
            <a:avLst/>
          </a:prstGeom>
          <a:noFill/>
          <a:ln w="9525">
            <a:solidFill>
              <a:schemeClr val="accent2">
                <a:lumMod val="75000"/>
              </a:schemeClr>
            </a:solidFill>
            <a:prstDash val="dash"/>
            <a:miter lim="800000"/>
            <a:headEnd/>
            <a:tailEnd/>
          </a:ln>
        </p:spPr>
        <p:txBody>
          <a:bodyPr wrap="square">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800100" indent="-342900" eaLnBrk="0" hangingPunct="0">
              <a:defRPr b="1">
                <a:solidFill>
                  <a:schemeClr val="tx1"/>
                </a:solidFill>
                <a:latin typeface="Arial" panose="020B0604020202020204" pitchFamily="34" charset="0"/>
                <a:ea typeface="宋体" panose="02010600030101010101" pitchFamily="2" charset="-122"/>
              </a:defRPr>
            </a:lvl2pPr>
            <a:lvl3pPr marL="1257300" indent="-342900" eaLnBrk="0" hangingPunct="0">
              <a:defRPr b="1">
                <a:solidFill>
                  <a:schemeClr val="tx1"/>
                </a:solidFill>
                <a:latin typeface="Arial" panose="020B0604020202020204" pitchFamily="34" charset="0"/>
                <a:ea typeface="宋体" panose="02010600030101010101" pitchFamily="2" charset="-122"/>
              </a:defRPr>
            </a:lvl3pPr>
            <a:lvl4pPr marL="1714500" indent="-342900" eaLnBrk="0" hangingPunct="0">
              <a:defRPr b="1">
                <a:solidFill>
                  <a:schemeClr val="tx1"/>
                </a:solidFill>
                <a:latin typeface="Arial" panose="020B0604020202020204" pitchFamily="34" charset="0"/>
                <a:ea typeface="宋体" panose="02010600030101010101" pitchFamily="2" charset="-122"/>
              </a:defRPr>
            </a:lvl4pPr>
            <a:lvl5pPr marL="2171700" indent="-342900" eaLnBrk="0" hangingPunct="0">
              <a:defRPr b="1">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FontTx/>
              <a:buAutoNum type="arabicPeriod"/>
            </a:pPr>
            <a:r>
              <a:rPr lang="zh-CN" altLang="en-US" sz="2000" dirty="0">
                <a:solidFill>
                  <a:schemeClr val="accent2"/>
                </a:solidFill>
                <a:ea typeface="黑体" panose="02010609060101010101" pitchFamily="49" charset="-122"/>
              </a:rPr>
              <a:t>苯环大</a:t>
            </a:r>
            <a:r>
              <a:rPr lang="el-GR" altLang="zh-CN" sz="2000" dirty="0">
                <a:solidFill>
                  <a:schemeClr val="accent2"/>
                </a:solidFill>
                <a:ea typeface="黑体" panose="02010609060101010101" pitchFamily="49" charset="-122"/>
              </a:rPr>
              <a:t>π</a:t>
            </a:r>
            <a:r>
              <a:rPr lang="zh-CN" altLang="en-US" sz="2000" dirty="0">
                <a:solidFill>
                  <a:schemeClr val="accent2"/>
                </a:solidFill>
                <a:ea typeface="黑体" panose="02010609060101010101" pitchFamily="49" charset="-122"/>
              </a:rPr>
              <a:t>体系可分散电荷，稳定过渡态，且产物为共轭体系，也稳定。</a:t>
            </a:r>
            <a:endParaRPr lang="en-US" altLang="zh-CN" sz="2000" dirty="0">
              <a:solidFill>
                <a:schemeClr val="accent2"/>
              </a:solidFill>
              <a:ea typeface="黑体" panose="02010609060101010101" pitchFamily="49" charset="-122"/>
            </a:endParaRPr>
          </a:p>
          <a:p>
            <a:pPr eaLnBrk="1" hangingPunct="1">
              <a:lnSpc>
                <a:spcPct val="120000"/>
              </a:lnSpc>
              <a:spcBef>
                <a:spcPct val="50000"/>
              </a:spcBef>
              <a:buFontTx/>
              <a:buAutoNum type="arabicPeriod"/>
            </a:pPr>
            <a:r>
              <a:rPr lang="el-GR" altLang="zh-CN" sz="2000" dirty="0">
                <a:solidFill>
                  <a:schemeClr val="accent2"/>
                </a:solidFill>
                <a:ea typeface="黑体" panose="02010609060101010101" pitchFamily="49" charset="-122"/>
              </a:rPr>
              <a:t>β</a:t>
            </a:r>
            <a:r>
              <a:rPr lang="en-US" altLang="zh-CN" sz="2000" dirty="0">
                <a:solidFill>
                  <a:schemeClr val="accent2"/>
                </a:solidFill>
                <a:ea typeface="黑体" panose="02010609060101010101" pitchFamily="49" charset="-122"/>
              </a:rPr>
              <a:t>-C</a:t>
            </a:r>
            <a:r>
              <a:rPr lang="zh-CN" altLang="en-US" sz="2000" dirty="0">
                <a:solidFill>
                  <a:schemeClr val="accent2"/>
                </a:solidFill>
                <a:ea typeface="黑体" panose="02010609060101010101" pitchFamily="49" charset="-122"/>
              </a:rPr>
              <a:t>上有吸电子基时，</a:t>
            </a:r>
            <a:r>
              <a:rPr lang="el-GR" altLang="zh-CN" sz="2000" dirty="0">
                <a:solidFill>
                  <a:schemeClr val="accent2"/>
                </a:solidFill>
                <a:ea typeface="黑体" panose="02010609060101010101" pitchFamily="49" charset="-122"/>
              </a:rPr>
              <a:t> β</a:t>
            </a:r>
            <a:r>
              <a:rPr lang="en-US" altLang="zh-CN" sz="2000" dirty="0">
                <a:solidFill>
                  <a:schemeClr val="accent2"/>
                </a:solidFill>
                <a:ea typeface="黑体" panose="02010609060101010101" pitchFamily="49" charset="-122"/>
              </a:rPr>
              <a:t>–H </a:t>
            </a:r>
            <a:r>
              <a:rPr lang="zh-CN" altLang="en-US" sz="2000" dirty="0">
                <a:solidFill>
                  <a:schemeClr val="accent2"/>
                </a:solidFill>
                <a:ea typeface="黑体" panose="02010609060101010101" pitchFamily="49" charset="-122"/>
              </a:rPr>
              <a:t>酸性增强，易被进攻。</a:t>
            </a:r>
            <a:endParaRPr lang="en-US" altLang="zh-CN" sz="2000" dirty="0">
              <a:solidFill>
                <a:schemeClr val="accent2"/>
              </a:solidFill>
              <a:ea typeface="黑体" panose="02010609060101010101" pitchFamily="49" charset="-122"/>
            </a:endParaRPr>
          </a:p>
        </p:txBody>
      </p:sp>
      <p:sp>
        <p:nvSpPr>
          <p:cNvPr id="2" name="矩形 5">
            <a:extLst>
              <a:ext uri="{FF2B5EF4-FFF2-40B4-BE49-F238E27FC236}">
                <a16:creationId xmlns:a16="http://schemas.microsoft.com/office/drawing/2014/main" id="{681F7DD7-F0B4-42F3-8467-20857F89D246}"/>
              </a:ext>
            </a:extLst>
          </p:cNvPr>
          <p:cNvSpPr>
            <a:spLocks noChangeArrowheads="1"/>
          </p:cNvSpPr>
          <p:nvPr/>
        </p:nvSpPr>
        <p:spPr bwMode="auto">
          <a:xfrm>
            <a:off x="1993900" y="2462213"/>
            <a:ext cx="411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l-GR" altLang="zh-CN"/>
              <a:t>β</a:t>
            </a:r>
            <a:r>
              <a:rPr lang="en-US" altLang="zh-CN" baseline="-25000"/>
              <a:t>2</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AD84C58-F59F-4E20-AF3F-A65299EFA316}"/>
              </a:ext>
            </a:extLst>
          </p:cNvPr>
          <p:cNvSpPr>
            <a:spLocks noGrp="1"/>
          </p:cNvSpPr>
          <p:nvPr>
            <p:ph type="dt" sz="quarter" idx="10"/>
          </p:nvPr>
        </p:nvSpPr>
        <p:spPr/>
        <p:txBody>
          <a:bodyPr/>
          <a:lstStyle/>
          <a:p>
            <a:pPr>
              <a:defRPr/>
            </a:pPr>
            <a:fld id="{DFE60322-F1EB-474E-985F-8018BC94114A}" type="datetime11">
              <a:rPr lang="zh-CN" altLang="en-US"/>
              <a:pPr>
                <a:defRPr/>
              </a:pPr>
              <a:t>13:53:09</a:t>
            </a:fld>
            <a:endParaRPr lang="en-US" altLang="zh-CN"/>
          </a:p>
        </p:txBody>
      </p:sp>
      <p:sp>
        <p:nvSpPr>
          <p:cNvPr id="10" name="灯片编号占位符 7">
            <a:extLst>
              <a:ext uri="{FF2B5EF4-FFF2-40B4-BE49-F238E27FC236}">
                <a16:creationId xmlns:a16="http://schemas.microsoft.com/office/drawing/2014/main" id="{757B91E8-534F-4C36-9F3B-B60FE951A36F}"/>
              </a:ext>
            </a:extLst>
          </p:cNvPr>
          <p:cNvSpPr>
            <a:spLocks noGrp="1"/>
          </p:cNvSpPr>
          <p:nvPr>
            <p:ph type="sldNum" sz="quarter" idx="12"/>
          </p:nvPr>
        </p:nvSpPr>
        <p:spPr/>
        <p:txBody>
          <a:bodyPr/>
          <a:lstStyle/>
          <a:p>
            <a:pPr>
              <a:defRPr/>
            </a:pPr>
            <a:fld id="{17D85081-668E-40C8-A0BC-51655D322832}" type="slidenum">
              <a:rPr lang="en-US" altLang="zh-CN"/>
              <a:pPr>
                <a:defRPr/>
              </a:pPr>
              <a:t>58</a:t>
            </a:fld>
            <a:endParaRPr lang="en-US" altLang="zh-CN"/>
          </a:p>
        </p:txBody>
      </p:sp>
      <p:sp>
        <p:nvSpPr>
          <p:cNvPr id="758788" name="Text Box 4">
            <a:extLst>
              <a:ext uri="{FF2B5EF4-FFF2-40B4-BE49-F238E27FC236}">
                <a16:creationId xmlns:a16="http://schemas.microsoft.com/office/drawing/2014/main" id="{DC0882FF-40AE-47FB-BDDF-46A5C0627A28}"/>
              </a:ext>
            </a:extLst>
          </p:cNvPr>
          <p:cNvSpPr txBox="1">
            <a:spLocks noChangeArrowheads="1"/>
          </p:cNvSpPr>
          <p:nvPr/>
        </p:nvSpPr>
        <p:spPr bwMode="auto">
          <a:xfrm>
            <a:off x="1547813" y="333375"/>
            <a:ext cx="5688012" cy="51911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eaLnBrk="1" hangingPunct="1">
              <a:lnSpc>
                <a:spcPct val="100000"/>
              </a:lnSpc>
              <a:spcBef>
                <a:spcPct val="0"/>
              </a:spcBef>
              <a:buFontTx/>
              <a:buNone/>
            </a:pPr>
            <a:r>
              <a:rPr lang="zh-CN" altLang="en-US">
                <a:latin typeface="楷体" panose="02010609060101010101" pitchFamily="49" charset="-122"/>
                <a:ea typeface="楷体" panose="02010609060101010101" pitchFamily="49" charset="-122"/>
              </a:rPr>
              <a:t>第三节 重氮和偶氮化合物</a:t>
            </a:r>
          </a:p>
        </p:txBody>
      </p:sp>
      <p:sp>
        <p:nvSpPr>
          <p:cNvPr id="758789" name="Rectangle 5">
            <a:extLst>
              <a:ext uri="{FF2B5EF4-FFF2-40B4-BE49-F238E27FC236}">
                <a16:creationId xmlns:a16="http://schemas.microsoft.com/office/drawing/2014/main" id="{D7D78084-DAF5-4AC5-80F4-863B4EA82A7A}"/>
              </a:ext>
            </a:extLst>
          </p:cNvPr>
          <p:cNvSpPr>
            <a:spLocks noChangeArrowheads="1"/>
          </p:cNvSpPr>
          <p:nvPr/>
        </p:nvSpPr>
        <p:spPr bwMode="auto">
          <a:xfrm>
            <a:off x="323850" y="908050"/>
            <a:ext cx="333375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sz="2400">
                <a:latin typeface="Times New Roman" panose="02020603050405020304" pitchFamily="18" charset="0"/>
                <a:ea typeface="楷体" panose="02010609060101010101" pitchFamily="49" charset="-122"/>
                <a:cs typeface="Arial" panose="020B0604020202020204" pitchFamily="34" charset="0"/>
              </a:rPr>
              <a:t>一、重氮和偶氮化合物</a:t>
            </a:r>
          </a:p>
        </p:txBody>
      </p:sp>
      <p:sp>
        <p:nvSpPr>
          <p:cNvPr id="758790" name="Rectangle 6">
            <a:extLst>
              <a:ext uri="{FF2B5EF4-FFF2-40B4-BE49-F238E27FC236}">
                <a16:creationId xmlns:a16="http://schemas.microsoft.com/office/drawing/2014/main" id="{1DED7B5B-2587-4540-A2B7-B7E3C3E3E9AC}"/>
              </a:ext>
            </a:extLst>
          </p:cNvPr>
          <p:cNvSpPr>
            <a:spLocks noChangeArrowheads="1"/>
          </p:cNvSpPr>
          <p:nvPr/>
        </p:nvSpPr>
        <p:spPr bwMode="auto">
          <a:xfrm>
            <a:off x="0" y="1412875"/>
            <a:ext cx="8964613" cy="14065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20000"/>
              </a:lnSpc>
              <a:spcBef>
                <a:spcPct val="20000"/>
              </a:spcBef>
              <a:buClr>
                <a:schemeClr val="hlink"/>
              </a:buClr>
              <a:buSzPct val="70000"/>
              <a:buFont typeface="Wingdings" panose="05000000000000000000" pitchFamily="2" charset="2"/>
              <a:buNone/>
            </a:pPr>
            <a:r>
              <a:rPr kumimoji="0" lang="en-US" altLang="zh-CN" sz="2400">
                <a:latin typeface="Times New Roman" panose="02020603050405020304" pitchFamily="18" charset="0"/>
                <a:ea typeface="宋体" panose="02010600030101010101" pitchFamily="2" charset="-122"/>
              </a:rPr>
              <a:t>       </a:t>
            </a:r>
            <a:r>
              <a:rPr kumimoji="0" lang="zh-CN" altLang="en-US" sz="2400">
                <a:latin typeface="Arial" panose="020B0604020202020204" pitchFamily="34" charset="0"/>
                <a:ea typeface="楷体" panose="02010609060101010101" pitchFamily="49" charset="-122"/>
                <a:cs typeface="Arial" panose="020B0604020202020204" pitchFamily="34" charset="0"/>
              </a:rPr>
              <a:t>重氮化合物和偶氮化合物分子中都含有</a:t>
            </a:r>
            <a:r>
              <a:rPr kumimoji="0" lang="en-US" altLang="zh-CN" sz="2400">
                <a:solidFill>
                  <a:srgbClr val="FF0066"/>
                </a:solidFill>
                <a:latin typeface="Arial" panose="020B0604020202020204" pitchFamily="34" charset="0"/>
                <a:ea typeface="楷体" panose="02010609060101010101" pitchFamily="49" charset="-122"/>
                <a:cs typeface="Arial" panose="020B0604020202020204" pitchFamily="34" charset="0"/>
              </a:rPr>
              <a:t>—N</a:t>
            </a:r>
            <a:r>
              <a:rPr kumimoji="0" lang="en-US" altLang="zh-CN" sz="2400" baseline="-25000">
                <a:solidFill>
                  <a:srgbClr val="FF0066"/>
                </a:solidFill>
                <a:latin typeface="Arial" panose="020B0604020202020204" pitchFamily="34" charset="0"/>
                <a:ea typeface="楷体" panose="02010609060101010101" pitchFamily="49" charset="-122"/>
                <a:cs typeface="Arial" panose="020B0604020202020204" pitchFamily="34" charset="0"/>
              </a:rPr>
              <a:t>2 </a:t>
            </a:r>
            <a:r>
              <a:rPr kumimoji="0" lang="en-US" altLang="zh-CN" sz="2400">
                <a:solidFill>
                  <a:srgbClr val="FF0066"/>
                </a:solidFill>
                <a:latin typeface="Times New Roman" panose="02020603050405020304" pitchFamily="18" charset="0"/>
                <a:ea typeface="宋体" panose="02010600030101010101" pitchFamily="2" charset="-122"/>
              </a:rPr>
              <a:t>—</a:t>
            </a:r>
            <a:r>
              <a:rPr kumimoji="0" lang="zh-CN" altLang="en-US" sz="2400">
                <a:latin typeface="Arial" panose="020B0604020202020204" pitchFamily="34" charset="0"/>
                <a:ea typeface="楷体" panose="02010609060101010101" pitchFamily="49" charset="-122"/>
              </a:rPr>
              <a:t>官能团，其中两端都和碳原子相连的叫做偶氮化合物，如果一端和非碳原子相连则称为重氮化合物。</a:t>
            </a:r>
          </a:p>
        </p:txBody>
      </p:sp>
      <p:graphicFrame>
        <p:nvGraphicFramePr>
          <p:cNvPr id="16" name="Object 20">
            <a:extLst>
              <a:ext uri="{FF2B5EF4-FFF2-40B4-BE49-F238E27FC236}">
                <a16:creationId xmlns:a16="http://schemas.microsoft.com/office/drawing/2014/main" id="{C554E398-4431-4B92-8E6C-7991E0115E07}"/>
              </a:ext>
            </a:extLst>
          </p:cNvPr>
          <p:cNvGraphicFramePr>
            <a:graphicFrameLocks noChangeAspect="1"/>
          </p:cNvGraphicFramePr>
          <p:nvPr>
            <p:extLst>
              <p:ext uri="{D42A27DB-BD31-4B8C-83A1-F6EECF244321}">
                <p14:modId xmlns:p14="http://schemas.microsoft.com/office/powerpoint/2010/main" val="1535556953"/>
              </p:ext>
            </p:extLst>
          </p:nvPr>
        </p:nvGraphicFramePr>
        <p:xfrm>
          <a:off x="2068513" y="5540077"/>
          <a:ext cx="4719637" cy="1057275"/>
        </p:xfrm>
        <a:graphic>
          <a:graphicData uri="http://schemas.openxmlformats.org/presentationml/2006/ole">
            <mc:AlternateContent xmlns:mc="http://schemas.openxmlformats.org/markup-compatibility/2006">
              <mc:Choice xmlns:v="urn:schemas-microsoft-com:vml" Requires="v">
                <p:oleObj spid="_x0000_s35060" name="CS ChemDraw Drawing" r:id="rId3" imgW="3893618" imgH="871386" progId="ChemDraw.Document.6.0">
                  <p:embed/>
                </p:oleObj>
              </mc:Choice>
              <mc:Fallback>
                <p:oleObj name="CS ChemDraw Drawing" r:id="rId3" imgW="3893618" imgH="871386" progId="ChemDraw.Document.6.0">
                  <p:embed/>
                  <p:pic>
                    <p:nvPicPr>
                      <p:cNvPr id="760852" name="Object 20">
                        <a:extLst>
                          <a:ext uri="{FF2B5EF4-FFF2-40B4-BE49-F238E27FC236}">
                            <a16:creationId xmlns:a16="http://schemas.microsoft.com/office/drawing/2014/main" id="{1A9574B3-7E49-4F9B-BEF1-D3ED3857897B}"/>
                          </a:ext>
                        </a:extLst>
                      </p:cNvPr>
                      <p:cNvPicPr>
                        <a:picLocks noChangeAspect="1" noChangeArrowheads="1"/>
                      </p:cNvPicPr>
                      <p:nvPr/>
                    </p:nvPicPr>
                    <p:blipFill>
                      <a:blip r:embed="rId4"/>
                      <a:srcRect/>
                      <a:stretch>
                        <a:fillRect/>
                      </a:stretch>
                    </p:blipFill>
                    <p:spPr bwMode="auto">
                      <a:xfrm>
                        <a:off x="2068513" y="5540077"/>
                        <a:ext cx="4719637" cy="10572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7">
            <a:extLst>
              <a:ext uri="{FF2B5EF4-FFF2-40B4-BE49-F238E27FC236}">
                <a16:creationId xmlns:a16="http://schemas.microsoft.com/office/drawing/2014/main" id="{CA032A24-2FA9-4A18-A3D7-4CB3C1FD5DEA}"/>
              </a:ext>
            </a:extLst>
          </p:cNvPr>
          <p:cNvGraphicFramePr>
            <a:graphicFrameLocks noGrp="1" noChangeAspect="1"/>
          </p:cNvGraphicFramePr>
          <p:nvPr>
            <p:ph sz="half" idx="1"/>
            <p:extLst>
              <p:ext uri="{D42A27DB-BD31-4B8C-83A1-F6EECF244321}">
                <p14:modId xmlns:p14="http://schemas.microsoft.com/office/powerpoint/2010/main" val="4113022082"/>
              </p:ext>
            </p:extLst>
          </p:nvPr>
        </p:nvGraphicFramePr>
        <p:xfrm>
          <a:off x="1692275" y="2851845"/>
          <a:ext cx="5327650" cy="865187"/>
        </p:xfrm>
        <a:graphic>
          <a:graphicData uri="http://schemas.openxmlformats.org/presentationml/2006/ole">
            <mc:AlternateContent xmlns:mc="http://schemas.openxmlformats.org/markup-compatibility/2006">
              <mc:Choice xmlns:v="urn:schemas-microsoft-com:vml" Requires="v">
                <p:oleObj spid="_x0000_s35061" name="CS ChemDraw Drawing" r:id="rId5" imgW="4506123" imgH="732600" progId="ChemDraw.Document.6.0">
                  <p:embed/>
                </p:oleObj>
              </mc:Choice>
              <mc:Fallback>
                <p:oleObj name="CS ChemDraw Drawing" r:id="rId5" imgW="4506123" imgH="732600" progId="ChemDraw.Document.6.0">
                  <p:embed/>
                  <p:pic>
                    <p:nvPicPr>
                      <p:cNvPr id="4" name="Object 7">
                        <a:extLst>
                          <a:ext uri="{FF2B5EF4-FFF2-40B4-BE49-F238E27FC236}">
                            <a16:creationId xmlns:a16="http://schemas.microsoft.com/office/drawing/2014/main" id="{72E772E4-DF37-4C9C-AD93-6C7D04AA15D4}"/>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2851845"/>
                        <a:ext cx="5327650" cy="86518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2">
            <a:extLst>
              <a:ext uri="{FF2B5EF4-FFF2-40B4-BE49-F238E27FC236}">
                <a16:creationId xmlns:a16="http://schemas.microsoft.com/office/drawing/2014/main" id="{1A314E16-6751-4DE0-8E36-4CDD89890DF5}"/>
              </a:ext>
            </a:extLst>
          </p:cNvPr>
          <p:cNvGraphicFramePr>
            <a:graphicFrameLocks noChangeAspect="1"/>
          </p:cNvGraphicFramePr>
          <p:nvPr>
            <p:extLst>
              <p:ext uri="{D42A27DB-BD31-4B8C-83A1-F6EECF244321}">
                <p14:modId xmlns:p14="http://schemas.microsoft.com/office/powerpoint/2010/main" val="1364663627"/>
              </p:ext>
            </p:extLst>
          </p:nvPr>
        </p:nvGraphicFramePr>
        <p:xfrm>
          <a:off x="1835944" y="4103092"/>
          <a:ext cx="5472112" cy="1054100"/>
        </p:xfrm>
        <a:graphic>
          <a:graphicData uri="http://schemas.openxmlformats.org/presentationml/2006/ole">
            <mc:AlternateContent xmlns:mc="http://schemas.openxmlformats.org/markup-compatibility/2006">
              <mc:Choice xmlns:v="urn:schemas-microsoft-com:vml" Requires="v">
                <p:oleObj spid="_x0000_s35062" name="CS ChemDraw Drawing" r:id="rId7" imgW="4690493" imgH="903468" progId="ChemDraw.Document.6.0">
                  <p:embed/>
                </p:oleObj>
              </mc:Choice>
              <mc:Fallback>
                <p:oleObj name="CS ChemDraw Drawing" r:id="rId7" imgW="4690493" imgH="903468" progId="ChemDraw.Document.6.0">
                  <p:embed/>
                  <p:pic>
                    <p:nvPicPr>
                      <p:cNvPr id="5" name="Object 12">
                        <a:extLst>
                          <a:ext uri="{FF2B5EF4-FFF2-40B4-BE49-F238E27FC236}">
                            <a16:creationId xmlns:a16="http://schemas.microsoft.com/office/drawing/2014/main" id="{55E3A29D-5CE0-457E-8DE3-F776A75C2931}"/>
                          </a:ext>
                        </a:extLst>
                      </p:cNvPr>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944" y="4103092"/>
                        <a:ext cx="5472112" cy="10541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58788"/>
                                        </p:tgtEl>
                                        <p:attrNameLst>
                                          <p:attrName>style.visibility</p:attrName>
                                        </p:attrNameLst>
                                      </p:cBhvr>
                                      <p:to>
                                        <p:strVal val="visible"/>
                                      </p:to>
                                    </p:set>
                                    <p:animEffect transition="in" filter="slide(fromBottom)">
                                      <p:cBhvr>
                                        <p:cTn id="7" dur="500"/>
                                        <p:tgtEl>
                                          <p:spTgt spid="7587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58789"/>
                                        </p:tgtEl>
                                        <p:attrNameLst>
                                          <p:attrName>style.visibility</p:attrName>
                                        </p:attrNameLst>
                                      </p:cBhvr>
                                      <p:to>
                                        <p:strVal val="visible"/>
                                      </p:to>
                                    </p:set>
                                    <p:animEffect transition="in" filter="slide(fromBottom)">
                                      <p:cBhvr>
                                        <p:cTn id="12" dur="500"/>
                                        <p:tgtEl>
                                          <p:spTgt spid="7587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58790"/>
                                        </p:tgtEl>
                                        <p:attrNameLst>
                                          <p:attrName>style.visibility</p:attrName>
                                        </p:attrNameLst>
                                      </p:cBhvr>
                                      <p:to>
                                        <p:strVal val="visible"/>
                                      </p:to>
                                    </p:set>
                                    <p:animEffect transition="in" filter="slide(fromBottom)">
                                      <p:cBhvr>
                                        <p:cTn id="17" dur="500"/>
                                        <p:tgtEl>
                                          <p:spTgt spid="75879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slide(fromBottom)">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slide(fromBottom)">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slide(fromBottom)">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88" grpId="0"/>
      <p:bldP spid="758789" grpId="0"/>
      <p:bldP spid="75879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BA874D-2F01-4F68-B040-EA22D0DD26A5}"/>
              </a:ext>
            </a:extLst>
          </p:cNvPr>
          <p:cNvSpPr>
            <a:spLocks noGrp="1"/>
          </p:cNvSpPr>
          <p:nvPr>
            <p:ph type="dt" sz="quarter" idx="10"/>
          </p:nvPr>
        </p:nvSpPr>
        <p:spPr/>
        <p:txBody>
          <a:bodyPr/>
          <a:lstStyle/>
          <a:p>
            <a:pPr>
              <a:defRPr/>
            </a:pPr>
            <a:fld id="{CCB9299D-858B-473D-917C-87B7F3216A86}" type="datetime11">
              <a:rPr lang="zh-CN" altLang="en-US"/>
              <a:pPr>
                <a:defRPr/>
              </a:pPr>
              <a:t>13:53:09</a:t>
            </a:fld>
            <a:endParaRPr lang="en-US" altLang="zh-CN"/>
          </a:p>
        </p:txBody>
      </p:sp>
      <p:sp>
        <p:nvSpPr>
          <p:cNvPr id="8" name="灯片编号占位符 3">
            <a:extLst>
              <a:ext uri="{FF2B5EF4-FFF2-40B4-BE49-F238E27FC236}">
                <a16:creationId xmlns:a16="http://schemas.microsoft.com/office/drawing/2014/main" id="{405C80FA-2278-4E32-87D6-862F712B9447}"/>
              </a:ext>
            </a:extLst>
          </p:cNvPr>
          <p:cNvSpPr>
            <a:spLocks noGrp="1"/>
          </p:cNvSpPr>
          <p:nvPr>
            <p:ph type="sldNum" sz="quarter" idx="12"/>
          </p:nvPr>
        </p:nvSpPr>
        <p:spPr/>
        <p:txBody>
          <a:bodyPr/>
          <a:lstStyle/>
          <a:p>
            <a:pPr>
              <a:defRPr/>
            </a:pPr>
            <a:fld id="{1E0D5779-203B-4B4E-A493-7B9B90609D18}" type="slidenum">
              <a:rPr lang="en-US" altLang="zh-CN"/>
              <a:pPr>
                <a:defRPr/>
              </a:pPr>
              <a:t>59</a:t>
            </a:fld>
            <a:endParaRPr lang="en-US" altLang="zh-CN"/>
          </a:p>
        </p:txBody>
      </p:sp>
      <p:sp>
        <p:nvSpPr>
          <p:cNvPr id="760853" name="Rectangle 21">
            <a:extLst>
              <a:ext uri="{FF2B5EF4-FFF2-40B4-BE49-F238E27FC236}">
                <a16:creationId xmlns:a16="http://schemas.microsoft.com/office/drawing/2014/main" id="{00DEEFEF-FE0B-4A03-AB9A-5D3FB620B628}"/>
              </a:ext>
            </a:extLst>
          </p:cNvPr>
          <p:cNvSpPr>
            <a:spLocks noChangeArrowheads="1"/>
          </p:cNvSpPr>
          <p:nvPr/>
        </p:nvSpPr>
        <p:spPr bwMode="auto">
          <a:xfrm>
            <a:off x="396768" y="548680"/>
            <a:ext cx="2430462"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二、重氮化反应</a:t>
            </a:r>
          </a:p>
        </p:txBody>
      </p:sp>
      <p:sp>
        <p:nvSpPr>
          <p:cNvPr id="760854" name="Rectangle 22">
            <a:extLst>
              <a:ext uri="{FF2B5EF4-FFF2-40B4-BE49-F238E27FC236}">
                <a16:creationId xmlns:a16="http://schemas.microsoft.com/office/drawing/2014/main" id="{2A413918-7F17-40C6-B383-CA73EB3ABB40}"/>
              </a:ext>
            </a:extLst>
          </p:cNvPr>
          <p:cNvSpPr>
            <a:spLocks noChangeArrowheads="1"/>
          </p:cNvSpPr>
          <p:nvPr/>
        </p:nvSpPr>
        <p:spPr bwMode="auto">
          <a:xfrm>
            <a:off x="395188" y="2650136"/>
            <a:ext cx="8353623" cy="3446136"/>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20000"/>
              </a:lnSpc>
              <a:spcBef>
                <a:spcPct val="50000"/>
              </a:spcBef>
              <a:buFontTx/>
              <a:buNone/>
            </a:pP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注意事项：</a:t>
            </a:r>
          </a:p>
          <a:p>
            <a:pPr eaLnBrk="1" hangingPunct="1">
              <a:lnSpc>
                <a:spcPct val="120000"/>
              </a:lnSpc>
              <a:spcBef>
                <a:spcPct val="50000"/>
              </a:spcBef>
              <a:buFontTx/>
              <a:buNone/>
            </a:pP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A. </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低温有利于重氮化（产率高），若环上有</a:t>
            </a: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-NO</a:t>
            </a:r>
            <a:r>
              <a:rPr kumimoji="0" lang="en-US" altLang="zh-CN" sz="2400" baseline="-25000" dirty="0">
                <a:latin typeface="Times New Roman" panose="02020603050405020304" pitchFamily="18" charset="0"/>
                <a:ea typeface="楷体" panose="02010609060101010101" pitchFamily="49" charset="-122"/>
                <a:cs typeface="Arial" panose="020B0604020202020204" pitchFamily="34" charset="0"/>
              </a:rPr>
              <a:t>2</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或</a:t>
            </a: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-SO</a:t>
            </a:r>
            <a:r>
              <a:rPr kumimoji="0" lang="en-US" altLang="zh-CN" sz="2400" baseline="-25000" dirty="0">
                <a:latin typeface="Times New Roman" panose="02020603050405020304" pitchFamily="18" charset="0"/>
                <a:ea typeface="楷体" panose="02010609060101010101" pitchFamily="49" charset="-122"/>
                <a:cs typeface="Arial" panose="020B0604020202020204" pitchFamily="34" charset="0"/>
              </a:rPr>
              <a:t>3</a:t>
            </a: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H</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等基团的芳胺可适当提高一些温度（</a:t>
            </a: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40 </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 </a:t>
            </a: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60℃</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a:t>
            </a:r>
            <a:endParaRPr kumimoji="0" lang="en-US" altLang="zh-CN" sz="2400" dirty="0">
              <a:latin typeface="Times New Roman" panose="02020603050405020304" pitchFamily="18" charset="0"/>
              <a:ea typeface="楷体" panose="02010609060101010101" pitchFamily="49" charset="-122"/>
              <a:cs typeface="Arial" panose="020B0604020202020204" pitchFamily="34" charset="0"/>
            </a:endParaRPr>
          </a:p>
          <a:p>
            <a:pPr eaLnBrk="1" hangingPunct="1">
              <a:lnSpc>
                <a:spcPct val="120000"/>
              </a:lnSpc>
              <a:spcBef>
                <a:spcPct val="50000"/>
              </a:spcBef>
              <a:buFontTx/>
              <a:buNone/>
            </a:pP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B. </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强酸性条件，</a:t>
            </a: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HCl</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一般</a:t>
            </a: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2.5~3mol</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，以避免发生偶合反应</a:t>
            </a: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a:t>
            </a:r>
          </a:p>
          <a:p>
            <a:pPr eaLnBrk="1" hangingPunct="1">
              <a:lnSpc>
                <a:spcPct val="120000"/>
              </a:lnSpc>
              <a:spcBef>
                <a:spcPct val="50000"/>
              </a:spcBef>
              <a:buFontTx/>
              <a:buNone/>
            </a:pP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C. </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亚硝酸或亚硝酸盐不能过量，因为它能加速重氮盐的分解</a:t>
            </a: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a:t>
            </a:r>
          </a:p>
          <a:p>
            <a:pPr eaLnBrk="1" hangingPunct="1">
              <a:lnSpc>
                <a:spcPct val="120000"/>
              </a:lnSpc>
              <a:spcBef>
                <a:spcPct val="50000"/>
              </a:spcBef>
              <a:buFontTx/>
              <a:buNone/>
            </a:pPr>
            <a:r>
              <a:rPr kumimoji="0" lang="en-US" altLang="zh-CN" sz="2400" dirty="0">
                <a:latin typeface="Times New Roman" panose="02020603050405020304" pitchFamily="18" charset="0"/>
                <a:ea typeface="楷体" panose="02010609060101010101" pitchFamily="49" charset="-122"/>
                <a:cs typeface="Arial" panose="020B0604020202020204" pitchFamily="34" charset="0"/>
              </a:rPr>
              <a:t>D. </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反应混合物使淀粉碘化钾试纸显蓝紫色即为反应终点。</a:t>
            </a:r>
          </a:p>
        </p:txBody>
      </p:sp>
      <p:graphicFrame>
        <p:nvGraphicFramePr>
          <p:cNvPr id="760855" name="Object 23">
            <a:extLst>
              <a:ext uri="{FF2B5EF4-FFF2-40B4-BE49-F238E27FC236}">
                <a16:creationId xmlns:a16="http://schemas.microsoft.com/office/drawing/2014/main" id="{D4F806AE-0E4C-45CC-9502-DC3716965988}"/>
              </a:ext>
            </a:extLst>
          </p:cNvPr>
          <p:cNvGraphicFramePr>
            <a:graphicFrameLocks noChangeAspect="1"/>
          </p:cNvGraphicFramePr>
          <p:nvPr>
            <p:extLst>
              <p:ext uri="{D42A27DB-BD31-4B8C-83A1-F6EECF244321}">
                <p14:modId xmlns:p14="http://schemas.microsoft.com/office/powerpoint/2010/main" val="891570532"/>
              </p:ext>
            </p:extLst>
          </p:nvPr>
        </p:nvGraphicFramePr>
        <p:xfrm>
          <a:off x="1149349" y="1556792"/>
          <a:ext cx="6845300" cy="698500"/>
        </p:xfrm>
        <a:graphic>
          <a:graphicData uri="http://schemas.openxmlformats.org/presentationml/2006/ole">
            <mc:AlternateContent xmlns:mc="http://schemas.openxmlformats.org/markup-compatibility/2006">
              <mc:Choice xmlns:v="urn:schemas-microsoft-com:vml" Requires="v">
                <p:oleObj spid="_x0000_s83990" name="CS ChemDraw Drawing" r:id="rId3" imgW="5685782" imgH="581836" progId="ChemDraw.Document.6.0">
                  <p:embed/>
                </p:oleObj>
              </mc:Choice>
              <mc:Fallback>
                <p:oleObj name="CS ChemDraw Drawing" r:id="rId3" imgW="5685782" imgH="581836" progId="ChemDraw.Document.6.0">
                  <p:embed/>
                  <p:pic>
                    <p:nvPicPr>
                      <p:cNvPr id="760855" name="Object 23">
                        <a:extLst>
                          <a:ext uri="{FF2B5EF4-FFF2-40B4-BE49-F238E27FC236}">
                            <a16:creationId xmlns:a16="http://schemas.microsoft.com/office/drawing/2014/main" id="{D4F806AE-0E4C-45CC-9502-DC3716965988}"/>
                          </a:ext>
                        </a:extLst>
                      </p:cNvPr>
                      <p:cNvPicPr>
                        <a:picLocks noChangeAspect="1" noChangeArrowheads="1"/>
                      </p:cNvPicPr>
                      <p:nvPr/>
                    </p:nvPicPr>
                    <p:blipFill>
                      <a:blip r:embed="rId4"/>
                      <a:srcRect/>
                      <a:stretch>
                        <a:fillRect/>
                      </a:stretch>
                    </p:blipFill>
                    <p:spPr bwMode="auto">
                      <a:xfrm>
                        <a:off x="1149349" y="1556792"/>
                        <a:ext cx="6845300" cy="6985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1189174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60853"/>
                                        </p:tgtEl>
                                        <p:attrNameLst>
                                          <p:attrName>style.visibility</p:attrName>
                                        </p:attrNameLst>
                                      </p:cBhvr>
                                      <p:to>
                                        <p:strVal val="visible"/>
                                      </p:to>
                                    </p:set>
                                    <p:animEffect transition="in" filter="slide(fromBottom)">
                                      <p:cBhvr>
                                        <p:cTn id="7" dur="500"/>
                                        <p:tgtEl>
                                          <p:spTgt spid="760853"/>
                                        </p:tgtEl>
                                      </p:cBhvr>
                                    </p:animEffect>
                                  </p:childTnLst>
                                </p:cTn>
                              </p:par>
                              <p:par>
                                <p:cTn id="8" presetID="12" presetClass="entr" presetSubtype="4" fill="hold" nodeType="withEffect">
                                  <p:stCondLst>
                                    <p:cond delay="0"/>
                                  </p:stCondLst>
                                  <p:childTnLst>
                                    <p:set>
                                      <p:cBhvr>
                                        <p:cTn id="9" dur="1" fill="hold">
                                          <p:stCondLst>
                                            <p:cond delay="0"/>
                                          </p:stCondLst>
                                        </p:cTn>
                                        <p:tgtEl>
                                          <p:spTgt spid="760855"/>
                                        </p:tgtEl>
                                        <p:attrNameLst>
                                          <p:attrName>style.visibility</p:attrName>
                                        </p:attrNameLst>
                                      </p:cBhvr>
                                      <p:to>
                                        <p:strVal val="visible"/>
                                      </p:to>
                                    </p:set>
                                    <p:animEffect transition="in" filter="slide(fromBottom)">
                                      <p:cBhvr>
                                        <p:cTn id="10" dur="500"/>
                                        <p:tgtEl>
                                          <p:spTgt spid="76085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760854">
                                            <p:txEl>
                                              <p:pRg st="0" end="0"/>
                                            </p:txEl>
                                          </p:spTgt>
                                        </p:tgtEl>
                                        <p:attrNameLst>
                                          <p:attrName>style.visibility</p:attrName>
                                        </p:attrNameLst>
                                      </p:cBhvr>
                                      <p:to>
                                        <p:strVal val="visible"/>
                                      </p:to>
                                    </p:set>
                                    <p:animEffect transition="in" filter="slide(fromBottom)">
                                      <p:cBhvr>
                                        <p:cTn id="15" dur="500"/>
                                        <p:tgtEl>
                                          <p:spTgt spid="76085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760854">
                                            <p:txEl>
                                              <p:pRg st="1" end="1"/>
                                            </p:txEl>
                                          </p:spTgt>
                                        </p:tgtEl>
                                        <p:attrNameLst>
                                          <p:attrName>style.visibility</p:attrName>
                                        </p:attrNameLst>
                                      </p:cBhvr>
                                      <p:to>
                                        <p:strVal val="visible"/>
                                      </p:to>
                                    </p:set>
                                    <p:animEffect transition="in" filter="slide(fromBottom)">
                                      <p:cBhvr>
                                        <p:cTn id="20" dur="500"/>
                                        <p:tgtEl>
                                          <p:spTgt spid="760854">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760854">
                                            <p:txEl>
                                              <p:pRg st="2" end="2"/>
                                            </p:txEl>
                                          </p:spTgt>
                                        </p:tgtEl>
                                        <p:attrNameLst>
                                          <p:attrName>style.visibility</p:attrName>
                                        </p:attrNameLst>
                                      </p:cBhvr>
                                      <p:to>
                                        <p:strVal val="visible"/>
                                      </p:to>
                                    </p:set>
                                    <p:animEffect transition="in" filter="slide(fromBottom)">
                                      <p:cBhvr>
                                        <p:cTn id="25" dur="500"/>
                                        <p:tgtEl>
                                          <p:spTgt spid="760854">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760854">
                                            <p:txEl>
                                              <p:pRg st="3" end="3"/>
                                            </p:txEl>
                                          </p:spTgt>
                                        </p:tgtEl>
                                        <p:attrNameLst>
                                          <p:attrName>style.visibility</p:attrName>
                                        </p:attrNameLst>
                                      </p:cBhvr>
                                      <p:to>
                                        <p:strVal val="visible"/>
                                      </p:to>
                                    </p:set>
                                    <p:animEffect transition="in" filter="slide(fromBottom)">
                                      <p:cBhvr>
                                        <p:cTn id="30" dur="500"/>
                                        <p:tgtEl>
                                          <p:spTgt spid="760854">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nodeType="clickEffect">
                                  <p:stCondLst>
                                    <p:cond delay="0"/>
                                  </p:stCondLst>
                                  <p:childTnLst>
                                    <p:set>
                                      <p:cBhvr>
                                        <p:cTn id="34" dur="1" fill="hold">
                                          <p:stCondLst>
                                            <p:cond delay="0"/>
                                          </p:stCondLst>
                                        </p:cTn>
                                        <p:tgtEl>
                                          <p:spTgt spid="760854">
                                            <p:txEl>
                                              <p:pRg st="4" end="4"/>
                                            </p:txEl>
                                          </p:spTgt>
                                        </p:tgtEl>
                                        <p:attrNameLst>
                                          <p:attrName>style.visibility</p:attrName>
                                        </p:attrNameLst>
                                      </p:cBhvr>
                                      <p:to>
                                        <p:strVal val="visible"/>
                                      </p:to>
                                    </p:set>
                                    <p:animEffect transition="in" filter="slide(fromBottom)">
                                      <p:cBhvr>
                                        <p:cTn id="35" dur="500"/>
                                        <p:tgtEl>
                                          <p:spTgt spid="7608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085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6BAC971-C160-489F-A311-C4AA87CA4627}"/>
              </a:ext>
            </a:extLst>
          </p:cNvPr>
          <p:cNvSpPr>
            <a:spLocks noGrp="1"/>
          </p:cNvSpPr>
          <p:nvPr>
            <p:ph type="dt" sz="quarter" idx="10"/>
          </p:nvPr>
        </p:nvSpPr>
        <p:spPr/>
        <p:txBody>
          <a:bodyPr/>
          <a:lstStyle/>
          <a:p>
            <a:pPr>
              <a:defRPr/>
            </a:pPr>
            <a:fld id="{89EB0CEA-63A1-481C-BF24-B21743E7B6FA}" type="datetime11">
              <a:rPr lang="zh-CN" altLang="en-US"/>
              <a:pPr>
                <a:defRPr/>
              </a:pPr>
              <a:t>13:53:08</a:t>
            </a:fld>
            <a:endParaRPr lang="en-US" altLang="zh-CN"/>
          </a:p>
        </p:txBody>
      </p:sp>
      <p:sp>
        <p:nvSpPr>
          <p:cNvPr id="12" name="灯片编号占位符 3">
            <a:extLst>
              <a:ext uri="{FF2B5EF4-FFF2-40B4-BE49-F238E27FC236}">
                <a16:creationId xmlns:a16="http://schemas.microsoft.com/office/drawing/2014/main" id="{F42B689D-8C23-47B9-A4E0-7E0250BD026C}"/>
              </a:ext>
            </a:extLst>
          </p:cNvPr>
          <p:cNvSpPr>
            <a:spLocks noGrp="1"/>
          </p:cNvSpPr>
          <p:nvPr>
            <p:ph type="sldNum" sz="quarter" idx="12"/>
          </p:nvPr>
        </p:nvSpPr>
        <p:spPr/>
        <p:txBody>
          <a:bodyPr/>
          <a:lstStyle/>
          <a:p>
            <a:pPr>
              <a:defRPr/>
            </a:pPr>
            <a:fld id="{42B0E7E9-9F88-4874-8D8C-4E183F8FD0E3}" type="slidenum">
              <a:rPr lang="en-US" altLang="zh-CN"/>
              <a:pPr>
                <a:defRPr/>
              </a:pPr>
              <a:t>6</a:t>
            </a:fld>
            <a:endParaRPr lang="en-US" altLang="zh-CN"/>
          </a:p>
        </p:txBody>
      </p:sp>
      <p:sp>
        <p:nvSpPr>
          <p:cNvPr id="564234" name="Text Box 10">
            <a:extLst>
              <a:ext uri="{FF2B5EF4-FFF2-40B4-BE49-F238E27FC236}">
                <a16:creationId xmlns:a16="http://schemas.microsoft.com/office/drawing/2014/main" id="{55DB085A-8FFB-4944-9E9F-4D9E8C2EFF23}"/>
              </a:ext>
            </a:extLst>
          </p:cNvPr>
          <p:cNvSpPr txBox="1">
            <a:spLocks noChangeArrowheads="1"/>
          </p:cNvSpPr>
          <p:nvPr/>
        </p:nvSpPr>
        <p:spPr bwMode="auto">
          <a:xfrm>
            <a:off x="611188" y="836613"/>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1</a:t>
            </a:r>
            <a:r>
              <a:rPr lang="zh-CN" altLang="en-US" sz="2400">
                <a:latin typeface="Arial" panose="020B0604020202020204" pitchFamily="34" charset="0"/>
                <a:ea typeface="楷体" panose="02010609060101010101" pitchFamily="49" charset="-122"/>
                <a:cs typeface="Arial" panose="020B0604020202020204" pitchFamily="34" charset="0"/>
              </a:rPr>
              <a:t>、</a:t>
            </a:r>
            <a:r>
              <a:rPr lang="en-US" altLang="zh-CN" sz="2400" i="1">
                <a:latin typeface="Arial" panose="020B0604020202020204" pitchFamily="34" charset="0"/>
                <a:ea typeface="楷体" panose="02010609060101010101" pitchFamily="49" charset="-122"/>
                <a:cs typeface="Arial" panose="020B0604020202020204" pitchFamily="34" charset="0"/>
              </a:rPr>
              <a:t>α</a:t>
            </a:r>
            <a:r>
              <a:rPr lang="en-US" altLang="zh-CN" sz="2400">
                <a:latin typeface="Arial" panose="020B0604020202020204" pitchFamily="34" charset="0"/>
                <a:ea typeface="楷体" panose="02010609060101010101" pitchFamily="49" charset="-122"/>
                <a:cs typeface="Arial" panose="020B0604020202020204" pitchFamily="34" charset="0"/>
              </a:rPr>
              <a:t>-H</a:t>
            </a:r>
            <a:r>
              <a:rPr lang="zh-CN" altLang="en-US" sz="2400">
                <a:latin typeface="Arial" panose="020B0604020202020204" pitchFamily="34" charset="0"/>
                <a:ea typeface="楷体" panose="02010609060101010101" pitchFamily="49" charset="-122"/>
                <a:cs typeface="Arial" panose="020B0604020202020204" pitchFamily="34" charset="0"/>
              </a:rPr>
              <a:t>的活泼性</a:t>
            </a:r>
          </a:p>
        </p:txBody>
      </p:sp>
      <p:sp>
        <p:nvSpPr>
          <p:cNvPr id="564235" name="Text Box 11">
            <a:extLst>
              <a:ext uri="{FF2B5EF4-FFF2-40B4-BE49-F238E27FC236}">
                <a16:creationId xmlns:a16="http://schemas.microsoft.com/office/drawing/2014/main" id="{C4D9132B-CCF9-4A0E-90AC-AD0E49F2E371}"/>
              </a:ext>
            </a:extLst>
          </p:cNvPr>
          <p:cNvSpPr txBox="1">
            <a:spLocks noChangeArrowheads="1"/>
          </p:cNvSpPr>
          <p:nvPr/>
        </p:nvSpPr>
        <p:spPr bwMode="auto">
          <a:xfrm>
            <a:off x="638175" y="1458913"/>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a:latin typeface="Arial" panose="020B0604020202020204" pitchFamily="34" charset="0"/>
                <a:ea typeface="楷体" panose="02010609060101010101" pitchFamily="49" charset="-122"/>
                <a:cs typeface="Arial" panose="020B0604020202020204" pitchFamily="34" charset="0"/>
              </a:rPr>
              <a:t>（</a:t>
            </a:r>
            <a:r>
              <a:rPr lang="en-US" altLang="zh-CN" sz="2400">
                <a:latin typeface="Arial" panose="020B0604020202020204" pitchFamily="34" charset="0"/>
                <a:ea typeface="楷体" panose="02010609060101010101" pitchFamily="49" charset="-122"/>
                <a:cs typeface="Arial" panose="020B0604020202020204" pitchFamily="34" charset="0"/>
              </a:rPr>
              <a:t>1</a:t>
            </a:r>
            <a:r>
              <a:rPr lang="zh-CN" altLang="en-US" sz="2400">
                <a:latin typeface="Arial" panose="020B0604020202020204" pitchFamily="34" charset="0"/>
                <a:ea typeface="楷体" panose="02010609060101010101" pitchFamily="49" charset="-122"/>
                <a:cs typeface="Arial" panose="020B0604020202020204" pitchFamily="34" charset="0"/>
              </a:rPr>
              <a:t>）互变异构与酸性</a:t>
            </a:r>
          </a:p>
        </p:txBody>
      </p:sp>
      <p:sp>
        <p:nvSpPr>
          <p:cNvPr id="564236" name="Text Box 12">
            <a:extLst>
              <a:ext uri="{FF2B5EF4-FFF2-40B4-BE49-F238E27FC236}">
                <a16:creationId xmlns:a16="http://schemas.microsoft.com/office/drawing/2014/main" id="{E078894E-CC22-40EC-A58D-DA00E2EC024A}"/>
              </a:ext>
            </a:extLst>
          </p:cNvPr>
          <p:cNvSpPr txBox="1">
            <a:spLocks noChangeArrowheads="1"/>
          </p:cNvSpPr>
          <p:nvPr/>
        </p:nvSpPr>
        <p:spPr bwMode="auto">
          <a:xfrm>
            <a:off x="823913" y="196373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a:latin typeface="Arial" panose="020B0604020202020204" pitchFamily="34" charset="0"/>
                <a:ea typeface="楷体" panose="02010609060101010101" pitchFamily="49" charset="-122"/>
                <a:cs typeface="Arial" panose="020B0604020202020204" pitchFamily="34" charset="0"/>
              </a:rPr>
              <a:t>具有</a:t>
            </a:r>
            <a:r>
              <a:rPr lang="en-US" altLang="zh-CN" sz="2400" i="1">
                <a:latin typeface="Arial" panose="020B0604020202020204" pitchFamily="34" charset="0"/>
                <a:ea typeface="楷体" panose="02010609060101010101" pitchFamily="49" charset="-122"/>
                <a:cs typeface="Arial" panose="020B0604020202020204" pitchFamily="34" charset="0"/>
              </a:rPr>
              <a:t>α</a:t>
            </a:r>
            <a:r>
              <a:rPr lang="en-US" altLang="zh-CN" sz="2400">
                <a:latin typeface="Arial" panose="020B0604020202020204" pitchFamily="34" charset="0"/>
                <a:ea typeface="楷体" panose="02010609060101010101" pitchFamily="49" charset="-122"/>
                <a:cs typeface="Arial" panose="020B0604020202020204" pitchFamily="34" charset="0"/>
              </a:rPr>
              <a:t>-H</a:t>
            </a:r>
            <a:r>
              <a:rPr lang="zh-CN" altLang="en-US" sz="2400">
                <a:latin typeface="Arial" panose="020B0604020202020204" pitchFamily="34" charset="0"/>
                <a:ea typeface="楷体" panose="02010609060101010101" pitchFamily="49" charset="-122"/>
                <a:cs typeface="Arial" panose="020B0604020202020204" pitchFamily="34" charset="0"/>
              </a:rPr>
              <a:t>的硝基化合物，可与强碱作用生成溶于水的盐。</a:t>
            </a:r>
          </a:p>
        </p:txBody>
      </p:sp>
      <p:sp>
        <p:nvSpPr>
          <p:cNvPr id="564238" name="Text Box 14">
            <a:extLst>
              <a:ext uri="{FF2B5EF4-FFF2-40B4-BE49-F238E27FC236}">
                <a16:creationId xmlns:a16="http://schemas.microsoft.com/office/drawing/2014/main" id="{B392187C-1CF8-42E6-AF93-13DFF43219A9}"/>
              </a:ext>
            </a:extLst>
          </p:cNvPr>
          <p:cNvSpPr txBox="1">
            <a:spLocks noChangeArrowheads="1"/>
          </p:cNvSpPr>
          <p:nvPr/>
        </p:nvSpPr>
        <p:spPr bwMode="auto">
          <a:xfrm>
            <a:off x="0" y="4230688"/>
            <a:ext cx="82804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10000"/>
              </a:lnSpc>
              <a:spcBef>
                <a:spcPct val="50000"/>
              </a:spcBef>
              <a:buFontTx/>
              <a:buNone/>
            </a:pPr>
            <a:r>
              <a:rPr lang="en-US" altLang="zh-CN" sz="2400">
                <a:solidFill>
                  <a:srgbClr val="008000"/>
                </a:solidFill>
                <a:latin typeface="宋体" panose="02010600030101010101" pitchFamily="2" charset="-122"/>
                <a:ea typeface="宋体" panose="02010600030101010101" pitchFamily="2" charset="-122"/>
              </a:rPr>
              <a:t>    </a:t>
            </a:r>
            <a:r>
              <a:rPr lang="zh-CN" altLang="en-US" sz="2400">
                <a:latin typeface="Arial" panose="020B0604020202020204" pitchFamily="34" charset="0"/>
                <a:ea typeface="楷体" panose="02010609060101010101" pitchFamily="49" charset="-122"/>
                <a:cs typeface="Arial" panose="020B0604020202020204" pitchFamily="34" charset="0"/>
              </a:rPr>
              <a:t>这是因为具有</a:t>
            </a:r>
            <a:r>
              <a:rPr lang="en-US" altLang="zh-CN" sz="2400" i="1">
                <a:latin typeface="Arial" panose="020B0604020202020204" pitchFamily="34" charset="0"/>
                <a:ea typeface="楷体" panose="02010609060101010101" pitchFamily="49" charset="-122"/>
                <a:cs typeface="Arial" panose="020B0604020202020204" pitchFamily="34" charset="0"/>
              </a:rPr>
              <a:t>α</a:t>
            </a:r>
            <a:r>
              <a:rPr lang="en-US" altLang="zh-CN" sz="2400">
                <a:latin typeface="Arial" panose="020B0604020202020204" pitchFamily="34" charset="0"/>
                <a:ea typeface="楷体" panose="02010609060101010101" pitchFamily="49" charset="-122"/>
                <a:cs typeface="Arial" panose="020B0604020202020204" pitchFamily="34" charset="0"/>
              </a:rPr>
              <a:t>-H</a:t>
            </a:r>
            <a:r>
              <a:rPr lang="zh-CN" altLang="en-US" sz="2400">
                <a:latin typeface="Arial" panose="020B0604020202020204" pitchFamily="34" charset="0"/>
                <a:ea typeface="楷体" panose="02010609060101010101" pitchFamily="49" charset="-122"/>
                <a:cs typeface="Arial" panose="020B0604020202020204" pitchFamily="34" charset="0"/>
              </a:rPr>
              <a:t>的硝基化合物存在互变异构的结果：</a:t>
            </a:r>
          </a:p>
        </p:txBody>
      </p:sp>
      <p:sp>
        <p:nvSpPr>
          <p:cNvPr id="564241" name="Text Box 17">
            <a:extLst>
              <a:ext uri="{FF2B5EF4-FFF2-40B4-BE49-F238E27FC236}">
                <a16:creationId xmlns:a16="http://schemas.microsoft.com/office/drawing/2014/main" id="{CB69CEAA-2946-4FD4-9D48-9CB263F44713}"/>
              </a:ext>
            </a:extLst>
          </p:cNvPr>
          <p:cNvSpPr txBox="1">
            <a:spLocks noChangeArrowheads="1"/>
          </p:cNvSpPr>
          <p:nvPr/>
        </p:nvSpPr>
        <p:spPr bwMode="auto">
          <a:xfrm>
            <a:off x="539750" y="3506788"/>
            <a:ext cx="8424863" cy="42703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200">
                <a:latin typeface="Arial" panose="020B0604020202020204" pitchFamily="34" charset="0"/>
                <a:ea typeface="楷体" panose="02010609060101010101" pitchFamily="49" charset="-122"/>
                <a:cs typeface="Arial" panose="020B0604020202020204" pitchFamily="34" charset="0"/>
              </a:rPr>
              <a:t>硝基甲烷、硝基乙烷、硝基丙烷的</a:t>
            </a:r>
            <a:r>
              <a:rPr lang="en-US" altLang="zh-CN" sz="2200">
                <a:latin typeface="Arial" panose="020B0604020202020204" pitchFamily="34" charset="0"/>
                <a:ea typeface="楷体" panose="02010609060101010101" pitchFamily="49" charset="-122"/>
                <a:cs typeface="Arial" panose="020B0604020202020204" pitchFamily="34" charset="0"/>
              </a:rPr>
              <a:t>pKa</a:t>
            </a:r>
            <a:r>
              <a:rPr lang="zh-CN" altLang="en-US" sz="2200">
                <a:latin typeface="Arial" panose="020B0604020202020204" pitchFamily="34" charset="0"/>
                <a:ea typeface="楷体" panose="02010609060101010101" pitchFamily="49" charset="-122"/>
                <a:cs typeface="Arial" panose="020B0604020202020204" pitchFamily="34" charset="0"/>
              </a:rPr>
              <a:t>值分别为：</a:t>
            </a:r>
            <a:r>
              <a:rPr lang="en-US" altLang="zh-CN" sz="2200">
                <a:latin typeface="Arial" panose="020B0604020202020204" pitchFamily="34" charset="0"/>
                <a:ea typeface="楷体" panose="02010609060101010101" pitchFamily="49" charset="-122"/>
                <a:cs typeface="Arial" panose="020B0604020202020204" pitchFamily="34" charset="0"/>
              </a:rPr>
              <a:t>10.2</a:t>
            </a:r>
            <a:r>
              <a:rPr lang="zh-CN" altLang="en-US" sz="2200">
                <a:latin typeface="Arial" panose="020B0604020202020204" pitchFamily="34" charset="0"/>
                <a:ea typeface="楷体" panose="02010609060101010101" pitchFamily="49" charset="-122"/>
                <a:cs typeface="Arial" panose="020B0604020202020204" pitchFamily="34" charset="0"/>
              </a:rPr>
              <a:t>、</a:t>
            </a:r>
            <a:r>
              <a:rPr lang="en-US" altLang="zh-CN" sz="2200">
                <a:latin typeface="Arial" panose="020B0604020202020204" pitchFamily="34" charset="0"/>
                <a:ea typeface="楷体" panose="02010609060101010101" pitchFamily="49" charset="-122"/>
                <a:cs typeface="Arial" panose="020B0604020202020204" pitchFamily="34" charset="0"/>
              </a:rPr>
              <a:t>8.5</a:t>
            </a:r>
            <a:r>
              <a:rPr lang="zh-CN" altLang="en-US" sz="2200">
                <a:latin typeface="Arial" panose="020B0604020202020204" pitchFamily="34" charset="0"/>
                <a:ea typeface="楷体" panose="02010609060101010101" pitchFamily="49" charset="-122"/>
                <a:cs typeface="Arial" panose="020B0604020202020204" pitchFamily="34" charset="0"/>
              </a:rPr>
              <a:t>、</a:t>
            </a:r>
            <a:r>
              <a:rPr lang="en-US" altLang="zh-CN" sz="2200">
                <a:latin typeface="Arial" panose="020B0604020202020204" pitchFamily="34" charset="0"/>
                <a:ea typeface="楷体" panose="02010609060101010101" pitchFamily="49" charset="-122"/>
                <a:cs typeface="Arial" panose="020B0604020202020204" pitchFamily="34" charset="0"/>
              </a:rPr>
              <a:t>7.8</a:t>
            </a:r>
            <a:r>
              <a:rPr lang="zh-CN" altLang="en-US" sz="2200">
                <a:latin typeface="Arial" panose="020B0604020202020204" pitchFamily="34" charset="0"/>
                <a:ea typeface="楷体" panose="02010609060101010101" pitchFamily="49" charset="-122"/>
                <a:cs typeface="Arial" panose="020B0604020202020204" pitchFamily="34" charset="0"/>
              </a:rPr>
              <a:t>。 </a:t>
            </a:r>
          </a:p>
        </p:txBody>
      </p:sp>
      <p:sp>
        <p:nvSpPr>
          <p:cNvPr id="564242" name="Rectangle 18">
            <a:extLst>
              <a:ext uri="{FF2B5EF4-FFF2-40B4-BE49-F238E27FC236}">
                <a16:creationId xmlns:a16="http://schemas.microsoft.com/office/drawing/2014/main" id="{03D36AA7-8EAA-405D-A5C6-84F54A400A1A}"/>
              </a:ext>
            </a:extLst>
          </p:cNvPr>
          <p:cNvSpPr>
            <a:spLocks noChangeArrowheads="1"/>
          </p:cNvSpPr>
          <p:nvPr/>
        </p:nvSpPr>
        <p:spPr bwMode="auto">
          <a:xfrm>
            <a:off x="611188" y="260350"/>
            <a:ext cx="4114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spcBef>
                <a:spcPct val="20000"/>
              </a:spcBef>
              <a:buClr>
                <a:schemeClr val="hlink"/>
              </a:buClr>
              <a:buSzPct val="70000"/>
              <a:buFont typeface="Wingdings" panose="05000000000000000000" pitchFamily="2" charset="2"/>
              <a:buNone/>
            </a:pPr>
            <a:r>
              <a:rPr kumimoji="0" lang="zh-CN" altLang="en-US" sz="2400">
                <a:latin typeface="楷体" panose="02010609060101010101" pitchFamily="49" charset="-122"/>
                <a:ea typeface="楷体" panose="02010609060101010101" pitchFamily="49" charset="-122"/>
                <a:cs typeface="Arial" panose="020B0604020202020204" pitchFamily="34" charset="0"/>
              </a:rPr>
              <a:t>三、硝基化合物的化学性质</a:t>
            </a:r>
          </a:p>
        </p:txBody>
      </p:sp>
      <p:graphicFrame>
        <p:nvGraphicFramePr>
          <p:cNvPr id="564243" name="Object 19">
            <a:extLst>
              <a:ext uri="{FF2B5EF4-FFF2-40B4-BE49-F238E27FC236}">
                <a16:creationId xmlns:a16="http://schemas.microsoft.com/office/drawing/2014/main" id="{F8DF0715-354B-494D-8DE8-2F4DA1CA4FCA}"/>
              </a:ext>
            </a:extLst>
          </p:cNvPr>
          <p:cNvGraphicFramePr>
            <a:graphicFrameLocks noChangeAspect="1"/>
          </p:cNvGraphicFramePr>
          <p:nvPr/>
        </p:nvGraphicFramePr>
        <p:xfrm>
          <a:off x="1258888" y="2565400"/>
          <a:ext cx="6696075" cy="533400"/>
        </p:xfrm>
        <a:graphic>
          <a:graphicData uri="http://schemas.openxmlformats.org/presentationml/2006/ole">
            <mc:AlternateContent xmlns:mc="http://schemas.openxmlformats.org/markup-compatibility/2006">
              <mc:Choice xmlns:v="urn:schemas-microsoft-com:vml" Requires="v">
                <p:oleObj spid="_x0000_s12454" name="CS ChemDraw Drawing" r:id="rId3" imgW="4647842" imgH="371429" progId="ChemDraw.Document.6.0">
                  <p:embed/>
                </p:oleObj>
              </mc:Choice>
              <mc:Fallback>
                <p:oleObj name="CS ChemDraw Drawing" r:id="rId3" imgW="4647842" imgH="371429" progId="ChemDraw.Document.6.0">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565400"/>
                        <a:ext cx="6696075" cy="5334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4249" name="Object 25">
            <a:extLst>
              <a:ext uri="{FF2B5EF4-FFF2-40B4-BE49-F238E27FC236}">
                <a16:creationId xmlns:a16="http://schemas.microsoft.com/office/drawing/2014/main" id="{E07E7342-6CCD-40B8-B882-1877D698A571}"/>
              </a:ext>
            </a:extLst>
          </p:cNvPr>
          <p:cNvGraphicFramePr>
            <a:graphicFrameLocks noChangeAspect="1"/>
          </p:cNvGraphicFramePr>
          <p:nvPr/>
        </p:nvGraphicFramePr>
        <p:xfrm>
          <a:off x="1258888" y="4797425"/>
          <a:ext cx="7129462" cy="1404938"/>
        </p:xfrm>
        <a:graphic>
          <a:graphicData uri="http://schemas.openxmlformats.org/presentationml/2006/ole">
            <mc:AlternateContent xmlns:mc="http://schemas.openxmlformats.org/markup-compatibility/2006">
              <mc:Choice xmlns:v="urn:schemas-microsoft-com:vml" Requires="v">
                <p:oleObj spid="_x0000_s12455" name="CS ChemDraw Drawing" r:id="rId5" imgW="5684145" imgH="1121304" progId="ChemDraw.Document.6.0">
                  <p:embed/>
                </p:oleObj>
              </mc:Choice>
              <mc:Fallback>
                <p:oleObj name="CS ChemDraw Drawing" r:id="rId5" imgW="5684145" imgH="1121304" progId="ChemDraw.Document.6.0">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4797425"/>
                        <a:ext cx="7129462" cy="1404938"/>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64242"/>
                                        </p:tgtEl>
                                        <p:attrNameLst>
                                          <p:attrName>style.visibility</p:attrName>
                                        </p:attrNameLst>
                                      </p:cBhvr>
                                      <p:to>
                                        <p:strVal val="visible"/>
                                      </p:to>
                                    </p:set>
                                    <p:animEffect transition="in" filter="strips(downLeft)">
                                      <p:cBhvr>
                                        <p:cTn id="7" dur="500"/>
                                        <p:tgtEl>
                                          <p:spTgt spid="564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64234"/>
                                        </p:tgtEl>
                                        <p:attrNameLst>
                                          <p:attrName>style.visibility</p:attrName>
                                        </p:attrNameLst>
                                      </p:cBhvr>
                                      <p:to>
                                        <p:strVal val="visible"/>
                                      </p:to>
                                    </p:set>
                                    <p:animEffect transition="in" filter="strips(downLeft)">
                                      <p:cBhvr>
                                        <p:cTn id="12" dur="500"/>
                                        <p:tgtEl>
                                          <p:spTgt spid="5642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564235"/>
                                        </p:tgtEl>
                                        <p:attrNameLst>
                                          <p:attrName>style.visibility</p:attrName>
                                        </p:attrNameLst>
                                      </p:cBhvr>
                                      <p:to>
                                        <p:strVal val="visible"/>
                                      </p:to>
                                    </p:set>
                                    <p:animEffect transition="in" filter="strips(downLeft)">
                                      <p:cBhvr>
                                        <p:cTn id="17" dur="500"/>
                                        <p:tgtEl>
                                          <p:spTgt spid="564235"/>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564236"/>
                                        </p:tgtEl>
                                        <p:attrNameLst>
                                          <p:attrName>style.visibility</p:attrName>
                                        </p:attrNameLst>
                                      </p:cBhvr>
                                      <p:to>
                                        <p:strVal val="visible"/>
                                      </p:to>
                                    </p:set>
                                    <p:animEffect transition="in" filter="strips(downLeft)">
                                      <p:cBhvr>
                                        <p:cTn id="20" dur="500"/>
                                        <p:tgtEl>
                                          <p:spTgt spid="564236"/>
                                        </p:tgtEl>
                                      </p:cBhvr>
                                    </p:animEffect>
                                  </p:childTnLst>
                                </p:cTn>
                              </p:par>
                              <p:par>
                                <p:cTn id="21" presetID="18" presetClass="entr" presetSubtype="12" fill="hold" nodeType="withEffect">
                                  <p:stCondLst>
                                    <p:cond delay="0"/>
                                  </p:stCondLst>
                                  <p:childTnLst>
                                    <p:set>
                                      <p:cBhvr>
                                        <p:cTn id="22" dur="1" fill="hold">
                                          <p:stCondLst>
                                            <p:cond delay="0"/>
                                          </p:stCondLst>
                                        </p:cTn>
                                        <p:tgtEl>
                                          <p:spTgt spid="564243"/>
                                        </p:tgtEl>
                                        <p:attrNameLst>
                                          <p:attrName>style.visibility</p:attrName>
                                        </p:attrNameLst>
                                      </p:cBhvr>
                                      <p:to>
                                        <p:strVal val="visible"/>
                                      </p:to>
                                    </p:set>
                                    <p:animEffect transition="in" filter="strips(downLeft)">
                                      <p:cBhvr>
                                        <p:cTn id="23" dur="500"/>
                                        <p:tgtEl>
                                          <p:spTgt spid="56424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564241"/>
                                        </p:tgtEl>
                                        <p:attrNameLst>
                                          <p:attrName>style.visibility</p:attrName>
                                        </p:attrNameLst>
                                      </p:cBhvr>
                                      <p:to>
                                        <p:strVal val="visible"/>
                                      </p:to>
                                    </p:set>
                                    <p:animEffect transition="in" filter="strips(downLeft)">
                                      <p:cBhvr>
                                        <p:cTn id="28" dur="500"/>
                                        <p:tgtEl>
                                          <p:spTgt spid="56424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12" fill="hold" grpId="0" nodeType="clickEffect">
                                  <p:stCondLst>
                                    <p:cond delay="0"/>
                                  </p:stCondLst>
                                  <p:childTnLst>
                                    <p:set>
                                      <p:cBhvr>
                                        <p:cTn id="32" dur="1" fill="hold">
                                          <p:stCondLst>
                                            <p:cond delay="0"/>
                                          </p:stCondLst>
                                        </p:cTn>
                                        <p:tgtEl>
                                          <p:spTgt spid="564238"/>
                                        </p:tgtEl>
                                        <p:attrNameLst>
                                          <p:attrName>style.visibility</p:attrName>
                                        </p:attrNameLst>
                                      </p:cBhvr>
                                      <p:to>
                                        <p:strVal val="visible"/>
                                      </p:to>
                                    </p:set>
                                    <p:animEffect transition="in" filter="strips(downLeft)">
                                      <p:cBhvr>
                                        <p:cTn id="33" dur="500"/>
                                        <p:tgtEl>
                                          <p:spTgt spid="564238"/>
                                        </p:tgtEl>
                                      </p:cBhvr>
                                    </p:animEffect>
                                  </p:childTnLst>
                                </p:cTn>
                              </p:par>
                              <p:par>
                                <p:cTn id="34" presetID="18" presetClass="entr" presetSubtype="12" fill="hold" nodeType="withEffect">
                                  <p:stCondLst>
                                    <p:cond delay="0"/>
                                  </p:stCondLst>
                                  <p:childTnLst>
                                    <p:set>
                                      <p:cBhvr>
                                        <p:cTn id="35" dur="1" fill="hold">
                                          <p:stCondLst>
                                            <p:cond delay="0"/>
                                          </p:stCondLst>
                                        </p:cTn>
                                        <p:tgtEl>
                                          <p:spTgt spid="564249"/>
                                        </p:tgtEl>
                                        <p:attrNameLst>
                                          <p:attrName>style.visibility</p:attrName>
                                        </p:attrNameLst>
                                      </p:cBhvr>
                                      <p:to>
                                        <p:strVal val="visible"/>
                                      </p:to>
                                    </p:set>
                                    <p:animEffect transition="in" filter="strips(downLeft)">
                                      <p:cBhvr>
                                        <p:cTn id="36" dur="500"/>
                                        <p:tgtEl>
                                          <p:spTgt spid="564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34" grpId="0"/>
      <p:bldP spid="564235" grpId="0"/>
      <p:bldP spid="564236" grpId="0"/>
      <p:bldP spid="564238" grpId="0"/>
      <p:bldP spid="564241" grpId="0"/>
      <p:bldP spid="56424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Text Box 4">
            <a:extLst>
              <a:ext uri="{FF2B5EF4-FFF2-40B4-BE49-F238E27FC236}">
                <a16:creationId xmlns:a16="http://schemas.microsoft.com/office/drawing/2014/main" id="{940975E3-063A-4E08-92ED-109692A4B70B}"/>
              </a:ext>
            </a:extLst>
          </p:cNvPr>
          <p:cNvSpPr txBox="1">
            <a:spLocks noChangeArrowheads="1"/>
          </p:cNvSpPr>
          <p:nvPr/>
        </p:nvSpPr>
        <p:spPr bwMode="auto">
          <a:xfrm>
            <a:off x="762000" y="1295400"/>
            <a:ext cx="7543800" cy="329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0225" indent="-530225">
              <a:defRPr>
                <a:solidFill>
                  <a:schemeClr val="tx1"/>
                </a:solidFill>
                <a:latin typeface="Arial" panose="020B0604020202020204" pitchFamily="34" charset="0"/>
                <a:ea typeface="宋体" panose="02010600030101010101" pitchFamily="2" charset="-122"/>
              </a:defRPr>
            </a:lvl1pPr>
            <a:lvl2pPr marL="709613">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buFont typeface="Wingdings" panose="05000000000000000000" pitchFamily="2" charset="2"/>
              <a:buChar char="p"/>
            </a:pPr>
            <a:r>
              <a:rPr lang="zh-CN" altLang="en-US" sz="2800" b="1">
                <a:solidFill>
                  <a:schemeClr val="tx2"/>
                </a:solidFill>
                <a:latin typeface="黑体" panose="02010609060101010101" pitchFamily="49" charset="-122"/>
                <a:ea typeface="黑体" panose="02010609060101010101" pitchFamily="49" charset="-122"/>
              </a:rPr>
              <a:t>纯粹的重氮盐为无色晶体，溶于水，不溶于有机溶剂。 </a:t>
            </a:r>
          </a:p>
          <a:p>
            <a:pPr>
              <a:spcBef>
                <a:spcPct val="50000"/>
              </a:spcBef>
              <a:buFont typeface="Wingdings" panose="05000000000000000000" pitchFamily="2" charset="2"/>
              <a:buChar char="p"/>
            </a:pPr>
            <a:r>
              <a:rPr lang="zh-CN" altLang="en-US" sz="2800" b="1">
                <a:solidFill>
                  <a:schemeClr val="tx2"/>
                </a:solidFill>
                <a:latin typeface="黑体" panose="02010609060101010101" pitchFamily="49" charset="-122"/>
                <a:ea typeface="黑体" panose="02010609060101010101" pitchFamily="49" charset="-122"/>
              </a:rPr>
              <a:t>在空气中颜色变深，受热或震动可爆炸</a:t>
            </a:r>
          </a:p>
          <a:p>
            <a:pPr>
              <a:spcBef>
                <a:spcPct val="50000"/>
              </a:spcBef>
              <a:buFont typeface="Wingdings" panose="05000000000000000000" pitchFamily="2" charset="2"/>
              <a:buChar char="p"/>
            </a:pPr>
            <a:r>
              <a:rPr lang="zh-CN" altLang="en-US" sz="2800" b="1">
                <a:solidFill>
                  <a:schemeClr val="tx2"/>
                </a:solidFill>
                <a:latin typeface="黑体" panose="02010609060101010101" pitchFamily="49" charset="-122"/>
                <a:ea typeface="黑体" panose="02010609060101010101" pitchFamily="49" charset="-122"/>
              </a:rPr>
              <a:t>升温、光照时会分解，应尽快使用。</a:t>
            </a:r>
          </a:p>
          <a:p>
            <a:pPr>
              <a:spcBef>
                <a:spcPct val="50000"/>
              </a:spcBef>
              <a:buFont typeface="Wingdings" panose="05000000000000000000" pitchFamily="2" charset="2"/>
              <a:buChar char="p"/>
            </a:pPr>
            <a:r>
              <a:rPr lang="zh-CN" altLang="en-US" sz="2800" b="1">
                <a:solidFill>
                  <a:schemeClr val="tx2"/>
                </a:solidFill>
                <a:latin typeface="黑体" panose="02010609060101010101" pitchFamily="49" charset="-122"/>
                <a:ea typeface="黑体" panose="02010609060101010101" pitchFamily="49" charset="-122"/>
              </a:rPr>
              <a:t>与氧化锌、氟化硼等生成稳定的络合物。此时可在固态下保存或使用。</a:t>
            </a:r>
          </a:p>
        </p:txBody>
      </p:sp>
      <p:pic>
        <p:nvPicPr>
          <p:cNvPr id="104454" name="Picture 6">
            <a:hlinkClick r:id="rId2"/>
            <a:extLst>
              <a:ext uri="{FF2B5EF4-FFF2-40B4-BE49-F238E27FC236}">
                <a16:creationId xmlns:a16="http://schemas.microsoft.com/office/drawing/2014/main" id="{2276EA74-FFC7-4674-95E0-DF632868C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4800600"/>
            <a:ext cx="1323975" cy="1285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Text Box 4">
            <a:extLst>
              <a:ext uri="{FF2B5EF4-FFF2-40B4-BE49-F238E27FC236}">
                <a16:creationId xmlns:a16="http://schemas.microsoft.com/office/drawing/2014/main" id="{90F27BF5-3FF2-4A8A-9A8B-8B822859963B}"/>
              </a:ext>
            </a:extLst>
          </p:cNvPr>
          <p:cNvSpPr txBox="1">
            <a:spLocks noChangeArrowheads="1"/>
          </p:cNvSpPr>
          <p:nvPr/>
        </p:nvSpPr>
        <p:spPr bwMode="auto">
          <a:xfrm>
            <a:off x="685800" y="10668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chemeClr val="accent2"/>
                </a:solidFill>
              </a:rPr>
              <a:t>Diazo</a:t>
            </a:r>
            <a:r>
              <a:rPr lang="en-US" altLang="zh-CN" sz="2400" b="1">
                <a:solidFill>
                  <a:schemeClr val="accent2"/>
                </a:solidFill>
                <a:effectLst>
                  <a:outerShdw blurRad="38100" dist="38100" dir="2700000" algn="tl">
                    <a:srgbClr val="C0C0C0"/>
                  </a:outerShdw>
                </a:effectLst>
              </a:rPr>
              <a:t> </a:t>
            </a:r>
            <a:r>
              <a:rPr lang="en-US" altLang="zh-CN" sz="2400" b="1">
                <a:solidFill>
                  <a:schemeClr val="accent2"/>
                </a:solidFill>
              </a:rPr>
              <a:t>salt  </a:t>
            </a:r>
            <a:r>
              <a:rPr lang="zh-CN" altLang="en-US" sz="2400" b="1">
                <a:solidFill>
                  <a:schemeClr val="accent2"/>
                </a:solidFill>
                <a:ea typeface="黑体" panose="02010609060101010101" pitchFamily="49" charset="-122"/>
              </a:rPr>
              <a:t>重氮盐</a:t>
            </a:r>
          </a:p>
        </p:txBody>
      </p:sp>
      <p:pic>
        <p:nvPicPr>
          <p:cNvPr id="98310" name="Picture 6">
            <a:extLst>
              <a:ext uri="{FF2B5EF4-FFF2-40B4-BE49-F238E27FC236}">
                <a16:creationId xmlns:a16="http://schemas.microsoft.com/office/drawing/2014/main" id="{75E88C41-2343-4BE1-BA48-1B9978513A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600200"/>
            <a:ext cx="3505200" cy="2892425"/>
          </a:xfrm>
          <a:prstGeom prst="rect">
            <a:avLst/>
          </a:prstGeom>
          <a:noFill/>
          <a:extLst>
            <a:ext uri="{909E8E84-426E-40DD-AFC4-6F175D3DCCD1}">
              <a14:hiddenFill xmlns:a14="http://schemas.microsoft.com/office/drawing/2010/main">
                <a:solidFill>
                  <a:srgbClr val="FFFFFF"/>
                </a:solidFill>
              </a14:hiddenFill>
            </a:ext>
          </a:extLst>
        </p:spPr>
      </p:pic>
      <p:sp>
        <p:nvSpPr>
          <p:cNvPr id="98312" name="Text Box 8">
            <a:extLst>
              <a:ext uri="{FF2B5EF4-FFF2-40B4-BE49-F238E27FC236}">
                <a16:creationId xmlns:a16="http://schemas.microsoft.com/office/drawing/2014/main" id="{610CEFC8-8D1F-47BC-A774-F6FC90C6285F}"/>
              </a:ext>
            </a:extLst>
          </p:cNvPr>
          <p:cNvSpPr txBox="1">
            <a:spLocks noChangeArrowheads="1"/>
          </p:cNvSpPr>
          <p:nvPr/>
        </p:nvSpPr>
        <p:spPr bwMode="auto">
          <a:xfrm>
            <a:off x="4572000" y="4572000"/>
            <a:ext cx="31683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solidFill>
                  <a:schemeClr val="accent1"/>
                </a:solidFill>
                <a:ea typeface="黑体" panose="02010609060101010101" pitchFamily="49" charset="-122"/>
              </a:rPr>
              <a:t>偶极矩</a:t>
            </a:r>
            <a:r>
              <a:rPr lang="en-US" altLang="zh-CN" b="1" dirty="0">
                <a:solidFill>
                  <a:schemeClr val="accent1"/>
                </a:solidFill>
              </a:rPr>
              <a:t>: 0.5129 Debye</a:t>
            </a:r>
          </a:p>
        </p:txBody>
      </p:sp>
      <p:graphicFrame>
        <p:nvGraphicFramePr>
          <p:cNvPr id="98319" name="Object 15">
            <a:extLst>
              <a:ext uri="{FF2B5EF4-FFF2-40B4-BE49-F238E27FC236}">
                <a16:creationId xmlns:a16="http://schemas.microsoft.com/office/drawing/2014/main" id="{84A4ADA7-D377-44A6-B3DF-D0E3B05CFE9C}"/>
              </a:ext>
            </a:extLst>
          </p:cNvPr>
          <p:cNvGraphicFramePr>
            <a:graphicFrameLocks noChangeAspect="1"/>
          </p:cNvGraphicFramePr>
          <p:nvPr/>
        </p:nvGraphicFramePr>
        <p:xfrm>
          <a:off x="914400" y="2590800"/>
          <a:ext cx="2362200" cy="1047750"/>
        </p:xfrm>
        <a:graphic>
          <a:graphicData uri="http://schemas.openxmlformats.org/presentationml/2006/ole">
            <mc:AlternateContent xmlns:mc="http://schemas.openxmlformats.org/markup-compatibility/2006">
              <mc:Choice xmlns:v="urn:schemas-microsoft-com:vml" Requires="v">
                <p:oleObj spid="_x0000_s85013" name="CS ChemDraw Drawing" r:id="rId4" imgW="1395360" imgH="618480" progId="ChemDraw.Document.6.0">
                  <p:embed/>
                </p:oleObj>
              </mc:Choice>
              <mc:Fallback>
                <p:oleObj name="CS ChemDraw Drawing" r:id="rId4" imgW="1395360" imgH="618480" progId="ChemDraw.Document.6.0">
                  <p:embed/>
                  <p:pic>
                    <p:nvPicPr>
                      <p:cNvPr id="98319" name="Object 15">
                        <a:extLst>
                          <a:ext uri="{FF2B5EF4-FFF2-40B4-BE49-F238E27FC236}">
                            <a16:creationId xmlns:a16="http://schemas.microsoft.com/office/drawing/2014/main" id="{84A4ADA7-D377-44A6-B3DF-D0E3B05CFE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590800"/>
                        <a:ext cx="236220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487" name="Object 15">
            <a:extLst>
              <a:ext uri="{FF2B5EF4-FFF2-40B4-BE49-F238E27FC236}">
                <a16:creationId xmlns:a16="http://schemas.microsoft.com/office/drawing/2014/main" id="{E3DA155F-7CA7-4728-841C-6C6D2B98DA08}"/>
              </a:ext>
            </a:extLst>
          </p:cNvPr>
          <p:cNvGraphicFramePr>
            <a:graphicFrameLocks noChangeAspect="1"/>
          </p:cNvGraphicFramePr>
          <p:nvPr/>
        </p:nvGraphicFramePr>
        <p:xfrm>
          <a:off x="841375" y="2120900"/>
          <a:ext cx="7461250" cy="2068513"/>
        </p:xfrm>
        <a:graphic>
          <a:graphicData uri="http://schemas.openxmlformats.org/presentationml/2006/ole">
            <mc:AlternateContent xmlns:mc="http://schemas.openxmlformats.org/markup-compatibility/2006">
              <mc:Choice xmlns:v="urn:schemas-microsoft-com:vml" Requires="v">
                <p:oleObj spid="_x0000_s86038" name="CS ChemDraw Drawing" r:id="rId3" imgW="4570200" imgH="1269360" progId="ChemDraw.Document.6.0">
                  <p:embed/>
                </p:oleObj>
              </mc:Choice>
              <mc:Fallback>
                <p:oleObj name="CS ChemDraw Drawing" r:id="rId3" imgW="4570200" imgH="1269360" progId="ChemDraw.Document.6.0">
                  <p:embed/>
                  <p:pic>
                    <p:nvPicPr>
                      <p:cNvPr id="105487" name="Object 15">
                        <a:extLst>
                          <a:ext uri="{FF2B5EF4-FFF2-40B4-BE49-F238E27FC236}">
                            <a16:creationId xmlns:a16="http://schemas.microsoft.com/office/drawing/2014/main" id="{E3DA155F-7CA7-4728-841C-6C6D2B98DA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375" y="2120900"/>
                        <a:ext cx="7461250" cy="206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78" name="Text Box 6">
            <a:extLst>
              <a:ext uri="{FF2B5EF4-FFF2-40B4-BE49-F238E27FC236}">
                <a16:creationId xmlns:a16="http://schemas.microsoft.com/office/drawing/2014/main" id="{F7BD0CC4-95E1-432F-9250-449034561E7F}"/>
              </a:ext>
            </a:extLst>
          </p:cNvPr>
          <p:cNvSpPr txBox="1">
            <a:spLocks noChangeArrowheads="1"/>
          </p:cNvSpPr>
          <p:nvPr/>
        </p:nvSpPr>
        <p:spPr bwMode="auto">
          <a:xfrm>
            <a:off x="685800" y="990600"/>
            <a:ext cx="624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chemeClr val="accent1"/>
                </a:solidFill>
              </a:rPr>
              <a:t>Reaction with base   </a:t>
            </a:r>
            <a:r>
              <a:rPr lang="zh-CN" altLang="en-US" sz="2400" b="1">
                <a:solidFill>
                  <a:schemeClr val="accent1"/>
                </a:solidFill>
                <a:ea typeface="黑体" panose="02010609060101010101" pitchFamily="49" charset="-122"/>
              </a:rPr>
              <a:t>与碱的反应</a:t>
            </a:r>
          </a:p>
        </p:txBody>
      </p:sp>
      <p:sp>
        <p:nvSpPr>
          <p:cNvPr id="105480" name="Text Box 8">
            <a:extLst>
              <a:ext uri="{FF2B5EF4-FFF2-40B4-BE49-F238E27FC236}">
                <a16:creationId xmlns:a16="http://schemas.microsoft.com/office/drawing/2014/main" id="{B46DF664-7A5D-49A0-A430-A742DE26EC39}"/>
              </a:ext>
            </a:extLst>
          </p:cNvPr>
          <p:cNvSpPr txBox="1">
            <a:spLocks noChangeArrowheads="1"/>
          </p:cNvSpPr>
          <p:nvPr/>
        </p:nvSpPr>
        <p:spPr bwMode="auto">
          <a:xfrm>
            <a:off x="6781800" y="2667000"/>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CC6600"/>
                </a:solidFill>
                <a:ea typeface="黑体" panose="02010609060101010101" pitchFamily="49" charset="-122"/>
              </a:rPr>
              <a:t>重氮酸</a:t>
            </a:r>
          </a:p>
        </p:txBody>
      </p:sp>
      <p:sp>
        <p:nvSpPr>
          <p:cNvPr id="105481" name="Text Box 9">
            <a:extLst>
              <a:ext uri="{FF2B5EF4-FFF2-40B4-BE49-F238E27FC236}">
                <a16:creationId xmlns:a16="http://schemas.microsoft.com/office/drawing/2014/main" id="{9A7C4613-148A-4463-9B04-367FB383FA46}"/>
              </a:ext>
            </a:extLst>
          </p:cNvPr>
          <p:cNvSpPr txBox="1">
            <a:spLocks noChangeArrowheads="1"/>
          </p:cNvSpPr>
          <p:nvPr/>
        </p:nvSpPr>
        <p:spPr bwMode="auto">
          <a:xfrm>
            <a:off x="6858000" y="4251325"/>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CC6600"/>
                </a:solidFill>
                <a:ea typeface="黑体" panose="02010609060101010101" pitchFamily="49" charset="-122"/>
              </a:rPr>
              <a:t>重氮酸盐</a:t>
            </a:r>
          </a:p>
        </p:txBody>
      </p:sp>
      <p:sp>
        <p:nvSpPr>
          <p:cNvPr id="105485" name="Text Box 13">
            <a:extLst>
              <a:ext uri="{FF2B5EF4-FFF2-40B4-BE49-F238E27FC236}">
                <a16:creationId xmlns:a16="http://schemas.microsoft.com/office/drawing/2014/main" id="{570640C8-0722-4467-A3D1-3861FEE519DC}"/>
              </a:ext>
            </a:extLst>
          </p:cNvPr>
          <p:cNvSpPr txBox="1">
            <a:spLocks noChangeArrowheads="1"/>
          </p:cNvSpPr>
          <p:nvPr/>
        </p:nvSpPr>
        <p:spPr bwMode="auto">
          <a:xfrm>
            <a:off x="1143000" y="4648200"/>
            <a:ext cx="3284984" cy="9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zh-CN" altLang="en-US" sz="2000" b="1" dirty="0">
                <a:solidFill>
                  <a:srgbClr val="006600"/>
                </a:solidFill>
                <a:ea typeface="黑体" panose="02010609060101010101" pitchFamily="49" charset="-122"/>
              </a:rPr>
              <a:t>与碱反应生成酸，再与过量的碱反应才生成盐。</a:t>
            </a:r>
          </a:p>
        </p:txBody>
      </p:sp>
      <p:sp>
        <p:nvSpPr>
          <p:cNvPr id="105486" name="Text Box 14">
            <a:extLst>
              <a:ext uri="{FF2B5EF4-FFF2-40B4-BE49-F238E27FC236}">
                <a16:creationId xmlns:a16="http://schemas.microsoft.com/office/drawing/2014/main" id="{2B712F8D-DDCA-47C7-ABD9-42227EAC646D}"/>
              </a:ext>
            </a:extLst>
          </p:cNvPr>
          <p:cNvSpPr txBox="1">
            <a:spLocks noChangeArrowheads="1"/>
          </p:cNvSpPr>
          <p:nvPr/>
        </p:nvSpPr>
        <p:spPr bwMode="auto">
          <a:xfrm>
            <a:off x="838200" y="2651125"/>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CC6600"/>
                </a:solidFill>
                <a:ea typeface="黑体" panose="02010609060101010101" pitchFamily="49" charset="-122"/>
              </a:rPr>
              <a:t>重氮盐</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20" name="Text Box 24">
            <a:extLst>
              <a:ext uri="{FF2B5EF4-FFF2-40B4-BE49-F238E27FC236}">
                <a16:creationId xmlns:a16="http://schemas.microsoft.com/office/drawing/2014/main" id="{22EBB3B6-DD9B-4F68-B36F-EA2AEDBACAE4}"/>
              </a:ext>
            </a:extLst>
          </p:cNvPr>
          <p:cNvSpPr txBox="1">
            <a:spLocks noChangeArrowheads="1"/>
          </p:cNvSpPr>
          <p:nvPr/>
        </p:nvSpPr>
        <p:spPr bwMode="auto">
          <a:xfrm>
            <a:off x="609600" y="245517"/>
            <a:ext cx="3505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chemeClr val="accent1"/>
                </a:solidFill>
                <a:latin typeface="黑体" panose="02010609060101010101" pitchFamily="49" charset="-122"/>
                <a:ea typeface="黑体" panose="02010609060101010101" pitchFamily="49" charset="-122"/>
              </a:rPr>
              <a:t>反应归为两类：</a:t>
            </a:r>
          </a:p>
          <a:p>
            <a:pPr>
              <a:spcBef>
                <a:spcPct val="50000"/>
              </a:spcBef>
            </a:pPr>
            <a:r>
              <a:rPr lang="en-US" altLang="zh-CN" sz="2000" b="1" dirty="0">
                <a:solidFill>
                  <a:schemeClr val="accent1"/>
                </a:solidFill>
                <a:latin typeface="黑体" panose="02010609060101010101" pitchFamily="49" charset="-122"/>
                <a:ea typeface="黑体" panose="02010609060101010101" pitchFamily="49" charset="-122"/>
              </a:rPr>
              <a:t>1</a:t>
            </a:r>
            <a:r>
              <a:rPr lang="zh-CN" altLang="en-US" sz="2000" b="1" dirty="0">
                <a:solidFill>
                  <a:schemeClr val="accent1"/>
                </a:solidFill>
                <a:latin typeface="黑体" panose="02010609060101010101" pitchFamily="49" charset="-122"/>
                <a:ea typeface="黑体" panose="02010609060101010101" pitchFamily="49" charset="-122"/>
              </a:rPr>
              <a:t>、重氮基被取代并释放 </a:t>
            </a:r>
            <a:r>
              <a:rPr lang="en-US" altLang="zh-CN" sz="2000" b="1" dirty="0">
                <a:solidFill>
                  <a:schemeClr val="accent1"/>
                </a:solidFill>
                <a:latin typeface="黑体" panose="02010609060101010101" pitchFamily="49" charset="-122"/>
                <a:ea typeface="黑体" panose="02010609060101010101" pitchFamily="49" charset="-122"/>
              </a:rPr>
              <a:t>N</a:t>
            </a:r>
            <a:r>
              <a:rPr lang="en-US" altLang="zh-CN" sz="2000" b="1" baseline="-25000" dirty="0">
                <a:solidFill>
                  <a:schemeClr val="accent1"/>
                </a:solidFill>
                <a:latin typeface="黑体" panose="02010609060101010101" pitchFamily="49" charset="-122"/>
                <a:ea typeface="黑体" panose="02010609060101010101" pitchFamily="49" charset="-122"/>
              </a:rPr>
              <a:t>2</a:t>
            </a:r>
          </a:p>
          <a:p>
            <a:pPr>
              <a:spcBef>
                <a:spcPct val="50000"/>
              </a:spcBef>
            </a:pPr>
            <a:r>
              <a:rPr lang="en-US" altLang="zh-CN" sz="2000" b="1" dirty="0">
                <a:solidFill>
                  <a:schemeClr val="accent1"/>
                </a:solidFill>
                <a:latin typeface="黑体" panose="02010609060101010101" pitchFamily="49" charset="-122"/>
                <a:ea typeface="黑体" panose="02010609060101010101" pitchFamily="49" charset="-122"/>
              </a:rPr>
              <a:t>2</a:t>
            </a:r>
            <a:r>
              <a:rPr lang="zh-CN" altLang="en-US" sz="2000" b="1" dirty="0">
                <a:solidFill>
                  <a:schemeClr val="accent1"/>
                </a:solidFill>
                <a:latin typeface="黑体" panose="02010609060101010101" pitchFamily="49" charset="-122"/>
                <a:ea typeface="黑体" panose="02010609060101010101" pitchFamily="49" charset="-122"/>
              </a:rPr>
              <a:t>、反应后仍保留两个氮原子</a:t>
            </a:r>
          </a:p>
        </p:txBody>
      </p:sp>
      <p:graphicFrame>
        <p:nvGraphicFramePr>
          <p:cNvPr id="106522" name="Object 26">
            <a:extLst>
              <a:ext uri="{FF2B5EF4-FFF2-40B4-BE49-F238E27FC236}">
                <a16:creationId xmlns:a16="http://schemas.microsoft.com/office/drawing/2014/main" id="{2796E3BB-72EB-478A-9B37-552490067BF7}"/>
              </a:ext>
            </a:extLst>
          </p:cNvPr>
          <p:cNvGraphicFramePr>
            <a:graphicFrameLocks noGrp="1" noChangeAspect="1"/>
          </p:cNvGraphicFramePr>
          <p:nvPr>
            <p:ph/>
            <p:extLst>
              <p:ext uri="{D42A27DB-BD31-4B8C-83A1-F6EECF244321}">
                <p14:modId xmlns:p14="http://schemas.microsoft.com/office/powerpoint/2010/main" val="613320584"/>
              </p:ext>
            </p:extLst>
          </p:nvPr>
        </p:nvGraphicFramePr>
        <p:xfrm>
          <a:off x="1891554" y="3013670"/>
          <a:ext cx="3814763" cy="1203325"/>
        </p:xfrm>
        <a:graphic>
          <a:graphicData uri="http://schemas.openxmlformats.org/presentationml/2006/ole">
            <mc:AlternateContent xmlns:mc="http://schemas.openxmlformats.org/markup-compatibility/2006">
              <mc:Choice xmlns:v="urn:schemas-microsoft-com:vml" Requires="v">
                <p:oleObj spid="_x0000_s87062" name="CS ChemDraw Drawing" r:id="rId3" imgW="1302840" imgH="411480" progId="ChemDraw.Document.6.0">
                  <p:embed/>
                </p:oleObj>
              </mc:Choice>
              <mc:Fallback>
                <p:oleObj name="CS ChemDraw Drawing" r:id="rId3" imgW="1302840" imgH="411480" progId="ChemDraw.Document.6.0">
                  <p:embed/>
                  <p:pic>
                    <p:nvPicPr>
                      <p:cNvPr id="106522" name="Object 26">
                        <a:extLst>
                          <a:ext uri="{FF2B5EF4-FFF2-40B4-BE49-F238E27FC236}">
                            <a16:creationId xmlns:a16="http://schemas.microsoft.com/office/drawing/2014/main" id="{2796E3BB-72EB-478A-9B37-552490067B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1554" y="3013670"/>
                        <a:ext cx="3814763"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512" name="Rectangle 16">
            <a:extLst>
              <a:ext uri="{FF2B5EF4-FFF2-40B4-BE49-F238E27FC236}">
                <a16:creationId xmlns:a16="http://schemas.microsoft.com/office/drawing/2014/main" id="{CF579C0A-10AA-40CD-9329-3BB0E1243038}"/>
              </a:ext>
            </a:extLst>
          </p:cNvPr>
          <p:cNvSpPr>
            <a:spLocks noChangeArrowheads="1"/>
          </p:cNvSpPr>
          <p:nvPr/>
        </p:nvSpPr>
        <p:spPr bwMode="auto">
          <a:xfrm>
            <a:off x="2306834" y="5234861"/>
            <a:ext cx="1905000" cy="369332"/>
          </a:xfrm>
          <a:prstGeom prst="rect">
            <a:avLst/>
          </a:prstGeom>
          <a:noFill/>
          <a:ln w="25400">
            <a:solidFill>
              <a:srgbClr val="00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1800" b="1" dirty="0">
                <a:solidFill>
                  <a:srgbClr val="0000CC"/>
                </a:solidFill>
                <a:ea typeface="黑体" panose="02010609060101010101" pitchFamily="49" charset="-122"/>
                <a:cs typeface="Arial" panose="020B0604020202020204" pitchFamily="34" charset="0"/>
              </a:rPr>
              <a:t>被亲核试剂进攻</a:t>
            </a:r>
          </a:p>
        </p:txBody>
      </p:sp>
      <p:sp>
        <p:nvSpPr>
          <p:cNvPr id="106526" name="Line 30">
            <a:extLst>
              <a:ext uri="{FF2B5EF4-FFF2-40B4-BE49-F238E27FC236}">
                <a16:creationId xmlns:a16="http://schemas.microsoft.com/office/drawing/2014/main" id="{2492BD3B-3604-4C20-8136-4D02384E4FB1}"/>
              </a:ext>
            </a:extLst>
          </p:cNvPr>
          <p:cNvSpPr>
            <a:spLocks noChangeShapeType="1"/>
          </p:cNvSpPr>
          <p:nvPr/>
        </p:nvSpPr>
        <p:spPr bwMode="auto">
          <a:xfrm flipH="1" flipV="1">
            <a:off x="3263154" y="3699469"/>
            <a:ext cx="5109" cy="1535391"/>
          </a:xfrm>
          <a:prstGeom prst="line">
            <a:avLst/>
          </a:prstGeom>
          <a:noFill/>
          <a:ln w="34925">
            <a:solidFill>
              <a:srgbClr val="0099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106508" name="Rectangle 12">
            <a:extLst>
              <a:ext uri="{FF2B5EF4-FFF2-40B4-BE49-F238E27FC236}">
                <a16:creationId xmlns:a16="http://schemas.microsoft.com/office/drawing/2014/main" id="{8E5BD33E-6F45-4DF2-8578-08C2DDCBF28A}"/>
              </a:ext>
            </a:extLst>
          </p:cNvPr>
          <p:cNvSpPr>
            <a:spLocks noChangeArrowheads="1"/>
          </p:cNvSpPr>
          <p:nvPr/>
        </p:nvSpPr>
        <p:spPr bwMode="auto">
          <a:xfrm>
            <a:off x="3491755" y="1700808"/>
            <a:ext cx="4392613" cy="369888"/>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rgbClr val="99CCFF">
                    <a:alpha val="12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sz="1800" b="1" dirty="0">
                <a:solidFill>
                  <a:srgbClr val="0000CC"/>
                </a:solidFill>
                <a:latin typeface="黑体" panose="02010609060101010101" pitchFamily="49" charset="-122"/>
                <a:ea typeface="黑体" panose="02010609060101010101" pitchFamily="49" charset="-122"/>
              </a:rPr>
              <a:t>亲电试剂</a:t>
            </a:r>
            <a:r>
              <a:rPr lang="en-US" altLang="zh-CN" sz="1800" b="1" dirty="0">
                <a:solidFill>
                  <a:srgbClr val="0000CC"/>
                </a:solidFill>
                <a:latin typeface="黑体" panose="02010609060101010101" pitchFamily="49" charset="-122"/>
                <a:ea typeface="黑体" panose="02010609060101010101" pitchFamily="49" charset="-122"/>
              </a:rPr>
              <a:t>, </a:t>
            </a:r>
            <a:r>
              <a:rPr lang="zh-CN" altLang="en-US" sz="1800" b="1" dirty="0">
                <a:solidFill>
                  <a:srgbClr val="0000CC"/>
                </a:solidFill>
                <a:latin typeface="黑体" panose="02010609060101010101" pitchFamily="49" charset="-122"/>
                <a:ea typeface="黑体" panose="02010609060101010101" pitchFamily="49" charset="-122"/>
              </a:rPr>
              <a:t>可进攻活化了的芳环邻对位。</a:t>
            </a:r>
          </a:p>
        </p:txBody>
      </p:sp>
      <p:sp>
        <p:nvSpPr>
          <p:cNvPr id="106527" name="Oval 31">
            <a:extLst>
              <a:ext uri="{FF2B5EF4-FFF2-40B4-BE49-F238E27FC236}">
                <a16:creationId xmlns:a16="http://schemas.microsoft.com/office/drawing/2014/main" id="{02CE9205-EDEB-4856-A1D1-A80EE1238189}"/>
              </a:ext>
            </a:extLst>
          </p:cNvPr>
          <p:cNvSpPr>
            <a:spLocks noChangeArrowheads="1"/>
          </p:cNvSpPr>
          <p:nvPr/>
        </p:nvSpPr>
        <p:spPr bwMode="auto">
          <a:xfrm>
            <a:off x="4258690" y="3106638"/>
            <a:ext cx="457200" cy="914400"/>
          </a:xfrm>
          <a:prstGeom prst="ellipse">
            <a:avLst/>
          </a:prstGeom>
          <a:noFill/>
          <a:ln w="22225" algn="ctr">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6528" name="Line 32">
            <a:extLst>
              <a:ext uri="{FF2B5EF4-FFF2-40B4-BE49-F238E27FC236}">
                <a16:creationId xmlns:a16="http://schemas.microsoft.com/office/drawing/2014/main" id="{BD2031CC-4018-413A-A739-D54D5AE5C63C}"/>
              </a:ext>
            </a:extLst>
          </p:cNvPr>
          <p:cNvSpPr>
            <a:spLocks noChangeShapeType="1"/>
          </p:cNvSpPr>
          <p:nvPr/>
        </p:nvSpPr>
        <p:spPr bwMode="auto">
          <a:xfrm flipV="1">
            <a:off x="4499866" y="2099270"/>
            <a:ext cx="820688" cy="989291"/>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106518" name="Text Box 22">
            <a:extLst>
              <a:ext uri="{FF2B5EF4-FFF2-40B4-BE49-F238E27FC236}">
                <a16:creationId xmlns:a16="http://schemas.microsoft.com/office/drawing/2014/main" id="{DF4772E6-13EF-4125-987F-8D9F4E37F2A0}"/>
              </a:ext>
            </a:extLst>
          </p:cNvPr>
          <p:cNvSpPr txBox="1">
            <a:spLocks noChangeArrowheads="1"/>
          </p:cNvSpPr>
          <p:nvPr/>
        </p:nvSpPr>
        <p:spPr bwMode="auto">
          <a:xfrm>
            <a:off x="3570186" y="5914950"/>
            <a:ext cx="3810000" cy="646113"/>
          </a:xfrm>
          <a:prstGeom prst="rect">
            <a:avLst/>
          </a:prstGeom>
          <a:noFill/>
          <a:ln w="25400">
            <a:solidFill>
              <a:srgbClr val="009900"/>
            </a:solidFill>
            <a:miter lim="800000"/>
            <a:headEnd/>
            <a:tailEnd/>
          </a:ln>
          <a:effectLst/>
          <a:extLst>
            <a:ext uri="{909E8E84-426E-40DD-AFC4-6F175D3DCCD1}">
              <a14:hiddenFill xmlns:a14="http://schemas.microsoft.com/office/drawing/2010/main">
                <a:solidFill>
                  <a:srgbClr val="CCFFCC">
                    <a:alpha val="12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dirty="0">
                <a:solidFill>
                  <a:srgbClr val="0000CC"/>
                </a:solidFill>
                <a:ea typeface="黑体" panose="02010609060101010101" pitchFamily="49" charset="-122"/>
              </a:rPr>
              <a:t>结构与氮气相近，极易形成氮气离去，强离去基。</a:t>
            </a:r>
          </a:p>
        </p:txBody>
      </p:sp>
      <p:sp>
        <p:nvSpPr>
          <p:cNvPr id="106531" name="Rectangle 35">
            <a:extLst>
              <a:ext uri="{FF2B5EF4-FFF2-40B4-BE49-F238E27FC236}">
                <a16:creationId xmlns:a16="http://schemas.microsoft.com/office/drawing/2014/main" id="{9D12F6F4-A586-4355-8B72-D939B365B407}"/>
              </a:ext>
            </a:extLst>
          </p:cNvPr>
          <p:cNvSpPr>
            <a:spLocks noChangeArrowheads="1"/>
          </p:cNvSpPr>
          <p:nvPr/>
        </p:nvSpPr>
        <p:spPr bwMode="auto">
          <a:xfrm>
            <a:off x="3567954" y="3394671"/>
            <a:ext cx="1066800" cy="457200"/>
          </a:xfrm>
          <a:prstGeom prst="rect">
            <a:avLst/>
          </a:prstGeom>
          <a:noFill/>
          <a:ln w="25400" algn="ctr">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6532" name="Line 36">
            <a:extLst>
              <a:ext uri="{FF2B5EF4-FFF2-40B4-BE49-F238E27FC236}">
                <a16:creationId xmlns:a16="http://schemas.microsoft.com/office/drawing/2014/main" id="{CD8A2226-0DC8-4A19-97B2-306446F8112F}"/>
              </a:ext>
            </a:extLst>
          </p:cNvPr>
          <p:cNvSpPr>
            <a:spLocks noChangeShapeType="1"/>
          </p:cNvSpPr>
          <p:nvPr/>
        </p:nvSpPr>
        <p:spPr bwMode="auto">
          <a:xfrm>
            <a:off x="4101354" y="3851870"/>
            <a:ext cx="1386188" cy="2063079"/>
          </a:xfrm>
          <a:prstGeom prst="line">
            <a:avLst/>
          </a:prstGeom>
          <a:noFill/>
          <a:ln w="254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Tree>
  </p:cSld>
  <p:clrMapOvr>
    <a:masterClrMapping/>
  </p:clrMapOvr>
  <p:transition>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7" name="Text Box 13">
            <a:extLst>
              <a:ext uri="{FF2B5EF4-FFF2-40B4-BE49-F238E27FC236}">
                <a16:creationId xmlns:a16="http://schemas.microsoft.com/office/drawing/2014/main" id="{B2D8E355-27B5-4169-806A-B0A30090AD8A}"/>
              </a:ext>
            </a:extLst>
          </p:cNvPr>
          <p:cNvSpPr txBox="1">
            <a:spLocks noChangeArrowheads="1"/>
          </p:cNvSpPr>
          <p:nvPr/>
        </p:nvSpPr>
        <p:spPr bwMode="auto">
          <a:xfrm>
            <a:off x="990600" y="2528069"/>
            <a:ext cx="464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solidFill>
                  <a:schemeClr val="accent1"/>
                </a:solidFill>
                <a:latin typeface="黑体" panose="02010609060101010101" pitchFamily="49" charset="-122"/>
                <a:ea typeface="黑体" panose="02010609060101010101" pitchFamily="49" charset="-122"/>
              </a:rPr>
              <a:t>a</a:t>
            </a:r>
            <a:r>
              <a:rPr lang="zh-CN" altLang="en-US" sz="2000" b="1" dirty="0">
                <a:solidFill>
                  <a:schemeClr val="accent1"/>
                </a:solidFill>
                <a:latin typeface="黑体" panose="02010609060101010101" pitchFamily="49" charset="-122"/>
                <a:ea typeface="黑体" panose="02010609060101010101" pitchFamily="49" charset="-122"/>
              </a:rPr>
              <a:t>、被羟基取代</a:t>
            </a:r>
          </a:p>
        </p:txBody>
      </p:sp>
      <p:grpSp>
        <p:nvGrpSpPr>
          <p:cNvPr id="108565" name="Group 21">
            <a:extLst>
              <a:ext uri="{FF2B5EF4-FFF2-40B4-BE49-F238E27FC236}">
                <a16:creationId xmlns:a16="http://schemas.microsoft.com/office/drawing/2014/main" id="{66EF1011-1BF1-4BF4-A951-B31A73F28A2F}"/>
              </a:ext>
            </a:extLst>
          </p:cNvPr>
          <p:cNvGrpSpPr>
            <a:grpSpLocks/>
          </p:cNvGrpSpPr>
          <p:nvPr/>
        </p:nvGrpSpPr>
        <p:grpSpPr bwMode="auto">
          <a:xfrm>
            <a:off x="1600200" y="5028456"/>
            <a:ext cx="3124200" cy="1600200"/>
            <a:chOff x="1008" y="2736"/>
            <a:chExt cx="1968" cy="1008"/>
          </a:xfrm>
        </p:grpSpPr>
        <p:sp>
          <p:nvSpPr>
            <p:cNvPr id="108563" name="AutoShape 19">
              <a:extLst>
                <a:ext uri="{FF2B5EF4-FFF2-40B4-BE49-F238E27FC236}">
                  <a16:creationId xmlns:a16="http://schemas.microsoft.com/office/drawing/2014/main" id="{C78C004F-1F0E-4465-9CEA-C296E90B791D}"/>
                </a:ext>
              </a:extLst>
            </p:cNvPr>
            <p:cNvSpPr>
              <a:spLocks noChangeArrowheads="1"/>
            </p:cNvSpPr>
            <p:nvPr/>
          </p:nvSpPr>
          <p:spPr bwMode="auto">
            <a:xfrm>
              <a:off x="1008" y="2736"/>
              <a:ext cx="1968" cy="1008"/>
            </a:xfrm>
            <a:prstGeom prst="foldedCorner">
              <a:avLst>
                <a:gd name="adj" fmla="val 12500"/>
              </a:avLst>
            </a:prstGeom>
            <a:gradFill rotWithShape="1">
              <a:gsLst>
                <a:gs pos="0">
                  <a:schemeClr val="bg2"/>
                </a:gs>
                <a:gs pos="100000">
                  <a:schemeClr val="bg1"/>
                </a:gs>
              </a:gsLst>
              <a:lin ang="5400000" scaled="1"/>
            </a:gradFill>
            <a:ln w="9525">
              <a:solidFill>
                <a:srgbClr val="008080"/>
              </a:solidFill>
              <a:round/>
              <a:headEnd/>
              <a:tailEnd/>
            </a:ln>
            <a:effectLst/>
            <a:extLst>
              <a:ext uri="{AF507438-7753-43E0-B8FC-AC1667EBCBE1}">
                <a14:hiddenEffects xmlns:a14="http://schemas.microsoft.com/office/drawing/2010/main">
                  <a:effectLst>
                    <a:outerShdw sy="50000" rotWithShape="0">
                      <a:srgbClr val="808080">
                        <a:alpha val="50000"/>
                      </a:srgbClr>
                    </a:outerShdw>
                  </a:effectLst>
                </a14:hiddenEffects>
              </a:ext>
            </a:extLst>
          </p:spPr>
          <p:txBody>
            <a:bodyPr wrap="none" anchor="ctr">
              <a:spAutoFit/>
            </a:bodyPr>
            <a:lstStyle/>
            <a:p>
              <a:endParaRPr lang="zh-CN" altLang="en-US"/>
            </a:p>
          </p:txBody>
        </p:sp>
        <p:sp>
          <p:nvSpPr>
            <p:cNvPr id="108559" name="Text Box 15">
              <a:extLst>
                <a:ext uri="{FF2B5EF4-FFF2-40B4-BE49-F238E27FC236}">
                  <a16:creationId xmlns:a16="http://schemas.microsoft.com/office/drawing/2014/main" id="{A083DFAC-340F-4ACF-B573-D7559432824F}"/>
                </a:ext>
              </a:extLst>
            </p:cNvPr>
            <p:cNvSpPr txBox="1">
              <a:spLocks noChangeArrowheads="1"/>
            </p:cNvSpPr>
            <p:nvPr/>
          </p:nvSpPr>
          <p:spPr bwMode="auto">
            <a:xfrm>
              <a:off x="1152" y="2832"/>
              <a:ext cx="1728" cy="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spAutoFit/>
            </a:bodyPr>
            <a:lstStyle/>
            <a:p>
              <a:pPr>
                <a:spcBef>
                  <a:spcPct val="50000"/>
                </a:spcBef>
              </a:pPr>
              <a:r>
                <a:rPr lang="zh-CN" altLang="en-US" sz="2000" b="1">
                  <a:solidFill>
                    <a:schemeClr val="accent1"/>
                  </a:solidFill>
                  <a:latin typeface="黑体" panose="02010609060101010101" pitchFamily="49" charset="-122"/>
                  <a:ea typeface="黑体" panose="02010609060101010101" pitchFamily="49" charset="-122"/>
                </a:rPr>
                <a:t>注意：</a:t>
              </a:r>
              <a:r>
                <a:rPr lang="zh-CN" altLang="en-US" sz="2000" b="1">
                  <a:solidFill>
                    <a:srgbClr val="CC3300"/>
                  </a:solidFill>
                  <a:latin typeface="黑体" panose="02010609060101010101" pitchFamily="49" charset="-122"/>
                  <a:ea typeface="黑体" panose="02010609060101010101" pitchFamily="49" charset="-122"/>
                </a:rPr>
                <a:t>平衡离子！</a:t>
              </a:r>
            </a:p>
            <a:p>
              <a:pPr>
                <a:spcBef>
                  <a:spcPct val="50000"/>
                </a:spcBef>
              </a:pPr>
              <a:r>
                <a:rPr lang="en-US" altLang="zh-CN" sz="2000" b="1">
                  <a:solidFill>
                    <a:schemeClr val="accent1"/>
                  </a:solidFill>
                  <a:ea typeface="黑体" panose="02010609060101010101" pitchFamily="49" charset="-122"/>
                </a:rPr>
                <a:t>HSO</a:t>
              </a:r>
              <a:r>
                <a:rPr lang="en-US" altLang="zh-CN" sz="2000" b="1" baseline="-25000">
                  <a:solidFill>
                    <a:schemeClr val="accent1"/>
                  </a:solidFill>
                  <a:ea typeface="黑体" panose="02010609060101010101" pitchFamily="49" charset="-122"/>
                </a:rPr>
                <a:t>4</a:t>
              </a:r>
              <a:r>
                <a:rPr lang="en-US" altLang="zh-CN" sz="2000" b="1" baseline="30000">
                  <a:solidFill>
                    <a:schemeClr val="accent1"/>
                  </a:solidFill>
                  <a:ea typeface="黑体" panose="02010609060101010101" pitchFamily="49" charset="-122"/>
                </a:rPr>
                <a:t>- </a:t>
              </a:r>
              <a:r>
                <a:rPr lang="zh-CN" altLang="en-US" sz="2000" b="1">
                  <a:solidFill>
                    <a:schemeClr val="accent1"/>
                  </a:solidFill>
                  <a:latin typeface="黑体" panose="02010609060101010101" pitchFamily="49" charset="-122"/>
                  <a:ea typeface="黑体" panose="02010609060101010101" pitchFamily="49" charset="-122"/>
                </a:rPr>
                <a:t>亲核性比水弱，可减少副反应</a:t>
              </a:r>
            </a:p>
          </p:txBody>
        </p:sp>
      </p:grpSp>
      <p:graphicFrame>
        <p:nvGraphicFramePr>
          <p:cNvPr id="108560" name="Object 16">
            <a:extLst>
              <a:ext uri="{FF2B5EF4-FFF2-40B4-BE49-F238E27FC236}">
                <a16:creationId xmlns:a16="http://schemas.microsoft.com/office/drawing/2014/main" id="{49107793-35CC-4941-9DC2-47C4DDC53366}"/>
              </a:ext>
            </a:extLst>
          </p:cNvPr>
          <p:cNvGraphicFramePr>
            <a:graphicFrameLocks noChangeAspect="1"/>
          </p:cNvGraphicFramePr>
          <p:nvPr>
            <p:extLst>
              <p:ext uri="{D42A27DB-BD31-4B8C-83A1-F6EECF244321}">
                <p14:modId xmlns:p14="http://schemas.microsoft.com/office/powerpoint/2010/main" val="3726335754"/>
              </p:ext>
            </p:extLst>
          </p:nvPr>
        </p:nvGraphicFramePr>
        <p:xfrm>
          <a:off x="1295400" y="3055194"/>
          <a:ext cx="6629400" cy="1516062"/>
        </p:xfrm>
        <a:graphic>
          <a:graphicData uri="http://schemas.openxmlformats.org/presentationml/2006/ole">
            <mc:AlternateContent xmlns:mc="http://schemas.openxmlformats.org/markup-compatibility/2006">
              <mc:Choice xmlns:v="urn:schemas-microsoft-com:vml" Requires="v">
                <p:oleObj spid="_x0000_s88086" name="CS ChemDraw Drawing" r:id="rId3" imgW="4291560" imgH="981720" progId="ChemDraw.Document.6.0">
                  <p:embed/>
                </p:oleObj>
              </mc:Choice>
              <mc:Fallback>
                <p:oleObj name="CS ChemDraw Drawing" r:id="rId3" imgW="4291560" imgH="981720" progId="ChemDraw.Document.6.0">
                  <p:embed/>
                  <p:pic>
                    <p:nvPicPr>
                      <p:cNvPr id="108560" name="Object 16">
                        <a:extLst>
                          <a:ext uri="{FF2B5EF4-FFF2-40B4-BE49-F238E27FC236}">
                            <a16:creationId xmlns:a16="http://schemas.microsoft.com/office/drawing/2014/main" id="{49107793-35CC-4941-9DC2-47C4DDC533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055194"/>
                        <a:ext cx="6629400" cy="151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47">
            <a:extLst>
              <a:ext uri="{FF2B5EF4-FFF2-40B4-BE49-F238E27FC236}">
                <a16:creationId xmlns:a16="http://schemas.microsoft.com/office/drawing/2014/main" id="{4A3E6943-F6E8-4E0C-84D6-5BD602143DCF}"/>
              </a:ext>
            </a:extLst>
          </p:cNvPr>
          <p:cNvSpPr>
            <a:spLocks noChangeArrowheads="1"/>
          </p:cNvSpPr>
          <p:nvPr/>
        </p:nvSpPr>
        <p:spPr bwMode="auto">
          <a:xfrm>
            <a:off x="684213" y="236676"/>
            <a:ext cx="334645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sz="2400" b="0" dirty="0">
                <a:latin typeface="Times New Roman" panose="02020603050405020304" pitchFamily="18" charset="0"/>
                <a:ea typeface="楷体" panose="02010609060101010101" pitchFamily="49" charset="-122"/>
                <a:cs typeface="Arial" panose="020B0604020202020204" pitchFamily="34" charset="0"/>
              </a:rPr>
              <a:t>三、</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重氮盐的化学性质</a:t>
            </a:r>
          </a:p>
        </p:txBody>
      </p:sp>
      <p:sp>
        <p:nvSpPr>
          <p:cNvPr id="9" name="Rectangle 48">
            <a:extLst>
              <a:ext uri="{FF2B5EF4-FFF2-40B4-BE49-F238E27FC236}">
                <a16:creationId xmlns:a16="http://schemas.microsoft.com/office/drawing/2014/main" id="{F50676CF-87E4-49CF-A962-334B1D0A93F2}"/>
              </a:ext>
            </a:extLst>
          </p:cNvPr>
          <p:cNvSpPr>
            <a:spLocks noChangeArrowheads="1"/>
          </p:cNvSpPr>
          <p:nvPr/>
        </p:nvSpPr>
        <p:spPr bwMode="auto">
          <a:xfrm>
            <a:off x="755650" y="836712"/>
            <a:ext cx="4067139" cy="46166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dirty="0">
                <a:solidFill>
                  <a:schemeClr val="accent2"/>
                </a:solidFill>
                <a:ea typeface="黑体" panose="02010609060101010101" pitchFamily="49" charset="-122"/>
              </a:rPr>
              <a:t>1</a:t>
            </a:r>
            <a:r>
              <a:rPr lang="zh-CN" altLang="en-US" sz="2400" dirty="0">
                <a:solidFill>
                  <a:schemeClr val="accent2"/>
                </a:solidFill>
                <a:ea typeface="黑体" panose="02010609060101010101" pitchFamily="49" charset="-122"/>
              </a:rPr>
              <a:t>、取代反应</a:t>
            </a:r>
            <a:r>
              <a:rPr lang="en-US" altLang="zh-CN" sz="2400" dirty="0">
                <a:solidFill>
                  <a:schemeClr val="accent2"/>
                </a:solidFill>
                <a:ea typeface="黑体" panose="02010609060101010101" pitchFamily="49" charset="-122"/>
              </a:rPr>
              <a:t>(</a:t>
            </a:r>
            <a:r>
              <a:rPr lang="zh-CN" altLang="en-US" sz="2400" dirty="0">
                <a:solidFill>
                  <a:schemeClr val="accent2"/>
                </a:solidFill>
                <a:ea typeface="黑体" panose="02010609060101010101" pitchFamily="49" charset="-122"/>
              </a:rPr>
              <a:t>释放氮的反应</a:t>
            </a:r>
            <a:r>
              <a:rPr lang="en-US" altLang="zh-CN" sz="2400" dirty="0">
                <a:solidFill>
                  <a:schemeClr val="accent2"/>
                </a:solidFill>
                <a:ea typeface="黑体" panose="02010609060101010101" pitchFamily="49" charset="-122"/>
              </a:rPr>
              <a:t>)</a:t>
            </a:r>
            <a:endParaRPr lang="zh-CN" altLang="en-US" sz="2400" dirty="0">
              <a:latin typeface="Arial" panose="020B0604020202020204" pitchFamily="34" charset="0"/>
              <a:ea typeface="楷体" panose="02010609060101010101" pitchFamily="49" charset="-122"/>
              <a:cs typeface="Arial" panose="020B0604020202020204" pitchFamily="34" charset="0"/>
            </a:endParaRPr>
          </a:p>
        </p:txBody>
      </p:sp>
      <p:sp>
        <p:nvSpPr>
          <p:cNvPr id="11" name="Rectangle 49">
            <a:extLst>
              <a:ext uri="{FF2B5EF4-FFF2-40B4-BE49-F238E27FC236}">
                <a16:creationId xmlns:a16="http://schemas.microsoft.com/office/drawing/2014/main" id="{5D44D1B5-2D4D-498C-8285-FA5E0809D9AB}"/>
              </a:ext>
            </a:extLst>
          </p:cNvPr>
          <p:cNvSpPr>
            <a:spLocks noChangeArrowheads="1"/>
          </p:cNvSpPr>
          <p:nvPr/>
        </p:nvSpPr>
        <p:spPr bwMode="auto">
          <a:xfrm>
            <a:off x="323751" y="1364298"/>
            <a:ext cx="8496498" cy="93634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marL="0" eaLnBrk="1" hangingPunct="1">
              <a:lnSpc>
                <a:spcPct val="120000"/>
              </a:lnSpc>
              <a:spcBef>
                <a:spcPts val="0"/>
              </a:spcBef>
              <a:buFontTx/>
              <a:buNone/>
            </a:pPr>
            <a:r>
              <a:rPr kumimoji="0" lang="en-US" altLang="zh-CN" sz="2400" b="0" dirty="0">
                <a:latin typeface="Times New Roman" panose="02020603050405020304" pitchFamily="18" charset="0"/>
                <a:ea typeface="宋体" panose="02010600030101010101" pitchFamily="2" charset="-122"/>
              </a:rPr>
              <a:t>       </a:t>
            </a: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重氮基被羟基、氢、卤素和氰基取代，可制备用常规方法不能得到的芳香族化合物。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Bottom)">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slide(fromBottom)">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2" name="Text Box 6">
            <a:extLst>
              <a:ext uri="{FF2B5EF4-FFF2-40B4-BE49-F238E27FC236}">
                <a16:creationId xmlns:a16="http://schemas.microsoft.com/office/drawing/2014/main" id="{7DFBA999-8DDB-44EF-8B44-6BD7CD47F99B}"/>
              </a:ext>
            </a:extLst>
          </p:cNvPr>
          <p:cNvSpPr txBox="1">
            <a:spLocks noChangeArrowheads="1"/>
          </p:cNvSpPr>
          <p:nvPr/>
        </p:nvSpPr>
        <p:spPr bwMode="auto">
          <a:xfrm>
            <a:off x="609600" y="990600"/>
            <a:ext cx="464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solidFill>
                  <a:schemeClr val="accent1"/>
                </a:solidFill>
                <a:latin typeface="黑体" panose="02010609060101010101" pitchFamily="49" charset="-122"/>
                <a:ea typeface="黑体" panose="02010609060101010101" pitchFamily="49" charset="-122"/>
              </a:rPr>
              <a:t>b</a:t>
            </a:r>
            <a:r>
              <a:rPr lang="zh-CN" altLang="en-US" sz="2000" b="1" dirty="0">
                <a:solidFill>
                  <a:schemeClr val="accent1"/>
                </a:solidFill>
                <a:latin typeface="黑体" panose="02010609060101010101" pitchFamily="49" charset="-122"/>
                <a:ea typeface="黑体" panose="02010609060101010101" pitchFamily="49" charset="-122"/>
              </a:rPr>
              <a:t>、被卤原子取代</a:t>
            </a:r>
          </a:p>
        </p:txBody>
      </p:sp>
      <p:sp>
        <p:nvSpPr>
          <p:cNvPr id="193545" name="Text Box 9">
            <a:extLst>
              <a:ext uri="{FF2B5EF4-FFF2-40B4-BE49-F238E27FC236}">
                <a16:creationId xmlns:a16="http://schemas.microsoft.com/office/drawing/2014/main" id="{D47FBA3D-0E14-4ABA-9D4F-3A0D30469F0D}"/>
              </a:ext>
            </a:extLst>
          </p:cNvPr>
          <p:cNvSpPr txBox="1">
            <a:spLocks noChangeArrowheads="1"/>
          </p:cNvSpPr>
          <p:nvPr/>
        </p:nvSpPr>
        <p:spPr bwMode="auto">
          <a:xfrm>
            <a:off x="6019800" y="1812925"/>
            <a:ext cx="27432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9900"/>
                </a:solidFill>
                <a:ea typeface="黑体" panose="02010609060101010101" pitchFamily="49" charset="-122"/>
              </a:rPr>
              <a:t>Schiemann Reaction</a:t>
            </a:r>
          </a:p>
          <a:p>
            <a:pPr>
              <a:spcBef>
                <a:spcPct val="50000"/>
              </a:spcBef>
            </a:pPr>
            <a:r>
              <a:rPr lang="zh-CN" altLang="en-US" sz="2000" b="1">
                <a:solidFill>
                  <a:srgbClr val="009900"/>
                </a:solidFill>
                <a:ea typeface="黑体" panose="02010609060101010101" pitchFamily="49" charset="-122"/>
              </a:rPr>
              <a:t>席曼反应</a:t>
            </a:r>
          </a:p>
        </p:txBody>
      </p:sp>
      <p:grpSp>
        <p:nvGrpSpPr>
          <p:cNvPr id="193549" name="Group 13">
            <a:extLst>
              <a:ext uri="{FF2B5EF4-FFF2-40B4-BE49-F238E27FC236}">
                <a16:creationId xmlns:a16="http://schemas.microsoft.com/office/drawing/2014/main" id="{72AD34E9-65D7-4E48-8CCE-93B534457EF9}"/>
              </a:ext>
            </a:extLst>
          </p:cNvPr>
          <p:cNvGrpSpPr>
            <a:grpSpLocks noChangeAspect="1"/>
          </p:cNvGrpSpPr>
          <p:nvPr/>
        </p:nvGrpSpPr>
        <p:grpSpPr bwMode="auto">
          <a:xfrm>
            <a:off x="914400" y="1690688"/>
            <a:ext cx="7086600" cy="4481512"/>
            <a:chOff x="576" y="1065"/>
            <a:chExt cx="4464" cy="2823"/>
          </a:xfrm>
        </p:grpSpPr>
        <p:sp>
          <p:nvSpPr>
            <p:cNvPr id="193548" name="AutoShape 12">
              <a:extLst>
                <a:ext uri="{FF2B5EF4-FFF2-40B4-BE49-F238E27FC236}">
                  <a16:creationId xmlns:a16="http://schemas.microsoft.com/office/drawing/2014/main" id="{66A840AE-6A68-4997-AC63-C7BC122827E3}"/>
                </a:ext>
              </a:extLst>
            </p:cNvPr>
            <p:cNvSpPr>
              <a:spLocks noChangeAspect="1" noChangeArrowheads="1" noTextEdit="1"/>
            </p:cNvSpPr>
            <p:nvPr/>
          </p:nvSpPr>
          <p:spPr bwMode="auto">
            <a:xfrm>
              <a:off x="576" y="1065"/>
              <a:ext cx="4464" cy="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3550" name="Line 14">
              <a:extLst>
                <a:ext uri="{FF2B5EF4-FFF2-40B4-BE49-F238E27FC236}">
                  <a16:creationId xmlns:a16="http://schemas.microsoft.com/office/drawing/2014/main" id="{3C131D49-84A8-43B3-81B5-9C56C8D1F26D}"/>
                </a:ext>
              </a:extLst>
            </p:cNvPr>
            <p:cNvSpPr>
              <a:spLocks noChangeShapeType="1"/>
            </p:cNvSpPr>
            <p:nvPr/>
          </p:nvSpPr>
          <p:spPr bwMode="auto">
            <a:xfrm flipH="1">
              <a:off x="1293" y="1456"/>
              <a:ext cx="172" cy="98"/>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51" name="Line 15">
              <a:extLst>
                <a:ext uri="{FF2B5EF4-FFF2-40B4-BE49-F238E27FC236}">
                  <a16:creationId xmlns:a16="http://schemas.microsoft.com/office/drawing/2014/main" id="{984C877B-395B-4B5C-AC8B-E0F479D6BC7A}"/>
                </a:ext>
              </a:extLst>
            </p:cNvPr>
            <p:cNvSpPr>
              <a:spLocks noChangeShapeType="1"/>
            </p:cNvSpPr>
            <p:nvPr/>
          </p:nvSpPr>
          <p:spPr bwMode="auto">
            <a:xfrm flipH="1">
              <a:off x="1343" y="1512"/>
              <a:ext cx="122" cy="70"/>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52" name="Line 16">
              <a:extLst>
                <a:ext uri="{FF2B5EF4-FFF2-40B4-BE49-F238E27FC236}">
                  <a16:creationId xmlns:a16="http://schemas.microsoft.com/office/drawing/2014/main" id="{9F9F5776-DA26-42DA-A0DB-A611497FF935}"/>
                </a:ext>
              </a:extLst>
            </p:cNvPr>
            <p:cNvSpPr>
              <a:spLocks noChangeShapeType="1"/>
            </p:cNvSpPr>
            <p:nvPr/>
          </p:nvSpPr>
          <p:spPr bwMode="auto">
            <a:xfrm>
              <a:off x="1293" y="1554"/>
              <a:ext cx="0" cy="198"/>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53" name="Line 17">
              <a:extLst>
                <a:ext uri="{FF2B5EF4-FFF2-40B4-BE49-F238E27FC236}">
                  <a16:creationId xmlns:a16="http://schemas.microsoft.com/office/drawing/2014/main" id="{38F59491-3C14-4CD6-9EDF-DC2AC96A307D}"/>
                </a:ext>
              </a:extLst>
            </p:cNvPr>
            <p:cNvSpPr>
              <a:spLocks noChangeShapeType="1"/>
            </p:cNvSpPr>
            <p:nvPr/>
          </p:nvSpPr>
          <p:spPr bwMode="auto">
            <a:xfrm>
              <a:off x="1293" y="1752"/>
              <a:ext cx="172" cy="99"/>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54" name="Line 18">
              <a:extLst>
                <a:ext uri="{FF2B5EF4-FFF2-40B4-BE49-F238E27FC236}">
                  <a16:creationId xmlns:a16="http://schemas.microsoft.com/office/drawing/2014/main" id="{24B4D45E-C138-4877-A8CE-94BACEA7DEBA}"/>
                </a:ext>
              </a:extLst>
            </p:cNvPr>
            <p:cNvSpPr>
              <a:spLocks noChangeShapeType="1"/>
            </p:cNvSpPr>
            <p:nvPr/>
          </p:nvSpPr>
          <p:spPr bwMode="auto">
            <a:xfrm>
              <a:off x="1343" y="1723"/>
              <a:ext cx="122" cy="70"/>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55" name="Line 19">
              <a:extLst>
                <a:ext uri="{FF2B5EF4-FFF2-40B4-BE49-F238E27FC236}">
                  <a16:creationId xmlns:a16="http://schemas.microsoft.com/office/drawing/2014/main" id="{2C97283A-D350-429C-8748-34064F04114B}"/>
                </a:ext>
              </a:extLst>
            </p:cNvPr>
            <p:cNvSpPr>
              <a:spLocks noChangeShapeType="1"/>
            </p:cNvSpPr>
            <p:nvPr/>
          </p:nvSpPr>
          <p:spPr bwMode="auto">
            <a:xfrm flipV="1">
              <a:off x="1465" y="1752"/>
              <a:ext cx="171" cy="99"/>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56" name="Line 20">
              <a:extLst>
                <a:ext uri="{FF2B5EF4-FFF2-40B4-BE49-F238E27FC236}">
                  <a16:creationId xmlns:a16="http://schemas.microsoft.com/office/drawing/2014/main" id="{F3810264-8A8D-4874-A122-F0BECE636B17}"/>
                </a:ext>
              </a:extLst>
            </p:cNvPr>
            <p:cNvSpPr>
              <a:spLocks noChangeShapeType="1"/>
            </p:cNvSpPr>
            <p:nvPr/>
          </p:nvSpPr>
          <p:spPr bwMode="auto">
            <a:xfrm flipV="1">
              <a:off x="1636" y="1554"/>
              <a:ext cx="0" cy="198"/>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57" name="Line 21">
              <a:extLst>
                <a:ext uri="{FF2B5EF4-FFF2-40B4-BE49-F238E27FC236}">
                  <a16:creationId xmlns:a16="http://schemas.microsoft.com/office/drawing/2014/main" id="{5A23D126-76FB-48E6-92BA-E44876A4029D}"/>
                </a:ext>
              </a:extLst>
            </p:cNvPr>
            <p:cNvSpPr>
              <a:spLocks noChangeShapeType="1"/>
            </p:cNvSpPr>
            <p:nvPr/>
          </p:nvSpPr>
          <p:spPr bwMode="auto">
            <a:xfrm flipV="1">
              <a:off x="1585" y="1582"/>
              <a:ext cx="0" cy="141"/>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58" name="Line 22">
              <a:extLst>
                <a:ext uri="{FF2B5EF4-FFF2-40B4-BE49-F238E27FC236}">
                  <a16:creationId xmlns:a16="http://schemas.microsoft.com/office/drawing/2014/main" id="{18E7C2B8-27AB-4D9E-BE36-656E4B2A5C68}"/>
                </a:ext>
              </a:extLst>
            </p:cNvPr>
            <p:cNvSpPr>
              <a:spLocks noChangeShapeType="1"/>
            </p:cNvSpPr>
            <p:nvPr/>
          </p:nvSpPr>
          <p:spPr bwMode="auto">
            <a:xfrm flipH="1" flipV="1">
              <a:off x="1465" y="1456"/>
              <a:ext cx="171" cy="98"/>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59" name="Line 23">
              <a:extLst>
                <a:ext uri="{FF2B5EF4-FFF2-40B4-BE49-F238E27FC236}">
                  <a16:creationId xmlns:a16="http://schemas.microsoft.com/office/drawing/2014/main" id="{6CCC6ABD-383E-4C7A-AC5D-CC3F42575274}"/>
                </a:ext>
              </a:extLst>
            </p:cNvPr>
            <p:cNvSpPr>
              <a:spLocks noChangeShapeType="1"/>
            </p:cNvSpPr>
            <p:nvPr/>
          </p:nvSpPr>
          <p:spPr bwMode="auto">
            <a:xfrm>
              <a:off x="1636" y="1752"/>
              <a:ext cx="171" cy="101"/>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60" name="Rectangle 24">
              <a:extLst>
                <a:ext uri="{FF2B5EF4-FFF2-40B4-BE49-F238E27FC236}">
                  <a16:creationId xmlns:a16="http://schemas.microsoft.com/office/drawing/2014/main" id="{F24C321C-848F-4882-9EA0-80D38F11BB83}"/>
                </a:ext>
              </a:extLst>
            </p:cNvPr>
            <p:cNvSpPr>
              <a:spLocks noChangeArrowheads="1"/>
            </p:cNvSpPr>
            <p:nvPr/>
          </p:nvSpPr>
          <p:spPr bwMode="auto">
            <a:xfrm>
              <a:off x="1405" y="1169"/>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N</a:t>
              </a:r>
              <a:endParaRPr lang="en-US" altLang="zh-CN"/>
            </a:p>
          </p:txBody>
        </p:sp>
        <p:sp>
          <p:nvSpPr>
            <p:cNvPr id="193561" name="Rectangle 25">
              <a:extLst>
                <a:ext uri="{FF2B5EF4-FFF2-40B4-BE49-F238E27FC236}">
                  <a16:creationId xmlns:a16="http://schemas.microsoft.com/office/drawing/2014/main" id="{228249B1-8E94-4BC6-9313-A8BA2DFC7035}"/>
                </a:ext>
              </a:extLst>
            </p:cNvPr>
            <p:cNvSpPr>
              <a:spLocks noChangeArrowheads="1"/>
            </p:cNvSpPr>
            <p:nvPr/>
          </p:nvSpPr>
          <p:spPr bwMode="auto">
            <a:xfrm>
              <a:off x="1526" y="1243"/>
              <a:ext cx="13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solidFill>
                    <a:srgbClr val="232DDE"/>
                  </a:solidFill>
                </a:rPr>
                <a:t>2</a:t>
              </a:r>
              <a:endParaRPr lang="en-US" altLang="zh-CN"/>
            </a:p>
          </p:txBody>
        </p:sp>
        <p:sp>
          <p:nvSpPr>
            <p:cNvPr id="193562" name="Rectangle 26">
              <a:extLst>
                <a:ext uri="{FF2B5EF4-FFF2-40B4-BE49-F238E27FC236}">
                  <a16:creationId xmlns:a16="http://schemas.microsoft.com/office/drawing/2014/main" id="{E0B0B89B-4070-4A35-9C61-E81AA17D5012}"/>
                </a:ext>
              </a:extLst>
            </p:cNvPr>
            <p:cNvSpPr>
              <a:spLocks noChangeArrowheads="1"/>
            </p:cNvSpPr>
            <p:nvPr/>
          </p:nvSpPr>
          <p:spPr bwMode="auto">
            <a:xfrm>
              <a:off x="1593" y="1169"/>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FF0000"/>
                  </a:solidFill>
                </a:rPr>
                <a:t>B</a:t>
              </a:r>
              <a:endParaRPr lang="en-US" altLang="zh-CN"/>
            </a:p>
          </p:txBody>
        </p:sp>
        <p:sp>
          <p:nvSpPr>
            <p:cNvPr id="193563" name="Rectangle 27">
              <a:extLst>
                <a:ext uri="{FF2B5EF4-FFF2-40B4-BE49-F238E27FC236}">
                  <a16:creationId xmlns:a16="http://schemas.microsoft.com/office/drawing/2014/main" id="{ABD7AD8D-1944-4222-BE3A-D590C9A4A17F}"/>
                </a:ext>
              </a:extLst>
            </p:cNvPr>
            <p:cNvSpPr>
              <a:spLocks noChangeArrowheads="1"/>
            </p:cNvSpPr>
            <p:nvPr/>
          </p:nvSpPr>
          <p:spPr bwMode="auto">
            <a:xfrm>
              <a:off x="1712" y="1169"/>
              <a:ext cx="1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FF0000"/>
                  </a:solidFill>
                </a:rPr>
                <a:t>F</a:t>
              </a:r>
              <a:endParaRPr lang="en-US" altLang="zh-CN"/>
            </a:p>
          </p:txBody>
        </p:sp>
        <p:sp>
          <p:nvSpPr>
            <p:cNvPr id="193564" name="Rectangle 28">
              <a:extLst>
                <a:ext uri="{FF2B5EF4-FFF2-40B4-BE49-F238E27FC236}">
                  <a16:creationId xmlns:a16="http://schemas.microsoft.com/office/drawing/2014/main" id="{2A9F7C2A-158D-4940-A95B-21F9C870AA7D}"/>
                </a:ext>
              </a:extLst>
            </p:cNvPr>
            <p:cNvSpPr>
              <a:spLocks noChangeArrowheads="1"/>
            </p:cNvSpPr>
            <p:nvPr/>
          </p:nvSpPr>
          <p:spPr bwMode="auto">
            <a:xfrm>
              <a:off x="1812" y="1243"/>
              <a:ext cx="13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solidFill>
                    <a:srgbClr val="FF0000"/>
                  </a:solidFill>
                </a:rPr>
                <a:t>4</a:t>
              </a:r>
              <a:endParaRPr lang="en-US" altLang="zh-CN"/>
            </a:p>
          </p:txBody>
        </p:sp>
        <p:sp>
          <p:nvSpPr>
            <p:cNvPr id="193565" name="Line 29">
              <a:extLst>
                <a:ext uri="{FF2B5EF4-FFF2-40B4-BE49-F238E27FC236}">
                  <a16:creationId xmlns:a16="http://schemas.microsoft.com/office/drawing/2014/main" id="{F63F1F31-C06B-4A80-9C2C-1A9F77979F93}"/>
                </a:ext>
              </a:extLst>
            </p:cNvPr>
            <p:cNvSpPr>
              <a:spLocks noChangeShapeType="1"/>
            </p:cNvSpPr>
            <p:nvPr/>
          </p:nvSpPr>
          <p:spPr bwMode="auto">
            <a:xfrm flipV="1">
              <a:off x="1465" y="1380"/>
              <a:ext cx="0" cy="76"/>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66" name="Line 30">
              <a:extLst>
                <a:ext uri="{FF2B5EF4-FFF2-40B4-BE49-F238E27FC236}">
                  <a16:creationId xmlns:a16="http://schemas.microsoft.com/office/drawing/2014/main" id="{97517118-1E26-4170-9370-D35165570406}"/>
                </a:ext>
              </a:extLst>
            </p:cNvPr>
            <p:cNvSpPr>
              <a:spLocks noChangeShapeType="1"/>
            </p:cNvSpPr>
            <p:nvPr/>
          </p:nvSpPr>
          <p:spPr bwMode="auto">
            <a:xfrm>
              <a:off x="1410" y="1144"/>
              <a:ext cx="63" cy="0"/>
            </a:xfrm>
            <a:prstGeom prst="line">
              <a:avLst/>
            </a:prstGeom>
            <a:noFill/>
            <a:ln w="2540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67" name="Line 31">
              <a:extLst>
                <a:ext uri="{FF2B5EF4-FFF2-40B4-BE49-F238E27FC236}">
                  <a16:creationId xmlns:a16="http://schemas.microsoft.com/office/drawing/2014/main" id="{5E03F0F2-1C07-4F92-84B7-CF0D1A2AC06A}"/>
                </a:ext>
              </a:extLst>
            </p:cNvPr>
            <p:cNvSpPr>
              <a:spLocks noChangeShapeType="1"/>
            </p:cNvSpPr>
            <p:nvPr/>
          </p:nvSpPr>
          <p:spPr bwMode="auto">
            <a:xfrm>
              <a:off x="1441" y="1113"/>
              <a:ext cx="0" cy="62"/>
            </a:xfrm>
            <a:prstGeom prst="line">
              <a:avLst/>
            </a:prstGeom>
            <a:noFill/>
            <a:ln w="2540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68" name="Line 32">
              <a:extLst>
                <a:ext uri="{FF2B5EF4-FFF2-40B4-BE49-F238E27FC236}">
                  <a16:creationId xmlns:a16="http://schemas.microsoft.com/office/drawing/2014/main" id="{365E2541-F1BD-48C9-A82F-F42112F268A4}"/>
                </a:ext>
              </a:extLst>
            </p:cNvPr>
            <p:cNvSpPr>
              <a:spLocks noChangeShapeType="1"/>
            </p:cNvSpPr>
            <p:nvPr/>
          </p:nvSpPr>
          <p:spPr bwMode="auto">
            <a:xfrm>
              <a:off x="1562" y="1138"/>
              <a:ext cx="62" cy="0"/>
            </a:xfrm>
            <a:prstGeom prst="line">
              <a:avLst/>
            </a:prstGeom>
            <a:noFill/>
            <a:ln w="2540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69" name="Freeform 33">
              <a:extLst>
                <a:ext uri="{FF2B5EF4-FFF2-40B4-BE49-F238E27FC236}">
                  <a16:creationId xmlns:a16="http://schemas.microsoft.com/office/drawing/2014/main" id="{7ECAC405-9B29-4A3B-9542-DE6BBEE09945}"/>
                </a:ext>
              </a:extLst>
            </p:cNvPr>
            <p:cNvSpPr>
              <a:spLocks/>
            </p:cNvSpPr>
            <p:nvPr/>
          </p:nvSpPr>
          <p:spPr bwMode="auto">
            <a:xfrm>
              <a:off x="2378" y="1554"/>
              <a:ext cx="199" cy="103"/>
            </a:xfrm>
            <a:custGeom>
              <a:avLst/>
              <a:gdLst>
                <a:gd name="T0" fmla="*/ 199 w 199"/>
                <a:gd name="T1" fmla="*/ 52 h 103"/>
                <a:gd name="T2" fmla="*/ 0 w 199"/>
                <a:gd name="T3" fmla="*/ 103 h 103"/>
                <a:gd name="T4" fmla="*/ 24 w 199"/>
                <a:gd name="T5" fmla="*/ 52 h 103"/>
                <a:gd name="T6" fmla="*/ 0 w 199"/>
                <a:gd name="T7" fmla="*/ 0 h 103"/>
                <a:gd name="T8" fmla="*/ 199 w 199"/>
                <a:gd name="T9" fmla="*/ 52 h 103"/>
              </a:gdLst>
              <a:ahLst/>
              <a:cxnLst>
                <a:cxn ang="0">
                  <a:pos x="T0" y="T1"/>
                </a:cxn>
                <a:cxn ang="0">
                  <a:pos x="T2" y="T3"/>
                </a:cxn>
                <a:cxn ang="0">
                  <a:pos x="T4" y="T5"/>
                </a:cxn>
                <a:cxn ang="0">
                  <a:pos x="T6" y="T7"/>
                </a:cxn>
                <a:cxn ang="0">
                  <a:pos x="T8" y="T9"/>
                </a:cxn>
              </a:cxnLst>
              <a:rect l="0" t="0" r="r" b="b"/>
              <a:pathLst>
                <a:path w="199" h="103">
                  <a:moveTo>
                    <a:pt x="199" y="52"/>
                  </a:moveTo>
                  <a:lnTo>
                    <a:pt x="0" y="103"/>
                  </a:lnTo>
                  <a:lnTo>
                    <a:pt x="24" y="52"/>
                  </a:lnTo>
                  <a:lnTo>
                    <a:pt x="0" y="0"/>
                  </a:lnTo>
                  <a:lnTo>
                    <a:pt x="199" y="52"/>
                  </a:lnTo>
                  <a:close/>
                </a:path>
              </a:pathLst>
            </a:custGeom>
            <a:solidFill>
              <a:srgbClr val="232D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3570" name="Line 34">
              <a:extLst>
                <a:ext uri="{FF2B5EF4-FFF2-40B4-BE49-F238E27FC236}">
                  <a16:creationId xmlns:a16="http://schemas.microsoft.com/office/drawing/2014/main" id="{5F7AE1AA-0652-4759-A497-CB8FD40CE093}"/>
                </a:ext>
              </a:extLst>
            </p:cNvPr>
            <p:cNvSpPr>
              <a:spLocks noChangeShapeType="1"/>
            </p:cNvSpPr>
            <p:nvPr/>
          </p:nvSpPr>
          <p:spPr bwMode="auto">
            <a:xfrm flipH="1">
              <a:off x="1974" y="1606"/>
              <a:ext cx="425" cy="0"/>
            </a:xfrm>
            <a:prstGeom prst="line">
              <a:avLst/>
            </a:prstGeom>
            <a:noFill/>
            <a:ln w="3175">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71" name="Rectangle 35">
              <a:extLst>
                <a:ext uri="{FF2B5EF4-FFF2-40B4-BE49-F238E27FC236}">
                  <a16:creationId xmlns:a16="http://schemas.microsoft.com/office/drawing/2014/main" id="{913E1F28-270F-4DB5-8B60-D70646D8F263}"/>
                </a:ext>
              </a:extLst>
            </p:cNvPr>
            <p:cNvSpPr>
              <a:spLocks noChangeArrowheads="1"/>
            </p:cNvSpPr>
            <p:nvPr/>
          </p:nvSpPr>
          <p:spPr bwMode="auto">
            <a:xfrm>
              <a:off x="1972" y="1596"/>
              <a:ext cx="430" cy="19"/>
            </a:xfrm>
            <a:prstGeom prst="rect">
              <a:avLst/>
            </a:prstGeom>
            <a:solidFill>
              <a:srgbClr val="232D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3572" name="Line 36">
              <a:extLst>
                <a:ext uri="{FF2B5EF4-FFF2-40B4-BE49-F238E27FC236}">
                  <a16:creationId xmlns:a16="http://schemas.microsoft.com/office/drawing/2014/main" id="{C60E6C0A-A721-472B-9617-CA05ED2D0844}"/>
                </a:ext>
              </a:extLst>
            </p:cNvPr>
            <p:cNvSpPr>
              <a:spLocks noChangeShapeType="1"/>
            </p:cNvSpPr>
            <p:nvPr/>
          </p:nvSpPr>
          <p:spPr bwMode="auto">
            <a:xfrm flipH="1">
              <a:off x="2188" y="1447"/>
              <a:ext cx="58" cy="99"/>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73" name="Line 37">
              <a:extLst>
                <a:ext uri="{FF2B5EF4-FFF2-40B4-BE49-F238E27FC236}">
                  <a16:creationId xmlns:a16="http://schemas.microsoft.com/office/drawing/2014/main" id="{6E567D4F-6C49-4390-9467-27377A05AC81}"/>
                </a:ext>
              </a:extLst>
            </p:cNvPr>
            <p:cNvSpPr>
              <a:spLocks noChangeShapeType="1"/>
            </p:cNvSpPr>
            <p:nvPr/>
          </p:nvSpPr>
          <p:spPr bwMode="auto">
            <a:xfrm>
              <a:off x="2188" y="1546"/>
              <a:ext cx="116" cy="0"/>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74" name="Line 38">
              <a:extLst>
                <a:ext uri="{FF2B5EF4-FFF2-40B4-BE49-F238E27FC236}">
                  <a16:creationId xmlns:a16="http://schemas.microsoft.com/office/drawing/2014/main" id="{A77B9C2B-6319-43EB-8DA3-AF028E0B109B}"/>
                </a:ext>
              </a:extLst>
            </p:cNvPr>
            <p:cNvSpPr>
              <a:spLocks noChangeShapeType="1"/>
            </p:cNvSpPr>
            <p:nvPr/>
          </p:nvSpPr>
          <p:spPr bwMode="auto">
            <a:xfrm flipH="1" flipV="1">
              <a:off x="2246" y="1447"/>
              <a:ext cx="58" cy="99"/>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75" name="Line 39">
              <a:extLst>
                <a:ext uri="{FF2B5EF4-FFF2-40B4-BE49-F238E27FC236}">
                  <a16:creationId xmlns:a16="http://schemas.microsoft.com/office/drawing/2014/main" id="{A932A79B-6F91-4382-8651-F829D91C9460}"/>
                </a:ext>
              </a:extLst>
            </p:cNvPr>
            <p:cNvSpPr>
              <a:spLocks noChangeShapeType="1"/>
            </p:cNvSpPr>
            <p:nvPr/>
          </p:nvSpPr>
          <p:spPr bwMode="auto">
            <a:xfrm flipH="1">
              <a:off x="2770" y="1449"/>
              <a:ext cx="170" cy="99"/>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76" name="Line 40">
              <a:extLst>
                <a:ext uri="{FF2B5EF4-FFF2-40B4-BE49-F238E27FC236}">
                  <a16:creationId xmlns:a16="http://schemas.microsoft.com/office/drawing/2014/main" id="{EA81097A-B031-46FF-8A79-267BA1ED24E7}"/>
                </a:ext>
              </a:extLst>
            </p:cNvPr>
            <p:cNvSpPr>
              <a:spLocks noChangeShapeType="1"/>
            </p:cNvSpPr>
            <p:nvPr/>
          </p:nvSpPr>
          <p:spPr bwMode="auto">
            <a:xfrm flipH="1">
              <a:off x="2820" y="1505"/>
              <a:ext cx="120" cy="71"/>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77" name="Line 41">
              <a:extLst>
                <a:ext uri="{FF2B5EF4-FFF2-40B4-BE49-F238E27FC236}">
                  <a16:creationId xmlns:a16="http://schemas.microsoft.com/office/drawing/2014/main" id="{9F3B6F01-CC1F-4E19-9039-E85ACF4EE7FC}"/>
                </a:ext>
              </a:extLst>
            </p:cNvPr>
            <p:cNvSpPr>
              <a:spLocks noChangeShapeType="1"/>
            </p:cNvSpPr>
            <p:nvPr/>
          </p:nvSpPr>
          <p:spPr bwMode="auto">
            <a:xfrm>
              <a:off x="2770" y="1548"/>
              <a:ext cx="0" cy="198"/>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78" name="Line 42">
              <a:extLst>
                <a:ext uri="{FF2B5EF4-FFF2-40B4-BE49-F238E27FC236}">
                  <a16:creationId xmlns:a16="http://schemas.microsoft.com/office/drawing/2014/main" id="{9B84DCCE-5711-432C-A555-B1492777E5C5}"/>
                </a:ext>
              </a:extLst>
            </p:cNvPr>
            <p:cNvSpPr>
              <a:spLocks noChangeShapeType="1"/>
            </p:cNvSpPr>
            <p:nvPr/>
          </p:nvSpPr>
          <p:spPr bwMode="auto">
            <a:xfrm>
              <a:off x="2770" y="1746"/>
              <a:ext cx="170" cy="98"/>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79" name="Line 43">
              <a:extLst>
                <a:ext uri="{FF2B5EF4-FFF2-40B4-BE49-F238E27FC236}">
                  <a16:creationId xmlns:a16="http://schemas.microsoft.com/office/drawing/2014/main" id="{BC813785-F416-4D1F-B75B-7763C41C46F1}"/>
                </a:ext>
              </a:extLst>
            </p:cNvPr>
            <p:cNvSpPr>
              <a:spLocks noChangeShapeType="1"/>
            </p:cNvSpPr>
            <p:nvPr/>
          </p:nvSpPr>
          <p:spPr bwMode="auto">
            <a:xfrm>
              <a:off x="2820" y="1716"/>
              <a:ext cx="120" cy="71"/>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80" name="Line 44">
              <a:extLst>
                <a:ext uri="{FF2B5EF4-FFF2-40B4-BE49-F238E27FC236}">
                  <a16:creationId xmlns:a16="http://schemas.microsoft.com/office/drawing/2014/main" id="{7DDF369D-7C5A-454C-8999-7FC6DBCFC11A}"/>
                </a:ext>
              </a:extLst>
            </p:cNvPr>
            <p:cNvSpPr>
              <a:spLocks noChangeShapeType="1"/>
            </p:cNvSpPr>
            <p:nvPr/>
          </p:nvSpPr>
          <p:spPr bwMode="auto">
            <a:xfrm flipV="1">
              <a:off x="2940" y="1746"/>
              <a:ext cx="171" cy="98"/>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81" name="Line 45">
              <a:extLst>
                <a:ext uri="{FF2B5EF4-FFF2-40B4-BE49-F238E27FC236}">
                  <a16:creationId xmlns:a16="http://schemas.microsoft.com/office/drawing/2014/main" id="{C6D5C4D4-1EFE-4255-9A6D-343051DA7FA2}"/>
                </a:ext>
              </a:extLst>
            </p:cNvPr>
            <p:cNvSpPr>
              <a:spLocks noChangeShapeType="1"/>
            </p:cNvSpPr>
            <p:nvPr/>
          </p:nvSpPr>
          <p:spPr bwMode="auto">
            <a:xfrm flipV="1">
              <a:off x="3111" y="1548"/>
              <a:ext cx="0" cy="198"/>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82" name="Line 46">
              <a:extLst>
                <a:ext uri="{FF2B5EF4-FFF2-40B4-BE49-F238E27FC236}">
                  <a16:creationId xmlns:a16="http://schemas.microsoft.com/office/drawing/2014/main" id="{80286D52-FDC8-4E81-93E3-9796D60735B1}"/>
                </a:ext>
              </a:extLst>
            </p:cNvPr>
            <p:cNvSpPr>
              <a:spLocks noChangeShapeType="1"/>
            </p:cNvSpPr>
            <p:nvPr/>
          </p:nvSpPr>
          <p:spPr bwMode="auto">
            <a:xfrm flipV="1">
              <a:off x="3062" y="1576"/>
              <a:ext cx="0" cy="140"/>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83" name="Line 47">
              <a:extLst>
                <a:ext uri="{FF2B5EF4-FFF2-40B4-BE49-F238E27FC236}">
                  <a16:creationId xmlns:a16="http://schemas.microsoft.com/office/drawing/2014/main" id="{D1A3507B-C3D5-4A8F-B9EA-D4B1FFE7B76A}"/>
                </a:ext>
              </a:extLst>
            </p:cNvPr>
            <p:cNvSpPr>
              <a:spLocks noChangeShapeType="1"/>
            </p:cNvSpPr>
            <p:nvPr/>
          </p:nvSpPr>
          <p:spPr bwMode="auto">
            <a:xfrm flipH="1" flipV="1">
              <a:off x="2940" y="1449"/>
              <a:ext cx="171" cy="99"/>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84" name="Line 48">
              <a:extLst>
                <a:ext uri="{FF2B5EF4-FFF2-40B4-BE49-F238E27FC236}">
                  <a16:creationId xmlns:a16="http://schemas.microsoft.com/office/drawing/2014/main" id="{DABFFA48-DAB8-452F-8F8B-FB1D80F091BF}"/>
                </a:ext>
              </a:extLst>
            </p:cNvPr>
            <p:cNvSpPr>
              <a:spLocks noChangeShapeType="1"/>
            </p:cNvSpPr>
            <p:nvPr/>
          </p:nvSpPr>
          <p:spPr bwMode="auto">
            <a:xfrm>
              <a:off x="3111" y="1746"/>
              <a:ext cx="173" cy="100"/>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85" name="Rectangle 49">
              <a:extLst>
                <a:ext uri="{FF2B5EF4-FFF2-40B4-BE49-F238E27FC236}">
                  <a16:creationId xmlns:a16="http://schemas.microsoft.com/office/drawing/2014/main" id="{86D88DCF-1DE3-48D2-951A-5DA777BACEBE}"/>
                </a:ext>
              </a:extLst>
            </p:cNvPr>
            <p:cNvSpPr>
              <a:spLocks noChangeArrowheads="1"/>
            </p:cNvSpPr>
            <p:nvPr/>
          </p:nvSpPr>
          <p:spPr bwMode="auto">
            <a:xfrm>
              <a:off x="2890" y="1162"/>
              <a:ext cx="1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F</a:t>
              </a:r>
              <a:endParaRPr lang="en-US" altLang="zh-CN"/>
            </a:p>
          </p:txBody>
        </p:sp>
        <p:sp>
          <p:nvSpPr>
            <p:cNvPr id="193586" name="Line 50">
              <a:extLst>
                <a:ext uri="{FF2B5EF4-FFF2-40B4-BE49-F238E27FC236}">
                  <a16:creationId xmlns:a16="http://schemas.microsoft.com/office/drawing/2014/main" id="{722D5553-BBF0-4CD0-AA23-0E63CDC89D09}"/>
                </a:ext>
              </a:extLst>
            </p:cNvPr>
            <p:cNvSpPr>
              <a:spLocks noChangeShapeType="1"/>
            </p:cNvSpPr>
            <p:nvPr/>
          </p:nvSpPr>
          <p:spPr bwMode="auto">
            <a:xfrm flipV="1">
              <a:off x="2940" y="1335"/>
              <a:ext cx="0" cy="114"/>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87" name="Freeform 51">
              <a:extLst>
                <a:ext uri="{FF2B5EF4-FFF2-40B4-BE49-F238E27FC236}">
                  <a16:creationId xmlns:a16="http://schemas.microsoft.com/office/drawing/2014/main" id="{3054502A-8560-440D-9039-BE870B1AE1C6}"/>
                </a:ext>
              </a:extLst>
            </p:cNvPr>
            <p:cNvSpPr>
              <a:spLocks/>
            </p:cNvSpPr>
            <p:nvPr/>
          </p:nvSpPr>
          <p:spPr bwMode="auto">
            <a:xfrm>
              <a:off x="1412" y="2149"/>
              <a:ext cx="102" cy="198"/>
            </a:xfrm>
            <a:custGeom>
              <a:avLst/>
              <a:gdLst>
                <a:gd name="T0" fmla="*/ 53 w 102"/>
                <a:gd name="T1" fmla="*/ 0 h 198"/>
                <a:gd name="T2" fmla="*/ 102 w 102"/>
                <a:gd name="T3" fmla="*/ 198 h 198"/>
                <a:gd name="T4" fmla="*/ 53 w 102"/>
                <a:gd name="T5" fmla="*/ 173 h 198"/>
                <a:gd name="T6" fmla="*/ 0 w 102"/>
                <a:gd name="T7" fmla="*/ 198 h 198"/>
                <a:gd name="T8" fmla="*/ 53 w 102"/>
                <a:gd name="T9" fmla="*/ 0 h 198"/>
              </a:gdLst>
              <a:ahLst/>
              <a:cxnLst>
                <a:cxn ang="0">
                  <a:pos x="T0" y="T1"/>
                </a:cxn>
                <a:cxn ang="0">
                  <a:pos x="T2" y="T3"/>
                </a:cxn>
                <a:cxn ang="0">
                  <a:pos x="T4" y="T5"/>
                </a:cxn>
                <a:cxn ang="0">
                  <a:pos x="T6" y="T7"/>
                </a:cxn>
                <a:cxn ang="0">
                  <a:pos x="T8" y="T9"/>
                </a:cxn>
              </a:cxnLst>
              <a:rect l="0" t="0" r="r" b="b"/>
              <a:pathLst>
                <a:path w="102" h="198">
                  <a:moveTo>
                    <a:pt x="53" y="0"/>
                  </a:moveTo>
                  <a:lnTo>
                    <a:pt x="102" y="198"/>
                  </a:lnTo>
                  <a:lnTo>
                    <a:pt x="53" y="173"/>
                  </a:lnTo>
                  <a:lnTo>
                    <a:pt x="0" y="198"/>
                  </a:lnTo>
                  <a:lnTo>
                    <a:pt x="53" y="0"/>
                  </a:lnTo>
                  <a:close/>
                </a:path>
              </a:pathLst>
            </a:custGeom>
            <a:solidFill>
              <a:srgbClr val="232D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3588" name="Line 52">
              <a:extLst>
                <a:ext uri="{FF2B5EF4-FFF2-40B4-BE49-F238E27FC236}">
                  <a16:creationId xmlns:a16="http://schemas.microsoft.com/office/drawing/2014/main" id="{4DC1D402-51F0-4F68-99E0-F2C9CE8B73B3}"/>
                </a:ext>
              </a:extLst>
            </p:cNvPr>
            <p:cNvSpPr>
              <a:spLocks noChangeShapeType="1"/>
            </p:cNvSpPr>
            <p:nvPr/>
          </p:nvSpPr>
          <p:spPr bwMode="auto">
            <a:xfrm>
              <a:off x="1463" y="2324"/>
              <a:ext cx="0" cy="785"/>
            </a:xfrm>
            <a:prstGeom prst="line">
              <a:avLst/>
            </a:prstGeom>
            <a:noFill/>
            <a:ln w="3175">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589" name="Rectangle 53">
              <a:extLst>
                <a:ext uri="{FF2B5EF4-FFF2-40B4-BE49-F238E27FC236}">
                  <a16:creationId xmlns:a16="http://schemas.microsoft.com/office/drawing/2014/main" id="{E29145FD-4EB3-431D-8A9F-E484B1D9E8E1}"/>
                </a:ext>
              </a:extLst>
            </p:cNvPr>
            <p:cNvSpPr>
              <a:spLocks noChangeArrowheads="1"/>
            </p:cNvSpPr>
            <p:nvPr/>
          </p:nvSpPr>
          <p:spPr bwMode="auto">
            <a:xfrm>
              <a:off x="1455" y="2322"/>
              <a:ext cx="19" cy="790"/>
            </a:xfrm>
            <a:prstGeom prst="rect">
              <a:avLst/>
            </a:prstGeom>
            <a:solidFill>
              <a:srgbClr val="232D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3590" name="Rectangle 54">
              <a:extLst>
                <a:ext uri="{FF2B5EF4-FFF2-40B4-BE49-F238E27FC236}">
                  <a16:creationId xmlns:a16="http://schemas.microsoft.com/office/drawing/2014/main" id="{50DB1DF1-4C17-4DDE-A9DD-89A6D2426690}"/>
                </a:ext>
              </a:extLst>
            </p:cNvPr>
            <p:cNvSpPr>
              <a:spLocks noChangeArrowheads="1"/>
            </p:cNvSpPr>
            <p:nvPr/>
          </p:nvSpPr>
          <p:spPr bwMode="auto">
            <a:xfrm>
              <a:off x="1001" y="2323"/>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H</a:t>
              </a:r>
              <a:endParaRPr lang="en-US" altLang="zh-CN"/>
            </a:p>
          </p:txBody>
        </p:sp>
        <p:sp>
          <p:nvSpPr>
            <p:cNvPr id="193591" name="Rectangle 55">
              <a:extLst>
                <a:ext uri="{FF2B5EF4-FFF2-40B4-BE49-F238E27FC236}">
                  <a16:creationId xmlns:a16="http://schemas.microsoft.com/office/drawing/2014/main" id="{D5B91B17-A186-44EB-BC6A-75FC2BFF012C}"/>
                </a:ext>
              </a:extLst>
            </p:cNvPr>
            <p:cNvSpPr>
              <a:spLocks noChangeArrowheads="1"/>
            </p:cNvSpPr>
            <p:nvPr/>
          </p:nvSpPr>
          <p:spPr bwMode="auto">
            <a:xfrm>
              <a:off x="1120" y="2323"/>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B</a:t>
              </a:r>
              <a:endParaRPr lang="en-US" altLang="zh-CN"/>
            </a:p>
          </p:txBody>
        </p:sp>
        <p:sp>
          <p:nvSpPr>
            <p:cNvPr id="193592" name="Rectangle 56">
              <a:extLst>
                <a:ext uri="{FF2B5EF4-FFF2-40B4-BE49-F238E27FC236}">
                  <a16:creationId xmlns:a16="http://schemas.microsoft.com/office/drawing/2014/main" id="{8373B9E8-3505-43A0-AC5B-60462BEB610F}"/>
                </a:ext>
              </a:extLst>
            </p:cNvPr>
            <p:cNvSpPr>
              <a:spLocks noChangeArrowheads="1"/>
            </p:cNvSpPr>
            <p:nvPr/>
          </p:nvSpPr>
          <p:spPr bwMode="auto">
            <a:xfrm>
              <a:off x="1240" y="2323"/>
              <a:ext cx="1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F</a:t>
              </a:r>
              <a:endParaRPr lang="en-US" altLang="zh-CN"/>
            </a:p>
          </p:txBody>
        </p:sp>
        <p:sp>
          <p:nvSpPr>
            <p:cNvPr id="193593" name="Rectangle 57">
              <a:extLst>
                <a:ext uri="{FF2B5EF4-FFF2-40B4-BE49-F238E27FC236}">
                  <a16:creationId xmlns:a16="http://schemas.microsoft.com/office/drawing/2014/main" id="{1A6521AB-15B9-4929-BF33-EBDF2A2272A4}"/>
                </a:ext>
              </a:extLst>
            </p:cNvPr>
            <p:cNvSpPr>
              <a:spLocks noChangeArrowheads="1"/>
            </p:cNvSpPr>
            <p:nvPr/>
          </p:nvSpPr>
          <p:spPr bwMode="auto">
            <a:xfrm>
              <a:off x="1341" y="2396"/>
              <a:ext cx="13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solidFill>
                    <a:srgbClr val="232DDE"/>
                  </a:solidFill>
                </a:rPr>
                <a:t>4</a:t>
              </a:r>
              <a:endParaRPr lang="en-US" altLang="zh-CN"/>
            </a:p>
          </p:txBody>
        </p:sp>
        <p:sp>
          <p:nvSpPr>
            <p:cNvPr id="193594" name="Rectangle 58">
              <a:extLst>
                <a:ext uri="{FF2B5EF4-FFF2-40B4-BE49-F238E27FC236}">
                  <a16:creationId xmlns:a16="http://schemas.microsoft.com/office/drawing/2014/main" id="{9EC70493-0E04-4AC8-BF55-38B972465F10}"/>
                </a:ext>
              </a:extLst>
            </p:cNvPr>
            <p:cNvSpPr>
              <a:spLocks noChangeArrowheads="1"/>
            </p:cNvSpPr>
            <p:nvPr/>
          </p:nvSpPr>
          <p:spPr bwMode="auto">
            <a:xfrm>
              <a:off x="912" y="2563"/>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N</a:t>
              </a:r>
              <a:endParaRPr lang="en-US" altLang="zh-CN"/>
            </a:p>
          </p:txBody>
        </p:sp>
        <p:sp>
          <p:nvSpPr>
            <p:cNvPr id="193595" name="Rectangle 59">
              <a:extLst>
                <a:ext uri="{FF2B5EF4-FFF2-40B4-BE49-F238E27FC236}">
                  <a16:creationId xmlns:a16="http://schemas.microsoft.com/office/drawing/2014/main" id="{76F32638-8737-4C1C-A4DF-B24EE18318E2}"/>
                </a:ext>
              </a:extLst>
            </p:cNvPr>
            <p:cNvSpPr>
              <a:spLocks noChangeArrowheads="1"/>
            </p:cNvSpPr>
            <p:nvPr/>
          </p:nvSpPr>
          <p:spPr bwMode="auto">
            <a:xfrm>
              <a:off x="1031" y="2563"/>
              <a:ext cx="17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a</a:t>
              </a:r>
              <a:endParaRPr lang="en-US" altLang="zh-CN"/>
            </a:p>
          </p:txBody>
        </p:sp>
        <p:sp>
          <p:nvSpPr>
            <p:cNvPr id="193596" name="Rectangle 60">
              <a:extLst>
                <a:ext uri="{FF2B5EF4-FFF2-40B4-BE49-F238E27FC236}">
                  <a16:creationId xmlns:a16="http://schemas.microsoft.com/office/drawing/2014/main" id="{A58C1F28-E97B-4AD7-AC92-C35DCC933872}"/>
                </a:ext>
              </a:extLst>
            </p:cNvPr>
            <p:cNvSpPr>
              <a:spLocks noChangeArrowheads="1"/>
            </p:cNvSpPr>
            <p:nvPr/>
          </p:nvSpPr>
          <p:spPr bwMode="auto">
            <a:xfrm>
              <a:off x="1123" y="2563"/>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N</a:t>
              </a:r>
              <a:endParaRPr lang="en-US" altLang="zh-CN"/>
            </a:p>
          </p:txBody>
        </p:sp>
        <p:sp>
          <p:nvSpPr>
            <p:cNvPr id="193597" name="Rectangle 61">
              <a:extLst>
                <a:ext uri="{FF2B5EF4-FFF2-40B4-BE49-F238E27FC236}">
                  <a16:creationId xmlns:a16="http://schemas.microsoft.com/office/drawing/2014/main" id="{196ECCD8-C4A8-4920-90A8-F05D678989DD}"/>
                </a:ext>
              </a:extLst>
            </p:cNvPr>
            <p:cNvSpPr>
              <a:spLocks noChangeArrowheads="1"/>
            </p:cNvSpPr>
            <p:nvPr/>
          </p:nvSpPr>
          <p:spPr bwMode="auto">
            <a:xfrm>
              <a:off x="1242" y="2563"/>
              <a:ext cx="211"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O</a:t>
              </a:r>
              <a:endParaRPr lang="en-US" altLang="zh-CN"/>
            </a:p>
          </p:txBody>
        </p:sp>
        <p:sp>
          <p:nvSpPr>
            <p:cNvPr id="193598" name="Rectangle 62">
              <a:extLst>
                <a:ext uri="{FF2B5EF4-FFF2-40B4-BE49-F238E27FC236}">
                  <a16:creationId xmlns:a16="http://schemas.microsoft.com/office/drawing/2014/main" id="{69D931FF-4F2E-43BA-99E0-8BFBC3A51D71}"/>
                </a:ext>
              </a:extLst>
            </p:cNvPr>
            <p:cNvSpPr>
              <a:spLocks noChangeArrowheads="1"/>
            </p:cNvSpPr>
            <p:nvPr/>
          </p:nvSpPr>
          <p:spPr bwMode="auto">
            <a:xfrm>
              <a:off x="1371" y="2637"/>
              <a:ext cx="13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solidFill>
                    <a:srgbClr val="232DDE"/>
                  </a:solidFill>
                </a:rPr>
                <a:t>2</a:t>
              </a:r>
              <a:endParaRPr lang="en-US" altLang="zh-CN"/>
            </a:p>
          </p:txBody>
        </p:sp>
        <p:sp>
          <p:nvSpPr>
            <p:cNvPr id="193599" name="Rectangle 63">
              <a:extLst>
                <a:ext uri="{FF2B5EF4-FFF2-40B4-BE49-F238E27FC236}">
                  <a16:creationId xmlns:a16="http://schemas.microsoft.com/office/drawing/2014/main" id="{EF1B0F49-E19E-4A87-9EFB-0865C609E5F8}"/>
                </a:ext>
              </a:extLst>
            </p:cNvPr>
            <p:cNvSpPr>
              <a:spLocks noChangeArrowheads="1"/>
            </p:cNvSpPr>
            <p:nvPr/>
          </p:nvSpPr>
          <p:spPr bwMode="auto">
            <a:xfrm>
              <a:off x="1107" y="2792"/>
              <a:ext cx="17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0</a:t>
              </a:r>
              <a:endParaRPr lang="en-US" altLang="zh-CN"/>
            </a:p>
          </p:txBody>
        </p:sp>
        <p:sp>
          <p:nvSpPr>
            <p:cNvPr id="193600" name="Rectangle 64">
              <a:extLst>
                <a:ext uri="{FF2B5EF4-FFF2-40B4-BE49-F238E27FC236}">
                  <a16:creationId xmlns:a16="http://schemas.microsoft.com/office/drawing/2014/main" id="{8F04BB67-1CF9-4234-9362-F13E18CFA856}"/>
                </a:ext>
              </a:extLst>
            </p:cNvPr>
            <p:cNvSpPr>
              <a:spLocks noChangeArrowheads="1"/>
            </p:cNvSpPr>
            <p:nvPr/>
          </p:nvSpPr>
          <p:spPr bwMode="auto">
            <a:xfrm>
              <a:off x="1197" y="2765"/>
              <a:ext cx="14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solidFill>
                    <a:srgbClr val="232DDE"/>
                  </a:solidFill>
                </a:rPr>
                <a:t>o</a:t>
              </a:r>
              <a:endParaRPr lang="en-US" altLang="zh-CN"/>
            </a:p>
          </p:txBody>
        </p:sp>
        <p:sp>
          <p:nvSpPr>
            <p:cNvPr id="193601" name="Rectangle 65">
              <a:extLst>
                <a:ext uri="{FF2B5EF4-FFF2-40B4-BE49-F238E27FC236}">
                  <a16:creationId xmlns:a16="http://schemas.microsoft.com/office/drawing/2014/main" id="{589A490D-8719-4836-80C7-FBAABA820A4A}"/>
                </a:ext>
              </a:extLst>
            </p:cNvPr>
            <p:cNvSpPr>
              <a:spLocks noChangeArrowheads="1"/>
            </p:cNvSpPr>
            <p:nvPr/>
          </p:nvSpPr>
          <p:spPr bwMode="auto">
            <a:xfrm>
              <a:off x="1273" y="2792"/>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C</a:t>
              </a:r>
              <a:endParaRPr lang="en-US" altLang="zh-CN"/>
            </a:p>
          </p:txBody>
        </p:sp>
        <p:sp>
          <p:nvSpPr>
            <p:cNvPr id="193602" name="Line 66">
              <a:extLst>
                <a:ext uri="{FF2B5EF4-FFF2-40B4-BE49-F238E27FC236}">
                  <a16:creationId xmlns:a16="http://schemas.microsoft.com/office/drawing/2014/main" id="{4A981AA1-9E33-45AA-A184-454C274FB898}"/>
                </a:ext>
              </a:extLst>
            </p:cNvPr>
            <p:cNvSpPr>
              <a:spLocks noChangeShapeType="1"/>
            </p:cNvSpPr>
            <p:nvPr/>
          </p:nvSpPr>
          <p:spPr bwMode="auto">
            <a:xfrm flipH="1">
              <a:off x="1306" y="3427"/>
              <a:ext cx="172" cy="98"/>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03" name="Line 67">
              <a:extLst>
                <a:ext uri="{FF2B5EF4-FFF2-40B4-BE49-F238E27FC236}">
                  <a16:creationId xmlns:a16="http://schemas.microsoft.com/office/drawing/2014/main" id="{BE96D7DB-93D0-4A19-A953-2F82FFDD55B6}"/>
                </a:ext>
              </a:extLst>
            </p:cNvPr>
            <p:cNvSpPr>
              <a:spLocks noChangeShapeType="1"/>
            </p:cNvSpPr>
            <p:nvPr/>
          </p:nvSpPr>
          <p:spPr bwMode="auto">
            <a:xfrm flipH="1">
              <a:off x="1356" y="3483"/>
              <a:ext cx="122" cy="70"/>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04" name="Line 68">
              <a:extLst>
                <a:ext uri="{FF2B5EF4-FFF2-40B4-BE49-F238E27FC236}">
                  <a16:creationId xmlns:a16="http://schemas.microsoft.com/office/drawing/2014/main" id="{ECBDF9E3-BB13-4F35-B382-743B539BB306}"/>
                </a:ext>
              </a:extLst>
            </p:cNvPr>
            <p:cNvSpPr>
              <a:spLocks noChangeShapeType="1"/>
            </p:cNvSpPr>
            <p:nvPr/>
          </p:nvSpPr>
          <p:spPr bwMode="auto">
            <a:xfrm>
              <a:off x="1306" y="3525"/>
              <a:ext cx="0" cy="198"/>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05" name="Line 69">
              <a:extLst>
                <a:ext uri="{FF2B5EF4-FFF2-40B4-BE49-F238E27FC236}">
                  <a16:creationId xmlns:a16="http://schemas.microsoft.com/office/drawing/2014/main" id="{380CD5AA-E01A-4997-821B-9EA837177C20}"/>
                </a:ext>
              </a:extLst>
            </p:cNvPr>
            <p:cNvSpPr>
              <a:spLocks noChangeShapeType="1"/>
            </p:cNvSpPr>
            <p:nvPr/>
          </p:nvSpPr>
          <p:spPr bwMode="auto">
            <a:xfrm>
              <a:off x="1306" y="3723"/>
              <a:ext cx="172" cy="99"/>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06" name="Line 70">
              <a:extLst>
                <a:ext uri="{FF2B5EF4-FFF2-40B4-BE49-F238E27FC236}">
                  <a16:creationId xmlns:a16="http://schemas.microsoft.com/office/drawing/2014/main" id="{FB01E574-8627-4C86-917D-5800E42EC609}"/>
                </a:ext>
              </a:extLst>
            </p:cNvPr>
            <p:cNvSpPr>
              <a:spLocks noChangeShapeType="1"/>
            </p:cNvSpPr>
            <p:nvPr/>
          </p:nvSpPr>
          <p:spPr bwMode="auto">
            <a:xfrm>
              <a:off x="1356" y="3694"/>
              <a:ext cx="122" cy="70"/>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07" name="Line 71">
              <a:extLst>
                <a:ext uri="{FF2B5EF4-FFF2-40B4-BE49-F238E27FC236}">
                  <a16:creationId xmlns:a16="http://schemas.microsoft.com/office/drawing/2014/main" id="{C90F6018-C538-4FE4-A544-A316542B0090}"/>
                </a:ext>
              </a:extLst>
            </p:cNvPr>
            <p:cNvSpPr>
              <a:spLocks noChangeShapeType="1"/>
            </p:cNvSpPr>
            <p:nvPr/>
          </p:nvSpPr>
          <p:spPr bwMode="auto">
            <a:xfrm flipV="1">
              <a:off x="1478" y="3723"/>
              <a:ext cx="171" cy="99"/>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08" name="Line 72">
              <a:extLst>
                <a:ext uri="{FF2B5EF4-FFF2-40B4-BE49-F238E27FC236}">
                  <a16:creationId xmlns:a16="http://schemas.microsoft.com/office/drawing/2014/main" id="{98D0725C-DB7A-4DBF-83C0-09122EED2BFE}"/>
                </a:ext>
              </a:extLst>
            </p:cNvPr>
            <p:cNvSpPr>
              <a:spLocks noChangeShapeType="1"/>
            </p:cNvSpPr>
            <p:nvPr/>
          </p:nvSpPr>
          <p:spPr bwMode="auto">
            <a:xfrm flipV="1">
              <a:off x="1649" y="3525"/>
              <a:ext cx="0" cy="198"/>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09" name="Line 73">
              <a:extLst>
                <a:ext uri="{FF2B5EF4-FFF2-40B4-BE49-F238E27FC236}">
                  <a16:creationId xmlns:a16="http://schemas.microsoft.com/office/drawing/2014/main" id="{6C3ADEED-8DC3-42C2-A190-5BB0E84AEB14}"/>
                </a:ext>
              </a:extLst>
            </p:cNvPr>
            <p:cNvSpPr>
              <a:spLocks noChangeShapeType="1"/>
            </p:cNvSpPr>
            <p:nvPr/>
          </p:nvSpPr>
          <p:spPr bwMode="auto">
            <a:xfrm flipV="1">
              <a:off x="1600" y="3553"/>
              <a:ext cx="0" cy="141"/>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10" name="Line 74">
              <a:extLst>
                <a:ext uri="{FF2B5EF4-FFF2-40B4-BE49-F238E27FC236}">
                  <a16:creationId xmlns:a16="http://schemas.microsoft.com/office/drawing/2014/main" id="{13C4A91D-0AF3-4990-9789-C04DF7920C90}"/>
                </a:ext>
              </a:extLst>
            </p:cNvPr>
            <p:cNvSpPr>
              <a:spLocks noChangeShapeType="1"/>
            </p:cNvSpPr>
            <p:nvPr/>
          </p:nvSpPr>
          <p:spPr bwMode="auto">
            <a:xfrm flipH="1" flipV="1">
              <a:off x="1478" y="3427"/>
              <a:ext cx="171" cy="98"/>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11" name="Rectangle 75">
              <a:extLst>
                <a:ext uri="{FF2B5EF4-FFF2-40B4-BE49-F238E27FC236}">
                  <a16:creationId xmlns:a16="http://schemas.microsoft.com/office/drawing/2014/main" id="{F0ED10AE-60EC-4FD5-9A95-2DBB2768C711}"/>
                </a:ext>
              </a:extLst>
            </p:cNvPr>
            <p:cNvSpPr>
              <a:spLocks noChangeArrowheads="1"/>
            </p:cNvSpPr>
            <p:nvPr/>
          </p:nvSpPr>
          <p:spPr bwMode="auto">
            <a:xfrm>
              <a:off x="1420" y="3140"/>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N</a:t>
              </a:r>
              <a:endParaRPr lang="en-US" altLang="zh-CN"/>
            </a:p>
          </p:txBody>
        </p:sp>
        <p:sp>
          <p:nvSpPr>
            <p:cNvPr id="193612" name="Rectangle 76">
              <a:extLst>
                <a:ext uri="{FF2B5EF4-FFF2-40B4-BE49-F238E27FC236}">
                  <a16:creationId xmlns:a16="http://schemas.microsoft.com/office/drawing/2014/main" id="{AE6B6541-5644-4E34-B809-1FBF9623A1A4}"/>
                </a:ext>
              </a:extLst>
            </p:cNvPr>
            <p:cNvSpPr>
              <a:spLocks noChangeArrowheads="1"/>
            </p:cNvSpPr>
            <p:nvPr/>
          </p:nvSpPr>
          <p:spPr bwMode="auto">
            <a:xfrm>
              <a:off x="1539" y="3140"/>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H</a:t>
              </a:r>
              <a:endParaRPr lang="en-US" altLang="zh-CN"/>
            </a:p>
          </p:txBody>
        </p:sp>
        <p:sp>
          <p:nvSpPr>
            <p:cNvPr id="193613" name="Rectangle 77">
              <a:extLst>
                <a:ext uri="{FF2B5EF4-FFF2-40B4-BE49-F238E27FC236}">
                  <a16:creationId xmlns:a16="http://schemas.microsoft.com/office/drawing/2014/main" id="{5CBBAACD-AC99-431C-8948-B5BD52024187}"/>
                </a:ext>
              </a:extLst>
            </p:cNvPr>
            <p:cNvSpPr>
              <a:spLocks noChangeArrowheads="1"/>
            </p:cNvSpPr>
            <p:nvPr/>
          </p:nvSpPr>
          <p:spPr bwMode="auto">
            <a:xfrm>
              <a:off x="1657" y="3214"/>
              <a:ext cx="13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solidFill>
                    <a:srgbClr val="232DDE"/>
                  </a:solidFill>
                </a:rPr>
                <a:t>2</a:t>
              </a:r>
              <a:endParaRPr lang="en-US" altLang="zh-CN"/>
            </a:p>
          </p:txBody>
        </p:sp>
        <p:sp>
          <p:nvSpPr>
            <p:cNvPr id="193614" name="Line 78">
              <a:extLst>
                <a:ext uri="{FF2B5EF4-FFF2-40B4-BE49-F238E27FC236}">
                  <a16:creationId xmlns:a16="http://schemas.microsoft.com/office/drawing/2014/main" id="{16092321-2E09-47E2-87F6-E46596350D93}"/>
                </a:ext>
              </a:extLst>
            </p:cNvPr>
            <p:cNvSpPr>
              <a:spLocks noChangeShapeType="1"/>
            </p:cNvSpPr>
            <p:nvPr/>
          </p:nvSpPr>
          <p:spPr bwMode="auto">
            <a:xfrm flipV="1">
              <a:off x="1478" y="3313"/>
              <a:ext cx="0" cy="114"/>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15" name="Line 79">
              <a:extLst>
                <a:ext uri="{FF2B5EF4-FFF2-40B4-BE49-F238E27FC236}">
                  <a16:creationId xmlns:a16="http://schemas.microsoft.com/office/drawing/2014/main" id="{845D8E06-2E71-4DF4-B35A-E5CB667922FA}"/>
                </a:ext>
              </a:extLst>
            </p:cNvPr>
            <p:cNvSpPr>
              <a:spLocks noChangeShapeType="1"/>
            </p:cNvSpPr>
            <p:nvPr/>
          </p:nvSpPr>
          <p:spPr bwMode="auto">
            <a:xfrm>
              <a:off x="1649" y="3723"/>
              <a:ext cx="173" cy="101"/>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16" name="Rectangle 80">
              <a:extLst>
                <a:ext uri="{FF2B5EF4-FFF2-40B4-BE49-F238E27FC236}">
                  <a16:creationId xmlns:a16="http://schemas.microsoft.com/office/drawing/2014/main" id="{88573FCE-9DEA-4CC0-BD3F-6FF7C6810AE8}"/>
                </a:ext>
              </a:extLst>
            </p:cNvPr>
            <p:cNvSpPr>
              <a:spLocks noChangeArrowheads="1"/>
            </p:cNvSpPr>
            <p:nvPr/>
          </p:nvSpPr>
          <p:spPr bwMode="auto">
            <a:xfrm>
              <a:off x="606" y="1934"/>
              <a:ext cx="19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A</a:t>
              </a:r>
              <a:endParaRPr lang="en-US" altLang="zh-CN"/>
            </a:p>
          </p:txBody>
        </p:sp>
        <p:sp>
          <p:nvSpPr>
            <p:cNvPr id="193617" name="Rectangle 81">
              <a:extLst>
                <a:ext uri="{FF2B5EF4-FFF2-40B4-BE49-F238E27FC236}">
                  <a16:creationId xmlns:a16="http://schemas.microsoft.com/office/drawing/2014/main" id="{9D4FB183-BBDB-4985-AA4F-3333B9464853}"/>
                </a:ext>
              </a:extLst>
            </p:cNvPr>
            <p:cNvSpPr>
              <a:spLocks noChangeArrowheads="1"/>
            </p:cNvSpPr>
            <p:nvPr/>
          </p:nvSpPr>
          <p:spPr bwMode="auto">
            <a:xfrm>
              <a:off x="724" y="1934"/>
              <a:ext cx="14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r</a:t>
              </a:r>
              <a:endParaRPr lang="en-US" altLang="zh-CN"/>
            </a:p>
          </p:txBody>
        </p:sp>
        <p:sp>
          <p:nvSpPr>
            <p:cNvPr id="193618" name="Rectangle 82">
              <a:extLst>
                <a:ext uri="{FF2B5EF4-FFF2-40B4-BE49-F238E27FC236}">
                  <a16:creationId xmlns:a16="http://schemas.microsoft.com/office/drawing/2014/main" id="{D6043AA3-72D6-45D2-A817-A58F4553FA40}"/>
                </a:ext>
              </a:extLst>
            </p:cNvPr>
            <p:cNvSpPr>
              <a:spLocks noChangeArrowheads="1"/>
            </p:cNvSpPr>
            <p:nvPr/>
          </p:nvSpPr>
          <p:spPr bwMode="auto">
            <a:xfrm>
              <a:off x="789" y="1934"/>
              <a:ext cx="1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o</a:t>
              </a:r>
              <a:endParaRPr lang="en-US" altLang="zh-CN"/>
            </a:p>
          </p:txBody>
        </p:sp>
        <p:sp>
          <p:nvSpPr>
            <p:cNvPr id="193619" name="Rectangle 83">
              <a:extLst>
                <a:ext uri="{FF2B5EF4-FFF2-40B4-BE49-F238E27FC236}">
                  <a16:creationId xmlns:a16="http://schemas.microsoft.com/office/drawing/2014/main" id="{55A4FF07-2947-4206-B61B-A3C903007CB1}"/>
                </a:ext>
              </a:extLst>
            </p:cNvPr>
            <p:cNvSpPr>
              <a:spLocks noChangeArrowheads="1"/>
            </p:cNvSpPr>
            <p:nvPr/>
          </p:nvSpPr>
          <p:spPr bwMode="auto">
            <a:xfrm>
              <a:off x="889" y="1934"/>
              <a:ext cx="231"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m</a:t>
              </a:r>
              <a:endParaRPr lang="en-US" altLang="zh-CN"/>
            </a:p>
          </p:txBody>
        </p:sp>
        <p:sp>
          <p:nvSpPr>
            <p:cNvPr id="193620" name="Rectangle 84">
              <a:extLst>
                <a:ext uri="{FF2B5EF4-FFF2-40B4-BE49-F238E27FC236}">
                  <a16:creationId xmlns:a16="http://schemas.microsoft.com/office/drawing/2014/main" id="{A029FE7A-383C-4F70-95EB-5FFD820319DB}"/>
                </a:ext>
              </a:extLst>
            </p:cNvPr>
            <p:cNvSpPr>
              <a:spLocks noChangeArrowheads="1"/>
            </p:cNvSpPr>
            <p:nvPr/>
          </p:nvSpPr>
          <p:spPr bwMode="auto">
            <a:xfrm>
              <a:off x="1036" y="1934"/>
              <a:ext cx="17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a</a:t>
              </a:r>
              <a:endParaRPr lang="en-US" altLang="zh-CN"/>
            </a:p>
          </p:txBody>
        </p:sp>
        <p:sp>
          <p:nvSpPr>
            <p:cNvPr id="193621" name="Rectangle 85">
              <a:extLst>
                <a:ext uri="{FF2B5EF4-FFF2-40B4-BE49-F238E27FC236}">
                  <a16:creationId xmlns:a16="http://schemas.microsoft.com/office/drawing/2014/main" id="{5A384D08-E785-4C47-83CA-AE2EFE957F3B}"/>
                </a:ext>
              </a:extLst>
            </p:cNvPr>
            <p:cNvSpPr>
              <a:spLocks noChangeArrowheads="1"/>
            </p:cNvSpPr>
            <p:nvPr/>
          </p:nvSpPr>
          <p:spPr bwMode="auto">
            <a:xfrm>
              <a:off x="1127" y="1934"/>
              <a:ext cx="13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t</a:t>
              </a:r>
              <a:endParaRPr lang="en-US" altLang="zh-CN"/>
            </a:p>
          </p:txBody>
        </p:sp>
        <p:sp>
          <p:nvSpPr>
            <p:cNvPr id="193622" name="Rectangle 86">
              <a:extLst>
                <a:ext uri="{FF2B5EF4-FFF2-40B4-BE49-F238E27FC236}">
                  <a16:creationId xmlns:a16="http://schemas.microsoft.com/office/drawing/2014/main" id="{D46CD092-7A03-49A7-B613-509739592AB7}"/>
                </a:ext>
              </a:extLst>
            </p:cNvPr>
            <p:cNvSpPr>
              <a:spLocks noChangeArrowheads="1"/>
            </p:cNvSpPr>
            <p:nvPr/>
          </p:nvSpPr>
          <p:spPr bwMode="auto">
            <a:xfrm>
              <a:off x="1181" y="1934"/>
              <a:ext cx="1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i</a:t>
              </a:r>
              <a:endParaRPr lang="en-US" altLang="zh-CN"/>
            </a:p>
          </p:txBody>
        </p:sp>
        <p:sp>
          <p:nvSpPr>
            <p:cNvPr id="193623" name="Rectangle 87">
              <a:extLst>
                <a:ext uri="{FF2B5EF4-FFF2-40B4-BE49-F238E27FC236}">
                  <a16:creationId xmlns:a16="http://schemas.microsoft.com/office/drawing/2014/main" id="{8F907C44-7DFC-4A9B-8A3A-C0B82A752E43}"/>
                </a:ext>
              </a:extLst>
            </p:cNvPr>
            <p:cNvSpPr>
              <a:spLocks noChangeArrowheads="1"/>
            </p:cNvSpPr>
            <p:nvPr/>
          </p:nvSpPr>
          <p:spPr bwMode="auto">
            <a:xfrm>
              <a:off x="1227" y="1934"/>
              <a:ext cx="17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c</a:t>
              </a:r>
              <a:endParaRPr lang="en-US" altLang="zh-CN"/>
            </a:p>
          </p:txBody>
        </p:sp>
        <p:sp>
          <p:nvSpPr>
            <p:cNvPr id="193624" name="Rectangle 88">
              <a:extLst>
                <a:ext uri="{FF2B5EF4-FFF2-40B4-BE49-F238E27FC236}">
                  <a16:creationId xmlns:a16="http://schemas.microsoft.com/office/drawing/2014/main" id="{500DDC38-3C85-4ABB-A783-83236B4417FE}"/>
                </a:ext>
              </a:extLst>
            </p:cNvPr>
            <p:cNvSpPr>
              <a:spLocks noChangeArrowheads="1"/>
            </p:cNvSpPr>
            <p:nvPr/>
          </p:nvSpPr>
          <p:spPr bwMode="auto">
            <a:xfrm>
              <a:off x="1319" y="1934"/>
              <a:ext cx="1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 </a:t>
              </a:r>
              <a:endParaRPr lang="en-US" altLang="zh-CN"/>
            </a:p>
          </p:txBody>
        </p:sp>
        <p:sp>
          <p:nvSpPr>
            <p:cNvPr id="193625" name="Rectangle 89">
              <a:extLst>
                <a:ext uri="{FF2B5EF4-FFF2-40B4-BE49-F238E27FC236}">
                  <a16:creationId xmlns:a16="http://schemas.microsoft.com/office/drawing/2014/main" id="{B2772DF4-2BFE-45BA-8658-1A4DE9D1A9D5}"/>
                </a:ext>
              </a:extLst>
            </p:cNvPr>
            <p:cNvSpPr>
              <a:spLocks noChangeArrowheads="1"/>
            </p:cNvSpPr>
            <p:nvPr/>
          </p:nvSpPr>
          <p:spPr bwMode="auto">
            <a:xfrm>
              <a:off x="1366" y="1934"/>
              <a:ext cx="1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d</a:t>
              </a:r>
              <a:endParaRPr lang="en-US" altLang="zh-CN"/>
            </a:p>
          </p:txBody>
        </p:sp>
        <p:sp>
          <p:nvSpPr>
            <p:cNvPr id="193626" name="Rectangle 90">
              <a:extLst>
                <a:ext uri="{FF2B5EF4-FFF2-40B4-BE49-F238E27FC236}">
                  <a16:creationId xmlns:a16="http://schemas.microsoft.com/office/drawing/2014/main" id="{C39AFD7E-EDE9-4A60-A689-3B23BFFE0D4A}"/>
                </a:ext>
              </a:extLst>
            </p:cNvPr>
            <p:cNvSpPr>
              <a:spLocks noChangeArrowheads="1"/>
            </p:cNvSpPr>
            <p:nvPr/>
          </p:nvSpPr>
          <p:spPr bwMode="auto">
            <a:xfrm>
              <a:off x="1466" y="1934"/>
              <a:ext cx="1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i</a:t>
              </a:r>
              <a:endParaRPr lang="en-US" altLang="zh-CN"/>
            </a:p>
          </p:txBody>
        </p:sp>
        <p:sp>
          <p:nvSpPr>
            <p:cNvPr id="193627" name="Rectangle 91">
              <a:extLst>
                <a:ext uri="{FF2B5EF4-FFF2-40B4-BE49-F238E27FC236}">
                  <a16:creationId xmlns:a16="http://schemas.microsoft.com/office/drawing/2014/main" id="{7F6B6BE2-8F57-4D4E-8A31-0B96468FEF12}"/>
                </a:ext>
              </a:extLst>
            </p:cNvPr>
            <p:cNvSpPr>
              <a:spLocks noChangeArrowheads="1"/>
            </p:cNvSpPr>
            <p:nvPr/>
          </p:nvSpPr>
          <p:spPr bwMode="auto">
            <a:xfrm>
              <a:off x="1512" y="1934"/>
              <a:ext cx="17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a</a:t>
              </a:r>
              <a:endParaRPr lang="en-US" altLang="zh-CN"/>
            </a:p>
          </p:txBody>
        </p:sp>
        <p:sp>
          <p:nvSpPr>
            <p:cNvPr id="193628" name="Rectangle 92">
              <a:extLst>
                <a:ext uri="{FF2B5EF4-FFF2-40B4-BE49-F238E27FC236}">
                  <a16:creationId xmlns:a16="http://schemas.microsoft.com/office/drawing/2014/main" id="{EA3D55D8-F4C3-4F58-81F7-D3C4A368A2D3}"/>
                </a:ext>
              </a:extLst>
            </p:cNvPr>
            <p:cNvSpPr>
              <a:spLocks noChangeArrowheads="1"/>
            </p:cNvSpPr>
            <p:nvPr/>
          </p:nvSpPr>
          <p:spPr bwMode="auto">
            <a:xfrm>
              <a:off x="1603" y="1934"/>
              <a:ext cx="16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z</a:t>
              </a:r>
              <a:endParaRPr lang="en-US" altLang="zh-CN"/>
            </a:p>
          </p:txBody>
        </p:sp>
        <p:sp>
          <p:nvSpPr>
            <p:cNvPr id="193629" name="Rectangle 93">
              <a:extLst>
                <a:ext uri="{FF2B5EF4-FFF2-40B4-BE49-F238E27FC236}">
                  <a16:creationId xmlns:a16="http://schemas.microsoft.com/office/drawing/2014/main" id="{BAFBF6AC-0B64-4B32-98E4-298627EEF35C}"/>
                </a:ext>
              </a:extLst>
            </p:cNvPr>
            <p:cNvSpPr>
              <a:spLocks noChangeArrowheads="1"/>
            </p:cNvSpPr>
            <p:nvPr/>
          </p:nvSpPr>
          <p:spPr bwMode="auto">
            <a:xfrm>
              <a:off x="1685" y="1934"/>
              <a:ext cx="1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o</a:t>
              </a:r>
              <a:endParaRPr lang="en-US" altLang="zh-CN"/>
            </a:p>
          </p:txBody>
        </p:sp>
        <p:sp>
          <p:nvSpPr>
            <p:cNvPr id="193630" name="Rectangle 94">
              <a:extLst>
                <a:ext uri="{FF2B5EF4-FFF2-40B4-BE49-F238E27FC236}">
                  <a16:creationId xmlns:a16="http://schemas.microsoft.com/office/drawing/2014/main" id="{13E0B8AA-C816-42EB-8E70-042DDAF1AB2A}"/>
                </a:ext>
              </a:extLst>
            </p:cNvPr>
            <p:cNvSpPr>
              <a:spLocks noChangeArrowheads="1"/>
            </p:cNvSpPr>
            <p:nvPr/>
          </p:nvSpPr>
          <p:spPr bwMode="auto">
            <a:xfrm>
              <a:off x="1786" y="1934"/>
              <a:ext cx="1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 </a:t>
              </a:r>
              <a:endParaRPr lang="en-US" altLang="zh-CN"/>
            </a:p>
          </p:txBody>
        </p:sp>
        <p:sp>
          <p:nvSpPr>
            <p:cNvPr id="193631" name="Rectangle 95">
              <a:extLst>
                <a:ext uri="{FF2B5EF4-FFF2-40B4-BE49-F238E27FC236}">
                  <a16:creationId xmlns:a16="http://schemas.microsoft.com/office/drawing/2014/main" id="{76581F2D-D204-46A4-B989-AE055EB95A6A}"/>
                </a:ext>
              </a:extLst>
            </p:cNvPr>
            <p:cNvSpPr>
              <a:spLocks noChangeArrowheads="1"/>
            </p:cNvSpPr>
            <p:nvPr/>
          </p:nvSpPr>
          <p:spPr bwMode="auto">
            <a:xfrm>
              <a:off x="1832" y="1934"/>
              <a:ext cx="1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b</a:t>
              </a:r>
              <a:endParaRPr lang="en-US" altLang="zh-CN"/>
            </a:p>
          </p:txBody>
        </p:sp>
        <p:sp>
          <p:nvSpPr>
            <p:cNvPr id="193632" name="Rectangle 96">
              <a:extLst>
                <a:ext uri="{FF2B5EF4-FFF2-40B4-BE49-F238E27FC236}">
                  <a16:creationId xmlns:a16="http://schemas.microsoft.com/office/drawing/2014/main" id="{6023A035-AFEF-460F-96C6-3DCEE4AC2778}"/>
                </a:ext>
              </a:extLst>
            </p:cNvPr>
            <p:cNvSpPr>
              <a:spLocks noChangeArrowheads="1"/>
            </p:cNvSpPr>
            <p:nvPr/>
          </p:nvSpPr>
          <p:spPr bwMode="auto">
            <a:xfrm>
              <a:off x="1934" y="1934"/>
              <a:ext cx="1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o</a:t>
              </a:r>
              <a:endParaRPr lang="en-US" altLang="zh-CN"/>
            </a:p>
          </p:txBody>
        </p:sp>
        <p:sp>
          <p:nvSpPr>
            <p:cNvPr id="193633" name="Rectangle 97">
              <a:extLst>
                <a:ext uri="{FF2B5EF4-FFF2-40B4-BE49-F238E27FC236}">
                  <a16:creationId xmlns:a16="http://schemas.microsoft.com/office/drawing/2014/main" id="{DD40EC43-6FF0-4D81-A78A-5D78F8C1D4CD}"/>
                </a:ext>
              </a:extLst>
            </p:cNvPr>
            <p:cNvSpPr>
              <a:spLocks noChangeArrowheads="1"/>
            </p:cNvSpPr>
            <p:nvPr/>
          </p:nvSpPr>
          <p:spPr bwMode="auto">
            <a:xfrm>
              <a:off x="2035" y="1934"/>
              <a:ext cx="14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r</a:t>
              </a:r>
              <a:endParaRPr lang="en-US" altLang="zh-CN"/>
            </a:p>
          </p:txBody>
        </p:sp>
        <p:sp>
          <p:nvSpPr>
            <p:cNvPr id="193634" name="Rectangle 98">
              <a:extLst>
                <a:ext uri="{FF2B5EF4-FFF2-40B4-BE49-F238E27FC236}">
                  <a16:creationId xmlns:a16="http://schemas.microsoft.com/office/drawing/2014/main" id="{58C94429-BF37-4971-BD2E-DD1E6267926B}"/>
                </a:ext>
              </a:extLst>
            </p:cNvPr>
            <p:cNvSpPr>
              <a:spLocks noChangeArrowheads="1"/>
            </p:cNvSpPr>
            <p:nvPr/>
          </p:nvSpPr>
          <p:spPr bwMode="auto">
            <a:xfrm>
              <a:off x="2099" y="1934"/>
              <a:ext cx="1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o</a:t>
              </a:r>
              <a:endParaRPr lang="en-US" altLang="zh-CN"/>
            </a:p>
          </p:txBody>
        </p:sp>
        <p:sp>
          <p:nvSpPr>
            <p:cNvPr id="193635" name="Rectangle 99">
              <a:extLst>
                <a:ext uri="{FF2B5EF4-FFF2-40B4-BE49-F238E27FC236}">
                  <a16:creationId xmlns:a16="http://schemas.microsoft.com/office/drawing/2014/main" id="{DADBDD7F-0A33-4071-8358-25F342F2D1B2}"/>
                </a:ext>
              </a:extLst>
            </p:cNvPr>
            <p:cNvSpPr>
              <a:spLocks noChangeArrowheads="1"/>
            </p:cNvSpPr>
            <p:nvPr/>
          </p:nvSpPr>
          <p:spPr bwMode="auto">
            <a:xfrm>
              <a:off x="2200" y="1934"/>
              <a:ext cx="13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f</a:t>
              </a:r>
              <a:endParaRPr lang="en-US" altLang="zh-CN"/>
            </a:p>
          </p:txBody>
        </p:sp>
        <p:sp>
          <p:nvSpPr>
            <p:cNvPr id="193636" name="Rectangle 100">
              <a:extLst>
                <a:ext uri="{FF2B5EF4-FFF2-40B4-BE49-F238E27FC236}">
                  <a16:creationId xmlns:a16="http://schemas.microsoft.com/office/drawing/2014/main" id="{1A9350E2-39EC-4D47-98ED-B3714B3AFB2B}"/>
                </a:ext>
              </a:extLst>
            </p:cNvPr>
            <p:cNvSpPr>
              <a:spLocks noChangeArrowheads="1"/>
            </p:cNvSpPr>
            <p:nvPr/>
          </p:nvSpPr>
          <p:spPr bwMode="auto">
            <a:xfrm>
              <a:off x="2254" y="1934"/>
              <a:ext cx="1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l</a:t>
              </a:r>
              <a:endParaRPr lang="en-US" altLang="zh-CN"/>
            </a:p>
          </p:txBody>
        </p:sp>
        <p:sp>
          <p:nvSpPr>
            <p:cNvPr id="193637" name="Rectangle 101">
              <a:extLst>
                <a:ext uri="{FF2B5EF4-FFF2-40B4-BE49-F238E27FC236}">
                  <a16:creationId xmlns:a16="http://schemas.microsoft.com/office/drawing/2014/main" id="{C26B9FD6-CD83-47C3-8DC1-E36007C1C77F}"/>
                </a:ext>
              </a:extLst>
            </p:cNvPr>
            <p:cNvSpPr>
              <a:spLocks noChangeArrowheads="1"/>
            </p:cNvSpPr>
            <p:nvPr/>
          </p:nvSpPr>
          <p:spPr bwMode="auto">
            <a:xfrm>
              <a:off x="2300" y="1934"/>
              <a:ext cx="1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u</a:t>
              </a:r>
              <a:endParaRPr lang="en-US" altLang="zh-CN"/>
            </a:p>
          </p:txBody>
        </p:sp>
        <p:sp>
          <p:nvSpPr>
            <p:cNvPr id="193638" name="Rectangle 102">
              <a:extLst>
                <a:ext uri="{FF2B5EF4-FFF2-40B4-BE49-F238E27FC236}">
                  <a16:creationId xmlns:a16="http://schemas.microsoft.com/office/drawing/2014/main" id="{45C5940C-C754-4AEE-A08B-F2A014CDB9D1}"/>
                </a:ext>
              </a:extLst>
            </p:cNvPr>
            <p:cNvSpPr>
              <a:spLocks noChangeArrowheads="1"/>
            </p:cNvSpPr>
            <p:nvPr/>
          </p:nvSpPr>
          <p:spPr bwMode="auto">
            <a:xfrm>
              <a:off x="2401" y="1934"/>
              <a:ext cx="1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o</a:t>
              </a:r>
              <a:endParaRPr lang="en-US" altLang="zh-CN"/>
            </a:p>
          </p:txBody>
        </p:sp>
        <p:sp>
          <p:nvSpPr>
            <p:cNvPr id="193639" name="Rectangle 103">
              <a:extLst>
                <a:ext uri="{FF2B5EF4-FFF2-40B4-BE49-F238E27FC236}">
                  <a16:creationId xmlns:a16="http://schemas.microsoft.com/office/drawing/2014/main" id="{183C7558-3DFC-4F7A-82D9-9046DE813746}"/>
                </a:ext>
              </a:extLst>
            </p:cNvPr>
            <p:cNvSpPr>
              <a:spLocks noChangeArrowheads="1"/>
            </p:cNvSpPr>
            <p:nvPr/>
          </p:nvSpPr>
          <p:spPr bwMode="auto">
            <a:xfrm>
              <a:off x="2503" y="1934"/>
              <a:ext cx="14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r</a:t>
              </a:r>
              <a:endParaRPr lang="en-US" altLang="zh-CN"/>
            </a:p>
          </p:txBody>
        </p:sp>
        <p:sp>
          <p:nvSpPr>
            <p:cNvPr id="193640" name="Rectangle 104">
              <a:extLst>
                <a:ext uri="{FF2B5EF4-FFF2-40B4-BE49-F238E27FC236}">
                  <a16:creationId xmlns:a16="http://schemas.microsoft.com/office/drawing/2014/main" id="{FF76495F-D5E4-42D8-8A07-FBA8B6AEC4AE}"/>
                </a:ext>
              </a:extLst>
            </p:cNvPr>
            <p:cNvSpPr>
              <a:spLocks noChangeArrowheads="1"/>
            </p:cNvSpPr>
            <p:nvPr/>
          </p:nvSpPr>
          <p:spPr bwMode="auto">
            <a:xfrm>
              <a:off x="2566" y="1934"/>
              <a:ext cx="1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i</a:t>
              </a:r>
              <a:endParaRPr lang="en-US" altLang="zh-CN"/>
            </a:p>
          </p:txBody>
        </p:sp>
        <p:sp>
          <p:nvSpPr>
            <p:cNvPr id="193641" name="Rectangle 105">
              <a:extLst>
                <a:ext uri="{FF2B5EF4-FFF2-40B4-BE49-F238E27FC236}">
                  <a16:creationId xmlns:a16="http://schemas.microsoft.com/office/drawing/2014/main" id="{355A6529-F9A6-432A-ABB9-B605EDF3556D}"/>
                </a:ext>
              </a:extLst>
            </p:cNvPr>
            <p:cNvSpPr>
              <a:spLocks noChangeArrowheads="1"/>
            </p:cNvSpPr>
            <p:nvPr/>
          </p:nvSpPr>
          <p:spPr bwMode="auto">
            <a:xfrm>
              <a:off x="2612" y="1934"/>
              <a:ext cx="1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d</a:t>
              </a:r>
              <a:endParaRPr lang="en-US" altLang="zh-CN"/>
            </a:p>
          </p:txBody>
        </p:sp>
        <p:sp>
          <p:nvSpPr>
            <p:cNvPr id="193642" name="Rectangle 106">
              <a:extLst>
                <a:ext uri="{FF2B5EF4-FFF2-40B4-BE49-F238E27FC236}">
                  <a16:creationId xmlns:a16="http://schemas.microsoft.com/office/drawing/2014/main" id="{2B8DF8F2-F3C0-4A14-ABF0-3DB1E47FD75C}"/>
                </a:ext>
              </a:extLst>
            </p:cNvPr>
            <p:cNvSpPr>
              <a:spLocks noChangeArrowheads="1"/>
            </p:cNvSpPr>
            <p:nvPr/>
          </p:nvSpPr>
          <p:spPr bwMode="auto">
            <a:xfrm>
              <a:off x="2714" y="1934"/>
              <a:ext cx="17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e</a:t>
              </a:r>
              <a:endParaRPr lang="en-US" altLang="zh-CN"/>
            </a:p>
          </p:txBody>
        </p:sp>
        <p:sp>
          <p:nvSpPr>
            <p:cNvPr id="193643" name="Line 107">
              <a:extLst>
                <a:ext uri="{FF2B5EF4-FFF2-40B4-BE49-F238E27FC236}">
                  <a16:creationId xmlns:a16="http://schemas.microsoft.com/office/drawing/2014/main" id="{7CC3C355-CAD5-4D78-8A5A-30F7AB2AFC69}"/>
                </a:ext>
              </a:extLst>
            </p:cNvPr>
            <p:cNvSpPr>
              <a:spLocks noChangeShapeType="1"/>
            </p:cNvSpPr>
            <p:nvPr/>
          </p:nvSpPr>
          <p:spPr bwMode="auto">
            <a:xfrm flipH="1">
              <a:off x="2482" y="3446"/>
              <a:ext cx="169" cy="99"/>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44" name="Line 108">
              <a:extLst>
                <a:ext uri="{FF2B5EF4-FFF2-40B4-BE49-F238E27FC236}">
                  <a16:creationId xmlns:a16="http://schemas.microsoft.com/office/drawing/2014/main" id="{A977344F-D191-4F7D-A204-1AA2E2C9E6BC}"/>
                </a:ext>
              </a:extLst>
            </p:cNvPr>
            <p:cNvSpPr>
              <a:spLocks noChangeShapeType="1"/>
            </p:cNvSpPr>
            <p:nvPr/>
          </p:nvSpPr>
          <p:spPr bwMode="auto">
            <a:xfrm flipH="1">
              <a:off x="2531" y="3504"/>
              <a:ext cx="120" cy="69"/>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45" name="Line 109">
              <a:extLst>
                <a:ext uri="{FF2B5EF4-FFF2-40B4-BE49-F238E27FC236}">
                  <a16:creationId xmlns:a16="http://schemas.microsoft.com/office/drawing/2014/main" id="{01410CD0-A997-4D8D-803B-78C9FDEF2A95}"/>
                </a:ext>
              </a:extLst>
            </p:cNvPr>
            <p:cNvSpPr>
              <a:spLocks noChangeShapeType="1"/>
            </p:cNvSpPr>
            <p:nvPr/>
          </p:nvSpPr>
          <p:spPr bwMode="auto">
            <a:xfrm>
              <a:off x="2482" y="3545"/>
              <a:ext cx="0" cy="198"/>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46" name="Line 110">
              <a:extLst>
                <a:ext uri="{FF2B5EF4-FFF2-40B4-BE49-F238E27FC236}">
                  <a16:creationId xmlns:a16="http://schemas.microsoft.com/office/drawing/2014/main" id="{90FB5E4E-1463-444C-92D0-D6D8897A0CDF}"/>
                </a:ext>
              </a:extLst>
            </p:cNvPr>
            <p:cNvSpPr>
              <a:spLocks noChangeShapeType="1"/>
            </p:cNvSpPr>
            <p:nvPr/>
          </p:nvSpPr>
          <p:spPr bwMode="auto">
            <a:xfrm>
              <a:off x="2482" y="3743"/>
              <a:ext cx="169" cy="99"/>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47" name="Line 111">
              <a:extLst>
                <a:ext uri="{FF2B5EF4-FFF2-40B4-BE49-F238E27FC236}">
                  <a16:creationId xmlns:a16="http://schemas.microsoft.com/office/drawing/2014/main" id="{CE9F08C7-BC45-4874-9F4D-9AF1180A4D8F}"/>
                </a:ext>
              </a:extLst>
            </p:cNvPr>
            <p:cNvSpPr>
              <a:spLocks noChangeShapeType="1"/>
            </p:cNvSpPr>
            <p:nvPr/>
          </p:nvSpPr>
          <p:spPr bwMode="auto">
            <a:xfrm>
              <a:off x="2531" y="3715"/>
              <a:ext cx="120" cy="69"/>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48" name="Line 112">
              <a:extLst>
                <a:ext uri="{FF2B5EF4-FFF2-40B4-BE49-F238E27FC236}">
                  <a16:creationId xmlns:a16="http://schemas.microsoft.com/office/drawing/2014/main" id="{05CFFA0A-39EF-45C2-9FB3-EFDC55BD9B62}"/>
                </a:ext>
              </a:extLst>
            </p:cNvPr>
            <p:cNvSpPr>
              <a:spLocks noChangeShapeType="1"/>
            </p:cNvSpPr>
            <p:nvPr/>
          </p:nvSpPr>
          <p:spPr bwMode="auto">
            <a:xfrm flipV="1">
              <a:off x="2651" y="3743"/>
              <a:ext cx="172" cy="99"/>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49" name="Line 113">
              <a:extLst>
                <a:ext uri="{FF2B5EF4-FFF2-40B4-BE49-F238E27FC236}">
                  <a16:creationId xmlns:a16="http://schemas.microsoft.com/office/drawing/2014/main" id="{C09E83F9-0FDC-4C9E-88FD-E01EBB399C9C}"/>
                </a:ext>
              </a:extLst>
            </p:cNvPr>
            <p:cNvSpPr>
              <a:spLocks noChangeShapeType="1"/>
            </p:cNvSpPr>
            <p:nvPr/>
          </p:nvSpPr>
          <p:spPr bwMode="auto">
            <a:xfrm flipV="1">
              <a:off x="2823" y="3545"/>
              <a:ext cx="0" cy="198"/>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50" name="Line 114">
              <a:extLst>
                <a:ext uri="{FF2B5EF4-FFF2-40B4-BE49-F238E27FC236}">
                  <a16:creationId xmlns:a16="http://schemas.microsoft.com/office/drawing/2014/main" id="{507EAFB7-BAA1-492D-BDC8-A30BE3A58DAA}"/>
                </a:ext>
              </a:extLst>
            </p:cNvPr>
            <p:cNvSpPr>
              <a:spLocks noChangeShapeType="1"/>
            </p:cNvSpPr>
            <p:nvPr/>
          </p:nvSpPr>
          <p:spPr bwMode="auto">
            <a:xfrm flipV="1">
              <a:off x="2773" y="3573"/>
              <a:ext cx="0" cy="142"/>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51" name="Line 115">
              <a:extLst>
                <a:ext uri="{FF2B5EF4-FFF2-40B4-BE49-F238E27FC236}">
                  <a16:creationId xmlns:a16="http://schemas.microsoft.com/office/drawing/2014/main" id="{40466E12-5095-439C-B11A-90816B7F9C33}"/>
                </a:ext>
              </a:extLst>
            </p:cNvPr>
            <p:cNvSpPr>
              <a:spLocks noChangeShapeType="1"/>
            </p:cNvSpPr>
            <p:nvPr/>
          </p:nvSpPr>
          <p:spPr bwMode="auto">
            <a:xfrm flipH="1" flipV="1">
              <a:off x="2651" y="3446"/>
              <a:ext cx="172" cy="99"/>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52" name="Rectangle 116">
              <a:extLst>
                <a:ext uri="{FF2B5EF4-FFF2-40B4-BE49-F238E27FC236}">
                  <a16:creationId xmlns:a16="http://schemas.microsoft.com/office/drawing/2014/main" id="{832B9295-17EB-4C02-8100-F42F45261DEF}"/>
                </a:ext>
              </a:extLst>
            </p:cNvPr>
            <p:cNvSpPr>
              <a:spLocks noChangeArrowheads="1"/>
            </p:cNvSpPr>
            <p:nvPr/>
          </p:nvSpPr>
          <p:spPr bwMode="auto">
            <a:xfrm>
              <a:off x="2594" y="3160"/>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N</a:t>
              </a:r>
              <a:endParaRPr lang="en-US" altLang="zh-CN"/>
            </a:p>
          </p:txBody>
        </p:sp>
        <p:sp>
          <p:nvSpPr>
            <p:cNvPr id="193653" name="Rectangle 117">
              <a:extLst>
                <a:ext uri="{FF2B5EF4-FFF2-40B4-BE49-F238E27FC236}">
                  <a16:creationId xmlns:a16="http://schemas.microsoft.com/office/drawing/2014/main" id="{D97FF73F-F933-48D8-AB56-32A07148D679}"/>
                </a:ext>
              </a:extLst>
            </p:cNvPr>
            <p:cNvSpPr>
              <a:spLocks noChangeArrowheads="1"/>
            </p:cNvSpPr>
            <p:nvPr/>
          </p:nvSpPr>
          <p:spPr bwMode="auto">
            <a:xfrm>
              <a:off x="2712" y="3235"/>
              <a:ext cx="13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solidFill>
                    <a:srgbClr val="232DDE"/>
                  </a:solidFill>
                </a:rPr>
                <a:t>2</a:t>
              </a:r>
              <a:endParaRPr lang="en-US" altLang="zh-CN"/>
            </a:p>
          </p:txBody>
        </p:sp>
        <p:sp>
          <p:nvSpPr>
            <p:cNvPr id="193654" name="Rectangle 118">
              <a:extLst>
                <a:ext uri="{FF2B5EF4-FFF2-40B4-BE49-F238E27FC236}">
                  <a16:creationId xmlns:a16="http://schemas.microsoft.com/office/drawing/2014/main" id="{D72BA6A4-447F-47EF-A140-58662A7599C4}"/>
                </a:ext>
              </a:extLst>
            </p:cNvPr>
            <p:cNvSpPr>
              <a:spLocks noChangeArrowheads="1"/>
            </p:cNvSpPr>
            <p:nvPr/>
          </p:nvSpPr>
          <p:spPr bwMode="auto">
            <a:xfrm>
              <a:off x="2782" y="3160"/>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C</a:t>
              </a:r>
              <a:endParaRPr lang="en-US" altLang="zh-CN"/>
            </a:p>
          </p:txBody>
        </p:sp>
        <p:sp>
          <p:nvSpPr>
            <p:cNvPr id="193655" name="Rectangle 119">
              <a:extLst>
                <a:ext uri="{FF2B5EF4-FFF2-40B4-BE49-F238E27FC236}">
                  <a16:creationId xmlns:a16="http://schemas.microsoft.com/office/drawing/2014/main" id="{0FEA0FFB-4510-4482-9CCC-5FEE24736C78}"/>
                </a:ext>
              </a:extLst>
            </p:cNvPr>
            <p:cNvSpPr>
              <a:spLocks noChangeArrowheads="1"/>
            </p:cNvSpPr>
            <p:nvPr/>
          </p:nvSpPr>
          <p:spPr bwMode="auto">
            <a:xfrm>
              <a:off x="2900" y="3160"/>
              <a:ext cx="1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l</a:t>
              </a:r>
              <a:endParaRPr lang="en-US" altLang="zh-CN"/>
            </a:p>
          </p:txBody>
        </p:sp>
        <p:sp>
          <p:nvSpPr>
            <p:cNvPr id="193656" name="Line 120">
              <a:extLst>
                <a:ext uri="{FF2B5EF4-FFF2-40B4-BE49-F238E27FC236}">
                  <a16:creationId xmlns:a16="http://schemas.microsoft.com/office/drawing/2014/main" id="{96327AC8-70AC-4B50-81D2-D1D00EBF9995}"/>
                </a:ext>
              </a:extLst>
            </p:cNvPr>
            <p:cNvSpPr>
              <a:spLocks noChangeShapeType="1"/>
            </p:cNvSpPr>
            <p:nvPr/>
          </p:nvSpPr>
          <p:spPr bwMode="auto">
            <a:xfrm flipV="1">
              <a:off x="2651" y="3369"/>
              <a:ext cx="0" cy="77"/>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57" name="Line 121">
              <a:extLst>
                <a:ext uri="{FF2B5EF4-FFF2-40B4-BE49-F238E27FC236}">
                  <a16:creationId xmlns:a16="http://schemas.microsoft.com/office/drawing/2014/main" id="{05CEA269-8DF4-403D-9285-CD7E45E348B5}"/>
                </a:ext>
              </a:extLst>
            </p:cNvPr>
            <p:cNvSpPr>
              <a:spLocks noChangeShapeType="1"/>
            </p:cNvSpPr>
            <p:nvPr/>
          </p:nvSpPr>
          <p:spPr bwMode="auto">
            <a:xfrm>
              <a:off x="2823" y="3743"/>
              <a:ext cx="173" cy="101"/>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58" name="Line 122">
              <a:extLst>
                <a:ext uri="{FF2B5EF4-FFF2-40B4-BE49-F238E27FC236}">
                  <a16:creationId xmlns:a16="http://schemas.microsoft.com/office/drawing/2014/main" id="{16D2CAB8-A1D5-499B-8EFE-6A24DAAC45BB}"/>
                </a:ext>
              </a:extLst>
            </p:cNvPr>
            <p:cNvSpPr>
              <a:spLocks noChangeShapeType="1"/>
            </p:cNvSpPr>
            <p:nvPr/>
          </p:nvSpPr>
          <p:spPr bwMode="auto">
            <a:xfrm>
              <a:off x="2592" y="3122"/>
              <a:ext cx="63" cy="0"/>
            </a:xfrm>
            <a:prstGeom prst="line">
              <a:avLst/>
            </a:prstGeom>
            <a:noFill/>
            <a:ln w="2540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59" name="Line 123">
              <a:extLst>
                <a:ext uri="{FF2B5EF4-FFF2-40B4-BE49-F238E27FC236}">
                  <a16:creationId xmlns:a16="http://schemas.microsoft.com/office/drawing/2014/main" id="{09949A3F-CBA4-4729-8B92-35B501F973AA}"/>
                </a:ext>
              </a:extLst>
            </p:cNvPr>
            <p:cNvSpPr>
              <a:spLocks noChangeShapeType="1"/>
            </p:cNvSpPr>
            <p:nvPr/>
          </p:nvSpPr>
          <p:spPr bwMode="auto">
            <a:xfrm>
              <a:off x="2623" y="3090"/>
              <a:ext cx="0" cy="63"/>
            </a:xfrm>
            <a:prstGeom prst="line">
              <a:avLst/>
            </a:prstGeom>
            <a:noFill/>
            <a:ln w="2540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60" name="Line 124">
              <a:extLst>
                <a:ext uri="{FF2B5EF4-FFF2-40B4-BE49-F238E27FC236}">
                  <a16:creationId xmlns:a16="http://schemas.microsoft.com/office/drawing/2014/main" id="{06111EE9-D68E-43D7-95DF-F43B666A7E7D}"/>
                </a:ext>
              </a:extLst>
            </p:cNvPr>
            <p:cNvSpPr>
              <a:spLocks noChangeShapeType="1"/>
            </p:cNvSpPr>
            <p:nvPr/>
          </p:nvSpPr>
          <p:spPr bwMode="auto">
            <a:xfrm>
              <a:off x="2770" y="3122"/>
              <a:ext cx="63" cy="0"/>
            </a:xfrm>
            <a:prstGeom prst="line">
              <a:avLst/>
            </a:prstGeom>
            <a:noFill/>
            <a:ln w="2540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61" name="Freeform 125">
              <a:extLst>
                <a:ext uri="{FF2B5EF4-FFF2-40B4-BE49-F238E27FC236}">
                  <a16:creationId xmlns:a16="http://schemas.microsoft.com/office/drawing/2014/main" id="{A0FEE5F8-06F4-4CFA-9E5F-3E473B978678}"/>
                </a:ext>
              </a:extLst>
            </p:cNvPr>
            <p:cNvSpPr>
              <a:spLocks/>
            </p:cNvSpPr>
            <p:nvPr/>
          </p:nvSpPr>
          <p:spPr bwMode="auto">
            <a:xfrm>
              <a:off x="1893" y="2166"/>
              <a:ext cx="142" cy="198"/>
            </a:xfrm>
            <a:custGeom>
              <a:avLst/>
              <a:gdLst>
                <a:gd name="T0" fmla="*/ 0 w 142"/>
                <a:gd name="T1" fmla="*/ 0 h 198"/>
                <a:gd name="T2" fmla="*/ 142 w 142"/>
                <a:gd name="T3" fmla="*/ 148 h 198"/>
                <a:gd name="T4" fmla="*/ 87 w 142"/>
                <a:gd name="T5" fmla="*/ 151 h 198"/>
                <a:gd name="T6" fmla="*/ 56 w 142"/>
                <a:gd name="T7" fmla="*/ 198 h 198"/>
                <a:gd name="T8" fmla="*/ 0 w 142"/>
                <a:gd name="T9" fmla="*/ 0 h 198"/>
              </a:gdLst>
              <a:ahLst/>
              <a:cxnLst>
                <a:cxn ang="0">
                  <a:pos x="T0" y="T1"/>
                </a:cxn>
                <a:cxn ang="0">
                  <a:pos x="T2" y="T3"/>
                </a:cxn>
                <a:cxn ang="0">
                  <a:pos x="T4" y="T5"/>
                </a:cxn>
                <a:cxn ang="0">
                  <a:pos x="T6" y="T7"/>
                </a:cxn>
                <a:cxn ang="0">
                  <a:pos x="T8" y="T9"/>
                </a:cxn>
              </a:cxnLst>
              <a:rect l="0" t="0" r="r" b="b"/>
              <a:pathLst>
                <a:path w="142" h="198">
                  <a:moveTo>
                    <a:pt x="0" y="0"/>
                  </a:moveTo>
                  <a:lnTo>
                    <a:pt x="142" y="148"/>
                  </a:lnTo>
                  <a:lnTo>
                    <a:pt x="87" y="151"/>
                  </a:lnTo>
                  <a:lnTo>
                    <a:pt x="56" y="198"/>
                  </a:lnTo>
                  <a:lnTo>
                    <a:pt x="0" y="0"/>
                  </a:lnTo>
                  <a:close/>
                </a:path>
              </a:pathLst>
            </a:custGeom>
            <a:solidFill>
              <a:srgbClr val="232D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3662" name="Line 126">
              <a:extLst>
                <a:ext uri="{FF2B5EF4-FFF2-40B4-BE49-F238E27FC236}">
                  <a16:creationId xmlns:a16="http://schemas.microsoft.com/office/drawing/2014/main" id="{145AB204-4769-4C76-842D-9F2195109CBA}"/>
                </a:ext>
              </a:extLst>
            </p:cNvPr>
            <p:cNvSpPr>
              <a:spLocks noChangeShapeType="1"/>
            </p:cNvSpPr>
            <p:nvPr/>
          </p:nvSpPr>
          <p:spPr bwMode="auto">
            <a:xfrm>
              <a:off x="1982" y="2319"/>
              <a:ext cx="488" cy="849"/>
            </a:xfrm>
            <a:prstGeom prst="line">
              <a:avLst/>
            </a:prstGeom>
            <a:noFill/>
            <a:ln w="3175">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63" name="Freeform 127">
              <a:extLst>
                <a:ext uri="{FF2B5EF4-FFF2-40B4-BE49-F238E27FC236}">
                  <a16:creationId xmlns:a16="http://schemas.microsoft.com/office/drawing/2014/main" id="{2434A369-EC27-4B26-B8E1-3996787AFB4A}"/>
                </a:ext>
              </a:extLst>
            </p:cNvPr>
            <p:cNvSpPr>
              <a:spLocks/>
            </p:cNvSpPr>
            <p:nvPr/>
          </p:nvSpPr>
          <p:spPr bwMode="auto">
            <a:xfrm>
              <a:off x="1972" y="2313"/>
              <a:ext cx="510" cy="863"/>
            </a:xfrm>
            <a:custGeom>
              <a:avLst/>
              <a:gdLst>
                <a:gd name="T0" fmla="*/ 17 w 510"/>
                <a:gd name="T1" fmla="*/ 0 h 863"/>
                <a:gd name="T2" fmla="*/ 510 w 510"/>
                <a:gd name="T3" fmla="*/ 853 h 863"/>
                <a:gd name="T4" fmla="*/ 493 w 510"/>
                <a:gd name="T5" fmla="*/ 863 h 863"/>
                <a:gd name="T6" fmla="*/ 0 w 510"/>
                <a:gd name="T7" fmla="*/ 9 h 863"/>
                <a:gd name="T8" fmla="*/ 17 w 510"/>
                <a:gd name="T9" fmla="*/ 0 h 863"/>
              </a:gdLst>
              <a:ahLst/>
              <a:cxnLst>
                <a:cxn ang="0">
                  <a:pos x="T0" y="T1"/>
                </a:cxn>
                <a:cxn ang="0">
                  <a:pos x="T2" y="T3"/>
                </a:cxn>
                <a:cxn ang="0">
                  <a:pos x="T4" y="T5"/>
                </a:cxn>
                <a:cxn ang="0">
                  <a:pos x="T6" y="T7"/>
                </a:cxn>
                <a:cxn ang="0">
                  <a:pos x="T8" y="T9"/>
                </a:cxn>
              </a:cxnLst>
              <a:rect l="0" t="0" r="r" b="b"/>
              <a:pathLst>
                <a:path w="510" h="863">
                  <a:moveTo>
                    <a:pt x="17" y="0"/>
                  </a:moveTo>
                  <a:lnTo>
                    <a:pt x="510" y="853"/>
                  </a:lnTo>
                  <a:lnTo>
                    <a:pt x="493" y="863"/>
                  </a:lnTo>
                  <a:lnTo>
                    <a:pt x="0" y="9"/>
                  </a:lnTo>
                  <a:lnTo>
                    <a:pt x="17" y="0"/>
                  </a:lnTo>
                  <a:close/>
                </a:path>
              </a:pathLst>
            </a:custGeom>
            <a:solidFill>
              <a:srgbClr val="232D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3664" name="Rectangle 128">
              <a:extLst>
                <a:ext uri="{FF2B5EF4-FFF2-40B4-BE49-F238E27FC236}">
                  <a16:creationId xmlns:a16="http://schemas.microsoft.com/office/drawing/2014/main" id="{D31BF86E-7D8E-42A0-A94E-DABFEC099006}"/>
                </a:ext>
              </a:extLst>
            </p:cNvPr>
            <p:cNvSpPr>
              <a:spLocks noChangeArrowheads="1"/>
            </p:cNvSpPr>
            <p:nvPr/>
          </p:nvSpPr>
          <p:spPr bwMode="auto">
            <a:xfrm>
              <a:off x="2279" y="2487"/>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H</a:t>
              </a:r>
              <a:endParaRPr lang="en-US" altLang="zh-CN"/>
            </a:p>
          </p:txBody>
        </p:sp>
        <p:sp>
          <p:nvSpPr>
            <p:cNvPr id="193665" name="Rectangle 129">
              <a:extLst>
                <a:ext uri="{FF2B5EF4-FFF2-40B4-BE49-F238E27FC236}">
                  <a16:creationId xmlns:a16="http://schemas.microsoft.com/office/drawing/2014/main" id="{6D0C7DCB-0B95-4275-B0CA-81887872BCFA}"/>
                </a:ext>
              </a:extLst>
            </p:cNvPr>
            <p:cNvSpPr>
              <a:spLocks noChangeArrowheads="1"/>
            </p:cNvSpPr>
            <p:nvPr/>
          </p:nvSpPr>
          <p:spPr bwMode="auto">
            <a:xfrm>
              <a:off x="2398" y="2487"/>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B</a:t>
              </a:r>
              <a:endParaRPr lang="en-US" altLang="zh-CN"/>
            </a:p>
          </p:txBody>
        </p:sp>
        <p:sp>
          <p:nvSpPr>
            <p:cNvPr id="193666" name="Rectangle 130">
              <a:extLst>
                <a:ext uri="{FF2B5EF4-FFF2-40B4-BE49-F238E27FC236}">
                  <a16:creationId xmlns:a16="http://schemas.microsoft.com/office/drawing/2014/main" id="{97DF5BC4-FF23-4654-8BB2-29E1240F7360}"/>
                </a:ext>
              </a:extLst>
            </p:cNvPr>
            <p:cNvSpPr>
              <a:spLocks noChangeArrowheads="1"/>
            </p:cNvSpPr>
            <p:nvPr/>
          </p:nvSpPr>
          <p:spPr bwMode="auto">
            <a:xfrm>
              <a:off x="2518" y="2487"/>
              <a:ext cx="18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F</a:t>
              </a:r>
              <a:endParaRPr lang="en-US" altLang="zh-CN"/>
            </a:p>
          </p:txBody>
        </p:sp>
        <p:sp>
          <p:nvSpPr>
            <p:cNvPr id="193667" name="Rectangle 131">
              <a:extLst>
                <a:ext uri="{FF2B5EF4-FFF2-40B4-BE49-F238E27FC236}">
                  <a16:creationId xmlns:a16="http://schemas.microsoft.com/office/drawing/2014/main" id="{F08D1BE6-C57B-4B65-A0C0-EEC85B86573C}"/>
                </a:ext>
              </a:extLst>
            </p:cNvPr>
            <p:cNvSpPr>
              <a:spLocks noChangeArrowheads="1"/>
            </p:cNvSpPr>
            <p:nvPr/>
          </p:nvSpPr>
          <p:spPr bwMode="auto">
            <a:xfrm>
              <a:off x="2618" y="2561"/>
              <a:ext cx="13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solidFill>
                    <a:srgbClr val="232DDE"/>
                  </a:solidFill>
                </a:rPr>
                <a:t>4</a:t>
              </a:r>
              <a:endParaRPr lang="en-US" altLang="zh-CN"/>
            </a:p>
          </p:txBody>
        </p:sp>
        <p:sp>
          <p:nvSpPr>
            <p:cNvPr id="193668" name="Freeform 132">
              <a:extLst>
                <a:ext uri="{FF2B5EF4-FFF2-40B4-BE49-F238E27FC236}">
                  <a16:creationId xmlns:a16="http://schemas.microsoft.com/office/drawing/2014/main" id="{10FA01EF-B248-417A-B4F2-F767127DFFB7}"/>
                </a:ext>
              </a:extLst>
            </p:cNvPr>
            <p:cNvSpPr>
              <a:spLocks/>
            </p:cNvSpPr>
            <p:nvPr/>
          </p:nvSpPr>
          <p:spPr bwMode="auto">
            <a:xfrm>
              <a:off x="3003" y="3608"/>
              <a:ext cx="197" cy="100"/>
            </a:xfrm>
            <a:custGeom>
              <a:avLst/>
              <a:gdLst>
                <a:gd name="T0" fmla="*/ 0 w 197"/>
                <a:gd name="T1" fmla="*/ 51 h 100"/>
                <a:gd name="T2" fmla="*/ 197 w 197"/>
                <a:gd name="T3" fmla="*/ 0 h 100"/>
                <a:gd name="T4" fmla="*/ 173 w 197"/>
                <a:gd name="T5" fmla="*/ 51 h 100"/>
                <a:gd name="T6" fmla="*/ 197 w 197"/>
                <a:gd name="T7" fmla="*/ 100 h 100"/>
                <a:gd name="T8" fmla="*/ 0 w 197"/>
                <a:gd name="T9" fmla="*/ 51 h 100"/>
              </a:gdLst>
              <a:ahLst/>
              <a:cxnLst>
                <a:cxn ang="0">
                  <a:pos x="T0" y="T1"/>
                </a:cxn>
                <a:cxn ang="0">
                  <a:pos x="T2" y="T3"/>
                </a:cxn>
                <a:cxn ang="0">
                  <a:pos x="T4" y="T5"/>
                </a:cxn>
                <a:cxn ang="0">
                  <a:pos x="T6" y="T7"/>
                </a:cxn>
                <a:cxn ang="0">
                  <a:pos x="T8" y="T9"/>
                </a:cxn>
              </a:cxnLst>
              <a:rect l="0" t="0" r="r" b="b"/>
              <a:pathLst>
                <a:path w="197" h="100">
                  <a:moveTo>
                    <a:pt x="0" y="51"/>
                  </a:moveTo>
                  <a:lnTo>
                    <a:pt x="197" y="0"/>
                  </a:lnTo>
                  <a:lnTo>
                    <a:pt x="173" y="51"/>
                  </a:lnTo>
                  <a:lnTo>
                    <a:pt x="197" y="100"/>
                  </a:lnTo>
                  <a:lnTo>
                    <a:pt x="0" y="51"/>
                  </a:lnTo>
                  <a:close/>
                </a:path>
              </a:pathLst>
            </a:custGeom>
            <a:solidFill>
              <a:srgbClr val="232D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3669" name="Line 133">
              <a:extLst>
                <a:ext uri="{FF2B5EF4-FFF2-40B4-BE49-F238E27FC236}">
                  <a16:creationId xmlns:a16="http://schemas.microsoft.com/office/drawing/2014/main" id="{D2F38262-5067-4A95-896C-ADACF1EB4FA9}"/>
                </a:ext>
              </a:extLst>
            </p:cNvPr>
            <p:cNvSpPr>
              <a:spLocks noChangeShapeType="1"/>
            </p:cNvSpPr>
            <p:nvPr/>
          </p:nvSpPr>
          <p:spPr bwMode="auto">
            <a:xfrm>
              <a:off x="3177" y="3659"/>
              <a:ext cx="1230" cy="0"/>
            </a:xfrm>
            <a:prstGeom prst="line">
              <a:avLst/>
            </a:prstGeom>
            <a:noFill/>
            <a:ln w="3175">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70" name="Rectangle 134">
              <a:extLst>
                <a:ext uri="{FF2B5EF4-FFF2-40B4-BE49-F238E27FC236}">
                  <a16:creationId xmlns:a16="http://schemas.microsoft.com/office/drawing/2014/main" id="{1328D34F-F1E4-4D5E-A4C2-52887A5A7089}"/>
                </a:ext>
              </a:extLst>
            </p:cNvPr>
            <p:cNvSpPr>
              <a:spLocks noChangeArrowheads="1"/>
            </p:cNvSpPr>
            <p:nvPr/>
          </p:nvSpPr>
          <p:spPr bwMode="auto">
            <a:xfrm>
              <a:off x="3176" y="3649"/>
              <a:ext cx="1234" cy="20"/>
            </a:xfrm>
            <a:prstGeom prst="rect">
              <a:avLst/>
            </a:prstGeom>
            <a:solidFill>
              <a:srgbClr val="232DD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3671" name="Line 135">
              <a:extLst>
                <a:ext uri="{FF2B5EF4-FFF2-40B4-BE49-F238E27FC236}">
                  <a16:creationId xmlns:a16="http://schemas.microsoft.com/office/drawing/2014/main" id="{A31951B4-76FF-4FE3-B8C4-7FC581E022C9}"/>
                </a:ext>
              </a:extLst>
            </p:cNvPr>
            <p:cNvSpPr>
              <a:spLocks noChangeShapeType="1"/>
            </p:cNvSpPr>
            <p:nvPr/>
          </p:nvSpPr>
          <p:spPr bwMode="auto">
            <a:xfrm flipH="1">
              <a:off x="4493" y="3453"/>
              <a:ext cx="171" cy="99"/>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72" name="Line 136">
              <a:extLst>
                <a:ext uri="{FF2B5EF4-FFF2-40B4-BE49-F238E27FC236}">
                  <a16:creationId xmlns:a16="http://schemas.microsoft.com/office/drawing/2014/main" id="{86265799-F915-4395-A7CB-27031BCE8A04}"/>
                </a:ext>
              </a:extLst>
            </p:cNvPr>
            <p:cNvSpPr>
              <a:spLocks noChangeShapeType="1"/>
            </p:cNvSpPr>
            <p:nvPr/>
          </p:nvSpPr>
          <p:spPr bwMode="auto">
            <a:xfrm flipH="1">
              <a:off x="4542" y="3511"/>
              <a:ext cx="122" cy="70"/>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73" name="Line 137">
              <a:extLst>
                <a:ext uri="{FF2B5EF4-FFF2-40B4-BE49-F238E27FC236}">
                  <a16:creationId xmlns:a16="http://schemas.microsoft.com/office/drawing/2014/main" id="{73C96CFC-651A-494F-A358-A2C00E74BDC6}"/>
                </a:ext>
              </a:extLst>
            </p:cNvPr>
            <p:cNvSpPr>
              <a:spLocks noChangeShapeType="1"/>
            </p:cNvSpPr>
            <p:nvPr/>
          </p:nvSpPr>
          <p:spPr bwMode="auto">
            <a:xfrm>
              <a:off x="4493" y="3552"/>
              <a:ext cx="0" cy="198"/>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74" name="Line 138">
              <a:extLst>
                <a:ext uri="{FF2B5EF4-FFF2-40B4-BE49-F238E27FC236}">
                  <a16:creationId xmlns:a16="http://schemas.microsoft.com/office/drawing/2014/main" id="{0824FBC9-A966-4204-B241-B3B6C5CC0CB0}"/>
                </a:ext>
              </a:extLst>
            </p:cNvPr>
            <p:cNvSpPr>
              <a:spLocks noChangeShapeType="1"/>
            </p:cNvSpPr>
            <p:nvPr/>
          </p:nvSpPr>
          <p:spPr bwMode="auto">
            <a:xfrm>
              <a:off x="4493" y="3750"/>
              <a:ext cx="171" cy="98"/>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75" name="Line 139">
              <a:extLst>
                <a:ext uri="{FF2B5EF4-FFF2-40B4-BE49-F238E27FC236}">
                  <a16:creationId xmlns:a16="http://schemas.microsoft.com/office/drawing/2014/main" id="{B7D99F48-19D7-45D8-970F-8DBBE5B32D44}"/>
                </a:ext>
              </a:extLst>
            </p:cNvPr>
            <p:cNvSpPr>
              <a:spLocks noChangeShapeType="1"/>
            </p:cNvSpPr>
            <p:nvPr/>
          </p:nvSpPr>
          <p:spPr bwMode="auto">
            <a:xfrm>
              <a:off x="4542" y="3722"/>
              <a:ext cx="122" cy="69"/>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76" name="Line 140">
              <a:extLst>
                <a:ext uri="{FF2B5EF4-FFF2-40B4-BE49-F238E27FC236}">
                  <a16:creationId xmlns:a16="http://schemas.microsoft.com/office/drawing/2014/main" id="{D80F6847-C258-41E0-B5B6-777795F341BA}"/>
                </a:ext>
              </a:extLst>
            </p:cNvPr>
            <p:cNvSpPr>
              <a:spLocks noChangeShapeType="1"/>
            </p:cNvSpPr>
            <p:nvPr/>
          </p:nvSpPr>
          <p:spPr bwMode="auto">
            <a:xfrm flipV="1">
              <a:off x="4664" y="3750"/>
              <a:ext cx="172" cy="98"/>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77" name="Line 141">
              <a:extLst>
                <a:ext uri="{FF2B5EF4-FFF2-40B4-BE49-F238E27FC236}">
                  <a16:creationId xmlns:a16="http://schemas.microsoft.com/office/drawing/2014/main" id="{D54CC643-10EC-471E-869F-F92BB6CA00EA}"/>
                </a:ext>
              </a:extLst>
            </p:cNvPr>
            <p:cNvSpPr>
              <a:spLocks noChangeShapeType="1"/>
            </p:cNvSpPr>
            <p:nvPr/>
          </p:nvSpPr>
          <p:spPr bwMode="auto">
            <a:xfrm flipV="1">
              <a:off x="4836" y="3552"/>
              <a:ext cx="0" cy="198"/>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78" name="Line 142">
              <a:extLst>
                <a:ext uri="{FF2B5EF4-FFF2-40B4-BE49-F238E27FC236}">
                  <a16:creationId xmlns:a16="http://schemas.microsoft.com/office/drawing/2014/main" id="{0C0A07AA-3937-4BE9-A9C2-AC5AC39D5270}"/>
                </a:ext>
              </a:extLst>
            </p:cNvPr>
            <p:cNvSpPr>
              <a:spLocks noChangeShapeType="1"/>
            </p:cNvSpPr>
            <p:nvPr/>
          </p:nvSpPr>
          <p:spPr bwMode="auto">
            <a:xfrm flipV="1">
              <a:off x="4786" y="3581"/>
              <a:ext cx="0" cy="141"/>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79" name="Line 143">
              <a:extLst>
                <a:ext uri="{FF2B5EF4-FFF2-40B4-BE49-F238E27FC236}">
                  <a16:creationId xmlns:a16="http://schemas.microsoft.com/office/drawing/2014/main" id="{94C9984E-046A-4023-AF77-B9F9C5290C39}"/>
                </a:ext>
              </a:extLst>
            </p:cNvPr>
            <p:cNvSpPr>
              <a:spLocks noChangeShapeType="1"/>
            </p:cNvSpPr>
            <p:nvPr/>
          </p:nvSpPr>
          <p:spPr bwMode="auto">
            <a:xfrm flipH="1" flipV="1">
              <a:off x="4664" y="3453"/>
              <a:ext cx="172" cy="99"/>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80" name="Rectangle 144">
              <a:extLst>
                <a:ext uri="{FF2B5EF4-FFF2-40B4-BE49-F238E27FC236}">
                  <a16:creationId xmlns:a16="http://schemas.microsoft.com/office/drawing/2014/main" id="{F27FB19F-ACA5-4FCB-B175-42AACA6D9B13}"/>
                </a:ext>
              </a:extLst>
            </p:cNvPr>
            <p:cNvSpPr>
              <a:spLocks noChangeArrowheads="1"/>
            </p:cNvSpPr>
            <p:nvPr/>
          </p:nvSpPr>
          <p:spPr bwMode="auto">
            <a:xfrm>
              <a:off x="4606" y="3168"/>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N</a:t>
              </a:r>
              <a:endParaRPr lang="en-US" altLang="zh-CN"/>
            </a:p>
          </p:txBody>
        </p:sp>
        <p:sp>
          <p:nvSpPr>
            <p:cNvPr id="193681" name="Rectangle 145">
              <a:extLst>
                <a:ext uri="{FF2B5EF4-FFF2-40B4-BE49-F238E27FC236}">
                  <a16:creationId xmlns:a16="http://schemas.microsoft.com/office/drawing/2014/main" id="{9080AEAA-4021-492A-935F-1B8755198105}"/>
                </a:ext>
              </a:extLst>
            </p:cNvPr>
            <p:cNvSpPr>
              <a:spLocks noChangeArrowheads="1"/>
            </p:cNvSpPr>
            <p:nvPr/>
          </p:nvSpPr>
          <p:spPr bwMode="auto">
            <a:xfrm>
              <a:off x="4725" y="3168"/>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H</a:t>
              </a:r>
              <a:endParaRPr lang="en-US" altLang="zh-CN"/>
            </a:p>
          </p:txBody>
        </p:sp>
        <p:sp>
          <p:nvSpPr>
            <p:cNvPr id="193682" name="Rectangle 146">
              <a:extLst>
                <a:ext uri="{FF2B5EF4-FFF2-40B4-BE49-F238E27FC236}">
                  <a16:creationId xmlns:a16="http://schemas.microsoft.com/office/drawing/2014/main" id="{788F33A7-3300-4C1C-9D6E-1B2AE0FA4B62}"/>
                </a:ext>
              </a:extLst>
            </p:cNvPr>
            <p:cNvSpPr>
              <a:spLocks noChangeArrowheads="1"/>
            </p:cNvSpPr>
            <p:nvPr/>
          </p:nvSpPr>
          <p:spPr bwMode="auto">
            <a:xfrm>
              <a:off x="4844" y="3242"/>
              <a:ext cx="13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solidFill>
                    <a:srgbClr val="232DDE"/>
                  </a:solidFill>
                </a:rPr>
                <a:t>2</a:t>
              </a:r>
              <a:endParaRPr lang="en-US" altLang="zh-CN"/>
            </a:p>
          </p:txBody>
        </p:sp>
        <p:sp>
          <p:nvSpPr>
            <p:cNvPr id="193683" name="Line 147">
              <a:extLst>
                <a:ext uri="{FF2B5EF4-FFF2-40B4-BE49-F238E27FC236}">
                  <a16:creationId xmlns:a16="http://schemas.microsoft.com/office/drawing/2014/main" id="{0445A29F-11CC-4AB9-BAF7-424FE1DF1452}"/>
                </a:ext>
              </a:extLst>
            </p:cNvPr>
            <p:cNvSpPr>
              <a:spLocks noChangeShapeType="1"/>
            </p:cNvSpPr>
            <p:nvPr/>
          </p:nvSpPr>
          <p:spPr bwMode="auto">
            <a:xfrm flipV="1">
              <a:off x="4664" y="3341"/>
              <a:ext cx="0" cy="112"/>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84" name="Line 148">
              <a:extLst>
                <a:ext uri="{FF2B5EF4-FFF2-40B4-BE49-F238E27FC236}">
                  <a16:creationId xmlns:a16="http://schemas.microsoft.com/office/drawing/2014/main" id="{71261B81-EC26-40A2-81E6-DB81FCF85C2C}"/>
                </a:ext>
              </a:extLst>
            </p:cNvPr>
            <p:cNvSpPr>
              <a:spLocks noChangeShapeType="1"/>
            </p:cNvSpPr>
            <p:nvPr/>
          </p:nvSpPr>
          <p:spPr bwMode="auto">
            <a:xfrm>
              <a:off x="4836" y="3750"/>
              <a:ext cx="173" cy="100"/>
            </a:xfrm>
            <a:prstGeom prst="line">
              <a:avLst/>
            </a:prstGeom>
            <a:noFill/>
            <a:ln w="31750">
              <a:solidFill>
                <a:srgbClr val="232DDE"/>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3685" name="Rectangle 149">
              <a:extLst>
                <a:ext uri="{FF2B5EF4-FFF2-40B4-BE49-F238E27FC236}">
                  <a16:creationId xmlns:a16="http://schemas.microsoft.com/office/drawing/2014/main" id="{82D47ECC-DFA1-499F-AA71-A626FDA446B5}"/>
                </a:ext>
              </a:extLst>
            </p:cNvPr>
            <p:cNvSpPr>
              <a:spLocks noChangeArrowheads="1"/>
            </p:cNvSpPr>
            <p:nvPr/>
          </p:nvSpPr>
          <p:spPr bwMode="auto">
            <a:xfrm>
              <a:off x="3050" y="3424"/>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H</a:t>
              </a:r>
              <a:endParaRPr lang="en-US" altLang="zh-CN"/>
            </a:p>
          </p:txBody>
        </p:sp>
        <p:sp>
          <p:nvSpPr>
            <p:cNvPr id="193686" name="Rectangle 150">
              <a:extLst>
                <a:ext uri="{FF2B5EF4-FFF2-40B4-BE49-F238E27FC236}">
                  <a16:creationId xmlns:a16="http://schemas.microsoft.com/office/drawing/2014/main" id="{629B4C07-EC18-41C3-AC93-B05AF7C30342}"/>
                </a:ext>
              </a:extLst>
            </p:cNvPr>
            <p:cNvSpPr>
              <a:spLocks noChangeArrowheads="1"/>
            </p:cNvSpPr>
            <p:nvPr/>
          </p:nvSpPr>
          <p:spPr bwMode="auto">
            <a:xfrm>
              <a:off x="3169" y="3424"/>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C</a:t>
              </a:r>
              <a:endParaRPr lang="en-US" altLang="zh-CN"/>
            </a:p>
          </p:txBody>
        </p:sp>
        <p:sp>
          <p:nvSpPr>
            <p:cNvPr id="193687" name="Rectangle 151">
              <a:extLst>
                <a:ext uri="{FF2B5EF4-FFF2-40B4-BE49-F238E27FC236}">
                  <a16:creationId xmlns:a16="http://schemas.microsoft.com/office/drawing/2014/main" id="{1DA35DCF-65B2-4AA3-843D-EBCB00D3F1DF}"/>
                </a:ext>
              </a:extLst>
            </p:cNvPr>
            <p:cNvSpPr>
              <a:spLocks noChangeArrowheads="1"/>
            </p:cNvSpPr>
            <p:nvPr/>
          </p:nvSpPr>
          <p:spPr bwMode="auto">
            <a:xfrm>
              <a:off x="3288" y="3424"/>
              <a:ext cx="1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l</a:t>
              </a:r>
              <a:endParaRPr lang="en-US" altLang="zh-CN"/>
            </a:p>
          </p:txBody>
        </p:sp>
        <p:sp>
          <p:nvSpPr>
            <p:cNvPr id="193688" name="Rectangle 152">
              <a:extLst>
                <a:ext uri="{FF2B5EF4-FFF2-40B4-BE49-F238E27FC236}">
                  <a16:creationId xmlns:a16="http://schemas.microsoft.com/office/drawing/2014/main" id="{683E56A2-EE0D-4F24-9172-9671052F1969}"/>
                </a:ext>
              </a:extLst>
            </p:cNvPr>
            <p:cNvSpPr>
              <a:spLocks noChangeArrowheads="1"/>
            </p:cNvSpPr>
            <p:nvPr/>
          </p:nvSpPr>
          <p:spPr bwMode="auto">
            <a:xfrm>
              <a:off x="3334" y="3424"/>
              <a:ext cx="1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a:t>
              </a:r>
              <a:endParaRPr lang="en-US" altLang="zh-CN"/>
            </a:p>
          </p:txBody>
        </p:sp>
        <p:sp>
          <p:nvSpPr>
            <p:cNvPr id="193689" name="Rectangle 153">
              <a:extLst>
                <a:ext uri="{FF2B5EF4-FFF2-40B4-BE49-F238E27FC236}">
                  <a16:creationId xmlns:a16="http://schemas.microsoft.com/office/drawing/2014/main" id="{432FCC6A-C284-422A-98F8-867914649555}"/>
                </a:ext>
              </a:extLst>
            </p:cNvPr>
            <p:cNvSpPr>
              <a:spLocks noChangeArrowheads="1"/>
            </p:cNvSpPr>
            <p:nvPr/>
          </p:nvSpPr>
          <p:spPr bwMode="auto">
            <a:xfrm>
              <a:off x="3380" y="3424"/>
              <a:ext cx="1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 </a:t>
              </a:r>
              <a:endParaRPr lang="en-US" altLang="zh-CN"/>
            </a:p>
          </p:txBody>
        </p:sp>
        <p:sp>
          <p:nvSpPr>
            <p:cNvPr id="193690" name="Rectangle 154">
              <a:extLst>
                <a:ext uri="{FF2B5EF4-FFF2-40B4-BE49-F238E27FC236}">
                  <a16:creationId xmlns:a16="http://schemas.microsoft.com/office/drawing/2014/main" id="{593B0B1A-7F9F-482B-A4F2-C270ECF1A20D}"/>
                </a:ext>
              </a:extLst>
            </p:cNvPr>
            <p:cNvSpPr>
              <a:spLocks noChangeArrowheads="1"/>
            </p:cNvSpPr>
            <p:nvPr/>
          </p:nvSpPr>
          <p:spPr bwMode="auto">
            <a:xfrm>
              <a:off x="3426" y="3424"/>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H</a:t>
              </a:r>
              <a:endParaRPr lang="en-US" altLang="zh-CN"/>
            </a:p>
          </p:txBody>
        </p:sp>
        <p:sp>
          <p:nvSpPr>
            <p:cNvPr id="193691" name="Rectangle 155">
              <a:extLst>
                <a:ext uri="{FF2B5EF4-FFF2-40B4-BE49-F238E27FC236}">
                  <a16:creationId xmlns:a16="http://schemas.microsoft.com/office/drawing/2014/main" id="{F5714E01-A1A4-4842-BEBA-D51C1C0AF750}"/>
                </a:ext>
              </a:extLst>
            </p:cNvPr>
            <p:cNvSpPr>
              <a:spLocks noChangeArrowheads="1"/>
            </p:cNvSpPr>
            <p:nvPr/>
          </p:nvSpPr>
          <p:spPr bwMode="auto">
            <a:xfrm>
              <a:off x="3545" y="3497"/>
              <a:ext cx="13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solidFill>
                    <a:srgbClr val="232DDE"/>
                  </a:solidFill>
                </a:rPr>
                <a:t>2</a:t>
              </a:r>
              <a:endParaRPr lang="en-US" altLang="zh-CN"/>
            </a:p>
          </p:txBody>
        </p:sp>
        <p:sp>
          <p:nvSpPr>
            <p:cNvPr id="193692" name="Rectangle 156">
              <a:extLst>
                <a:ext uri="{FF2B5EF4-FFF2-40B4-BE49-F238E27FC236}">
                  <a16:creationId xmlns:a16="http://schemas.microsoft.com/office/drawing/2014/main" id="{0FED6D4C-6884-4383-BBF8-60A5E0B34B81}"/>
                </a:ext>
              </a:extLst>
            </p:cNvPr>
            <p:cNvSpPr>
              <a:spLocks noChangeArrowheads="1"/>
            </p:cNvSpPr>
            <p:nvPr/>
          </p:nvSpPr>
          <p:spPr bwMode="auto">
            <a:xfrm>
              <a:off x="3614" y="3424"/>
              <a:ext cx="211"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O</a:t>
              </a:r>
              <a:endParaRPr lang="en-US" altLang="zh-CN"/>
            </a:p>
          </p:txBody>
        </p:sp>
        <p:sp>
          <p:nvSpPr>
            <p:cNvPr id="193693" name="Rectangle 157">
              <a:extLst>
                <a:ext uri="{FF2B5EF4-FFF2-40B4-BE49-F238E27FC236}">
                  <a16:creationId xmlns:a16="http://schemas.microsoft.com/office/drawing/2014/main" id="{15049749-2545-4DC0-BFCB-896F9D6456C8}"/>
                </a:ext>
              </a:extLst>
            </p:cNvPr>
            <p:cNvSpPr>
              <a:spLocks noChangeArrowheads="1"/>
            </p:cNvSpPr>
            <p:nvPr/>
          </p:nvSpPr>
          <p:spPr bwMode="auto">
            <a:xfrm>
              <a:off x="3743" y="3424"/>
              <a:ext cx="1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a:t>
              </a:r>
              <a:endParaRPr lang="en-US" altLang="zh-CN"/>
            </a:p>
          </p:txBody>
        </p:sp>
        <p:sp>
          <p:nvSpPr>
            <p:cNvPr id="193694" name="Rectangle 158">
              <a:extLst>
                <a:ext uri="{FF2B5EF4-FFF2-40B4-BE49-F238E27FC236}">
                  <a16:creationId xmlns:a16="http://schemas.microsoft.com/office/drawing/2014/main" id="{59863365-F74B-471C-BFC3-B28D015F1EFB}"/>
                </a:ext>
              </a:extLst>
            </p:cNvPr>
            <p:cNvSpPr>
              <a:spLocks noChangeArrowheads="1"/>
            </p:cNvSpPr>
            <p:nvPr/>
          </p:nvSpPr>
          <p:spPr bwMode="auto">
            <a:xfrm>
              <a:off x="3789" y="3424"/>
              <a:ext cx="1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 </a:t>
              </a:r>
              <a:endParaRPr lang="en-US" altLang="zh-CN"/>
            </a:p>
          </p:txBody>
        </p:sp>
        <p:sp>
          <p:nvSpPr>
            <p:cNvPr id="193695" name="Rectangle 159">
              <a:extLst>
                <a:ext uri="{FF2B5EF4-FFF2-40B4-BE49-F238E27FC236}">
                  <a16:creationId xmlns:a16="http://schemas.microsoft.com/office/drawing/2014/main" id="{96473B27-5F7E-42D0-94C0-D32F5D713375}"/>
                </a:ext>
              </a:extLst>
            </p:cNvPr>
            <p:cNvSpPr>
              <a:spLocks noChangeArrowheads="1"/>
            </p:cNvSpPr>
            <p:nvPr/>
          </p:nvSpPr>
          <p:spPr bwMode="auto">
            <a:xfrm>
              <a:off x="3833" y="3424"/>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N</a:t>
              </a:r>
              <a:endParaRPr lang="en-US" altLang="zh-CN"/>
            </a:p>
          </p:txBody>
        </p:sp>
        <p:sp>
          <p:nvSpPr>
            <p:cNvPr id="193696" name="Rectangle 160">
              <a:extLst>
                <a:ext uri="{FF2B5EF4-FFF2-40B4-BE49-F238E27FC236}">
                  <a16:creationId xmlns:a16="http://schemas.microsoft.com/office/drawing/2014/main" id="{AFB7781D-CA5A-4553-A5D5-3E8BCBDD8A12}"/>
                </a:ext>
              </a:extLst>
            </p:cNvPr>
            <p:cNvSpPr>
              <a:spLocks noChangeArrowheads="1"/>
            </p:cNvSpPr>
            <p:nvPr/>
          </p:nvSpPr>
          <p:spPr bwMode="auto">
            <a:xfrm>
              <a:off x="3954" y="3424"/>
              <a:ext cx="17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a</a:t>
              </a:r>
              <a:endParaRPr lang="en-US" altLang="zh-CN"/>
            </a:p>
          </p:txBody>
        </p:sp>
        <p:sp>
          <p:nvSpPr>
            <p:cNvPr id="193697" name="Rectangle 161">
              <a:extLst>
                <a:ext uri="{FF2B5EF4-FFF2-40B4-BE49-F238E27FC236}">
                  <a16:creationId xmlns:a16="http://schemas.microsoft.com/office/drawing/2014/main" id="{170AAC62-2ABC-4ACF-9227-BFFBF197853A}"/>
                </a:ext>
              </a:extLst>
            </p:cNvPr>
            <p:cNvSpPr>
              <a:spLocks noChangeArrowheads="1"/>
            </p:cNvSpPr>
            <p:nvPr/>
          </p:nvSpPr>
          <p:spPr bwMode="auto">
            <a:xfrm>
              <a:off x="4044" y="3424"/>
              <a:ext cx="20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N</a:t>
              </a:r>
              <a:endParaRPr lang="en-US" altLang="zh-CN"/>
            </a:p>
          </p:txBody>
        </p:sp>
        <p:sp>
          <p:nvSpPr>
            <p:cNvPr id="193698" name="Rectangle 162">
              <a:extLst>
                <a:ext uri="{FF2B5EF4-FFF2-40B4-BE49-F238E27FC236}">
                  <a16:creationId xmlns:a16="http://schemas.microsoft.com/office/drawing/2014/main" id="{5CB6BAA8-E270-4458-A1FF-DA892839EA33}"/>
                </a:ext>
              </a:extLst>
            </p:cNvPr>
            <p:cNvSpPr>
              <a:spLocks noChangeArrowheads="1"/>
            </p:cNvSpPr>
            <p:nvPr/>
          </p:nvSpPr>
          <p:spPr bwMode="auto">
            <a:xfrm>
              <a:off x="4163" y="3424"/>
              <a:ext cx="211"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b="1">
                  <a:solidFill>
                    <a:srgbClr val="232DDE"/>
                  </a:solidFill>
                </a:rPr>
                <a:t>O</a:t>
              </a:r>
              <a:endParaRPr lang="en-US" altLang="zh-CN"/>
            </a:p>
          </p:txBody>
        </p:sp>
        <p:sp>
          <p:nvSpPr>
            <p:cNvPr id="193699" name="Rectangle 163">
              <a:extLst>
                <a:ext uri="{FF2B5EF4-FFF2-40B4-BE49-F238E27FC236}">
                  <a16:creationId xmlns:a16="http://schemas.microsoft.com/office/drawing/2014/main" id="{856224D1-3253-4707-BAD4-20D9208F4E0D}"/>
                </a:ext>
              </a:extLst>
            </p:cNvPr>
            <p:cNvSpPr>
              <a:spLocks noChangeArrowheads="1"/>
            </p:cNvSpPr>
            <p:nvPr/>
          </p:nvSpPr>
          <p:spPr bwMode="auto">
            <a:xfrm>
              <a:off x="4292" y="3497"/>
              <a:ext cx="13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solidFill>
                    <a:srgbClr val="232DDE"/>
                  </a:solidFill>
                </a:rPr>
                <a:t>2</a:t>
              </a:r>
              <a:endParaRPr lang="en-US" altLang="zh-CN"/>
            </a:p>
          </p:txBody>
        </p:sp>
        <p:sp>
          <p:nvSpPr>
            <p:cNvPr id="193700" name="Freeform 164">
              <a:extLst>
                <a:ext uri="{FF2B5EF4-FFF2-40B4-BE49-F238E27FC236}">
                  <a16:creationId xmlns:a16="http://schemas.microsoft.com/office/drawing/2014/main" id="{5A8DA65D-C900-477E-9263-9E8CD06A34B7}"/>
                </a:ext>
              </a:extLst>
            </p:cNvPr>
            <p:cNvSpPr>
              <a:spLocks/>
            </p:cNvSpPr>
            <p:nvPr/>
          </p:nvSpPr>
          <p:spPr bwMode="auto">
            <a:xfrm>
              <a:off x="2689" y="1159"/>
              <a:ext cx="653" cy="789"/>
            </a:xfrm>
            <a:custGeom>
              <a:avLst/>
              <a:gdLst>
                <a:gd name="T0" fmla="*/ 620 w 653"/>
                <a:gd name="T1" fmla="*/ 0 h 789"/>
                <a:gd name="T2" fmla="*/ 653 w 653"/>
                <a:gd name="T3" fmla="*/ 33 h 789"/>
                <a:gd name="T4" fmla="*/ 653 w 653"/>
                <a:gd name="T5" fmla="*/ 789 h 789"/>
                <a:gd name="T6" fmla="*/ 33 w 653"/>
                <a:gd name="T7" fmla="*/ 789 h 789"/>
                <a:gd name="T8" fmla="*/ 0 w 653"/>
                <a:gd name="T9" fmla="*/ 756 h 789"/>
                <a:gd name="T10" fmla="*/ 620 w 653"/>
                <a:gd name="T11" fmla="*/ 756 h 789"/>
                <a:gd name="T12" fmla="*/ 620 w 653"/>
                <a:gd name="T13" fmla="*/ 0 h 789"/>
              </a:gdLst>
              <a:ahLst/>
              <a:cxnLst>
                <a:cxn ang="0">
                  <a:pos x="T0" y="T1"/>
                </a:cxn>
                <a:cxn ang="0">
                  <a:pos x="T2" y="T3"/>
                </a:cxn>
                <a:cxn ang="0">
                  <a:pos x="T4" y="T5"/>
                </a:cxn>
                <a:cxn ang="0">
                  <a:pos x="T6" y="T7"/>
                </a:cxn>
                <a:cxn ang="0">
                  <a:pos x="T8" y="T9"/>
                </a:cxn>
                <a:cxn ang="0">
                  <a:pos x="T10" y="T11"/>
                </a:cxn>
                <a:cxn ang="0">
                  <a:pos x="T12" y="T13"/>
                </a:cxn>
              </a:cxnLst>
              <a:rect l="0" t="0" r="r" b="b"/>
              <a:pathLst>
                <a:path w="653" h="789">
                  <a:moveTo>
                    <a:pt x="620" y="0"/>
                  </a:moveTo>
                  <a:lnTo>
                    <a:pt x="653" y="33"/>
                  </a:lnTo>
                  <a:lnTo>
                    <a:pt x="653" y="789"/>
                  </a:lnTo>
                  <a:lnTo>
                    <a:pt x="33" y="789"/>
                  </a:lnTo>
                  <a:lnTo>
                    <a:pt x="0" y="756"/>
                  </a:lnTo>
                  <a:lnTo>
                    <a:pt x="620" y="756"/>
                  </a:lnTo>
                  <a:lnTo>
                    <a:pt x="62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3701" name="Freeform 165">
              <a:extLst>
                <a:ext uri="{FF2B5EF4-FFF2-40B4-BE49-F238E27FC236}">
                  <a16:creationId xmlns:a16="http://schemas.microsoft.com/office/drawing/2014/main" id="{34713825-625C-4417-8260-950F09514510}"/>
                </a:ext>
              </a:extLst>
            </p:cNvPr>
            <p:cNvSpPr>
              <a:spLocks/>
            </p:cNvSpPr>
            <p:nvPr/>
          </p:nvSpPr>
          <p:spPr bwMode="auto">
            <a:xfrm>
              <a:off x="2689" y="1159"/>
              <a:ext cx="612" cy="748"/>
            </a:xfrm>
            <a:custGeom>
              <a:avLst/>
              <a:gdLst>
                <a:gd name="T0" fmla="*/ 612 w 612"/>
                <a:gd name="T1" fmla="*/ 0 h 748"/>
                <a:gd name="T2" fmla="*/ 0 w 612"/>
                <a:gd name="T3" fmla="*/ 0 h 748"/>
                <a:gd name="T4" fmla="*/ 0 w 612"/>
                <a:gd name="T5" fmla="*/ 748 h 748"/>
                <a:gd name="T6" fmla="*/ 0 w 612"/>
                <a:gd name="T7" fmla="*/ 0 h 748"/>
              </a:gdLst>
              <a:ahLst/>
              <a:cxnLst>
                <a:cxn ang="0">
                  <a:pos x="T0" y="T1"/>
                </a:cxn>
                <a:cxn ang="0">
                  <a:pos x="T2" y="T3"/>
                </a:cxn>
                <a:cxn ang="0">
                  <a:pos x="T4" y="T5"/>
                </a:cxn>
                <a:cxn ang="0">
                  <a:pos x="T6" y="T7"/>
                </a:cxn>
              </a:cxnLst>
              <a:rect l="0" t="0" r="r" b="b"/>
              <a:pathLst>
                <a:path w="612" h="748">
                  <a:moveTo>
                    <a:pt x="612" y="0"/>
                  </a:moveTo>
                  <a:lnTo>
                    <a:pt x="0" y="0"/>
                  </a:lnTo>
                  <a:lnTo>
                    <a:pt x="0" y="748"/>
                  </a:lnTo>
                  <a:lnTo>
                    <a:pt x="0" y="0"/>
                  </a:lnTo>
                </a:path>
              </a:pathLst>
            </a:custGeom>
            <a:noFill/>
            <a:ln w="1270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93702" name="Text Box 166">
            <a:extLst>
              <a:ext uri="{FF2B5EF4-FFF2-40B4-BE49-F238E27FC236}">
                <a16:creationId xmlns:a16="http://schemas.microsoft.com/office/drawing/2014/main" id="{7031DB4B-21CD-4044-86B8-A467FAD2EE76}"/>
              </a:ext>
            </a:extLst>
          </p:cNvPr>
          <p:cNvSpPr txBox="1">
            <a:spLocks noChangeArrowheads="1"/>
          </p:cNvSpPr>
          <p:nvPr/>
        </p:nvSpPr>
        <p:spPr bwMode="auto">
          <a:xfrm>
            <a:off x="5486400" y="59436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00CC"/>
                </a:solidFill>
              </a:rPr>
              <a:t>0</a:t>
            </a:r>
            <a:r>
              <a:rPr lang="en-US" altLang="zh-CN" sz="2000" b="1" baseline="30000">
                <a:solidFill>
                  <a:srgbClr val="0000CC"/>
                </a:solidFill>
              </a:rPr>
              <a:t>o</a:t>
            </a:r>
            <a:r>
              <a:rPr lang="en-US" altLang="zh-CN" sz="2000" b="1">
                <a:solidFill>
                  <a:srgbClr val="0000CC"/>
                </a:solidFill>
              </a:rPr>
              <a:t>C</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Text Box 4">
            <a:extLst>
              <a:ext uri="{FF2B5EF4-FFF2-40B4-BE49-F238E27FC236}">
                <a16:creationId xmlns:a16="http://schemas.microsoft.com/office/drawing/2014/main" id="{4DEBCBBC-E959-4715-85C6-D4E26A7FD5BC}"/>
              </a:ext>
            </a:extLst>
          </p:cNvPr>
          <p:cNvSpPr txBox="1">
            <a:spLocks noChangeArrowheads="1"/>
          </p:cNvSpPr>
          <p:nvPr/>
        </p:nvSpPr>
        <p:spPr bwMode="auto">
          <a:xfrm>
            <a:off x="1143000" y="838200"/>
            <a:ext cx="67818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spcBef>
                <a:spcPct val="50000"/>
              </a:spcBef>
              <a:buFont typeface="Wingdings" panose="05000000000000000000" pitchFamily="2" charset="2"/>
              <a:buNone/>
            </a:pPr>
            <a:r>
              <a:rPr lang="en-US" altLang="zh-CN" sz="2000" b="1">
                <a:solidFill>
                  <a:schemeClr val="accent1"/>
                </a:solidFill>
              </a:rPr>
              <a:t>       1961</a:t>
            </a:r>
            <a:r>
              <a:rPr lang="zh-CN" altLang="en-US" sz="2000" b="1">
                <a:solidFill>
                  <a:schemeClr val="accent1"/>
                </a:solidFill>
              </a:rPr>
              <a:t>年，</a:t>
            </a:r>
            <a:r>
              <a:rPr lang="en-US" altLang="zh-CN" sz="2000" b="1">
                <a:solidFill>
                  <a:schemeClr val="accent1"/>
                </a:solidFill>
              </a:rPr>
              <a:t>Olah</a:t>
            </a:r>
            <a:r>
              <a:rPr lang="en-US" altLang="zh-CN" sz="2000" b="1">
                <a:solidFill>
                  <a:schemeClr val="accent1"/>
                </a:solidFill>
                <a:latin typeface="黑体" panose="02010609060101010101" pitchFamily="49" charset="-122"/>
                <a:ea typeface="黑体" panose="02010609060101010101" pitchFamily="49" charset="-122"/>
              </a:rPr>
              <a:t>(</a:t>
            </a:r>
            <a:r>
              <a:rPr lang="zh-CN" altLang="en-US" sz="2000" b="1">
                <a:solidFill>
                  <a:schemeClr val="accent1"/>
                </a:solidFill>
              </a:rPr>
              <a:t>奥拉）将</a:t>
            </a:r>
            <a:r>
              <a:rPr lang="en-US" altLang="zh-CN" sz="2000" b="1">
                <a:solidFill>
                  <a:schemeClr val="accent1"/>
                </a:solidFill>
              </a:rPr>
              <a:t>Schiemann</a:t>
            </a:r>
            <a:r>
              <a:rPr lang="zh-CN" altLang="en-US" sz="2000" b="1">
                <a:solidFill>
                  <a:schemeClr val="accent1"/>
                </a:solidFill>
              </a:rPr>
              <a:t>反应推广到用于制备芳香氯或溴化物</a:t>
            </a:r>
            <a:r>
              <a:rPr lang="zh-CN" altLang="en-US" b="1"/>
              <a:t>。</a:t>
            </a:r>
          </a:p>
        </p:txBody>
      </p:sp>
      <p:sp>
        <p:nvSpPr>
          <p:cNvPr id="110598" name="Text Box 6">
            <a:extLst>
              <a:ext uri="{FF2B5EF4-FFF2-40B4-BE49-F238E27FC236}">
                <a16:creationId xmlns:a16="http://schemas.microsoft.com/office/drawing/2014/main" id="{3C581E87-C32B-4D76-9A57-941C4B2FFD28}"/>
              </a:ext>
            </a:extLst>
          </p:cNvPr>
          <p:cNvSpPr txBox="1">
            <a:spLocks noChangeArrowheads="1"/>
          </p:cNvSpPr>
          <p:nvPr/>
        </p:nvSpPr>
        <p:spPr bwMode="auto">
          <a:xfrm>
            <a:off x="762000" y="2041525"/>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663300"/>
                </a:solidFill>
                <a:ea typeface="黑体" panose="02010609060101010101" pitchFamily="49" charset="-122"/>
              </a:rPr>
              <a:t>Olah Reaction</a:t>
            </a:r>
          </a:p>
        </p:txBody>
      </p:sp>
      <p:grpSp>
        <p:nvGrpSpPr>
          <p:cNvPr id="110604" name="Group 12">
            <a:extLst>
              <a:ext uri="{FF2B5EF4-FFF2-40B4-BE49-F238E27FC236}">
                <a16:creationId xmlns:a16="http://schemas.microsoft.com/office/drawing/2014/main" id="{6EF84DD7-9507-48F2-8DAE-3B3312AD867C}"/>
              </a:ext>
            </a:extLst>
          </p:cNvPr>
          <p:cNvGrpSpPr>
            <a:grpSpLocks/>
          </p:cNvGrpSpPr>
          <p:nvPr/>
        </p:nvGrpSpPr>
        <p:grpSpPr bwMode="auto">
          <a:xfrm>
            <a:off x="1447800" y="2590800"/>
            <a:ext cx="6324600" cy="3276600"/>
            <a:chOff x="816" y="1632"/>
            <a:chExt cx="3984" cy="2064"/>
          </a:xfrm>
        </p:grpSpPr>
        <p:sp>
          <p:nvSpPr>
            <p:cNvPr id="110603" name="AutoShape 11">
              <a:extLst>
                <a:ext uri="{FF2B5EF4-FFF2-40B4-BE49-F238E27FC236}">
                  <a16:creationId xmlns:a16="http://schemas.microsoft.com/office/drawing/2014/main" id="{E0724D56-DD0B-405D-A161-50689D076192}"/>
                </a:ext>
              </a:extLst>
            </p:cNvPr>
            <p:cNvSpPr>
              <a:spLocks noChangeArrowheads="1"/>
            </p:cNvSpPr>
            <p:nvPr/>
          </p:nvSpPr>
          <p:spPr bwMode="auto">
            <a:xfrm>
              <a:off x="816" y="1632"/>
              <a:ext cx="3984" cy="2064"/>
            </a:xfrm>
            <a:prstGeom prst="roundRect">
              <a:avLst>
                <a:gd name="adj" fmla="val 16667"/>
              </a:avLst>
            </a:prstGeom>
            <a:gradFill rotWithShape="1">
              <a:gsLst>
                <a:gs pos="0">
                  <a:srgbClr val="BFC2FD"/>
                </a:gs>
                <a:gs pos="100000">
                  <a:schemeClr val="bg1"/>
                </a:gs>
              </a:gsLst>
              <a:lin ang="5400000" scaled="1"/>
            </a:gradFill>
            <a:ln w="9525" algn="ctr">
              <a:round/>
              <a:headEnd/>
              <a:tailEnd/>
            </a:ln>
            <a:effectLst/>
            <a:scene3d>
              <a:camera prst="legacyPerspectiveBottom"/>
              <a:lightRig rig="legacyFlat3" dir="t"/>
            </a:scene3d>
            <a:sp3d extrusionH="887400" prstMaterial="legacyMatte">
              <a:bevelT w="13500" h="13500" prst="angle"/>
              <a:bevelB w="13500" h="13500" prst="angle"/>
              <a:extrusionClr>
                <a:srgbClr val="BFC2FD"/>
              </a:extrusionClr>
              <a:contourClr>
                <a:srgbClr val="BFC2FD"/>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zh-CN" altLang="en-US"/>
            </a:p>
          </p:txBody>
        </p:sp>
        <p:graphicFrame>
          <p:nvGraphicFramePr>
            <p:cNvPr id="110602" name="Object 10">
              <a:extLst>
                <a:ext uri="{FF2B5EF4-FFF2-40B4-BE49-F238E27FC236}">
                  <a16:creationId xmlns:a16="http://schemas.microsoft.com/office/drawing/2014/main" id="{2FC775CB-66C1-4F0D-87CA-78960012E9EC}"/>
                </a:ext>
              </a:extLst>
            </p:cNvPr>
            <p:cNvGraphicFramePr>
              <a:graphicFrameLocks noChangeAspect="1"/>
            </p:cNvGraphicFramePr>
            <p:nvPr/>
          </p:nvGraphicFramePr>
          <p:xfrm>
            <a:off x="1104" y="1680"/>
            <a:ext cx="3408" cy="1919"/>
          </p:xfrm>
          <a:graphic>
            <a:graphicData uri="http://schemas.openxmlformats.org/presentationml/2006/ole">
              <mc:AlternateContent xmlns:mc="http://schemas.openxmlformats.org/markup-compatibility/2006">
                <mc:Choice xmlns:v="urn:schemas-microsoft-com:vml" Requires="v">
                  <p:oleObj spid="_x0000_s89109" name="CS ChemDraw Drawing" r:id="rId3" imgW="3281400" imgH="1847880" progId="ChemDraw.Document.6.0">
                    <p:embed/>
                  </p:oleObj>
                </mc:Choice>
                <mc:Fallback>
                  <p:oleObj name="CS ChemDraw Drawing" r:id="rId3" imgW="3281400" imgH="1847880" progId="ChemDraw.Document.6.0">
                    <p:embed/>
                    <p:pic>
                      <p:nvPicPr>
                        <p:cNvPr id="110602" name="Object 10">
                          <a:extLst>
                            <a:ext uri="{FF2B5EF4-FFF2-40B4-BE49-F238E27FC236}">
                              <a16:creationId xmlns:a16="http://schemas.microsoft.com/office/drawing/2014/main" id="{2FC775CB-66C1-4F0D-87CA-78960012E9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 y="1680"/>
                          <a:ext cx="3408" cy="1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7" name="Rectangle 11">
            <a:extLst>
              <a:ext uri="{FF2B5EF4-FFF2-40B4-BE49-F238E27FC236}">
                <a16:creationId xmlns:a16="http://schemas.microsoft.com/office/drawing/2014/main" id="{7C5C0E9A-B6AE-46C1-BD01-065E496D14F4}"/>
              </a:ext>
            </a:extLst>
          </p:cNvPr>
          <p:cNvSpPr>
            <a:spLocks noChangeArrowheads="1"/>
          </p:cNvSpPr>
          <p:nvPr/>
        </p:nvSpPr>
        <p:spPr bwMode="auto">
          <a:xfrm>
            <a:off x="2209800" y="3733800"/>
            <a:ext cx="304800" cy="228600"/>
          </a:xfrm>
          <a:prstGeom prst="rect">
            <a:avLst/>
          </a:prstGeom>
          <a:solidFill>
            <a:srgbClr val="FFC000"/>
          </a:solidFill>
          <a:ln>
            <a:noFill/>
          </a:ln>
          <a:effectLst/>
        </p:spPr>
        <p:txBody>
          <a:bodyPr anchor="ctr">
            <a:spAutoFit/>
          </a:bodyPr>
          <a:lstStyle/>
          <a:p>
            <a:endParaRPr lang="zh-CN" altLang="en-US"/>
          </a:p>
        </p:txBody>
      </p:sp>
      <p:sp>
        <p:nvSpPr>
          <p:cNvPr id="111628" name="Rectangle 12">
            <a:extLst>
              <a:ext uri="{FF2B5EF4-FFF2-40B4-BE49-F238E27FC236}">
                <a16:creationId xmlns:a16="http://schemas.microsoft.com/office/drawing/2014/main" id="{01FD6273-F0FC-495D-B439-34C59CD309A9}"/>
              </a:ext>
            </a:extLst>
          </p:cNvPr>
          <p:cNvSpPr>
            <a:spLocks noChangeArrowheads="1"/>
          </p:cNvSpPr>
          <p:nvPr/>
        </p:nvSpPr>
        <p:spPr bwMode="auto">
          <a:xfrm>
            <a:off x="2895600" y="3733800"/>
            <a:ext cx="304800" cy="228600"/>
          </a:xfrm>
          <a:prstGeom prst="rect">
            <a:avLst/>
          </a:prstGeom>
          <a:solidFill>
            <a:srgbClr val="FFC000"/>
          </a:solidFill>
          <a:ln>
            <a:noFill/>
          </a:ln>
          <a:effectLst/>
        </p:spPr>
        <p:txBody>
          <a:bodyPr anchor="ctr">
            <a:spAutoFit/>
          </a:bodyPr>
          <a:lstStyle/>
          <a:p>
            <a:endParaRPr lang="zh-CN" altLang="en-US"/>
          </a:p>
        </p:txBody>
      </p:sp>
      <p:sp>
        <p:nvSpPr>
          <p:cNvPr id="111629" name="Rectangle 13">
            <a:extLst>
              <a:ext uri="{FF2B5EF4-FFF2-40B4-BE49-F238E27FC236}">
                <a16:creationId xmlns:a16="http://schemas.microsoft.com/office/drawing/2014/main" id="{33436631-8C66-479A-92D7-DB9682626273}"/>
              </a:ext>
            </a:extLst>
          </p:cNvPr>
          <p:cNvSpPr>
            <a:spLocks noChangeArrowheads="1"/>
          </p:cNvSpPr>
          <p:nvPr/>
        </p:nvSpPr>
        <p:spPr bwMode="auto">
          <a:xfrm>
            <a:off x="2209800" y="5181600"/>
            <a:ext cx="304800" cy="228600"/>
          </a:xfrm>
          <a:prstGeom prst="rect">
            <a:avLst/>
          </a:prstGeom>
          <a:solidFill>
            <a:srgbClr val="FFC000"/>
          </a:solidFill>
          <a:ln>
            <a:noFill/>
          </a:ln>
          <a:effectLst/>
        </p:spPr>
        <p:txBody>
          <a:bodyPr anchor="ctr">
            <a:spAutoFit/>
          </a:bodyPr>
          <a:lstStyle/>
          <a:p>
            <a:endParaRPr lang="zh-CN" altLang="en-US"/>
          </a:p>
        </p:txBody>
      </p:sp>
      <p:sp>
        <p:nvSpPr>
          <p:cNvPr id="111630" name="Rectangle 14">
            <a:extLst>
              <a:ext uri="{FF2B5EF4-FFF2-40B4-BE49-F238E27FC236}">
                <a16:creationId xmlns:a16="http://schemas.microsoft.com/office/drawing/2014/main" id="{EA17E29D-9FB8-47C5-8B49-170365D05772}"/>
              </a:ext>
            </a:extLst>
          </p:cNvPr>
          <p:cNvSpPr>
            <a:spLocks noChangeArrowheads="1"/>
          </p:cNvSpPr>
          <p:nvPr/>
        </p:nvSpPr>
        <p:spPr bwMode="auto">
          <a:xfrm>
            <a:off x="2895600" y="5181600"/>
            <a:ext cx="304800" cy="228600"/>
          </a:xfrm>
          <a:prstGeom prst="rect">
            <a:avLst/>
          </a:prstGeom>
          <a:solidFill>
            <a:srgbClr val="FFC000"/>
          </a:solidFill>
          <a:ln>
            <a:noFill/>
          </a:ln>
          <a:effectLst/>
        </p:spPr>
        <p:txBody>
          <a:bodyPr anchor="ctr">
            <a:spAutoFit/>
          </a:bodyPr>
          <a:lstStyle/>
          <a:p>
            <a:endParaRPr lang="zh-CN" altLang="en-US"/>
          </a:p>
        </p:txBody>
      </p:sp>
      <p:graphicFrame>
        <p:nvGraphicFramePr>
          <p:cNvPr id="111626" name="Object 10">
            <a:extLst>
              <a:ext uri="{FF2B5EF4-FFF2-40B4-BE49-F238E27FC236}">
                <a16:creationId xmlns:a16="http://schemas.microsoft.com/office/drawing/2014/main" id="{07E22F47-A85B-48AC-B35E-8E6880CFBEC3}"/>
              </a:ext>
            </a:extLst>
          </p:cNvPr>
          <p:cNvGraphicFramePr>
            <a:graphicFrameLocks noChangeAspect="1"/>
          </p:cNvGraphicFramePr>
          <p:nvPr>
            <p:extLst>
              <p:ext uri="{D42A27DB-BD31-4B8C-83A1-F6EECF244321}">
                <p14:modId xmlns:p14="http://schemas.microsoft.com/office/powerpoint/2010/main" val="2757551240"/>
              </p:ext>
            </p:extLst>
          </p:nvPr>
        </p:nvGraphicFramePr>
        <p:xfrm>
          <a:off x="1141413" y="1885950"/>
          <a:ext cx="4956175" cy="3929063"/>
        </p:xfrm>
        <a:graphic>
          <a:graphicData uri="http://schemas.openxmlformats.org/presentationml/2006/ole">
            <mc:AlternateContent xmlns:mc="http://schemas.openxmlformats.org/markup-compatibility/2006">
              <mc:Choice xmlns:v="urn:schemas-microsoft-com:vml" Requires="v">
                <p:oleObj spid="_x0000_s90133" name="CS ChemDraw Drawing" r:id="rId3" imgW="3359057" imgH="2663859" progId="ChemDraw.Document.6.0">
                  <p:embed/>
                </p:oleObj>
              </mc:Choice>
              <mc:Fallback>
                <p:oleObj name="CS ChemDraw Drawing" r:id="rId3" imgW="3359057" imgH="2663859" progId="ChemDraw.Document.6.0">
                  <p:embed/>
                  <p:pic>
                    <p:nvPicPr>
                      <p:cNvPr id="111626" name="Object 10">
                        <a:extLst>
                          <a:ext uri="{FF2B5EF4-FFF2-40B4-BE49-F238E27FC236}">
                            <a16:creationId xmlns:a16="http://schemas.microsoft.com/office/drawing/2014/main" id="{07E22F47-A85B-48AC-B35E-8E6880CFBEC3}"/>
                          </a:ext>
                        </a:extLst>
                      </p:cNvPr>
                      <p:cNvPicPr>
                        <a:picLocks noChangeAspect="1" noChangeArrowheads="1"/>
                      </p:cNvPicPr>
                      <p:nvPr/>
                    </p:nvPicPr>
                    <p:blipFill>
                      <a:blip r:embed="rId4"/>
                      <a:srcRect/>
                      <a:stretch>
                        <a:fillRect/>
                      </a:stretch>
                    </p:blipFill>
                    <p:spPr bwMode="auto">
                      <a:xfrm>
                        <a:off x="1141413" y="1885950"/>
                        <a:ext cx="4956175" cy="392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22" name="Text Box 6">
            <a:extLst>
              <a:ext uri="{FF2B5EF4-FFF2-40B4-BE49-F238E27FC236}">
                <a16:creationId xmlns:a16="http://schemas.microsoft.com/office/drawing/2014/main" id="{916725AB-8514-4AE0-A6BF-89ACB29189B0}"/>
              </a:ext>
            </a:extLst>
          </p:cNvPr>
          <p:cNvSpPr txBox="1">
            <a:spLocks noChangeArrowheads="1"/>
          </p:cNvSpPr>
          <p:nvPr/>
        </p:nvSpPr>
        <p:spPr bwMode="auto">
          <a:xfrm>
            <a:off x="685800" y="1066800"/>
            <a:ext cx="571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006600"/>
                </a:solidFill>
                <a:ea typeface="黑体" panose="02010609060101010101" pitchFamily="49" charset="-122"/>
              </a:rPr>
              <a:t>被卤原子取代的其它方法</a:t>
            </a:r>
          </a:p>
        </p:txBody>
      </p:sp>
      <p:sp>
        <p:nvSpPr>
          <p:cNvPr id="111623" name="Text Box 7">
            <a:extLst>
              <a:ext uri="{FF2B5EF4-FFF2-40B4-BE49-F238E27FC236}">
                <a16:creationId xmlns:a16="http://schemas.microsoft.com/office/drawing/2014/main" id="{5176B5DA-D9E7-49C1-B703-AFC51398F989}"/>
              </a:ext>
            </a:extLst>
          </p:cNvPr>
          <p:cNvSpPr txBox="1">
            <a:spLocks noChangeArrowheads="1"/>
          </p:cNvSpPr>
          <p:nvPr/>
        </p:nvSpPr>
        <p:spPr bwMode="auto">
          <a:xfrm>
            <a:off x="5638800" y="4003675"/>
            <a:ext cx="3276600" cy="209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663300"/>
                </a:solidFill>
                <a:ea typeface="黑体" panose="02010609060101010101" pitchFamily="49" charset="-122"/>
              </a:rPr>
              <a:t>Sandmeyer </a:t>
            </a:r>
            <a:r>
              <a:rPr lang="zh-CN" altLang="en-US" sz="2000" b="1">
                <a:solidFill>
                  <a:srgbClr val="663300"/>
                </a:solidFill>
                <a:ea typeface="黑体" panose="02010609060101010101" pitchFamily="49" charset="-122"/>
              </a:rPr>
              <a:t>反应：</a:t>
            </a:r>
          </a:p>
          <a:p>
            <a:pPr algn="ctr">
              <a:spcBef>
                <a:spcPct val="50000"/>
              </a:spcBef>
            </a:pPr>
            <a:r>
              <a:rPr lang="zh-CN" altLang="en-US" b="1">
                <a:solidFill>
                  <a:srgbClr val="3333FF"/>
                </a:solidFill>
                <a:ea typeface="黑体" panose="02010609060101010101" pitchFamily="49" charset="-122"/>
              </a:rPr>
              <a:t>  用 </a:t>
            </a:r>
            <a:r>
              <a:rPr lang="en-US" altLang="zh-CN" b="1">
                <a:solidFill>
                  <a:srgbClr val="3333FF"/>
                </a:solidFill>
                <a:ea typeface="黑体" panose="02010609060101010101" pitchFamily="49" charset="-122"/>
              </a:rPr>
              <a:t>CuX </a:t>
            </a:r>
            <a:r>
              <a:rPr lang="zh-CN" altLang="en-US" b="1">
                <a:solidFill>
                  <a:srgbClr val="3333FF"/>
                </a:solidFill>
                <a:ea typeface="黑体" panose="02010609060101010101" pitchFamily="49" charset="-122"/>
              </a:rPr>
              <a:t>做催化剂</a:t>
            </a:r>
          </a:p>
          <a:p>
            <a:pPr>
              <a:spcBef>
                <a:spcPct val="50000"/>
              </a:spcBef>
            </a:pPr>
            <a:r>
              <a:rPr lang="en-US" altLang="zh-CN" sz="2000" b="1">
                <a:solidFill>
                  <a:srgbClr val="663300"/>
                </a:solidFill>
                <a:ea typeface="黑体" panose="02010609060101010101" pitchFamily="49" charset="-122"/>
              </a:rPr>
              <a:t>Gattermann </a:t>
            </a:r>
            <a:r>
              <a:rPr lang="zh-CN" altLang="en-US" sz="2000" b="1">
                <a:solidFill>
                  <a:srgbClr val="663300"/>
                </a:solidFill>
                <a:ea typeface="黑体" panose="02010609060101010101" pitchFamily="49" charset="-122"/>
              </a:rPr>
              <a:t>反应：</a:t>
            </a:r>
          </a:p>
          <a:p>
            <a:pPr algn="ctr">
              <a:spcBef>
                <a:spcPct val="50000"/>
              </a:spcBef>
            </a:pPr>
            <a:r>
              <a:rPr lang="zh-CN" altLang="en-US" b="1">
                <a:solidFill>
                  <a:srgbClr val="3333FF"/>
                </a:solidFill>
                <a:ea typeface="黑体" panose="02010609060101010101" pitchFamily="49" charset="-122"/>
              </a:rPr>
              <a:t> 用 </a:t>
            </a:r>
            <a:r>
              <a:rPr lang="en-US" altLang="zh-CN" b="1">
                <a:solidFill>
                  <a:srgbClr val="3333FF"/>
                </a:solidFill>
                <a:ea typeface="黑体" panose="02010609060101010101" pitchFamily="49" charset="-122"/>
              </a:rPr>
              <a:t>Cu </a:t>
            </a:r>
            <a:r>
              <a:rPr lang="zh-CN" altLang="en-US" b="1">
                <a:solidFill>
                  <a:srgbClr val="3333FF"/>
                </a:solidFill>
                <a:ea typeface="黑体" panose="02010609060101010101" pitchFamily="49" charset="-122"/>
              </a:rPr>
              <a:t>做催化剂</a:t>
            </a:r>
          </a:p>
          <a:p>
            <a:pPr>
              <a:spcBef>
                <a:spcPct val="50000"/>
              </a:spcBef>
            </a:pPr>
            <a:endParaRPr lang="en-US" altLang="zh-CN" b="1">
              <a:solidFill>
                <a:srgbClr val="339933"/>
              </a:solidFill>
              <a:ea typeface="黑体" panose="02010609060101010101" pitchFamily="49" charset="-122"/>
            </a:endParaRPr>
          </a:p>
        </p:txBody>
      </p:sp>
      <p:sp>
        <p:nvSpPr>
          <p:cNvPr id="111625" name="AutoShape 9">
            <a:extLst>
              <a:ext uri="{FF2B5EF4-FFF2-40B4-BE49-F238E27FC236}">
                <a16:creationId xmlns:a16="http://schemas.microsoft.com/office/drawing/2014/main" id="{FA6E0E4E-4E7A-4612-BB7C-DF6243F5295B}"/>
              </a:ext>
            </a:extLst>
          </p:cNvPr>
          <p:cNvSpPr>
            <a:spLocks/>
          </p:cNvSpPr>
          <p:nvPr/>
        </p:nvSpPr>
        <p:spPr bwMode="auto">
          <a:xfrm>
            <a:off x="5181600" y="3622675"/>
            <a:ext cx="304800" cy="2362200"/>
          </a:xfrm>
          <a:prstGeom prst="rightBrace">
            <a:avLst>
              <a:gd name="adj1" fmla="val 6458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6" name="Rectangle 16">
            <a:extLst>
              <a:ext uri="{FF2B5EF4-FFF2-40B4-BE49-F238E27FC236}">
                <a16:creationId xmlns:a16="http://schemas.microsoft.com/office/drawing/2014/main" id="{0556F029-6295-4B91-97A1-D5BC60EB7533}"/>
              </a:ext>
            </a:extLst>
          </p:cNvPr>
          <p:cNvSpPr>
            <a:spLocks noChangeArrowheads="1"/>
          </p:cNvSpPr>
          <p:nvPr/>
        </p:nvSpPr>
        <p:spPr bwMode="auto">
          <a:xfrm>
            <a:off x="3124200" y="2057400"/>
            <a:ext cx="381000" cy="304800"/>
          </a:xfrm>
          <a:prstGeom prst="rect">
            <a:avLst/>
          </a:prstGeom>
          <a:solidFill>
            <a:srgbClr val="FFC000"/>
          </a:solidFill>
          <a:ln>
            <a:noFill/>
          </a:ln>
          <a:effectLst/>
        </p:spPr>
        <p:txBody>
          <a:bodyPr wrap="none" anchor="ctr">
            <a:spAutoFit/>
          </a:bodyPr>
          <a:lstStyle/>
          <a:p>
            <a:endParaRPr lang="zh-CN" altLang="en-US"/>
          </a:p>
        </p:txBody>
      </p:sp>
      <p:sp>
        <p:nvSpPr>
          <p:cNvPr id="112657" name="Rectangle 17">
            <a:extLst>
              <a:ext uri="{FF2B5EF4-FFF2-40B4-BE49-F238E27FC236}">
                <a16:creationId xmlns:a16="http://schemas.microsoft.com/office/drawing/2014/main" id="{EBC45F76-53FE-4E83-8BFA-9C73F5E6AFF8}"/>
              </a:ext>
            </a:extLst>
          </p:cNvPr>
          <p:cNvSpPr>
            <a:spLocks noChangeArrowheads="1"/>
          </p:cNvSpPr>
          <p:nvPr/>
        </p:nvSpPr>
        <p:spPr bwMode="auto">
          <a:xfrm>
            <a:off x="3886200" y="2057400"/>
            <a:ext cx="381000" cy="304800"/>
          </a:xfrm>
          <a:prstGeom prst="rect">
            <a:avLst/>
          </a:prstGeom>
          <a:solidFill>
            <a:srgbClr val="FFC000"/>
          </a:solidFill>
          <a:ln>
            <a:noFill/>
          </a:ln>
          <a:effectLst/>
        </p:spPr>
        <p:txBody>
          <a:bodyPr wrap="none" anchor="ctr">
            <a:spAutoFit/>
          </a:bodyPr>
          <a:lstStyle/>
          <a:p>
            <a:endParaRPr lang="zh-CN" altLang="en-US"/>
          </a:p>
        </p:txBody>
      </p:sp>
      <p:sp>
        <p:nvSpPr>
          <p:cNvPr id="112648" name="Text Box 8">
            <a:extLst>
              <a:ext uri="{FF2B5EF4-FFF2-40B4-BE49-F238E27FC236}">
                <a16:creationId xmlns:a16="http://schemas.microsoft.com/office/drawing/2014/main" id="{2DA0D694-2939-4772-976A-1D26BDF7FC5F}"/>
              </a:ext>
            </a:extLst>
          </p:cNvPr>
          <p:cNvSpPr txBox="1">
            <a:spLocks noChangeArrowheads="1"/>
          </p:cNvSpPr>
          <p:nvPr/>
        </p:nvSpPr>
        <p:spPr bwMode="auto">
          <a:xfrm>
            <a:off x="685800" y="974725"/>
            <a:ext cx="464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solidFill>
                  <a:schemeClr val="accent2"/>
                </a:solidFill>
                <a:ea typeface="黑体" panose="02010609060101010101" pitchFamily="49" charset="-122"/>
              </a:rPr>
              <a:t>c</a:t>
            </a:r>
            <a:r>
              <a:rPr lang="zh-CN" altLang="en-US" sz="2000" b="1" dirty="0">
                <a:solidFill>
                  <a:schemeClr val="accent2"/>
                </a:solidFill>
                <a:ea typeface="黑体" panose="02010609060101010101" pitchFamily="49" charset="-122"/>
              </a:rPr>
              <a:t>、被氰基取代</a:t>
            </a:r>
          </a:p>
        </p:txBody>
      </p:sp>
      <p:sp>
        <p:nvSpPr>
          <p:cNvPr id="112650" name="Text Box 10">
            <a:extLst>
              <a:ext uri="{FF2B5EF4-FFF2-40B4-BE49-F238E27FC236}">
                <a16:creationId xmlns:a16="http://schemas.microsoft.com/office/drawing/2014/main" id="{CDCCB338-F131-4EAD-B5EE-4503DC9D21CF}"/>
              </a:ext>
            </a:extLst>
          </p:cNvPr>
          <p:cNvSpPr txBox="1">
            <a:spLocks noChangeArrowheads="1"/>
          </p:cNvSpPr>
          <p:nvPr/>
        </p:nvSpPr>
        <p:spPr bwMode="auto">
          <a:xfrm>
            <a:off x="1219200" y="5105400"/>
            <a:ext cx="2209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663300"/>
                </a:solidFill>
                <a:ea typeface="黑体" panose="02010609060101010101" pitchFamily="49" charset="-122"/>
              </a:rPr>
              <a:t>Sandmeyer </a:t>
            </a:r>
            <a:r>
              <a:rPr lang="zh-CN" altLang="en-US" sz="2000" b="1">
                <a:solidFill>
                  <a:srgbClr val="663300"/>
                </a:solidFill>
                <a:ea typeface="黑体" panose="02010609060101010101" pitchFamily="49" charset="-122"/>
              </a:rPr>
              <a:t>反应</a:t>
            </a:r>
            <a:endParaRPr lang="zh-CN" altLang="en-US" b="1">
              <a:solidFill>
                <a:srgbClr val="339933"/>
              </a:solidFill>
            </a:endParaRPr>
          </a:p>
        </p:txBody>
      </p:sp>
      <p:graphicFrame>
        <p:nvGraphicFramePr>
          <p:cNvPr id="112652" name="Object 12">
            <a:extLst>
              <a:ext uri="{FF2B5EF4-FFF2-40B4-BE49-F238E27FC236}">
                <a16:creationId xmlns:a16="http://schemas.microsoft.com/office/drawing/2014/main" id="{9A6B663E-CEB1-49B5-81DB-D592863EC4F2}"/>
              </a:ext>
            </a:extLst>
          </p:cNvPr>
          <p:cNvGraphicFramePr>
            <a:graphicFrameLocks noChangeAspect="1"/>
          </p:cNvGraphicFramePr>
          <p:nvPr/>
        </p:nvGraphicFramePr>
        <p:xfrm>
          <a:off x="1981200" y="1584325"/>
          <a:ext cx="3810000" cy="3005138"/>
        </p:xfrm>
        <a:graphic>
          <a:graphicData uri="http://schemas.openxmlformats.org/presentationml/2006/ole">
            <mc:AlternateContent xmlns:mc="http://schemas.openxmlformats.org/markup-compatibility/2006">
              <mc:Choice xmlns:v="urn:schemas-microsoft-com:vml" Requires="v">
                <p:oleObj spid="_x0000_s91158" name="CS ChemDraw Drawing" r:id="rId3" imgW="2543040" imgH="2006640" progId="ChemDraw.Document.6.0">
                  <p:embed/>
                </p:oleObj>
              </mc:Choice>
              <mc:Fallback>
                <p:oleObj name="CS ChemDraw Drawing" r:id="rId3" imgW="2543040" imgH="2006640" progId="ChemDraw.Document.6.0">
                  <p:embed/>
                  <p:pic>
                    <p:nvPicPr>
                      <p:cNvPr id="112652" name="Object 12">
                        <a:extLst>
                          <a:ext uri="{FF2B5EF4-FFF2-40B4-BE49-F238E27FC236}">
                            <a16:creationId xmlns:a16="http://schemas.microsoft.com/office/drawing/2014/main" id="{9A6B663E-CEB1-49B5-81DB-D592863EC4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584325"/>
                        <a:ext cx="3810000" cy="300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53" name="Rectangle 13">
            <a:extLst>
              <a:ext uri="{FF2B5EF4-FFF2-40B4-BE49-F238E27FC236}">
                <a16:creationId xmlns:a16="http://schemas.microsoft.com/office/drawing/2014/main" id="{02B8C6BD-9B68-4574-98E6-AFBE8AF05CB4}"/>
              </a:ext>
            </a:extLst>
          </p:cNvPr>
          <p:cNvSpPr>
            <a:spLocks noChangeArrowheads="1"/>
          </p:cNvSpPr>
          <p:nvPr/>
        </p:nvSpPr>
        <p:spPr bwMode="auto">
          <a:xfrm>
            <a:off x="5334000" y="5165725"/>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a:solidFill>
                  <a:srgbClr val="663300"/>
                </a:solidFill>
              </a:rPr>
              <a:t>Gattermann </a:t>
            </a:r>
            <a:r>
              <a:rPr lang="zh-CN" altLang="en-US" sz="2000" b="1">
                <a:solidFill>
                  <a:srgbClr val="663300"/>
                </a:solidFill>
                <a:ea typeface="黑体" panose="02010609060101010101" pitchFamily="49" charset="-122"/>
              </a:rPr>
              <a:t>反应</a:t>
            </a:r>
          </a:p>
        </p:txBody>
      </p:sp>
      <p:sp>
        <p:nvSpPr>
          <p:cNvPr id="112654" name="Rectangle 14">
            <a:extLst>
              <a:ext uri="{FF2B5EF4-FFF2-40B4-BE49-F238E27FC236}">
                <a16:creationId xmlns:a16="http://schemas.microsoft.com/office/drawing/2014/main" id="{841DB859-BC73-437F-B0EB-8DC0896FE565}"/>
              </a:ext>
            </a:extLst>
          </p:cNvPr>
          <p:cNvSpPr>
            <a:spLocks noChangeArrowheads="1"/>
          </p:cNvSpPr>
          <p:nvPr/>
        </p:nvSpPr>
        <p:spPr bwMode="auto">
          <a:xfrm>
            <a:off x="4038600" y="5105400"/>
            <a:ext cx="49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rgbClr val="3333FF"/>
                </a:solidFill>
                <a:ea typeface="黑体" panose="02010609060101010101" pitchFamily="49" charset="-122"/>
              </a:rPr>
              <a:t>或</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1" name="Rectangle 11">
            <a:extLst>
              <a:ext uri="{FF2B5EF4-FFF2-40B4-BE49-F238E27FC236}">
                <a16:creationId xmlns:a16="http://schemas.microsoft.com/office/drawing/2014/main" id="{1944C8E6-7676-4E86-96AF-42BB7CBE286C}"/>
              </a:ext>
            </a:extLst>
          </p:cNvPr>
          <p:cNvSpPr>
            <a:spLocks noChangeArrowheads="1"/>
          </p:cNvSpPr>
          <p:nvPr/>
        </p:nvSpPr>
        <p:spPr bwMode="auto">
          <a:xfrm>
            <a:off x="5257800" y="2514600"/>
            <a:ext cx="533400" cy="304800"/>
          </a:xfrm>
          <a:prstGeom prst="rect">
            <a:avLst/>
          </a:prstGeom>
          <a:solidFill>
            <a:srgbClr val="FFC000"/>
          </a:solidFill>
          <a:ln>
            <a:noFill/>
          </a:ln>
          <a:effectLst/>
        </p:spPr>
        <p:txBody>
          <a:bodyPr wrap="none" anchor="ctr">
            <a:spAutoFit/>
          </a:bodyPr>
          <a:lstStyle/>
          <a:p>
            <a:endParaRPr lang="zh-CN" altLang="en-US"/>
          </a:p>
        </p:txBody>
      </p:sp>
      <p:sp>
        <p:nvSpPr>
          <p:cNvPr id="194566" name="Text Box 6">
            <a:extLst>
              <a:ext uri="{FF2B5EF4-FFF2-40B4-BE49-F238E27FC236}">
                <a16:creationId xmlns:a16="http://schemas.microsoft.com/office/drawing/2014/main" id="{9CE1495B-8675-4032-8C4E-B951F9FDD700}"/>
              </a:ext>
            </a:extLst>
          </p:cNvPr>
          <p:cNvSpPr txBox="1">
            <a:spLocks noChangeArrowheads="1"/>
          </p:cNvSpPr>
          <p:nvPr/>
        </p:nvSpPr>
        <p:spPr bwMode="auto">
          <a:xfrm>
            <a:off x="5410200" y="4419600"/>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b="1">
                <a:solidFill>
                  <a:srgbClr val="0000CC"/>
                </a:solidFill>
                <a:ea typeface="黑体" panose="02010609060101010101" pitchFamily="49" charset="-122"/>
              </a:rPr>
              <a:t>Gattermann </a:t>
            </a:r>
            <a:r>
              <a:rPr lang="zh-CN" altLang="en-US" sz="2000" b="1">
                <a:solidFill>
                  <a:srgbClr val="0000CC"/>
                </a:solidFill>
                <a:ea typeface="黑体" panose="02010609060101010101" pitchFamily="49" charset="-122"/>
              </a:rPr>
              <a:t>反应</a:t>
            </a:r>
          </a:p>
        </p:txBody>
      </p:sp>
      <p:sp>
        <p:nvSpPr>
          <p:cNvPr id="194567" name="Text Box 7">
            <a:extLst>
              <a:ext uri="{FF2B5EF4-FFF2-40B4-BE49-F238E27FC236}">
                <a16:creationId xmlns:a16="http://schemas.microsoft.com/office/drawing/2014/main" id="{CEBF5E3D-E5D3-448D-B36F-5A87A6A9FC5F}"/>
              </a:ext>
            </a:extLst>
          </p:cNvPr>
          <p:cNvSpPr txBox="1">
            <a:spLocks noChangeArrowheads="1"/>
          </p:cNvSpPr>
          <p:nvPr/>
        </p:nvSpPr>
        <p:spPr bwMode="auto">
          <a:xfrm>
            <a:off x="838200" y="990600"/>
            <a:ext cx="464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solidFill>
                  <a:schemeClr val="accent2"/>
                </a:solidFill>
                <a:ea typeface="黑体" panose="02010609060101010101" pitchFamily="49" charset="-122"/>
              </a:rPr>
              <a:t>d</a:t>
            </a:r>
            <a:r>
              <a:rPr lang="zh-CN" altLang="en-US" sz="2000" b="1" dirty="0">
                <a:solidFill>
                  <a:schemeClr val="accent2"/>
                </a:solidFill>
                <a:ea typeface="黑体" panose="02010609060101010101" pitchFamily="49" charset="-122"/>
              </a:rPr>
              <a:t>、被硝基取代</a:t>
            </a:r>
          </a:p>
        </p:txBody>
      </p:sp>
      <p:graphicFrame>
        <p:nvGraphicFramePr>
          <p:cNvPr id="194570" name="Object 10">
            <a:extLst>
              <a:ext uri="{FF2B5EF4-FFF2-40B4-BE49-F238E27FC236}">
                <a16:creationId xmlns:a16="http://schemas.microsoft.com/office/drawing/2014/main" id="{3B497561-78D5-4311-9C94-A54CDA19AB8F}"/>
              </a:ext>
            </a:extLst>
          </p:cNvPr>
          <p:cNvGraphicFramePr>
            <a:graphicFrameLocks noChangeAspect="1"/>
          </p:cNvGraphicFramePr>
          <p:nvPr/>
        </p:nvGraphicFramePr>
        <p:xfrm>
          <a:off x="1295400" y="1981200"/>
          <a:ext cx="6389688" cy="1870075"/>
        </p:xfrm>
        <a:graphic>
          <a:graphicData uri="http://schemas.openxmlformats.org/presentationml/2006/ole">
            <mc:AlternateContent xmlns:mc="http://schemas.openxmlformats.org/markup-compatibility/2006">
              <mc:Choice xmlns:v="urn:schemas-microsoft-com:vml" Requires="v">
                <p:oleObj spid="_x0000_s92182" name="CS ChemDraw Drawing" r:id="rId3" imgW="3967200" imgH="1160280" progId="ChemDraw.Document.6.0">
                  <p:embed/>
                </p:oleObj>
              </mc:Choice>
              <mc:Fallback>
                <p:oleObj name="CS ChemDraw Drawing" r:id="rId3" imgW="3967200" imgH="1160280" progId="ChemDraw.Document.6.0">
                  <p:embed/>
                  <p:pic>
                    <p:nvPicPr>
                      <p:cNvPr id="194570" name="Object 10">
                        <a:extLst>
                          <a:ext uri="{FF2B5EF4-FFF2-40B4-BE49-F238E27FC236}">
                            <a16:creationId xmlns:a16="http://schemas.microsoft.com/office/drawing/2014/main" id="{3B497561-78D5-4311-9C94-A54CDA19AB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981200"/>
                        <a:ext cx="6389688" cy="187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832F705-4BD7-42FF-84E2-141CB93A78E5}"/>
              </a:ext>
            </a:extLst>
          </p:cNvPr>
          <p:cNvSpPr>
            <a:spLocks noGrp="1"/>
          </p:cNvSpPr>
          <p:nvPr>
            <p:ph type="dt" sz="quarter" idx="10"/>
          </p:nvPr>
        </p:nvSpPr>
        <p:spPr/>
        <p:txBody>
          <a:bodyPr/>
          <a:lstStyle/>
          <a:p>
            <a:pPr>
              <a:defRPr/>
            </a:pPr>
            <a:fld id="{C0E7AECD-1D74-414C-9E6C-4528F30F6F9E}" type="datetime11">
              <a:rPr lang="zh-CN" altLang="en-US"/>
              <a:pPr>
                <a:defRPr/>
              </a:pPr>
              <a:t>13:53:08</a:t>
            </a:fld>
            <a:endParaRPr lang="en-US" altLang="zh-CN"/>
          </a:p>
        </p:txBody>
      </p:sp>
      <p:sp>
        <p:nvSpPr>
          <p:cNvPr id="8" name="灯片编号占位符 3">
            <a:extLst>
              <a:ext uri="{FF2B5EF4-FFF2-40B4-BE49-F238E27FC236}">
                <a16:creationId xmlns:a16="http://schemas.microsoft.com/office/drawing/2014/main" id="{ABB32A1B-0323-43BA-8E55-CF06FBD3E87C}"/>
              </a:ext>
            </a:extLst>
          </p:cNvPr>
          <p:cNvSpPr>
            <a:spLocks noGrp="1"/>
          </p:cNvSpPr>
          <p:nvPr>
            <p:ph type="sldNum" sz="quarter" idx="12"/>
          </p:nvPr>
        </p:nvSpPr>
        <p:spPr/>
        <p:txBody>
          <a:bodyPr/>
          <a:lstStyle/>
          <a:p>
            <a:pPr>
              <a:defRPr/>
            </a:pPr>
            <a:fld id="{5A25F691-B893-499A-91E9-1C6F6DB016F9}" type="slidenum">
              <a:rPr lang="en-US" altLang="zh-CN"/>
              <a:pPr>
                <a:defRPr/>
              </a:pPr>
              <a:t>7</a:t>
            </a:fld>
            <a:endParaRPr lang="en-US" altLang="zh-CN"/>
          </a:p>
        </p:txBody>
      </p:sp>
      <p:sp>
        <p:nvSpPr>
          <p:cNvPr id="565253" name="Text Box 5">
            <a:extLst>
              <a:ext uri="{FF2B5EF4-FFF2-40B4-BE49-F238E27FC236}">
                <a16:creationId xmlns:a16="http://schemas.microsoft.com/office/drawing/2014/main" id="{AA9866E5-E48D-4BC7-8FD1-732A1EB93E4F}"/>
              </a:ext>
            </a:extLst>
          </p:cNvPr>
          <p:cNvSpPr txBox="1">
            <a:spLocks noChangeArrowheads="1"/>
          </p:cNvSpPr>
          <p:nvPr/>
        </p:nvSpPr>
        <p:spPr bwMode="auto">
          <a:xfrm>
            <a:off x="611188" y="549275"/>
            <a:ext cx="56890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a:t>
            </a:r>
            <a:r>
              <a:rPr lang="en-US" altLang="zh-CN" sz="2400" dirty="0">
                <a:latin typeface="Arial" panose="020B0604020202020204" pitchFamily="34" charset="0"/>
                <a:ea typeface="楷体" panose="02010609060101010101" pitchFamily="49" charset="-122"/>
                <a:cs typeface="Arial" panose="020B0604020202020204" pitchFamily="34" charset="0"/>
              </a:rPr>
              <a:t>2</a:t>
            </a:r>
            <a:r>
              <a:rPr lang="zh-CN" altLang="en-US" sz="2400" dirty="0">
                <a:latin typeface="Arial" panose="020B0604020202020204" pitchFamily="34" charset="0"/>
                <a:ea typeface="楷体" panose="02010609060101010101" pitchFamily="49" charset="-122"/>
                <a:cs typeface="Arial" panose="020B0604020202020204" pitchFamily="34" charset="0"/>
              </a:rPr>
              <a:t>）与羰基化合物缩合（</a:t>
            </a:r>
            <a:r>
              <a:rPr lang="en-US" altLang="zh-CN" sz="2400" dirty="0">
                <a:latin typeface="Arial" panose="020B0604020202020204" pitchFamily="34" charset="0"/>
                <a:ea typeface="楷体" panose="02010609060101010101" pitchFamily="49" charset="-122"/>
                <a:cs typeface="Arial" panose="020B0604020202020204" pitchFamily="34" charset="0"/>
              </a:rPr>
              <a:t>Henry </a:t>
            </a:r>
            <a:r>
              <a:rPr lang="zh-CN" altLang="en-US" sz="2400" dirty="0">
                <a:latin typeface="Arial" panose="020B0604020202020204" pitchFamily="34" charset="0"/>
                <a:ea typeface="楷体" panose="02010609060101010101" pitchFamily="49" charset="-122"/>
                <a:cs typeface="Arial" panose="020B0604020202020204" pitchFamily="34" charset="0"/>
              </a:rPr>
              <a:t>反应）</a:t>
            </a:r>
            <a:endParaRPr lang="zh-CN" altLang="en-US" sz="2400" dirty="0">
              <a:latin typeface="宋体" panose="02010600030101010101" pitchFamily="2" charset="-122"/>
              <a:ea typeface="宋体" panose="02010600030101010101" pitchFamily="2" charset="-122"/>
            </a:endParaRPr>
          </a:p>
        </p:txBody>
      </p:sp>
      <p:sp>
        <p:nvSpPr>
          <p:cNvPr id="565257" name="Rectangle 9">
            <a:extLst>
              <a:ext uri="{FF2B5EF4-FFF2-40B4-BE49-F238E27FC236}">
                <a16:creationId xmlns:a16="http://schemas.microsoft.com/office/drawing/2014/main" id="{C87C6CC9-1B8B-449C-AD08-03023DAF8571}"/>
              </a:ext>
            </a:extLst>
          </p:cNvPr>
          <p:cNvSpPr>
            <a:spLocks noChangeArrowheads="1"/>
          </p:cNvSpPr>
          <p:nvPr/>
        </p:nvSpPr>
        <p:spPr bwMode="auto">
          <a:xfrm>
            <a:off x="539750" y="1268413"/>
            <a:ext cx="8424863" cy="137954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20000"/>
              </a:lnSpc>
              <a:spcBef>
                <a:spcPct val="50000"/>
              </a:spcBef>
              <a:buFontTx/>
              <a:buNone/>
            </a:pPr>
            <a:r>
              <a:rPr kumimoji="0" lang="en-US" altLang="zh-CN" sz="2400" b="0" dirty="0">
                <a:latin typeface="Times New Roman" panose="02020603050405020304" pitchFamily="18" charset="0"/>
                <a:ea typeface="宋体" panose="02010600030101010101" pitchFamily="2" charset="-122"/>
              </a:rPr>
              <a:t>        </a:t>
            </a:r>
            <a:r>
              <a:rPr kumimoji="0" lang="zh-CN" altLang="en-US" sz="2400" dirty="0">
                <a:latin typeface="Arial" panose="020B0604020202020204" pitchFamily="34" charset="0"/>
                <a:ea typeface="楷体" panose="02010609060101010101" pitchFamily="49" charset="-122"/>
                <a:cs typeface="Arial" panose="020B0604020202020204" pitchFamily="34" charset="0"/>
              </a:rPr>
              <a:t>由于脂肪族带有</a:t>
            </a:r>
            <a:r>
              <a:rPr lang="zh-CN" altLang="en-US" sz="2400" dirty="0">
                <a:latin typeface="Arial" panose="020B0604020202020204" pitchFamily="34" charset="0"/>
                <a:ea typeface="楷体" panose="02010609060101010101" pitchFamily="49" charset="-122"/>
                <a:cs typeface="Arial" panose="020B0604020202020204" pitchFamily="34" charset="0"/>
                <a:sym typeface="Symbol" panose="05050102010706020507" pitchFamily="18" charset="2"/>
              </a:rPr>
              <a:t></a:t>
            </a:r>
            <a:r>
              <a:rPr lang="en-US" altLang="zh-CN" sz="2400" dirty="0">
                <a:latin typeface="Arial" panose="020B0604020202020204" pitchFamily="34" charset="0"/>
                <a:ea typeface="楷体" panose="02010609060101010101" pitchFamily="49" charset="-122"/>
                <a:cs typeface="Arial" panose="020B0604020202020204" pitchFamily="34" charset="0"/>
              </a:rPr>
              <a:t>-H</a:t>
            </a:r>
            <a:r>
              <a:rPr lang="zh-CN" altLang="en-US" sz="2400" dirty="0">
                <a:latin typeface="Arial" panose="020B0604020202020204" pitchFamily="34" charset="0"/>
                <a:ea typeface="楷体" panose="02010609060101010101" pitchFamily="49" charset="-122"/>
                <a:cs typeface="Arial" panose="020B0604020202020204" pitchFamily="34" charset="0"/>
              </a:rPr>
              <a:t>的硝基化合物具有酸性，因此，可作为亲核试剂与羰基化合物发生亲核加成反应</a:t>
            </a:r>
            <a:r>
              <a:rPr lang="zh-CN" altLang="en-US" sz="2400" b="0" dirty="0">
                <a:latin typeface="Arial" panose="020B0604020202020204" pitchFamily="34" charset="0"/>
                <a:ea typeface="楷体" panose="02010609060101010101" pitchFamily="49" charset="-122"/>
                <a:cs typeface="Arial" panose="020B0604020202020204" pitchFamily="34" charset="0"/>
              </a:rPr>
              <a:t>。</a:t>
            </a:r>
            <a:r>
              <a:rPr lang="zh-CN" altLang="en-US" sz="2400" dirty="0">
                <a:latin typeface="Arial" panose="020B0604020202020204" pitchFamily="34" charset="0"/>
                <a:ea typeface="楷体" panose="02010609060101010101" pitchFamily="49" charset="-122"/>
                <a:cs typeface="Arial" panose="020B0604020202020204" pitchFamily="34" charset="0"/>
              </a:rPr>
              <a:t>与羟醛缩合、</a:t>
            </a:r>
            <a:r>
              <a:rPr lang="en-US" altLang="zh-CN" sz="2400" dirty="0">
                <a:latin typeface="Arial" panose="020B0604020202020204" pitchFamily="34" charset="0"/>
                <a:ea typeface="楷体" panose="02010609060101010101" pitchFamily="49" charset="-122"/>
                <a:cs typeface="Arial" panose="020B0604020202020204" pitchFamily="34" charset="0"/>
              </a:rPr>
              <a:t>Claisen</a:t>
            </a:r>
            <a:r>
              <a:rPr lang="zh-CN" altLang="en-US" sz="2400" dirty="0">
                <a:latin typeface="Arial" panose="020B0604020202020204" pitchFamily="34" charset="0"/>
                <a:ea typeface="楷体" panose="02010609060101010101" pitchFamily="49" charset="-122"/>
                <a:cs typeface="Arial" panose="020B0604020202020204" pitchFamily="34" charset="0"/>
              </a:rPr>
              <a:t>缩合反应类似</a:t>
            </a:r>
            <a:r>
              <a:rPr lang="zh-CN" altLang="en-US" sz="2400" dirty="0">
                <a:latin typeface="Times New Roman" panose="02020603050405020304" pitchFamily="18" charset="0"/>
                <a:ea typeface="宋体" panose="02010600030101010101" pitchFamily="2" charset="-122"/>
              </a:rPr>
              <a:t>。</a:t>
            </a:r>
            <a:endParaRPr lang="zh-CN" altLang="en-US" sz="2400" b="0" dirty="0">
              <a:latin typeface="Times New Roman" panose="02020603050405020304" pitchFamily="18" charset="0"/>
              <a:ea typeface="宋体" panose="02010600030101010101" pitchFamily="2" charset="-122"/>
            </a:endParaRPr>
          </a:p>
        </p:txBody>
      </p:sp>
      <p:graphicFrame>
        <p:nvGraphicFramePr>
          <p:cNvPr id="565259" name="Object 11">
            <a:extLst>
              <a:ext uri="{FF2B5EF4-FFF2-40B4-BE49-F238E27FC236}">
                <a16:creationId xmlns:a16="http://schemas.microsoft.com/office/drawing/2014/main" id="{F0849DF1-5C59-45C7-940E-7FC36D94D7DB}"/>
              </a:ext>
            </a:extLst>
          </p:cNvPr>
          <p:cNvGraphicFramePr>
            <a:graphicFrameLocks noChangeAspect="1"/>
          </p:cNvGraphicFramePr>
          <p:nvPr>
            <p:extLst>
              <p:ext uri="{D42A27DB-BD31-4B8C-83A1-F6EECF244321}">
                <p14:modId xmlns:p14="http://schemas.microsoft.com/office/powerpoint/2010/main" val="3636942743"/>
              </p:ext>
            </p:extLst>
          </p:nvPr>
        </p:nvGraphicFramePr>
        <p:xfrm>
          <a:off x="781844" y="4053552"/>
          <a:ext cx="7580312" cy="790575"/>
        </p:xfrm>
        <a:graphic>
          <a:graphicData uri="http://schemas.openxmlformats.org/presentationml/2006/ole">
            <mc:AlternateContent xmlns:mc="http://schemas.openxmlformats.org/markup-compatibility/2006">
              <mc:Choice xmlns:v="urn:schemas-microsoft-com:vml" Requires="v">
                <p:oleObj spid="_x0000_s13478" name="CS ChemDraw Drawing" r:id="rId3" imgW="5664435" imgH="595515" progId="ChemDraw.Document.6.0">
                  <p:embed/>
                </p:oleObj>
              </mc:Choice>
              <mc:Fallback>
                <p:oleObj name="CS ChemDraw Drawing" r:id="rId3" imgW="5664435" imgH="595515" progId="ChemDraw.Document.6.0">
                  <p:embed/>
                  <p:pic>
                    <p:nvPicPr>
                      <p:cNvPr id="0" name="Object 11"/>
                      <p:cNvPicPr>
                        <a:picLocks noChangeAspect="1" noChangeArrowheads="1"/>
                      </p:cNvPicPr>
                      <p:nvPr/>
                    </p:nvPicPr>
                    <p:blipFill>
                      <a:blip r:embed="rId4"/>
                      <a:srcRect/>
                      <a:stretch>
                        <a:fillRect/>
                      </a:stretch>
                    </p:blipFill>
                    <p:spPr bwMode="auto">
                      <a:xfrm>
                        <a:off x="781844" y="4053552"/>
                        <a:ext cx="7580312" cy="7905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5260" name="Object 12">
            <a:extLst>
              <a:ext uri="{FF2B5EF4-FFF2-40B4-BE49-F238E27FC236}">
                <a16:creationId xmlns:a16="http://schemas.microsoft.com/office/drawing/2014/main" id="{0FC168DA-F31B-48F7-BDA7-40EF1BC1A3B4}"/>
              </a:ext>
            </a:extLst>
          </p:cNvPr>
          <p:cNvGraphicFramePr>
            <a:graphicFrameLocks noChangeAspect="1"/>
          </p:cNvGraphicFramePr>
          <p:nvPr>
            <p:extLst>
              <p:ext uri="{D42A27DB-BD31-4B8C-83A1-F6EECF244321}">
                <p14:modId xmlns:p14="http://schemas.microsoft.com/office/powerpoint/2010/main" val="659644413"/>
              </p:ext>
            </p:extLst>
          </p:nvPr>
        </p:nvGraphicFramePr>
        <p:xfrm>
          <a:off x="1187450" y="5730329"/>
          <a:ext cx="6769100" cy="434975"/>
        </p:xfrm>
        <a:graphic>
          <a:graphicData uri="http://schemas.openxmlformats.org/presentationml/2006/ole">
            <mc:AlternateContent xmlns:mc="http://schemas.openxmlformats.org/markup-compatibility/2006">
              <mc:Choice xmlns:v="urn:schemas-microsoft-com:vml" Requires="v">
                <p:oleObj spid="_x0000_s13479" name="CS ChemDraw Drawing" r:id="rId5" imgW="5060851" imgH="325810" progId="ChemDraw.Document.6.0">
                  <p:embed/>
                </p:oleObj>
              </mc:Choice>
              <mc:Fallback>
                <p:oleObj name="CS ChemDraw Drawing" r:id="rId5" imgW="5060851" imgH="325810" progId="ChemDraw.Document.6.0">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5730329"/>
                        <a:ext cx="6769100" cy="4349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3">
            <a:extLst>
              <a:ext uri="{FF2B5EF4-FFF2-40B4-BE49-F238E27FC236}">
                <a16:creationId xmlns:a16="http://schemas.microsoft.com/office/drawing/2014/main" id="{A3248830-E654-4E11-B128-C8AC98A0E8FD}"/>
              </a:ext>
            </a:extLst>
          </p:cNvPr>
          <p:cNvSpPr txBox="1">
            <a:spLocks noChangeArrowheads="1"/>
          </p:cNvSpPr>
          <p:nvPr/>
        </p:nvSpPr>
        <p:spPr bwMode="auto">
          <a:xfrm>
            <a:off x="850032" y="3040664"/>
            <a:ext cx="2209800" cy="547688"/>
          </a:xfrm>
          <a:prstGeom prst="rect">
            <a:avLst/>
          </a:prstGeom>
          <a:noFill/>
          <a:ln w="2857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dirty="0">
                <a:solidFill>
                  <a:srgbClr val="993366"/>
                </a:solidFill>
              </a:rPr>
              <a:t>Henry </a:t>
            </a:r>
            <a:r>
              <a:rPr lang="zh-CN" altLang="en-US" sz="2800" b="1" dirty="0">
                <a:solidFill>
                  <a:srgbClr val="993366"/>
                </a:solidFill>
                <a:ea typeface="黑体" panose="02010609060101010101" pitchFamily="49" charset="-122"/>
              </a:rPr>
              <a:t>反应</a:t>
            </a:r>
          </a:p>
        </p:txBody>
      </p:sp>
      <p:sp>
        <p:nvSpPr>
          <p:cNvPr id="10" name="Text Box 20">
            <a:extLst>
              <a:ext uri="{FF2B5EF4-FFF2-40B4-BE49-F238E27FC236}">
                <a16:creationId xmlns:a16="http://schemas.microsoft.com/office/drawing/2014/main" id="{C721EA08-6B13-48B7-A0F4-749F3F37B564}"/>
              </a:ext>
            </a:extLst>
          </p:cNvPr>
          <p:cNvSpPr txBox="1">
            <a:spLocks noChangeArrowheads="1"/>
          </p:cNvSpPr>
          <p:nvPr/>
        </p:nvSpPr>
        <p:spPr bwMode="auto">
          <a:xfrm>
            <a:off x="3410272" y="2852936"/>
            <a:ext cx="5482208" cy="849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Bef>
                <a:spcPct val="50000"/>
              </a:spcBef>
            </a:pPr>
            <a:r>
              <a:rPr lang="en-US" altLang="zh-CN" sz="2000" b="1" dirty="0">
                <a:solidFill>
                  <a:srgbClr val="663300"/>
                </a:solidFill>
                <a:ea typeface="黑体" panose="02010609060101010101" pitchFamily="49" charset="-122"/>
              </a:rPr>
              <a:t>1</a:t>
            </a:r>
            <a:r>
              <a:rPr lang="en-US" altLang="zh-CN" sz="2000" b="1" baseline="30000" dirty="0">
                <a:solidFill>
                  <a:srgbClr val="663300"/>
                </a:solidFill>
                <a:ea typeface="黑体" panose="02010609060101010101" pitchFamily="49" charset="-122"/>
              </a:rPr>
              <a:t>0</a:t>
            </a:r>
            <a:r>
              <a:rPr lang="zh-CN" altLang="en-US" sz="2000" b="1" dirty="0">
                <a:solidFill>
                  <a:srgbClr val="663300"/>
                </a:solidFill>
                <a:ea typeface="黑体" panose="02010609060101010101" pitchFamily="49" charset="-122"/>
              </a:rPr>
              <a:t>、</a:t>
            </a:r>
            <a:r>
              <a:rPr lang="en-US" altLang="zh-CN" sz="2000" b="1" dirty="0">
                <a:solidFill>
                  <a:srgbClr val="663300"/>
                </a:solidFill>
                <a:ea typeface="黑体" panose="02010609060101010101" pitchFamily="49" charset="-122"/>
              </a:rPr>
              <a:t>2</a:t>
            </a:r>
            <a:r>
              <a:rPr lang="en-US" altLang="zh-CN" sz="2000" b="1" baseline="30000" dirty="0">
                <a:solidFill>
                  <a:srgbClr val="663300"/>
                </a:solidFill>
                <a:ea typeface="黑体" panose="02010609060101010101" pitchFamily="49" charset="-122"/>
              </a:rPr>
              <a:t>0</a:t>
            </a:r>
            <a:r>
              <a:rPr lang="zh-CN" altLang="en-US" sz="2000" b="1" dirty="0">
                <a:solidFill>
                  <a:srgbClr val="663300"/>
                </a:solidFill>
                <a:ea typeface="黑体" panose="02010609060101010101" pitchFamily="49" charset="-122"/>
              </a:rPr>
              <a:t>硝基化合物（有</a:t>
            </a:r>
            <a:r>
              <a:rPr lang="zh-CN" altLang="en-US" sz="2000" b="1" dirty="0">
                <a:solidFill>
                  <a:srgbClr val="663300"/>
                </a:solidFill>
                <a:ea typeface="黑体" panose="02010609060101010101" pitchFamily="49" charset="-122"/>
                <a:sym typeface="Symbol" panose="05050102010706020507" pitchFamily="18" charset="2"/>
              </a:rPr>
              <a:t></a:t>
            </a:r>
            <a:r>
              <a:rPr lang="en-US" altLang="zh-CN" sz="2000" b="1" dirty="0">
                <a:solidFill>
                  <a:srgbClr val="663300"/>
                </a:solidFill>
                <a:ea typeface="黑体" panose="02010609060101010101" pitchFamily="49" charset="-122"/>
              </a:rPr>
              <a:t>-</a:t>
            </a:r>
            <a:r>
              <a:rPr lang="zh-CN" altLang="en-US" sz="2000" b="1" dirty="0">
                <a:solidFill>
                  <a:srgbClr val="663300"/>
                </a:solidFill>
                <a:ea typeface="黑体" panose="02010609060101010101" pitchFamily="49" charset="-122"/>
              </a:rPr>
              <a:t>氢的硝基化合物）在碱的作用下，可与羰基化合物缩合</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65253"/>
                                        </p:tgtEl>
                                        <p:attrNameLst>
                                          <p:attrName>style.visibility</p:attrName>
                                        </p:attrNameLst>
                                      </p:cBhvr>
                                      <p:to>
                                        <p:strVal val="visible"/>
                                      </p:to>
                                    </p:set>
                                    <p:animEffect transition="in" filter="strips(downLeft)">
                                      <p:cBhvr>
                                        <p:cTn id="7" dur="500"/>
                                        <p:tgtEl>
                                          <p:spTgt spid="5652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65257"/>
                                        </p:tgtEl>
                                        <p:attrNameLst>
                                          <p:attrName>style.visibility</p:attrName>
                                        </p:attrNameLst>
                                      </p:cBhvr>
                                      <p:to>
                                        <p:strVal val="visible"/>
                                      </p:to>
                                    </p:set>
                                    <p:animEffect transition="in" filter="strips(downLeft)">
                                      <p:cBhvr>
                                        <p:cTn id="12" dur="500"/>
                                        <p:tgtEl>
                                          <p:spTgt spid="5652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65259"/>
                                        </p:tgtEl>
                                        <p:attrNameLst>
                                          <p:attrName>style.visibility</p:attrName>
                                        </p:attrNameLst>
                                      </p:cBhvr>
                                      <p:to>
                                        <p:strVal val="visible"/>
                                      </p:to>
                                    </p:set>
                                    <p:animEffect transition="in" filter="slide(fromBottom)">
                                      <p:cBhvr>
                                        <p:cTn id="17" dur="500"/>
                                        <p:tgtEl>
                                          <p:spTgt spid="5652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65260"/>
                                        </p:tgtEl>
                                        <p:attrNameLst>
                                          <p:attrName>style.visibility</p:attrName>
                                        </p:attrNameLst>
                                      </p:cBhvr>
                                      <p:to>
                                        <p:strVal val="visible"/>
                                      </p:to>
                                    </p:set>
                                    <p:animEffect transition="in" filter="slide(fromBottom)">
                                      <p:cBhvr>
                                        <p:cTn id="22" dur="500"/>
                                        <p:tgtEl>
                                          <p:spTgt spid="565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3" grpId="0"/>
      <p:bldP spid="56525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73" name="Text Box 9">
            <a:extLst>
              <a:ext uri="{FF2B5EF4-FFF2-40B4-BE49-F238E27FC236}">
                <a16:creationId xmlns:a16="http://schemas.microsoft.com/office/drawing/2014/main" id="{2F0E0277-F187-45F1-A729-97490AE9C8D3}"/>
              </a:ext>
            </a:extLst>
          </p:cNvPr>
          <p:cNvSpPr txBox="1">
            <a:spLocks noChangeArrowheads="1"/>
          </p:cNvSpPr>
          <p:nvPr/>
        </p:nvSpPr>
        <p:spPr bwMode="auto">
          <a:xfrm>
            <a:off x="685800" y="1093788"/>
            <a:ext cx="464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solidFill>
                  <a:schemeClr val="accent2"/>
                </a:solidFill>
                <a:ea typeface="黑体" panose="02010609060101010101" pitchFamily="49" charset="-122"/>
              </a:rPr>
              <a:t>e</a:t>
            </a:r>
            <a:r>
              <a:rPr lang="zh-CN" altLang="en-US" sz="2000" b="1" dirty="0">
                <a:solidFill>
                  <a:schemeClr val="accent2"/>
                </a:solidFill>
                <a:ea typeface="黑体" panose="02010609060101010101" pitchFamily="49" charset="-122"/>
              </a:rPr>
              <a:t>、被氢原子取代</a:t>
            </a:r>
          </a:p>
        </p:txBody>
      </p:sp>
      <p:grpSp>
        <p:nvGrpSpPr>
          <p:cNvPr id="113677" name="Group 13">
            <a:extLst>
              <a:ext uri="{FF2B5EF4-FFF2-40B4-BE49-F238E27FC236}">
                <a16:creationId xmlns:a16="http://schemas.microsoft.com/office/drawing/2014/main" id="{E90DE076-642B-43D6-8C66-EA4CEBFA04F7}"/>
              </a:ext>
            </a:extLst>
          </p:cNvPr>
          <p:cNvGrpSpPr>
            <a:grpSpLocks/>
          </p:cNvGrpSpPr>
          <p:nvPr/>
        </p:nvGrpSpPr>
        <p:grpSpPr bwMode="auto">
          <a:xfrm>
            <a:off x="609600" y="2008188"/>
            <a:ext cx="8077200" cy="2792412"/>
            <a:chOff x="432" y="912"/>
            <a:chExt cx="5088" cy="1759"/>
          </a:xfrm>
        </p:grpSpPr>
        <p:graphicFrame>
          <p:nvGraphicFramePr>
            <p:cNvPr id="113676" name="Object 12">
              <a:extLst>
                <a:ext uri="{FF2B5EF4-FFF2-40B4-BE49-F238E27FC236}">
                  <a16:creationId xmlns:a16="http://schemas.microsoft.com/office/drawing/2014/main" id="{F3585720-5E73-4319-AAD8-B29850DEB42E}"/>
                </a:ext>
              </a:extLst>
            </p:cNvPr>
            <p:cNvGraphicFramePr>
              <a:graphicFrameLocks noChangeAspect="1"/>
            </p:cNvGraphicFramePr>
            <p:nvPr/>
          </p:nvGraphicFramePr>
          <p:xfrm>
            <a:off x="432" y="912"/>
            <a:ext cx="5088" cy="1759"/>
          </p:xfrm>
          <a:graphic>
            <a:graphicData uri="http://schemas.openxmlformats.org/presentationml/2006/ole">
              <mc:AlternateContent xmlns:mc="http://schemas.openxmlformats.org/markup-compatibility/2006">
                <mc:Choice xmlns:v="urn:schemas-microsoft-com:vml" Requires="v">
                  <p:oleObj spid="_x0000_s93206" name="CS ChemDraw Drawing" r:id="rId3" imgW="5438520" imgH="1879560" progId="ChemDraw.Document.6.0">
                    <p:embed/>
                  </p:oleObj>
                </mc:Choice>
                <mc:Fallback>
                  <p:oleObj name="CS ChemDraw Drawing" r:id="rId3" imgW="5438520" imgH="1879560" progId="ChemDraw.Document.6.0">
                    <p:embed/>
                    <p:pic>
                      <p:nvPicPr>
                        <p:cNvPr id="113676" name="Object 12">
                          <a:extLst>
                            <a:ext uri="{FF2B5EF4-FFF2-40B4-BE49-F238E27FC236}">
                              <a16:creationId xmlns:a16="http://schemas.microsoft.com/office/drawing/2014/main" id="{F3585720-5E73-4319-AAD8-B29850DEB4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912"/>
                          <a:ext cx="5088" cy="1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75" name="Text Box 11">
              <a:extLst>
                <a:ext uri="{FF2B5EF4-FFF2-40B4-BE49-F238E27FC236}">
                  <a16:creationId xmlns:a16="http://schemas.microsoft.com/office/drawing/2014/main" id="{03690829-E7B8-4B23-A458-CE908D1E3C4E}"/>
                </a:ext>
              </a:extLst>
            </p:cNvPr>
            <p:cNvSpPr txBox="1">
              <a:spLocks noChangeArrowheads="1"/>
            </p:cNvSpPr>
            <p:nvPr/>
          </p:nvSpPr>
          <p:spPr bwMode="auto">
            <a:xfrm>
              <a:off x="1152" y="1680"/>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8000"/>
                  </a:solidFill>
                  <a:ea typeface="黑体" panose="02010609060101010101" pitchFamily="49" charset="-122"/>
                </a:rPr>
                <a:t>次磷酸</a:t>
              </a: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25" name="Group 13">
            <a:extLst>
              <a:ext uri="{FF2B5EF4-FFF2-40B4-BE49-F238E27FC236}">
                <a16:creationId xmlns:a16="http://schemas.microsoft.com/office/drawing/2014/main" id="{6C6C88DC-D2F8-4A2E-AF96-87470F4C2A15}"/>
              </a:ext>
            </a:extLst>
          </p:cNvPr>
          <p:cNvGrpSpPr>
            <a:grpSpLocks noChangeAspect="1"/>
          </p:cNvGrpSpPr>
          <p:nvPr/>
        </p:nvGrpSpPr>
        <p:grpSpPr bwMode="auto">
          <a:xfrm>
            <a:off x="1403648" y="1351917"/>
            <a:ext cx="2146861" cy="1789051"/>
            <a:chOff x="480" y="336"/>
            <a:chExt cx="1440" cy="1200"/>
          </a:xfrm>
        </p:grpSpPr>
        <p:sp>
          <p:nvSpPr>
            <p:cNvPr id="115723" name="Oval 11">
              <a:extLst>
                <a:ext uri="{FF2B5EF4-FFF2-40B4-BE49-F238E27FC236}">
                  <a16:creationId xmlns:a16="http://schemas.microsoft.com/office/drawing/2014/main" id="{46DF39AB-76A8-4E31-8557-ED81DE7F8A59}"/>
                </a:ext>
              </a:extLst>
            </p:cNvPr>
            <p:cNvSpPr>
              <a:spLocks noChangeArrowheads="1"/>
            </p:cNvSpPr>
            <p:nvPr/>
          </p:nvSpPr>
          <p:spPr bwMode="auto">
            <a:xfrm>
              <a:off x="480" y="336"/>
              <a:ext cx="1440" cy="1200"/>
            </a:xfrm>
            <a:prstGeom prst="ellipse">
              <a:avLst/>
            </a:prstGeom>
            <a:gradFill rotWithShape="1">
              <a:gsLst>
                <a:gs pos="0">
                  <a:srgbClr val="BFC2FD"/>
                </a:gs>
                <a:gs pos="100000">
                  <a:schemeClr val="bg1"/>
                </a:gs>
              </a:gsLst>
              <a:lin ang="5400000" scaled="1"/>
            </a:gradFill>
            <a:ln w="9525" algn="ctr">
              <a:round/>
              <a:headEnd/>
              <a:tailEnd/>
            </a:ln>
            <a:effectLst/>
            <a:scene3d>
              <a:camera prst="legacyPerspectiveBottom"/>
              <a:lightRig rig="legacyFlat3" dir="t"/>
            </a:scene3d>
            <a:sp3d extrusionH="887400" prstMaterial="legacyMatte">
              <a:bevelT w="13500" h="13500" prst="angle"/>
              <a:bevelB w="13500" h="13500" prst="angle"/>
              <a:extrusionClr>
                <a:srgbClr val="BFC2FD"/>
              </a:extrusionClr>
              <a:contourClr>
                <a:srgbClr val="BFC2FD"/>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zh-CN" altLang="en-US"/>
            </a:p>
          </p:txBody>
        </p:sp>
        <p:graphicFrame>
          <p:nvGraphicFramePr>
            <p:cNvPr id="115720" name="Object 8">
              <a:extLst>
                <a:ext uri="{FF2B5EF4-FFF2-40B4-BE49-F238E27FC236}">
                  <a16:creationId xmlns:a16="http://schemas.microsoft.com/office/drawing/2014/main" id="{AFF9A34A-952F-4DE3-B706-9112FCD73A20}"/>
                </a:ext>
              </a:extLst>
            </p:cNvPr>
            <p:cNvGraphicFramePr>
              <a:graphicFrameLocks noChangeAspect="1"/>
            </p:cNvGraphicFramePr>
            <p:nvPr/>
          </p:nvGraphicFramePr>
          <p:xfrm>
            <a:off x="624" y="576"/>
            <a:ext cx="1104" cy="843"/>
          </p:xfrm>
          <a:graphic>
            <a:graphicData uri="http://schemas.openxmlformats.org/presentationml/2006/ole">
              <mc:AlternateContent xmlns:mc="http://schemas.openxmlformats.org/markup-compatibility/2006">
                <mc:Choice xmlns:v="urn:schemas-microsoft-com:vml" Requires="v">
                  <p:oleObj spid="_x0000_s95291" name="CS ChemDraw Drawing" r:id="rId3" imgW="943920" imgH="720000" progId="ChemDraw.Document.6.0">
                    <p:embed/>
                  </p:oleObj>
                </mc:Choice>
                <mc:Fallback>
                  <p:oleObj name="CS ChemDraw Drawing" r:id="rId3" imgW="943920" imgH="720000" progId="ChemDraw.Document.6.0">
                    <p:embed/>
                    <p:pic>
                      <p:nvPicPr>
                        <p:cNvPr id="115720" name="Object 8">
                          <a:extLst>
                            <a:ext uri="{FF2B5EF4-FFF2-40B4-BE49-F238E27FC236}">
                              <a16:creationId xmlns:a16="http://schemas.microsoft.com/office/drawing/2014/main" id="{AFF9A34A-952F-4DE3-B706-9112FCD73A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576"/>
                          <a:ext cx="1104" cy="843"/>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15721" name="Object 9">
            <a:extLst>
              <a:ext uri="{FF2B5EF4-FFF2-40B4-BE49-F238E27FC236}">
                <a16:creationId xmlns:a16="http://schemas.microsoft.com/office/drawing/2014/main" id="{BA4F9DAC-A2FC-4E93-ADAC-727517DCDEBA}"/>
              </a:ext>
            </a:extLst>
          </p:cNvPr>
          <p:cNvGraphicFramePr>
            <a:graphicFrameLocks noChangeAspect="1"/>
          </p:cNvGraphicFramePr>
          <p:nvPr>
            <p:extLst>
              <p:ext uri="{D42A27DB-BD31-4B8C-83A1-F6EECF244321}">
                <p14:modId xmlns:p14="http://schemas.microsoft.com/office/powerpoint/2010/main" val="2626684247"/>
              </p:ext>
            </p:extLst>
          </p:nvPr>
        </p:nvGraphicFramePr>
        <p:xfrm>
          <a:off x="1484313" y="3381375"/>
          <a:ext cx="6176962" cy="3179763"/>
        </p:xfrm>
        <a:graphic>
          <a:graphicData uri="http://schemas.openxmlformats.org/presentationml/2006/ole">
            <mc:AlternateContent xmlns:mc="http://schemas.openxmlformats.org/markup-compatibility/2006">
              <mc:Choice xmlns:v="urn:schemas-microsoft-com:vml" Requires="v">
                <p:oleObj spid="_x0000_s95292" name="CS ChemDraw Drawing" r:id="rId5" imgW="4766991" imgH="2455018" progId="ChemDraw.Document.6.0">
                  <p:embed/>
                </p:oleObj>
              </mc:Choice>
              <mc:Fallback>
                <p:oleObj name="CS ChemDraw Drawing" r:id="rId5" imgW="4766991" imgH="2455018" progId="ChemDraw.Document.6.0">
                  <p:embed/>
                  <p:pic>
                    <p:nvPicPr>
                      <p:cNvPr id="115721" name="Object 9">
                        <a:extLst>
                          <a:ext uri="{FF2B5EF4-FFF2-40B4-BE49-F238E27FC236}">
                            <a16:creationId xmlns:a16="http://schemas.microsoft.com/office/drawing/2014/main" id="{BA4F9DAC-A2FC-4E93-ADAC-727517DCDEBA}"/>
                          </a:ext>
                        </a:extLst>
                      </p:cNvPr>
                      <p:cNvPicPr>
                        <a:picLocks noChangeAspect="1" noChangeArrowheads="1"/>
                      </p:cNvPicPr>
                      <p:nvPr/>
                    </p:nvPicPr>
                    <p:blipFill>
                      <a:blip r:embed="rId6"/>
                      <a:srcRect/>
                      <a:stretch>
                        <a:fillRect/>
                      </a:stretch>
                    </p:blipFill>
                    <p:spPr bwMode="auto">
                      <a:xfrm>
                        <a:off x="1484313" y="3381375"/>
                        <a:ext cx="6176962" cy="3179763"/>
                      </a:xfrm>
                      <a:prstGeom prst="rect">
                        <a:avLst/>
                      </a:prstGeom>
                      <a:noFill/>
                      <a:ln>
                        <a:noFill/>
                      </a:ln>
                      <a:effectLst/>
                    </p:spPr>
                  </p:pic>
                </p:oleObj>
              </mc:Fallback>
            </mc:AlternateContent>
          </a:graphicData>
        </a:graphic>
      </p:graphicFrame>
      <p:graphicFrame>
        <p:nvGraphicFramePr>
          <p:cNvPr id="115722" name="Object 10">
            <a:extLst>
              <a:ext uri="{FF2B5EF4-FFF2-40B4-BE49-F238E27FC236}">
                <a16:creationId xmlns:a16="http://schemas.microsoft.com/office/drawing/2014/main" id="{0FE38319-2995-4021-8092-80641706B7DF}"/>
              </a:ext>
            </a:extLst>
          </p:cNvPr>
          <p:cNvGraphicFramePr>
            <a:graphicFrameLocks noChangeAspect="1"/>
          </p:cNvGraphicFramePr>
          <p:nvPr>
            <p:extLst>
              <p:ext uri="{D42A27DB-BD31-4B8C-83A1-F6EECF244321}">
                <p14:modId xmlns:p14="http://schemas.microsoft.com/office/powerpoint/2010/main" val="226386970"/>
              </p:ext>
            </p:extLst>
          </p:nvPr>
        </p:nvGraphicFramePr>
        <p:xfrm>
          <a:off x="4572000" y="1567941"/>
          <a:ext cx="3456384" cy="1238256"/>
        </p:xfrm>
        <a:graphic>
          <a:graphicData uri="http://schemas.openxmlformats.org/presentationml/2006/ole">
            <mc:AlternateContent xmlns:mc="http://schemas.openxmlformats.org/markup-compatibility/2006">
              <mc:Choice xmlns:v="urn:schemas-microsoft-com:vml" Requires="v">
                <p:oleObj spid="_x0000_s95293" name="CS ChemDraw Drawing" r:id="rId7" imgW="2523240" imgH="902520" progId="ChemDraw.Document.6.0">
                  <p:embed/>
                </p:oleObj>
              </mc:Choice>
              <mc:Fallback>
                <p:oleObj name="CS ChemDraw Drawing" r:id="rId7" imgW="2523240" imgH="902520" progId="ChemDraw.Document.6.0">
                  <p:embed/>
                  <p:pic>
                    <p:nvPicPr>
                      <p:cNvPr id="115722" name="Object 10">
                        <a:extLst>
                          <a:ext uri="{FF2B5EF4-FFF2-40B4-BE49-F238E27FC236}">
                            <a16:creationId xmlns:a16="http://schemas.microsoft.com/office/drawing/2014/main" id="{0FE38319-2995-4021-8092-80641706B7D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1567941"/>
                        <a:ext cx="3456384" cy="1238256"/>
                      </a:xfrm>
                      <a:prstGeom prst="rect">
                        <a:avLst/>
                      </a:prstGeom>
                      <a:noFill/>
                      <a:ln>
                        <a:noFill/>
                      </a:ln>
                      <a:effectLst/>
                    </p:spPr>
                  </p:pic>
                </p:oleObj>
              </mc:Fallback>
            </mc:AlternateContent>
          </a:graphicData>
        </a:graphic>
      </p:graphicFrame>
      <p:sp>
        <p:nvSpPr>
          <p:cNvPr id="9" name="Text Box 4">
            <a:extLst>
              <a:ext uri="{FF2B5EF4-FFF2-40B4-BE49-F238E27FC236}">
                <a16:creationId xmlns:a16="http://schemas.microsoft.com/office/drawing/2014/main" id="{F7C0C27B-5603-404A-B005-5F43331B09FA}"/>
              </a:ext>
            </a:extLst>
          </p:cNvPr>
          <p:cNvSpPr txBox="1">
            <a:spLocks noChangeArrowheads="1"/>
          </p:cNvSpPr>
          <p:nvPr/>
        </p:nvSpPr>
        <p:spPr bwMode="auto">
          <a:xfrm>
            <a:off x="1066800" y="270669"/>
            <a:ext cx="190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rgbClr val="0000CC"/>
                </a:solidFill>
                <a:ea typeface="黑体" panose="02010609060101010101" pitchFamily="49" charset="-122"/>
              </a:rPr>
              <a:t>用途</a:t>
            </a:r>
          </a:p>
        </p:txBody>
      </p:sp>
      <p:sp>
        <p:nvSpPr>
          <p:cNvPr id="10" name="Text Box 5">
            <a:extLst>
              <a:ext uri="{FF2B5EF4-FFF2-40B4-BE49-F238E27FC236}">
                <a16:creationId xmlns:a16="http://schemas.microsoft.com/office/drawing/2014/main" id="{5D406B8B-74CB-4394-9090-383F96AFE502}"/>
              </a:ext>
            </a:extLst>
          </p:cNvPr>
          <p:cNvSpPr txBox="1">
            <a:spLocks noChangeArrowheads="1"/>
          </p:cNvSpPr>
          <p:nvPr/>
        </p:nvSpPr>
        <p:spPr bwMode="auto">
          <a:xfrm>
            <a:off x="1219200" y="727869"/>
            <a:ext cx="685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None/>
            </a:pPr>
            <a:r>
              <a:rPr lang="en-US" altLang="zh-CN" sz="2000" b="1">
                <a:solidFill>
                  <a:srgbClr val="0000CC"/>
                </a:solidFill>
              </a:rPr>
              <a:t>◆  </a:t>
            </a:r>
            <a:r>
              <a:rPr lang="zh-CN" altLang="en-US" sz="2000" b="1">
                <a:solidFill>
                  <a:srgbClr val="0000CC"/>
                </a:solidFill>
                <a:ea typeface="黑体" panose="02010609060101010101" pitchFamily="49" charset="-122"/>
              </a:rPr>
              <a:t>制备定位关系“矛盾”的芳香族衍生物。</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3" name="Text Box 7">
            <a:extLst>
              <a:ext uri="{FF2B5EF4-FFF2-40B4-BE49-F238E27FC236}">
                <a16:creationId xmlns:a16="http://schemas.microsoft.com/office/drawing/2014/main" id="{AB57C9FA-508B-4053-BF3C-D313A0D03B53}"/>
              </a:ext>
            </a:extLst>
          </p:cNvPr>
          <p:cNvSpPr txBox="1">
            <a:spLocks noChangeArrowheads="1"/>
          </p:cNvSpPr>
          <p:nvPr/>
        </p:nvSpPr>
        <p:spPr bwMode="auto">
          <a:xfrm>
            <a:off x="914400" y="990600"/>
            <a:ext cx="685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u"/>
            </a:pPr>
            <a:r>
              <a:rPr lang="en-US" altLang="zh-CN" sz="2000" b="1">
                <a:solidFill>
                  <a:srgbClr val="0000CC"/>
                </a:solidFill>
                <a:ea typeface="黑体" panose="02010609060101010101" pitchFamily="49" charset="-122"/>
              </a:rPr>
              <a:t>  </a:t>
            </a:r>
            <a:r>
              <a:rPr lang="zh-CN" altLang="en-US" sz="2000" b="1">
                <a:solidFill>
                  <a:srgbClr val="0000CC"/>
                </a:solidFill>
                <a:ea typeface="黑体" panose="02010609060101010101" pitchFamily="49" charset="-122"/>
              </a:rPr>
              <a:t>还原脱氨</a:t>
            </a:r>
          </a:p>
        </p:txBody>
      </p:sp>
      <p:sp>
        <p:nvSpPr>
          <p:cNvPr id="116744" name="Text Box 8">
            <a:extLst>
              <a:ext uri="{FF2B5EF4-FFF2-40B4-BE49-F238E27FC236}">
                <a16:creationId xmlns:a16="http://schemas.microsoft.com/office/drawing/2014/main" id="{68AFCFAE-B598-4B8E-95AF-8086DAA0B8AE}"/>
              </a:ext>
            </a:extLst>
          </p:cNvPr>
          <p:cNvSpPr txBox="1">
            <a:spLocks noChangeArrowheads="1"/>
          </p:cNvSpPr>
          <p:nvPr/>
        </p:nvSpPr>
        <p:spPr bwMode="auto">
          <a:xfrm>
            <a:off x="914400" y="4327525"/>
            <a:ext cx="685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u"/>
            </a:pPr>
            <a:r>
              <a:rPr lang="en-US" altLang="zh-CN" sz="2000" b="1">
                <a:solidFill>
                  <a:srgbClr val="0000CC"/>
                </a:solidFill>
                <a:ea typeface="黑体" panose="02010609060101010101" pitchFamily="49" charset="-122"/>
              </a:rPr>
              <a:t>  </a:t>
            </a:r>
            <a:r>
              <a:rPr lang="zh-CN" altLang="en-US" sz="2000" b="1">
                <a:solidFill>
                  <a:srgbClr val="0000CC"/>
                </a:solidFill>
                <a:ea typeface="黑体" panose="02010609060101010101" pitchFamily="49" charset="-122"/>
              </a:rPr>
              <a:t>将</a:t>
            </a:r>
            <a:r>
              <a:rPr lang="en-US" altLang="zh-CN" sz="2000" b="1">
                <a:solidFill>
                  <a:srgbClr val="0000CC"/>
                </a:solidFill>
                <a:ea typeface="黑体" panose="02010609060101010101" pitchFamily="49" charset="-122"/>
              </a:rPr>
              <a:t>-OH, -X, -CN, -NO</a:t>
            </a:r>
            <a:r>
              <a:rPr lang="en-US" altLang="zh-CN" sz="2000" b="1" baseline="-25000">
                <a:solidFill>
                  <a:srgbClr val="0000CC"/>
                </a:solidFill>
                <a:ea typeface="黑体" panose="02010609060101010101" pitchFamily="49" charset="-122"/>
              </a:rPr>
              <a:t>2</a:t>
            </a:r>
            <a:r>
              <a:rPr lang="zh-CN" altLang="en-US" sz="2000" b="1">
                <a:solidFill>
                  <a:srgbClr val="0000CC"/>
                </a:solidFill>
                <a:ea typeface="黑体" panose="02010609060101010101" pitchFamily="49" charset="-122"/>
              </a:rPr>
              <a:t>等基团引入到苯环的特定位置</a:t>
            </a:r>
          </a:p>
        </p:txBody>
      </p:sp>
      <p:graphicFrame>
        <p:nvGraphicFramePr>
          <p:cNvPr id="116745" name="Object 9">
            <a:extLst>
              <a:ext uri="{FF2B5EF4-FFF2-40B4-BE49-F238E27FC236}">
                <a16:creationId xmlns:a16="http://schemas.microsoft.com/office/drawing/2014/main" id="{5609922A-CDCA-4CD4-B2E6-42EBFBD11BE3}"/>
              </a:ext>
            </a:extLst>
          </p:cNvPr>
          <p:cNvGraphicFramePr>
            <a:graphicFrameLocks noChangeAspect="1"/>
          </p:cNvGraphicFramePr>
          <p:nvPr/>
        </p:nvGraphicFramePr>
        <p:xfrm>
          <a:off x="990600" y="2057400"/>
          <a:ext cx="7315200" cy="1143000"/>
        </p:xfrm>
        <a:graphic>
          <a:graphicData uri="http://schemas.openxmlformats.org/presentationml/2006/ole">
            <mc:AlternateContent xmlns:mc="http://schemas.openxmlformats.org/markup-compatibility/2006">
              <mc:Choice xmlns:v="urn:schemas-microsoft-com:vml" Requires="v">
                <p:oleObj spid="_x0000_s96277" name="CS ChemDraw Drawing" r:id="rId3" imgW="4329720" imgH="676800" progId="ChemDraw.Document.6.0">
                  <p:embed/>
                </p:oleObj>
              </mc:Choice>
              <mc:Fallback>
                <p:oleObj name="CS ChemDraw Drawing" r:id="rId3" imgW="4329720" imgH="676800" progId="ChemDraw.Document.6.0">
                  <p:embed/>
                  <p:pic>
                    <p:nvPicPr>
                      <p:cNvPr id="116745" name="Object 9">
                        <a:extLst>
                          <a:ext uri="{FF2B5EF4-FFF2-40B4-BE49-F238E27FC236}">
                            <a16:creationId xmlns:a16="http://schemas.microsoft.com/office/drawing/2014/main" id="{5609922A-CDCA-4CD4-B2E6-42EBFBD11B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057400"/>
                        <a:ext cx="7315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7102" name="Object 126">
            <a:extLst>
              <a:ext uri="{FF2B5EF4-FFF2-40B4-BE49-F238E27FC236}">
                <a16:creationId xmlns:a16="http://schemas.microsoft.com/office/drawing/2014/main" id="{90A634DB-181E-4D9A-8E6C-685D6412FCCF}"/>
              </a:ext>
            </a:extLst>
          </p:cNvPr>
          <p:cNvGraphicFramePr>
            <a:graphicFrameLocks noGrp="1" noChangeAspect="1"/>
          </p:cNvGraphicFramePr>
          <p:nvPr>
            <p:ph sz="quarter" idx="1"/>
            <p:extLst>
              <p:ext uri="{D42A27DB-BD31-4B8C-83A1-F6EECF244321}">
                <p14:modId xmlns:p14="http://schemas.microsoft.com/office/powerpoint/2010/main" val="1067507130"/>
              </p:ext>
            </p:extLst>
          </p:nvPr>
        </p:nvGraphicFramePr>
        <p:xfrm>
          <a:off x="948977" y="2780928"/>
          <a:ext cx="7246045" cy="3127737"/>
        </p:xfrm>
        <a:graphic>
          <a:graphicData uri="http://schemas.openxmlformats.org/presentationml/2006/ole">
            <mc:AlternateContent xmlns:mc="http://schemas.openxmlformats.org/markup-compatibility/2006">
              <mc:Choice xmlns:v="urn:schemas-microsoft-com:vml" Requires="v">
                <p:oleObj spid="_x0000_s39072" name="CS ChemDraw Drawing" r:id="rId3" imgW="6365677" imgH="2747760" progId="ChemDraw.Document.6.0">
                  <p:embed/>
                </p:oleObj>
              </mc:Choice>
              <mc:Fallback>
                <p:oleObj name="CS ChemDraw Drawing" r:id="rId3" imgW="6365677" imgH="2747760" progId="ChemDraw.Document.6.0">
                  <p:embed/>
                  <p:pic>
                    <p:nvPicPr>
                      <p:cNvPr id="0" name="Object 126"/>
                      <p:cNvPicPr>
                        <a:picLocks noGrp="1" noChangeAspect="1" noChangeArrowheads="1"/>
                      </p:cNvPicPr>
                      <p:nvPr/>
                    </p:nvPicPr>
                    <p:blipFill>
                      <a:blip r:embed="rId4"/>
                      <a:srcRect/>
                      <a:stretch>
                        <a:fillRect/>
                      </a:stretch>
                    </p:blipFill>
                    <p:spPr bwMode="auto">
                      <a:xfrm>
                        <a:off x="948977" y="2780928"/>
                        <a:ext cx="7246045" cy="3127737"/>
                      </a:xfrm>
                      <a:prstGeom prst="rect">
                        <a:avLst/>
                      </a:prstGeom>
                      <a:noFill/>
                      <a:ln>
                        <a:noFill/>
                      </a:ln>
                    </p:spPr>
                  </p:pic>
                </p:oleObj>
              </mc:Fallback>
            </mc:AlternateContent>
          </a:graphicData>
        </a:graphic>
      </p:graphicFrame>
      <p:graphicFrame>
        <p:nvGraphicFramePr>
          <p:cNvPr id="767104" name="Object 128">
            <a:extLst>
              <a:ext uri="{FF2B5EF4-FFF2-40B4-BE49-F238E27FC236}">
                <a16:creationId xmlns:a16="http://schemas.microsoft.com/office/drawing/2014/main" id="{040017EE-90EE-43F2-A6E3-BA15CF0E7EB4}"/>
              </a:ext>
            </a:extLst>
          </p:cNvPr>
          <p:cNvGraphicFramePr>
            <a:graphicFrameLocks noGrp="1" noChangeAspect="1"/>
          </p:cNvGraphicFramePr>
          <p:nvPr>
            <p:ph sz="quarter" idx="2"/>
          </p:nvPr>
        </p:nvGraphicFramePr>
        <p:xfrm>
          <a:off x="2916238" y="836613"/>
          <a:ext cx="2592387" cy="1128712"/>
        </p:xfrm>
        <a:graphic>
          <a:graphicData uri="http://schemas.openxmlformats.org/presentationml/2006/ole">
            <mc:AlternateContent xmlns:mc="http://schemas.openxmlformats.org/markup-compatibility/2006">
              <mc:Choice xmlns:v="urn:schemas-microsoft-com:vml" Requires="v">
                <p:oleObj spid="_x0000_s39073" name="CS ChemDraw Drawing" r:id="rId5" imgW="2114987" imgH="920204" progId="ChemDraw.Document.6.0">
                  <p:embed/>
                </p:oleObj>
              </mc:Choice>
              <mc:Fallback>
                <p:oleObj name="CS ChemDraw Drawing" r:id="rId5" imgW="2114987" imgH="920204" progId="ChemDraw.Document.6.0">
                  <p:embed/>
                  <p:pic>
                    <p:nvPicPr>
                      <p:cNvPr id="0" name="Object 12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836613"/>
                        <a:ext cx="2592387" cy="1128712"/>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a:extLst>
              <a:ext uri="{FF2B5EF4-FFF2-40B4-BE49-F238E27FC236}">
                <a16:creationId xmlns:a16="http://schemas.microsoft.com/office/drawing/2014/main" id="{9177E7DA-FF9C-4516-AAAB-ADA424C30A19}"/>
              </a:ext>
            </a:extLst>
          </p:cNvPr>
          <p:cNvSpPr>
            <a:spLocks noGrp="1"/>
          </p:cNvSpPr>
          <p:nvPr>
            <p:ph type="dt" sz="quarter" idx="10"/>
          </p:nvPr>
        </p:nvSpPr>
        <p:spPr/>
        <p:txBody>
          <a:bodyPr/>
          <a:lstStyle/>
          <a:p>
            <a:pPr>
              <a:defRPr/>
            </a:pPr>
            <a:fld id="{13D38D5E-E08E-4A10-A052-48BBDF9E0E26}" type="datetime11">
              <a:rPr lang="zh-CN" altLang="en-US"/>
              <a:pPr>
                <a:defRPr/>
              </a:pPr>
              <a:t>13:53:09</a:t>
            </a:fld>
            <a:endParaRPr lang="en-US" altLang="zh-CN"/>
          </a:p>
        </p:txBody>
      </p:sp>
      <p:sp>
        <p:nvSpPr>
          <p:cNvPr id="6" name="灯片编号占位符 8">
            <a:extLst>
              <a:ext uri="{FF2B5EF4-FFF2-40B4-BE49-F238E27FC236}">
                <a16:creationId xmlns:a16="http://schemas.microsoft.com/office/drawing/2014/main" id="{72959B19-D431-492D-ADE5-A502A8406910}"/>
              </a:ext>
            </a:extLst>
          </p:cNvPr>
          <p:cNvSpPr>
            <a:spLocks noGrp="1"/>
          </p:cNvSpPr>
          <p:nvPr>
            <p:ph type="sldNum" sz="quarter" idx="12"/>
          </p:nvPr>
        </p:nvSpPr>
        <p:spPr/>
        <p:txBody>
          <a:bodyPr/>
          <a:lstStyle/>
          <a:p>
            <a:pPr>
              <a:defRPr/>
            </a:pPr>
            <a:fld id="{AF4F3DBA-6251-4B1A-A6D4-FC6C861BD37F}" type="slidenum">
              <a:rPr lang="en-US" altLang="zh-CN"/>
              <a:pPr>
                <a:defRPr/>
              </a:pPr>
              <a:t>73</a:t>
            </a:fld>
            <a:endParaRPr lang="en-US" altLang="zh-CN"/>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67104"/>
                                        </p:tgtEl>
                                        <p:attrNameLst>
                                          <p:attrName>style.visibility</p:attrName>
                                        </p:attrNameLst>
                                      </p:cBhvr>
                                      <p:to>
                                        <p:strVal val="visible"/>
                                      </p:to>
                                    </p:set>
                                    <p:anim calcmode="lin" valueType="num">
                                      <p:cBhvr additive="base">
                                        <p:cTn id="7" dur="500" fill="hold"/>
                                        <p:tgtEl>
                                          <p:spTgt spid="767104"/>
                                        </p:tgtEl>
                                        <p:attrNameLst>
                                          <p:attrName>ppt_x</p:attrName>
                                        </p:attrNameLst>
                                      </p:cBhvr>
                                      <p:tavLst>
                                        <p:tav tm="0">
                                          <p:val>
                                            <p:strVal val="#ppt_x"/>
                                          </p:val>
                                        </p:tav>
                                        <p:tav tm="100000">
                                          <p:val>
                                            <p:strVal val="#ppt_x"/>
                                          </p:val>
                                        </p:tav>
                                      </p:tavLst>
                                    </p:anim>
                                    <p:anim calcmode="lin" valueType="num">
                                      <p:cBhvr additive="base">
                                        <p:cTn id="8" dur="500" fill="hold"/>
                                        <p:tgtEl>
                                          <p:spTgt spid="76710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6" fill="hold" nodeType="clickEffect">
                                  <p:stCondLst>
                                    <p:cond delay="0"/>
                                  </p:stCondLst>
                                  <p:childTnLst>
                                    <p:set>
                                      <p:cBhvr>
                                        <p:cTn id="12" dur="1" fill="hold">
                                          <p:stCondLst>
                                            <p:cond delay="0"/>
                                          </p:stCondLst>
                                        </p:cTn>
                                        <p:tgtEl>
                                          <p:spTgt spid="767102"/>
                                        </p:tgtEl>
                                        <p:attrNameLst>
                                          <p:attrName>style.visibility</p:attrName>
                                        </p:attrNameLst>
                                      </p:cBhvr>
                                      <p:to>
                                        <p:strVal val="visible"/>
                                      </p:to>
                                    </p:set>
                                    <p:animEffect transition="in" filter="barn(inHorizontal)">
                                      <p:cBhvr>
                                        <p:cTn id="13" dur="500"/>
                                        <p:tgtEl>
                                          <p:spTgt spid="767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761C8E-2839-464D-85E0-167D353ABF86}"/>
              </a:ext>
            </a:extLst>
          </p:cNvPr>
          <p:cNvSpPr>
            <a:spLocks noGrp="1"/>
          </p:cNvSpPr>
          <p:nvPr>
            <p:ph type="dt" sz="quarter" idx="10"/>
          </p:nvPr>
        </p:nvSpPr>
        <p:spPr/>
        <p:txBody>
          <a:bodyPr/>
          <a:lstStyle/>
          <a:p>
            <a:pPr>
              <a:defRPr/>
            </a:pPr>
            <a:fld id="{23BB38ED-A112-48B4-8218-8F7888DC2005}" type="datetime11">
              <a:rPr lang="zh-CN" altLang="en-US"/>
              <a:pPr>
                <a:defRPr/>
              </a:pPr>
              <a:t>13:53:09</a:t>
            </a:fld>
            <a:endParaRPr lang="en-US" altLang="zh-CN"/>
          </a:p>
        </p:txBody>
      </p:sp>
      <p:sp>
        <p:nvSpPr>
          <p:cNvPr id="7" name="灯片编号占位符 3">
            <a:extLst>
              <a:ext uri="{FF2B5EF4-FFF2-40B4-BE49-F238E27FC236}">
                <a16:creationId xmlns:a16="http://schemas.microsoft.com/office/drawing/2014/main" id="{D1D8A943-513F-4080-AA65-DC272BA0B938}"/>
              </a:ext>
            </a:extLst>
          </p:cNvPr>
          <p:cNvSpPr>
            <a:spLocks noGrp="1"/>
          </p:cNvSpPr>
          <p:nvPr>
            <p:ph type="sldNum" sz="quarter" idx="12"/>
          </p:nvPr>
        </p:nvSpPr>
        <p:spPr/>
        <p:txBody>
          <a:bodyPr/>
          <a:lstStyle/>
          <a:p>
            <a:pPr>
              <a:defRPr/>
            </a:pPr>
            <a:fld id="{8EB71083-87B4-4C8B-A8C3-4E527084D278}" type="slidenum">
              <a:rPr lang="en-US" altLang="zh-CN"/>
              <a:pPr>
                <a:defRPr/>
              </a:pPr>
              <a:t>74</a:t>
            </a:fld>
            <a:endParaRPr lang="en-US" altLang="zh-CN"/>
          </a:p>
        </p:txBody>
      </p:sp>
      <p:sp>
        <p:nvSpPr>
          <p:cNvPr id="40964" name="Rectangle 2">
            <a:extLst>
              <a:ext uri="{FF2B5EF4-FFF2-40B4-BE49-F238E27FC236}">
                <a16:creationId xmlns:a16="http://schemas.microsoft.com/office/drawing/2014/main" id="{7646615E-5EE8-4E8A-A435-9674951E8834}"/>
              </a:ext>
            </a:extLst>
          </p:cNvPr>
          <p:cNvSpPr>
            <a:spLocks noChangeArrowheads="1"/>
          </p:cNvSpPr>
          <p:nvPr/>
        </p:nvSpPr>
        <p:spPr bwMode="auto">
          <a:xfrm>
            <a:off x="685800" y="457200"/>
            <a:ext cx="104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2400">
                <a:solidFill>
                  <a:schemeClr val="bg1"/>
                </a:solidFill>
                <a:latin typeface="Times New Roman" panose="02020603050405020304" pitchFamily="18" charset="0"/>
                <a:ea typeface="宋体" panose="02010600030101010101" pitchFamily="2" charset="-122"/>
              </a:rPr>
              <a:t>例题</a:t>
            </a:r>
            <a:r>
              <a:rPr lang="en-US" altLang="zh-CN" sz="2400">
                <a:solidFill>
                  <a:schemeClr val="bg1"/>
                </a:solidFill>
                <a:latin typeface="Times New Roman" panose="02020603050405020304" pitchFamily="18" charset="0"/>
                <a:ea typeface="宋体" panose="02010600030101010101" pitchFamily="2" charset="-122"/>
              </a:rPr>
              <a:t>2:</a:t>
            </a:r>
          </a:p>
        </p:txBody>
      </p:sp>
      <p:graphicFrame>
        <p:nvGraphicFramePr>
          <p:cNvPr id="768005" name="Object 5">
            <a:extLst>
              <a:ext uri="{FF2B5EF4-FFF2-40B4-BE49-F238E27FC236}">
                <a16:creationId xmlns:a16="http://schemas.microsoft.com/office/drawing/2014/main" id="{E261FA07-9010-4695-A3E1-D021D5F27B11}"/>
              </a:ext>
            </a:extLst>
          </p:cNvPr>
          <p:cNvGraphicFramePr>
            <a:graphicFrameLocks noChangeAspect="1"/>
          </p:cNvGraphicFramePr>
          <p:nvPr/>
        </p:nvGraphicFramePr>
        <p:xfrm>
          <a:off x="2843213" y="836613"/>
          <a:ext cx="2808287" cy="1065212"/>
        </p:xfrm>
        <a:graphic>
          <a:graphicData uri="http://schemas.openxmlformats.org/presentationml/2006/ole">
            <mc:AlternateContent xmlns:mc="http://schemas.openxmlformats.org/markup-compatibility/2006">
              <mc:Choice xmlns:v="urn:schemas-microsoft-com:vml" Requires="v">
                <p:oleObj spid="_x0000_s41121" name="CS ChemDraw Drawing" r:id="rId3" imgW="2415161" imgH="915615" progId="ChemDraw.Document.6.0">
                  <p:embed/>
                </p:oleObj>
              </mc:Choice>
              <mc:Fallback>
                <p:oleObj name="CS ChemDraw Drawing" r:id="rId3" imgW="2415161" imgH="915615" progId="ChemDraw.Document.6.0">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836613"/>
                        <a:ext cx="2808287" cy="1065212"/>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07" name="Object 7">
            <a:extLst>
              <a:ext uri="{FF2B5EF4-FFF2-40B4-BE49-F238E27FC236}">
                <a16:creationId xmlns:a16="http://schemas.microsoft.com/office/drawing/2014/main" id="{640AEEEC-78D5-42F7-B199-1C451BC65928}"/>
              </a:ext>
            </a:extLst>
          </p:cNvPr>
          <p:cNvGraphicFramePr>
            <a:graphicFrameLocks noChangeAspect="1"/>
          </p:cNvGraphicFramePr>
          <p:nvPr>
            <p:extLst>
              <p:ext uri="{D42A27DB-BD31-4B8C-83A1-F6EECF244321}">
                <p14:modId xmlns:p14="http://schemas.microsoft.com/office/powerpoint/2010/main" val="208492026"/>
              </p:ext>
            </p:extLst>
          </p:nvPr>
        </p:nvGraphicFramePr>
        <p:xfrm>
          <a:off x="1149350" y="2565400"/>
          <a:ext cx="6845300" cy="3560763"/>
        </p:xfrm>
        <a:graphic>
          <a:graphicData uri="http://schemas.openxmlformats.org/presentationml/2006/ole">
            <mc:AlternateContent xmlns:mc="http://schemas.openxmlformats.org/markup-compatibility/2006">
              <mc:Choice xmlns:v="urn:schemas-microsoft-com:vml" Requires="v">
                <p:oleObj spid="_x0000_s41122" name="CS ChemDraw Drawing" r:id="rId5" imgW="5344244" imgH="2781047" progId="ChemDraw.Document.6.0">
                  <p:embed/>
                </p:oleObj>
              </mc:Choice>
              <mc:Fallback>
                <p:oleObj name="CS ChemDraw Drawing" r:id="rId5" imgW="5344244" imgH="2781047" progId="ChemDraw.Document.6.0">
                  <p:embed/>
                  <p:pic>
                    <p:nvPicPr>
                      <p:cNvPr id="0" name="Object 7"/>
                      <p:cNvPicPr>
                        <a:picLocks noChangeAspect="1" noChangeArrowheads="1"/>
                      </p:cNvPicPr>
                      <p:nvPr/>
                    </p:nvPicPr>
                    <p:blipFill>
                      <a:blip r:embed="rId6"/>
                      <a:srcRect/>
                      <a:stretch>
                        <a:fillRect/>
                      </a:stretch>
                    </p:blipFill>
                    <p:spPr bwMode="auto">
                      <a:xfrm>
                        <a:off x="1149350" y="2565400"/>
                        <a:ext cx="6845300" cy="356076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68005"/>
                                        </p:tgtEl>
                                        <p:attrNameLst>
                                          <p:attrName>style.visibility</p:attrName>
                                        </p:attrNameLst>
                                      </p:cBhvr>
                                      <p:to>
                                        <p:strVal val="visible"/>
                                      </p:to>
                                    </p:set>
                                    <p:anim calcmode="lin" valueType="num">
                                      <p:cBhvr additive="base">
                                        <p:cTn id="7" dur="500" fill="hold"/>
                                        <p:tgtEl>
                                          <p:spTgt spid="768005"/>
                                        </p:tgtEl>
                                        <p:attrNameLst>
                                          <p:attrName>ppt_x</p:attrName>
                                        </p:attrNameLst>
                                      </p:cBhvr>
                                      <p:tavLst>
                                        <p:tav tm="0">
                                          <p:val>
                                            <p:strVal val="#ppt_x"/>
                                          </p:val>
                                        </p:tav>
                                        <p:tav tm="100000">
                                          <p:val>
                                            <p:strVal val="#ppt_x"/>
                                          </p:val>
                                        </p:tav>
                                      </p:tavLst>
                                    </p:anim>
                                    <p:anim calcmode="lin" valueType="num">
                                      <p:cBhvr additive="base">
                                        <p:cTn id="8" dur="500" fill="hold"/>
                                        <p:tgtEl>
                                          <p:spTgt spid="76800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nodeType="clickEffect">
                                  <p:stCondLst>
                                    <p:cond delay="0"/>
                                  </p:stCondLst>
                                  <p:childTnLst>
                                    <p:set>
                                      <p:cBhvr>
                                        <p:cTn id="12" dur="1" fill="hold">
                                          <p:stCondLst>
                                            <p:cond delay="0"/>
                                          </p:stCondLst>
                                        </p:cTn>
                                        <p:tgtEl>
                                          <p:spTgt spid="768007"/>
                                        </p:tgtEl>
                                        <p:attrNameLst>
                                          <p:attrName>style.visibility</p:attrName>
                                        </p:attrNameLst>
                                      </p:cBhvr>
                                      <p:to>
                                        <p:strVal val="visible"/>
                                      </p:to>
                                    </p:set>
                                    <p:animEffect transition="in" filter="slide(fromBottom)">
                                      <p:cBhvr>
                                        <p:cTn id="13" dur="500"/>
                                        <p:tgtEl>
                                          <p:spTgt spid="768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774" name="Group 14">
            <a:extLst>
              <a:ext uri="{FF2B5EF4-FFF2-40B4-BE49-F238E27FC236}">
                <a16:creationId xmlns:a16="http://schemas.microsoft.com/office/drawing/2014/main" id="{DEB66F57-0432-489E-A19A-F3CEDBBEC413}"/>
              </a:ext>
            </a:extLst>
          </p:cNvPr>
          <p:cNvGrpSpPr>
            <a:grpSpLocks/>
          </p:cNvGrpSpPr>
          <p:nvPr/>
        </p:nvGrpSpPr>
        <p:grpSpPr bwMode="auto">
          <a:xfrm>
            <a:off x="1371600" y="3074640"/>
            <a:ext cx="6400800" cy="2514600"/>
            <a:chOff x="912" y="768"/>
            <a:chExt cx="4032" cy="1584"/>
          </a:xfrm>
        </p:grpSpPr>
        <p:sp>
          <p:nvSpPr>
            <p:cNvPr id="117773" name="AutoShape 13">
              <a:extLst>
                <a:ext uri="{FF2B5EF4-FFF2-40B4-BE49-F238E27FC236}">
                  <a16:creationId xmlns:a16="http://schemas.microsoft.com/office/drawing/2014/main" id="{F2A449AB-CB08-4DAC-AA71-A30160066EBA}"/>
                </a:ext>
              </a:extLst>
            </p:cNvPr>
            <p:cNvSpPr>
              <a:spLocks noChangeArrowheads="1"/>
            </p:cNvSpPr>
            <p:nvPr/>
          </p:nvSpPr>
          <p:spPr bwMode="auto">
            <a:xfrm>
              <a:off x="912" y="768"/>
              <a:ext cx="4032" cy="1584"/>
            </a:xfrm>
            <a:prstGeom prst="roundRect">
              <a:avLst>
                <a:gd name="adj" fmla="val 16667"/>
              </a:avLst>
            </a:prstGeom>
            <a:gradFill rotWithShape="1">
              <a:gsLst>
                <a:gs pos="0">
                  <a:schemeClr val="bg2"/>
                </a:gs>
                <a:gs pos="100000">
                  <a:schemeClr val="bg1"/>
                </a:gs>
              </a:gsLst>
              <a:lin ang="5400000" scaled="1"/>
            </a:gradFill>
            <a:ln w="9525" algn="ctr">
              <a:round/>
              <a:headEnd/>
              <a:tailEnd/>
            </a:ln>
            <a:effectLst/>
            <a:scene3d>
              <a:camera prst="legacyPerspectiveBottom"/>
              <a:lightRig rig="legacyFlat3" dir="t"/>
            </a:scene3d>
            <a:sp3d extrusionH="887400" prstMaterial="legacyMatte">
              <a:bevelT w="13500" h="13500" prst="angle"/>
              <a:bevelB w="13500" h="13500" prst="angle"/>
              <a:extrusionClr>
                <a:schemeClr val="bg2"/>
              </a:extrusionClr>
              <a:contourClr>
                <a:schemeClr val="bg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zh-CN" altLang="en-US"/>
            </a:p>
          </p:txBody>
        </p:sp>
        <p:graphicFrame>
          <p:nvGraphicFramePr>
            <p:cNvPr id="117772" name="Object 12">
              <a:extLst>
                <a:ext uri="{FF2B5EF4-FFF2-40B4-BE49-F238E27FC236}">
                  <a16:creationId xmlns:a16="http://schemas.microsoft.com/office/drawing/2014/main" id="{1CB2F260-B68A-4AE5-B6E8-51277C521589}"/>
                </a:ext>
              </a:extLst>
            </p:cNvPr>
            <p:cNvGraphicFramePr>
              <a:graphicFrameLocks noChangeAspect="1"/>
            </p:cNvGraphicFramePr>
            <p:nvPr/>
          </p:nvGraphicFramePr>
          <p:xfrm>
            <a:off x="1152" y="802"/>
            <a:ext cx="3504" cy="1502"/>
          </p:xfrm>
          <a:graphic>
            <a:graphicData uri="http://schemas.openxmlformats.org/presentationml/2006/ole">
              <mc:AlternateContent xmlns:mc="http://schemas.openxmlformats.org/markup-compatibility/2006">
                <mc:Choice xmlns:v="urn:schemas-microsoft-com:vml" Requires="v">
                  <p:oleObj spid="_x0000_s97302" name="CS ChemDraw Drawing" r:id="rId3" imgW="3493440" imgH="1496520" progId="ChemDraw.Document.6.0">
                    <p:embed/>
                  </p:oleObj>
                </mc:Choice>
                <mc:Fallback>
                  <p:oleObj name="CS ChemDraw Drawing" r:id="rId3" imgW="3493440" imgH="1496520" progId="ChemDraw.Document.6.0">
                    <p:embed/>
                    <p:pic>
                      <p:nvPicPr>
                        <p:cNvPr id="117772" name="Object 12">
                          <a:extLst>
                            <a:ext uri="{FF2B5EF4-FFF2-40B4-BE49-F238E27FC236}">
                              <a16:creationId xmlns:a16="http://schemas.microsoft.com/office/drawing/2014/main" id="{1CB2F260-B68A-4AE5-B6E8-51277C5215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802"/>
                          <a:ext cx="3504" cy="1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 name="Rectangle 6">
            <a:extLst>
              <a:ext uri="{FF2B5EF4-FFF2-40B4-BE49-F238E27FC236}">
                <a16:creationId xmlns:a16="http://schemas.microsoft.com/office/drawing/2014/main" id="{AB3AF15D-63B4-48FD-9EAD-7EFBAEB94EC6}"/>
              </a:ext>
            </a:extLst>
          </p:cNvPr>
          <p:cNvSpPr>
            <a:spLocks noChangeArrowheads="1"/>
          </p:cNvSpPr>
          <p:nvPr/>
        </p:nvSpPr>
        <p:spPr bwMode="auto">
          <a:xfrm>
            <a:off x="395288" y="523875"/>
            <a:ext cx="2600325"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2</a:t>
            </a:r>
            <a:r>
              <a:rPr kumimoji="0" lang="zh-CN" altLang="en-US" sz="2400">
                <a:latin typeface="Arial" panose="020B0604020202020204" pitchFamily="34" charset="0"/>
                <a:ea typeface="楷体" panose="02010609060101010101" pitchFamily="49" charset="-122"/>
                <a:cs typeface="Arial" panose="020B0604020202020204" pitchFamily="34" charset="0"/>
              </a:rPr>
              <a:t>、保</a:t>
            </a:r>
            <a:r>
              <a:rPr lang="zh-CN" altLang="en-US" sz="2400">
                <a:latin typeface="Arial" panose="020B0604020202020204" pitchFamily="34" charset="0"/>
                <a:ea typeface="楷体" panose="02010609060101010101" pitchFamily="49" charset="-122"/>
                <a:cs typeface="Arial" panose="020B0604020202020204" pitchFamily="34" charset="0"/>
              </a:rPr>
              <a:t>留氮的反应</a:t>
            </a:r>
          </a:p>
        </p:txBody>
      </p:sp>
      <p:sp>
        <p:nvSpPr>
          <p:cNvPr id="10" name="Rectangle 10">
            <a:extLst>
              <a:ext uri="{FF2B5EF4-FFF2-40B4-BE49-F238E27FC236}">
                <a16:creationId xmlns:a16="http://schemas.microsoft.com/office/drawing/2014/main" id="{C7A76B21-FB50-441D-9B59-34640EC24717}"/>
              </a:ext>
            </a:extLst>
          </p:cNvPr>
          <p:cNvSpPr>
            <a:spLocks noChangeArrowheads="1"/>
          </p:cNvSpPr>
          <p:nvPr/>
        </p:nvSpPr>
        <p:spPr bwMode="auto">
          <a:xfrm>
            <a:off x="395288" y="1452513"/>
            <a:ext cx="8497887" cy="9683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20000"/>
              </a:lnSpc>
              <a:spcBef>
                <a:spcPct val="50000"/>
              </a:spcBef>
              <a:buFontTx/>
              <a:buNone/>
            </a:pPr>
            <a:r>
              <a:rPr kumimoji="0" lang="en-US" altLang="zh-CN" sz="2400" dirty="0">
                <a:latin typeface="Arial" panose="020B0604020202020204" pitchFamily="34" charset="0"/>
                <a:ea typeface="楷体" panose="02010609060101010101" pitchFamily="49" charset="-122"/>
                <a:cs typeface="Arial" panose="020B0604020202020204" pitchFamily="34" charset="0"/>
              </a:rPr>
              <a:t>A. </a:t>
            </a:r>
            <a:r>
              <a:rPr kumimoji="0" lang="zh-CN" altLang="en-US" sz="2400" dirty="0">
                <a:latin typeface="Arial" panose="020B0604020202020204" pitchFamily="34" charset="0"/>
                <a:ea typeface="楷体" panose="02010609060101010101" pitchFamily="49" charset="-122"/>
                <a:cs typeface="Arial" panose="020B0604020202020204" pitchFamily="34" charset="0"/>
              </a:rPr>
              <a:t>还原反应：使用还原剂，可不放氮生成苯肼。</a:t>
            </a:r>
            <a:r>
              <a:rPr kumimoji="0" lang="en-US" altLang="zh-CN" sz="2400" dirty="0">
                <a:latin typeface="Arial" panose="020B0604020202020204" pitchFamily="34" charset="0"/>
                <a:ea typeface="楷体" panose="02010609060101010101" pitchFamily="49" charset="-122"/>
                <a:cs typeface="Arial" panose="020B0604020202020204" pitchFamily="34" charset="0"/>
              </a:rPr>
              <a:t>Na</a:t>
            </a:r>
            <a:r>
              <a:rPr kumimoji="0" lang="en-US" altLang="zh-CN" sz="2400" baseline="-25000" dirty="0">
                <a:latin typeface="Arial" panose="020B0604020202020204" pitchFamily="34" charset="0"/>
                <a:ea typeface="楷体" panose="02010609060101010101" pitchFamily="49" charset="-122"/>
                <a:cs typeface="Arial" panose="020B0604020202020204" pitchFamily="34" charset="0"/>
              </a:rPr>
              <a:t>2</a:t>
            </a:r>
            <a:r>
              <a:rPr kumimoji="0" lang="en-US" altLang="zh-CN" sz="2400" dirty="0">
                <a:latin typeface="Arial" panose="020B0604020202020204" pitchFamily="34" charset="0"/>
                <a:ea typeface="楷体" panose="02010609060101010101" pitchFamily="49" charset="-122"/>
                <a:cs typeface="Arial" panose="020B0604020202020204" pitchFamily="34" charset="0"/>
              </a:rPr>
              <a:t>S</a:t>
            </a:r>
            <a:r>
              <a:rPr kumimoji="0" lang="en-US" altLang="zh-CN" sz="2400" baseline="-25000" dirty="0">
                <a:latin typeface="Arial" panose="020B0604020202020204" pitchFamily="34" charset="0"/>
                <a:ea typeface="楷体" panose="02010609060101010101" pitchFamily="49" charset="-122"/>
                <a:cs typeface="Arial" panose="020B0604020202020204" pitchFamily="34" charset="0"/>
              </a:rPr>
              <a:t>2</a:t>
            </a:r>
            <a:r>
              <a:rPr kumimoji="0" lang="en-US" altLang="zh-CN" sz="2400" dirty="0">
                <a:latin typeface="Arial" panose="020B0604020202020204" pitchFamily="34" charset="0"/>
                <a:ea typeface="楷体" panose="02010609060101010101" pitchFamily="49" charset="-122"/>
                <a:cs typeface="Arial" panose="020B0604020202020204" pitchFamily="34" charset="0"/>
              </a:rPr>
              <a:t>O</a:t>
            </a:r>
            <a:r>
              <a:rPr kumimoji="0" lang="en-US" altLang="zh-CN" sz="2400" baseline="-25000" dirty="0">
                <a:latin typeface="Arial" panose="020B0604020202020204" pitchFamily="34" charset="0"/>
                <a:ea typeface="楷体" panose="02010609060101010101" pitchFamily="49" charset="-122"/>
                <a:cs typeface="Arial" panose="020B0604020202020204" pitchFamily="34" charset="0"/>
              </a:rPr>
              <a:t>3</a:t>
            </a:r>
            <a:r>
              <a:rPr kumimoji="0" lang="zh-CN" altLang="en-US" sz="2400" dirty="0">
                <a:latin typeface="Arial" panose="020B0604020202020204" pitchFamily="34" charset="0"/>
                <a:ea typeface="楷体" panose="02010609060101010101" pitchFamily="49" charset="-122"/>
                <a:cs typeface="Arial" panose="020B0604020202020204" pitchFamily="34" charset="0"/>
              </a:rPr>
              <a:t>、</a:t>
            </a:r>
            <a:r>
              <a:rPr kumimoji="0" lang="en-US" altLang="zh-CN" sz="2400" dirty="0">
                <a:latin typeface="Arial" panose="020B0604020202020204" pitchFamily="34" charset="0"/>
                <a:ea typeface="楷体" panose="02010609060101010101" pitchFamily="49" charset="-122"/>
                <a:cs typeface="Arial" panose="020B0604020202020204" pitchFamily="34" charset="0"/>
              </a:rPr>
              <a:t>Na</a:t>
            </a:r>
            <a:r>
              <a:rPr kumimoji="0" lang="en-US" altLang="zh-CN" sz="2400" baseline="-25000" dirty="0">
                <a:latin typeface="Arial" panose="020B0604020202020204" pitchFamily="34" charset="0"/>
                <a:ea typeface="楷体" panose="02010609060101010101" pitchFamily="49" charset="-122"/>
                <a:cs typeface="Arial" panose="020B0604020202020204" pitchFamily="34" charset="0"/>
              </a:rPr>
              <a:t>2</a:t>
            </a:r>
            <a:r>
              <a:rPr kumimoji="0" lang="en-US" altLang="zh-CN" sz="2400" dirty="0">
                <a:latin typeface="Arial" panose="020B0604020202020204" pitchFamily="34" charset="0"/>
                <a:ea typeface="楷体" panose="02010609060101010101" pitchFamily="49" charset="-122"/>
                <a:cs typeface="Arial" panose="020B0604020202020204" pitchFamily="34" charset="0"/>
              </a:rPr>
              <a:t>SO</a:t>
            </a:r>
            <a:r>
              <a:rPr kumimoji="0" lang="en-US" altLang="zh-CN" sz="2400" baseline="-25000" dirty="0">
                <a:latin typeface="Arial" panose="020B0604020202020204" pitchFamily="34" charset="0"/>
                <a:ea typeface="楷体" panose="02010609060101010101" pitchFamily="49" charset="-122"/>
                <a:cs typeface="Arial" panose="020B0604020202020204" pitchFamily="34" charset="0"/>
              </a:rPr>
              <a:t>3</a:t>
            </a:r>
            <a:r>
              <a:rPr kumimoji="0" lang="zh-CN" altLang="en-US" sz="2400" dirty="0">
                <a:latin typeface="Arial" panose="020B0604020202020204" pitchFamily="34" charset="0"/>
                <a:ea typeface="楷体" panose="02010609060101010101" pitchFamily="49" charset="-122"/>
                <a:cs typeface="Arial" panose="020B0604020202020204" pitchFamily="34" charset="0"/>
              </a:rPr>
              <a:t>、</a:t>
            </a:r>
            <a:r>
              <a:rPr kumimoji="0" lang="en-US" altLang="zh-CN" sz="2400" dirty="0">
                <a:latin typeface="Arial" panose="020B0604020202020204" pitchFamily="34" charset="0"/>
                <a:ea typeface="楷体" panose="02010609060101010101" pitchFamily="49" charset="-122"/>
                <a:cs typeface="Arial" panose="020B0604020202020204" pitchFamily="34" charset="0"/>
              </a:rPr>
              <a:t>Na</a:t>
            </a:r>
            <a:r>
              <a:rPr kumimoji="0" lang="en-US" altLang="zh-CN" sz="2400" baseline="-25000" dirty="0">
                <a:latin typeface="Arial" panose="020B0604020202020204" pitchFamily="34" charset="0"/>
                <a:ea typeface="楷体" panose="02010609060101010101" pitchFamily="49" charset="-122"/>
                <a:cs typeface="Arial" panose="020B0604020202020204" pitchFamily="34" charset="0"/>
              </a:rPr>
              <a:t>2</a:t>
            </a:r>
            <a:r>
              <a:rPr kumimoji="0" lang="en-US" altLang="zh-CN" sz="2400" dirty="0">
                <a:latin typeface="Arial" panose="020B0604020202020204" pitchFamily="34" charset="0"/>
                <a:ea typeface="楷体" panose="02010609060101010101" pitchFamily="49" charset="-122"/>
                <a:cs typeface="Arial" panose="020B0604020202020204" pitchFamily="34" charset="0"/>
              </a:rPr>
              <a:t>S</a:t>
            </a:r>
            <a:r>
              <a:rPr kumimoji="0" lang="en-US" altLang="zh-CN" sz="2400" baseline="-25000" dirty="0">
                <a:latin typeface="Arial" panose="020B0604020202020204" pitchFamily="34" charset="0"/>
                <a:ea typeface="楷体" panose="02010609060101010101" pitchFamily="49" charset="-122"/>
                <a:cs typeface="Arial" panose="020B0604020202020204" pitchFamily="34" charset="0"/>
              </a:rPr>
              <a:t>2</a:t>
            </a:r>
            <a:r>
              <a:rPr kumimoji="0" lang="en-US" altLang="zh-CN" sz="2400" dirty="0">
                <a:latin typeface="Arial" panose="020B0604020202020204" pitchFamily="34" charset="0"/>
                <a:ea typeface="楷体" panose="02010609060101010101" pitchFamily="49" charset="-122"/>
                <a:cs typeface="Arial" panose="020B0604020202020204" pitchFamily="34" charset="0"/>
              </a:rPr>
              <a:t>O</a:t>
            </a:r>
            <a:r>
              <a:rPr kumimoji="0" lang="en-US" altLang="zh-CN" sz="2400" baseline="-25000" dirty="0">
                <a:latin typeface="Arial" panose="020B0604020202020204" pitchFamily="34" charset="0"/>
                <a:ea typeface="楷体" panose="02010609060101010101" pitchFamily="49" charset="-122"/>
                <a:cs typeface="Arial" panose="020B0604020202020204" pitchFamily="34" charset="0"/>
              </a:rPr>
              <a:t>4 </a:t>
            </a:r>
            <a:r>
              <a:rPr kumimoji="0" lang="en-US" altLang="zh-CN" sz="2400" dirty="0">
                <a:latin typeface="Arial" panose="020B0604020202020204" pitchFamily="34" charset="0"/>
                <a:ea typeface="楷体" panose="02010609060101010101" pitchFamily="49" charset="-122"/>
                <a:cs typeface="Arial" panose="020B0604020202020204" pitchFamily="34" charset="0"/>
              </a:rPr>
              <a:t>(</a:t>
            </a:r>
            <a:r>
              <a:rPr kumimoji="0" lang="zh-CN" altLang="en-US" sz="2400" dirty="0">
                <a:latin typeface="Arial" panose="020B0604020202020204" pitchFamily="34" charset="0"/>
                <a:ea typeface="楷体" panose="02010609060101010101" pitchFamily="49" charset="-122"/>
                <a:cs typeface="Arial" panose="020B0604020202020204" pitchFamily="34" charset="0"/>
              </a:rPr>
              <a:t>连二硫酸钠</a:t>
            </a:r>
            <a:r>
              <a:rPr kumimoji="0" lang="en-US" altLang="zh-CN" sz="2400" dirty="0">
                <a:latin typeface="Arial" panose="020B0604020202020204" pitchFamily="34" charset="0"/>
                <a:ea typeface="楷体" panose="02010609060101010101" pitchFamily="49" charset="-122"/>
                <a:cs typeface="Arial" panose="020B0604020202020204" pitchFamily="34" charset="0"/>
              </a:rPr>
              <a:t>)</a:t>
            </a:r>
            <a:r>
              <a:rPr kumimoji="0" lang="zh-CN" altLang="en-US" sz="2400" dirty="0">
                <a:latin typeface="Arial" panose="020B0604020202020204" pitchFamily="34" charset="0"/>
                <a:ea typeface="楷体" panose="02010609060101010101" pitchFamily="49" charset="-122"/>
                <a:cs typeface="Arial" panose="020B0604020202020204" pitchFamily="34" charset="0"/>
              </a:rPr>
              <a:t>、</a:t>
            </a:r>
            <a:r>
              <a:rPr kumimoji="0" lang="en-US" altLang="zh-CN" sz="2400" dirty="0">
                <a:latin typeface="Arial" panose="020B0604020202020204" pitchFamily="34" charset="0"/>
                <a:ea typeface="楷体" panose="02010609060101010101" pitchFamily="49" charset="-122"/>
                <a:cs typeface="Arial" panose="020B0604020202020204" pitchFamily="34" charset="0"/>
              </a:rPr>
              <a:t>SnCl</a:t>
            </a:r>
            <a:r>
              <a:rPr kumimoji="0" lang="en-US" altLang="zh-CN" sz="2400" baseline="-25000" dirty="0">
                <a:latin typeface="Arial" panose="020B0604020202020204" pitchFamily="34" charset="0"/>
                <a:ea typeface="楷体" panose="02010609060101010101" pitchFamily="49" charset="-122"/>
                <a:cs typeface="Arial" panose="020B0604020202020204" pitchFamily="34" charset="0"/>
              </a:rPr>
              <a:t>2</a:t>
            </a:r>
            <a:r>
              <a:rPr kumimoji="0" lang="en-US" altLang="zh-CN" sz="2400" dirty="0">
                <a:latin typeface="Arial" panose="020B0604020202020204" pitchFamily="34" charset="0"/>
                <a:ea typeface="楷体" panose="02010609060101010101" pitchFamily="49" charset="-122"/>
                <a:cs typeface="Arial" panose="020B0604020202020204" pitchFamily="34" charset="0"/>
              </a:rPr>
              <a:t>+HCl</a:t>
            </a:r>
            <a:r>
              <a:rPr kumimoji="0" lang="zh-CN" altLang="en-US" sz="2400" dirty="0">
                <a:latin typeface="Arial" panose="020B0604020202020204" pitchFamily="34" charset="0"/>
                <a:ea typeface="楷体" panose="02010609060101010101" pitchFamily="49" charset="-122"/>
                <a:cs typeface="Arial" panose="020B0604020202020204" pitchFamily="34" charset="0"/>
              </a:rPr>
              <a:t>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Bottom)">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0064" name="Object 16">
            <a:extLst>
              <a:ext uri="{FF2B5EF4-FFF2-40B4-BE49-F238E27FC236}">
                <a16:creationId xmlns:a16="http://schemas.microsoft.com/office/drawing/2014/main" id="{FC06DC21-3A4C-4852-898E-AD704AA060CE}"/>
              </a:ext>
            </a:extLst>
          </p:cNvPr>
          <p:cNvGraphicFramePr>
            <a:graphicFrameLocks noGrp="1" noChangeAspect="1"/>
          </p:cNvGraphicFramePr>
          <p:nvPr>
            <p:ph sz="half" idx="1"/>
          </p:nvPr>
        </p:nvGraphicFramePr>
        <p:xfrm>
          <a:off x="971550" y="3357563"/>
          <a:ext cx="6702425" cy="812800"/>
        </p:xfrm>
        <a:graphic>
          <a:graphicData uri="http://schemas.openxmlformats.org/presentationml/2006/ole">
            <mc:AlternateContent xmlns:mc="http://schemas.openxmlformats.org/markup-compatibility/2006">
              <mc:Choice xmlns:v="urn:schemas-microsoft-com:vml" Requires="v">
                <p:oleObj spid="_x0000_s98342" name="CS ChemDraw Drawing" r:id="rId3" imgW="5636905" imgH="684012" progId="ChemDraw.Document.6.0">
                  <p:embed/>
                </p:oleObj>
              </mc:Choice>
              <mc:Fallback>
                <p:oleObj name="CS ChemDraw Drawing" r:id="rId3" imgW="5636905" imgH="684012" progId="ChemDraw.Document.6.0">
                  <p:embed/>
                  <p:pic>
                    <p:nvPicPr>
                      <p:cNvPr id="770064" name="Object 16">
                        <a:extLst>
                          <a:ext uri="{FF2B5EF4-FFF2-40B4-BE49-F238E27FC236}">
                            <a16:creationId xmlns:a16="http://schemas.microsoft.com/office/drawing/2014/main" id="{FC06DC21-3A4C-4852-898E-AD704AA060CE}"/>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3357563"/>
                        <a:ext cx="6702425" cy="81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770065" name="Object 17">
            <a:extLst>
              <a:ext uri="{FF2B5EF4-FFF2-40B4-BE49-F238E27FC236}">
                <a16:creationId xmlns:a16="http://schemas.microsoft.com/office/drawing/2014/main" id="{042EABA3-37F6-412F-A027-C167801404FA}"/>
              </a:ext>
            </a:extLst>
          </p:cNvPr>
          <p:cNvGraphicFramePr>
            <a:graphicFrameLocks noGrp="1" noChangeAspect="1"/>
          </p:cNvGraphicFramePr>
          <p:nvPr>
            <p:ph sz="half" idx="2"/>
          </p:nvPr>
        </p:nvGraphicFramePr>
        <p:xfrm>
          <a:off x="971550" y="4724400"/>
          <a:ext cx="6696075" cy="1030288"/>
        </p:xfrm>
        <a:graphic>
          <a:graphicData uri="http://schemas.openxmlformats.org/presentationml/2006/ole">
            <mc:AlternateContent xmlns:mc="http://schemas.openxmlformats.org/markup-compatibility/2006">
              <mc:Choice xmlns:v="urn:schemas-microsoft-com:vml" Requires="v">
                <p:oleObj spid="_x0000_s98343" name="CS ChemDraw Drawing" r:id="rId5" imgW="5891460" imgH="906437" progId="ChemDraw.Document.6.0">
                  <p:embed/>
                </p:oleObj>
              </mc:Choice>
              <mc:Fallback>
                <p:oleObj name="CS ChemDraw Drawing" r:id="rId5" imgW="5891460" imgH="906437" progId="ChemDraw.Document.6.0">
                  <p:embed/>
                  <p:pic>
                    <p:nvPicPr>
                      <p:cNvPr id="770065" name="Object 17">
                        <a:extLst>
                          <a:ext uri="{FF2B5EF4-FFF2-40B4-BE49-F238E27FC236}">
                            <a16:creationId xmlns:a16="http://schemas.microsoft.com/office/drawing/2014/main" id="{042EABA3-37F6-412F-A027-C167801404FA}"/>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724400"/>
                        <a:ext cx="6696075" cy="1030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 name="日期占位符 1">
            <a:extLst>
              <a:ext uri="{FF2B5EF4-FFF2-40B4-BE49-F238E27FC236}">
                <a16:creationId xmlns:a16="http://schemas.microsoft.com/office/drawing/2014/main" id="{C69E2201-E697-4EC1-A0E9-A3358498DD84}"/>
              </a:ext>
            </a:extLst>
          </p:cNvPr>
          <p:cNvSpPr>
            <a:spLocks noGrp="1"/>
          </p:cNvSpPr>
          <p:nvPr>
            <p:ph type="dt" sz="quarter" idx="10"/>
          </p:nvPr>
        </p:nvSpPr>
        <p:spPr/>
        <p:txBody>
          <a:bodyPr/>
          <a:lstStyle/>
          <a:p>
            <a:pPr>
              <a:defRPr/>
            </a:pPr>
            <a:fld id="{CB662ACF-472B-4AD2-B93E-5FEDFD7088E0}" type="datetime11">
              <a:rPr lang="zh-CN" altLang="en-US"/>
              <a:pPr>
                <a:defRPr/>
              </a:pPr>
              <a:t>13:53:09</a:t>
            </a:fld>
            <a:endParaRPr lang="en-US" altLang="zh-CN"/>
          </a:p>
        </p:txBody>
      </p:sp>
      <p:sp>
        <p:nvSpPr>
          <p:cNvPr id="7" name="灯片编号占位符 6">
            <a:extLst>
              <a:ext uri="{FF2B5EF4-FFF2-40B4-BE49-F238E27FC236}">
                <a16:creationId xmlns:a16="http://schemas.microsoft.com/office/drawing/2014/main" id="{2959029B-BA98-4070-9100-1248EE4C8C54}"/>
              </a:ext>
            </a:extLst>
          </p:cNvPr>
          <p:cNvSpPr>
            <a:spLocks noGrp="1"/>
          </p:cNvSpPr>
          <p:nvPr>
            <p:ph type="sldNum" sz="quarter" idx="12"/>
          </p:nvPr>
        </p:nvSpPr>
        <p:spPr/>
        <p:txBody>
          <a:bodyPr/>
          <a:lstStyle/>
          <a:p>
            <a:pPr>
              <a:defRPr/>
            </a:pPr>
            <a:fld id="{0D6E53A9-0862-433D-B90B-8EC6F54370E3}" type="slidenum">
              <a:rPr lang="en-US" altLang="zh-CN"/>
              <a:pPr>
                <a:defRPr/>
              </a:pPr>
              <a:t>76</a:t>
            </a:fld>
            <a:endParaRPr lang="en-US" altLang="zh-CN"/>
          </a:p>
        </p:txBody>
      </p:sp>
      <p:sp>
        <p:nvSpPr>
          <p:cNvPr id="770058" name="Rectangle 10">
            <a:extLst>
              <a:ext uri="{FF2B5EF4-FFF2-40B4-BE49-F238E27FC236}">
                <a16:creationId xmlns:a16="http://schemas.microsoft.com/office/drawing/2014/main" id="{B7190209-6EE8-43C8-AF85-4B57196CC90D}"/>
              </a:ext>
            </a:extLst>
          </p:cNvPr>
          <p:cNvSpPr>
            <a:spLocks noChangeArrowheads="1"/>
          </p:cNvSpPr>
          <p:nvPr/>
        </p:nvSpPr>
        <p:spPr bwMode="auto">
          <a:xfrm>
            <a:off x="323850" y="620713"/>
            <a:ext cx="8820150" cy="19907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3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B. </a:t>
            </a:r>
            <a:r>
              <a:rPr kumimoji="0" lang="zh-CN" altLang="en-US" sz="2400">
                <a:latin typeface="Arial" panose="020B0604020202020204" pitchFamily="34" charset="0"/>
                <a:ea typeface="楷体" panose="02010609060101010101" pitchFamily="49" charset="-122"/>
                <a:cs typeface="Arial" panose="020B0604020202020204" pitchFamily="34" charset="0"/>
              </a:rPr>
              <a:t>偶联反应</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偶合</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：重氮盐</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亲电试剂</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与活泼的芳香化合物</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芳胺类、酚类</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，在弱酸性或弱碱性介质中发生偶合，得到偶氮类染料。反应定位在活性基的对位，当对位被占据则可进入邻位，由于共轭作用的关系，不发生间位偶合。</a:t>
            </a:r>
          </a:p>
        </p:txBody>
      </p:sp>
    </p:spTree>
    <p:extLst>
      <p:ext uri="{BB962C8B-B14F-4D97-AF65-F5344CB8AC3E}">
        <p14:creationId xmlns:p14="http://schemas.microsoft.com/office/powerpoint/2010/main" val="30556944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70058"/>
                                        </p:tgtEl>
                                        <p:attrNameLst>
                                          <p:attrName>style.visibility</p:attrName>
                                        </p:attrNameLst>
                                      </p:cBhvr>
                                      <p:to>
                                        <p:strVal val="visible"/>
                                      </p:to>
                                    </p:set>
                                    <p:animEffect transition="in" filter="slide(fromBottom)">
                                      <p:cBhvr>
                                        <p:cTn id="7" dur="500"/>
                                        <p:tgtEl>
                                          <p:spTgt spid="770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770064"/>
                                        </p:tgtEl>
                                        <p:attrNameLst>
                                          <p:attrName>style.visibility</p:attrName>
                                        </p:attrNameLst>
                                      </p:cBhvr>
                                      <p:to>
                                        <p:strVal val="visible"/>
                                      </p:to>
                                    </p:set>
                                    <p:animEffect transition="in" filter="slide(fromBottom)">
                                      <p:cBhvr>
                                        <p:cTn id="12" dur="500"/>
                                        <p:tgtEl>
                                          <p:spTgt spid="7700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770065"/>
                                        </p:tgtEl>
                                        <p:attrNameLst>
                                          <p:attrName>style.visibility</p:attrName>
                                        </p:attrNameLst>
                                      </p:cBhvr>
                                      <p:to>
                                        <p:strVal val="visible"/>
                                      </p:to>
                                    </p:set>
                                    <p:animEffect transition="in" filter="slide(fromBottom)">
                                      <p:cBhvr>
                                        <p:cTn id="17" dur="500"/>
                                        <p:tgtEl>
                                          <p:spTgt spid="770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5" name="Rectangle 3">
            <a:extLst>
              <a:ext uri="{FF2B5EF4-FFF2-40B4-BE49-F238E27FC236}">
                <a16:creationId xmlns:a16="http://schemas.microsoft.com/office/drawing/2014/main" id="{56DF028E-5B65-40FC-B8FD-5728750966A5}"/>
              </a:ext>
            </a:extLst>
          </p:cNvPr>
          <p:cNvSpPr>
            <a:spLocks noGrp="1" noRot="1" noChangeArrowheads="1"/>
          </p:cNvSpPr>
          <p:nvPr>
            <p:ph idx="1"/>
          </p:nvPr>
        </p:nvSpPr>
        <p:spPr>
          <a:xfrm>
            <a:off x="393700" y="836613"/>
            <a:ext cx="8426450" cy="1943100"/>
          </a:xfrm>
        </p:spPr>
        <p:txBody>
          <a:bodyPr/>
          <a:lstStyle/>
          <a:p>
            <a:r>
              <a:rPr lang="zh-CN" altLang="en-US" sz="2200" b="1" dirty="0">
                <a:ea typeface="楷体" panose="02010609060101010101" pitchFamily="49" charset="-122"/>
                <a:cs typeface="Arial" panose="020B0604020202020204" pitchFamily="34" charset="0"/>
              </a:rPr>
              <a:t>芳香族偶氮化合物的通式为：</a:t>
            </a:r>
            <a:r>
              <a:rPr lang="en-US" altLang="zh-CN" sz="2200" b="1" dirty="0" err="1">
                <a:solidFill>
                  <a:schemeClr val="hlink"/>
                </a:solidFill>
                <a:ea typeface="楷体" panose="02010609060101010101" pitchFamily="49" charset="-122"/>
                <a:cs typeface="Arial" panose="020B0604020202020204" pitchFamily="34" charset="0"/>
              </a:rPr>
              <a:t>Ar</a:t>
            </a:r>
            <a:r>
              <a:rPr lang="en-US" altLang="zh-CN" sz="2200" b="1" dirty="0">
                <a:ea typeface="楷体" panose="02010609060101010101" pitchFamily="49" charset="-122"/>
                <a:cs typeface="Arial" panose="020B0604020202020204" pitchFamily="34" charset="0"/>
              </a:rPr>
              <a:t>-N=N-</a:t>
            </a:r>
            <a:r>
              <a:rPr lang="en-US" altLang="zh-CN" sz="2200" b="1" dirty="0" err="1">
                <a:ea typeface="楷体" panose="02010609060101010101" pitchFamily="49" charset="-122"/>
                <a:cs typeface="Arial" panose="020B0604020202020204" pitchFamily="34" charset="0"/>
              </a:rPr>
              <a:t>Ar</a:t>
            </a:r>
            <a:r>
              <a:rPr lang="zh-CN" altLang="en-US" sz="2200" b="1" dirty="0">
                <a:ea typeface="楷体" panose="02010609060101010101" pitchFamily="49" charset="-122"/>
                <a:cs typeface="Arial" panose="020B0604020202020204" pitchFamily="34" charset="0"/>
              </a:rPr>
              <a:t>，它们都具有颜色，性质稳定，可作为染料，称为偶氮染料。</a:t>
            </a:r>
          </a:p>
          <a:p>
            <a:r>
              <a:rPr lang="zh-CN" altLang="en-US" sz="2200" b="1" dirty="0">
                <a:ea typeface="楷体" panose="02010609060101010101" pitchFamily="49" charset="-122"/>
                <a:cs typeface="Arial" panose="020B0604020202020204" pitchFamily="34" charset="0"/>
              </a:rPr>
              <a:t>物质的分子结构与其颜色具有一定的关系，结构特征是具有大</a:t>
            </a:r>
            <a:r>
              <a:rPr lang="el-GR" altLang="zh-CN" sz="2200" b="1" dirty="0">
                <a:ea typeface="楷体" panose="02010609060101010101" pitchFamily="49" charset="-122"/>
                <a:cs typeface="Arial" panose="020B0604020202020204" pitchFamily="34" charset="0"/>
              </a:rPr>
              <a:t>Π</a:t>
            </a:r>
            <a:r>
              <a:rPr lang="zh-CN" altLang="el-GR" sz="2200" b="1" dirty="0">
                <a:ea typeface="楷体" panose="02010609060101010101" pitchFamily="49" charset="-122"/>
                <a:cs typeface="Arial" panose="020B0604020202020204" pitchFamily="34" charset="0"/>
              </a:rPr>
              <a:t>体系，使物质吸收光的波长进入可见光区而呈现不同的颜色。</a:t>
            </a:r>
            <a:endParaRPr lang="zh-CN" altLang="en-US" sz="2200" b="1" dirty="0">
              <a:ea typeface="楷体" panose="02010609060101010101" pitchFamily="49" charset="-122"/>
              <a:cs typeface="Arial" panose="020B0604020202020204" pitchFamily="34" charset="0"/>
            </a:endParaRPr>
          </a:p>
          <a:p>
            <a:r>
              <a:rPr lang="zh-CN" altLang="el-GR" sz="2200" b="1" dirty="0">
                <a:ea typeface="楷体" panose="02010609060101010101" pitchFamily="49" charset="-122"/>
                <a:cs typeface="Arial" panose="020B0604020202020204" pitchFamily="34" charset="0"/>
              </a:rPr>
              <a:t>不同的酸碱性往往又可改变其结构导致颜色的变化。</a:t>
            </a:r>
            <a:endParaRPr lang="el-GR" altLang="zh-CN" sz="2200" b="1" dirty="0">
              <a:ea typeface="楷体" panose="02010609060101010101" pitchFamily="49" charset="-122"/>
              <a:cs typeface="Arial" panose="020B0604020202020204" pitchFamily="34" charset="0"/>
            </a:endParaRPr>
          </a:p>
        </p:txBody>
      </p:sp>
      <p:sp>
        <p:nvSpPr>
          <p:cNvPr id="2" name="日期占位符 1">
            <a:extLst>
              <a:ext uri="{FF2B5EF4-FFF2-40B4-BE49-F238E27FC236}">
                <a16:creationId xmlns:a16="http://schemas.microsoft.com/office/drawing/2014/main" id="{F7311078-2A95-4AD2-B1D7-D0A98F9E6B28}"/>
              </a:ext>
            </a:extLst>
          </p:cNvPr>
          <p:cNvSpPr>
            <a:spLocks noGrp="1"/>
          </p:cNvSpPr>
          <p:nvPr>
            <p:ph type="dt" sz="quarter" idx="10"/>
          </p:nvPr>
        </p:nvSpPr>
        <p:spPr/>
        <p:txBody>
          <a:bodyPr/>
          <a:lstStyle/>
          <a:p>
            <a:pPr>
              <a:defRPr/>
            </a:pPr>
            <a:fld id="{A85EA988-3AAA-4605-AD26-769556F915EE}" type="datetime11">
              <a:rPr lang="zh-CN" altLang="en-US"/>
              <a:pPr>
                <a:defRPr/>
              </a:pPr>
              <a:t>13:53:09</a:t>
            </a:fld>
            <a:endParaRPr lang="en-US" altLang="zh-CN"/>
          </a:p>
        </p:txBody>
      </p:sp>
      <p:sp>
        <p:nvSpPr>
          <p:cNvPr id="7" name="灯片编号占位符 5">
            <a:extLst>
              <a:ext uri="{FF2B5EF4-FFF2-40B4-BE49-F238E27FC236}">
                <a16:creationId xmlns:a16="http://schemas.microsoft.com/office/drawing/2014/main" id="{602845B6-2F13-4CFA-ABE8-0A7AEA489C46}"/>
              </a:ext>
            </a:extLst>
          </p:cNvPr>
          <p:cNvSpPr>
            <a:spLocks noGrp="1"/>
          </p:cNvSpPr>
          <p:nvPr>
            <p:ph type="sldNum" sz="quarter" idx="12"/>
          </p:nvPr>
        </p:nvSpPr>
        <p:spPr/>
        <p:txBody>
          <a:bodyPr/>
          <a:lstStyle/>
          <a:p>
            <a:pPr>
              <a:defRPr/>
            </a:pPr>
            <a:fld id="{94CA7800-622B-4FC7-892B-8700372B9D52}" type="slidenum">
              <a:rPr lang="en-US" altLang="zh-CN"/>
              <a:pPr>
                <a:defRPr/>
              </a:pPr>
              <a:t>77</a:t>
            </a:fld>
            <a:endParaRPr lang="en-US" altLang="zh-CN"/>
          </a:p>
        </p:txBody>
      </p:sp>
      <p:sp>
        <p:nvSpPr>
          <p:cNvPr id="771076" name="Rectangle 4">
            <a:extLst>
              <a:ext uri="{FF2B5EF4-FFF2-40B4-BE49-F238E27FC236}">
                <a16:creationId xmlns:a16="http://schemas.microsoft.com/office/drawing/2014/main" id="{5766DD26-FE6E-4D61-9AAD-94AF2CB7E3F7}"/>
              </a:ext>
            </a:extLst>
          </p:cNvPr>
          <p:cNvSpPr>
            <a:spLocks noChangeArrowheads="1"/>
          </p:cNvSpPr>
          <p:nvPr/>
        </p:nvSpPr>
        <p:spPr bwMode="auto">
          <a:xfrm>
            <a:off x="1619250" y="234950"/>
            <a:ext cx="7129214"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sz="2400" dirty="0">
                <a:latin typeface="Times New Roman" panose="02020603050405020304" pitchFamily="18" charset="0"/>
                <a:ea typeface="楷体" panose="02010609060101010101" pitchFamily="49" charset="-122"/>
                <a:cs typeface="Arial" panose="020B0604020202020204" pitchFamily="34" charset="0"/>
              </a:rPr>
              <a:t>四、偶氮化合物与酸碱指示剂</a:t>
            </a:r>
          </a:p>
        </p:txBody>
      </p:sp>
      <p:sp>
        <p:nvSpPr>
          <p:cNvPr id="771077" name="Rectangle 5">
            <a:extLst>
              <a:ext uri="{FF2B5EF4-FFF2-40B4-BE49-F238E27FC236}">
                <a16:creationId xmlns:a16="http://schemas.microsoft.com/office/drawing/2014/main" id="{43AC39A1-7ADF-4967-8E8B-2DB244E8D703}"/>
              </a:ext>
            </a:extLst>
          </p:cNvPr>
          <p:cNvSpPr>
            <a:spLocks noRot="1" noChangeArrowheads="1"/>
          </p:cNvSpPr>
          <p:nvPr/>
        </p:nvSpPr>
        <p:spPr bwMode="auto">
          <a:xfrm>
            <a:off x="179512" y="2780928"/>
            <a:ext cx="5616575"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20000"/>
              </a:spcBef>
              <a:buClr>
                <a:schemeClr val="hlink"/>
              </a:buClr>
              <a:buSzPct val="70000"/>
              <a:buFont typeface="Wingdings" panose="05000000000000000000" pitchFamily="2" charset="2"/>
              <a:buNone/>
            </a:pPr>
            <a:r>
              <a:rPr kumimoji="0" lang="zh-CN" altLang="en-US" sz="1800" dirty="0">
                <a:latin typeface="Arial" panose="020B0604020202020204" pitchFamily="34" charset="0"/>
                <a:ea typeface="楷体" panose="02010609060101010101" pitchFamily="49" charset="-122"/>
                <a:cs typeface="Arial" panose="020B0604020202020204" pitchFamily="34" charset="0"/>
              </a:rPr>
              <a:t>不同波长光的颜色及其互补色</a:t>
            </a:r>
          </a:p>
          <a:p>
            <a:pPr eaLnBrk="1" hangingPunct="1">
              <a:spcBef>
                <a:spcPct val="10000"/>
              </a:spcBef>
              <a:buClr>
                <a:schemeClr val="hlink"/>
              </a:buClr>
              <a:buSzPct val="70000"/>
              <a:buFont typeface="Wingdings" panose="05000000000000000000" pitchFamily="2" charset="2"/>
              <a:buNone/>
            </a:pPr>
            <a:r>
              <a:rPr kumimoji="0" lang="zh-CN" altLang="en-US" sz="1800" dirty="0">
                <a:latin typeface="Arial" panose="020B0604020202020204" pitchFamily="34" charset="0"/>
                <a:ea typeface="楷体" panose="02010609060101010101" pitchFamily="49" charset="-122"/>
                <a:cs typeface="Arial" panose="020B0604020202020204" pitchFamily="34" charset="0"/>
              </a:rPr>
              <a:t>      物质吸收的光</a:t>
            </a:r>
          </a:p>
          <a:p>
            <a:pPr eaLnBrk="1" hangingPunct="1">
              <a:spcBef>
                <a:spcPct val="10000"/>
              </a:spcBef>
              <a:buClr>
                <a:schemeClr val="hlink"/>
              </a:buClr>
              <a:buSzPct val="70000"/>
              <a:buFont typeface="Wingdings" panose="05000000000000000000" pitchFamily="2" charset="2"/>
              <a:buNone/>
            </a:pPr>
            <a:r>
              <a:rPr kumimoji="0" lang="zh-CN" altLang="en-US" sz="1800" dirty="0">
                <a:latin typeface="Arial" panose="020B0604020202020204" pitchFamily="34" charset="0"/>
                <a:ea typeface="楷体" panose="02010609060101010101" pitchFamily="49" charset="-122"/>
                <a:cs typeface="Arial" panose="020B0604020202020204" pitchFamily="34" charset="0"/>
              </a:rPr>
              <a:t>  波长</a:t>
            </a:r>
            <a:r>
              <a:rPr kumimoji="0" lang="en-US" altLang="zh-CN" sz="1800" dirty="0">
                <a:latin typeface="Arial" panose="020B0604020202020204" pitchFamily="34" charset="0"/>
                <a:ea typeface="楷体" panose="02010609060101010101" pitchFamily="49" charset="-122"/>
                <a:cs typeface="Arial" panose="020B0604020202020204" pitchFamily="34" charset="0"/>
              </a:rPr>
              <a:t>(nm)       </a:t>
            </a:r>
            <a:r>
              <a:rPr kumimoji="0" lang="zh-CN" altLang="en-US" sz="1800" dirty="0">
                <a:latin typeface="Arial" panose="020B0604020202020204" pitchFamily="34" charset="0"/>
                <a:ea typeface="楷体" panose="02010609060101010101" pitchFamily="49" charset="-122"/>
                <a:cs typeface="Arial" panose="020B0604020202020204" pitchFamily="34" charset="0"/>
              </a:rPr>
              <a:t>颜色                 互补色</a:t>
            </a:r>
            <a:r>
              <a:rPr kumimoji="0" lang="en-US" altLang="zh-CN" sz="1800" dirty="0">
                <a:latin typeface="Arial" panose="020B0604020202020204" pitchFamily="34" charset="0"/>
                <a:ea typeface="楷体" panose="02010609060101010101" pitchFamily="49" charset="-122"/>
                <a:cs typeface="Arial" panose="020B0604020202020204" pitchFamily="34" charset="0"/>
              </a:rPr>
              <a:t>(</a:t>
            </a:r>
            <a:r>
              <a:rPr kumimoji="0" lang="zh-CN" altLang="en-US" sz="1800" dirty="0">
                <a:latin typeface="Arial" panose="020B0604020202020204" pitchFamily="34" charset="0"/>
                <a:ea typeface="楷体" panose="02010609060101010101" pitchFamily="49" charset="-122"/>
                <a:cs typeface="Arial" panose="020B0604020202020204" pitchFamily="34" charset="0"/>
              </a:rPr>
              <a:t>被看见的颜色</a:t>
            </a:r>
            <a:r>
              <a:rPr kumimoji="0" lang="en-US" altLang="zh-CN" sz="1800" dirty="0">
                <a:latin typeface="Arial" panose="020B0604020202020204" pitchFamily="34" charset="0"/>
                <a:ea typeface="楷体" panose="02010609060101010101" pitchFamily="49" charset="-122"/>
                <a:cs typeface="Arial" panose="020B0604020202020204" pitchFamily="34" charset="0"/>
              </a:rPr>
              <a:t>)</a:t>
            </a:r>
          </a:p>
          <a:p>
            <a:pPr eaLnBrk="1" hangingPunct="1">
              <a:spcBef>
                <a:spcPct val="10000"/>
              </a:spcBef>
              <a:buClr>
                <a:schemeClr val="hlink"/>
              </a:buClr>
              <a:buSzPct val="70000"/>
              <a:buFont typeface="Wingdings" panose="05000000000000000000" pitchFamily="2" charset="2"/>
              <a:buNone/>
            </a:pPr>
            <a:r>
              <a:rPr kumimoji="0" lang="en-US" altLang="zh-CN" sz="1800" dirty="0">
                <a:latin typeface="Arial" panose="020B0604020202020204" pitchFamily="34" charset="0"/>
                <a:ea typeface="楷体" panose="02010609060101010101" pitchFamily="49" charset="-122"/>
                <a:cs typeface="Arial" panose="020B0604020202020204" pitchFamily="34" charset="0"/>
              </a:rPr>
              <a:t>     400               </a:t>
            </a:r>
            <a:r>
              <a:rPr kumimoji="0" lang="zh-CN" altLang="en-US" sz="1800" dirty="0">
                <a:latin typeface="Arial" panose="020B0604020202020204" pitchFamily="34" charset="0"/>
                <a:ea typeface="楷体" panose="02010609060101010101" pitchFamily="49" charset="-122"/>
                <a:cs typeface="Arial" panose="020B0604020202020204" pitchFamily="34" charset="0"/>
              </a:rPr>
              <a:t>紫                           黄绿</a:t>
            </a:r>
          </a:p>
          <a:p>
            <a:pPr eaLnBrk="1" hangingPunct="1">
              <a:spcBef>
                <a:spcPct val="10000"/>
              </a:spcBef>
              <a:buClr>
                <a:schemeClr val="hlink"/>
              </a:buClr>
              <a:buSzPct val="70000"/>
              <a:buFont typeface="Wingdings" panose="05000000000000000000" pitchFamily="2" charset="2"/>
              <a:buNone/>
            </a:pPr>
            <a:r>
              <a:rPr kumimoji="0" lang="zh-CN" altLang="en-US" sz="1800" dirty="0">
                <a:latin typeface="Arial" panose="020B0604020202020204" pitchFamily="34" charset="0"/>
                <a:ea typeface="楷体" panose="02010609060101010101" pitchFamily="49" charset="-122"/>
                <a:cs typeface="Arial" panose="020B0604020202020204" pitchFamily="34" charset="0"/>
              </a:rPr>
              <a:t>     </a:t>
            </a:r>
            <a:r>
              <a:rPr kumimoji="0" lang="en-US" altLang="zh-CN" sz="1800" dirty="0">
                <a:latin typeface="Arial" panose="020B0604020202020204" pitchFamily="34" charset="0"/>
                <a:ea typeface="楷体" panose="02010609060101010101" pitchFamily="49" charset="-122"/>
                <a:cs typeface="Arial" panose="020B0604020202020204" pitchFamily="34" charset="0"/>
              </a:rPr>
              <a:t>425             </a:t>
            </a:r>
            <a:r>
              <a:rPr kumimoji="0" lang="zh-CN" altLang="en-US" sz="1800" dirty="0">
                <a:latin typeface="Arial" panose="020B0604020202020204" pitchFamily="34" charset="0"/>
                <a:ea typeface="楷体" panose="02010609060101010101" pitchFamily="49" charset="-122"/>
                <a:cs typeface="Arial" panose="020B0604020202020204" pitchFamily="34" charset="0"/>
              </a:rPr>
              <a:t>蓝青                           黄</a:t>
            </a:r>
          </a:p>
          <a:p>
            <a:pPr eaLnBrk="1" hangingPunct="1">
              <a:spcBef>
                <a:spcPct val="10000"/>
              </a:spcBef>
              <a:buClr>
                <a:schemeClr val="hlink"/>
              </a:buClr>
              <a:buSzPct val="70000"/>
              <a:buFont typeface="Wingdings" panose="05000000000000000000" pitchFamily="2" charset="2"/>
              <a:buNone/>
            </a:pPr>
            <a:r>
              <a:rPr kumimoji="0" lang="zh-CN" altLang="en-US" sz="1800" dirty="0">
                <a:latin typeface="Arial" panose="020B0604020202020204" pitchFamily="34" charset="0"/>
                <a:ea typeface="楷体" panose="02010609060101010101" pitchFamily="49" charset="-122"/>
                <a:cs typeface="Arial" panose="020B0604020202020204" pitchFamily="34" charset="0"/>
              </a:rPr>
              <a:t>     </a:t>
            </a:r>
            <a:r>
              <a:rPr kumimoji="0" lang="en-US" altLang="zh-CN" sz="1800" dirty="0">
                <a:latin typeface="Arial" panose="020B0604020202020204" pitchFamily="34" charset="0"/>
                <a:ea typeface="楷体" panose="02010609060101010101" pitchFamily="49" charset="-122"/>
                <a:cs typeface="Arial" panose="020B0604020202020204" pitchFamily="34" charset="0"/>
              </a:rPr>
              <a:t>450               </a:t>
            </a:r>
            <a:r>
              <a:rPr kumimoji="0" lang="zh-CN" altLang="en-US" sz="1800" dirty="0">
                <a:latin typeface="Arial" panose="020B0604020202020204" pitchFamily="34" charset="0"/>
                <a:ea typeface="楷体" panose="02010609060101010101" pitchFamily="49" charset="-122"/>
                <a:cs typeface="Arial" panose="020B0604020202020204" pitchFamily="34" charset="0"/>
              </a:rPr>
              <a:t>青                           橙黄</a:t>
            </a:r>
          </a:p>
          <a:p>
            <a:pPr eaLnBrk="1" hangingPunct="1">
              <a:spcBef>
                <a:spcPct val="10000"/>
              </a:spcBef>
              <a:buClr>
                <a:schemeClr val="hlink"/>
              </a:buClr>
              <a:buSzPct val="70000"/>
              <a:buFont typeface="Wingdings" panose="05000000000000000000" pitchFamily="2" charset="2"/>
              <a:buNone/>
            </a:pPr>
            <a:r>
              <a:rPr kumimoji="0" lang="zh-CN" altLang="en-US" sz="1800" dirty="0">
                <a:latin typeface="Arial" panose="020B0604020202020204" pitchFamily="34" charset="0"/>
                <a:ea typeface="楷体" panose="02010609060101010101" pitchFamily="49" charset="-122"/>
                <a:cs typeface="Arial" panose="020B0604020202020204" pitchFamily="34" charset="0"/>
              </a:rPr>
              <a:t>     </a:t>
            </a:r>
            <a:r>
              <a:rPr kumimoji="0" lang="en-US" altLang="zh-CN" sz="1800" dirty="0">
                <a:latin typeface="Arial" panose="020B0604020202020204" pitchFamily="34" charset="0"/>
                <a:ea typeface="楷体" panose="02010609060101010101" pitchFamily="49" charset="-122"/>
                <a:cs typeface="Arial" panose="020B0604020202020204" pitchFamily="34" charset="0"/>
              </a:rPr>
              <a:t>490             </a:t>
            </a:r>
            <a:r>
              <a:rPr kumimoji="0" lang="zh-CN" altLang="en-US" sz="1800" dirty="0">
                <a:latin typeface="Arial" panose="020B0604020202020204" pitchFamily="34" charset="0"/>
                <a:ea typeface="楷体" panose="02010609060101010101" pitchFamily="49" charset="-122"/>
                <a:cs typeface="Arial" panose="020B0604020202020204" pitchFamily="34" charset="0"/>
              </a:rPr>
              <a:t>青绿                           红</a:t>
            </a:r>
          </a:p>
          <a:p>
            <a:pPr eaLnBrk="1" hangingPunct="1">
              <a:spcBef>
                <a:spcPct val="10000"/>
              </a:spcBef>
              <a:buClr>
                <a:schemeClr val="hlink"/>
              </a:buClr>
              <a:buSzPct val="70000"/>
              <a:buFont typeface="Wingdings" panose="05000000000000000000" pitchFamily="2" charset="2"/>
              <a:buNone/>
            </a:pPr>
            <a:r>
              <a:rPr kumimoji="0" lang="zh-CN" altLang="en-US" sz="1800" dirty="0">
                <a:latin typeface="Arial" panose="020B0604020202020204" pitchFamily="34" charset="0"/>
                <a:ea typeface="楷体" panose="02010609060101010101" pitchFamily="49" charset="-122"/>
                <a:cs typeface="Arial" panose="020B0604020202020204" pitchFamily="34" charset="0"/>
              </a:rPr>
              <a:t>     </a:t>
            </a:r>
            <a:r>
              <a:rPr kumimoji="0" lang="en-US" altLang="zh-CN" sz="1800" dirty="0">
                <a:latin typeface="Arial" panose="020B0604020202020204" pitchFamily="34" charset="0"/>
                <a:ea typeface="楷体" panose="02010609060101010101" pitchFamily="49" charset="-122"/>
                <a:cs typeface="Arial" panose="020B0604020202020204" pitchFamily="34" charset="0"/>
              </a:rPr>
              <a:t>510               </a:t>
            </a:r>
            <a:r>
              <a:rPr kumimoji="0" lang="zh-CN" altLang="en-US" sz="1800" dirty="0">
                <a:latin typeface="Arial" panose="020B0604020202020204" pitchFamily="34" charset="0"/>
                <a:ea typeface="楷体" panose="02010609060101010101" pitchFamily="49" charset="-122"/>
                <a:cs typeface="Arial" panose="020B0604020202020204" pitchFamily="34" charset="0"/>
              </a:rPr>
              <a:t>绿                             紫</a:t>
            </a:r>
          </a:p>
          <a:p>
            <a:pPr eaLnBrk="1" hangingPunct="1">
              <a:spcBef>
                <a:spcPct val="10000"/>
              </a:spcBef>
              <a:buClr>
                <a:schemeClr val="hlink"/>
              </a:buClr>
              <a:buSzPct val="70000"/>
              <a:buFont typeface="Wingdings" panose="05000000000000000000" pitchFamily="2" charset="2"/>
              <a:buNone/>
            </a:pPr>
            <a:r>
              <a:rPr kumimoji="0" lang="zh-CN" altLang="en-US" sz="1800" dirty="0">
                <a:latin typeface="Arial" panose="020B0604020202020204" pitchFamily="34" charset="0"/>
                <a:ea typeface="楷体" panose="02010609060101010101" pitchFamily="49" charset="-122"/>
                <a:cs typeface="Arial" panose="020B0604020202020204" pitchFamily="34" charset="0"/>
              </a:rPr>
              <a:t>     </a:t>
            </a:r>
            <a:r>
              <a:rPr kumimoji="0" lang="en-US" altLang="zh-CN" sz="1800" dirty="0">
                <a:latin typeface="Arial" panose="020B0604020202020204" pitchFamily="34" charset="0"/>
                <a:ea typeface="楷体" panose="02010609060101010101" pitchFamily="49" charset="-122"/>
                <a:cs typeface="Arial" panose="020B0604020202020204" pitchFamily="34" charset="0"/>
              </a:rPr>
              <a:t>530             </a:t>
            </a:r>
            <a:r>
              <a:rPr kumimoji="0" lang="zh-CN" altLang="en-US" sz="1800" dirty="0">
                <a:latin typeface="Arial" panose="020B0604020202020204" pitchFamily="34" charset="0"/>
                <a:ea typeface="楷体" panose="02010609060101010101" pitchFamily="49" charset="-122"/>
                <a:cs typeface="Arial" panose="020B0604020202020204" pitchFamily="34" charset="0"/>
              </a:rPr>
              <a:t>黄绿                           紫</a:t>
            </a:r>
          </a:p>
          <a:p>
            <a:pPr eaLnBrk="1" hangingPunct="1">
              <a:spcBef>
                <a:spcPct val="10000"/>
              </a:spcBef>
              <a:buClr>
                <a:schemeClr val="hlink"/>
              </a:buClr>
              <a:buSzPct val="70000"/>
              <a:buFont typeface="Wingdings" panose="05000000000000000000" pitchFamily="2" charset="2"/>
              <a:buNone/>
            </a:pPr>
            <a:r>
              <a:rPr kumimoji="0" lang="zh-CN" altLang="en-US" sz="1800" dirty="0">
                <a:latin typeface="Arial" panose="020B0604020202020204" pitchFamily="34" charset="0"/>
                <a:ea typeface="楷体" panose="02010609060101010101" pitchFamily="49" charset="-122"/>
                <a:cs typeface="Arial" panose="020B0604020202020204" pitchFamily="34" charset="0"/>
              </a:rPr>
              <a:t>     </a:t>
            </a:r>
            <a:r>
              <a:rPr kumimoji="0" lang="en-US" altLang="zh-CN" sz="1800" dirty="0">
                <a:latin typeface="Arial" panose="020B0604020202020204" pitchFamily="34" charset="0"/>
                <a:ea typeface="楷体" panose="02010609060101010101" pitchFamily="49" charset="-122"/>
                <a:cs typeface="Arial" panose="020B0604020202020204" pitchFamily="34" charset="0"/>
              </a:rPr>
              <a:t>550               </a:t>
            </a:r>
            <a:r>
              <a:rPr kumimoji="0" lang="zh-CN" altLang="en-US" sz="1800" dirty="0">
                <a:latin typeface="Arial" panose="020B0604020202020204" pitchFamily="34" charset="0"/>
                <a:ea typeface="楷体" panose="02010609060101010101" pitchFamily="49" charset="-122"/>
                <a:cs typeface="Arial" panose="020B0604020202020204" pitchFamily="34" charset="0"/>
              </a:rPr>
              <a:t>黄                           蓝青</a:t>
            </a:r>
          </a:p>
          <a:p>
            <a:pPr eaLnBrk="1" hangingPunct="1">
              <a:spcBef>
                <a:spcPct val="10000"/>
              </a:spcBef>
              <a:buClr>
                <a:schemeClr val="hlink"/>
              </a:buClr>
              <a:buSzPct val="70000"/>
              <a:buFont typeface="Wingdings" panose="05000000000000000000" pitchFamily="2" charset="2"/>
              <a:buNone/>
            </a:pPr>
            <a:r>
              <a:rPr kumimoji="0" lang="zh-CN" altLang="en-US" sz="1800" dirty="0">
                <a:latin typeface="Arial" panose="020B0604020202020204" pitchFamily="34" charset="0"/>
                <a:ea typeface="楷体" panose="02010609060101010101" pitchFamily="49" charset="-122"/>
                <a:cs typeface="Arial" panose="020B0604020202020204" pitchFamily="34" charset="0"/>
              </a:rPr>
              <a:t>     </a:t>
            </a:r>
            <a:r>
              <a:rPr kumimoji="0" lang="en-US" altLang="zh-CN" sz="1800" dirty="0">
                <a:latin typeface="Arial" panose="020B0604020202020204" pitchFamily="34" charset="0"/>
                <a:ea typeface="楷体" panose="02010609060101010101" pitchFamily="49" charset="-122"/>
                <a:cs typeface="Arial" panose="020B0604020202020204" pitchFamily="34" charset="0"/>
              </a:rPr>
              <a:t>590             </a:t>
            </a:r>
            <a:r>
              <a:rPr kumimoji="0" lang="zh-CN" altLang="en-US" sz="1800" dirty="0">
                <a:latin typeface="Arial" panose="020B0604020202020204" pitchFamily="34" charset="0"/>
                <a:ea typeface="楷体" panose="02010609060101010101" pitchFamily="49" charset="-122"/>
                <a:cs typeface="Arial" panose="020B0604020202020204" pitchFamily="34" charset="0"/>
              </a:rPr>
              <a:t>橙黄                           青</a:t>
            </a:r>
          </a:p>
          <a:p>
            <a:pPr eaLnBrk="1" hangingPunct="1">
              <a:spcBef>
                <a:spcPct val="10000"/>
              </a:spcBef>
              <a:buClr>
                <a:schemeClr val="hlink"/>
              </a:buClr>
              <a:buSzPct val="70000"/>
              <a:buFont typeface="Wingdings" panose="05000000000000000000" pitchFamily="2" charset="2"/>
              <a:buNone/>
            </a:pPr>
            <a:r>
              <a:rPr kumimoji="0" lang="zh-CN" altLang="en-US" sz="1800" dirty="0">
                <a:latin typeface="Arial" panose="020B0604020202020204" pitchFamily="34" charset="0"/>
                <a:ea typeface="楷体" panose="02010609060101010101" pitchFamily="49" charset="-122"/>
                <a:cs typeface="Arial" panose="020B0604020202020204" pitchFamily="34" charset="0"/>
              </a:rPr>
              <a:t>     </a:t>
            </a:r>
            <a:r>
              <a:rPr kumimoji="0" lang="en-US" altLang="zh-CN" sz="1800" dirty="0">
                <a:latin typeface="Arial" panose="020B0604020202020204" pitchFamily="34" charset="0"/>
                <a:ea typeface="楷体" panose="02010609060101010101" pitchFamily="49" charset="-122"/>
                <a:cs typeface="Arial" panose="020B0604020202020204" pitchFamily="34" charset="0"/>
              </a:rPr>
              <a:t>640               </a:t>
            </a:r>
            <a:r>
              <a:rPr kumimoji="0" lang="zh-CN" altLang="en-US" sz="1800" dirty="0">
                <a:latin typeface="Arial" panose="020B0604020202020204" pitchFamily="34" charset="0"/>
                <a:ea typeface="楷体" panose="02010609060101010101" pitchFamily="49" charset="-122"/>
                <a:cs typeface="Arial" panose="020B0604020202020204" pitchFamily="34" charset="0"/>
              </a:rPr>
              <a:t>红                           青绿</a:t>
            </a:r>
          </a:p>
          <a:p>
            <a:pPr eaLnBrk="1" hangingPunct="1">
              <a:spcBef>
                <a:spcPct val="10000"/>
              </a:spcBef>
              <a:buClr>
                <a:schemeClr val="hlink"/>
              </a:buClr>
              <a:buSzPct val="70000"/>
              <a:buFont typeface="Wingdings" panose="05000000000000000000" pitchFamily="2" charset="2"/>
              <a:buNone/>
            </a:pPr>
            <a:r>
              <a:rPr kumimoji="0" lang="zh-CN" altLang="en-US" sz="1800" dirty="0">
                <a:latin typeface="Arial" panose="020B0604020202020204" pitchFamily="34" charset="0"/>
                <a:ea typeface="楷体" panose="02010609060101010101" pitchFamily="49" charset="-122"/>
                <a:cs typeface="Arial" panose="020B0604020202020204" pitchFamily="34" charset="0"/>
              </a:rPr>
              <a:t>     </a:t>
            </a:r>
            <a:r>
              <a:rPr kumimoji="0" lang="en-US" altLang="zh-CN" sz="1800" dirty="0">
                <a:latin typeface="Arial" panose="020B0604020202020204" pitchFamily="34" charset="0"/>
                <a:ea typeface="楷体" panose="02010609060101010101" pitchFamily="49" charset="-122"/>
                <a:cs typeface="Arial" panose="020B0604020202020204" pitchFamily="34" charset="0"/>
              </a:rPr>
              <a:t>730               </a:t>
            </a:r>
            <a:r>
              <a:rPr kumimoji="0" lang="zh-CN" altLang="en-US" sz="1800" dirty="0">
                <a:latin typeface="Arial" panose="020B0604020202020204" pitchFamily="34" charset="0"/>
                <a:ea typeface="楷体" panose="02010609060101010101" pitchFamily="49" charset="-122"/>
                <a:cs typeface="Arial" panose="020B0604020202020204" pitchFamily="34" charset="0"/>
              </a:rPr>
              <a:t>紫                             绿</a:t>
            </a:r>
          </a:p>
        </p:txBody>
      </p:sp>
      <p:pic>
        <p:nvPicPr>
          <p:cNvPr id="4" name="图片 3">
            <a:extLst>
              <a:ext uri="{FF2B5EF4-FFF2-40B4-BE49-F238E27FC236}">
                <a16:creationId xmlns:a16="http://schemas.microsoft.com/office/drawing/2014/main" id="{2642DC8F-8CA6-453A-AF26-74F96D3B9D89}"/>
              </a:ext>
            </a:extLst>
          </p:cNvPr>
          <p:cNvPicPr>
            <a:picLocks noChangeAspect="1"/>
          </p:cNvPicPr>
          <p:nvPr/>
        </p:nvPicPr>
        <p:blipFill>
          <a:blip r:embed="rId2"/>
          <a:stretch>
            <a:fillRect/>
          </a:stretch>
        </p:blipFill>
        <p:spPr>
          <a:xfrm>
            <a:off x="5789667" y="3573016"/>
            <a:ext cx="3024063" cy="2703424"/>
          </a:xfrm>
          <a:prstGeom prst="rect">
            <a:avLst/>
          </a:prstGeom>
          <a:noFill/>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1076"/>
                                        </p:tgtEl>
                                        <p:attrNameLst>
                                          <p:attrName>style.visibility</p:attrName>
                                        </p:attrNameLst>
                                      </p:cBhvr>
                                      <p:to>
                                        <p:strVal val="visible"/>
                                      </p:to>
                                    </p:set>
                                    <p:anim calcmode="lin" valueType="num">
                                      <p:cBhvr additive="base">
                                        <p:cTn id="7" dur="500" fill="hold"/>
                                        <p:tgtEl>
                                          <p:spTgt spid="771076"/>
                                        </p:tgtEl>
                                        <p:attrNameLst>
                                          <p:attrName>ppt_x</p:attrName>
                                        </p:attrNameLst>
                                      </p:cBhvr>
                                      <p:tavLst>
                                        <p:tav tm="0">
                                          <p:val>
                                            <p:strVal val="#ppt_x"/>
                                          </p:val>
                                        </p:tav>
                                        <p:tav tm="100000">
                                          <p:val>
                                            <p:strVal val="#ppt_x"/>
                                          </p:val>
                                        </p:tav>
                                      </p:tavLst>
                                    </p:anim>
                                    <p:anim calcmode="lin" valueType="num">
                                      <p:cBhvr additive="base">
                                        <p:cTn id="8" dur="500" fill="hold"/>
                                        <p:tgtEl>
                                          <p:spTgt spid="77107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nodeType="clickEffect">
                                  <p:stCondLst>
                                    <p:cond delay="0"/>
                                  </p:stCondLst>
                                  <p:childTnLst>
                                    <p:set>
                                      <p:cBhvr>
                                        <p:cTn id="12" dur="1" fill="hold">
                                          <p:stCondLst>
                                            <p:cond delay="0"/>
                                          </p:stCondLst>
                                        </p:cTn>
                                        <p:tgtEl>
                                          <p:spTgt spid="771075">
                                            <p:txEl>
                                              <p:pRg st="0" end="0"/>
                                            </p:txEl>
                                          </p:spTgt>
                                        </p:tgtEl>
                                        <p:attrNameLst>
                                          <p:attrName>style.visibility</p:attrName>
                                        </p:attrNameLst>
                                      </p:cBhvr>
                                      <p:to>
                                        <p:strVal val="visible"/>
                                      </p:to>
                                    </p:set>
                                    <p:animEffect transition="in" filter="strips(downLeft)">
                                      <p:cBhvr>
                                        <p:cTn id="13" dur="500"/>
                                        <p:tgtEl>
                                          <p:spTgt spid="77107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12" fill="hold" nodeType="clickEffect">
                                  <p:stCondLst>
                                    <p:cond delay="0"/>
                                  </p:stCondLst>
                                  <p:childTnLst>
                                    <p:set>
                                      <p:cBhvr>
                                        <p:cTn id="17" dur="1" fill="hold">
                                          <p:stCondLst>
                                            <p:cond delay="0"/>
                                          </p:stCondLst>
                                        </p:cTn>
                                        <p:tgtEl>
                                          <p:spTgt spid="771075">
                                            <p:txEl>
                                              <p:pRg st="1" end="1"/>
                                            </p:txEl>
                                          </p:spTgt>
                                        </p:tgtEl>
                                        <p:attrNameLst>
                                          <p:attrName>style.visibility</p:attrName>
                                        </p:attrNameLst>
                                      </p:cBhvr>
                                      <p:to>
                                        <p:strVal val="visible"/>
                                      </p:to>
                                    </p:set>
                                    <p:animEffect transition="in" filter="strips(downLeft)">
                                      <p:cBhvr>
                                        <p:cTn id="18" dur="500"/>
                                        <p:tgtEl>
                                          <p:spTgt spid="771075">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12" fill="hold" nodeType="clickEffect">
                                  <p:stCondLst>
                                    <p:cond delay="0"/>
                                  </p:stCondLst>
                                  <p:childTnLst>
                                    <p:set>
                                      <p:cBhvr>
                                        <p:cTn id="22" dur="1" fill="hold">
                                          <p:stCondLst>
                                            <p:cond delay="0"/>
                                          </p:stCondLst>
                                        </p:cTn>
                                        <p:tgtEl>
                                          <p:spTgt spid="771075">
                                            <p:txEl>
                                              <p:pRg st="2" end="2"/>
                                            </p:txEl>
                                          </p:spTgt>
                                        </p:tgtEl>
                                        <p:attrNameLst>
                                          <p:attrName>style.visibility</p:attrName>
                                        </p:attrNameLst>
                                      </p:cBhvr>
                                      <p:to>
                                        <p:strVal val="visible"/>
                                      </p:to>
                                    </p:set>
                                    <p:animEffect transition="in" filter="strips(downLeft)">
                                      <p:cBhvr>
                                        <p:cTn id="23" dur="500"/>
                                        <p:tgtEl>
                                          <p:spTgt spid="771075">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6" fill="hold" grpId="0" nodeType="clickEffect">
                                  <p:stCondLst>
                                    <p:cond delay="0"/>
                                  </p:stCondLst>
                                  <p:childTnLst>
                                    <p:set>
                                      <p:cBhvr>
                                        <p:cTn id="27" dur="1" fill="hold">
                                          <p:stCondLst>
                                            <p:cond delay="0"/>
                                          </p:stCondLst>
                                        </p:cTn>
                                        <p:tgtEl>
                                          <p:spTgt spid="771077"/>
                                        </p:tgtEl>
                                        <p:attrNameLst>
                                          <p:attrName>style.visibility</p:attrName>
                                        </p:attrNameLst>
                                      </p:cBhvr>
                                      <p:to>
                                        <p:strVal val="visible"/>
                                      </p:to>
                                    </p:set>
                                    <p:animEffect transition="in" filter="barn(inHorizontal)">
                                      <p:cBhvr>
                                        <p:cTn id="28" dur="500"/>
                                        <p:tgtEl>
                                          <p:spTgt spid="771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76" grpId="0"/>
      <p:bldP spid="77107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3322" name="Object 202">
            <a:extLst>
              <a:ext uri="{FF2B5EF4-FFF2-40B4-BE49-F238E27FC236}">
                <a16:creationId xmlns:a16="http://schemas.microsoft.com/office/drawing/2014/main" id="{B5EE834B-5FB2-4F09-893F-C74FC7EEC124}"/>
              </a:ext>
            </a:extLst>
          </p:cNvPr>
          <p:cNvGraphicFramePr>
            <a:graphicFrameLocks noGrp="1" noChangeAspect="1"/>
          </p:cNvGraphicFramePr>
          <p:nvPr>
            <p:ph sz="half" idx="1"/>
          </p:nvPr>
        </p:nvGraphicFramePr>
        <p:xfrm>
          <a:off x="1258888" y="1916113"/>
          <a:ext cx="6264275" cy="1354137"/>
        </p:xfrm>
        <a:graphic>
          <a:graphicData uri="http://schemas.openxmlformats.org/presentationml/2006/ole">
            <mc:AlternateContent xmlns:mc="http://schemas.openxmlformats.org/markup-compatibility/2006">
              <mc:Choice xmlns:v="urn:schemas-microsoft-com:vml" Requires="v">
                <p:oleObj spid="_x0000_s45217" name="CS ChemDraw Drawing" r:id="rId3" imgW="5862306" imgH="1266258" progId="ChemDraw.Document.6.0">
                  <p:embed/>
                </p:oleObj>
              </mc:Choice>
              <mc:Fallback>
                <p:oleObj name="CS ChemDraw Drawing" r:id="rId3" imgW="5862306" imgH="1266258" progId="ChemDraw.Document.6.0">
                  <p:embed/>
                  <p:pic>
                    <p:nvPicPr>
                      <p:cNvPr id="0" name="Object 20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916113"/>
                        <a:ext cx="6264275" cy="135413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3324" name="Object 204">
            <a:extLst>
              <a:ext uri="{FF2B5EF4-FFF2-40B4-BE49-F238E27FC236}">
                <a16:creationId xmlns:a16="http://schemas.microsoft.com/office/drawing/2014/main" id="{A10997D7-31CC-4ACA-93BE-49228614FFDB}"/>
              </a:ext>
            </a:extLst>
          </p:cNvPr>
          <p:cNvGraphicFramePr>
            <a:graphicFrameLocks noGrp="1" noChangeAspect="1"/>
          </p:cNvGraphicFramePr>
          <p:nvPr>
            <p:ph sz="half" idx="2"/>
          </p:nvPr>
        </p:nvGraphicFramePr>
        <p:xfrm>
          <a:off x="1331913" y="3644900"/>
          <a:ext cx="6769100" cy="2325688"/>
        </p:xfrm>
        <a:graphic>
          <a:graphicData uri="http://schemas.openxmlformats.org/presentationml/2006/ole">
            <mc:AlternateContent xmlns:mc="http://schemas.openxmlformats.org/markup-compatibility/2006">
              <mc:Choice xmlns:v="urn:schemas-microsoft-com:vml" Requires="v">
                <p:oleObj spid="_x0000_s45218" name="CS ChemDraw Drawing" r:id="rId5" imgW="5914135" imgH="2032600" progId="ChemDraw.Document.6.0">
                  <p:embed/>
                </p:oleObj>
              </mc:Choice>
              <mc:Fallback>
                <p:oleObj name="CS ChemDraw Drawing" r:id="rId5" imgW="5914135" imgH="2032600" progId="ChemDraw.Document.6.0">
                  <p:embed/>
                  <p:pic>
                    <p:nvPicPr>
                      <p:cNvPr id="0" name="Object 20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913" y="3644900"/>
                        <a:ext cx="6769100" cy="2325688"/>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a:extLst>
              <a:ext uri="{FF2B5EF4-FFF2-40B4-BE49-F238E27FC236}">
                <a16:creationId xmlns:a16="http://schemas.microsoft.com/office/drawing/2014/main" id="{02878AA9-3253-41C4-9F5F-A6C817318073}"/>
              </a:ext>
            </a:extLst>
          </p:cNvPr>
          <p:cNvSpPr>
            <a:spLocks noGrp="1"/>
          </p:cNvSpPr>
          <p:nvPr>
            <p:ph type="dt" sz="quarter" idx="10"/>
          </p:nvPr>
        </p:nvSpPr>
        <p:spPr/>
        <p:txBody>
          <a:bodyPr/>
          <a:lstStyle/>
          <a:p>
            <a:pPr>
              <a:defRPr/>
            </a:pPr>
            <a:fld id="{B26C72D3-6B83-4A9C-B7B2-21D4E76B106D}" type="datetime11">
              <a:rPr lang="zh-CN" altLang="en-US"/>
              <a:pPr>
                <a:defRPr/>
              </a:pPr>
              <a:t>13:53:09</a:t>
            </a:fld>
            <a:endParaRPr lang="en-US" altLang="zh-CN"/>
          </a:p>
        </p:txBody>
      </p:sp>
      <p:sp>
        <p:nvSpPr>
          <p:cNvPr id="7" name="灯片编号占位符 6">
            <a:extLst>
              <a:ext uri="{FF2B5EF4-FFF2-40B4-BE49-F238E27FC236}">
                <a16:creationId xmlns:a16="http://schemas.microsoft.com/office/drawing/2014/main" id="{6BB020C1-DD8F-445C-BE2F-7EC1A5E88CA5}"/>
              </a:ext>
            </a:extLst>
          </p:cNvPr>
          <p:cNvSpPr>
            <a:spLocks noGrp="1"/>
          </p:cNvSpPr>
          <p:nvPr>
            <p:ph type="sldNum" sz="quarter" idx="12"/>
          </p:nvPr>
        </p:nvSpPr>
        <p:spPr/>
        <p:txBody>
          <a:bodyPr/>
          <a:lstStyle/>
          <a:p>
            <a:pPr>
              <a:defRPr/>
            </a:pPr>
            <a:fld id="{94E24FBD-048E-49E5-85B4-A92EE688CEDB}" type="slidenum">
              <a:rPr lang="en-US" altLang="zh-CN"/>
              <a:pPr>
                <a:defRPr/>
              </a:pPr>
              <a:t>78</a:t>
            </a:fld>
            <a:endParaRPr lang="en-US" altLang="zh-CN"/>
          </a:p>
        </p:txBody>
      </p:sp>
      <p:sp>
        <p:nvSpPr>
          <p:cNvPr id="773321" name="Rectangle 201">
            <a:extLst>
              <a:ext uri="{FF2B5EF4-FFF2-40B4-BE49-F238E27FC236}">
                <a16:creationId xmlns:a16="http://schemas.microsoft.com/office/drawing/2014/main" id="{3A957BC8-1D55-4F7C-80EE-7B8765E4941C}"/>
              </a:ext>
            </a:extLst>
          </p:cNvPr>
          <p:cNvSpPr>
            <a:spLocks noChangeArrowheads="1"/>
          </p:cNvSpPr>
          <p:nvPr/>
        </p:nvSpPr>
        <p:spPr bwMode="auto">
          <a:xfrm>
            <a:off x="395288" y="188913"/>
            <a:ext cx="8208962" cy="1370012"/>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dirty="0">
                <a:latin typeface="Arial" panose="020B0604020202020204" pitchFamily="34" charset="0"/>
                <a:ea typeface="楷体" panose="02010609060101010101" pitchFamily="49" charset="-122"/>
                <a:cs typeface="Arial" panose="020B0604020202020204" pitchFamily="34" charset="0"/>
              </a:rPr>
              <a:t>     </a:t>
            </a:r>
            <a:r>
              <a:rPr kumimoji="0" lang="zh-CN" altLang="en-US" sz="2400" dirty="0">
                <a:latin typeface="Arial" panose="020B0604020202020204" pitchFamily="34" charset="0"/>
                <a:ea typeface="楷体" panose="02010609060101010101" pitchFamily="49" charset="-122"/>
                <a:cs typeface="Arial" panose="020B0604020202020204" pitchFamily="34" charset="0"/>
              </a:rPr>
              <a:t>通过紫外可见光谱测定，物质的最大吸收波长与结构的关系如下：</a:t>
            </a:r>
          </a:p>
          <a:p>
            <a:pPr eaLnBrk="1" hangingPunct="1">
              <a:lnSpc>
                <a:spcPct val="100000"/>
              </a:lnSpc>
              <a:spcBef>
                <a:spcPct val="50000"/>
              </a:spcBef>
              <a:buFontTx/>
              <a:buNone/>
            </a:pPr>
            <a:r>
              <a:rPr kumimoji="0" lang="en-US" altLang="zh-CN" sz="2400" dirty="0">
                <a:latin typeface="Arial" panose="020B0604020202020204" pitchFamily="34" charset="0"/>
                <a:ea typeface="楷体" panose="02010609060101010101" pitchFamily="49" charset="-122"/>
                <a:cs typeface="Arial" panose="020B0604020202020204" pitchFamily="34" charset="0"/>
              </a:rPr>
              <a:t>1. </a:t>
            </a:r>
            <a:r>
              <a:rPr kumimoji="0" lang="zh-CN" altLang="en-US" sz="2400" dirty="0">
                <a:latin typeface="Arial" panose="020B0604020202020204" pitchFamily="34" charset="0"/>
                <a:ea typeface="楷体" panose="02010609060101010101" pitchFamily="49" charset="-122"/>
                <a:cs typeface="Arial" panose="020B0604020202020204" pitchFamily="34" charset="0"/>
              </a:rPr>
              <a:t>有机物分子中共轭链的增长，导致物质的颜色加深</a:t>
            </a:r>
            <a:r>
              <a:rPr kumimoji="0" lang="en-US" altLang="zh-CN" sz="2400" dirty="0">
                <a:latin typeface="Arial" panose="020B0604020202020204" pitchFamily="34" charset="0"/>
                <a:ea typeface="楷体" panose="02010609060101010101" pitchFamily="49" charset="-122"/>
                <a:cs typeface="Arial" panose="020B0604020202020204" pitchFamily="34" charset="0"/>
              </a:rPr>
              <a:t>(</a:t>
            </a:r>
            <a:r>
              <a:rPr kumimoji="0" lang="zh-CN" altLang="en-US" sz="2400" dirty="0">
                <a:latin typeface="Arial" panose="020B0604020202020204" pitchFamily="34" charset="0"/>
                <a:ea typeface="楷体" panose="02010609060101010101" pitchFamily="49" charset="-122"/>
                <a:cs typeface="Arial" panose="020B0604020202020204" pitchFamily="34" charset="0"/>
              </a:rPr>
              <a:t>红移</a:t>
            </a:r>
            <a:r>
              <a:rPr kumimoji="0" lang="en-US" altLang="zh-CN" sz="2400" dirty="0">
                <a:latin typeface="Arial" panose="020B0604020202020204" pitchFamily="34" charset="0"/>
                <a:ea typeface="楷体" panose="02010609060101010101" pitchFamily="49" charset="-122"/>
                <a:cs typeface="Arial" panose="020B0604020202020204" pitchFamily="34" charset="0"/>
              </a:rPr>
              <a:t>)</a:t>
            </a:r>
            <a:r>
              <a:rPr kumimoji="0" lang="zh-CN" altLang="en-US" sz="2400" dirty="0">
                <a:latin typeface="Arial" panose="020B0604020202020204" pitchFamily="34" charset="0"/>
                <a:ea typeface="楷体" panose="02010609060101010101" pitchFamily="49" charset="-122"/>
                <a:cs typeface="Arial" panose="020B0604020202020204" pitchFamily="34"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773321">
                                            <p:txEl>
                                              <p:pRg st="0" end="0"/>
                                            </p:txEl>
                                          </p:spTgt>
                                        </p:tgtEl>
                                        <p:attrNameLst>
                                          <p:attrName>style.visibility</p:attrName>
                                        </p:attrNameLst>
                                      </p:cBhvr>
                                      <p:to>
                                        <p:strVal val="visible"/>
                                      </p:to>
                                    </p:set>
                                    <p:animEffect transition="in" filter="strips(downLeft)">
                                      <p:cBhvr>
                                        <p:cTn id="7" dur="500"/>
                                        <p:tgtEl>
                                          <p:spTgt spid="7733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773321">
                                            <p:txEl>
                                              <p:pRg st="1" end="1"/>
                                            </p:txEl>
                                          </p:spTgt>
                                        </p:tgtEl>
                                        <p:attrNameLst>
                                          <p:attrName>style.visibility</p:attrName>
                                        </p:attrNameLst>
                                      </p:cBhvr>
                                      <p:to>
                                        <p:strVal val="visible"/>
                                      </p:to>
                                    </p:set>
                                    <p:animEffect transition="in" filter="strips(downLeft)">
                                      <p:cBhvr>
                                        <p:cTn id="12" dur="500"/>
                                        <p:tgtEl>
                                          <p:spTgt spid="7733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773322"/>
                                        </p:tgtEl>
                                        <p:attrNameLst>
                                          <p:attrName>style.visibility</p:attrName>
                                        </p:attrNameLst>
                                      </p:cBhvr>
                                      <p:to>
                                        <p:strVal val="visible"/>
                                      </p:to>
                                    </p:set>
                                    <p:animEffect transition="in" filter="barn(inHorizontal)">
                                      <p:cBhvr>
                                        <p:cTn id="17" dur="500"/>
                                        <p:tgtEl>
                                          <p:spTgt spid="7733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773324"/>
                                        </p:tgtEl>
                                        <p:attrNameLst>
                                          <p:attrName>style.visibility</p:attrName>
                                        </p:attrNameLst>
                                      </p:cBhvr>
                                      <p:to>
                                        <p:strVal val="visible"/>
                                      </p:to>
                                    </p:set>
                                    <p:animEffect transition="in" filter="slide(fromBottom)">
                                      <p:cBhvr>
                                        <p:cTn id="22" dur="500"/>
                                        <p:tgtEl>
                                          <p:spTgt spid="773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74239" name="Object 95">
            <a:extLst>
              <a:ext uri="{FF2B5EF4-FFF2-40B4-BE49-F238E27FC236}">
                <a16:creationId xmlns:a16="http://schemas.microsoft.com/office/drawing/2014/main" id="{F6BAC92F-56F7-4CF4-A46C-B774BD556A28}"/>
              </a:ext>
            </a:extLst>
          </p:cNvPr>
          <p:cNvGraphicFramePr>
            <a:graphicFrameLocks noGrp="1" noChangeAspect="1"/>
          </p:cNvGraphicFramePr>
          <p:nvPr>
            <p:ph sz="quarter" idx="1"/>
          </p:nvPr>
        </p:nvGraphicFramePr>
        <p:xfrm>
          <a:off x="1835150" y="1844675"/>
          <a:ext cx="4678363" cy="1103313"/>
        </p:xfrm>
        <a:graphic>
          <a:graphicData uri="http://schemas.openxmlformats.org/presentationml/2006/ole">
            <mc:AlternateContent xmlns:mc="http://schemas.openxmlformats.org/markup-compatibility/2006">
              <mc:Choice xmlns:v="urn:schemas-microsoft-com:vml" Requires="v">
                <p:oleObj spid="_x0000_s46398" name="CS ChemDraw Drawing" r:id="rId3" imgW="3931419" imgH="927762" progId="ChemDraw.Document.6.0">
                  <p:embed/>
                </p:oleObj>
              </mc:Choice>
              <mc:Fallback>
                <p:oleObj name="CS ChemDraw Drawing" r:id="rId3" imgW="3931419" imgH="927762" progId="ChemDraw.Document.6.0">
                  <p:embed/>
                  <p:pic>
                    <p:nvPicPr>
                      <p:cNvPr id="0" name="Object 9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844675"/>
                        <a:ext cx="4678363" cy="110331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4235" name="Object 91">
            <a:extLst>
              <a:ext uri="{FF2B5EF4-FFF2-40B4-BE49-F238E27FC236}">
                <a16:creationId xmlns:a16="http://schemas.microsoft.com/office/drawing/2014/main" id="{7C0B8BAE-339E-44B6-8518-EEF66800DB24}"/>
              </a:ext>
            </a:extLst>
          </p:cNvPr>
          <p:cNvGraphicFramePr>
            <a:graphicFrameLocks noGrp="1" noChangeAspect="1"/>
          </p:cNvGraphicFramePr>
          <p:nvPr>
            <p:ph sz="quarter" idx="2"/>
          </p:nvPr>
        </p:nvGraphicFramePr>
        <p:xfrm>
          <a:off x="1979613" y="1125538"/>
          <a:ext cx="4537075" cy="560387"/>
        </p:xfrm>
        <a:graphic>
          <a:graphicData uri="http://schemas.openxmlformats.org/presentationml/2006/ole">
            <mc:AlternateContent xmlns:mc="http://schemas.openxmlformats.org/markup-compatibility/2006">
              <mc:Choice xmlns:v="urn:schemas-microsoft-com:vml" Requires="v">
                <p:oleObj spid="_x0000_s46399" name="CS ChemDraw Drawing" r:id="rId5" imgW="3744080" imgH="461586" progId="ChemDraw.Document.6.0">
                  <p:embed/>
                </p:oleObj>
              </mc:Choice>
              <mc:Fallback>
                <p:oleObj name="CS ChemDraw Drawing" r:id="rId5" imgW="3744080" imgH="461586" progId="ChemDraw.Document.6.0">
                  <p:embed/>
                  <p:pic>
                    <p:nvPicPr>
                      <p:cNvPr id="0" name="Object 9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1125538"/>
                        <a:ext cx="4537075" cy="560387"/>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4242" name="Object 98">
            <a:extLst>
              <a:ext uri="{FF2B5EF4-FFF2-40B4-BE49-F238E27FC236}">
                <a16:creationId xmlns:a16="http://schemas.microsoft.com/office/drawing/2014/main" id="{4467F252-C304-47BC-A5FF-F1BADF4ED01B}"/>
              </a:ext>
            </a:extLst>
          </p:cNvPr>
          <p:cNvGraphicFramePr>
            <a:graphicFrameLocks noGrp="1" noChangeAspect="1"/>
          </p:cNvGraphicFramePr>
          <p:nvPr>
            <p:ph sz="quarter" idx="3"/>
          </p:nvPr>
        </p:nvGraphicFramePr>
        <p:xfrm>
          <a:off x="1979613" y="4221163"/>
          <a:ext cx="3887787" cy="374650"/>
        </p:xfrm>
        <a:graphic>
          <a:graphicData uri="http://schemas.openxmlformats.org/presentationml/2006/ole">
            <mc:AlternateContent xmlns:mc="http://schemas.openxmlformats.org/markup-compatibility/2006">
              <mc:Choice xmlns:v="urn:schemas-microsoft-com:vml" Requires="v">
                <p:oleObj spid="_x0000_s46400" name="CS ChemDraw Drawing" r:id="rId7" imgW="2738280" imgH="263185" progId="ChemDraw.Document.6.0">
                  <p:embed/>
                </p:oleObj>
              </mc:Choice>
              <mc:Fallback>
                <p:oleObj name="CS ChemDraw Drawing" r:id="rId7" imgW="2738280" imgH="263185" progId="ChemDraw.Document.6.0">
                  <p:embed/>
                  <p:pic>
                    <p:nvPicPr>
                      <p:cNvPr id="0" name="Object 98"/>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4221163"/>
                        <a:ext cx="3887787" cy="3746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4245" name="Object 101">
            <a:extLst>
              <a:ext uri="{FF2B5EF4-FFF2-40B4-BE49-F238E27FC236}">
                <a16:creationId xmlns:a16="http://schemas.microsoft.com/office/drawing/2014/main" id="{B3C65BC7-3E1F-45E2-B321-0A1FFDCE8598}"/>
              </a:ext>
            </a:extLst>
          </p:cNvPr>
          <p:cNvGraphicFramePr>
            <a:graphicFrameLocks noGrp="1" noChangeAspect="1"/>
          </p:cNvGraphicFramePr>
          <p:nvPr>
            <p:ph sz="quarter" idx="4"/>
          </p:nvPr>
        </p:nvGraphicFramePr>
        <p:xfrm>
          <a:off x="1763713" y="4797425"/>
          <a:ext cx="4967287" cy="1716088"/>
        </p:xfrm>
        <a:graphic>
          <a:graphicData uri="http://schemas.openxmlformats.org/presentationml/2006/ole">
            <mc:AlternateContent xmlns:mc="http://schemas.openxmlformats.org/markup-compatibility/2006">
              <mc:Choice xmlns:v="urn:schemas-microsoft-com:vml" Requires="v">
                <p:oleObj spid="_x0000_s46401" name="CS ChemDraw Drawing" r:id="rId9" imgW="4420822" imgH="1526744" progId="ChemDraw.Document.6.0">
                  <p:embed/>
                </p:oleObj>
              </mc:Choice>
              <mc:Fallback>
                <p:oleObj name="CS ChemDraw Drawing" r:id="rId9" imgW="4420822" imgH="1526744" progId="ChemDraw.Document.6.0">
                  <p:embed/>
                  <p:pic>
                    <p:nvPicPr>
                      <p:cNvPr id="0" name="Object 101"/>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4797425"/>
                        <a:ext cx="4967287" cy="1716088"/>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a:extLst>
              <a:ext uri="{FF2B5EF4-FFF2-40B4-BE49-F238E27FC236}">
                <a16:creationId xmlns:a16="http://schemas.microsoft.com/office/drawing/2014/main" id="{7706A5ED-F5E2-4032-9672-21B97DE3E390}"/>
              </a:ext>
            </a:extLst>
          </p:cNvPr>
          <p:cNvSpPr>
            <a:spLocks noGrp="1"/>
          </p:cNvSpPr>
          <p:nvPr>
            <p:ph type="dt" sz="quarter" idx="10"/>
          </p:nvPr>
        </p:nvSpPr>
        <p:spPr/>
        <p:txBody>
          <a:bodyPr/>
          <a:lstStyle/>
          <a:p>
            <a:pPr>
              <a:defRPr/>
            </a:pPr>
            <a:fld id="{C6C06F56-5D66-45E2-BBF9-74F30BAEE078}" type="datetime11">
              <a:rPr lang="zh-CN" altLang="en-US"/>
              <a:pPr>
                <a:defRPr/>
              </a:pPr>
              <a:t>13:53:09</a:t>
            </a:fld>
            <a:endParaRPr lang="en-US" altLang="zh-CN"/>
          </a:p>
        </p:txBody>
      </p:sp>
      <p:sp>
        <p:nvSpPr>
          <p:cNvPr id="10" name="灯片编号占位符 8">
            <a:extLst>
              <a:ext uri="{FF2B5EF4-FFF2-40B4-BE49-F238E27FC236}">
                <a16:creationId xmlns:a16="http://schemas.microsoft.com/office/drawing/2014/main" id="{1BA6E419-558D-4F3C-B25D-BABA540A1D31}"/>
              </a:ext>
            </a:extLst>
          </p:cNvPr>
          <p:cNvSpPr>
            <a:spLocks noGrp="1"/>
          </p:cNvSpPr>
          <p:nvPr>
            <p:ph type="sldNum" sz="quarter" idx="12"/>
          </p:nvPr>
        </p:nvSpPr>
        <p:spPr/>
        <p:txBody>
          <a:bodyPr/>
          <a:lstStyle/>
          <a:p>
            <a:pPr>
              <a:defRPr/>
            </a:pPr>
            <a:fld id="{517CC9FF-D133-42AC-9FA8-3D15E5270799}" type="slidenum">
              <a:rPr lang="en-US" altLang="zh-CN"/>
              <a:pPr>
                <a:defRPr/>
              </a:pPr>
              <a:t>79</a:t>
            </a:fld>
            <a:endParaRPr lang="en-US" altLang="zh-CN"/>
          </a:p>
        </p:txBody>
      </p:sp>
      <p:sp>
        <p:nvSpPr>
          <p:cNvPr id="774234" name="Rectangle 90">
            <a:extLst>
              <a:ext uri="{FF2B5EF4-FFF2-40B4-BE49-F238E27FC236}">
                <a16:creationId xmlns:a16="http://schemas.microsoft.com/office/drawing/2014/main" id="{B14F7C40-D55E-4B4E-8729-B0EF2F4FCF8E}"/>
              </a:ext>
            </a:extLst>
          </p:cNvPr>
          <p:cNvSpPr>
            <a:spLocks noChangeArrowheads="1"/>
          </p:cNvSpPr>
          <p:nvPr/>
        </p:nvSpPr>
        <p:spPr bwMode="auto">
          <a:xfrm>
            <a:off x="250825" y="2997200"/>
            <a:ext cx="8423275" cy="118745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3. </a:t>
            </a:r>
            <a:r>
              <a:rPr kumimoji="0" lang="zh-CN" altLang="en-US" sz="2400">
                <a:latin typeface="Arial" panose="020B0604020202020204" pitchFamily="34" charset="0"/>
                <a:ea typeface="楷体" panose="02010609060101010101" pitchFamily="49" charset="-122"/>
                <a:cs typeface="Arial" panose="020B0604020202020204" pitchFamily="34" charset="0"/>
              </a:rPr>
              <a:t>助色基的引入可使化合物颜色加深 </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光谱带红移</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zh-CN" altLang="en-US" sz="2400">
                <a:latin typeface="Arial" panose="020B0604020202020204" pitchFamily="34" charset="0"/>
                <a:ea typeface="楷体" panose="02010609060101010101" pitchFamily="49" charset="-122"/>
                <a:cs typeface="Arial" panose="020B0604020202020204" pitchFamily="34" charset="0"/>
              </a:rPr>
              <a:t>。助色基结构特点：含有未共享的孤电子对，与共轭体系产生</a:t>
            </a:r>
            <a:r>
              <a:rPr kumimoji="0" lang="en-US" altLang="zh-CN" sz="2400" i="1">
                <a:latin typeface="Arial" panose="020B0604020202020204" pitchFamily="34" charset="0"/>
                <a:ea typeface="楷体" panose="02010609060101010101" pitchFamily="49" charset="-122"/>
                <a:cs typeface="Arial" panose="020B0604020202020204" pitchFamily="34" charset="0"/>
              </a:rPr>
              <a:t>p</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el-GR" altLang="zh-CN" sz="2400">
                <a:latin typeface="Arial" panose="020B0604020202020204" pitchFamily="34" charset="0"/>
                <a:ea typeface="楷体" panose="02010609060101010101" pitchFamily="49" charset="-122"/>
                <a:cs typeface="Arial" panose="020B0604020202020204" pitchFamily="34" charset="0"/>
              </a:rPr>
              <a:t>π</a:t>
            </a:r>
            <a:r>
              <a:rPr kumimoji="0" lang="zh-CN" altLang="el-GR" sz="2400">
                <a:latin typeface="Arial" panose="020B0604020202020204" pitchFamily="34" charset="0"/>
                <a:ea typeface="楷体" panose="02010609060101010101" pitchFamily="49" charset="-122"/>
                <a:cs typeface="Arial" panose="020B0604020202020204" pitchFamily="34" charset="0"/>
              </a:rPr>
              <a:t>共轭，使电子的流动性增加。容易跃迁，颜色加深。</a:t>
            </a:r>
            <a:endParaRPr kumimoji="0" lang="zh-CN" altLang="en-US" sz="2400">
              <a:latin typeface="Arial" panose="020B0604020202020204" pitchFamily="34" charset="0"/>
              <a:ea typeface="楷体" panose="02010609060101010101" pitchFamily="49" charset="-122"/>
              <a:cs typeface="Arial" panose="020B0604020202020204" pitchFamily="34" charset="0"/>
            </a:endParaRPr>
          </a:p>
        </p:txBody>
      </p:sp>
      <p:sp>
        <p:nvSpPr>
          <p:cNvPr id="774238" name="Rectangle 94">
            <a:extLst>
              <a:ext uri="{FF2B5EF4-FFF2-40B4-BE49-F238E27FC236}">
                <a16:creationId xmlns:a16="http://schemas.microsoft.com/office/drawing/2014/main" id="{79078B1E-CC0A-4FB2-8C58-0369FFA0EEAD}"/>
              </a:ext>
            </a:extLst>
          </p:cNvPr>
          <p:cNvSpPr>
            <a:spLocks noChangeArrowheads="1"/>
          </p:cNvSpPr>
          <p:nvPr/>
        </p:nvSpPr>
        <p:spPr bwMode="auto">
          <a:xfrm>
            <a:off x="323850" y="260350"/>
            <a:ext cx="8355013" cy="82232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en-US" altLang="zh-CN" sz="2400">
                <a:latin typeface="Arial" panose="020B0604020202020204" pitchFamily="34" charset="0"/>
                <a:ea typeface="楷体" panose="02010609060101010101" pitchFamily="49" charset="-122"/>
                <a:cs typeface="Arial" panose="020B0604020202020204" pitchFamily="34" charset="0"/>
              </a:rPr>
              <a:t>2. </a:t>
            </a:r>
            <a:r>
              <a:rPr kumimoji="0" lang="zh-CN" altLang="en-US" sz="2400">
                <a:latin typeface="Arial" panose="020B0604020202020204" pitchFamily="34" charset="0"/>
                <a:ea typeface="楷体" panose="02010609060101010101" pitchFamily="49" charset="-122"/>
                <a:cs typeface="Arial" panose="020B0604020202020204" pitchFamily="34" charset="0"/>
              </a:rPr>
              <a:t>在共轭体系中引入生色基，可使小共轭链化合物产生颜色。生色基结构特点：含重键可与共轭体系产生</a:t>
            </a:r>
            <a:r>
              <a:rPr kumimoji="0" lang="el-GR" altLang="zh-CN" sz="2400">
                <a:latin typeface="Arial" panose="020B0604020202020204" pitchFamily="34" charset="0"/>
                <a:ea typeface="楷体" panose="02010609060101010101" pitchFamily="49" charset="-122"/>
                <a:cs typeface="Arial" panose="020B0604020202020204" pitchFamily="34" charset="0"/>
              </a:rPr>
              <a:t>π</a:t>
            </a:r>
            <a:r>
              <a:rPr kumimoji="0" lang="en-US" altLang="zh-CN" sz="2400">
                <a:latin typeface="Arial" panose="020B0604020202020204" pitchFamily="34" charset="0"/>
                <a:ea typeface="楷体" panose="02010609060101010101" pitchFamily="49" charset="-122"/>
                <a:cs typeface="Arial" panose="020B0604020202020204" pitchFamily="34" charset="0"/>
              </a:rPr>
              <a:t>-</a:t>
            </a:r>
            <a:r>
              <a:rPr kumimoji="0" lang="el-GR" altLang="zh-CN" sz="2400">
                <a:latin typeface="Arial" panose="020B0604020202020204" pitchFamily="34" charset="0"/>
                <a:ea typeface="楷体" panose="02010609060101010101" pitchFamily="49" charset="-122"/>
                <a:cs typeface="Arial" panose="020B0604020202020204" pitchFamily="34" charset="0"/>
              </a:rPr>
              <a:t>π</a:t>
            </a:r>
            <a:r>
              <a:rPr kumimoji="0" lang="zh-CN" altLang="el-GR" sz="2400">
                <a:latin typeface="Arial" panose="020B0604020202020204" pitchFamily="34" charset="0"/>
                <a:ea typeface="楷体" panose="02010609060101010101" pitchFamily="49" charset="-122"/>
                <a:cs typeface="Arial" panose="020B0604020202020204" pitchFamily="34" charset="0"/>
              </a:rPr>
              <a:t>共轭。</a:t>
            </a:r>
            <a:endParaRPr kumimoji="0" lang="zh-CN" altLang="en-US" sz="2400">
              <a:latin typeface="Arial" panose="020B0604020202020204" pitchFamily="34" charset="0"/>
              <a:ea typeface="楷体" panose="02010609060101010101" pitchFamily="49" charset="-122"/>
              <a:cs typeface="Arial" panose="020B0604020202020204" pitchFamily="34"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74238"/>
                                        </p:tgtEl>
                                        <p:attrNameLst>
                                          <p:attrName>style.visibility</p:attrName>
                                        </p:attrNameLst>
                                      </p:cBhvr>
                                      <p:to>
                                        <p:strVal val="visible"/>
                                      </p:to>
                                    </p:set>
                                    <p:animEffect transition="in" filter="strips(downLeft)">
                                      <p:cBhvr>
                                        <p:cTn id="7" dur="500"/>
                                        <p:tgtEl>
                                          <p:spTgt spid="774238"/>
                                        </p:tgtEl>
                                      </p:cBhvr>
                                    </p:animEffect>
                                  </p:childTnLst>
                                </p:cTn>
                              </p:par>
                              <p:par>
                                <p:cTn id="8" presetID="18" presetClass="entr" presetSubtype="12" fill="hold" nodeType="withEffect">
                                  <p:stCondLst>
                                    <p:cond delay="0"/>
                                  </p:stCondLst>
                                  <p:childTnLst>
                                    <p:set>
                                      <p:cBhvr>
                                        <p:cTn id="9" dur="1" fill="hold">
                                          <p:stCondLst>
                                            <p:cond delay="0"/>
                                          </p:stCondLst>
                                        </p:cTn>
                                        <p:tgtEl>
                                          <p:spTgt spid="774235"/>
                                        </p:tgtEl>
                                        <p:attrNameLst>
                                          <p:attrName>style.visibility</p:attrName>
                                        </p:attrNameLst>
                                      </p:cBhvr>
                                      <p:to>
                                        <p:strVal val="visible"/>
                                      </p:to>
                                    </p:set>
                                    <p:animEffect transition="in" filter="strips(downLeft)">
                                      <p:cBhvr>
                                        <p:cTn id="10" dur="500"/>
                                        <p:tgtEl>
                                          <p:spTgt spid="77423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774239"/>
                                        </p:tgtEl>
                                        <p:attrNameLst>
                                          <p:attrName>style.visibility</p:attrName>
                                        </p:attrNameLst>
                                      </p:cBhvr>
                                      <p:to>
                                        <p:strVal val="visible"/>
                                      </p:to>
                                    </p:set>
                                    <p:animEffect transition="in" filter="slide(fromBottom)">
                                      <p:cBhvr>
                                        <p:cTn id="15" dur="500"/>
                                        <p:tgtEl>
                                          <p:spTgt spid="77423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6" fill="hold" grpId="0" nodeType="clickEffect">
                                  <p:stCondLst>
                                    <p:cond delay="0"/>
                                  </p:stCondLst>
                                  <p:childTnLst>
                                    <p:set>
                                      <p:cBhvr>
                                        <p:cTn id="19" dur="1" fill="hold">
                                          <p:stCondLst>
                                            <p:cond delay="0"/>
                                          </p:stCondLst>
                                        </p:cTn>
                                        <p:tgtEl>
                                          <p:spTgt spid="774234"/>
                                        </p:tgtEl>
                                        <p:attrNameLst>
                                          <p:attrName>style.visibility</p:attrName>
                                        </p:attrNameLst>
                                      </p:cBhvr>
                                      <p:to>
                                        <p:strVal val="visible"/>
                                      </p:to>
                                    </p:set>
                                    <p:animEffect transition="in" filter="barn(inHorizontal)">
                                      <p:cBhvr>
                                        <p:cTn id="20" dur="500"/>
                                        <p:tgtEl>
                                          <p:spTgt spid="774234"/>
                                        </p:tgtEl>
                                      </p:cBhvr>
                                    </p:animEffect>
                                  </p:childTnLst>
                                </p:cTn>
                              </p:par>
                              <p:par>
                                <p:cTn id="21" presetID="16" presetClass="entr" presetSubtype="26" fill="hold" nodeType="withEffect">
                                  <p:stCondLst>
                                    <p:cond delay="0"/>
                                  </p:stCondLst>
                                  <p:childTnLst>
                                    <p:set>
                                      <p:cBhvr>
                                        <p:cTn id="22" dur="1" fill="hold">
                                          <p:stCondLst>
                                            <p:cond delay="0"/>
                                          </p:stCondLst>
                                        </p:cTn>
                                        <p:tgtEl>
                                          <p:spTgt spid="774242"/>
                                        </p:tgtEl>
                                        <p:attrNameLst>
                                          <p:attrName>style.visibility</p:attrName>
                                        </p:attrNameLst>
                                      </p:cBhvr>
                                      <p:to>
                                        <p:strVal val="visible"/>
                                      </p:to>
                                    </p:set>
                                    <p:animEffect transition="in" filter="barn(inHorizontal)">
                                      <p:cBhvr>
                                        <p:cTn id="23" dur="500"/>
                                        <p:tgtEl>
                                          <p:spTgt spid="77424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nodeType="clickEffect">
                                  <p:stCondLst>
                                    <p:cond delay="0"/>
                                  </p:stCondLst>
                                  <p:childTnLst>
                                    <p:set>
                                      <p:cBhvr>
                                        <p:cTn id="27" dur="1" fill="hold">
                                          <p:stCondLst>
                                            <p:cond delay="0"/>
                                          </p:stCondLst>
                                        </p:cTn>
                                        <p:tgtEl>
                                          <p:spTgt spid="774245"/>
                                        </p:tgtEl>
                                        <p:attrNameLst>
                                          <p:attrName>style.visibility</p:attrName>
                                        </p:attrNameLst>
                                      </p:cBhvr>
                                      <p:to>
                                        <p:strVal val="visible"/>
                                      </p:to>
                                    </p:set>
                                    <p:animEffect transition="in" filter="strips(downLeft)">
                                      <p:cBhvr>
                                        <p:cTn id="28" dur="500"/>
                                        <p:tgtEl>
                                          <p:spTgt spid="774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234" grpId="0"/>
      <p:bldP spid="7742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1CD3BC8-D675-43DE-ADC0-790F95A235BB}"/>
              </a:ext>
            </a:extLst>
          </p:cNvPr>
          <p:cNvSpPr>
            <a:spLocks noGrp="1"/>
          </p:cNvSpPr>
          <p:nvPr>
            <p:ph type="dt" sz="quarter" idx="10"/>
          </p:nvPr>
        </p:nvSpPr>
        <p:spPr/>
        <p:txBody>
          <a:bodyPr/>
          <a:lstStyle/>
          <a:p>
            <a:pPr>
              <a:defRPr/>
            </a:pPr>
            <a:fld id="{2A55C6FC-E49E-4EEF-8DD3-A80BA59B4C8A}" type="datetime11">
              <a:rPr lang="zh-CN" altLang="en-US"/>
              <a:pPr>
                <a:defRPr/>
              </a:pPr>
              <a:t>13:53:08</a:t>
            </a:fld>
            <a:endParaRPr lang="en-US" altLang="zh-CN"/>
          </a:p>
        </p:txBody>
      </p:sp>
      <p:sp>
        <p:nvSpPr>
          <p:cNvPr id="11" name="灯片编号占位符 3">
            <a:extLst>
              <a:ext uri="{FF2B5EF4-FFF2-40B4-BE49-F238E27FC236}">
                <a16:creationId xmlns:a16="http://schemas.microsoft.com/office/drawing/2014/main" id="{FCB304C9-4D78-4BD3-B387-13ED232A11FD}"/>
              </a:ext>
            </a:extLst>
          </p:cNvPr>
          <p:cNvSpPr>
            <a:spLocks noGrp="1"/>
          </p:cNvSpPr>
          <p:nvPr>
            <p:ph type="sldNum" sz="quarter" idx="12"/>
          </p:nvPr>
        </p:nvSpPr>
        <p:spPr/>
        <p:txBody>
          <a:bodyPr/>
          <a:lstStyle/>
          <a:p>
            <a:pPr>
              <a:defRPr/>
            </a:pPr>
            <a:fld id="{19FA316E-FB54-4092-A5E9-E6B1356BC3A8}" type="slidenum">
              <a:rPr lang="en-US" altLang="zh-CN"/>
              <a:pPr>
                <a:defRPr/>
              </a:pPr>
              <a:t>8</a:t>
            </a:fld>
            <a:endParaRPr lang="en-US" altLang="zh-CN"/>
          </a:p>
        </p:txBody>
      </p:sp>
      <p:sp>
        <p:nvSpPr>
          <p:cNvPr id="566274" name="Text Box 2">
            <a:extLst>
              <a:ext uri="{FF2B5EF4-FFF2-40B4-BE49-F238E27FC236}">
                <a16:creationId xmlns:a16="http://schemas.microsoft.com/office/drawing/2014/main" id="{DC2C6BAC-8019-4B21-A953-E26BB684777F}"/>
              </a:ext>
            </a:extLst>
          </p:cNvPr>
          <p:cNvSpPr txBox="1">
            <a:spLocks noChangeArrowheads="1"/>
          </p:cNvSpPr>
          <p:nvPr/>
        </p:nvSpPr>
        <p:spPr bwMode="auto">
          <a:xfrm>
            <a:off x="684213" y="1889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en-US" altLang="zh-CN" sz="2400">
                <a:latin typeface="Arial" panose="020B0604020202020204" pitchFamily="34" charset="0"/>
                <a:ea typeface="楷体" panose="02010609060101010101" pitchFamily="49" charset="-122"/>
                <a:cs typeface="Arial" panose="020B0604020202020204" pitchFamily="34" charset="0"/>
              </a:rPr>
              <a:t>2</a:t>
            </a:r>
            <a:r>
              <a:rPr lang="zh-CN" altLang="en-US" sz="2400">
                <a:latin typeface="Arial" panose="020B0604020202020204" pitchFamily="34" charset="0"/>
                <a:ea typeface="楷体" panose="02010609060101010101" pitchFamily="49" charset="-122"/>
                <a:cs typeface="Arial" panose="020B0604020202020204" pitchFamily="34" charset="0"/>
              </a:rPr>
              <a:t>、还原反应</a:t>
            </a:r>
          </a:p>
        </p:txBody>
      </p:sp>
      <p:sp>
        <p:nvSpPr>
          <p:cNvPr id="566275" name="Text Box 3">
            <a:extLst>
              <a:ext uri="{FF2B5EF4-FFF2-40B4-BE49-F238E27FC236}">
                <a16:creationId xmlns:a16="http://schemas.microsoft.com/office/drawing/2014/main" id="{69E972E8-B5FC-4065-A202-8DCF4BF5DD53}"/>
              </a:ext>
            </a:extLst>
          </p:cNvPr>
          <p:cNvSpPr txBox="1">
            <a:spLocks noChangeArrowheads="1"/>
          </p:cNvSpPr>
          <p:nvPr/>
        </p:nvSpPr>
        <p:spPr bwMode="auto">
          <a:xfrm>
            <a:off x="762000" y="894623"/>
            <a:ext cx="5033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lang="zh-CN" altLang="en-US" sz="2400">
                <a:latin typeface="Arial" panose="020B0604020202020204" pitchFamily="34" charset="0"/>
                <a:ea typeface="楷体" panose="02010609060101010101" pitchFamily="49" charset="-122"/>
                <a:cs typeface="Arial" panose="020B0604020202020204" pitchFamily="34" charset="0"/>
              </a:rPr>
              <a:t>硝基很容易被还原，得到苯胺。</a:t>
            </a:r>
          </a:p>
        </p:txBody>
      </p:sp>
      <p:graphicFrame>
        <p:nvGraphicFramePr>
          <p:cNvPr id="566284" name="Object 12">
            <a:extLst>
              <a:ext uri="{FF2B5EF4-FFF2-40B4-BE49-F238E27FC236}">
                <a16:creationId xmlns:a16="http://schemas.microsoft.com/office/drawing/2014/main" id="{962C1003-5715-463C-99D9-01B5A75C71C0}"/>
              </a:ext>
            </a:extLst>
          </p:cNvPr>
          <p:cNvGraphicFramePr>
            <a:graphicFrameLocks noChangeAspect="1"/>
          </p:cNvGraphicFramePr>
          <p:nvPr>
            <p:extLst>
              <p:ext uri="{D42A27DB-BD31-4B8C-83A1-F6EECF244321}">
                <p14:modId xmlns:p14="http://schemas.microsoft.com/office/powerpoint/2010/main" val="3114836617"/>
              </p:ext>
            </p:extLst>
          </p:nvPr>
        </p:nvGraphicFramePr>
        <p:xfrm>
          <a:off x="2081431" y="5429875"/>
          <a:ext cx="4981136" cy="1023461"/>
        </p:xfrm>
        <a:graphic>
          <a:graphicData uri="http://schemas.openxmlformats.org/presentationml/2006/ole">
            <mc:AlternateContent xmlns:mc="http://schemas.openxmlformats.org/markup-compatibility/2006">
              <mc:Choice xmlns:v="urn:schemas-microsoft-com:vml" Requires="v">
                <p:oleObj spid="_x0000_s14518" name="CS ChemDraw Drawing" r:id="rId3" imgW="2770133" imgH="568210" progId="ChemDraw.Document.6.0">
                  <p:embed/>
                </p:oleObj>
              </mc:Choice>
              <mc:Fallback>
                <p:oleObj name="CS ChemDraw Drawing" r:id="rId3" imgW="2770133" imgH="568210" progId="ChemDraw.Document.6.0">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431" y="5429875"/>
                        <a:ext cx="4981136" cy="1023461"/>
                      </a:xfrm>
                      <a:prstGeom prst="rect">
                        <a:avLst/>
                      </a:prstGeom>
                      <a:noFill/>
                      <a:ln>
                        <a:noFill/>
                      </a:ln>
                      <a:effectLst/>
                    </p:spPr>
                  </p:pic>
                </p:oleObj>
              </mc:Fallback>
            </mc:AlternateContent>
          </a:graphicData>
        </a:graphic>
      </p:graphicFrame>
      <p:graphicFrame>
        <p:nvGraphicFramePr>
          <p:cNvPr id="14" name="Object 40">
            <a:extLst>
              <a:ext uri="{FF2B5EF4-FFF2-40B4-BE49-F238E27FC236}">
                <a16:creationId xmlns:a16="http://schemas.microsoft.com/office/drawing/2014/main" id="{294F1BB0-FE59-4E1E-85EC-261F1AD3C938}"/>
              </a:ext>
            </a:extLst>
          </p:cNvPr>
          <p:cNvGraphicFramePr>
            <a:graphicFrameLocks noChangeAspect="1"/>
          </p:cNvGraphicFramePr>
          <p:nvPr>
            <p:extLst>
              <p:ext uri="{D42A27DB-BD31-4B8C-83A1-F6EECF244321}">
                <p14:modId xmlns:p14="http://schemas.microsoft.com/office/powerpoint/2010/main" val="1814370902"/>
              </p:ext>
            </p:extLst>
          </p:nvPr>
        </p:nvGraphicFramePr>
        <p:xfrm>
          <a:off x="1248415" y="4210412"/>
          <a:ext cx="6647169" cy="995747"/>
        </p:xfrm>
        <a:graphic>
          <a:graphicData uri="http://schemas.openxmlformats.org/presentationml/2006/ole">
            <mc:AlternateContent xmlns:mc="http://schemas.openxmlformats.org/markup-compatibility/2006">
              <mc:Choice xmlns:v="urn:schemas-microsoft-com:vml" Requires="v">
                <p:oleObj spid="_x0000_s14519" name="CS ChemDraw Drawing" r:id="rId5" imgW="3799440" imgH="583200" progId="ChemDraw.Document.6.0">
                  <p:embed/>
                </p:oleObj>
              </mc:Choice>
              <mc:Fallback>
                <p:oleObj name="CS ChemDraw Drawing" r:id="rId5" imgW="3799440" imgH="583200" progId="ChemDraw.Document.6.0">
                  <p:embed/>
                  <p:pic>
                    <p:nvPicPr>
                      <p:cNvPr id="161832" name="Object 40">
                        <a:extLst>
                          <a:ext uri="{FF2B5EF4-FFF2-40B4-BE49-F238E27FC236}">
                            <a16:creationId xmlns:a16="http://schemas.microsoft.com/office/drawing/2014/main" id="{D195E338-3108-49BE-B96E-8AB061BEF8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415" y="4210412"/>
                        <a:ext cx="6647169" cy="995747"/>
                      </a:xfrm>
                      <a:prstGeom prst="rect">
                        <a:avLst/>
                      </a:prstGeom>
                    </p:spPr>
                  </p:pic>
                </p:oleObj>
              </mc:Fallback>
            </mc:AlternateContent>
          </a:graphicData>
        </a:graphic>
      </p:graphicFrame>
      <p:sp>
        <p:nvSpPr>
          <p:cNvPr id="15" name="Text Box 42">
            <a:extLst>
              <a:ext uri="{FF2B5EF4-FFF2-40B4-BE49-F238E27FC236}">
                <a16:creationId xmlns:a16="http://schemas.microsoft.com/office/drawing/2014/main" id="{37B7B3D4-7929-46B2-92A6-BC47DF0176A2}"/>
              </a:ext>
            </a:extLst>
          </p:cNvPr>
          <p:cNvSpPr txBox="1">
            <a:spLocks noChangeArrowheads="1"/>
          </p:cNvSpPr>
          <p:nvPr/>
        </p:nvSpPr>
        <p:spPr bwMode="auto">
          <a:xfrm>
            <a:off x="971599" y="3664699"/>
            <a:ext cx="48243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1" dirty="0">
                <a:solidFill>
                  <a:srgbClr val="663300"/>
                </a:solidFill>
                <a:ea typeface="黑体" panose="02010609060101010101" pitchFamily="49" charset="-122"/>
              </a:rPr>
              <a:t>a. </a:t>
            </a:r>
            <a:r>
              <a:rPr lang="zh-CN" altLang="en-US" sz="2000" b="1" dirty="0">
                <a:solidFill>
                  <a:srgbClr val="663300"/>
                </a:solidFill>
                <a:ea typeface="黑体" panose="02010609060101010101" pitchFamily="49" charset="-122"/>
              </a:rPr>
              <a:t>酸性还原系统（如：</a:t>
            </a:r>
            <a:r>
              <a:rPr lang="en-US" altLang="zh-CN" sz="2000" b="1" dirty="0">
                <a:solidFill>
                  <a:srgbClr val="663300"/>
                </a:solidFill>
                <a:ea typeface="黑体" panose="02010609060101010101" pitchFamily="49" charset="-122"/>
              </a:rPr>
              <a:t>Fe, Zn, Sn</a:t>
            </a:r>
            <a:r>
              <a:rPr lang="zh-CN" altLang="en-US" sz="2000" b="1" dirty="0">
                <a:solidFill>
                  <a:srgbClr val="663300"/>
                </a:solidFill>
                <a:ea typeface="黑体" panose="02010609060101010101" pitchFamily="49" charset="-122"/>
              </a:rPr>
              <a:t>和</a:t>
            </a:r>
            <a:r>
              <a:rPr lang="en-US" altLang="zh-CN" sz="2000" b="1" dirty="0">
                <a:solidFill>
                  <a:srgbClr val="663300"/>
                </a:solidFill>
                <a:ea typeface="黑体" panose="02010609060101010101" pitchFamily="49" charset="-122"/>
              </a:rPr>
              <a:t>HCl</a:t>
            </a:r>
            <a:r>
              <a:rPr lang="zh-CN" altLang="en-US" sz="2000" b="1" dirty="0">
                <a:solidFill>
                  <a:srgbClr val="663300"/>
                </a:solidFill>
                <a:ea typeface="黑体" panose="02010609060101010101" pitchFamily="49" charset="-122"/>
              </a:rPr>
              <a:t>）</a:t>
            </a:r>
          </a:p>
        </p:txBody>
      </p:sp>
      <p:grpSp>
        <p:nvGrpSpPr>
          <p:cNvPr id="16" name="Group 43">
            <a:extLst>
              <a:ext uri="{FF2B5EF4-FFF2-40B4-BE49-F238E27FC236}">
                <a16:creationId xmlns:a16="http://schemas.microsoft.com/office/drawing/2014/main" id="{B599DBBE-501E-4181-B54E-190416F2084C}"/>
              </a:ext>
            </a:extLst>
          </p:cNvPr>
          <p:cNvGrpSpPr>
            <a:grpSpLocks/>
          </p:cNvGrpSpPr>
          <p:nvPr/>
        </p:nvGrpSpPr>
        <p:grpSpPr bwMode="auto">
          <a:xfrm>
            <a:off x="685800" y="1484784"/>
            <a:ext cx="7924800" cy="2057400"/>
            <a:chOff x="432" y="2016"/>
            <a:chExt cx="4992" cy="1296"/>
          </a:xfrm>
        </p:grpSpPr>
        <p:sp>
          <p:nvSpPr>
            <p:cNvPr id="17" name="AutoShape 2">
              <a:extLst>
                <a:ext uri="{FF2B5EF4-FFF2-40B4-BE49-F238E27FC236}">
                  <a16:creationId xmlns:a16="http://schemas.microsoft.com/office/drawing/2014/main" id="{8D29914D-83A7-415B-91B2-FC26404BEDAE}"/>
                </a:ext>
              </a:extLst>
            </p:cNvPr>
            <p:cNvSpPr>
              <a:spLocks noChangeArrowheads="1"/>
            </p:cNvSpPr>
            <p:nvPr/>
          </p:nvSpPr>
          <p:spPr bwMode="auto">
            <a:xfrm>
              <a:off x="432" y="2016"/>
              <a:ext cx="4992" cy="1296"/>
            </a:xfrm>
            <a:prstGeom prst="roundRect">
              <a:avLst>
                <a:gd name="adj" fmla="val 16667"/>
              </a:avLst>
            </a:prstGeom>
            <a:solidFill>
              <a:srgbClr val="FF99CC">
                <a:alpha val="12000"/>
              </a:srgbClr>
            </a:solidFill>
            <a:ln w="38100">
              <a:solidFill>
                <a:srgbClr val="FF99CC"/>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kumimoji="0" lang="zh-CN" altLang="en-US" sz="1800" b="0">
                <a:solidFill>
                  <a:srgbClr val="000000"/>
                </a:solidFill>
                <a:latin typeface="Arial" panose="020B0604020202020204" pitchFamily="34" charset="0"/>
              </a:endParaRPr>
            </a:p>
          </p:txBody>
        </p:sp>
        <p:sp>
          <p:nvSpPr>
            <p:cNvPr id="18" name="Text Box 5">
              <a:extLst>
                <a:ext uri="{FF2B5EF4-FFF2-40B4-BE49-F238E27FC236}">
                  <a16:creationId xmlns:a16="http://schemas.microsoft.com/office/drawing/2014/main" id="{7D40E5D7-58B5-4311-B40C-5E8CCB883ED8}"/>
                </a:ext>
              </a:extLst>
            </p:cNvPr>
            <p:cNvSpPr txBox="1">
              <a:spLocks noChangeArrowheads="1"/>
            </p:cNvSpPr>
            <p:nvPr/>
          </p:nvSpPr>
          <p:spPr bwMode="auto">
            <a:xfrm>
              <a:off x="624" y="2544"/>
              <a:ext cx="48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0" lang="en-US" altLang="zh-CN" sz="1800">
                  <a:solidFill>
                    <a:srgbClr val="009DD9"/>
                  </a:solidFill>
                  <a:latin typeface="Arial" panose="020B0604020202020204" pitchFamily="34" charset="0"/>
                </a:rPr>
                <a:t>RNO</a:t>
              </a:r>
              <a:r>
                <a:rPr kumimoji="0" lang="en-US" altLang="zh-CN" sz="1800" baseline="-25000">
                  <a:solidFill>
                    <a:srgbClr val="009DD9"/>
                  </a:solidFill>
                  <a:latin typeface="Arial" panose="020B0604020202020204" pitchFamily="34" charset="0"/>
                </a:rPr>
                <a:t>2</a:t>
              </a:r>
            </a:p>
          </p:txBody>
        </p:sp>
        <p:grpSp>
          <p:nvGrpSpPr>
            <p:cNvPr id="19" name="Group 6">
              <a:extLst>
                <a:ext uri="{FF2B5EF4-FFF2-40B4-BE49-F238E27FC236}">
                  <a16:creationId xmlns:a16="http://schemas.microsoft.com/office/drawing/2014/main" id="{14C0D9C5-247D-48EF-A7D5-71614E6CC902}"/>
                </a:ext>
              </a:extLst>
            </p:cNvPr>
            <p:cNvGrpSpPr>
              <a:grpSpLocks/>
            </p:cNvGrpSpPr>
            <p:nvPr/>
          </p:nvGrpSpPr>
          <p:grpSpPr bwMode="auto">
            <a:xfrm>
              <a:off x="1152" y="2400"/>
              <a:ext cx="3504" cy="576"/>
              <a:chOff x="1008" y="1584"/>
              <a:chExt cx="3504" cy="912"/>
            </a:xfrm>
          </p:grpSpPr>
          <p:grpSp>
            <p:nvGrpSpPr>
              <p:cNvPr id="23" name="Group 7">
                <a:extLst>
                  <a:ext uri="{FF2B5EF4-FFF2-40B4-BE49-F238E27FC236}">
                    <a16:creationId xmlns:a16="http://schemas.microsoft.com/office/drawing/2014/main" id="{5A87D0BF-59BE-4627-BD45-911E238C82A1}"/>
                  </a:ext>
                </a:extLst>
              </p:cNvPr>
              <p:cNvGrpSpPr>
                <a:grpSpLocks/>
              </p:cNvGrpSpPr>
              <p:nvPr/>
            </p:nvGrpSpPr>
            <p:grpSpPr bwMode="auto">
              <a:xfrm>
                <a:off x="1008" y="1584"/>
                <a:ext cx="2112" cy="912"/>
                <a:chOff x="1248" y="1872"/>
                <a:chExt cx="1872" cy="672"/>
              </a:xfrm>
            </p:grpSpPr>
            <p:grpSp>
              <p:nvGrpSpPr>
                <p:cNvPr id="33" name="Group 8">
                  <a:extLst>
                    <a:ext uri="{FF2B5EF4-FFF2-40B4-BE49-F238E27FC236}">
                      <a16:creationId xmlns:a16="http://schemas.microsoft.com/office/drawing/2014/main" id="{A79153A7-325A-4838-A1C5-857436D9BA1F}"/>
                    </a:ext>
                  </a:extLst>
                </p:cNvPr>
                <p:cNvGrpSpPr>
                  <a:grpSpLocks/>
                </p:cNvGrpSpPr>
                <p:nvPr/>
              </p:nvGrpSpPr>
              <p:grpSpPr bwMode="auto">
                <a:xfrm>
                  <a:off x="1248" y="1872"/>
                  <a:ext cx="1872" cy="336"/>
                  <a:chOff x="1584" y="1536"/>
                  <a:chExt cx="1872" cy="336"/>
                </a:xfrm>
              </p:grpSpPr>
              <p:sp>
                <p:nvSpPr>
                  <p:cNvPr id="38" name="Line 9">
                    <a:extLst>
                      <a:ext uri="{FF2B5EF4-FFF2-40B4-BE49-F238E27FC236}">
                        <a16:creationId xmlns:a16="http://schemas.microsoft.com/office/drawing/2014/main" id="{D5E04C6C-1673-4412-888C-E33222EE5370}"/>
                      </a:ext>
                    </a:extLst>
                  </p:cNvPr>
                  <p:cNvSpPr>
                    <a:spLocks noChangeShapeType="1"/>
                  </p:cNvSpPr>
                  <p:nvPr/>
                </p:nvSpPr>
                <p:spPr bwMode="auto">
                  <a:xfrm>
                    <a:off x="1584" y="1872"/>
                    <a:ext cx="240" cy="0"/>
                  </a:xfrm>
                  <a:prstGeom prst="line">
                    <a:avLst/>
                  </a:prstGeom>
                  <a:noFill/>
                  <a:ln w="762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kumimoji="0" lang="zh-CN" altLang="en-US" sz="1800" b="0">
                      <a:solidFill>
                        <a:srgbClr val="000000"/>
                      </a:solidFill>
                      <a:latin typeface="Arial" panose="020B0604020202020204" pitchFamily="34" charset="0"/>
                    </a:endParaRPr>
                  </a:p>
                </p:txBody>
              </p:sp>
              <p:sp>
                <p:nvSpPr>
                  <p:cNvPr id="39" name="Freeform 10">
                    <a:extLst>
                      <a:ext uri="{FF2B5EF4-FFF2-40B4-BE49-F238E27FC236}">
                        <a16:creationId xmlns:a16="http://schemas.microsoft.com/office/drawing/2014/main" id="{20D92487-5CBE-4DEB-8B5F-1B632B70CC80}"/>
                      </a:ext>
                    </a:extLst>
                  </p:cNvPr>
                  <p:cNvSpPr>
                    <a:spLocks/>
                  </p:cNvSpPr>
                  <p:nvPr/>
                </p:nvSpPr>
                <p:spPr bwMode="auto">
                  <a:xfrm>
                    <a:off x="1824" y="1536"/>
                    <a:ext cx="912" cy="336"/>
                  </a:xfrm>
                  <a:custGeom>
                    <a:avLst/>
                    <a:gdLst>
                      <a:gd name="T0" fmla="*/ 0 w 912"/>
                      <a:gd name="T1" fmla="*/ 336 h 336"/>
                      <a:gd name="T2" fmla="*/ 336 w 912"/>
                      <a:gd name="T3" fmla="*/ 288 h 336"/>
                      <a:gd name="T4" fmla="*/ 528 w 912"/>
                      <a:gd name="T5" fmla="*/ 48 h 336"/>
                      <a:gd name="T6" fmla="*/ 912 w 912"/>
                      <a:gd name="T7" fmla="*/ 0 h 336"/>
                    </a:gdLst>
                    <a:ahLst/>
                    <a:cxnLst>
                      <a:cxn ang="0">
                        <a:pos x="T0" y="T1"/>
                      </a:cxn>
                      <a:cxn ang="0">
                        <a:pos x="T2" y="T3"/>
                      </a:cxn>
                      <a:cxn ang="0">
                        <a:pos x="T4" y="T5"/>
                      </a:cxn>
                      <a:cxn ang="0">
                        <a:pos x="T6" y="T7"/>
                      </a:cxn>
                    </a:cxnLst>
                    <a:rect l="0" t="0" r="r" b="b"/>
                    <a:pathLst>
                      <a:path w="912" h="336">
                        <a:moveTo>
                          <a:pt x="0" y="336"/>
                        </a:moveTo>
                        <a:cubicBezTo>
                          <a:pt x="124" y="336"/>
                          <a:pt x="248" y="336"/>
                          <a:pt x="336" y="288"/>
                        </a:cubicBezTo>
                        <a:cubicBezTo>
                          <a:pt x="424" y="240"/>
                          <a:pt x="432" y="96"/>
                          <a:pt x="528" y="48"/>
                        </a:cubicBezTo>
                        <a:cubicBezTo>
                          <a:pt x="624" y="0"/>
                          <a:pt x="768" y="0"/>
                          <a:pt x="912" y="0"/>
                        </a:cubicBezTo>
                      </a:path>
                    </a:pathLst>
                  </a:custGeom>
                  <a:noFill/>
                  <a:ln w="76200">
                    <a:solidFill>
                      <a:srgbClr val="99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kumimoji="0" lang="zh-CN" altLang="en-US" sz="1800" b="0">
                      <a:solidFill>
                        <a:srgbClr val="000000"/>
                      </a:solidFill>
                      <a:latin typeface="Arial" panose="020B0604020202020204" pitchFamily="34" charset="0"/>
                    </a:endParaRPr>
                  </a:p>
                </p:txBody>
              </p:sp>
              <p:sp>
                <p:nvSpPr>
                  <p:cNvPr id="40" name="Line 11">
                    <a:extLst>
                      <a:ext uri="{FF2B5EF4-FFF2-40B4-BE49-F238E27FC236}">
                        <a16:creationId xmlns:a16="http://schemas.microsoft.com/office/drawing/2014/main" id="{22039BC0-96AB-4D3B-ABAE-D97C67F8B1BC}"/>
                      </a:ext>
                    </a:extLst>
                  </p:cNvPr>
                  <p:cNvSpPr>
                    <a:spLocks noChangeShapeType="1"/>
                  </p:cNvSpPr>
                  <p:nvPr/>
                </p:nvSpPr>
                <p:spPr bwMode="auto">
                  <a:xfrm>
                    <a:off x="2736" y="1536"/>
                    <a:ext cx="720" cy="0"/>
                  </a:xfrm>
                  <a:prstGeom prst="line">
                    <a:avLst/>
                  </a:prstGeom>
                  <a:noFill/>
                  <a:ln w="762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kumimoji="0" lang="zh-CN" altLang="en-US" sz="1800" b="0">
                      <a:solidFill>
                        <a:srgbClr val="000000"/>
                      </a:solidFill>
                      <a:latin typeface="Arial" panose="020B0604020202020204" pitchFamily="34" charset="0"/>
                    </a:endParaRPr>
                  </a:p>
                </p:txBody>
              </p:sp>
            </p:grpSp>
            <p:grpSp>
              <p:nvGrpSpPr>
                <p:cNvPr id="34" name="Group 12">
                  <a:extLst>
                    <a:ext uri="{FF2B5EF4-FFF2-40B4-BE49-F238E27FC236}">
                      <a16:creationId xmlns:a16="http://schemas.microsoft.com/office/drawing/2014/main" id="{3FE301DC-95EC-4895-887F-E66FA8E64D70}"/>
                    </a:ext>
                  </a:extLst>
                </p:cNvPr>
                <p:cNvGrpSpPr>
                  <a:grpSpLocks/>
                </p:cNvGrpSpPr>
                <p:nvPr/>
              </p:nvGrpSpPr>
              <p:grpSpPr bwMode="auto">
                <a:xfrm flipV="1">
                  <a:off x="1296" y="2208"/>
                  <a:ext cx="1824" cy="336"/>
                  <a:chOff x="1584" y="1536"/>
                  <a:chExt cx="1872" cy="336"/>
                </a:xfrm>
              </p:grpSpPr>
              <p:sp>
                <p:nvSpPr>
                  <p:cNvPr id="35" name="Line 13">
                    <a:extLst>
                      <a:ext uri="{FF2B5EF4-FFF2-40B4-BE49-F238E27FC236}">
                        <a16:creationId xmlns:a16="http://schemas.microsoft.com/office/drawing/2014/main" id="{F861A307-9087-4973-A83E-17B63D6D79FA}"/>
                      </a:ext>
                    </a:extLst>
                  </p:cNvPr>
                  <p:cNvSpPr>
                    <a:spLocks noChangeShapeType="1"/>
                  </p:cNvSpPr>
                  <p:nvPr/>
                </p:nvSpPr>
                <p:spPr bwMode="auto">
                  <a:xfrm>
                    <a:off x="1584" y="1872"/>
                    <a:ext cx="240" cy="0"/>
                  </a:xfrm>
                  <a:prstGeom prst="line">
                    <a:avLst/>
                  </a:prstGeom>
                  <a:noFill/>
                  <a:ln w="762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kumimoji="0" lang="zh-CN" altLang="en-US" sz="1800" b="0">
                      <a:solidFill>
                        <a:srgbClr val="000000"/>
                      </a:solidFill>
                      <a:latin typeface="Arial" panose="020B0604020202020204" pitchFamily="34" charset="0"/>
                    </a:endParaRPr>
                  </a:p>
                </p:txBody>
              </p:sp>
              <p:sp>
                <p:nvSpPr>
                  <p:cNvPr id="36" name="Freeform 14">
                    <a:extLst>
                      <a:ext uri="{FF2B5EF4-FFF2-40B4-BE49-F238E27FC236}">
                        <a16:creationId xmlns:a16="http://schemas.microsoft.com/office/drawing/2014/main" id="{1FE6E51F-2345-4FB2-936F-DA2316B0EE67}"/>
                      </a:ext>
                    </a:extLst>
                  </p:cNvPr>
                  <p:cNvSpPr>
                    <a:spLocks/>
                  </p:cNvSpPr>
                  <p:nvPr/>
                </p:nvSpPr>
                <p:spPr bwMode="auto">
                  <a:xfrm>
                    <a:off x="1824" y="1536"/>
                    <a:ext cx="912" cy="336"/>
                  </a:xfrm>
                  <a:custGeom>
                    <a:avLst/>
                    <a:gdLst>
                      <a:gd name="T0" fmla="*/ 0 w 912"/>
                      <a:gd name="T1" fmla="*/ 336 h 336"/>
                      <a:gd name="T2" fmla="*/ 336 w 912"/>
                      <a:gd name="T3" fmla="*/ 288 h 336"/>
                      <a:gd name="T4" fmla="*/ 528 w 912"/>
                      <a:gd name="T5" fmla="*/ 48 h 336"/>
                      <a:gd name="T6" fmla="*/ 912 w 912"/>
                      <a:gd name="T7" fmla="*/ 0 h 336"/>
                    </a:gdLst>
                    <a:ahLst/>
                    <a:cxnLst>
                      <a:cxn ang="0">
                        <a:pos x="T0" y="T1"/>
                      </a:cxn>
                      <a:cxn ang="0">
                        <a:pos x="T2" y="T3"/>
                      </a:cxn>
                      <a:cxn ang="0">
                        <a:pos x="T4" y="T5"/>
                      </a:cxn>
                      <a:cxn ang="0">
                        <a:pos x="T6" y="T7"/>
                      </a:cxn>
                    </a:cxnLst>
                    <a:rect l="0" t="0" r="r" b="b"/>
                    <a:pathLst>
                      <a:path w="912" h="336">
                        <a:moveTo>
                          <a:pt x="0" y="336"/>
                        </a:moveTo>
                        <a:cubicBezTo>
                          <a:pt x="124" y="336"/>
                          <a:pt x="248" y="336"/>
                          <a:pt x="336" y="288"/>
                        </a:cubicBezTo>
                        <a:cubicBezTo>
                          <a:pt x="424" y="240"/>
                          <a:pt x="432" y="96"/>
                          <a:pt x="528" y="48"/>
                        </a:cubicBezTo>
                        <a:cubicBezTo>
                          <a:pt x="624" y="0"/>
                          <a:pt x="768" y="0"/>
                          <a:pt x="912" y="0"/>
                        </a:cubicBezTo>
                      </a:path>
                    </a:pathLst>
                  </a:custGeom>
                  <a:noFill/>
                  <a:ln w="76200">
                    <a:solidFill>
                      <a:srgbClr val="99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kumimoji="0" lang="zh-CN" altLang="en-US" sz="1800" b="0">
                      <a:solidFill>
                        <a:srgbClr val="000000"/>
                      </a:solidFill>
                      <a:latin typeface="Arial" panose="020B0604020202020204" pitchFamily="34" charset="0"/>
                    </a:endParaRPr>
                  </a:p>
                </p:txBody>
              </p:sp>
              <p:sp>
                <p:nvSpPr>
                  <p:cNvPr id="37" name="Line 15">
                    <a:extLst>
                      <a:ext uri="{FF2B5EF4-FFF2-40B4-BE49-F238E27FC236}">
                        <a16:creationId xmlns:a16="http://schemas.microsoft.com/office/drawing/2014/main" id="{F586D485-436F-4048-AC1D-E0A3B589A212}"/>
                      </a:ext>
                    </a:extLst>
                  </p:cNvPr>
                  <p:cNvSpPr>
                    <a:spLocks noChangeShapeType="1"/>
                  </p:cNvSpPr>
                  <p:nvPr/>
                </p:nvSpPr>
                <p:spPr bwMode="auto">
                  <a:xfrm>
                    <a:off x="2736" y="1536"/>
                    <a:ext cx="720" cy="0"/>
                  </a:xfrm>
                  <a:prstGeom prst="line">
                    <a:avLst/>
                  </a:prstGeom>
                  <a:noFill/>
                  <a:ln w="762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kumimoji="0" lang="zh-CN" altLang="en-US" sz="1800" b="0">
                      <a:solidFill>
                        <a:srgbClr val="000000"/>
                      </a:solidFill>
                      <a:latin typeface="Arial" panose="020B0604020202020204" pitchFamily="34" charset="0"/>
                    </a:endParaRPr>
                  </a:p>
                </p:txBody>
              </p:sp>
            </p:grpSp>
          </p:grpSp>
          <p:grpSp>
            <p:nvGrpSpPr>
              <p:cNvPr id="24" name="Group 16">
                <a:extLst>
                  <a:ext uri="{FF2B5EF4-FFF2-40B4-BE49-F238E27FC236}">
                    <a16:creationId xmlns:a16="http://schemas.microsoft.com/office/drawing/2014/main" id="{F430332F-FFB0-4D76-B199-BDEF507D5B82}"/>
                  </a:ext>
                </a:extLst>
              </p:cNvPr>
              <p:cNvGrpSpPr>
                <a:grpSpLocks/>
              </p:cNvGrpSpPr>
              <p:nvPr/>
            </p:nvGrpSpPr>
            <p:grpSpPr bwMode="auto">
              <a:xfrm rot="10800000">
                <a:off x="2400" y="1584"/>
                <a:ext cx="2112" cy="912"/>
                <a:chOff x="1248" y="1872"/>
                <a:chExt cx="1872" cy="672"/>
              </a:xfrm>
            </p:grpSpPr>
            <p:grpSp>
              <p:nvGrpSpPr>
                <p:cNvPr id="25" name="Group 17">
                  <a:extLst>
                    <a:ext uri="{FF2B5EF4-FFF2-40B4-BE49-F238E27FC236}">
                      <a16:creationId xmlns:a16="http://schemas.microsoft.com/office/drawing/2014/main" id="{E1B4C48A-FA9C-4093-A064-7FE80BB8FF61}"/>
                    </a:ext>
                  </a:extLst>
                </p:cNvPr>
                <p:cNvGrpSpPr>
                  <a:grpSpLocks/>
                </p:cNvGrpSpPr>
                <p:nvPr/>
              </p:nvGrpSpPr>
              <p:grpSpPr bwMode="auto">
                <a:xfrm>
                  <a:off x="1248" y="1872"/>
                  <a:ext cx="1872" cy="336"/>
                  <a:chOff x="1584" y="1536"/>
                  <a:chExt cx="1872" cy="336"/>
                </a:xfrm>
              </p:grpSpPr>
              <p:sp>
                <p:nvSpPr>
                  <p:cNvPr id="30" name="Line 18">
                    <a:extLst>
                      <a:ext uri="{FF2B5EF4-FFF2-40B4-BE49-F238E27FC236}">
                        <a16:creationId xmlns:a16="http://schemas.microsoft.com/office/drawing/2014/main" id="{89497DA3-291F-4CE4-9190-10344D33C606}"/>
                      </a:ext>
                    </a:extLst>
                  </p:cNvPr>
                  <p:cNvSpPr>
                    <a:spLocks noChangeShapeType="1"/>
                  </p:cNvSpPr>
                  <p:nvPr/>
                </p:nvSpPr>
                <p:spPr bwMode="auto">
                  <a:xfrm>
                    <a:off x="1584" y="1872"/>
                    <a:ext cx="240" cy="0"/>
                  </a:xfrm>
                  <a:prstGeom prst="line">
                    <a:avLst/>
                  </a:prstGeom>
                  <a:noFill/>
                  <a:ln w="762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kumimoji="0" lang="zh-CN" altLang="en-US" sz="1800" b="0">
                      <a:solidFill>
                        <a:srgbClr val="000000"/>
                      </a:solidFill>
                      <a:latin typeface="Arial" panose="020B0604020202020204" pitchFamily="34" charset="0"/>
                    </a:endParaRPr>
                  </a:p>
                </p:txBody>
              </p:sp>
              <p:sp>
                <p:nvSpPr>
                  <p:cNvPr id="31" name="Freeform 19">
                    <a:extLst>
                      <a:ext uri="{FF2B5EF4-FFF2-40B4-BE49-F238E27FC236}">
                        <a16:creationId xmlns:a16="http://schemas.microsoft.com/office/drawing/2014/main" id="{5E7BBBED-136E-4C15-A37B-3411BC3118CD}"/>
                      </a:ext>
                    </a:extLst>
                  </p:cNvPr>
                  <p:cNvSpPr>
                    <a:spLocks/>
                  </p:cNvSpPr>
                  <p:nvPr/>
                </p:nvSpPr>
                <p:spPr bwMode="auto">
                  <a:xfrm>
                    <a:off x="1824" y="1536"/>
                    <a:ext cx="912" cy="336"/>
                  </a:xfrm>
                  <a:custGeom>
                    <a:avLst/>
                    <a:gdLst>
                      <a:gd name="T0" fmla="*/ 0 w 912"/>
                      <a:gd name="T1" fmla="*/ 336 h 336"/>
                      <a:gd name="T2" fmla="*/ 336 w 912"/>
                      <a:gd name="T3" fmla="*/ 288 h 336"/>
                      <a:gd name="T4" fmla="*/ 528 w 912"/>
                      <a:gd name="T5" fmla="*/ 48 h 336"/>
                      <a:gd name="T6" fmla="*/ 912 w 912"/>
                      <a:gd name="T7" fmla="*/ 0 h 336"/>
                    </a:gdLst>
                    <a:ahLst/>
                    <a:cxnLst>
                      <a:cxn ang="0">
                        <a:pos x="T0" y="T1"/>
                      </a:cxn>
                      <a:cxn ang="0">
                        <a:pos x="T2" y="T3"/>
                      </a:cxn>
                      <a:cxn ang="0">
                        <a:pos x="T4" y="T5"/>
                      </a:cxn>
                      <a:cxn ang="0">
                        <a:pos x="T6" y="T7"/>
                      </a:cxn>
                    </a:cxnLst>
                    <a:rect l="0" t="0" r="r" b="b"/>
                    <a:pathLst>
                      <a:path w="912" h="336">
                        <a:moveTo>
                          <a:pt x="0" y="336"/>
                        </a:moveTo>
                        <a:cubicBezTo>
                          <a:pt x="124" y="336"/>
                          <a:pt x="248" y="336"/>
                          <a:pt x="336" y="288"/>
                        </a:cubicBezTo>
                        <a:cubicBezTo>
                          <a:pt x="424" y="240"/>
                          <a:pt x="432" y="96"/>
                          <a:pt x="528" y="48"/>
                        </a:cubicBezTo>
                        <a:cubicBezTo>
                          <a:pt x="624" y="0"/>
                          <a:pt x="768" y="0"/>
                          <a:pt x="912" y="0"/>
                        </a:cubicBezTo>
                      </a:path>
                    </a:pathLst>
                  </a:custGeom>
                  <a:noFill/>
                  <a:ln w="76200">
                    <a:solidFill>
                      <a:srgbClr val="99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kumimoji="0" lang="zh-CN" altLang="en-US" sz="1800" b="0">
                      <a:solidFill>
                        <a:srgbClr val="000000"/>
                      </a:solidFill>
                      <a:latin typeface="Arial" panose="020B0604020202020204" pitchFamily="34" charset="0"/>
                    </a:endParaRPr>
                  </a:p>
                </p:txBody>
              </p:sp>
              <p:sp>
                <p:nvSpPr>
                  <p:cNvPr id="32" name="Line 20">
                    <a:extLst>
                      <a:ext uri="{FF2B5EF4-FFF2-40B4-BE49-F238E27FC236}">
                        <a16:creationId xmlns:a16="http://schemas.microsoft.com/office/drawing/2014/main" id="{885965CD-A3D8-465C-8BB6-F907279D865B}"/>
                      </a:ext>
                    </a:extLst>
                  </p:cNvPr>
                  <p:cNvSpPr>
                    <a:spLocks noChangeShapeType="1"/>
                  </p:cNvSpPr>
                  <p:nvPr/>
                </p:nvSpPr>
                <p:spPr bwMode="auto">
                  <a:xfrm>
                    <a:off x="2736" y="1536"/>
                    <a:ext cx="720" cy="0"/>
                  </a:xfrm>
                  <a:prstGeom prst="line">
                    <a:avLst/>
                  </a:prstGeom>
                  <a:noFill/>
                  <a:ln w="762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kumimoji="0" lang="zh-CN" altLang="en-US" sz="1800" b="0">
                      <a:solidFill>
                        <a:srgbClr val="000000"/>
                      </a:solidFill>
                      <a:latin typeface="Arial" panose="020B0604020202020204" pitchFamily="34" charset="0"/>
                    </a:endParaRPr>
                  </a:p>
                </p:txBody>
              </p:sp>
            </p:grpSp>
            <p:grpSp>
              <p:nvGrpSpPr>
                <p:cNvPr id="26" name="Group 21">
                  <a:extLst>
                    <a:ext uri="{FF2B5EF4-FFF2-40B4-BE49-F238E27FC236}">
                      <a16:creationId xmlns:a16="http://schemas.microsoft.com/office/drawing/2014/main" id="{D70EC20E-E8AE-4F12-BDAE-725E6535DE02}"/>
                    </a:ext>
                  </a:extLst>
                </p:cNvPr>
                <p:cNvGrpSpPr>
                  <a:grpSpLocks/>
                </p:cNvGrpSpPr>
                <p:nvPr/>
              </p:nvGrpSpPr>
              <p:grpSpPr bwMode="auto">
                <a:xfrm flipV="1">
                  <a:off x="1296" y="2208"/>
                  <a:ext cx="1824" cy="336"/>
                  <a:chOff x="1584" y="1536"/>
                  <a:chExt cx="1872" cy="336"/>
                </a:xfrm>
              </p:grpSpPr>
              <p:sp>
                <p:nvSpPr>
                  <p:cNvPr id="27" name="Line 22">
                    <a:extLst>
                      <a:ext uri="{FF2B5EF4-FFF2-40B4-BE49-F238E27FC236}">
                        <a16:creationId xmlns:a16="http://schemas.microsoft.com/office/drawing/2014/main" id="{A80D7D97-8ED4-406D-A28A-0F64565E69AB}"/>
                      </a:ext>
                    </a:extLst>
                  </p:cNvPr>
                  <p:cNvSpPr>
                    <a:spLocks noChangeShapeType="1"/>
                  </p:cNvSpPr>
                  <p:nvPr/>
                </p:nvSpPr>
                <p:spPr bwMode="auto">
                  <a:xfrm>
                    <a:off x="1584" y="1872"/>
                    <a:ext cx="240" cy="0"/>
                  </a:xfrm>
                  <a:prstGeom prst="line">
                    <a:avLst/>
                  </a:prstGeom>
                  <a:noFill/>
                  <a:ln w="76200">
                    <a:solidFill>
                      <a:srgbClr val="99CCFF"/>
                    </a:solidFill>
                    <a:round/>
                    <a:headEnd type="arrow"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kumimoji="0" lang="zh-CN" altLang="en-US" sz="1800" b="0">
                      <a:solidFill>
                        <a:srgbClr val="000000"/>
                      </a:solidFill>
                      <a:latin typeface="Arial" panose="020B0604020202020204" pitchFamily="34" charset="0"/>
                    </a:endParaRPr>
                  </a:p>
                </p:txBody>
              </p:sp>
              <p:sp>
                <p:nvSpPr>
                  <p:cNvPr id="28" name="Freeform 23">
                    <a:extLst>
                      <a:ext uri="{FF2B5EF4-FFF2-40B4-BE49-F238E27FC236}">
                        <a16:creationId xmlns:a16="http://schemas.microsoft.com/office/drawing/2014/main" id="{3C609852-2498-41DC-B48A-E949F88F9AB3}"/>
                      </a:ext>
                    </a:extLst>
                  </p:cNvPr>
                  <p:cNvSpPr>
                    <a:spLocks/>
                  </p:cNvSpPr>
                  <p:nvPr/>
                </p:nvSpPr>
                <p:spPr bwMode="auto">
                  <a:xfrm>
                    <a:off x="1824" y="1536"/>
                    <a:ext cx="912" cy="336"/>
                  </a:xfrm>
                  <a:custGeom>
                    <a:avLst/>
                    <a:gdLst>
                      <a:gd name="T0" fmla="*/ 0 w 912"/>
                      <a:gd name="T1" fmla="*/ 336 h 336"/>
                      <a:gd name="T2" fmla="*/ 336 w 912"/>
                      <a:gd name="T3" fmla="*/ 288 h 336"/>
                      <a:gd name="T4" fmla="*/ 528 w 912"/>
                      <a:gd name="T5" fmla="*/ 48 h 336"/>
                      <a:gd name="T6" fmla="*/ 912 w 912"/>
                      <a:gd name="T7" fmla="*/ 0 h 336"/>
                    </a:gdLst>
                    <a:ahLst/>
                    <a:cxnLst>
                      <a:cxn ang="0">
                        <a:pos x="T0" y="T1"/>
                      </a:cxn>
                      <a:cxn ang="0">
                        <a:pos x="T2" y="T3"/>
                      </a:cxn>
                      <a:cxn ang="0">
                        <a:pos x="T4" y="T5"/>
                      </a:cxn>
                      <a:cxn ang="0">
                        <a:pos x="T6" y="T7"/>
                      </a:cxn>
                    </a:cxnLst>
                    <a:rect l="0" t="0" r="r" b="b"/>
                    <a:pathLst>
                      <a:path w="912" h="336">
                        <a:moveTo>
                          <a:pt x="0" y="336"/>
                        </a:moveTo>
                        <a:cubicBezTo>
                          <a:pt x="124" y="336"/>
                          <a:pt x="248" y="336"/>
                          <a:pt x="336" y="288"/>
                        </a:cubicBezTo>
                        <a:cubicBezTo>
                          <a:pt x="424" y="240"/>
                          <a:pt x="432" y="96"/>
                          <a:pt x="528" y="48"/>
                        </a:cubicBezTo>
                        <a:cubicBezTo>
                          <a:pt x="624" y="0"/>
                          <a:pt x="768" y="0"/>
                          <a:pt x="912" y="0"/>
                        </a:cubicBezTo>
                      </a:path>
                    </a:pathLst>
                  </a:custGeom>
                  <a:noFill/>
                  <a:ln w="76200">
                    <a:solidFill>
                      <a:srgbClr val="99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kumimoji="0" lang="zh-CN" altLang="en-US" sz="1800" b="0">
                      <a:solidFill>
                        <a:srgbClr val="000000"/>
                      </a:solidFill>
                      <a:latin typeface="Arial" panose="020B0604020202020204" pitchFamily="34" charset="0"/>
                    </a:endParaRPr>
                  </a:p>
                </p:txBody>
              </p:sp>
              <p:sp>
                <p:nvSpPr>
                  <p:cNvPr id="29" name="Line 24">
                    <a:extLst>
                      <a:ext uri="{FF2B5EF4-FFF2-40B4-BE49-F238E27FC236}">
                        <a16:creationId xmlns:a16="http://schemas.microsoft.com/office/drawing/2014/main" id="{BD79445E-3678-459C-9F8A-5DE403DA81EF}"/>
                      </a:ext>
                    </a:extLst>
                  </p:cNvPr>
                  <p:cNvSpPr>
                    <a:spLocks noChangeShapeType="1"/>
                  </p:cNvSpPr>
                  <p:nvPr/>
                </p:nvSpPr>
                <p:spPr bwMode="auto">
                  <a:xfrm>
                    <a:off x="2736" y="1536"/>
                    <a:ext cx="720" cy="0"/>
                  </a:xfrm>
                  <a:prstGeom prst="line">
                    <a:avLst/>
                  </a:prstGeom>
                  <a:noFill/>
                  <a:ln w="762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kumimoji="0" lang="zh-CN" altLang="en-US" sz="1800" b="0">
                      <a:solidFill>
                        <a:srgbClr val="000000"/>
                      </a:solidFill>
                      <a:latin typeface="Arial" panose="020B0604020202020204" pitchFamily="34" charset="0"/>
                    </a:endParaRPr>
                  </a:p>
                </p:txBody>
              </p:sp>
            </p:grpSp>
          </p:grpSp>
        </p:grpSp>
        <p:sp>
          <p:nvSpPr>
            <p:cNvPr id="20" name="Text Box 25">
              <a:extLst>
                <a:ext uri="{FF2B5EF4-FFF2-40B4-BE49-F238E27FC236}">
                  <a16:creationId xmlns:a16="http://schemas.microsoft.com/office/drawing/2014/main" id="{B25C5238-6572-4EEF-ADCE-8B09D9825831}"/>
                </a:ext>
              </a:extLst>
            </p:cNvPr>
            <p:cNvSpPr txBox="1">
              <a:spLocks noChangeArrowheads="1"/>
            </p:cNvSpPr>
            <p:nvPr/>
          </p:nvSpPr>
          <p:spPr bwMode="auto">
            <a:xfrm>
              <a:off x="4704" y="2544"/>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0" lang="en-US" altLang="zh-CN" sz="1800">
                  <a:solidFill>
                    <a:srgbClr val="009DD9"/>
                  </a:solidFill>
                  <a:latin typeface="Arial" panose="020B0604020202020204" pitchFamily="34" charset="0"/>
                </a:rPr>
                <a:t>RNH</a:t>
              </a:r>
              <a:r>
                <a:rPr kumimoji="0" lang="en-US" altLang="zh-CN" sz="1800" baseline="-25000">
                  <a:solidFill>
                    <a:srgbClr val="009DD9"/>
                  </a:solidFill>
                  <a:latin typeface="Arial" panose="020B0604020202020204" pitchFamily="34" charset="0"/>
                </a:rPr>
                <a:t>2</a:t>
              </a:r>
            </a:p>
          </p:txBody>
        </p:sp>
        <p:sp>
          <p:nvSpPr>
            <p:cNvPr id="21" name="Text Box 26">
              <a:extLst>
                <a:ext uri="{FF2B5EF4-FFF2-40B4-BE49-F238E27FC236}">
                  <a16:creationId xmlns:a16="http://schemas.microsoft.com/office/drawing/2014/main" id="{C6D9C0FE-CD58-4696-8E76-656FCAF717FE}"/>
                </a:ext>
              </a:extLst>
            </p:cNvPr>
            <p:cNvSpPr txBox="1">
              <a:spLocks noChangeArrowheads="1"/>
            </p:cNvSpPr>
            <p:nvPr/>
          </p:nvSpPr>
          <p:spPr bwMode="auto">
            <a:xfrm>
              <a:off x="2292" y="2064"/>
              <a:ext cx="12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kumimoji="0" lang="en-US" altLang="zh-CN" sz="1800">
                  <a:solidFill>
                    <a:srgbClr val="009DD9"/>
                  </a:solidFill>
                  <a:latin typeface="Arial" panose="020B0604020202020204" pitchFamily="34" charset="0"/>
                </a:rPr>
                <a:t>Fe, Zn, Sn + HCl</a:t>
              </a:r>
            </a:p>
          </p:txBody>
        </p:sp>
        <p:sp>
          <p:nvSpPr>
            <p:cNvPr id="22" name="Text Box 27">
              <a:extLst>
                <a:ext uri="{FF2B5EF4-FFF2-40B4-BE49-F238E27FC236}">
                  <a16:creationId xmlns:a16="http://schemas.microsoft.com/office/drawing/2014/main" id="{A7FFE319-BFFA-4537-A4C7-0401684C58D6}"/>
                </a:ext>
              </a:extLst>
            </p:cNvPr>
            <p:cNvSpPr txBox="1">
              <a:spLocks noChangeArrowheads="1"/>
            </p:cNvSpPr>
            <p:nvPr/>
          </p:nvSpPr>
          <p:spPr bwMode="auto">
            <a:xfrm>
              <a:off x="2640" y="3024"/>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kumimoji="0" lang="en-US" altLang="zh-CN" sz="1800">
                  <a:solidFill>
                    <a:srgbClr val="009DD9"/>
                  </a:solidFill>
                  <a:latin typeface="Arial" panose="020B0604020202020204" pitchFamily="34" charset="0"/>
                </a:rPr>
                <a:t>H</a:t>
              </a:r>
              <a:r>
                <a:rPr kumimoji="0" lang="en-US" altLang="zh-CN" sz="1800" baseline="-25000">
                  <a:solidFill>
                    <a:srgbClr val="009DD9"/>
                  </a:solidFill>
                  <a:latin typeface="Arial" panose="020B0604020202020204" pitchFamily="34" charset="0"/>
                </a:rPr>
                <a:t>2</a:t>
              </a:r>
              <a:r>
                <a:rPr kumimoji="0" lang="en-US" altLang="zh-CN" sz="1800">
                  <a:solidFill>
                    <a:srgbClr val="009DD9"/>
                  </a:solidFill>
                  <a:latin typeface="Arial" panose="020B0604020202020204" pitchFamily="34" charset="0"/>
                </a:rPr>
                <a:t>/Ni</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6274"/>
                                        </p:tgtEl>
                                        <p:attrNameLst>
                                          <p:attrName>style.visibility</p:attrName>
                                        </p:attrNameLst>
                                      </p:cBhvr>
                                      <p:to>
                                        <p:strVal val="visible"/>
                                      </p:to>
                                    </p:set>
                                    <p:anim calcmode="lin" valueType="num">
                                      <p:cBhvr additive="base">
                                        <p:cTn id="7" dur="500" fill="hold"/>
                                        <p:tgtEl>
                                          <p:spTgt spid="566274"/>
                                        </p:tgtEl>
                                        <p:attrNameLst>
                                          <p:attrName>ppt_x</p:attrName>
                                        </p:attrNameLst>
                                      </p:cBhvr>
                                      <p:tavLst>
                                        <p:tav tm="0">
                                          <p:val>
                                            <p:strVal val="#ppt_x"/>
                                          </p:val>
                                        </p:tav>
                                        <p:tav tm="100000">
                                          <p:val>
                                            <p:strVal val="#ppt_x"/>
                                          </p:val>
                                        </p:tav>
                                      </p:tavLst>
                                    </p:anim>
                                    <p:anim calcmode="lin" valueType="num">
                                      <p:cBhvr additive="base">
                                        <p:cTn id="8" dur="500" fill="hold"/>
                                        <p:tgtEl>
                                          <p:spTgt spid="56627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566275"/>
                                        </p:tgtEl>
                                        <p:attrNameLst>
                                          <p:attrName>style.visibility</p:attrName>
                                        </p:attrNameLst>
                                      </p:cBhvr>
                                      <p:to>
                                        <p:strVal val="visible"/>
                                      </p:to>
                                    </p:set>
                                    <p:animEffect transition="in" filter="strips(downLeft)">
                                      <p:cBhvr>
                                        <p:cTn id="13" dur="500"/>
                                        <p:tgtEl>
                                          <p:spTgt spid="566275"/>
                                        </p:tgtEl>
                                      </p:cBhvr>
                                    </p:animEffect>
                                  </p:childTnLst>
                                </p:cTn>
                              </p:par>
                              <p:par>
                                <p:cTn id="14" presetID="18" presetClass="entr" presetSubtype="12" fill="hold" nodeType="withEffect">
                                  <p:stCondLst>
                                    <p:cond delay="0"/>
                                  </p:stCondLst>
                                  <p:childTnLst>
                                    <p:set>
                                      <p:cBhvr>
                                        <p:cTn id="15" dur="1" fill="hold">
                                          <p:stCondLst>
                                            <p:cond delay="0"/>
                                          </p:stCondLst>
                                        </p:cTn>
                                        <p:tgtEl>
                                          <p:spTgt spid="566284"/>
                                        </p:tgtEl>
                                        <p:attrNameLst>
                                          <p:attrName>style.visibility</p:attrName>
                                        </p:attrNameLst>
                                      </p:cBhvr>
                                      <p:to>
                                        <p:strVal val="visible"/>
                                      </p:to>
                                    </p:set>
                                    <p:animEffect transition="in" filter="strips(downLeft)">
                                      <p:cBhvr>
                                        <p:cTn id="16" dur="500"/>
                                        <p:tgtEl>
                                          <p:spTgt spid="566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4" grpId="0"/>
      <p:bldP spid="56627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6A2CB74-B47C-4B8A-BBA1-33EE5F9F7617}"/>
              </a:ext>
            </a:extLst>
          </p:cNvPr>
          <p:cNvSpPr>
            <a:spLocks noGrp="1"/>
          </p:cNvSpPr>
          <p:nvPr>
            <p:ph type="dt" sz="quarter" idx="10"/>
          </p:nvPr>
        </p:nvSpPr>
        <p:spPr/>
        <p:txBody>
          <a:bodyPr/>
          <a:lstStyle/>
          <a:p>
            <a:pPr>
              <a:defRPr/>
            </a:pPr>
            <a:fld id="{279C3445-81C4-4E54-B2E9-1226AFCBA981}" type="datetime11">
              <a:rPr lang="zh-CN" altLang="en-US"/>
              <a:pPr>
                <a:defRPr/>
              </a:pPr>
              <a:t>13:53:08</a:t>
            </a:fld>
            <a:endParaRPr lang="en-US" altLang="zh-CN"/>
          </a:p>
        </p:txBody>
      </p:sp>
      <p:sp>
        <p:nvSpPr>
          <p:cNvPr id="7" name="灯片编号占位符 3">
            <a:extLst>
              <a:ext uri="{FF2B5EF4-FFF2-40B4-BE49-F238E27FC236}">
                <a16:creationId xmlns:a16="http://schemas.microsoft.com/office/drawing/2014/main" id="{4E81018C-6448-4591-8864-72937A63A7A9}"/>
              </a:ext>
            </a:extLst>
          </p:cNvPr>
          <p:cNvSpPr>
            <a:spLocks noGrp="1"/>
          </p:cNvSpPr>
          <p:nvPr>
            <p:ph type="sldNum" sz="quarter" idx="12"/>
          </p:nvPr>
        </p:nvSpPr>
        <p:spPr/>
        <p:txBody>
          <a:bodyPr/>
          <a:lstStyle/>
          <a:p>
            <a:pPr>
              <a:defRPr/>
            </a:pPr>
            <a:fld id="{45AC9FC1-0D57-4452-BB18-D568007D4310}" type="slidenum">
              <a:rPr lang="en-US" altLang="zh-CN"/>
              <a:pPr>
                <a:defRPr/>
              </a:pPr>
              <a:t>80</a:t>
            </a:fld>
            <a:endParaRPr lang="en-US" altLang="zh-CN"/>
          </a:p>
        </p:txBody>
      </p:sp>
      <p:graphicFrame>
        <p:nvGraphicFramePr>
          <p:cNvPr id="775176" name="Object 8">
            <a:extLst>
              <a:ext uri="{FF2B5EF4-FFF2-40B4-BE49-F238E27FC236}">
                <a16:creationId xmlns:a16="http://schemas.microsoft.com/office/drawing/2014/main" id="{FBA1B660-4806-4E9E-85B4-DD17498CE443}"/>
              </a:ext>
            </a:extLst>
          </p:cNvPr>
          <p:cNvGraphicFramePr>
            <a:graphicFrameLocks noChangeAspect="1"/>
          </p:cNvGraphicFramePr>
          <p:nvPr/>
        </p:nvGraphicFramePr>
        <p:xfrm>
          <a:off x="2339975" y="549275"/>
          <a:ext cx="4392613" cy="1476375"/>
        </p:xfrm>
        <a:graphic>
          <a:graphicData uri="http://schemas.openxmlformats.org/presentationml/2006/ole">
            <mc:AlternateContent xmlns:mc="http://schemas.openxmlformats.org/markup-compatibility/2006">
              <mc:Choice xmlns:v="urn:schemas-microsoft-com:vml" Requires="v">
                <p:oleObj spid="_x0000_s47342" name="CS ChemDraw Drawing" r:id="rId3" imgW="3405844" imgH="1144248" progId="ChemDraw.Document.6.0">
                  <p:embed/>
                </p:oleObj>
              </mc:Choice>
              <mc:Fallback>
                <p:oleObj name="CS ChemDraw Drawing" r:id="rId3" imgW="3405844" imgH="1144248" progId="ChemDraw.Document.6.0">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549275"/>
                        <a:ext cx="4392613" cy="14763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5177" name="Object 9">
            <a:extLst>
              <a:ext uri="{FF2B5EF4-FFF2-40B4-BE49-F238E27FC236}">
                <a16:creationId xmlns:a16="http://schemas.microsoft.com/office/drawing/2014/main" id="{29888EC4-7071-429C-8554-0775FF1E4F48}"/>
              </a:ext>
            </a:extLst>
          </p:cNvPr>
          <p:cNvGraphicFramePr>
            <a:graphicFrameLocks noChangeAspect="1"/>
          </p:cNvGraphicFramePr>
          <p:nvPr/>
        </p:nvGraphicFramePr>
        <p:xfrm>
          <a:off x="1763713" y="2781300"/>
          <a:ext cx="5688012" cy="639763"/>
        </p:xfrm>
        <a:graphic>
          <a:graphicData uri="http://schemas.openxmlformats.org/presentationml/2006/ole">
            <mc:AlternateContent xmlns:mc="http://schemas.openxmlformats.org/markup-compatibility/2006">
              <mc:Choice xmlns:v="urn:schemas-microsoft-com:vml" Requires="v">
                <p:oleObj spid="_x0000_s47343" name="CS ChemDraw Drawing" r:id="rId5" imgW="4260747" imgH="479672" progId="ChemDraw.Document.6.0">
                  <p:embed/>
                </p:oleObj>
              </mc:Choice>
              <mc:Fallback>
                <p:oleObj name="CS ChemDraw Drawing" r:id="rId5" imgW="4260747" imgH="479672" progId="ChemDraw.Document.6.0">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2781300"/>
                        <a:ext cx="5688012" cy="63976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5178" name="Object 10">
            <a:extLst>
              <a:ext uri="{FF2B5EF4-FFF2-40B4-BE49-F238E27FC236}">
                <a16:creationId xmlns:a16="http://schemas.microsoft.com/office/drawing/2014/main" id="{9F5B4DD2-0847-4E8F-81B2-60F50F15A348}"/>
              </a:ext>
            </a:extLst>
          </p:cNvPr>
          <p:cNvGraphicFramePr>
            <a:graphicFrameLocks noChangeAspect="1"/>
          </p:cNvGraphicFramePr>
          <p:nvPr/>
        </p:nvGraphicFramePr>
        <p:xfrm>
          <a:off x="1331913" y="4437063"/>
          <a:ext cx="6553200" cy="1743075"/>
        </p:xfrm>
        <a:graphic>
          <a:graphicData uri="http://schemas.openxmlformats.org/presentationml/2006/ole">
            <mc:AlternateContent xmlns:mc="http://schemas.openxmlformats.org/markup-compatibility/2006">
              <mc:Choice xmlns:v="urn:schemas-microsoft-com:vml" Requires="v">
                <p:oleObj spid="_x0000_s47344" name="CS ChemDraw Drawing" r:id="rId7" imgW="4794150" imgH="1275436" progId="ChemDraw.Document.6.0">
                  <p:embed/>
                </p:oleObj>
              </mc:Choice>
              <mc:Fallback>
                <p:oleObj name="CS ChemDraw Drawing" r:id="rId7" imgW="4794150" imgH="1275436" progId="ChemDraw.Document.6.0">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4437063"/>
                        <a:ext cx="6553200" cy="1743075"/>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775176"/>
                                        </p:tgtEl>
                                        <p:attrNameLst>
                                          <p:attrName>style.visibility</p:attrName>
                                        </p:attrNameLst>
                                      </p:cBhvr>
                                      <p:to>
                                        <p:strVal val="visible"/>
                                      </p:to>
                                    </p:set>
                                    <p:animEffect transition="in" filter="strips(downLeft)">
                                      <p:cBhvr>
                                        <p:cTn id="7" dur="500"/>
                                        <p:tgtEl>
                                          <p:spTgt spid="7751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775177"/>
                                        </p:tgtEl>
                                        <p:attrNameLst>
                                          <p:attrName>style.visibility</p:attrName>
                                        </p:attrNameLst>
                                      </p:cBhvr>
                                      <p:to>
                                        <p:strVal val="visible"/>
                                      </p:to>
                                    </p:set>
                                    <p:animEffect transition="in" filter="strips(downLeft)">
                                      <p:cBhvr>
                                        <p:cTn id="12" dur="500"/>
                                        <p:tgtEl>
                                          <p:spTgt spid="7751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775178"/>
                                        </p:tgtEl>
                                        <p:attrNameLst>
                                          <p:attrName>style.visibility</p:attrName>
                                        </p:attrNameLst>
                                      </p:cBhvr>
                                      <p:to>
                                        <p:strVal val="visible"/>
                                      </p:to>
                                    </p:set>
                                    <p:animEffect transition="in" filter="strips(downLeft)">
                                      <p:cBhvr>
                                        <p:cTn id="17" dur="500"/>
                                        <p:tgtEl>
                                          <p:spTgt spid="775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1CD3BC8-D675-43DE-ADC0-790F95A235BB}"/>
              </a:ext>
            </a:extLst>
          </p:cNvPr>
          <p:cNvSpPr>
            <a:spLocks noGrp="1"/>
          </p:cNvSpPr>
          <p:nvPr>
            <p:ph type="dt" sz="quarter" idx="10"/>
          </p:nvPr>
        </p:nvSpPr>
        <p:spPr/>
        <p:txBody>
          <a:bodyPr/>
          <a:lstStyle/>
          <a:p>
            <a:pPr>
              <a:defRPr/>
            </a:pPr>
            <a:fld id="{2A55C6FC-E49E-4EEF-8DD3-A80BA59B4C8A}" type="datetime11">
              <a:rPr lang="zh-CN" altLang="en-US"/>
              <a:pPr>
                <a:defRPr/>
              </a:pPr>
              <a:t>13:53:08</a:t>
            </a:fld>
            <a:endParaRPr lang="en-US" altLang="zh-CN"/>
          </a:p>
        </p:txBody>
      </p:sp>
      <p:sp>
        <p:nvSpPr>
          <p:cNvPr id="11" name="灯片编号占位符 3">
            <a:extLst>
              <a:ext uri="{FF2B5EF4-FFF2-40B4-BE49-F238E27FC236}">
                <a16:creationId xmlns:a16="http://schemas.microsoft.com/office/drawing/2014/main" id="{FCB304C9-4D78-4BD3-B387-13ED232A11FD}"/>
              </a:ext>
            </a:extLst>
          </p:cNvPr>
          <p:cNvSpPr>
            <a:spLocks noGrp="1"/>
          </p:cNvSpPr>
          <p:nvPr>
            <p:ph type="sldNum" sz="quarter" idx="12"/>
          </p:nvPr>
        </p:nvSpPr>
        <p:spPr/>
        <p:txBody>
          <a:bodyPr/>
          <a:lstStyle/>
          <a:p>
            <a:pPr>
              <a:defRPr/>
            </a:pPr>
            <a:fld id="{19FA316E-FB54-4092-A5E9-E6B1356BC3A8}" type="slidenum">
              <a:rPr lang="en-US" altLang="zh-CN"/>
              <a:pPr>
                <a:defRPr/>
              </a:pPr>
              <a:t>9</a:t>
            </a:fld>
            <a:endParaRPr lang="en-US" altLang="zh-CN"/>
          </a:p>
        </p:txBody>
      </p:sp>
      <p:sp>
        <p:nvSpPr>
          <p:cNvPr id="566285" name="Rectangle 13">
            <a:extLst>
              <a:ext uri="{FF2B5EF4-FFF2-40B4-BE49-F238E27FC236}">
                <a16:creationId xmlns:a16="http://schemas.microsoft.com/office/drawing/2014/main" id="{08DF65B5-C812-444F-9A92-14583EAACE2C}"/>
              </a:ext>
            </a:extLst>
          </p:cNvPr>
          <p:cNvSpPr>
            <a:spLocks noChangeArrowheads="1"/>
          </p:cNvSpPr>
          <p:nvPr/>
        </p:nvSpPr>
        <p:spPr bwMode="auto">
          <a:xfrm>
            <a:off x="468313" y="1271595"/>
            <a:ext cx="7905750" cy="457200"/>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101600">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50000"/>
              </a:spcBef>
              <a:buFontTx/>
              <a:buNone/>
            </a:pPr>
            <a:r>
              <a:rPr kumimoji="0" lang="zh-CN" altLang="en-US" sz="2400">
                <a:latin typeface="Times New Roman" panose="02020603050405020304" pitchFamily="18" charset="0"/>
                <a:ea typeface="楷体" panose="02010609060101010101" pitchFamily="49" charset="-122"/>
                <a:cs typeface="Arial" panose="020B0604020202020204" pitchFamily="34" charset="0"/>
              </a:rPr>
              <a:t>催化氢化还原可在中性条件下进行，避免水解等副反应。</a:t>
            </a:r>
          </a:p>
        </p:txBody>
      </p:sp>
      <p:graphicFrame>
        <p:nvGraphicFramePr>
          <p:cNvPr id="566286" name="Object 14">
            <a:extLst>
              <a:ext uri="{FF2B5EF4-FFF2-40B4-BE49-F238E27FC236}">
                <a16:creationId xmlns:a16="http://schemas.microsoft.com/office/drawing/2014/main" id="{1312F240-7932-4E12-92D4-9A2E69081D6D}"/>
              </a:ext>
            </a:extLst>
          </p:cNvPr>
          <p:cNvGraphicFramePr>
            <a:graphicFrameLocks noChangeAspect="1"/>
          </p:cNvGraphicFramePr>
          <p:nvPr>
            <p:extLst>
              <p:ext uri="{D42A27DB-BD31-4B8C-83A1-F6EECF244321}">
                <p14:modId xmlns:p14="http://schemas.microsoft.com/office/powerpoint/2010/main" val="140756041"/>
              </p:ext>
            </p:extLst>
          </p:nvPr>
        </p:nvGraphicFramePr>
        <p:xfrm>
          <a:off x="2267744" y="3175430"/>
          <a:ext cx="4608512" cy="1198563"/>
        </p:xfrm>
        <a:graphic>
          <a:graphicData uri="http://schemas.openxmlformats.org/presentationml/2006/ole">
            <mc:AlternateContent xmlns:mc="http://schemas.openxmlformats.org/markup-compatibility/2006">
              <mc:Choice xmlns:v="urn:schemas-microsoft-com:vml" Requires="v">
                <p:oleObj spid="_x0000_s48248" name="CS ChemDraw Drawing" r:id="rId3" imgW="3873652" imgH="1008472" progId="ChemDraw.Document.6.0">
                  <p:embed/>
                </p:oleObj>
              </mc:Choice>
              <mc:Fallback>
                <p:oleObj name="CS ChemDraw Drawing" r:id="rId3" imgW="3873652" imgH="1008472" progId="ChemDraw.Document.6.0">
                  <p:embed/>
                  <p:pic>
                    <p:nvPicPr>
                      <p:cNvPr id="566286" name="Object 14">
                        <a:extLst>
                          <a:ext uri="{FF2B5EF4-FFF2-40B4-BE49-F238E27FC236}">
                            <a16:creationId xmlns:a16="http://schemas.microsoft.com/office/drawing/2014/main" id="{1312F240-7932-4E12-92D4-9A2E69081D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3175430"/>
                        <a:ext cx="4608512" cy="1198563"/>
                      </a:xfrm>
                      <a:prstGeom prst="rect">
                        <a:avLst/>
                      </a:prstGeom>
                      <a:noFill/>
                      <a:ln>
                        <a:noFill/>
                      </a:ln>
                      <a:effectLst/>
                      <a:extLst>
                        <a:ext uri="{909E8E84-426E-40DD-AFC4-6F175D3DCCD1}">
                          <a14:hiddenFill xmlns:a14="http://schemas.microsoft.com/office/drawing/2010/main">
                            <a:solidFill>
                              <a:srgbClr val="3333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文本框 11">
            <a:extLst>
              <a:ext uri="{FF2B5EF4-FFF2-40B4-BE49-F238E27FC236}">
                <a16:creationId xmlns:a16="http://schemas.microsoft.com/office/drawing/2014/main" id="{87CBBB76-57B2-49D0-8B69-2280A459265C}"/>
              </a:ext>
            </a:extLst>
          </p:cNvPr>
          <p:cNvSpPr txBox="1"/>
          <p:nvPr/>
        </p:nvSpPr>
        <p:spPr>
          <a:xfrm>
            <a:off x="684213" y="4857767"/>
            <a:ext cx="8208267" cy="1379545"/>
          </a:xfrm>
          <a:prstGeom prst="rect">
            <a:avLst/>
          </a:prstGeom>
          <a:noFill/>
        </p:spPr>
        <p:txBody>
          <a:bodyPr wrap="square">
            <a:spAutoFit/>
          </a:bodyPr>
          <a:lstStyle/>
          <a:p>
            <a:pPr>
              <a:lnSpc>
                <a:spcPct val="120000"/>
              </a:lnSpc>
            </a:pPr>
            <a:r>
              <a:rPr lang="zh-CN" altLang="en-US" dirty="0"/>
              <a:t>        几乎所有的不饱和基团都可以直接加氢成为饱和基团，其从易到难的顺序大致为</a:t>
            </a:r>
            <a:r>
              <a:rPr lang="en-US" altLang="zh-CN" dirty="0"/>
              <a:t>: </a:t>
            </a:r>
            <a:r>
              <a:rPr lang="zh-CN" altLang="en-US" dirty="0">
                <a:solidFill>
                  <a:srgbClr val="FF0000"/>
                </a:solidFill>
              </a:rPr>
              <a:t>酰氯、硝基、炔、醛、烯、酮、腈、多核芳香环、酯和取代酰胺、苯环</a:t>
            </a:r>
            <a:r>
              <a:rPr lang="zh-CN" altLang="en-US" dirty="0"/>
              <a:t>。</a:t>
            </a:r>
          </a:p>
        </p:txBody>
      </p:sp>
      <p:sp>
        <p:nvSpPr>
          <p:cNvPr id="13" name="文本框 12">
            <a:extLst>
              <a:ext uri="{FF2B5EF4-FFF2-40B4-BE49-F238E27FC236}">
                <a16:creationId xmlns:a16="http://schemas.microsoft.com/office/drawing/2014/main" id="{0773ABBB-617A-4C42-B1C6-D1837FA9AB03}"/>
              </a:ext>
            </a:extLst>
          </p:cNvPr>
          <p:cNvSpPr txBox="1"/>
          <p:nvPr/>
        </p:nvSpPr>
        <p:spPr>
          <a:xfrm>
            <a:off x="684213" y="548680"/>
            <a:ext cx="4572000" cy="400110"/>
          </a:xfrm>
          <a:prstGeom prst="rect">
            <a:avLst/>
          </a:prstGeom>
          <a:noFill/>
        </p:spPr>
        <p:txBody>
          <a:bodyPr wrap="square">
            <a:spAutoFit/>
          </a:bodyPr>
          <a:lstStyle/>
          <a:p>
            <a:pPr>
              <a:spcBef>
                <a:spcPct val="50000"/>
              </a:spcBef>
            </a:pPr>
            <a:r>
              <a:rPr lang="en-US" altLang="zh-CN" sz="2000" dirty="0">
                <a:solidFill>
                  <a:srgbClr val="663300"/>
                </a:solidFill>
                <a:ea typeface="黑体" panose="02010609060101010101" pitchFamily="49" charset="-122"/>
              </a:rPr>
              <a:t>b.</a:t>
            </a:r>
            <a:r>
              <a:rPr lang="zh-CN" altLang="en-US" sz="2000" dirty="0">
                <a:solidFill>
                  <a:srgbClr val="663300"/>
                </a:solidFill>
                <a:ea typeface="黑体" panose="02010609060101010101" pitchFamily="49" charset="-122"/>
              </a:rPr>
              <a:t> 催化氢化（如：</a:t>
            </a:r>
            <a:r>
              <a:rPr lang="en-US" altLang="zh-CN" sz="2000" dirty="0">
                <a:solidFill>
                  <a:srgbClr val="663300"/>
                </a:solidFill>
                <a:ea typeface="黑体" panose="02010609060101010101" pitchFamily="49" charset="-122"/>
              </a:rPr>
              <a:t>H</a:t>
            </a:r>
            <a:r>
              <a:rPr lang="en-US" altLang="zh-CN" sz="2000" baseline="-25000" dirty="0">
                <a:solidFill>
                  <a:srgbClr val="663300"/>
                </a:solidFill>
                <a:ea typeface="黑体" panose="02010609060101010101" pitchFamily="49" charset="-122"/>
              </a:rPr>
              <a:t>2</a:t>
            </a:r>
            <a:r>
              <a:rPr lang="en-US" altLang="zh-CN" sz="2000" dirty="0">
                <a:solidFill>
                  <a:srgbClr val="663300"/>
                </a:solidFill>
                <a:ea typeface="黑体" panose="02010609060101010101" pitchFamily="49" charset="-122"/>
              </a:rPr>
              <a:t>/Ni</a:t>
            </a:r>
            <a:r>
              <a:rPr lang="zh-CN" altLang="en-US" sz="2000" dirty="0">
                <a:solidFill>
                  <a:srgbClr val="663300"/>
                </a:solidFill>
                <a:ea typeface="黑体" panose="02010609060101010101" pitchFamily="49" charset="-122"/>
              </a:rPr>
              <a:t>）</a:t>
            </a:r>
          </a:p>
        </p:txBody>
      </p:sp>
      <p:graphicFrame>
        <p:nvGraphicFramePr>
          <p:cNvPr id="16" name="Object 41">
            <a:extLst>
              <a:ext uri="{FF2B5EF4-FFF2-40B4-BE49-F238E27FC236}">
                <a16:creationId xmlns:a16="http://schemas.microsoft.com/office/drawing/2014/main" id="{6AEF350D-B48D-4D1E-9EED-86220DA54B13}"/>
              </a:ext>
            </a:extLst>
          </p:cNvPr>
          <p:cNvGraphicFramePr>
            <a:graphicFrameLocks noChangeAspect="1"/>
          </p:cNvGraphicFramePr>
          <p:nvPr>
            <p:extLst>
              <p:ext uri="{D42A27DB-BD31-4B8C-83A1-F6EECF244321}">
                <p14:modId xmlns:p14="http://schemas.microsoft.com/office/powerpoint/2010/main" val="908736659"/>
              </p:ext>
            </p:extLst>
          </p:nvPr>
        </p:nvGraphicFramePr>
        <p:xfrm>
          <a:off x="1828800" y="2166193"/>
          <a:ext cx="5486400" cy="525463"/>
        </p:xfrm>
        <a:graphic>
          <a:graphicData uri="http://schemas.openxmlformats.org/presentationml/2006/ole">
            <mc:AlternateContent xmlns:mc="http://schemas.openxmlformats.org/markup-compatibility/2006">
              <mc:Choice xmlns:v="urn:schemas-microsoft-com:vml" Requires="v">
                <p:oleObj spid="_x0000_s48249" name="CS ChemDraw Drawing" r:id="rId5" imgW="3045240" imgH="289800" progId="ChemDraw.Document.6.0">
                  <p:embed/>
                </p:oleObj>
              </mc:Choice>
              <mc:Fallback>
                <p:oleObj name="CS ChemDraw Drawing" r:id="rId5" imgW="3045240" imgH="289800" progId="ChemDraw.Document.6.0">
                  <p:embed/>
                  <p:pic>
                    <p:nvPicPr>
                      <p:cNvPr id="161833" name="Object 41">
                        <a:extLst>
                          <a:ext uri="{FF2B5EF4-FFF2-40B4-BE49-F238E27FC236}">
                            <a16:creationId xmlns:a16="http://schemas.microsoft.com/office/drawing/2014/main" id="{28D99C14-7218-4B98-B8EC-B8D01FF5FD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2166193"/>
                        <a:ext cx="5486400" cy="525463"/>
                      </a:xfrm>
                      <a:prstGeom prst="rect">
                        <a:avLst/>
                      </a:prstGeom>
                    </p:spPr>
                  </p:pic>
                </p:oleObj>
              </mc:Fallback>
            </mc:AlternateContent>
          </a:graphicData>
        </a:graphic>
      </p:graphicFrame>
    </p:spTree>
    <p:extLst>
      <p:ext uri="{BB962C8B-B14F-4D97-AF65-F5344CB8AC3E}">
        <p14:creationId xmlns:p14="http://schemas.microsoft.com/office/powerpoint/2010/main" val="45120113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66285"/>
                                        </p:tgtEl>
                                        <p:attrNameLst>
                                          <p:attrName>style.visibility</p:attrName>
                                        </p:attrNameLst>
                                      </p:cBhvr>
                                      <p:to>
                                        <p:strVal val="visible"/>
                                      </p:to>
                                    </p:set>
                                    <p:animEffect transition="in" filter="barn(inHorizontal)">
                                      <p:cBhvr>
                                        <p:cTn id="7" dur="500"/>
                                        <p:tgtEl>
                                          <p:spTgt spid="566285"/>
                                        </p:tgtEl>
                                      </p:cBhvr>
                                    </p:animEffect>
                                  </p:childTnLst>
                                </p:cTn>
                              </p:par>
                              <p:par>
                                <p:cTn id="8" presetID="16" presetClass="entr" presetSubtype="26" fill="hold" nodeType="withEffect">
                                  <p:stCondLst>
                                    <p:cond delay="0"/>
                                  </p:stCondLst>
                                  <p:childTnLst>
                                    <p:set>
                                      <p:cBhvr>
                                        <p:cTn id="9" dur="1" fill="hold">
                                          <p:stCondLst>
                                            <p:cond delay="0"/>
                                          </p:stCondLst>
                                        </p:cTn>
                                        <p:tgtEl>
                                          <p:spTgt spid="566286"/>
                                        </p:tgtEl>
                                        <p:attrNameLst>
                                          <p:attrName>style.visibility</p:attrName>
                                        </p:attrNameLst>
                                      </p:cBhvr>
                                      <p:to>
                                        <p:strVal val="visible"/>
                                      </p:to>
                                    </p:set>
                                    <p:animEffect transition="in" filter="barn(inHorizontal)">
                                      <p:cBhvr>
                                        <p:cTn id="10" dur="500"/>
                                        <p:tgtEl>
                                          <p:spTgt spid="566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85" grpId="0"/>
    </p:bld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13215</TotalTime>
  <Words>3423</Words>
  <Application>Microsoft Office PowerPoint</Application>
  <PresentationFormat>全屏显示(4:3)</PresentationFormat>
  <Paragraphs>508</Paragraphs>
  <Slides>80</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80</vt:i4>
      </vt:variant>
    </vt:vector>
  </HeadingPairs>
  <TitlesOfParts>
    <vt:vector size="92" baseType="lpstr">
      <vt:lpstr>等线</vt:lpstr>
      <vt:lpstr>等线 Light</vt:lpstr>
      <vt:lpstr>黑体</vt:lpstr>
      <vt:lpstr>楷体</vt:lpstr>
      <vt:lpstr>宋体</vt:lpstr>
      <vt:lpstr>Arial</vt:lpstr>
      <vt:lpstr>Constantia</vt:lpstr>
      <vt:lpstr>Times New Roman</vt:lpstr>
      <vt:lpstr>Wingdings</vt:lpstr>
      <vt:lpstr>自定义设计方案</vt:lpstr>
      <vt:lpstr>CS ChemDraw Drawing</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3、命名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五、季铵碱（氢氧化四烃基铵）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dupl</dc:creator>
  <cp:lastModifiedBy>du pengli</cp:lastModifiedBy>
  <cp:revision>288</cp:revision>
  <dcterms:created xsi:type="dcterms:W3CDTF">2003-02-21T06:57:30Z</dcterms:created>
  <dcterms:modified xsi:type="dcterms:W3CDTF">2022-12-13T06:46:33Z</dcterms:modified>
</cp:coreProperties>
</file>