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handoutMasterIdLst>
    <p:handoutMasterId r:id="rId14"/>
  </p:handoutMasterIdLst>
  <p:sldIdLst>
    <p:sldId id="257" r:id="rId3"/>
    <p:sldId id="266" r:id="rId4"/>
    <p:sldId id="258" r:id="rId5"/>
    <p:sldId id="259" r:id="rId6"/>
    <p:sldId id="260" r:id="rId7"/>
    <p:sldId id="263" r:id="rId8"/>
    <p:sldId id="264" r:id="rId9"/>
    <p:sldId id="265" r:id="rId10"/>
    <p:sldId id="267" r:id="rId11"/>
    <p:sldId id="268" r:id="rId1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Duplat" initials="RD" lastIdx="1" clrIdx="0">
    <p:extLst>
      <p:ext uri="{19B8F6BF-5375-455C-9EA6-DF929625EA0E}">
        <p15:presenceInfo xmlns:p15="http://schemas.microsoft.com/office/powerpoint/2012/main" userId="40575e1702d2f0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EB86F"/>
    <a:srgbClr val="2F6825"/>
    <a:srgbClr val="568F49"/>
    <a:srgbClr val="004300"/>
    <a:srgbClr val="006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70" d="100"/>
          <a:sy n="70" d="100"/>
        </p:scale>
        <p:origin x="2634" y="39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B4D395-6CEB-5557-D1E7-238FBE9748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74FAFE5-0C67-0A8C-95CD-8EFA216EAB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52AD8C-EB17-44F8-9C32-29043E6C7102}" type="datetimeFigureOut">
              <a:rPr lang="pt-BR" smtClean="0"/>
              <a:t>17/06/2024</a:t>
            </a:fld>
            <a:endParaRPr lang="pt-BR"/>
          </a:p>
        </p:txBody>
      </p:sp>
      <p:sp>
        <p:nvSpPr>
          <p:cNvPr id="4" name="Espaço Reservado para Rodapé 3">
            <a:extLst>
              <a:ext uri="{FF2B5EF4-FFF2-40B4-BE49-F238E27FC236}">
                <a16:creationId xmlns:a16="http://schemas.microsoft.com/office/drawing/2014/main" id="{DC5B0390-CBD9-C147-4E82-4A4759088F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BR"/>
              <a:t>Lendas da Tropa</a:t>
            </a:r>
          </a:p>
        </p:txBody>
      </p:sp>
      <p:sp>
        <p:nvSpPr>
          <p:cNvPr id="5" name="Espaço Reservado para Número de Slide 4">
            <a:extLst>
              <a:ext uri="{FF2B5EF4-FFF2-40B4-BE49-F238E27FC236}">
                <a16:creationId xmlns:a16="http://schemas.microsoft.com/office/drawing/2014/main" id="{80671EBE-3C04-F1D9-3C20-46EF1BA575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F079F-E623-4B6D-9B85-941BC7799251}" type="slidenum">
              <a:rPr lang="pt-BR" smtClean="0"/>
              <a:t>‹nº›</a:t>
            </a:fld>
            <a:endParaRPr lang="pt-BR"/>
          </a:p>
        </p:txBody>
      </p:sp>
    </p:spTree>
    <p:extLst>
      <p:ext uri="{BB962C8B-B14F-4D97-AF65-F5344CB8AC3E}">
        <p14:creationId xmlns:p14="http://schemas.microsoft.com/office/powerpoint/2010/main" val="15261719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705DD-18DA-426C-B934-05F1A86FE0ED}" type="datetimeFigureOut">
              <a:rPr lang="pt-BR" smtClean="0"/>
              <a:t>17/06/2024</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BR"/>
              <a:t>Lendas da Tropa</a:t>
            </a: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159E-0410-44F6-A577-33EB8CA898FB}" type="slidenum">
              <a:rPr lang="pt-BR" smtClean="0"/>
              <a:t>‹nº›</a:t>
            </a:fld>
            <a:endParaRPr lang="pt-BR"/>
          </a:p>
        </p:txBody>
      </p:sp>
    </p:spTree>
    <p:extLst>
      <p:ext uri="{BB962C8B-B14F-4D97-AF65-F5344CB8AC3E}">
        <p14:creationId xmlns:p14="http://schemas.microsoft.com/office/powerpoint/2010/main" val="342941134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879A3D-BA47-4DBE-B91D-910AFDDDBD05}" type="datetime1">
              <a:rPr lang="pt-BR" smtClean="0"/>
              <a:t>17/06/2024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366557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902D00-E6AE-4743-92DA-6F4936C73785}" type="datetime1">
              <a:rPr lang="pt-BR" smtClean="0"/>
              <a:t>17/06/2024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94461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E776B5-F6BA-4AF4-834A-29D32EC604BC}" type="datetime1">
              <a:rPr lang="pt-BR" smtClean="0"/>
              <a:t>17/06/2024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185417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FB927-EEC6-D9EC-7691-47B1AA646971}"/>
              </a:ext>
            </a:extLst>
          </p:cNvPr>
          <p:cNvSpPr>
            <a:spLocks noGrp="1"/>
          </p:cNvSpPr>
          <p:nvPr>
            <p:ph type="ctrTitle"/>
          </p:nvPr>
        </p:nvSpPr>
        <p:spPr>
          <a:xfrm>
            <a:off x="857250" y="1620838"/>
            <a:ext cx="5143500" cy="3449637"/>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FC7D308-E5B4-DA48-9ED9-060AF555FBF1}"/>
              </a:ext>
            </a:extLst>
          </p:cNvPr>
          <p:cNvSpPr>
            <a:spLocks noGrp="1"/>
          </p:cNvSpPr>
          <p:nvPr>
            <p:ph type="subTitle" idx="1"/>
          </p:nvPr>
        </p:nvSpPr>
        <p:spPr>
          <a:xfrm>
            <a:off x="857250" y="5202238"/>
            <a:ext cx="5143500" cy="2392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6213CCF-B256-35EE-F557-1046F33B2F47}"/>
              </a:ext>
            </a:extLst>
          </p:cNvPr>
          <p:cNvSpPr>
            <a:spLocks noGrp="1"/>
          </p:cNvSpPr>
          <p:nvPr>
            <p:ph type="dt" sz="half" idx="10"/>
          </p:nvPr>
        </p:nvSpPr>
        <p:spPr/>
        <p:txBody>
          <a:bodyPr/>
          <a:lstStyle/>
          <a:p>
            <a:fld id="{EF83A3A8-34DD-4938-BBDA-4C3AE402BED2}" type="datetime1">
              <a:rPr lang="pt-BR" smtClean="0"/>
              <a:t>17/06/2024</a:t>
            </a:fld>
            <a:endParaRPr lang="pt-BR"/>
          </a:p>
        </p:txBody>
      </p:sp>
      <p:sp>
        <p:nvSpPr>
          <p:cNvPr id="5" name="Espaço Reservado para Rodapé 4">
            <a:extLst>
              <a:ext uri="{FF2B5EF4-FFF2-40B4-BE49-F238E27FC236}">
                <a16:creationId xmlns:a16="http://schemas.microsoft.com/office/drawing/2014/main" id="{BEBA5BB5-BD4E-4403-64D8-9610D5361EB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D3FE364-1A12-6BCB-EC9E-5A4DE1F7E929}"/>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3760038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57B41E-FE08-5D25-7E41-1C52832DA60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84941B2-7553-259B-3F9B-E1AA9B96A15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70E471-555C-A7AD-B244-4363483385DC}"/>
              </a:ext>
            </a:extLst>
          </p:cNvPr>
          <p:cNvSpPr>
            <a:spLocks noGrp="1"/>
          </p:cNvSpPr>
          <p:nvPr>
            <p:ph type="dt" sz="half" idx="10"/>
          </p:nvPr>
        </p:nvSpPr>
        <p:spPr/>
        <p:txBody>
          <a:bodyPr/>
          <a:lstStyle/>
          <a:p>
            <a:fld id="{7E9CCC3E-8353-43A9-AD67-E3B400F3E22A}" type="datetime1">
              <a:rPr lang="pt-BR" smtClean="0"/>
              <a:t>17/06/2024</a:t>
            </a:fld>
            <a:endParaRPr lang="pt-BR"/>
          </a:p>
        </p:txBody>
      </p:sp>
      <p:sp>
        <p:nvSpPr>
          <p:cNvPr id="5" name="Espaço Reservado para Rodapé 4">
            <a:extLst>
              <a:ext uri="{FF2B5EF4-FFF2-40B4-BE49-F238E27FC236}">
                <a16:creationId xmlns:a16="http://schemas.microsoft.com/office/drawing/2014/main" id="{F1F91CCB-08E2-18B1-5E8C-07E48B1C7D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F54895A-21E6-71A0-8E8F-217C3E9B3898}"/>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383672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92DCA-D63E-D5B3-7676-744E23DEF531}"/>
              </a:ext>
            </a:extLst>
          </p:cNvPr>
          <p:cNvSpPr>
            <a:spLocks noGrp="1"/>
          </p:cNvSpPr>
          <p:nvPr>
            <p:ph type="title"/>
          </p:nvPr>
        </p:nvSpPr>
        <p:spPr>
          <a:xfrm>
            <a:off x="468313" y="2470150"/>
            <a:ext cx="5915025" cy="4119563"/>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7E97C55-71F4-A160-5AE5-A363914C9E53}"/>
              </a:ext>
            </a:extLst>
          </p:cNvPr>
          <p:cNvSpPr>
            <a:spLocks noGrp="1"/>
          </p:cNvSpPr>
          <p:nvPr>
            <p:ph type="body" idx="1"/>
          </p:nvPr>
        </p:nvSpPr>
        <p:spPr>
          <a:xfrm>
            <a:off x="468313" y="6629400"/>
            <a:ext cx="5915025" cy="21669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9FBC793-6A8E-9CED-83E2-4692832AA0FC}"/>
              </a:ext>
            </a:extLst>
          </p:cNvPr>
          <p:cNvSpPr>
            <a:spLocks noGrp="1"/>
          </p:cNvSpPr>
          <p:nvPr>
            <p:ph type="dt" sz="half" idx="10"/>
          </p:nvPr>
        </p:nvSpPr>
        <p:spPr/>
        <p:txBody>
          <a:bodyPr/>
          <a:lstStyle/>
          <a:p>
            <a:fld id="{59634338-62F2-4FE8-872E-57D76773BEB6}" type="datetime1">
              <a:rPr lang="pt-BR" smtClean="0"/>
              <a:t>17/06/2024</a:t>
            </a:fld>
            <a:endParaRPr lang="pt-BR"/>
          </a:p>
        </p:txBody>
      </p:sp>
      <p:sp>
        <p:nvSpPr>
          <p:cNvPr id="5" name="Espaço Reservado para Rodapé 4">
            <a:extLst>
              <a:ext uri="{FF2B5EF4-FFF2-40B4-BE49-F238E27FC236}">
                <a16:creationId xmlns:a16="http://schemas.microsoft.com/office/drawing/2014/main" id="{BF33632D-808A-FFD8-C971-AA14F6B57A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00E84B-4969-0511-5F34-CCCB6CFE3653}"/>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219580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48D57-1744-6FC6-883B-344721F85BE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29BB17C-61D6-D3AB-39C1-903DB3C10935}"/>
              </a:ext>
            </a:extLst>
          </p:cNvPr>
          <p:cNvSpPr>
            <a:spLocks noGrp="1"/>
          </p:cNvSpPr>
          <p:nvPr>
            <p:ph sz="half" idx="1"/>
          </p:nvPr>
        </p:nvSpPr>
        <p:spPr>
          <a:xfrm>
            <a:off x="471488" y="2636838"/>
            <a:ext cx="2881312" cy="62849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6BC2A16-FFA7-3C7A-6564-6EE0CD482A2E}"/>
              </a:ext>
            </a:extLst>
          </p:cNvPr>
          <p:cNvSpPr>
            <a:spLocks noGrp="1"/>
          </p:cNvSpPr>
          <p:nvPr>
            <p:ph sz="half" idx="2"/>
          </p:nvPr>
        </p:nvSpPr>
        <p:spPr>
          <a:xfrm>
            <a:off x="3505200" y="2636838"/>
            <a:ext cx="2881313" cy="62849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35B9534-9DB2-1864-169F-DA9B4F6243FA}"/>
              </a:ext>
            </a:extLst>
          </p:cNvPr>
          <p:cNvSpPr>
            <a:spLocks noGrp="1"/>
          </p:cNvSpPr>
          <p:nvPr>
            <p:ph type="dt" sz="half" idx="10"/>
          </p:nvPr>
        </p:nvSpPr>
        <p:spPr/>
        <p:txBody>
          <a:bodyPr/>
          <a:lstStyle/>
          <a:p>
            <a:fld id="{4D28B80D-C4A8-4CAF-92C8-8B312320B8E8}" type="datetime1">
              <a:rPr lang="pt-BR" smtClean="0"/>
              <a:t>17/06/2024</a:t>
            </a:fld>
            <a:endParaRPr lang="pt-BR"/>
          </a:p>
        </p:txBody>
      </p:sp>
      <p:sp>
        <p:nvSpPr>
          <p:cNvPr id="6" name="Espaço Reservado para Rodapé 5">
            <a:extLst>
              <a:ext uri="{FF2B5EF4-FFF2-40B4-BE49-F238E27FC236}">
                <a16:creationId xmlns:a16="http://schemas.microsoft.com/office/drawing/2014/main" id="{086B594D-249D-5F34-AC1B-EBC54F82534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D2833F5-0DC7-FB60-1FFB-96BE6EC88854}"/>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837279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CD246-FF1F-6AD8-5562-9A4B0494DC49}"/>
              </a:ext>
            </a:extLst>
          </p:cNvPr>
          <p:cNvSpPr>
            <a:spLocks noGrp="1"/>
          </p:cNvSpPr>
          <p:nvPr>
            <p:ph type="title"/>
          </p:nvPr>
        </p:nvSpPr>
        <p:spPr>
          <a:xfrm>
            <a:off x="473075" y="527050"/>
            <a:ext cx="5915025" cy="1914525"/>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09CA9F-D500-755C-942B-C694EB24E5B5}"/>
              </a:ext>
            </a:extLst>
          </p:cNvPr>
          <p:cNvSpPr>
            <a:spLocks noGrp="1"/>
          </p:cNvSpPr>
          <p:nvPr>
            <p:ph type="body" idx="1"/>
          </p:nvPr>
        </p:nvSpPr>
        <p:spPr>
          <a:xfrm>
            <a:off x="473075" y="2428875"/>
            <a:ext cx="2900363"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B9C599A-7726-97AB-1360-CF78AF45BA37}"/>
              </a:ext>
            </a:extLst>
          </p:cNvPr>
          <p:cNvSpPr>
            <a:spLocks noGrp="1"/>
          </p:cNvSpPr>
          <p:nvPr>
            <p:ph sz="half" idx="2"/>
          </p:nvPr>
        </p:nvSpPr>
        <p:spPr>
          <a:xfrm>
            <a:off x="473075" y="3617913"/>
            <a:ext cx="2900363" cy="532288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DDA91A0-7A37-417B-4AEE-C4B171EDE044}"/>
              </a:ext>
            </a:extLst>
          </p:cNvPr>
          <p:cNvSpPr>
            <a:spLocks noGrp="1"/>
          </p:cNvSpPr>
          <p:nvPr>
            <p:ph type="body" sz="quarter" idx="3"/>
          </p:nvPr>
        </p:nvSpPr>
        <p:spPr>
          <a:xfrm>
            <a:off x="3471863" y="2428875"/>
            <a:ext cx="2916237"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3E622F-EFD2-13B7-F4FB-093CF2BBAE11}"/>
              </a:ext>
            </a:extLst>
          </p:cNvPr>
          <p:cNvSpPr>
            <a:spLocks noGrp="1"/>
          </p:cNvSpPr>
          <p:nvPr>
            <p:ph sz="quarter" idx="4"/>
          </p:nvPr>
        </p:nvSpPr>
        <p:spPr>
          <a:xfrm>
            <a:off x="3471863" y="3617913"/>
            <a:ext cx="2916237" cy="532288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F4DC457-E6BE-CAE0-D39B-D0BCED691030}"/>
              </a:ext>
            </a:extLst>
          </p:cNvPr>
          <p:cNvSpPr>
            <a:spLocks noGrp="1"/>
          </p:cNvSpPr>
          <p:nvPr>
            <p:ph type="dt" sz="half" idx="10"/>
          </p:nvPr>
        </p:nvSpPr>
        <p:spPr/>
        <p:txBody>
          <a:bodyPr/>
          <a:lstStyle/>
          <a:p>
            <a:fld id="{57BFF28E-AF10-40CA-A452-3C726DB738FD}" type="datetime1">
              <a:rPr lang="pt-BR" smtClean="0"/>
              <a:t>17/06/2024</a:t>
            </a:fld>
            <a:endParaRPr lang="pt-BR"/>
          </a:p>
        </p:txBody>
      </p:sp>
      <p:sp>
        <p:nvSpPr>
          <p:cNvPr id="8" name="Espaço Reservado para Rodapé 7">
            <a:extLst>
              <a:ext uri="{FF2B5EF4-FFF2-40B4-BE49-F238E27FC236}">
                <a16:creationId xmlns:a16="http://schemas.microsoft.com/office/drawing/2014/main" id="{BD04BFED-DE65-6B79-5690-C93B5C85C00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7856E5A-C2D7-5508-2A04-F0E3D19BA77E}"/>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3855618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15843-00EB-5FAB-9F89-2B86F5B21A0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AFB6659-28E8-71D0-0293-DD78296A1CA9}"/>
              </a:ext>
            </a:extLst>
          </p:cNvPr>
          <p:cNvSpPr>
            <a:spLocks noGrp="1"/>
          </p:cNvSpPr>
          <p:nvPr>
            <p:ph type="dt" sz="half" idx="10"/>
          </p:nvPr>
        </p:nvSpPr>
        <p:spPr/>
        <p:txBody>
          <a:bodyPr/>
          <a:lstStyle/>
          <a:p>
            <a:fld id="{1683AC73-5300-41A9-918A-D0B9D2033489}" type="datetime1">
              <a:rPr lang="pt-BR" smtClean="0"/>
              <a:t>17/06/2024</a:t>
            </a:fld>
            <a:endParaRPr lang="pt-BR"/>
          </a:p>
        </p:txBody>
      </p:sp>
      <p:sp>
        <p:nvSpPr>
          <p:cNvPr id="4" name="Espaço Reservado para Rodapé 3">
            <a:extLst>
              <a:ext uri="{FF2B5EF4-FFF2-40B4-BE49-F238E27FC236}">
                <a16:creationId xmlns:a16="http://schemas.microsoft.com/office/drawing/2014/main" id="{15B9A756-58CF-0C4A-53A3-5BF12D0096F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7A13DC1-13A7-35A7-395F-B994C374F21A}"/>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788095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C5CF29B-FE47-4AF6-AC5D-25556A7F2439}"/>
              </a:ext>
            </a:extLst>
          </p:cNvPr>
          <p:cNvSpPr>
            <a:spLocks noGrp="1"/>
          </p:cNvSpPr>
          <p:nvPr>
            <p:ph type="dt" sz="half" idx="10"/>
          </p:nvPr>
        </p:nvSpPr>
        <p:spPr/>
        <p:txBody>
          <a:bodyPr/>
          <a:lstStyle/>
          <a:p>
            <a:fld id="{605CAE34-89ED-4E95-B79F-211171AB64B1}" type="datetime1">
              <a:rPr lang="pt-BR" smtClean="0"/>
              <a:t>17/06/2024</a:t>
            </a:fld>
            <a:endParaRPr lang="pt-BR"/>
          </a:p>
        </p:txBody>
      </p:sp>
      <p:sp>
        <p:nvSpPr>
          <p:cNvPr id="3" name="Espaço Reservado para Rodapé 2">
            <a:extLst>
              <a:ext uri="{FF2B5EF4-FFF2-40B4-BE49-F238E27FC236}">
                <a16:creationId xmlns:a16="http://schemas.microsoft.com/office/drawing/2014/main" id="{E5DB3B78-C089-8765-ADA1-980D5F5290B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B75B6F-A963-218F-864F-431D84B47C78}"/>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1198127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5FA7D-BB1F-3A9B-6551-B856AD2C1226}"/>
              </a:ext>
            </a:extLst>
          </p:cNvPr>
          <p:cNvSpPr>
            <a:spLocks noGrp="1"/>
          </p:cNvSpPr>
          <p:nvPr>
            <p:ph type="title"/>
          </p:nvPr>
        </p:nvSpPr>
        <p:spPr>
          <a:xfrm>
            <a:off x="473075" y="660400"/>
            <a:ext cx="2211388" cy="23114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89EDE0F-C7F9-A78F-F2F5-1DC37F468EEF}"/>
              </a:ext>
            </a:extLst>
          </p:cNvPr>
          <p:cNvSpPr>
            <a:spLocks noGrp="1"/>
          </p:cNvSpPr>
          <p:nvPr>
            <p:ph idx="1"/>
          </p:nvPr>
        </p:nvSpPr>
        <p:spPr>
          <a:xfrm>
            <a:off x="2916238" y="1425575"/>
            <a:ext cx="3471862" cy="7040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B27B16F-D95E-63B3-4349-0157DC1DA510}"/>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AA60312-7792-7327-3C3C-A8F65D380602}"/>
              </a:ext>
            </a:extLst>
          </p:cNvPr>
          <p:cNvSpPr>
            <a:spLocks noGrp="1"/>
          </p:cNvSpPr>
          <p:nvPr>
            <p:ph type="dt" sz="half" idx="10"/>
          </p:nvPr>
        </p:nvSpPr>
        <p:spPr/>
        <p:txBody>
          <a:bodyPr/>
          <a:lstStyle/>
          <a:p>
            <a:fld id="{E42B8C7D-B532-48FD-AD6F-A689B3BD6A3F}" type="datetime1">
              <a:rPr lang="pt-BR" smtClean="0"/>
              <a:t>17/06/2024</a:t>
            </a:fld>
            <a:endParaRPr lang="pt-BR"/>
          </a:p>
        </p:txBody>
      </p:sp>
      <p:sp>
        <p:nvSpPr>
          <p:cNvPr id="6" name="Espaço Reservado para Rodapé 5">
            <a:extLst>
              <a:ext uri="{FF2B5EF4-FFF2-40B4-BE49-F238E27FC236}">
                <a16:creationId xmlns:a16="http://schemas.microsoft.com/office/drawing/2014/main" id="{EEB31007-52BD-52ED-145E-21A79BE4806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8D04FA3-DFAD-B7BB-EDF6-EB54FE45234C}"/>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236218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5FD5709-252F-4487-8C24-63A36BE4ADF3}" type="datetime1">
              <a:rPr lang="pt-BR" smtClean="0"/>
              <a:t>17/06/2024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551280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EECC7-F168-81EC-9708-5B953AAE44A0}"/>
              </a:ext>
            </a:extLst>
          </p:cNvPr>
          <p:cNvSpPr>
            <a:spLocks noGrp="1"/>
          </p:cNvSpPr>
          <p:nvPr>
            <p:ph type="title"/>
          </p:nvPr>
        </p:nvSpPr>
        <p:spPr>
          <a:xfrm>
            <a:off x="473075" y="660400"/>
            <a:ext cx="2211388" cy="23114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47936EB-CA35-38AC-BCF0-7EE68EF40889}"/>
              </a:ext>
            </a:extLst>
          </p:cNvPr>
          <p:cNvSpPr>
            <a:spLocks noGrp="1"/>
          </p:cNvSpPr>
          <p:nvPr>
            <p:ph type="pic" idx="1"/>
          </p:nvPr>
        </p:nvSpPr>
        <p:spPr>
          <a:xfrm>
            <a:off x="2916238" y="1425575"/>
            <a:ext cx="3471862" cy="7040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9694AED-AC7E-2B28-76A4-DA90774B3C99}"/>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652D539-ACFD-5C59-3E3B-A0A3231C5744}"/>
              </a:ext>
            </a:extLst>
          </p:cNvPr>
          <p:cNvSpPr>
            <a:spLocks noGrp="1"/>
          </p:cNvSpPr>
          <p:nvPr>
            <p:ph type="dt" sz="half" idx="10"/>
          </p:nvPr>
        </p:nvSpPr>
        <p:spPr/>
        <p:txBody>
          <a:bodyPr/>
          <a:lstStyle/>
          <a:p>
            <a:fld id="{C9310E6A-8BB7-44AB-8F10-F52075853FDF}" type="datetime1">
              <a:rPr lang="pt-BR" smtClean="0"/>
              <a:t>17/06/2024</a:t>
            </a:fld>
            <a:endParaRPr lang="pt-BR"/>
          </a:p>
        </p:txBody>
      </p:sp>
      <p:sp>
        <p:nvSpPr>
          <p:cNvPr id="6" name="Espaço Reservado para Rodapé 5">
            <a:extLst>
              <a:ext uri="{FF2B5EF4-FFF2-40B4-BE49-F238E27FC236}">
                <a16:creationId xmlns:a16="http://schemas.microsoft.com/office/drawing/2014/main" id="{9BDFE63C-A7CC-D23F-69BA-5921987F73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E2212C9-E577-4C85-5CA5-5267A665DE85}"/>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1156823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33B58-3875-F376-F77E-8FCA011B618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8C8A912-742D-8BEA-E3CD-D8D48451CB3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471D8D-A402-0D3D-AE5B-9FA44905282F}"/>
              </a:ext>
            </a:extLst>
          </p:cNvPr>
          <p:cNvSpPr>
            <a:spLocks noGrp="1"/>
          </p:cNvSpPr>
          <p:nvPr>
            <p:ph type="dt" sz="half" idx="10"/>
          </p:nvPr>
        </p:nvSpPr>
        <p:spPr/>
        <p:txBody>
          <a:bodyPr/>
          <a:lstStyle/>
          <a:p>
            <a:fld id="{99F562E5-6236-4168-B85E-A37235D2B295}" type="datetime1">
              <a:rPr lang="pt-BR" smtClean="0"/>
              <a:t>17/06/2024</a:t>
            </a:fld>
            <a:endParaRPr lang="pt-BR"/>
          </a:p>
        </p:txBody>
      </p:sp>
      <p:sp>
        <p:nvSpPr>
          <p:cNvPr id="5" name="Espaço Reservado para Rodapé 4">
            <a:extLst>
              <a:ext uri="{FF2B5EF4-FFF2-40B4-BE49-F238E27FC236}">
                <a16:creationId xmlns:a16="http://schemas.microsoft.com/office/drawing/2014/main" id="{EB5DCDA6-93A4-F5FC-6644-68B613CC38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A4E56C1-05E7-449E-2262-FDDB6F4558C4}"/>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3158405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BD14DCC-496E-889B-1119-ECC254837BBB}"/>
              </a:ext>
            </a:extLst>
          </p:cNvPr>
          <p:cNvSpPr>
            <a:spLocks noGrp="1"/>
          </p:cNvSpPr>
          <p:nvPr>
            <p:ph type="title" orient="vert"/>
          </p:nvPr>
        </p:nvSpPr>
        <p:spPr>
          <a:xfrm>
            <a:off x="4908550" y="527050"/>
            <a:ext cx="1477963" cy="8394700"/>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C1FDD88-485F-B4F0-8F19-EEB24F706E7B}"/>
              </a:ext>
            </a:extLst>
          </p:cNvPr>
          <p:cNvSpPr>
            <a:spLocks noGrp="1"/>
          </p:cNvSpPr>
          <p:nvPr>
            <p:ph type="body" orient="vert" idx="1"/>
          </p:nvPr>
        </p:nvSpPr>
        <p:spPr>
          <a:xfrm>
            <a:off x="471488" y="527050"/>
            <a:ext cx="4284662" cy="83947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D0579E2-9989-2002-3842-221A66F94E4D}"/>
              </a:ext>
            </a:extLst>
          </p:cNvPr>
          <p:cNvSpPr>
            <a:spLocks noGrp="1"/>
          </p:cNvSpPr>
          <p:nvPr>
            <p:ph type="dt" sz="half" idx="10"/>
          </p:nvPr>
        </p:nvSpPr>
        <p:spPr/>
        <p:txBody>
          <a:bodyPr/>
          <a:lstStyle/>
          <a:p>
            <a:fld id="{643CC9BA-D5B4-49C5-9502-DA8BCD135D93}" type="datetime1">
              <a:rPr lang="pt-BR" smtClean="0"/>
              <a:t>17/06/2024</a:t>
            </a:fld>
            <a:endParaRPr lang="pt-BR"/>
          </a:p>
        </p:txBody>
      </p:sp>
      <p:sp>
        <p:nvSpPr>
          <p:cNvPr id="5" name="Espaço Reservado para Rodapé 4">
            <a:extLst>
              <a:ext uri="{FF2B5EF4-FFF2-40B4-BE49-F238E27FC236}">
                <a16:creationId xmlns:a16="http://schemas.microsoft.com/office/drawing/2014/main" id="{951636A6-DF42-BD8E-F144-B5652992E6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7F504C0-2DA8-957C-4023-9026D88A20A0}"/>
              </a:ext>
            </a:extLst>
          </p:cNvPr>
          <p:cNvSpPr>
            <a:spLocks noGrp="1"/>
          </p:cNvSpPr>
          <p:nvPr>
            <p:ph type="sldNum" sz="quarter" idx="12"/>
          </p:nvPr>
        </p:nvSpPr>
        <p:spPr/>
        <p:txBody>
          <a:bodyPr/>
          <a:lstStyle/>
          <a:p>
            <a:fld id="{4E50635C-8AF4-423D-9DE3-FCE1945551DA}" type="slidenum">
              <a:rPr lang="pt-BR" smtClean="0"/>
              <a:t>‹nº›</a:t>
            </a:fld>
            <a:endParaRPr lang="pt-BR"/>
          </a:p>
        </p:txBody>
      </p:sp>
    </p:spTree>
    <p:extLst>
      <p:ext uri="{BB962C8B-B14F-4D97-AF65-F5344CB8AC3E}">
        <p14:creationId xmlns:p14="http://schemas.microsoft.com/office/powerpoint/2010/main" val="97237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8F3E15F-A6FD-401D-ABB1-F2627EE9E73C}" type="datetime1">
              <a:rPr lang="pt-BR" smtClean="0"/>
              <a:t>17/06/2024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11817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7603F66-F6F5-4FFE-B9E1-B8192736941C}" type="datetime1">
              <a:rPr lang="pt-BR" smtClean="0"/>
              <a:t>17/06/2024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32493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4640297-7970-46E2-8D5F-CD0E5632364C}" type="datetime1">
              <a:rPr lang="pt-BR" smtClean="0"/>
              <a:t>17/06/2024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55147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B03F989-263E-41C1-A5F4-4C116ED1262B}" type="datetime1">
              <a:rPr lang="pt-BR" smtClean="0"/>
              <a:t>17/06/2024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05145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57475" y="9113158"/>
            <a:ext cx="1543050" cy="527403"/>
          </a:xfrm>
        </p:spPr>
        <p:txBody>
          <a:bodyPr/>
          <a:lstStyle>
            <a:lvl1pPr algn="ctr">
              <a:defRPr sz="1600" b="1">
                <a:solidFill>
                  <a:schemeClr val="bg1"/>
                </a:solidFill>
              </a:defRPr>
            </a:lvl1pPr>
          </a:lstStyle>
          <a:p>
            <a:fld id="{788C943A-C00A-4DAD-9C84-6B121460E025}" type="slidenum">
              <a:rPr lang="pt-BR" smtClean="0"/>
              <a:pPr/>
              <a:t>‹nº›</a:t>
            </a:fld>
            <a:endParaRPr lang="pt-BR" dirty="0"/>
          </a:p>
        </p:txBody>
      </p:sp>
    </p:spTree>
    <p:extLst>
      <p:ext uri="{BB962C8B-B14F-4D97-AF65-F5344CB8AC3E}">
        <p14:creationId xmlns:p14="http://schemas.microsoft.com/office/powerpoint/2010/main" val="374137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68158CC-2416-40F6-A753-B320DB34F7A8}" type="datetime1">
              <a:rPr lang="pt-BR" smtClean="0"/>
              <a:t>17/06/2024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145841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A2736D4-E514-4890-83F2-A473C0A488FB}" type="datetime1">
              <a:rPr lang="pt-BR" smtClean="0"/>
              <a:t>17/06/2024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88C943A-C00A-4DAD-9C84-6B121460E025}" type="slidenum">
              <a:rPr lang="pt-BR" smtClean="0"/>
              <a:t>‹nº›</a:t>
            </a:fld>
            <a:endParaRPr lang="pt-BR"/>
          </a:p>
        </p:txBody>
      </p:sp>
    </p:spTree>
    <p:extLst>
      <p:ext uri="{BB962C8B-B14F-4D97-AF65-F5344CB8AC3E}">
        <p14:creationId xmlns:p14="http://schemas.microsoft.com/office/powerpoint/2010/main" val="256211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EA328AC-0C96-41CC-B1D5-1DDF7596FAA9}" type="datetime1">
              <a:rPr lang="pt-BR" smtClean="0"/>
              <a:t>17/06/2024</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8C943A-C00A-4DAD-9C84-6B121460E025}" type="slidenum">
              <a:rPr lang="pt-BR" smtClean="0"/>
              <a:t>‹nº›</a:t>
            </a:fld>
            <a:endParaRPr lang="pt-BR"/>
          </a:p>
        </p:txBody>
      </p:sp>
    </p:spTree>
    <p:extLst>
      <p:ext uri="{BB962C8B-B14F-4D97-AF65-F5344CB8AC3E}">
        <p14:creationId xmlns:p14="http://schemas.microsoft.com/office/powerpoint/2010/main" val="2583133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67C1E3E-0182-497D-C210-9743BBA6471D}"/>
              </a:ext>
            </a:extLst>
          </p:cNvPr>
          <p:cNvSpPr>
            <a:spLocks noGrp="1"/>
          </p:cNvSpPr>
          <p:nvPr>
            <p:ph type="title"/>
          </p:nvPr>
        </p:nvSpPr>
        <p:spPr>
          <a:xfrm>
            <a:off x="471488" y="527050"/>
            <a:ext cx="5915025" cy="1914525"/>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428BA37-6A75-B791-A184-90D7F0AF6567}"/>
              </a:ext>
            </a:extLst>
          </p:cNvPr>
          <p:cNvSpPr>
            <a:spLocks noGrp="1"/>
          </p:cNvSpPr>
          <p:nvPr>
            <p:ph type="body" idx="1"/>
          </p:nvPr>
        </p:nvSpPr>
        <p:spPr>
          <a:xfrm>
            <a:off x="471488" y="2636838"/>
            <a:ext cx="5915025" cy="628491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5840A12-1DB2-BCFF-5447-D0D29F519726}"/>
              </a:ext>
            </a:extLst>
          </p:cNvPr>
          <p:cNvSpPr>
            <a:spLocks noGrp="1"/>
          </p:cNvSpPr>
          <p:nvPr>
            <p:ph type="dt" sz="half" idx="2"/>
          </p:nvPr>
        </p:nvSpPr>
        <p:spPr>
          <a:xfrm>
            <a:off x="471488" y="9182100"/>
            <a:ext cx="1543050" cy="527050"/>
          </a:xfrm>
          <a:prstGeom prst="rect">
            <a:avLst/>
          </a:prstGeom>
        </p:spPr>
        <p:txBody>
          <a:bodyPr vert="horz" lIns="91440" tIns="45720" rIns="91440" bIns="45720" rtlCol="0" anchor="ctr"/>
          <a:lstStyle>
            <a:lvl1pPr algn="l">
              <a:defRPr sz="1200">
                <a:solidFill>
                  <a:schemeClr val="tx1">
                    <a:tint val="75000"/>
                  </a:schemeClr>
                </a:solidFill>
              </a:defRPr>
            </a:lvl1pPr>
          </a:lstStyle>
          <a:p>
            <a:fld id="{A32979F5-00B9-4B7C-90E0-ADBF26A26AA2}" type="datetime1">
              <a:rPr lang="pt-BR" smtClean="0"/>
              <a:t>17/06/2024</a:t>
            </a:fld>
            <a:endParaRPr lang="pt-BR"/>
          </a:p>
        </p:txBody>
      </p:sp>
      <p:sp>
        <p:nvSpPr>
          <p:cNvPr id="5" name="Espaço Reservado para Rodapé 4">
            <a:extLst>
              <a:ext uri="{FF2B5EF4-FFF2-40B4-BE49-F238E27FC236}">
                <a16:creationId xmlns:a16="http://schemas.microsoft.com/office/drawing/2014/main" id="{9C5D7969-BE89-0F96-DA3C-FC98F0034976}"/>
              </a:ext>
            </a:extLst>
          </p:cNvPr>
          <p:cNvSpPr>
            <a:spLocks noGrp="1"/>
          </p:cNvSpPr>
          <p:nvPr>
            <p:ph type="ftr" sz="quarter" idx="3"/>
          </p:nvPr>
        </p:nvSpPr>
        <p:spPr>
          <a:xfrm>
            <a:off x="2271713" y="9182100"/>
            <a:ext cx="2314575" cy="527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36C38AE-E520-473E-25CB-DA1689848259}"/>
              </a:ext>
            </a:extLst>
          </p:cNvPr>
          <p:cNvSpPr>
            <a:spLocks noGrp="1"/>
          </p:cNvSpPr>
          <p:nvPr>
            <p:ph type="sldNum" sz="quarter" idx="4"/>
          </p:nvPr>
        </p:nvSpPr>
        <p:spPr>
          <a:xfrm>
            <a:off x="4843463" y="9182100"/>
            <a:ext cx="1543050" cy="527050"/>
          </a:xfrm>
          <a:prstGeom prst="rect">
            <a:avLst/>
          </a:prstGeom>
        </p:spPr>
        <p:txBody>
          <a:bodyPr vert="horz" lIns="91440" tIns="45720" rIns="91440" bIns="45720" rtlCol="0" anchor="ctr"/>
          <a:lstStyle>
            <a:lvl1pPr algn="r">
              <a:defRPr sz="1200">
                <a:solidFill>
                  <a:schemeClr val="tx1">
                    <a:tint val="75000"/>
                  </a:schemeClr>
                </a:solidFill>
              </a:defRPr>
            </a:lvl1pPr>
          </a:lstStyle>
          <a:p>
            <a:fld id="{4E50635C-8AF4-423D-9DE3-FCE1945551DA}" type="slidenum">
              <a:rPr lang="pt-BR" smtClean="0"/>
              <a:t>‹nº›</a:t>
            </a:fld>
            <a:endParaRPr lang="pt-BR"/>
          </a:p>
        </p:txBody>
      </p:sp>
    </p:spTree>
    <p:extLst>
      <p:ext uri="{BB962C8B-B14F-4D97-AF65-F5344CB8AC3E}">
        <p14:creationId xmlns:p14="http://schemas.microsoft.com/office/powerpoint/2010/main" val="255133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r.pinterest.com/" TargetMode="External"/><Relationship Id="rId2" Type="http://schemas.openxmlformats.org/officeDocument/2006/relationships/hyperlink" Target="https://chat.openai.com/chat" TargetMode="External"/><Relationship Id="rId1" Type="http://schemas.openxmlformats.org/officeDocument/2006/relationships/slideLayout" Target="../slideLayouts/slideLayout1.xml"/><Relationship Id="rId5" Type="http://schemas.openxmlformats.org/officeDocument/2006/relationships/hyperlink" Target="https://mycolor.space/" TargetMode="External"/><Relationship Id="rId4" Type="http://schemas.openxmlformats.org/officeDocument/2006/relationships/hyperlink" Target="https://images.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capa">
            <a:extLst>
              <a:ext uri="{FF2B5EF4-FFF2-40B4-BE49-F238E27FC236}">
                <a16:creationId xmlns:a16="http://schemas.microsoft.com/office/drawing/2014/main" id="{C3E8180F-31A1-AAAE-2C55-6A974AEAA606}"/>
              </a:ext>
            </a:extLst>
          </p:cNvPr>
          <p:cNvSpPr/>
          <p:nvPr/>
        </p:nvSpPr>
        <p:spPr>
          <a:xfrm>
            <a:off x="0" y="0"/>
            <a:ext cx="6858000" cy="9906000"/>
          </a:xfrm>
          <a:prstGeom prst="rect">
            <a:avLst/>
          </a:prstGeom>
          <a:solidFill>
            <a:srgbClr val="004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Bg_rodape">
            <a:extLst>
              <a:ext uri="{FF2B5EF4-FFF2-40B4-BE49-F238E27FC236}">
                <a16:creationId xmlns:a16="http://schemas.microsoft.com/office/drawing/2014/main" id="{A0968906-76F2-6226-0B2E-0F2D579F9428}"/>
              </a:ext>
            </a:extLst>
          </p:cNvPr>
          <p:cNvSpPr/>
          <p:nvPr/>
        </p:nvSpPr>
        <p:spPr>
          <a:xfrm>
            <a:off x="0" y="8035058"/>
            <a:ext cx="6858000" cy="502146"/>
          </a:xfrm>
          <a:prstGeom prst="rect">
            <a:avLst/>
          </a:prstGeom>
          <a:solidFill>
            <a:srgbClr val="006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Img_lanterna">
            <a:extLst>
              <a:ext uri="{FF2B5EF4-FFF2-40B4-BE49-F238E27FC236}">
                <a16:creationId xmlns:a16="http://schemas.microsoft.com/office/drawing/2014/main" id="{98F5D4B7-BAED-8A01-D7AA-4F1B58FD25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 y="3383615"/>
            <a:ext cx="6857999" cy="388788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ítulo_Principal">
            <a:extLst>
              <a:ext uri="{FF2B5EF4-FFF2-40B4-BE49-F238E27FC236}">
                <a16:creationId xmlns:a16="http://schemas.microsoft.com/office/drawing/2014/main" id="{464E47CE-FB5B-8881-D4E6-EF66083606B4}"/>
              </a:ext>
            </a:extLst>
          </p:cNvPr>
          <p:cNvSpPr txBox="1"/>
          <p:nvPr/>
        </p:nvSpPr>
        <p:spPr>
          <a:xfrm>
            <a:off x="0" y="641028"/>
            <a:ext cx="6858000" cy="830997"/>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pPr algn="ctr"/>
            <a:r>
              <a:rPr lang="pt-BR" sz="4800" b="1" dirty="0">
                <a:solidFill>
                  <a:schemeClr val="bg1"/>
                </a:solidFill>
                <a:effectLst>
                  <a:glow rad="127000">
                    <a:schemeClr val="accent6">
                      <a:lumMod val="60000"/>
                      <a:lumOff val="40000"/>
                      <a:alpha val="76000"/>
                    </a:schemeClr>
                  </a:glow>
                </a:effectLst>
              </a:rPr>
              <a:t>Lendas da Tropa</a:t>
            </a:r>
          </a:p>
        </p:txBody>
      </p:sp>
      <p:sp>
        <p:nvSpPr>
          <p:cNvPr id="4" name="Subtítulo">
            <a:extLst>
              <a:ext uri="{FF2B5EF4-FFF2-40B4-BE49-F238E27FC236}">
                <a16:creationId xmlns:a16="http://schemas.microsoft.com/office/drawing/2014/main" id="{6EF0F65D-3A17-868C-CC77-48D6CB1CEA20}"/>
              </a:ext>
            </a:extLst>
          </p:cNvPr>
          <p:cNvSpPr txBox="1"/>
          <p:nvPr/>
        </p:nvSpPr>
        <p:spPr>
          <a:xfrm>
            <a:off x="565484" y="1655228"/>
            <a:ext cx="5763128" cy="1077218"/>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pPr algn="ctr"/>
            <a:r>
              <a:rPr lang="pt-BR" sz="3200" b="1" dirty="0">
                <a:solidFill>
                  <a:schemeClr val="bg1"/>
                </a:solidFill>
                <a:effectLst>
                  <a:glow rad="127000">
                    <a:schemeClr val="accent6">
                      <a:lumMod val="60000"/>
                      <a:lumOff val="40000"/>
                      <a:alpha val="76000"/>
                    </a:schemeClr>
                  </a:glow>
                </a:effectLst>
              </a:rPr>
              <a:t>Os Lanternas Verdes Favoritos da DC Comics</a:t>
            </a:r>
          </a:p>
        </p:txBody>
      </p:sp>
      <p:sp>
        <p:nvSpPr>
          <p:cNvPr id="5" name="Rodapé">
            <a:extLst>
              <a:ext uri="{FF2B5EF4-FFF2-40B4-BE49-F238E27FC236}">
                <a16:creationId xmlns:a16="http://schemas.microsoft.com/office/drawing/2014/main" id="{DCFD7E60-8834-9880-6612-6CF19A03E8BA}"/>
              </a:ext>
            </a:extLst>
          </p:cNvPr>
          <p:cNvSpPr txBox="1"/>
          <p:nvPr/>
        </p:nvSpPr>
        <p:spPr>
          <a:xfrm>
            <a:off x="2063416" y="8035058"/>
            <a:ext cx="2731168" cy="461665"/>
          </a:xfrm>
          <a:prstGeom prst="rect">
            <a:avLst/>
          </a:prstGeom>
          <a:noFill/>
        </p:spPr>
        <p:txBody>
          <a:bodyPr wrap="square" rtlCol="0">
            <a:spAutoFit/>
          </a:bodyPr>
          <a:lstStyle/>
          <a:p>
            <a:pPr algn="ctr"/>
            <a:r>
              <a:rPr lang="pt-BR" sz="2400" b="1" dirty="0">
                <a:solidFill>
                  <a:schemeClr val="bg1"/>
                </a:solidFill>
              </a:rPr>
              <a:t>Por Ricardo Duplat</a:t>
            </a:r>
          </a:p>
        </p:txBody>
      </p:sp>
    </p:spTree>
    <p:extLst>
      <p:ext uri="{BB962C8B-B14F-4D97-AF65-F5344CB8AC3E}">
        <p14:creationId xmlns:p14="http://schemas.microsoft.com/office/powerpoint/2010/main" val="245523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capa">
            <a:extLst>
              <a:ext uri="{FF2B5EF4-FFF2-40B4-BE49-F238E27FC236}">
                <a16:creationId xmlns:a16="http://schemas.microsoft.com/office/drawing/2014/main" id="{C3E8180F-31A1-AAAE-2C55-6A974AEAA606}"/>
              </a:ext>
            </a:extLst>
          </p:cNvPr>
          <p:cNvSpPr/>
          <p:nvPr/>
        </p:nvSpPr>
        <p:spPr>
          <a:xfrm>
            <a:off x="0" y="0"/>
            <a:ext cx="6858000" cy="990600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218" name="Picture 2">
            <a:extLst>
              <a:ext uri="{FF2B5EF4-FFF2-40B4-BE49-F238E27FC236}">
                <a16:creationId xmlns:a16="http://schemas.microsoft.com/office/drawing/2014/main" id="{58C0742A-C52D-2489-85B0-A970D9EDA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923925"/>
            <a:ext cx="5372100" cy="805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0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B96E-9E56-B6FF-B5C9-2D31DD1237C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99FAB87-B658-1ED8-94B0-EBDAE433F08A}"/>
              </a:ext>
            </a:extLst>
          </p:cNvPr>
          <p:cNvSpPr>
            <a:spLocks noGrp="1"/>
          </p:cNvSpPr>
          <p:nvPr>
            <p:ph idx="1"/>
          </p:nvPr>
        </p:nvSpPr>
        <p:spPr/>
        <p:txBody>
          <a:bodyPr/>
          <a:lstStyle/>
          <a:p>
            <a:endParaRPr lang="pt-BR"/>
          </a:p>
        </p:txBody>
      </p:sp>
      <p:sp>
        <p:nvSpPr>
          <p:cNvPr id="4" name="Background_capa">
            <a:extLst>
              <a:ext uri="{FF2B5EF4-FFF2-40B4-BE49-F238E27FC236}">
                <a16:creationId xmlns:a16="http://schemas.microsoft.com/office/drawing/2014/main" id="{D1B01D25-8399-D03B-85E0-41E03E7EECCB}"/>
              </a:ext>
            </a:extLst>
          </p:cNvPr>
          <p:cNvSpPr/>
          <p:nvPr/>
        </p:nvSpPr>
        <p:spPr>
          <a:xfrm>
            <a:off x="0" y="0"/>
            <a:ext cx="6858000" cy="9906000"/>
          </a:xfrm>
          <a:prstGeom prst="rect">
            <a:avLst/>
          </a:prstGeom>
          <a:solidFill>
            <a:srgbClr val="7EB8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89596251-05F0-FA09-56E5-666C5B98513F}"/>
              </a:ext>
            </a:extLst>
          </p:cNvPr>
          <p:cNvSpPr txBox="1"/>
          <p:nvPr/>
        </p:nvSpPr>
        <p:spPr>
          <a:xfrm>
            <a:off x="310486" y="4151753"/>
            <a:ext cx="6237027" cy="5509200"/>
          </a:xfrm>
          <a:prstGeom prst="rect">
            <a:avLst/>
          </a:prstGeom>
          <a:noFill/>
        </p:spPr>
        <p:txBody>
          <a:bodyPr wrap="square" rtlCol="0">
            <a:spAutoFit/>
          </a:bodyPr>
          <a:lstStyle/>
          <a:p>
            <a:pPr algn="just"/>
            <a:r>
              <a:rPr lang="pt-BR" sz="1600" dirty="0">
                <a:solidFill>
                  <a:schemeClr val="bg1"/>
                </a:solidFill>
              </a:rPr>
              <a:t>A Tropa dos Lanternas Verdes é uma organização intergaláctica de defensores da paz e da justiça, operando no vasto universo da DC Comics. Cada membro da Tropa é selecionado por sua capacidade de superar o medo e é equipado com um anel de poder, uma das armas mais formidáveis do cosmos, que permite ao usuário criar construções de luz sólida através da força de vontade. Fundada pelos Guardiões do Universo, uma raça antiga e extremamente inteligente de </a:t>
            </a:r>
            <a:r>
              <a:rPr lang="pt-BR" sz="1600" dirty="0" err="1">
                <a:solidFill>
                  <a:schemeClr val="bg1"/>
                </a:solidFill>
              </a:rPr>
              <a:t>Oa</a:t>
            </a:r>
            <a:r>
              <a:rPr lang="pt-BR" sz="1600" dirty="0">
                <a:solidFill>
                  <a:schemeClr val="bg1"/>
                </a:solidFill>
              </a:rPr>
              <a:t>, a Tropa dos Lanternas Verdes é encarregada de patrulhar os 3600 setores do universo, garantindo que a ordem seja mantida e que a injustiça seja combatida onde quer que surja.</a:t>
            </a:r>
          </a:p>
          <a:p>
            <a:pPr algn="just"/>
            <a:endParaRPr lang="pt-BR" sz="1600" dirty="0">
              <a:solidFill>
                <a:schemeClr val="bg1"/>
              </a:solidFill>
            </a:endParaRPr>
          </a:p>
          <a:p>
            <a:pPr algn="just"/>
            <a:r>
              <a:rPr lang="pt-BR" sz="1600" dirty="0">
                <a:solidFill>
                  <a:schemeClr val="bg1"/>
                </a:solidFill>
              </a:rPr>
              <a:t>Os Lanternas Verdes são escolhidos de diversas espécies e planetas, formando uma força diversificada e multifacetada que reflete a variedade do próprio universo. Entre seus membros mais notáveis estão heróis da Terra como Hal Jordan, John Stewart, Guy Gardner, e Kyle </a:t>
            </a:r>
            <a:r>
              <a:rPr lang="pt-BR" sz="1600" dirty="0" err="1">
                <a:solidFill>
                  <a:schemeClr val="bg1"/>
                </a:solidFill>
              </a:rPr>
              <a:t>Rayner</a:t>
            </a:r>
            <a:r>
              <a:rPr lang="pt-BR" sz="1600" dirty="0">
                <a:solidFill>
                  <a:schemeClr val="bg1"/>
                </a:solidFill>
              </a:rPr>
              <a:t>, além de figuras extraordinárias de outros mundos como </a:t>
            </a:r>
            <a:r>
              <a:rPr lang="pt-BR" sz="1600" dirty="0" err="1">
                <a:solidFill>
                  <a:schemeClr val="bg1"/>
                </a:solidFill>
              </a:rPr>
              <a:t>Kilowog</a:t>
            </a:r>
            <a:r>
              <a:rPr lang="pt-BR" sz="1600" dirty="0">
                <a:solidFill>
                  <a:schemeClr val="bg1"/>
                </a:solidFill>
              </a:rPr>
              <a:t> e </a:t>
            </a:r>
            <a:r>
              <a:rPr lang="pt-BR" sz="1600" dirty="0" err="1">
                <a:solidFill>
                  <a:schemeClr val="bg1"/>
                </a:solidFill>
              </a:rPr>
              <a:t>Arisia</a:t>
            </a:r>
            <a:r>
              <a:rPr lang="pt-BR" sz="1600" dirty="0">
                <a:solidFill>
                  <a:schemeClr val="bg1"/>
                </a:solidFill>
              </a:rPr>
              <a:t>. A Tropa dos Lanternas Verdes não é apenas uma força de combate; é um símbolo de esperança e coragem, inspirando incontáveis civilizações a resistir à tirania e ao medo. Em sua missão incessante de proteger o universo, os Lanternas Verdes enfrentam ameaças de todos os tipos, desde invasões alienígenas até conspirações internas, sempre confiando na força de sua vontade e na luz verde que ela projeta.</a:t>
            </a:r>
          </a:p>
        </p:txBody>
      </p:sp>
      <p:sp>
        <p:nvSpPr>
          <p:cNvPr id="7" name="Subtítulo">
            <a:extLst>
              <a:ext uri="{FF2B5EF4-FFF2-40B4-BE49-F238E27FC236}">
                <a16:creationId xmlns:a16="http://schemas.microsoft.com/office/drawing/2014/main" id="{5EB2409B-5827-8AA3-FE36-B0BD11F6BB40}"/>
              </a:ext>
            </a:extLst>
          </p:cNvPr>
          <p:cNvSpPr txBox="1"/>
          <p:nvPr/>
        </p:nvSpPr>
        <p:spPr>
          <a:xfrm>
            <a:off x="623384" y="415509"/>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pPr algn="ctr"/>
            <a:r>
              <a:rPr lang="pt-BR" sz="3200" b="1" dirty="0">
                <a:solidFill>
                  <a:schemeClr val="bg1"/>
                </a:solidFill>
                <a:effectLst>
                  <a:glow rad="127000">
                    <a:schemeClr val="accent6">
                      <a:lumMod val="60000"/>
                      <a:lumOff val="40000"/>
                      <a:alpha val="76000"/>
                    </a:schemeClr>
                  </a:glow>
                </a:effectLst>
              </a:rPr>
              <a:t>Tropa dos Lanternas Verdes</a:t>
            </a:r>
          </a:p>
        </p:txBody>
      </p:sp>
      <p:pic>
        <p:nvPicPr>
          <p:cNvPr id="8196" name="Picture 4">
            <a:extLst>
              <a:ext uri="{FF2B5EF4-FFF2-40B4-BE49-F238E27FC236}">
                <a16:creationId xmlns:a16="http://schemas.microsoft.com/office/drawing/2014/main" id="{8CD5E245-7673-8AF2-4F6A-7A9CE0349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613" y="1226848"/>
            <a:ext cx="3552831" cy="269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4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ckground_capa">
            <a:extLst>
              <a:ext uri="{FF2B5EF4-FFF2-40B4-BE49-F238E27FC236}">
                <a16:creationId xmlns:a16="http://schemas.microsoft.com/office/drawing/2014/main" id="{9871EDF5-18EC-966D-B2D6-CF41B70C3204}"/>
              </a:ext>
            </a:extLst>
          </p:cNvPr>
          <p:cNvSpPr/>
          <p:nvPr/>
        </p:nvSpPr>
        <p:spPr>
          <a:xfrm>
            <a:off x="0" y="0"/>
            <a:ext cx="6858000" cy="9906000"/>
          </a:xfrm>
          <a:prstGeom prst="rect">
            <a:avLst/>
          </a:prstGeom>
          <a:solidFill>
            <a:srgbClr val="568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FF00"/>
              </a:highlight>
            </a:endParaRPr>
          </a:p>
        </p:txBody>
      </p:sp>
      <p:sp>
        <p:nvSpPr>
          <p:cNvPr id="4" name="CaixaDeTexto 3">
            <a:extLst>
              <a:ext uri="{FF2B5EF4-FFF2-40B4-BE49-F238E27FC236}">
                <a16:creationId xmlns:a16="http://schemas.microsoft.com/office/drawing/2014/main" id="{C3648628-84FD-5F84-F6A6-AA88BB18A897}"/>
              </a:ext>
            </a:extLst>
          </p:cNvPr>
          <p:cNvSpPr txBox="1"/>
          <p:nvPr/>
        </p:nvSpPr>
        <p:spPr>
          <a:xfrm>
            <a:off x="386686" y="1356737"/>
            <a:ext cx="6237027" cy="3046988"/>
          </a:xfrm>
          <a:prstGeom prst="rect">
            <a:avLst/>
          </a:prstGeom>
          <a:noFill/>
        </p:spPr>
        <p:txBody>
          <a:bodyPr wrap="square" rtlCol="0">
            <a:spAutoFit/>
          </a:bodyPr>
          <a:lstStyle/>
          <a:p>
            <a:pPr algn="just"/>
            <a:r>
              <a:rPr lang="pt-BR" sz="2400" b="1" dirty="0">
                <a:solidFill>
                  <a:schemeClr val="bg1"/>
                </a:solidFill>
              </a:rPr>
              <a:t>Resumo:</a:t>
            </a:r>
          </a:p>
          <a:p>
            <a:pPr algn="just"/>
            <a:r>
              <a:rPr lang="pt-BR" sz="2400" dirty="0" err="1">
                <a:solidFill>
                  <a:schemeClr val="bg1"/>
                </a:solidFill>
              </a:rPr>
              <a:t>Mogo</a:t>
            </a:r>
            <a:r>
              <a:rPr lang="pt-BR" sz="2400" dirty="0">
                <a:solidFill>
                  <a:schemeClr val="bg1"/>
                </a:solidFill>
              </a:rPr>
              <a:t> é um planeta senciente que faz parte da Tropa dos Lanternas Verdes. Diferente de outros Lanternas Verdes, </a:t>
            </a:r>
            <a:r>
              <a:rPr lang="pt-BR" sz="2400" dirty="0" err="1">
                <a:solidFill>
                  <a:schemeClr val="bg1"/>
                </a:solidFill>
              </a:rPr>
              <a:t>Mogo</a:t>
            </a:r>
            <a:r>
              <a:rPr lang="pt-BR" sz="2400" dirty="0">
                <a:solidFill>
                  <a:schemeClr val="bg1"/>
                </a:solidFill>
              </a:rPr>
              <a:t> não é um indivíduo, mas um planeta inteiro com consciência e a habilidade de usar o poder do anel de Lanterna Verde. </a:t>
            </a:r>
            <a:r>
              <a:rPr lang="pt-BR" sz="2400" dirty="0" err="1">
                <a:solidFill>
                  <a:schemeClr val="bg1"/>
                </a:solidFill>
              </a:rPr>
              <a:t>Mogo</a:t>
            </a:r>
            <a:r>
              <a:rPr lang="pt-BR" sz="2400" dirty="0">
                <a:solidFill>
                  <a:schemeClr val="bg1"/>
                </a:solidFill>
              </a:rPr>
              <a:t> é essencial para a Tropa, ajudando a guiar os anéis de poder para novos recrutas.</a:t>
            </a:r>
            <a:endParaRPr lang="pt-BR" dirty="0">
              <a:solidFill>
                <a:schemeClr val="bg1"/>
              </a:solidFill>
            </a:endParaRPr>
          </a:p>
        </p:txBody>
      </p:sp>
      <p:sp>
        <p:nvSpPr>
          <p:cNvPr id="5" name="CaixaDeTexto 4">
            <a:extLst>
              <a:ext uri="{FF2B5EF4-FFF2-40B4-BE49-F238E27FC236}">
                <a16:creationId xmlns:a16="http://schemas.microsoft.com/office/drawing/2014/main" id="{A3F685C1-89A3-A11F-EA14-4C52860710A8}"/>
              </a:ext>
            </a:extLst>
          </p:cNvPr>
          <p:cNvSpPr txBox="1"/>
          <p:nvPr/>
        </p:nvSpPr>
        <p:spPr>
          <a:xfrm>
            <a:off x="300336" y="5133833"/>
            <a:ext cx="2715819" cy="2554545"/>
          </a:xfrm>
          <a:prstGeom prst="rect">
            <a:avLst/>
          </a:prstGeom>
          <a:noFill/>
        </p:spPr>
        <p:txBody>
          <a:bodyPr wrap="square" rtlCol="0">
            <a:spAutoFit/>
          </a:bodyPr>
          <a:lstStyle/>
          <a:p>
            <a:pPr algn="just"/>
            <a:r>
              <a:rPr lang="pt-BR" sz="1600" b="1" dirty="0">
                <a:solidFill>
                  <a:schemeClr val="bg1"/>
                </a:solidFill>
              </a:rPr>
              <a:t>Curiosidade:</a:t>
            </a:r>
          </a:p>
          <a:p>
            <a:r>
              <a:rPr lang="pt-BR" sz="1600" dirty="0" err="1">
                <a:solidFill>
                  <a:schemeClr val="bg1"/>
                </a:solidFill>
              </a:rPr>
              <a:t>Mogo</a:t>
            </a:r>
            <a:r>
              <a:rPr lang="pt-BR" sz="1600" dirty="0">
                <a:solidFill>
                  <a:schemeClr val="bg1"/>
                </a:solidFill>
              </a:rPr>
              <a:t> é tão importante que em várias histórias, inimigos da Tropa tentaram destruir ou corromper </a:t>
            </a:r>
            <a:r>
              <a:rPr lang="pt-BR" sz="1600" dirty="0" err="1">
                <a:solidFill>
                  <a:schemeClr val="bg1"/>
                </a:solidFill>
              </a:rPr>
              <a:t>Mogo</a:t>
            </a:r>
            <a:r>
              <a:rPr lang="pt-BR" sz="1600" dirty="0">
                <a:solidFill>
                  <a:schemeClr val="bg1"/>
                </a:solidFill>
              </a:rPr>
              <a:t> para enfraquecer os Lanternas Verdes, já que ele desempenha um papel crucial na seleção e orientação dos novos membros da Tropa.</a:t>
            </a:r>
            <a:endParaRPr lang="pt-BR" dirty="0">
              <a:solidFill>
                <a:schemeClr val="bg1"/>
              </a:solidFill>
            </a:endParaRPr>
          </a:p>
        </p:txBody>
      </p:sp>
      <p:sp>
        <p:nvSpPr>
          <p:cNvPr id="8" name="Subtítulo">
            <a:extLst>
              <a:ext uri="{FF2B5EF4-FFF2-40B4-BE49-F238E27FC236}">
                <a16:creationId xmlns:a16="http://schemas.microsoft.com/office/drawing/2014/main" id="{D7EE62DC-7E99-389A-D886-6F278980970F}"/>
              </a:ext>
            </a:extLst>
          </p:cNvPr>
          <p:cNvSpPr txBox="1"/>
          <p:nvPr/>
        </p:nvSpPr>
        <p:spPr>
          <a:xfrm>
            <a:off x="374413" y="385981"/>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r>
              <a:rPr lang="pt-BR" sz="3200" b="1" dirty="0">
                <a:solidFill>
                  <a:schemeClr val="bg1"/>
                </a:solidFill>
                <a:effectLst>
                  <a:glow rad="127000">
                    <a:schemeClr val="accent6">
                      <a:lumMod val="60000"/>
                      <a:lumOff val="40000"/>
                      <a:alpha val="76000"/>
                    </a:schemeClr>
                  </a:glow>
                </a:effectLst>
              </a:rPr>
              <a:t>1. MOGO</a:t>
            </a:r>
          </a:p>
        </p:txBody>
      </p:sp>
      <p:pic>
        <p:nvPicPr>
          <p:cNvPr id="2050" name="Picture 2">
            <a:extLst>
              <a:ext uri="{FF2B5EF4-FFF2-40B4-BE49-F238E27FC236}">
                <a16:creationId xmlns:a16="http://schemas.microsoft.com/office/drawing/2014/main" id="{93EE8072-5C44-42B0-EDD1-DEC705E7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920" y="6069633"/>
            <a:ext cx="3285890" cy="32927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13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B96E-9E56-B6FF-B5C9-2D31DD1237C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99FAB87-B658-1ED8-94B0-EBDAE433F08A}"/>
              </a:ext>
            </a:extLst>
          </p:cNvPr>
          <p:cNvSpPr>
            <a:spLocks noGrp="1"/>
          </p:cNvSpPr>
          <p:nvPr>
            <p:ph idx="1"/>
          </p:nvPr>
        </p:nvSpPr>
        <p:spPr/>
        <p:txBody>
          <a:bodyPr/>
          <a:lstStyle/>
          <a:p>
            <a:endParaRPr lang="pt-BR"/>
          </a:p>
        </p:txBody>
      </p:sp>
      <p:sp>
        <p:nvSpPr>
          <p:cNvPr id="4" name="Background_capa">
            <a:extLst>
              <a:ext uri="{FF2B5EF4-FFF2-40B4-BE49-F238E27FC236}">
                <a16:creationId xmlns:a16="http://schemas.microsoft.com/office/drawing/2014/main" id="{D1B01D25-8399-D03B-85E0-41E03E7EECCB}"/>
              </a:ext>
            </a:extLst>
          </p:cNvPr>
          <p:cNvSpPr/>
          <p:nvPr/>
        </p:nvSpPr>
        <p:spPr>
          <a:xfrm>
            <a:off x="0" y="0"/>
            <a:ext cx="6858000" cy="9906000"/>
          </a:xfrm>
          <a:prstGeom prst="rect">
            <a:avLst/>
          </a:prstGeom>
          <a:solidFill>
            <a:srgbClr val="2F68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89596251-05F0-FA09-56E5-666C5B98513F}"/>
              </a:ext>
            </a:extLst>
          </p:cNvPr>
          <p:cNvSpPr txBox="1"/>
          <p:nvPr/>
        </p:nvSpPr>
        <p:spPr>
          <a:xfrm>
            <a:off x="386686" y="1185921"/>
            <a:ext cx="6237027" cy="3757952"/>
          </a:xfrm>
          <a:prstGeom prst="rect">
            <a:avLst/>
          </a:prstGeom>
          <a:noFill/>
        </p:spPr>
        <p:txBody>
          <a:bodyPr wrap="square" rtlCol="0">
            <a:spAutoFit/>
          </a:bodyPr>
          <a:lstStyle/>
          <a:p>
            <a:pPr algn="just"/>
            <a:r>
              <a:rPr lang="pt-BR" sz="2400" b="1" dirty="0">
                <a:solidFill>
                  <a:schemeClr val="bg1"/>
                </a:solidFill>
              </a:rPr>
              <a:t>Resumo:</a:t>
            </a:r>
          </a:p>
          <a:p>
            <a:pPr algn="just"/>
            <a:r>
              <a:rPr lang="pt-BR" sz="2400" dirty="0">
                <a:solidFill>
                  <a:schemeClr val="bg1"/>
                </a:solidFill>
              </a:rPr>
              <a:t>Guy Gardner é um dos mais famosos e controversos Lanternas Verdes da Terra. Conhecido por sua atitude rebelde e temperamento explosivo, ele frequentemente entra em conflito com seus colegas. Apesar de seu comportamento abrasivo, Gardner é um Lanterna Verde incrivelmente competente e valente.</a:t>
            </a:r>
            <a:endParaRPr lang="pt-BR" dirty="0">
              <a:solidFill>
                <a:schemeClr val="bg1"/>
              </a:solidFill>
            </a:endParaRPr>
          </a:p>
        </p:txBody>
      </p:sp>
      <p:sp>
        <p:nvSpPr>
          <p:cNvPr id="6" name="CaixaDeTexto 5">
            <a:extLst>
              <a:ext uri="{FF2B5EF4-FFF2-40B4-BE49-F238E27FC236}">
                <a16:creationId xmlns:a16="http://schemas.microsoft.com/office/drawing/2014/main" id="{9752B8D1-0D7B-7C07-2C09-05B0DDB4CDD3}"/>
              </a:ext>
            </a:extLst>
          </p:cNvPr>
          <p:cNvSpPr txBox="1"/>
          <p:nvPr/>
        </p:nvSpPr>
        <p:spPr>
          <a:xfrm>
            <a:off x="3976134" y="5002300"/>
            <a:ext cx="2715819" cy="2800767"/>
          </a:xfrm>
          <a:prstGeom prst="rect">
            <a:avLst/>
          </a:prstGeom>
          <a:noFill/>
        </p:spPr>
        <p:txBody>
          <a:bodyPr wrap="square" rtlCol="0">
            <a:spAutoFit/>
          </a:bodyPr>
          <a:lstStyle/>
          <a:p>
            <a:pPr algn="just"/>
            <a:r>
              <a:rPr lang="pt-BR" sz="1600" b="1" dirty="0">
                <a:solidFill>
                  <a:schemeClr val="bg1"/>
                </a:solidFill>
              </a:rPr>
              <a:t>Curiosidade:</a:t>
            </a:r>
          </a:p>
          <a:p>
            <a:r>
              <a:rPr lang="pt-BR" sz="1600" dirty="0">
                <a:solidFill>
                  <a:schemeClr val="bg1"/>
                </a:solidFill>
              </a:rPr>
              <a:t>Guy Gardner já foi considerado inapto para ser Lanterna Verde antes de Hal Jordan, mas após um acidente que incapacitou o Lanterna Verde anterior, ele finalmente recebeu o anel. Em outra ocasião, Gardner também já empunhou o anel amarelo de </a:t>
            </a:r>
            <a:r>
              <a:rPr lang="pt-BR" sz="1600" dirty="0" err="1">
                <a:solidFill>
                  <a:schemeClr val="bg1"/>
                </a:solidFill>
              </a:rPr>
              <a:t>Sinestro</a:t>
            </a:r>
            <a:r>
              <a:rPr lang="pt-BR" sz="1600" dirty="0">
                <a:solidFill>
                  <a:schemeClr val="bg1"/>
                </a:solidFill>
              </a:rPr>
              <a:t>.</a:t>
            </a:r>
            <a:endParaRPr lang="pt-BR" dirty="0">
              <a:solidFill>
                <a:schemeClr val="bg1"/>
              </a:solidFill>
            </a:endParaRPr>
          </a:p>
        </p:txBody>
      </p:sp>
      <p:sp>
        <p:nvSpPr>
          <p:cNvPr id="7" name="Subtítulo">
            <a:extLst>
              <a:ext uri="{FF2B5EF4-FFF2-40B4-BE49-F238E27FC236}">
                <a16:creationId xmlns:a16="http://schemas.microsoft.com/office/drawing/2014/main" id="{5EB2409B-5827-8AA3-FE36-B0BD11F6BB40}"/>
              </a:ext>
            </a:extLst>
          </p:cNvPr>
          <p:cNvSpPr txBox="1"/>
          <p:nvPr/>
        </p:nvSpPr>
        <p:spPr>
          <a:xfrm>
            <a:off x="374413" y="385981"/>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r>
              <a:rPr lang="pt-BR" sz="3200" b="1" dirty="0">
                <a:solidFill>
                  <a:schemeClr val="bg1"/>
                </a:solidFill>
                <a:effectLst>
                  <a:glow rad="127000">
                    <a:schemeClr val="accent6">
                      <a:lumMod val="60000"/>
                      <a:lumOff val="40000"/>
                      <a:alpha val="76000"/>
                    </a:schemeClr>
                  </a:glow>
                </a:effectLst>
              </a:rPr>
              <a:t>1. Guy Gardner</a:t>
            </a:r>
          </a:p>
        </p:txBody>
      </p:sp>
      <p:pic>
        <p:nvPicPr>
          <p:cNvPr id="3074" name="Picture 2" descr="Sabia que cada Lanterna Verde usa seus poderes de forma diferente?">
            <a:extLst>
              <a:ext uri="{FF2B5EF4-FFF2-40B4-BE49-F238E27FC236}">
                <a16:creationId xmlns:a16="http://schemas.microsoft.com/office/drawing/2014/main" id="{D15D1F38-A8A4-470F-75AB-4EBF2407B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47" y="5159038"/>
            <a:ext cx="3135840" cy="38627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4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B96E-9E56-B6FF-B5C9-2D31DD1237C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99FAB87-B658-1ED8-94B0-EBDAE433F08A}"/>
              </a:ext>
            </a:extLst>
          </p:cNvPr>
          <p:cNvSpPr>
            <a:spLocks noGrp="1"/>
          </p:cNvSpPr>
          <p:nvPr>
            <p:ph idx="1"/>
          </p:nvPr>
        </p:nvSpPr>
        <p:spPr/>
        <p:txBody>
          <a:bodyPr/>
          <a:lstStyle/>
          <a:p>
            <a:endParaRPr lang="pt-BR"/>
          </a:p>
        </p:txBody>
      </p:sp>
      <p:sp>
        <p:nvSpPr>
          <p:cNvPr id="4" name="Background_capa">
            <a:extLst>
              <a:ext uri="{FF2B5EF4-FFF2-40B4-BE49-F238E27FC236}">
                <a16:creationId xmlns:a16="http://schemas.microsoft.com/office/drawing/2014/main" id="{43802EFB-AC61-A8A5-3A72-DB6232022186}"/>
              </a:ext>
            </a:extLst>
          </p:cNvPr>
          <p:cNvSpPr/>
          <p:nvPr/>
        </p:nvSpPr>
        <p:spPr>
          <a:xfrm>
            <a:off x="0" y="0"/>
            <a:ext cx="6858000" cy="9906000"/>
          </a:xfrm>
          <a:prstGeom prst="rect">
            <a:avLst/>
          </a:prstGeom>
          <a:solidFill>
            <a:srgbClr val="568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FF00"/>
              </a:highlight>
            </a:endParaRPr>
          </a:p>
        </p:txBody>
      </p:sp>
      <p:sp>
        <p:nvSpPr>
          <p:cNvPr id="5" name="CaixaDeTexto 4">
            <a:extLst>
              <a:ext uri="{FF2B5EF4-FFF2-40B4-BE49-F238E27FC236}">
                <a16:creationId xmlns:a16="http://schemas.microsoft.com/office/drawing/2014/main" id="{03529FC2-0472-2AE0-2456-D204A701E527}"/>
              </a:ext>
            </a:extLst>
          </p:cNvPr>
          <p:cNvSpPr txBox="1"/>
          <p:nvPr/>
        </p:nvSpPr>
        <p:spPr>
          <a:xfrm>
            <a:off x="386686" y="1356737"/>
            <a:ext cx="6237027" cy="2677656"/>
          </a:xfrm>
          <a:prstGeom prst="rect">
            <a:avLst/>
          </a:prstGeom>
          <a:noFill/>
        </p:spPr>
        <p:txBody>
          <a:bodyPr wrap="square" rtlCol="0">
            <a:spAutoFit/>
          </a:bodyPr>
          <a:lstStyle/>
          <a:p>
            <a:pPr algn="just"/>
            <a:r>
              <a:rPr lang="pt-BR" sz="2400" b="1" dirty="0">
                <a:solidFill>
                  <a:schemeClr val="bg1"/>
                </a:solidFill>
              </a:rPr>
              <a:t>Resumo:</a:t>
            </a:r>
          </a:p>
          <a:p>
            <a:pPr algn="just"/>
            <a:r>
              <a:rPr lang="pt-BR" sz="2400" dirty="0" err="1">
                <a:solidFill>
                  <a:schemeClr val="bg1"/>
                </a:solidFill>
              </a:rPr>
              <a:t>Soranik</a:t>
            </a:r>
            <a:r>
              <a:rPr lang="pt-BR" sz="2400" dirty="0">
                <a:solidFill>
                  <a:schemeClr val="bg1"/>
                </a:solidFill>
              </a:rPr>
              <a:t> Natu é uma talentosa cirurgiã do planeta </a:t>
            </a:r>
            <a:r>
              <a:rPr lang="pt-BR" sz="2400" dirty="0" err="1">
                <a:solidFill>
                  <a:schemeClr val="bg1"/>
                </a:solidFill>
              </a:rPr>
              <a:t>Korugar</a:t>
            </a:r>
            <a:r>
              <a:rPr lang="pt-BR" sz="2400" dirty="0">
                <a:solidFill>
                  <a:schemeClr val="bg1"/>
                </a:solidFill>
              </a:rPr>
              <a:t> e filha do </a:t>
            </a:r>
            <a:r>
              <a:rPr lang="pt-BR" sz="2400" dirty="0" err="1">
                <a:solidFill>
                  <a:schemeClr val="bg1"/>
                </a:solidFill>
              </a:rPr>
              <a:t>ex-Lanterna</a:t>
            </a:r>
            <a:r>
              <a:rPr lang="pt-BR" sz="2400" dirty="0">
                <a:solidFill>
                  <a:schemeClr val="bg1"/>
                </a:solidFill>
              </a:rPr>
              <a:t> Verde </a:t>
            </a:r>
            <a:r>
              <a:rPr lang="pt-BR" sz="2400" dirty="0" err="1">
                <a:solidFill>
                  <a:schemeClr val="bg1"/>
                </a:solidFill>
              </a:rPr>
              <a:t>Sinestro</a:t>
            </a:r>
            <a:r>
              <a:rPr lang="pt-BR" sz="2400" dirty="0">
                <a:solidFill>
                  <a:schemeClr val="bg1"/>
                </a:solidFill>
              </a:rPr>
              <a:t>. Inicialmente relutante em aceitar o anel de Lanterna Verde devido à má reputação de seu pai, ela eventualmente abraça seu papel e se torna uma das Lanternas mais respeitadas.</a:t>
            </a:r>
            <a:endParaRPr lang="pt-BR" dirty="0">
              <a:solidFill>
                <a:schemeClr val="bg1"/>
              </a:solidFill>
            </a:endParaRPr>
          </a:p>
        </p:txBody>
      </p:sp>
      <p:sp>
        <p:nvSpPr>
          <p:cNvPr id="6" name="CaixaDeTexto 5">
            <a:extLst>
              <a:ext uri="{FF2B5EF4-FFF2-40B4-BE49-F238E27FC236}">
                <a16:creationId xmlns:a16="http://schemas.microsoft.com/office/drawing/2014/main" id="{F6BA082E-02CC-A954-0569-0CC7964A5F28}"/>
              </a:ext>
            </a:extLst>
          </p:cNvPr>
          <p:cNvSpPr txBox="1"/>
          <p:nvPr/>
        </p:nvSpPr>
        <p:spPr>
          <a:xfrm>
            <a:off x="471487" y="4229300"/>
            <a:ext cx="6152225" cy="1323439"/>
          </a:xfrm>
          <a:prstGeom prst="rect">
            <a:avLst/>
          </a:prstGeom>
          <a:noFill/>
        </p:spPr>
        <p:txBody>
          <a:bodyPr wrap="square" rtlCol="0">
            <a:spAutoFit/>
          </a:bodyPr>
          <a:lstStyle/>
          <a:p>
            <a:pPr algn="just"/>
            <a:r>
              <a:rPr lang="pt-BR" sz="1600" b="1" dirty="0">
                <a:solidFill>
                  <a:schemeClr val="bg1"/>
                </a:solidFill>
              </a:rPr>
              <a:t>Curiosidade:</a:t>
            </a:r>
          </a:p>
          <a:p>
            <a:r>
              <a:rPr lang="pt-BR" sz="1600" dirty="0" err="1">
                <a:solidFill>
                  <a:schemeClr val="bg1"/>
                </a:solidFill>
              </a:rPr>
              <a:t>Soranik</a:t>
            </a:r>
            <a:r>
              <a:rPr lang="pt-BR" sz="1600" dirty="0">
                <a:solidFill>
                  <a:schemeClr val="bg1"/>
                </a:solidFill>
              </a:rPr>
              <a:t> Natu descobre sua conexão com </a:t>
            </a:r>
            <a:r>
              <a:rPr lang="pt-BR" sz="1600" dirty="0" err="1">
                <a:solidFill>
                  <a:schemeClr val="bg1"/>
                </a:solidFill>
              </a:rPr>
              <a:t>Sinestro</a:t>
            </a:r>
            <a:r>
              <a:rPr lang="pt-BR" sz="1600" dirty="0">
                <a:solidFill>
                  <a:schemeClr val="bg1"/>
                </a:solidFill>
              </a:rPr>
              <a:t> mais tarde em sua carreira como Lanterna Verde, o que adiciona um nível de complexidade a suas ações e decisões, especialmente quando confrontada com os feitos de seu pai.</a:t>
            </a:r>
            <a:endParaRPr lang="pt-BR" dirty="0">
              <a:solidFill>
                <a:schemeClr val="bg1"/>
              </a:solidFill>
            </a:endParaRPr>
          </a:p>
        </p:txBody>
      </p:sp>
      <p:sp>
        <p:nvSpPr>
          <p:cNvPr id="7" name="Subtítulo">
            <a:extLst>
              <a:ext uri="{FF2B5EF4-FFF2-40B4-BE49-F238E27FC236}">
                <a16:creationId xmlns:a16="http://schemas.microsoft.com/office/drawing/2014/main" id="{573E1D68-5406-B365-EE1F-B88A38A67831}"/>
              </a:ext>
            </a:extLst>
          </p:cNvPr>
          <p:cNvSpPr txBox="1"/>
          <p:nvPr/>
        </p:nvSpPr>
        <p:spPr>
          <a:xfrm>
            <a:off x="374413" y="385981"/>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r>
              <a:rPr lang="pt-BR" sz="3200" b="1" dirty="0">
                <a:solidFill>
                  <a:schemeClr val="bg1"/>
                </a:solidFill>
                <a:effectLst>
                  <a:glow rad="127000">
                    <a:schemeClr val="accent6">
                      <a:lumMod val="60000"/>
                      <a:lumOff val="40000"/>
                      <a:alpha val="76000"/>
                    </a:schemeClr>
                  </a:glow>
                </a:effectLst>
              </a:rPr>
              <a:t>1. </a:t>
            </a:r>
            <a:r>
              <a:rPr lang="pt-BR" sz="3200" b="1" dirty="0" err="1">
                <a:solidFill>
                  <a:schemeClr val="bg1"/>
                </a:solidFill>
                <a:effectLst>
                  <a:glow rad="127000">
                    <a:schemeClr val="accent6">
                      <a:lumMod val="60000"/>
                      <a:lumOff val="40000"/>
                      <a:alpha val="76000"/>
                    </a:schemeClr>
                  </a:glow>
                </a:effectLst>
              </a:rPr>
              <a:t>Soranik</a:t>
            </a:r>
            <a:r>
              <a:rPr lang="pt-BR" sz="3200" b="1" dirty="0">
                <a:solidFill>
                  <a:schemeClr val="bg1"/>
                </a:solidFill>
                <a:effectLst>
                  <a:glow rad="127000">
                    <a:schemeClr val="accent6">
                      <a:lumMod val="60000"/>
                      <a:lumOff val="40000"/>
                      <a:alpha val="76000"/>
                    </a:schemeClr>
                  </a:glow>
                </a:effectLst>
              </a:rPr>
              <a:t> Natu</a:t>
            </a:r>
          </a:p>
        </p:txBody>
      </p:sp>
      <p:pic>
        <p:nvPicPr>
          <p:cNvPr id="4098" name="Picture 2">
            <a:extLst>
              <a:ext uri="{FF2B5EF4-FFF2-40B4-BE49-F238E27FC236}">
                <a16:creationId xmlns:a16="http://schemas.microsoft.com/office/drawing/2014/main" id="{2232290D-77DD-7D85-F55F-EC96435C6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242" y="6039739"/>
            <a:ext cx="5421914" cy="29054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87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B96E-9E56-B6FF-B5C9-2D31DD1237C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99FAB87-B658-1ED8-94B0-EBDAE433F08A}"/>
              </a:ext>
            </a:extLst>
          </p:cNvPr>
          <p:cNvSpPr>
            <a:spLocks noGrp="1"/>
          </p:cNvSpPr>
          <p:nvPr>
            <p:ph idx="1"/>
          </p:nvPr>
        </p:nvSpPr>
        <p:spPr/>
        <p:txBody>
          <a:bodyPr/>
          <a:lstStyle/>
          <a:p>
            <a:endParaRPr lang="pt-BR"/>
          </a:p>
        </p:txBody>
      </p:sp>
      <p:sp>
        <p:nvSpPr>
          <p:cNvPr id="4" name="Background_capa">
            <a:extLst>
              <a:ext uri="{FF2B5EF4-FFF2-40B4-BE49-F238E27FC236}">
                <a16:creationId xmlns:a16="http://schemas.microsoft.com/office/drawing/2014/main" id="{D1B01D25-8399-D03B-85E0-41E03E7EECCB}"/>
              </a:ext>
            </a:extLst>
          </p:cNvPr>
          <p:cNvSpPr/>
          <p:nvPr/>
        </p:nvSpPr>
        <p:spPr>
          <a:xfrm>
            <a:off x="0" y="0"/>
            <a:ext cx="6858000" cy="9906000"/>
          </a:xfrm>
          <a:prstGeom prst="rect">
            <a:avLst/>
          </a:prstGeom>
          <a:solidFill>
            <a:srgbClr val="2F68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89596251-05F0-FA09-56E5-666C5B98513F}"/>
              </a:ext>
            </a:extLst>
          </p:cNvPr>
          <p:cNvSpPr txBox="1"/>
          <p:nvPr/>
        </p:nvSpPr>
        <p:spPr>
          <a:xfrm>
            <a:off x="386686" y="1185921"/>
            <a:ext cx="6237027" cy="2677656"/>
          </a:xfrm>
          <a:prstGeom prst="rect">
            <a:avLst/>
          </a:prstGeom>
          <a:noFill/>
        </p:spPr>
        <p:txBody>
          <a:bodyPr wrap="square" rtlCol="0">
            <a:spAutoFit/>
          </a:bodyPr>
          <a:lstStyle/>
          <a:p>
            <a:pPr algn="just"/>
            <a:r>
              <a:rPr lang="pt-BR" sz="2400" b="1" dirty="0">
                <a:solidFill>
                  <a:schemeClr val="bg1"/>
                </a:solidFill>
              </a:rPr>
              <a:t>Resumo:</a:t>
            </a:r>
          </a:p>
          <a:p>
            <a:pPr algn="just"/>
            <a:r>
              <a:rPr lang="pt-BR" sz="2400" dirty="0" err="1">
                <a:solidFill>
                  <a:schemeClr val="bg1"/>
                </a:solidFill>
              </a:rPr>
              <a:t>Rot</a:t>
            </a:r>
            <a:r>
              <a:rPr lang="pt-BR" sz="2400" dirty="0">
                <a:solidFill>
                  <a:schemeClr val="bg1"/>
                </a:solidFill>
              </a:rPr>
              <a:t> </a:t>
            </a:r>
            <a:r>
              <a:rPr lang="pt-BR" sz="2400" dirty="0" err="1">
                <a:solidFill>
                  <a:schemeClr val="bg1"/>
                </a:solidFill>
              </a:rPr>
              <a:t>Lop</a:t>
            </a:r>
            <a:r>
              <a:rPr lang="pt-BR" sz="2400" dirty="0">
                <a:solidFill>
                  <a:schemeClr val="bg1"/>
                </a:solidFill>
              </a:rPr>
              <a:t> Fan é um Lanterna Verde único que vem de uma raça alienígena que não possui o sentido da visão e vive em completa escuridão. Ao invés de usar o tradicional juramento dos Lanternas Verdes, </a:t>
            </a:r>
            <a:r>
              <a:rPr lang="pt-BR" sz="2400" dirty="0" err="1">
                <a:solidFill>
                  <a:schemeClr val="bg1"/>
                </a:solidFill>
              </a:rPr>
              <a:t>Rot</a:t>
            </a:r>
            <a:r>
              <a:rPr lang="pt-BR" sz="2400" dirty="0">
                <a:solidFill>
                  <a:schemeClr val="bg1"/>
                </a:solidFill>
              </a:rPr>
              <a:t> </a:t>
            </a:r>
            <a:r>
              <a:rPr lang="pt-BR" sz="2400" dirty="0" err="1">
                <a:solidFill>
                  <a:schemeClr val="bg1"/>
                </a:solidFill>
              </a:rPr>
              <a:t>Lop</a:t>
            </a:r>
            <a:r>
              <a:rPr lang="pt-BR" sz="2400" dirty="0">
                <a:solidFill>
                  <a:schemeClr val="bg1"/>
                </a:solidFill>
              </a:rPr>
              <a:t> Fan usa uma versão adaptada para sua percepção de som e escuridão.</a:t>
            </a:r>
            <a:endParaRPr lang="pt-BR" dirty="0">
              <a:solidFill>
                <a:schemeClr val="bg1"/>
              </a:solidFill>
            </a:endParaRPr>
          </a:p>
        </p:txBody>
      </p:sp>
      <p:sp>
        <p:nvSpPr>
          <p:cNvPr id="6" name="CaixaDeTexto 5">
            <a:extLst>
              <a:ext uri="{FF2B5EF4-FFF2-40B4-BE49-F238E27FC236}">
                <a16:creationId xmlns:a16="http://schemas.microsoft.com/office/drawing/2014/main" id="{9752B8D1-0D7B-7C07-2C09-05B0DDB4CDD3}"/>
              </a:ext>
            </a:extLst>
          </p:cNvPr>
          <p:cNvSpPr txBox="1"/>
          <p:nvPr/>
        </p:nvSpPr>
        <p:spPr>
          <a:xfrm>
            <a:off x="3880600" y="6626390"/>
            <a:ext cx="2877324" cy="2554545"/>
          </a:xfrm>
          <a:prstGeom prst="rect">
            <a:avLst/>
          </a:prstGeom>
          <a:noFill/>
        </p:spPr>
        <p:txBody>
          <a:bodyPr wrap="square" rtlCol="0">
            <a:spAutoFit/>
          </a:bodyPr>
          <a:lstStyle/>
          <a:p>
            <a:pPr algn="just"/>
            <a:r>
              <a:rPr lang="pt-BR" sz="1600" b="1" dirty="0">
                <a:solidFill>
                  <a:schemeClr val="bg1"/>
                </a:solidFill>
              </a:rPr>
              <a:t>Curiosidade:</a:t>
            </a:r>
          </a:p>
          <a:p>
            <a:r>
              <a:rPr lang="pt-BR" sz="1600" dirty="0">
                <a:solidFill>
                  <a:schemeClr val="bg1"/>
                </a:solidFill>
              </a:rPr>
              <a:t>Por não entender o conceito de cor, </a:t>
            </a:r>
            <a:r>
              <a:rPr lang="pt-BR" sz="1600" dirty="0" err="1">
                <a:solidFill>
                  <a:schemeClr val="bg1"/>
                </a:solidFill>
              </a:rPr>
              <a:t>Rot</a:t>
            </a:r>
            <a:r>
              <a:rPr lang="pt-BR" sz="1600" dirty="0">
                <a:solidFill>
                  <a:schemeClr val="bg1"/>
                </a:solidFill>
              </a:rPr>
              <a:t> </a:t>
            </a:r>
            <a:r>
              <a:rPr lang="pt-BR" sz="1600" dirty="0" err="1">
                <a:solidFill>
                  <a:schemeClr val="bg1"/>
                </a:solidFill>
              </a:rPr>
              <a:t>Lop</a:t>
            </a:r>
            <a:r>
              <a:rPr lang="pt-BR" sz="1600" dirty="0">
                <a:solidFill>
                  <a:schemeClr val="bg1"/>
                </a:solidFill>
              </a:rPr>
              <a:t> Fan substitui "verde" e "luz" por "som" em seu juramento, criando uma adaptação culturalmente significativa que mostra a flexibilidade da Tropa dos Lanternas Verdes em acomodar diversas espécies.</a:t>
            </a:r>
            <a:endParaRPr lang="pt-BR" dirty="0">
              <a:solidFill>
                <a:schemeClr val="bg1"/>
              </a:solidFill>
            </a:endParaRPr>
          </a:p>
        </p:txBody>
      </p:sp>
      <p:sp>
        <p:nvSpPr>
          <p:cNvPr id="7" name="Subtítulo">
            <a:extLst>
              <a:ext uri="{FF2B5EF4-FFF2-40B4-BE49-F238E27FC236}">
                <a16:creationId xmlns:a16="http://schemas.microsoft.com/office/drawing/2014/main" id="{5EB2409B-5827-8AA3-FE36-B0BD11F6BB40}"/>
              </a:ext>
            </a:extLst>
          </p:cNvPr>
          <p:cNvSpPr txBox="1"/>
          <p:nvPr/>
        </p:nvSpPr>
        <p:spPr>
          <a:xfrm>
            <a:off x="374413" y="385981"/>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r>
              <a:rPr lang="pt-BR" sz="3200" b="1" dirty="0">
                <a:solidFill>
                  <a:schemeClr val="bg1"/>
                </a:solidFill>
                <a:effectLst>
                  <a:glow rad="127000">
                    <a:schemeClr val="accent6">
                      <a:lumMod val="60000"/>
                      <a:lumOff val="40000"/>
                      <a:alpha val="76000"/>
                    </a:schemeClr>
                  </a:glow>
                </a:effectLst>
              </a:rPr>
              <a:t>1. </a:t>
            </a:r>
            <a:r>
              <a:rPr lang="pt-BR" sz="3200" b="1" dirty="0" err="1">
                <a:solidFill>
                  <a:schemeClr val="bg1"/>
                </a:solidFill>
                <a:effectLst>
                  <a:glow rad="127000">
                    <a:schemeClr val="accent6">
                      <a:lumMod val="60000"/>
                      <a:lumOff val="40000"/>
                      <a:alpha val="76000"/>
                    </a:schemeClr>
                  </a:glow>
                </a:effectLst>
              </a:rPr>
              <a:t>Rot</a:t>
            </a:r>
            <a:r>
              <a:rPr lang="pt-BR" sz="3200" b="1" dirty="0">
                <a:solidFill>
                  <a:schemeClr val="bg1"/>
                </a:solidFill>
                <a:effectLst>
                  <a:glow rad="127000">
                    <a:schemeClr val="accent6">
                      <a:lumMod val="60000"/>
                      <a:lumOff val="40000"/>
                      <a:alpha val="76000"/>
                    </a:schemeClr>
                  </a:glow>
                </a:effectLst>
              </a:rPr>
              <a:t> </a:t>
            </a:r>
            <a:r>
              <a:rPr lang="pt-BR" sz="3200" b="1" dirty="0" err="1">
                <a:solidFill>
                  <a:schemeClr val="bg1"/>
                </a:solidFill>
                <a:effectLst>
                  <a:glow rad="127000">
                    <a:schemeClr val="accent6">
                      <a:lumMod val="60000"/>
                      <a:lumOff val="40000"/>
                      <a:alpha val="76000"/>
                    </a:schemeClr>
                  </a:glow>
                </a:effectLst>
              </a:rPr>
              <a:t>Lop</a:t>
            </a:r>
            <a:r>
              <a:rPr lang="pt-BR" sz="3200" b="1" dirty="0">
                <a:solidFill>
                  <a:schemeClr val="bg1"/>
                </a:solidFill>
                <a:effectLst>
                  <a:glow rad="127000">
                    <a:schemeClr val="accent6">
                      <a:lumMod val="60000"/>
                      <a:lumOff val="40000"/>
                      <a:alpha val="76000"/>
                    </a:schemeClr>
                  </a:glow>
                </a:effectLst>
              </a:rPr>
              <a:t> Fan</a:t>
            </a:r>
          </a:p>
        </p:txBody>
      </p:sp>
      <p:pic>
        <p:nvPicPr>
          <p:cNvPr id="5122" name="Picture 2">
            <a:extLst>
              <a:ext uri="{FF2B5EF4-FFF2-40B4-BE49-F238E27FC236}">
                <a16:creationId xmlns:a16="http://schemas.microsoft.com/office/drawing/2014/main" id="{45D557C8-072C-9A52-7336-14459696A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8" y="4708475"/>
            <a:ext cx="2826140" cy="436728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6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B96E-9E56-B6FF-B5C9-2D31DD1237C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99FAB87-B658-1ED8-94B0-EBDAE433F08A}"/>
              </a:ext>
            </a:extLst>
          </p:cNvPr>
          <p:cNvSpPr>
            <a:spLocks noGrp="1"/>
          </p:cNvSpPr>
          <p:nvPr>
            <p:ph idx="1"/>
          </p:nvPr>
        </p:nvSpPr>
        <p:spPr/>
        <p:txBody>
          <a:bodyPr/>
          <a:lstStyle/>
          <a:p>
            <a:endParaRPr lang="pt-BR"/>
          </a:p>
        </p:txBody>
      </p:sp>
      <p:sp>
        <p:nvSpPr>
          <p:cNvPr id="4" name="Background_capa">
            <a:extLst>
              <a:ext uri="{FF2B5EF4-FFF2-40B4-BE49-F238E27FC236}">
                <a16:creationId xmlns:a16="http://schemas.microsoft.com/office/drawing/2014/main" id="{43802EFB-AC61-A8A5-3A72-DB6232022186}"/>
              </a:ext>
            </a:extLst>
          </p:cNvPr>
          <p:cNvSpPr/>
          <p:nvPr/>
        </p:nvSpPr>
        <p:spPr>
          <a:xfrm>
            <a:off x="0" y="0"/>
            <a:ext cx="6858000" cy="9906000"/>
          </a:xfrm>
          <a:prstGeom prst="rect">
            <a:avLst/>
          </a:prstGeom>
          <a:solidFill>
            <a:srgbClr val="568F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FF00"/>
              </a:highlight>
            </a:endParaRPr>
          </a:p>
        </p:txBody>
      </p:sp>
      <p:sp>
        <p:nvSpPr>
          <p:cNvPr id="5" name="CaixaDeTexto 4">
            <a:extLst>
              <a:ext uri="{FF2B5EF4-FFF2-40B4-BE49-F238E27FC236}">
                <a16:creationId xmlns:a16="http://schemas.microsoft.com/office/drawing/2014/main" id="{03529FC2-0472-2AE0-2456-D204A701E527}"/>
              </a:ext>
            </a:extLst>
          </p:cNvPr>
          <p:cNvSpPr txBox="1"/>
          <p:nvPr/>
        </p:nvSpPr>
        <p:spPr>
          <a:xfrm>
            <a:off x="386686" y="1356737"/>
            <a:ext cx="6237027" cy="2677656"/>
          </a:xfrm>
          <a:prstGeom prst="rect">
            <a:avLst/>
          </a:prstGeom>
          <a:noFill/>
        </p:spPr>
        <p:txBody>
          <a:bodyPr wrap="square" rtlCol="0">
            <a:spAutoFit/>
          </a:bodyPr>
          <a:lstStyle/>
          <a:p>
            <a:pPr algn="just"/>
            <a:r>
              <a:rPr lang="pt-BR" sz="2400" b="1" dirty="0">
                <a:solidFill>
                  <a:schemeClr val="bg1"/>
                </a:solidFill>
              </a:rPr>
              <a:t>Resumo:</a:t>
            </a:r>
          </a:p>
          <a:p>
            <a:pPr algn="just"/>
            <a:r>
              <a:rPr lang="pt-BR" sz="2400" dirty="0">
                <a:solidFill>
                  <a:schemeClr val="bg1"/>
                </a:solidFill>
              </a:rPr>
              <a:t>Sodam Yat é um </a:t>
            </a:r>
            <a:r>
              <a:rPr lang="pt-BR" sz="2400" dirty="0" err="1">
                <a:solidFill>
                  <a:schemeClr val="bg1"/>
                </a:solidFill>
              </a:rPr>
              <a:t>Daxamita</a:t>
            </a:r>
            <a:r>
              <a:rPr lang="pt-BR" sz="2400" dirty="0">
                <a:solidFill>
                  <a:schemeClr val="bg1"/>
                </a:solidFill>
              </a:rPr>
              <a:t>, uma raça semelhante aos </a:t>
            </a:r>
            <a:r>
              <a:rPr lang="pt-BR" sz="2400" dirty="0" err="1">
                <a:solidFill>
                  <a:schemeClr val="bg1"/>
                </a:solidFill>
              </a:rPr>
              <a:t>kryptonianos</a:t>
            </a:r>
            <a:r>
              <a:rPr lang="pt-BR" sz="2400" dirty="0">
                <a:solidFill>
                  <a:schemeClr val="bg1"/>
                </a:solidFill>
              </a:rPr>
              <a:t>, o que lhe concede poderes extraordinários quando exposto a um sol amarelo. Além de ser um Lanterna Verde, ele também se torna o hospedeiro da entidade Ion, ampliando ainda mais suas habilidades.</a:t>
            </a:r>
            <a:endParaRPr lang="pt-BR" dirty="0">
              <a:solidFill>
                <a:schemeClr val="bg1"/>
              </a:solidFill>
            </a:endParaRPr>
          </a:p>
        </p:txBody>
      </p:sp>
      <p:sp>
        <p:nvSpPr>
          <p:cNvPr id="6" name="CaixaDeTexto 5">
            <a:extLst>
              <a:ext uri="{FF2B5EF4-FFF2-40B4-BE49-F238E27FC236}">
                <a16:creationId xmlns:a16="http://schemas.microsoft.com/office/drawing/2014/main" id="{F6BA082E-02CC-A954-0569-0CC7964A5F28}"/>
              </a:ext>
            </a:extLst>
          </p:cNvPr>
          <p:cNvSpPr txBox="1"/>
          <p:nvPr/>
        </p:nvSpPr>
        <p:spPr>
          <a:xfrm>
            <a:off x="390141" y="4680684"/>
            <a:ext cx="2202489" cy="3293209"/>
          </a:xfrm>
          <a:prstGeom prst="rect">
            <a:avLst/>
          </a:prstGeom>
          <a:noFill/>
        </p:spPr>
        <p:txBody>
          <a:bodyPr wrap="square" rtlCol="0">
            <a:spAutoFit/>
          </a:bodyPr>
          <a:lstStyle/>
          <a:p>
            <a:pPr algn="just"/>
            <a:r>
              <a:rPr lang="pt-BR" sz="1600" b="1" dirty="0">
                <a:solidFill>
                  <a:schemeClr val="bg1"/>
                </a:solidFill>
              </a:rPr>
              <a:t>Curiosidade:</a:t>
            </a:r>
          </a:p>
          <a:p>
            <a:r>
              <a:rPr lang="pt-BR" sz="1600" dirty="0">
                <a:solidFill>
                  <a:schemeClr val="bg1"/>
                </a:solidFill>
              </a:rPr>
              <a:t>Sodam Yat é considerado o Lanterna Verde mais poderoso de todos os tempos devido à combinação de seus poderes </a:t>
            </a:r>
            <a:r>
              <a:rPr lang="pt-BR" sz="1600" dirty="0" err="1">
                <a:solidFill>
                  <a:schemeClr val="bg1"/>
                </a:solidFill>
              </a:rPr>
              <a:t>Daxamitas</a:t>
            </a:r>
            <a:r>
              <a:rPr lang="pt-BR" sz="1600" dirty="0">
                <a:solidFill>
                  <a:schemeClr val="bg1"/>
                </a:solidFill>
              </a:rPr>
              <a:t> e o poder de Ion. Em uma linha do tempo alternativa, ele se torna um herói lendário conhecido como o "Último Lanterna".</a:t>
            </a:r>
            <a:endParaRPr lang="pt-BR" dirty="0">
              <a:solidFill>
                <a:schemeClr val="bg1"/>
              </a:solidFill>
            </a:endParaRPr>
          </a:p>
        </p:txBody>
      </p:sp>
      <p:sp>
        <p:nvSpPr>
          <p:cNvPr id="7" name="Subtítulo">
            <a:extLst>
              <a:ext uri="{FF2B5EF4-FFF2-40B4-BE49-F238E27FC236}">
                <a16:creationId xmlns:a16="http://schemas.microsoft.com/office/drawing/2014/main" id="{573E1D68-5406-B365-EE1F-B88A38A67831}"/>
              </a:ext>
            </a:extLst>
          </p:cNvPr>
          <p:cNvSpPr txBox="1"/>
          <p:nvPr/>
        </p:nvSpPr>
        <p:spPr>
          <a:xfrm>
            <a:off x="374413" y="385981"/>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r>
              <a:rPr lang="pt-BR" sz="3200" b="1" dirty="0">
                <a:solidFill>
                  <a:schemeClr val="bg1"/>
                </a:solidFill>
                <a:effectLst>
                  <a:glow rad="127000">
                    <a:schemeClr val="accent6">
                      <a:lumMod val="60000"/>
                      <a:lumOff val="40000"/>
                      <a:alpha val="76000"/>
                    </a:schemeClr>
                  </a:glow>
                </a:effectLst>
              </a:rPr>
              <a:t>1. Sodam Yat</a:t>
            </a:r>
          </a:p>
        </p:txBody>
      </p:sp>
      <p:pic>
        <p:nvPicPr>
          <p:cNvPr id="6146" name="Picture 2">
            <a:extLst>
              <a:ext uri="{FF2B5EF4-FFF2-40B4-BE49-F238E27FC236}">
                <a16:creationId xmlns:a16="http://schemas.microsoft.com/office/drawing/2014/main" id="{CACAFD2F-B54A-0934-7D76-E1E4F77BF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453" y="4763708"/>
            <a:ext cx="3605724" cy="41235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3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3B96E-9E56-B6FF-B5C9-2D31DD1237C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99FAB87-B658-1ED8-94B0-EBDAE433F08A}"/>
              </a:ext>
            </a:extLst>
          </p:cNvPr>
          <p:cNvSpPr>
            <a:spLocks noGrp="1"/>
          </p:cNvSpPr>
          <p:nvPr>
            <p:ph idx="1"/>
          </p:nvPr>
        </p:nvSpPr>
        <p:spPr/>
        <p:txBody>
          <a:bodyPr/>
          <a:lstStyle/>
          <a:p>
            <a:endParaRPr lang="pt-BR"/>
          </a:p>
        </p:txBody>
      </p:sp>
      <p:sp>
        <p:nvSpPr>
          <p:cNvPr id="4" name="Background_capa">
            <a:extLst>
              <a:ext uri="{FF2B5EF4-FFF2-40B4-BE49-F238E27FC236}">
                <a16:creationId xmlns:a16="http://schemas.microsoft.com/office/drawing/2014/main" id="{D1B01D25-8399-D03B-85E0-41E03E7EECCB}"/>
              </a:ext>
            </a:extLst>
          </p:cNvPr>
          <p:cNvSpPr/>
          <p:nvPr/>
        </p:nvSpPr>
        <p:spPr>
          <a:xfrm>
            <a:off x="0" y="0"/>
            <a:ext cx="6858000" cy="9906000"/>
          </a:xfrm>
          <a:prstGeom prst="rect">
            <a:avLst/>
          </a:prstGeom>
          <a:solidFill>
            <a:srgbClr val="2F68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89596251-05F0-FA09-56E5-666C5B98513F}"/>
              </a:ext>
            </a:extLst>
          </p:cNvPr>
          <p:cNvSpPr txBox="1"/>
          <p:nvPr/>
        </p:nvSpPr>
        <p:spPr>
          <a:xfrm>
            <a:off x="386686" y="1185921"/>
            <a:ext cx="6237027" cy="2677656"/>
          </a:xfrm>
          <a:prstGeom prst="rect">
            <a:avLst/>
          </a:prstGeom>
          <a:noFill/>
        </p:spPr>
        <p:txBody>
          <a:bodyPr wrap="square" rtlCol="0">
            <a:spAutoFit/>
          </a:bodyPr>
          <a:lstStyle/>
          <a:p>
            <a:pPr algn="just"/>
            <a:r>
              <a:rPr lang="pt-BR" sz="2400" b="1" dirty="0">
                <a:solidFill>
                  <a:schemeClr val="bg1"/>
                </a:solidFill>
              </a:rPr>
              <a:t>Resumo:</a:t>
            </a:r>
          </a:p>
          <a:p>
            <a:pPr algn="just"/>
            <a:r>
              <a:rPr lang="pt-BR" sz="2400" dirty="0" err="1">
                <a:solidFill>
                  <a:schemeClr val="bg1"/>
                </a:solidFill>
              </a:rPr>
              <a:t>Leezle</a:t>
            </a:r>
            <a:r>
              <a:rPr lang="pt-BR" sz="2400" dirty="0">
                <a:solidFill>
                  <a:schemeClr val="bg1"/>
                </a:solidFill>
              </a:rPr>
              <a:t> Pon é uma inteligência microbiana que pertence à Tropa dos Lanternas Verdes. Ele é uma entidade microscópica e é um dos membros mais incomuns da Tropa, capaz de infectar e controlar organismos maiores para cumprir suas missões.</a:t>
            </a:r>
            <a:endParaRPr lang="pt-BR" dirty="0">
              <a:solidFill>
                <a:schemeClr val="bg1"/>
              </a:solidFill>
            </a:endParaRPr>
          </a:p>
        </p:txBody>
      </p:sp>
      <p:sp>
        <p:nvSpPr>
          <p:cNvPr id="6" name="CaixaDeTexto 5">
            <a:extLst>
              <a:ext uri="{FF2B5EF4-FFF2-40B4-BE49-F238E27FC236}">
                <a16:creationId xmlns:a16="http://schemas.microsoft.com/office/drawing/2014/main" id="{9752B8D1-0D7B-7C07-2C09-05B0DDB4CDD3}"/>
              </a:ext>
            </a:extLst>
          </p:cNvPr>
          <p:cNvSpPr txBox="1"/>
          <p:nvPr/>
        </p:nvSpPr>
        <p:spPr>
          <a:xfrm>
            <a:off x="3776453" y="4625485"/>
            <a:ext cx="2877324" cy="2308324"/>
          </a:xfrm>
          <a:prstGeom prst="rect">
            <a:avLst/>
          </a:prstGeom>
          <a:noFill/>
        </p:spPr>
        <p:txBody>
          <a:bodyPr wrap="square" rtlCol="0">
            <a:spAutoFit/>
          </a:bodyPr>
          <a:lstStyle/>
          <a:p>
            <a:pPr algn="just"/>
            <a:r>
              <a:rPr lang="pt-BR" sz="1600" b="1" dirty="0">
                <a:solidFill>
                  <a:schemeClr val="bg1"/>
                </a:solidFill>
              </a:rPr>
              <a:t>Curiosidade:</a:t>
            </a:r>
          </a:p>
          <a:p>
            <a:r>
              <a:rPr lang="pt-BR" sz="1600" dirty="0" err="1">
                <a:solidFill>
                  <a:schemeClr val="bg1"/>
                </a:solidFill>
              </a:rPr>
              <a:t>Leezle</a:t>
            </a:r>
            <a:r>
              <a:rPr lang="pt-BR" sz="1600" dirty="0">
                <a:solidFill>
                  <a:schemeClr val="bg1"/>
                </a:solidFill>
              </a:rPr>
              <a:t> Pon foi crucial em várias missões devido à sua habilidade de infiltrar-se em lugares que outros Lanternas não conseguiriam, demonstrando que até mesmo as formas de vida mais inesperadas podem ser heróis poderosos.</a:t>
            </a:r>
            <a:endParaRPr lang="pt-BR" dirty="0">
              <a:solidFill>
                <a:schemeClr val="bg1"/>
              </a:solidFill>
            </a:endParaRPr>
          </a:p>
        </p:txBody>
      </p:sp>
      <p:sp>
        <p:nvSpPr>
          <p:cNvPr id="7" name="Subtítulo">
            <a:extLst>
              <a:ext uri="{FF2B5EF4-FFF2-40B4-BE49-F238E27FC236}">
                <a16:creationId xmlns:a16="http://schemas.microsoft.com/office/drawing/2014/main" id="{5EB2409B-5827-8AA3-FE36-B0BD11F6BB40}"/>
              </a:ext>
            </a:extLst>
          </p:cNvPr>
          <p:cNvSpPr txBox="1"/>
          <p:nvPr/>
        </p:nvSpPr>
        <p:spPr>
          <a:xfrm>
            <a:off x="374413" y="385981"/>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r>
              <a:rPr lang="pt-BR" sz="3200" b="1" dirty="0">
                <a:solidFill>
                  <a:schemeClr val="bg1"/>
                </a:solidFill>
                <a:effectLst>
                  <a:glow rad="127000">
                    <a:schemeClr val="accent6">
                      <a:lumMod val="60000"/>
                      <a:lumOff val="40000"/>
                      <a:alpha val="76000"/>
                    </a:schemeClr>
                  </a:glow>
                </a:effectLst>
              </a:rPr>
              <a:t>1. </a:t>
            </a:r>
            <a:r>
              <a:rPr lang="pt-BR" sz="3200" b="1" dirty="0" err="1">
                <a:solidFill>
                  <a:schemeClr val="bg1"/>
                </a:solidFill>
                <a:effectLst>
                  <a:glow rad="127000">
                    <a:schemeClr val="accent6">
                      <a:lumMod val="60000"/>
                      <a:lumOff val="40000"/>
                      <a:alpha val="76000"/>
                    </a:schemeClr>
                  </a:glow>
                </a:effectLst>
              </a:rPr>
              <a:t>Leezle</a:t>
            </a:r>
            <a:r>
              <a:rPr lang="pt-BR" sz="3200" b="1" dirty="0">
                <a:solidFill>
                  <a:schemeClr val="bg1"/>
                </a:solidFill>
                <a:effectLst>
                  <a:glow rad="127000">
                    <a:schemeClr val="accent6">
                      <a:lumMod val="60000"/>
                      <a:lumOff val="40000"/>
                      <a:alpha val="76000"/>
                    </a:schemeClr>
                  </a:glow>
                </a:effectLst>
              </a:rPr>
              <a:t> Pon</a:t>
            </a:r>
          </a:p>
        </p:txBody>
      </p:sp>
      <p:pic>
        <p:nvPicPr>
          <p:cNvPr id="7170" name="Picture 2" descr="No Caption Provided">
            <a:extLst>
              <a:ext uri="{FF2B5EF4-FFF2-40B4-BE49-F238E27FC236}">
                <a16:creationId xmlns:a16="http://schemas.microsoft.com/office/drawing/2014/main" id="{85F8FB02-ADC4-D2ED-0A97-0B733819C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86" y="4768585"/>
            <a:ext cx="2962275" cy="37528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36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_capa">
            <a:extLst>
              <a:ext uri="{FF2B5EF4-FFF2-40B4-BE49-F238E27FC236}">
                <a16:creationId xmlns:a16="http://schemas.microsoft.com/office/drawing/2014/main" id="{C3E8180F-31A1-AAAE-2C55-6A974AEAA606}"/>
              </a:ext>
            </a:extLst>
          </p:cNvPr>
          <p:cNvSpPr/>
          <p:nvPr/>
        </p:nvSpPr>
        <p:spPr>
          <a:xfrm>
            <a:off x="0" y="0"/>
            <a:ext cx="6858000" cy="9906000"/>
          </a:xfrm>
          <a:prstGeom prst="rect">
            <a:avLst/>
          </a:prstGeom>
          <a:solidFill>
            <a:srgbClr val="004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Subtítulo">
            <a:extLst>
              <a:ext uri="{FF2B5EF4-FFF2-40B4-BE49-F238E27FC236}">
                <a16:creationId xmlns:a16="http://schemas.microsoft.com/office/drawing/2014/main" id="{B3E669B8-E4EF-DEED-2621-CBFBD3DF4CAA}"/>
              </a:ext>
            </a:extLst>
          </p:cNvPr>
          <p:cNvSpPr txBox="1"/>
          <p:nvPr/>
        </p:nvSpPr>
        <p:spPr>
          <a:xfrm>
            <a:off x="623384" y="415509"/>
            <a:ext cx="5763128" cy="584775"/>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pPr algn="ctr"/>
            <a:r>
              <a:rPr lang="pt-BR" sz="3200" b="1" dirty="0">
                <a:solidFill>
                  <a:schemeClr val="bg1"/>
                </a:solidFill>
                <a:effectLst>
                  <a:glow rad="127000">
                    <a:schemeClr val="accent6">
                      <a:lumMod val="60000"/>
                      <a:lumOff val="40000"/>
                      <a:alpha val="76000"/>
                    </a:schemeClr>
                  </a:glow>
                </a:effectLst>
              </a:rPr>
              <a:t>Referências</a:t>
            </a:r>
          </a:p>
        </p:txBody>
      </p:sp>
      <p:sp>
        <p:nvSpPr>
          <p:cNvPr id="8" name="Subtítulo">
            <a:extLst>
              <a:ext uri="{FF2B5EF4-FFF2-40B4-BE49-F238E27FC236}">
                <a16:creationId xmlns:a16="http://schemas.microsoft.com/office/drawing/2014/main" id="{0DFE1719-8B56-48D4-1D43-E75AAE244DD4}"/>
              </a:ext>
            </a:extLst>
          </p:cNvPr>
          <p:cNvSpPr txBox="1"/>
          <p:nvPr/>
        </p:nvSpPr>
        <p:spPr>
          <a:xfrm>
            <a:off x="547436" y="1501677"/>
            <a:ext cx="5763128" cy="3046988"/>
          </a:xfrm>
          <a:prstGeom prst="rect">
            <a:avLst/>
          </a:prstGeom>
          <a:noFill/>
          <a:ln>
            <a:noFill/>
          </a:ln>
          <a:effectLst>
            <a:glow rad="177800">
              <a:schemeClr val="accent6">
                <a:satMod val="175000"/>
                <a:alpha val="62000"/>
              </a:schemeClr>
            </a:glow>
            <a:outerShdw dist="25400" dir="7200000" algn="t" rotWithShape="0">
              <a:prstClr val="black">
                <a:alpha val="65000"/>
              </a:prstClr>
            </a:outerShdw>
          </a:effectLst>
        </p:spPr>
        <p:txBody>
          <a:bodyPr wrap="square" rtlCol="0">
            <a:spAutoFit/>
          </a:bodyPr>
          <a:lstStyle/>
          <a:p>
            <a:pPr marL="342900" indent="-342900">
              <a:buFontTx/>
              <a:buChar char="-"/>
            </a:pPr>
            <a:r>
              <a:rPr lang="pt-BR" sz="1600" b="1" dirty="0">
                <a:solidFill>
                  <a:schemeClr val="bg1"/>
                </a:solidFill>
                <a:effectLst>
                  <a:glow rad="127000">
                    <a:schemeClr val="accent6">
                      <a:lumMod val="60000"/>
                      <a:lumOff val="40000"/>
                      <a:alpha val="76000"/>
                    </a:schemeClr>
                  </a:glow>
                </a:effectLst>
              </a:rPr>
              <a:t>ChatGPT</a:t>
            </a:r>
          </a:p>
          <a:p>
            <a:r>
              <a:rPr lang="pt-BR" sz="1600" b="1" dirty="0">
                <a:solidFill>
                  <a:schemeClr val="bg1"/>
                </a:solidFill>
                <a:effectLst>
                  <a:glow rad="127000">
                    <a:schemeClr val="accent6">
                      <a:lumMod val="60000"/>
                      <a:lumOff val="40000"/>
                      <a:alpha val="76000"/>
                    </a:schemeClr>
                  </a:glow>
                </a:effectLst>
              </a:rPr>
              <a:t>(</a:t>
            </a:r>
            <a:r>
              <a:rPr lang="pt-BR" sz="1600" b="1" dirty="0">
                <a:solidFill>
                  <a:schemeClr val="bg1"/>
                </a:solidFill>
                <a:effectLst>
                  <a:glow rad="127000">
                    <a:schemeClr val="accent6">
                      <a:lumMod val="60000"/>
                      <a:lumOff val="40000"/>
                      <a:alpha val="76000"/>
                    </a:schemeClr>
                  </a:glow>
                </a:effectLst>
                <a:hlinkClick r:id="rId2"/>
              </a:rPr>
              <a:t>https://chat.openai.com/chat</a:t>
            </a:r>
            <a:r>
              <a:rPr lang="pt-BR" sz="1600" b="1" dirty="0">
                <a:solidFill>
                  <a:schemeClr val="bg1"/>
                </a:solidFill>
                <a:effectLst>
                  <a:glow rad="127000">
                    <a:schemeClr val="accent6">
                      <a:lumMod val="60000"/>
                      <a:lumOff val="40000"/>
                      <a:alpha val="76000"/>
                    </a:schemeClr>
                  </a:glow>
                </a:effectLst>
              </a:rPr>
              <a:t>)</a:t>
            </a:r>
          </a:p>
          <a:p>
            <a:endParaRPr lang="pt-BR" sz="1600" b="1" dirty="0">
              <a:solidFill>
                <a:schemeClr val="bg1"/>
              </a:solidFill>
              <a:effectLst>
                <a:glow rad="127000">
                  <a:schemeClr val="accent6">
                    <a:lumMod val="60000"/>
                    <a:lumOff val="40000"/>
                    <a:alpha val="76000"/>
                  </a:schemeClr>
                </a:glow>
              </a:effectLst>
            </a:endParaRPr>
          </a:p>
          <a:p>
            <a:pPr marL="342900" indent="-342900">
              <a:buFontTx/>
              <a:buChar char="-"/>
            </a:pPr>
            <a:r>
              <a:rPr lang="pt-BR" sz="1600" b="1" dirty="0">
                <a:solidFill>
                  <a:schemeClr val="bg1"/>
                </a:solidFill>
                <a:effectLst>
                  <a:glow rad="127000">
                    <a:schemeClr val="accent6">
                      <a:lumMod val="60000"/>
                      <a:lumOff val="40000"/>
                      <a:alpha val="76000"/>
                    </a:schemeClr>
                  </a:glow>
                </a:effectLst>
              </a:rPr>
              <a:t>Pinterest</a:t>
            </a:r>
          </a:p>
          <a:p>
            <a:r>
              <a:rPr lang="pt-BR" sz="1600" b="1" dirty="0">
                <a:solidFill>
                  <a:schemeClr val="bg1"/>
                </a:solidFill>
                <a:effectLst>
                  <a:glow rad="127000">
                    <a:schemeClr val="accent6">
                      <a:lumMod val="60000"/>
                      <a:lumOff val="40000"/>
                      <a:alpha val="76000"/>
                    </a:schemeClr>
                  </a:glow>
                </a:effectLst>
              </a:rPr>
              <a:t>(</a:t>
            </a:r>
            <a:r>
              <a:rPr lang="pt-BR" sz="1600" b="1" dirty="0">
                <a:solidFill>
                  <a:schemeClr val="bg1"/>
                </a:solidFill>
                <a:effectLst>
                  <a:glow rad="127000">
                    <a:schemeClr val="accent6">
                      <a:lumMod val="60000"/>
                      <a:lumOff val="40000"/>
                      <a:alpha val="76000"/>
                    </a:schemeClr>
                  </a:glow>
                </a:effectLst>
                <a:hlinkClick r:id="rId3"/>
              </a:rPr>
              <a:t>https://br.pinterest.com</a:t>
            </a:r>
            <a:r>
              <a:rPr lang="pt-BR" sz="1600" b="1" dirty="0">
                <a:solidFill>
                  <a:schemeClr val="bg1"/>
                </a:solidFill>
                <a:effectLst>
                  <a:glow rad="127000">
                    <a:schemeClr val="accent6">
                      <a:lumMod val="60000"/>
                      <a:lumOff val="40000"/>
                      <a:alpha val="76000"/>
                    </a:schemeClr>
                  </a:glow>
                </a:effectLst>
              </a:rPr>
              <a:t>)</a:t>
            </a:r>
          </a:p>
          <a:p>
            <a:endParaRPr lang="pt-BR" sz="1600" b="1" dirty="0">
              <a:solidFill>
                <a:schemeClr val="bg1"/>
              </a:solidFill>
              <a:effectLst>
                <a:glow rad="127000">
                  <a:schemeClr val="accent6">
                    <a:lumMod val="60000"/>
                    <a:lumOff val="40000"/>
                    <a:alpha val="76000"/>
                  </a:schemeClr>
                </a:glow>
              </a:effectLst>
            </a:endParaRPr>
          </a:p>
          <a:p>
            <a:pPr marL="342900" indent="-342900">
              <a:buFontTx/>
              <a:buChar char="-"/>
            </a:pPr>
            <a:r>
              <a:rPr lang="pt-BR" sz="1600" b="1" dirty="0">
                <a:solidFill>
                  <a:schemeClr val="bg1"/>
                </a:solidFill>
                <a:effectLst>
                  <a:glow rad="127000">
                    <a:schemeClr val="accent6">
                      <a:lumMod val="60000"/>
                      <a:lumOff val="40000"/>
                      <a:alpha val="76000"/>
                    </a:schemeClr>
                  </a:glow>
                </a:effectLst>
              </a:rPr>
              <a:t>Google Images</a:t>
            </a:r>
          </a:p>
          <a:p>
            <a:r>
              <a:rPr lang="pt-BR" sz="1600" b="1" dirty="0">
                <a:solidFill>
                  <a:schemeClr val="bg1"/>
                </a:solidFill>
                <a:effectLst>
                  <a:glow rad="127000">
                    <a:schemeClr val="accent6">
                      <a:lumMod val="60000"/>
                      <a:lumOff val="40000"/>
                      <a:alpha val="76000"/>
                    </a:schemeClr>
                  </a:glow>
                </a:effectLst>
              </a:rPr>
              <a:t>(</a:t>
            </a:r>
            <a:r>
              <a:rPr lang="pt-BR" sz="1600" b="1" dirty="0">
                <a:solidFill>
                  <a:schemeClr val="bg1"/>
                </a:solidFill>
                <a:effectLst>
                  <a:glow rad="127000">
                    <a:schemeClr val="accent6">
                      <a:lumMod val="60000"/>
                      <a:lumOff val="40000"/>
                      <a:alpha val="76000"/>
                    </a:schemeClr>
                  </a:glow>
                </a:effectLst>
                <a:hlinkClick r:id="rId4"/>
              </a:rPr>
              <a:t>https://images.google.com/</a:t>
            </a:r>
            <a:r>
              <a:rPr lang="pt-BR" sz="1600" b="1" dirty="0">
                <a:solidFill>
                  <a:schemeClr val="bg1"/>
                </a:solidFill>
                <a:effectLst>
                  <a:glow rad="127000">
                    <a:schemeClr val="accent6">
                      <a:lumMod val="60000"/>
                      <a:lumOff val="40000"/>
                      <a:alpha val="76000"/>
                    </a:schemeClr>
                  </a:glow>
                </a:effectLst>
              </a:rPr>
              <a:t>)</a:t>
            </a:r>
          </a:p>
          <a:p>
            <a:endParaRPr lang="pt-BR" sz="1600" b="1" dirty="0">
              <a:solidFill>
                <a:schemeClr val="bg1"/>
              </a:solidFill>
              <a:effectLst>
                <a:glow rad="127000">
                  <a:schemeClr val="accent6">
                    <a:lumMod val="60000"/>
                    <a:lumOff val="40000"/>
                    <a:alpha val="76000"/>
                  </a:schemeClr>
                </a:glow>
              </a:effectLst>
            </a:endParaRPr>
          </a:p>
          <a:p>
            <a:pPr marL="342900" indent="-342900">
              <a:buFontTx/>
              <a:buChar char="-"/>
            </a:pPr>
            <a:r>
              <a:rPr lang="pt-BR" sz="1600" b="1" dirty="0" err="1">
                <a:solidFill>
                  <a:schemeClr val="bg1"/>
                </a:solidFill>
                <a:effectLst>
                  <a:glow rad="127000">
                    <a:schemeClr val="accent6">
                      <a:lumMod val="60000"/>
                      <a:lumOff val="40000"/>
                      <a:alpha val="76000"/>
                    </a:schemeClr>
                  </a:glow>
                </a:effectLst>
              </a:rPr>
              <a:t>My</a:t>
            </a:r>
            <a:r>
              <a:rPr lang="pt-BR" sz="1600" b="1" dirty="0">
                <a:solidFill>
                  <a:schemeClr val="bg1"/>
                </a:solidFill>
                <a:effectLst>
                  <a:glow rad="127000">
                    <a:schemeClr val="accent6">
                      <a:lumMod val="60000"/>
                      <a:lumOff val="40000"/>
                      <a:alpha val="76000"/>
                    </a:schemeClr>
                  </a:glow>
                </a:effectLst>
              </a:rPr>
              <a:t> Color Space</a:t>
            </a:r>
          </a:p>
          <a:p>
            <a:r>
              <a:rPr lang="pt-BR" sz="1600" b="1" dirty="0">
                <a:solidFill>
                  <a:schemeClr val="bg1"/>
                </a:solidFill>
                <a:effectLst>
                  <a:glow rad="127000">
                    <a:schemeClr val="accent6">
                      <a:lumMod val="60000"/>
                      <a:lumOff val="40000"/>
                      <a:alpha val="76000"/>
                    </a:schemeClr>
                  </a:glow>
                </a:effectLst>
              </a:rPr>
              <a:t>(</a:t>
            </a:r>
            <a:r>
              <a:rPr lang="pt-BR" sz="1600" b="1" dirty="0">
                <a:solidFill>
                  <a:schemeClr val="bg1"/>
                </a:solidFill>
                <a:effectLst>
                  <a:glow rad="127000">
                    <a:schemeClr val="accent6">
                      <a:lumMod val="60000"/>
                      <a:lumOff val="40000"/>
                      <a:alpha val="76000"/>
                    </a:schemeClr>
                  </a:glow>
                </a:effectLst>
                <a:hlinkClick r:id="rId5"/>
              </a:rPr>
              <a:t>https://mycolor.space/</a:t>
            </a:r>
            <a:r>
              <a:rPr lang="pt-BR" sz="1600" b="1" dirty="0">
                <a:solidFill>
                  <a:schemeClr val="bg1"/>
                </a:solidFill>
                <a:effectLst>
                  <a:glow rad="127000">
                    <a:schemeClr val="accent6">
                      <a:lumMod val="60000"/>
                      <a:lumOff val="40000"/>
                      <a:alpha val="76000"/>
                    </a:schemeClr>
                  </a:glow>
                </a:effectLst>
              </a:rPr>
              <a:t>)</a:t>
            </a:r>
          </a:p>
          <a:p>
            <a:endParaRPr lang="pt-BR" sz="1600" b="1" dirty="0">
              <a:solidFill>
                <a:schemeClr val="bg1"/>
              </a:solidFill>
              <a:effectLst>
                <a:glow rad="127000">
                  <a:schemeClr val="accent6">
                    <a:lumMod val="60000"/>
                    <a:lumOff val="40000"/>
                    <a:alpha val="76000"/>
                  </a:schemeClr>
                </a:glow>
              </a:effectLst>
            </a:endParaRPr>
          </a:p>
        </p:txBody>
      </p:sp>
    </p:spTree>
    <p:extLst>
      <p:ext uri="{BB962C8B-B14F-4D97-AF65-F5344CB8AC3E}">
        <p14:creationId xmlns:p14="http://schemas.microsoft.com/office/powerpoint/2010/main" val="20028340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334</TotalTime>
  <Words>912</Words>
  <Application>Microsoft Office PowerPoint</Application>
  <PresentationFormat>Papel A4 (210 x 297 mm)</PresentationFormat>
  <Paragraphs>49</Paragraphs>
  <Slides>10</Slides>
  <Notes>0</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10</vt:i4>
      </vt:variant>
    </vt:vector>
  </HeadingPairs>
  <TitlesOfParts>
    <vt:vector size="15" baseType="lpstr">
      <vt:lpstr>Arial</vt:lpstr>
      <vt:lpstr>Calibri</vt:lpstr>
      <vt:lpstr>Calibri Light</vt:lpstr>
      <vt:lpstr>Tema do Office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Ricardo Duplat</dc:creator>
  <cp:lastModifiedBy>Ricardo Duplat</cp:lastModifiedBy>
  <cp:revision>4</cp:revision>
  <dcterms:created xsi:type="dcterms:W3CDTF">2024-06-17T14:06:59Z</dcterms:created>
  <dcterms:modified xsi:type="dcterms:W3CDTF">2024-06-17T19:41:20Z</dcterms:modified>
</cp:coreProperties>
</file>