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1" r:id="rId6"/>
    <p:sldId id="257" r:id="rId7"/>
    <p:sldId id="278" r:id="rId8"/>
    <p:sldId id="279" r:id="rId9"/>
    <p:sldId id="286" r:id="rId10"/>
    <p:sldId id="291" r:id="rId11"/>
    <p:sldId id="281" r:id="rId12"/>
    <p:sldId id="282" r:id="rId13"/>
    <p:sldId id="283" r:id="rId14"/>
    <p:sldId id="287" r:id="rId15"/>
    <p:sldId id="285" r:id="rId16"/>
    <p:sldId id="288" r:id="rId17"/>
    <p:sldId id="289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93"/>
  </p:normalViewPr>
  <p:slideViewPr>
    <p:cSldViewPr>
      <p:cViewPr varScale="1">
        <p:scale>
          <a:sx n="68" d="100"/>
          <a:sy n="68" d="100"/>
        </p:scale>
        <p:origin x="124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830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2FAFC-9F3A-4FF4-9042-28401B9632E5}" type="datetimeFigureOut">
              <a:rPr lang="fr-FR" smtClean="0"/>
              <a:t>28/05/2018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A5BB5-9D3B-4FD6-ACD0-AAE051C785DC}" type="slidenum">
              <a:rPr lang="fr-FR" sz="1600" smtClean="0"/>
              <a:t>‹N°›</a:t>
            </a:fld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389174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D09-ADFA-4BFB-9516-97A7741C8DC4}" type="datetimeFigureOut">
              <a:rPr lang="en-US" smtClean="0"/>
              <a:t>5/28/2018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BB120-12B8-4D6D-92CF-F32561B4A68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2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46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15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15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15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15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15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15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15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39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32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15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15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15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62E9-0122-47B4-B28B-B4DFBD73ADE4}" type="datetime1">
              <a:rPr lang="en-US" smtClean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‹N°›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5DF6-CD7D-4AC6-80D5-2CC765BEA9B5}" type="datetime1">
              <a:rPr lang="en-US" smtClean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5DF6-CD7D-4AC6-80D5-2CC765BEA9B5}" type="datetime1">
              <a:rPr lang="en-US" smtClean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fr-FR"/>
              <a:t>Modifiez le style du titre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7A7D-C0B5-4946-AC08-72BC3415D831}" type="datetime1">
              <a:rPr lang="en-US" smtClean="0"/>
              <a:t>5/28/2018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051576" y="16396"/>
            <a:ext cx="504056" cy="69269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Slide Number Placeholder 10"/>
          <p:cNvSpPr txBox="1">
            <a:spLocks/>
          </p:cNvSpPr>
          <p:nvPr userDrawn="1"/>
        </p:nvSpPr>
        <p:spPr>
          <a:xfrm>
            <a:off x="8051576" y="277044"/>
            <a:ext cx="504056" cy="432048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ctr" defTabSz="914400" rtl="0" eaLnBrk="1" latinLnBrk="0" hangingPunct="1">
              <a:defRPr lang="fr-FR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645B59-E2AC-42AD-A651-8113F3B50929}" type="slidenum">
              <a:rPr lang="en-US" sz="14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‹N°›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6C054-5C9B-4002-AC9F-7C83A48A938F}" type="datetime1">
              <a:rPr lang="en-US" smtClean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812360" y="0"/>
            <a:ext cx="504056" cy="6926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7812360" y="277044"/>
            <a:ext cx="504056" cy="432048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ctr" defTabSz="914400" rtl="0" eaLnBrk="1" latinLnBrk="0" hangingPunct="1">
              <a:defRPr lang="fr-FR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645B59-E2AC-42AD-A651-8113F3B50929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5DF6-CD7D-4AC6-80D5-2CC765BEA9B5}" type="datetime1">
              <a:rPr lang="en-US" smtClean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5DF6-CD7D-4AC6-80D5-2CC765BEA9B5}" type="datetime1">
              <a:rPr lang="en-US" smtClean="0"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5DF6-CD7D-4AC6-80D5-2CC765BEA9B5}" type="datetime1">
              <a:rPr lang="en-US" smtClean="0"/>
              <a:t>5/28/2018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6A46-E375-4D49-A0D5-FD2FADDDBD23}" type="datetime1">
              <a:rPr lang="en-US" smtClean="0"/>
              <a:t>5/28/2018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7812360" y="0"/>
            <a:ext cx="504056" cy="6926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7812360" y="277044"/>
            <a:ext cx="504056" cy="432048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ctr" defTabSz="914400" rtl="0" eaLnBrk="1" latinLnBrk="0" hangingPunct="1">
              <a:defRPr lang="fr-FR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645B59-E2AC-42AD-A651-8113F3B50929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373BA-5A67-41E9-974C-204D784B1580}" type="datetime1">
              <a:rPr lang="en-US" smtClean="0"/>
              <a:t>5/28/2018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812360" y="0"/>
            <a:ext cx="504056" cy="6926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Slide Number Placeholder 10"/>
          <p:cNvSpPr txBox="1">
            <a:spLocks/>
          </p:cNvSpPr>
          <p:nvPr userDrawn="1"/>
        </p:nvSpPr>
        <p:spPr>
          <a:xfrm>
            <a:off x="7812360" y="277044"/>
            <a:ext cx="504056" cy="432048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ctr" defTabSz="914400" rtl="0" eaLnBrk="1" latinLnBrk="0" hangingPunct="1">
              <a:defRPr lang="fr-FR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645B59-E2AC-42AD-A651-8113F3B50929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5DF6-CD7D-4AC6-80D5-2CC765BEA9B5}" type="datetime1">
              <a:rPr lang="en-US" smtClean="0"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5DF6-CD7D-4AC6-80D5-2CC765BEA9B5}" type="datetime1">
              <a:rPr lang="en-US" smtClean="0"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4BD5DF6-CD7D-4AC6-80D5-2CC765BEA9B5}" type="datetime1">
              <a:rPr lang="en-US" smtClean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9552" y="3140968"/>
            <a:ext cx="8208912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75556" y="1059756"/>
            <a:ext cx="7920880" cy="792088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Projet Python : Othello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95536" y="602128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Thomas DUPOND, Alexandre PIOT</a:t>
            </a:r>
          </a:p>
        </p:txBody>
      </p:sp>
      <p:pic>
        <p:nvPicPr>
          <p:cNvPr id="7" name="Picture 2" descr="Image result for othello je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2204864"/>
            <a:ext cx="4176464" cy="306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eur droit 8"/>
          <p:cNvCxnSpPr/>
          <p:nvPr/>
        </p:nvCxnSpPr>
        <p:spPr>
          <a:xfrm>
            <a:off x="1060578" y="1844824"/>
            <a:ext cx="69508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01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7361827" y="6475263"/>
            <a:ext cx="1769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2. Types de joueurs</a:t>
            </a:r>
          </a:p>
        </p:txBody>
      </p:sp>
      <p:sp>
        <p:nvSpPr>
          <p:cNvPr id="282" name="Sous-titre 2"/>
          <p:cNvSpPr txBox="1">
            <a:spLocks/>
          </p:cNvSpPr>
          <p:nvPr/>
        </p:nvSpPr>
        <p:spPr>
          <a:xfrm>
            <a:off x="107504" y="908720"/>
            <a:ext cx="8853533" cy="504056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fr-FR" sz="2800">
                <a:latin typeface="+mn-lt"/>
              </a:defRPr>
            </a:lvl1pPr>
            <a:lvl2pPr marL="742950" indent="-285750" eaLnBrk="1" hangingPunct="1">
              <a:buChar char="–"/>
              <a:defRPr lang="fr-FR" sz="2400">
                <a:latin typeface="+mn-lt"/>
              </a:defRPr>
            </a:lvl2pPr>
            <a:lvl3pPr marL="1143000" indent="-228600" eaLnBrk="1" hangingPunct="1">
              <a:buChar char="•"/>
              <a:defRPr lang="fr-FR" sz="2400">
                <a:latin typeface="+mn-lt"/>
              </a:defRPr>
            </a:lvl3pPr>
            <a:lvl4pPr marL="1600200" indent="-228600" eaLnBrk="1" hangingPunct="1">
              <a:buChar char="–"/>
              <a:defRPr lang="fr-FR" sz="2000">
                <a:latin typeface="+mn-lt"/>
              </a:defRPr>
            </a:lvl4pPr>
            <a:lvl5pPr marL="2057400" indent="-228600" eaLnBrk="1" hangingPunct="1">
              <a:buChar char="»"/>
              <a:defRPr lang="fr-FR" sz="2000"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fr-FR" sz="2400" b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Intelligences artificielles (IA)</a:t>
            </a:r>
          </a:p>
          <a:p>
            <a:pPr marL="0" indent="0">
              <a:spcAft>
                <a:spcPts val="1000"/>
              </a:spcAft>
              <a:buNone/>
            </a:pPr>
            <a:endParaRPr lang="fr-FR" sz="2400" b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Intégrer correctement l’environnement du jeu (plateau, pions, joueurs…)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 un jeu qui respecte les règles énoncées.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Tester notre code.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 des intelligences artificielles.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Mettre en place une interface homme-machine (IHM) ergonomique.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16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54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981805" y="6495297"/>
            <a:ext cx="2162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4. Précisions techniques</a:t>
            </a:r>
          </a:p>
        </p:txBody>
      </p:sp>
      <p:sp>
        <p:nvSpPr>
          <p:cNvPr id="282" name="Sous-titre 2"/>
          <p:cNvSpPr txBox="1">
            <a:spLocks/>
          </p:cNvSpPr>
          <p:nvPr/>
        </p:nvSpPr>
        <p:spPr>
          <a:xfrm>
            <a:off x="107504" y="908720"/>
            <a:ext cx="8853533" cy="504056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fr-FR" sz="2800">
                <a:latin typeface="+mn-lt"/>
              </a:defRPr>
            </a:lvl1pPr>
            <a:lvl2pPr marL="742950" indent="-285750" eaLnBrk="1" hangingPunct="1">
              <a:buChar char="–"/>
              <a:defRPr lang="fr-FR" sz="2400">
                <a:latin typeface="+mn-lt"/>
              </a:defRPr>
            </a:lvl2pPr>
            <a:lvl3pPr marL="1143000" indent="-228600" eaLnBrk="1" hangingPunct="1">
              <a:buChar char="•"/>
              <a:defRPr lang="fr-FR" sz="2400">
                <a:latin typeface="+mn-lt"/>
              </a:defRPr>
            </a:lvl3pPr>
            <a:lvl4pPr marL="1600200" indent="-228600" eaLnBrk="1" hangingPunct="1">
              <a:buChar char="–"/>
              <a:defRPr lang="fr-FR" sz="2000">
                <a:latin typeface="+mn-lt"/>
              </a:defRPr>
            </a:lvl4pPr>
            <a:lvl5pPr marL="2057400" indent="-228600" eaLnBrk="1" hangingPunct="1">
              <a:buChar char="»"/>
              <a:defRPr lang="fr-FR" sz="2000"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fr-FR" sz="2400" b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Intelligence artificielle « minmax »</a:t>
            </a:r>
            <a:endParaRPr lang="fr-FR" sz="2400" b="1" i="1" kern="0" dirty="0">
              <a:solidFill>
                <a:srgbClr val="002060"/>
              </a:solidFill>
              <a:latin typeface="+mj-lt"/>
              <a:cs typeface="Calibri" panose="020F0502020204030204" pitchFamily="34" charset="0"/>
            </a:endParaRPr>
          </a:p>
          <a:p>
            <a:pPr marL="0" indent="0">
              <a:spcAft>
                <a:spcPts val="1000"/>
              </a:spcAft>
              <a:buNone/>
            </a:pPr>
            <a:endParaRPr lang="fr-FR" sz="2400" b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Intégrer correctement l’environnement du jeu (plateau, pions, joueurs…)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 un jeu qui respecte les règles énoncées.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Tester notre code.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 des intelligences artificielles.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Mettre en place une interface homme-machine (IHM) ergonomique.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16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3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482759" y="6475263"/>
            <a:ext cx="2661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3. Interaction avec l’utilisateur</a:t>
            </a:r>
          </a:p>
        </p:txBody>
      </p:sp>
      <p:sp>
        <p:nvSpPr>
          <p:cNvPr id="282" name="Sous-titre 2"/>
          <p:cNvSpPr txBox="1">
            <a:spLocks/>
          </p:cNvSpPr>
          <p:nvPr/>
        </p:nvSpPr>
        <p:spPr>
          <a:xfrm>
            <a:off x="107504" y="908720"/>
            <a:ext cx="8853533" cy="54006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fr-FR" sz="2800">
                <a:latin typeface="+mn-lt"/>
              </a:defRPr>
            </a:lvl1pPr>
            <a:lvl2pPr marL="742950" indent="-285750" eaLnBrk="1" hangingPunct="1">
              <a:buChar char="–"/>
              <a:defRPr lang="fr-FR" sz="2400">
                <a:latin typeface="+mn-lt"/>
              </a:defRPr>
            </a:lvl2pPr>
            <a:lvl3pPr marL="1143000" indent="-228600" eaLnBrk="1" hangingPunct="1">
              <a:buChar char="•"/>
              <a:defRPr lang="fr-FR" sz="2400">
                <a:latin typeface="+mn-lt"/>
              </a:defRPr>
            </a:lvl3pPr>
            <a:lvl4pPr marL="1600200" indent="-228600" eaLnBrk="1" hangingPunct="1">
              <a:buChar char="–"/>
              <a:defRPr lang="fr-FR" sz="2000">
                <a:latin typeface="+mn-lt"/>
              </a:defRPr>
            </a:lvl4pPr>
            <a:lvl5pPr marL="2057400" indent="-228600" eaLnBrk="1" hangingPunct="1">
              <a:buChar char="»"/>
              <a:defRPr lang="fr-FR" sz="2000"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fr-FR" sz="2400" b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Interaction avec l’utilisateur</a:t>
            </a:r>
          </a:p>
          <a:p>
            <a:pPr marL="0" indent="0">
              <a:spcAft>
                <a:spcPts val="1000"/>
              </a:spcAft>
              <a:buNone/>
            </a:pPr>
            <a:endParaRPr lang="en-GB" sz="2400" b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1000"/>
              </a:spcAft>
              <a:buNone/>
            </a:pPr>
            <a:endParaRPr lang="en-GB" sz="2400" b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1000"/>
              </a:spcAft>
              <a:buNone/>
            </a:pPr>
            <a:endParaRPr lang="fr-FR" sz="2400" b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Aft>
                <a:spcPts val="1000"/>
              </a:spcAft>
              <a:buFont typeface="+mj-lt"/>
              <a:buAutoNum type="arabicPeriod"/>
            </a:pPr>
            <a:r>
              <a:rPr lang="en-GB" sz="20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Boutons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eriod"/>
            </a:pPr>
            <a:r>
              <a:rPr lang="en-GB" sz="2000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Boîte</a:t>
            </a:r>
            <a:r>
              <a:rPr lang="en-GB" sz="20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à </a:t>
            </a:r>
            <a:r>
              <a:rPr lang="en-GB" sz="2000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choix</a:t>
            </a:r>
            <a:r>
              <a:rPr lang="en-GB" sz="20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multiples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eriod"/>
            </a:pPr>
            <a:r>
              <a:rPr lang="en-GB" sz="20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Interface de </a:t>
            </a:r>
            <a:r>
              <a:rPr lang="en-GB" sz="2000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jeu</a:t>
            </a:r>
            <a:endParaRPr lang="en-GB" sz="20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B1C6E2D-ED03-4D0A-8186-52B05DEDAA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875" b="33192"/>
          <a:stretch/>
        </p:blipFill>
        <p:spPr>
          <a:xfrm>
            <a:off x="4283968" y="1891724"/>
            <a:ext cx="3851920" cy="34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9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981805" y="6495297"/>
            <a:ext cx="2162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4. Précisions techniques</a:t>
            </a:r>
          </a:p>
        </p:txBody>
      </p:sp>
      <p:sp>
        <p:nvSpPr>
          <p:cNvPr id="282" name="Sous-titre 2"/>
          <p:cNvSpPr txBox="1">
            <a:spLocks/>
          </p:cNvSpPr>
          <p:nvPr/>
        </p:nvSpPr>
        <p:spPr>
          <a:xfrm>
            <a:off x="107505" y="908719"/>
            <a:ext cx="8784976" cy="223224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fr-FR" sz="2800">
                <a:latin typeface="+mn-lt"/>
              </a:defRPr>
            </a:lvl1pPr>
            <a:lvl2pPr marL="742950" indent="-285750" eaLnBrk="1" hangingPunct="1">
              <a:buChar char="–"/>
              <a:defRPr lang="fr-FR" sz="2400">
                <a:latin typeface="+mn-lt"/>
              </a:defRPr>
            </a:lvl2pPr>
            <a:lvl3pPr marL="1143000" indent="-228600" eaLnBrk="1" hangingPunct="1">
              <a:buChar char="•"/>
              <a:defRPr lang="fr-FR" sz="2400">
                <a:latin typeface="+mn-lt"/>
              </a:defRPr>
            </a:lvl3pPr>
            <a:lvl4pPr marL="1600200" indent="-228600" eaLnBrk="1" hangingPunct="1">
              <a:buChar char="–"/>
              <a:defRPr lang="fr-FR" sz="2000">
                <a:latin typeface="+mn-lt"/>
              </a:defRPr>
            </a:lvl4pPr>
            <a:lvl5pPr marL="2057400" indent="-228600" eaLnBrk="1" hangingPunct="1">
              <a:buChar char="»"/>
              <a:defRPr lang="fr-FR" sz="2000"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fr-FR" sz="2400" b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Faire jouer un humain ou deux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GB" sz="2000" b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sz="2000" i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Problématique : La fonction jouer joue permet de demander aux IA où elles désirent jouer. Mais un humain a besoin de temps de réflexion.</a:t>
            </a:r>
          </a:p>
          <a:p>
            <a:pPr marL="0" indent="0" algn="just">
              <a:spcAft>
                <a:spcPts val="1000"/>
              </a:spcAft>
              <a:buNone/>
            </a:pPr>
            <a:endParaRPr lang="fr-FR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Aft>
                <a:spcPts val="1000"/>
              </a:spcAft>
              <a:buNone/>
            </a:pPr>
            <a:r>
              <a:rPr lang="fr-FR" sz="2000" i="1" kern="0" dirty="0">
                <a:latin typeface="Calibri" panose="020F0502020204030204" pitchFamily="34" charset="0"/>
                <a:cs typeface="Calibri" panose="020F0502020204030204" pitchFamily="34" charset="0"/>
              </a:rPr>
              <a:t>Solution possible </a:t>
            </a:r>
            <a:r>
              <a:rPr lang="fr-FR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: Faire en sorte que l’IHM attende que le joueur joue.</a:t>
            </a:r>
          </a:p>
          <a:p>
            <a:pPr marL="0" indent="0" algn="just">
              <a:spcAft>
                <a:spcPts val="1000"/>
              </a:spcAft>
              <a:buNone/>
            </a:pPr>
            <a:endParaRPr lang="fr-FR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Aft>
                <a:spcPts val="1000"/>
              </a:spcAft>
              <a:buNone/>
            </a:pPr>
            <a:endParaRPr lang="en-GB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Aft>
                <a:spcPts val="1000"/>
              </a:spcAft>
              <a:buNone/>
            </a:pPr>
            <a:endParaRPr lang="fr-FR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F6520F7-B89A-47A7-ADCE-F7784E1CDF12}"/>
              </a:ext>
            </a:extLst>
          </p:cNvPr>
          <p:cNvSpPr txBox="1"/>
          <p:nvPr/>
        </p:nvSpPr>
        <p:spPr>
          <a:xfrm>
            <a:off x="107504" y="3284984"/>
            <a:ext cx="8784976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fr-FR" sz="2000" i="1" kern="0" dirty="0">
                <a:latin typeface="Calibri" panose="020F0502020204030204" pitchFamily="34" charset="0"/>
                <a:cs typeface="Calibri" panose="020F0502020204030204" pitchFamily="34" charset="0"/>
              </a:rPr>
              <a:t>Solution choisie </a:t>
            </a:r>
            <a:r>
              <a:rPr lang="fr-FR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: Faire en sorte que </a:t>
            </a:r>
            <a:r>
              <a:rPr lang="fr-FR" sz="2000" kern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choix du joueur lance l’exécution d’un tour.</a:t>
            </a:r>
          </a:p>
          <a:p>
            <a:pPr algn="just">
              <a:spcAft>
                <a:spcPts val="1000"/>
              </a:spcAft>
            </a:pPr>
            <a:r>
              <a:rPr lang="fr-FR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Pour cela, une fonction qui s’exécute lorsque un clic sur l’IHM est détecté, récupère la position et joue la </a:t>
            </a:r>
            <a:r>
              <a:rPr lang="fr-FR" sz="2000" kern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bonne couleur</a:t>
            </a:r>
            <a:r>
              <a:rPr lang="fr-FR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au </a:t>
            </a:r>
            <a:r>
              <a:rPr lang="fr-FR" sz="2000" kern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 endroit</a:t>
            </a:r>
            <a:r>
              <a:rPr lang="fr-FR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spcAft>
                <a:spcPts val="1000"/>
              </a:spcAft>
            </a:pPr>
            <a:r>
              <a:rPr lang="en-GB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spcAft>
                <a:spcPts val="1000"/>
              </a:spcAft>
            </a:pPr>
            <a:r>
              <a:rPr lang="fr-FR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Ensuite c’est le tour du prochain joueur</a:t>
            </a:r>
          </a:p>
          <a:p>
            <a:pPr algn="just">
              <a:spcAft>
                <a:spcPts val="1000"/>
              </a:spcAft>
            </a:pPr>
            <a:r>
              <a:rPr lang="en-GB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	 Et </a:t>
            </a:r>
            <a:r>
              <a:rPr lang="fr-FR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si le deuxième joueur est aussi un humain ?</a:t>
            </a:r>
          </a:p>
        </p:txBody>
      </p:sp>
    </p:spTree>
    <p:extLst>
      <p:ext uri="{BB962C8B-B14F-4D97-AF65-F5344CB8AC3E}">
        <p14:creationId xmlns:p14="http://schemas.microsoft.com/office/powerpoint/2010/main" val="3540549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ous-titre 2"/>
          <p:cNvSpPr txBox="1">
            <a:spLocks/>
          </p:cNvSpPr>
          <p:nvPr/>
        </p:nvSpPr>
        <p:spPr>
          <a:xfrm>
            <a:off x="107504" y="908720"/>
            <a:ext cx="8853533" cy="504056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fr-FR" sz="2800">
                <a:latin typeface="+mn-lt"/>
              </a:defRPr>
            </a:lvl1pPr>
            <a:lvl2pPr marL="742950" indent="-285750" eaLnBrk="1" hangingPunct="1">
              <a:buChar char="–"/>
              <a:defRPr lang="fr-FR" sz="2400">
                <a:latin typeface="+mn-lt"/>
              </a:defRPr>
            </a:lvl2pPr>
            <a:lvl3pPr marL="1143000" indent="-228600" eaLnBrk="1" hangingPunct="1">
              <a:buChar char="•"/>
              <a:defRPr lang="fr-FR" sz="2400">
                <a:latin typeface="+mn-lt"/>
              </a:defRPr>
            </a:lvl3pPr>
            <a:lvl4pPr marL="1600200" indent="-228600" eaLnBrk="1" hangingPunct="1">
              <a:buChar char="–"/>
              <a:defRPr lang="fr-FR" sz="2000">
                <a:latin typeface="+mn-lt"/>
              </a:defRPr>
            </a:lvl4pPr>
            <a:lvl5pPr marL="2057400" indent="-228600" eaLnBrk="1" hangingPunct="1">
              <a:buChar char="»"/>
              <a:defRPr lang="fr-FR" sz="2000"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fr-FR" sz="2400" b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Conclusion</a:t>
            </a:r>
            <a:endParaRPr lang="fr-FR" sz="2400" b="1" i="1" kern="0" dirty="0">
              <a:solidFill>
                <a:srgbClr val="002060"/>
              </a:solidFill>
              <a:latin typeface="+mj-lt"/>
              <a:cs typeface="Calibri" panose="020F0502020204030204" pitchFamily="34" charset="0"/>
            </a:endParaRPr>
          </a:p>
          <a:p>
            <a:pPr marL="0" indent="0">
              <a:spcAft>
                <a:spcPts val="1000"/>
              </a:spcAft>
              <a:buNone/>
            </a:pPr>
            <a:endParaRPr lang="fr-FR" sz="2400" b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Intégrer correctement l’environnement du jeu (plateau, pions, joueurs…)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 un jeu qui respecte les règles énoncées.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Tester notre code.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 des intelligences artificielles.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Mettre en place une interface homme-machine (IHM) ergonomique.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16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0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395536" y="692696"/>
            <a:ext cx="8229600" cy="57606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342900">
              <a:spcBef>
                <a:spcPts val="300"/>
              </a:spcBef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Présentation du jeu</a:t>
            </a:r>
          </a:p>
          <a:p>
            <a:pPr marL="742950" lvl="1" indent="-342900">
              <a:spcBef>
                <a:spcPts val="300"/>
              </a:spcBef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Objectifs</a:t>
            </a:r>
          </a:p>
          <a:p>
            <a:pPr marL="742950" lvl="1" indent="-342900">
              <a:spcBef>
                <a:spcPts val="300"/>
              </a:spcBef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spcBef>
                <a:spcPts val="3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Intégration des structures de jeu</a:t>
            </a:r>
          </a:p>
          <a:p>
            <a:pPr marL="788670" lvl="1" indent="-514350">
              <a:spcBef>
                <a:spcPts val="3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Réalisation d’un coup</a:t>
            </a:r>
          </a:p>
          <a:p>
            <a:pPr marL="788670" lvl="1" indent="-514350">
              <a:spcBef>
                <a:spcPts val="3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récisions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: Méthode </a:t>
            </a:r>
            <a:r>
              <a:rPr lang="fr-FR" i="1" dirty="0" err="1">
                <a:latin typeface="Calibri" panose="020F0502020204030204" pitchFamily="34" charset="0"/>
                <a:cs typeface="Calibri" panose="020F0502020204030204" pitchFamily="34" charset="0"/>
              </a:rPr>
              <a:t>coupValide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88670" lvl="1" indent="-514350">
              <a:spcBef>
                <a:spcPts val="3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Réalisation d’une partie</a:t>
            </a:r>
          </a:p>
          <a:p>
            <a:pPr marL="788670" lvl="1" indent="-514350">
              <a:spcBef>
                <a:spcPts val="3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spcBef>
                <a:spcPts val="3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Types de joueurs</a:t>
            </a:r>
          </a:p>
          <a:p>
            <a:pPr marL="788670" lvl="1" indent="-514350">
              <a:spcBef>
                <a:spcPts val="3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Humains</a:t>
            </a:r>
          </a:p>
          <a:p>
            <a:pPr marL="788670" lvl="1" indent="-514350">
              <a:spcBef>
                <a:spcPts val="3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Artificiels</a:t>
            </a:r>
          </a:p>
          <a:p>
            <a:pPr marL="788670" lvl="1" indent="-514350">
              <a:spcBef>
                <a:spcPts val="3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Précisions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: Intelligence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artificielle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« 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minmax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 »</a:t>
            </a:r>
          </a:p>
          <a:p>
            <a:pPr marL="788670" lvl="1" indent="-514350">
              <a:spcBef>
                <a:spcPts val="3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spcBef>
                <a:spcPts val="3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Interaction avec l’utilisateur</a:t>
            </a:r>
          </a:p>
          <a:p>
            <a:pPr marL="788670" lvl="1" indent="-514350">
              <a:spcBef>
                <a:spcPts val="3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Interface Homme-Machine</a:t>
            </a:r>
          </a:p>
          <a:p>
            <a:pPr marL="788670" lvl="1" indent="-514350">
              <a:spcBef>
                <a:spcPts val="3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Précisions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: Faire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jouer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humain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deux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spcBef>
                <a:spcPts val="3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88670" lvl="1" indent="-514350">
              <a:spcBef>
                <a:spcPts val="3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endParaRPr lang="fr-FR" sz="2000" dirty="0">
              <a:cs typeface="Calibri" panose="020F0502020204030204" pitchFamily="34" charset="0"/>
            </a:endParaRPr>
          </a:p>
          <a:p>
            <a:pPr marL="788670" lvl="1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02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7909759" y="6492894"/>
            <a:ext cx="1209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</a:p>
        </p:txBody>
      </p:sp>
      <p:sp>
        <p:nvSpPr>
          <p:cNvPr id="282" name="Sous-titre 2"/>
          <p:cNvSpPr txBox="1">
            <a:spLocks/>
          </p:cNvSpPr>
          <p:nvPr/>
        </p:nvSpPr>
        <p:spPr>
          <a:xfrm>
            <a:off x="107504" y="908720"/>
            <a:ext cx="8853533" cy="5584174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fr-FR" sz="2800">
                <a:latin typeface="+mn-lt"/>
              </a:defRPr>
            </a:lvl1pPr>
            <a:lvl2pPr marL="742950" indent="-285750" eaLnBrk="1" hangingPunct="1">
              <a:buChar char="–"/>
              <a:defRPr lang="fr-FR" sz="2400">
                <a:latin typeface="+mn-lt"/>
              </a:defRPr>
            </a:lvl2pPr>
            <a:lvl3pPr marL="1143000" indent="-228600" eaLnBrk="1" hangingPunct="1">
              <a:buChar char="•"/>
              <a:defRPr lang="fr-FR" sz="2400">
                <a:latin typeface="+mn-lt"/>
              </a:defRPr>
            </a:lvl3pPr>
            <a:lvl4pPr marL="1600200" indent="-228600" eaLnBrk="1" hangingPunct="1">
              <a:buChar char="–"/>
              <a:defRPr lang="fr-FR" sz="2000">
                <a:latin typeface="+mn-lt"/>
              </a:defRPr>
            </a:lvl4pPr>
            <a:lvl5pPr marL="2057400" indent="-228600" eaLnBrk="1" hangingPunct="1">
              <a:buChar char="»"/>
              <a:defRPr lang="fr-FR" sz="2000"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fr-FR" sz="2400" b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Présentation du jeu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64 cases, 64 pions.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noirs commencent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jeu se joue tour par tour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joueur qui ne peut jouer 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passe son tour.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pion ne peut être placé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 s’il est adjacent à un pion adverse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 s’il encadre au moins un pion adverse.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16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5662376" y="908720"/>
            <a:ext cx="2808312" cy="2319759"/>
            <a:chOff x="5690232" y="1117601"/>
            <a:chExt cx="2808312" cy="2319759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12" b="13092"/>
            <a:stretch/>
          </p:blipFill>
          <p:spPr bwMode="auto">
            <a:xfrm>
              <a:off x="5690232" y="1117601"/>
              <a:ext cx="2808312" cy="215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ZoneTexte 1"/>
            <p:cNvSpPr txBox="1"/>
            <p:nvPr/>
          </p:nvSpPr>
          <p:spPr>
            <a:xfrm>
              <a:off x="6050271" y="3118889"/>
              <a:ext cx="2088232" cy="318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Configuration initiale</a:t>
              </a: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5979854" y="3779167"/>
            <a:ext cx="2257186" cy="2443019"/>
            <a:chOff x="5979854" y="3779167"/>
            <a:chExt cx="2257186" cy="2443019"/>
          </a:xfrm>
        </p:grpSpPr>
        <p:grpSp>
          <p:nvGrpSpPr>
            <p:cNvPr id="11" name="Groupe 10"/>
            <p:cNvGrpSpPr/>
            <p:nvPr/>
          </p:nvGrpSpPr>
          <p:grpSpPr>
            <a:xfrm>
              <a:off x="5979854" y="3779167"/>
              <a:ext cx="2257186" cy="2443019"/>
              <a:chOff x="5987222" y="3933056"/>
              <a:chExt cx="2257186" cy="2443019"/>
            </a:xfrm>
          </p:grpSpPr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740"/>
              <a:stretch/>
            </p:blipFill>
            <p:spPr bwMode="auto">
              <a:xfrm>
                <a:off x="5987222" y="3933056"/>
                <a:ext cx="2158619" cy="2135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4" name="ZoneTexte 63"/>
              <p:cNvSpPr txBox="1"/>
              <p:nvPr/>
            </p:nvSpPr>
            <p:spPr>
              <a:xfrm>
                <a:off x="6022416" y="6068298"/>
                <a:ext cx="2221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/>
                  <a:t>Exemples de coups</a:t>
                </a:r>
              </a:p>
            </p:txBody>
          </p:sp>
        </p:grpSp>
        <p:sp>
          <p:nvSpPr>
            <p:cNvPr id="15" name="Croix 14"/>
            <p:cNvSpPr/>
            <p:nvPr/>
          </p:nvSpPr>
          <p:spPr>
            <a:xfrm rot="18868339">
              <a:off x="7062016" y="5321553"/>
              <a:ext cx="169027" cy="164825"/>
            </a:xfrm>
            <a:prstGeom prst="plus">
              <a:avLst>
                <a:gd name="adj" fmla="val 447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Croix 67"/>
            <p:cNvSpPr/>
            <p:nvPr/>
          </p:nvSpPr>
          <p:spPr>
            <a:xfrm rot="18868339">
              <a:off x="7773854" y="4640057"/>
              <a:ext cx="169027" cy="164825"/>
            </a:xfrm>
            <a:prstGeom prst="plus">
              <a:avLst>
                <a:gd name="adj" fmla="val 447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Croix 68"/>
            <p:cNvSpPr/>
            <p:nvPr/>
          </p:nvSpPr>
          <p:spPr>
            <a:xfrm rot="18868339">
              <a:off x="6855076" y="3968686"/>
              <a:ext cx="169027" cy="164825"/>
            </a:xfrm>
            <a:prstGeom prst="plus">
              <a:avLst>
                <a:gd name="adj" fmla="val 447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Croix 69"/>
            <p:cNvSpPr/>
            <p:nvPr/>
          </p:nvSpPr>
          <p:spPr>
            <a:xfrm rot="18868339">
              <a:off x="6856633" y="5312823"/>
              <a:ext cx="169027" cy="164825"/>
            </a:xfrm>
            <a:prstGeom prst="plus">
              <a:avLst>
                <a:gd name="adj" fmla="val 447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Croix 70"/>
            <p:cNvSpPr/>
            <p:nvPr/>
          </p:nvSpPr>
          <p:spPr>
            <a:xfrm rot="18868339">
              <a:off x="7311945" y="5333188"/>
              <a:ext cx="169027" cy="164825"/>
            </a:xfrm>
            <a:prstGeom prst="plus">
              <a:avLst>
                <a:gd name="adj" fmla="val 447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Croix 71"/>
            <p:cNvSpPr/>
            <p:nvPr/>
          </p:nvSpPr>
          <p:spPr>
            <a:xfrm rot="18868339">
              <a:off x="7537822" y="5325888"/>
              <a:ext cx="169027" cy="164825"/>
            </a:xfrm>
            <a:prstGeom prst="plus">
              <a:avLst>
                <a:gd name="adj" fmla="val 447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Croix 72"/>
            <p:cNvSpPr/>
            <p:nvPr/>
          </p:nvSpPr>
          <p:spPr>
            <a:xfrm rot="18868339">
              <a:off x="7537819" y="5089115"/>
              <a:ext cx="169027" cy="164825"/>
            </a:xfrm>
            <a:prstGeom prst="plus">
              <a:avLst>
                <a:gd name="adj" fmla="val 447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Croix 73"/>
            <p:cNvSpPr/>
            <p:nvPr/>
          </p:nvSpPr>
          <p:spPr>
            <a:xfrm rot="18868339">
              <a:off x="7537820" y="4853029"/>
              <a:ext cx="169027" cy="164825"/>
            </a:xfrm>
            <a:prstGeom prst="plus">
              <a:avLst>
                <a:gd name="adj" fmla="val 447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Croix 74"/>
            <p:cNvSpPr/>
            <p:nvPr/>
          </p:nvSpPr>
          <p:spPr>
            <a:xfrm rot="18868339">
              <a:off x="7537818" y="4414739"/>
              <a:ext cx="169027" cy="164825"/>
            </a:xfrm>
            <a:prstGeom prst="plus">
              <a:avLst>
                <a:gd name="adj" fmla="val 447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Croix 75"/>
            <p:cNvSpPr/>
            <p:nvPr/>
          </p:nvSpPr>
          <p:spPr>
            <a:xfrm rot="18868339">
              <a:off x="7075912" y="3968687"/>
              <a:ext cx="169027" cy="164825"/>
            </a:xfrm>
            <a:prstGeom prst="plus">
              <a:avLst>
                <a:gd name="adj" fmla="val 447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Croix 76"/>
            <p:cNvSpPr/>
            <p:nvPr/>
          </p:nvSpPr>
          <p:spPr>
            <a:xfrm rot="18868339">
              <a:off x="6405703" y="3968686"/>
              <a:ext cx="169027" cy="164825"/>
            </a:xfrm>
            <a:prstGeom prst="plus">
              <a:avLst>
                <a:gd name="adj" fmla="val 447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9818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7909759" y="6492894"/>
            <a:ext cx="1209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</a:p>
        </p:txBody>
      </p:sp>
      <p:sp>
        <p:nvSpPr>
          <p:cNvPr id="282" name="Sous-titre 2"/>
          <p:cNvSpPr txBox="1">
            <a:spLocks/>
          </p:cNvSpPr>
          <p:nvPr/>
        </p:nvSpPr>
        <p:spPr>
          <a:xfrm>
            <a:off x="107504" y="908720"/>
            <a:ext cx="8853533" cy="5584174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fr-FR" sz="2800">
                <a:latin typeface="+mn-lt"/>
              </a:defRPr>
            </a:lvl1pPr>
            <a:lvl2pPr marL="742950" indent="-285750" eaLnBrk="1" hangingPunct="1">
              <a:buChar char="–"/>
              <a:defRPr lang="fr-FR" sz="2400">
                <a:latin typeface="+mn-lt"/>
              </a:defRPr>
            </a:lvl2pPr>
            <a:lvl3pPr marL="1143000" indent="-228600" eaLnBrk="1" hangingPunct="1">
              <a:buChar char="•"/>
              <a:defRPr lang="fr-FR" sz="2400">
                <a:latin typeface="+mn-lt"/>
              </a:defRPr>
            </a:lvl3pPr>
            <a:lvl4pPr marL="1600200" indent="-228600" eaLnBrk="1" hangingPunct="1">
              <a:buChar char="–"/>
              <a:defRPr lang="fr-FR" sz="2000">
                <a:latin typeface="+mn-lt"/>
              </a:defRPr>
            </a:lvl4pPr>
            <a:lvl5pPr marL="2057400" indent="-228600" eaLnBrk="1" hangingPunct="1">
              <a:buChar char="»"/>
              <a:defRPr lang="fr-FR" sz="2000"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fr-FR" sz="2400" b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Objectifs</a:t>
            </a:r>
          </a:p>
          <a:p>
            <a:pPr marL="0" indent="0">
              <a:spcAft>
                <a:spcPts val="1000"/>
              </a:spcAft>
              <a:buNone/>
            </a:pPr>
            <a:endParaRPr lang="fr-FR" sz="2400" b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Intégrer correctement l’environnement du jeu (plateau, pions, joueurs…)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 un jeu qui respecte les règles énoncées.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Tester notre code.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 des intelligences artificielles.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Mettre en place une interface homme-machine (IHM) ergonomique.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Aft>
                <a:spcPts val="600"/>
              </a:spcAft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16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1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083034" y="6487017"/>
            <a:ext cx="3060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1. Intégration des structures de jeu</a:t>
            </a:r>
          </a:p>
        </p:txBody>
      </p:sp>
      <p:sp>
        <p:nvSpPr>
          <p:cNvPr id="282" name="Sous-titre 2"/>
          <p:cNvSpPr txBox="1">
            <a:spLocks/>
          </p:cNvSpPr>
          <p:nvPr/>
        </p:nvSpPr>
        <p:spPr>
          <a:xfrm>
            <a:off x="107504" y="908720"/>
            <a:ext cx="8853533" cy="504056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fr-FR" sz="2800">
                <a:latin typeface="+mn-lt"/>
              </a:defRPr>
            </a:lvl1pPr>
            <a:lvl2pPr marL="742950" indent="-285750" eaLnBrk="1" hangingPunct="1">
              <a:buChar char="–"/>
              <a:defRPr lang="fr-FR" sz="2400">
                <a:latin typeface="+mn-lt"/>
              </a:defRPr>
            </a:lvl2pPr>
            <a:lvl3pPr marL="1143000" indent="-228600" eaLnBrk="1" hangingPunct="1">
              <a:buChar char="•"/>
              <a:defRPr lang="fr-FR" sz="2400">
                <a:latin typeface="+mn-lt"/>
              </a:defRPr>
            </a:lvl3pPr>
            <a:lvl4pPr marL="1600200" indent="-228600" eaLnBrk="1" hangingPunct="1">
              <a:buChar char="–"/>
              <a:defRPr lang="fr-FR" sz="2000">
                <a:latin typeface="+mn-lt"/>
              </a:defRPr>
            </a:lvl4pPr>
            <a:lvl5pPr marL="2057400" indent="-228600" eaLnBrk="1" hangingPunct="1">
              <a:buChar char="»"/>
              <a:defRPr lang="fr-FR" sz="2000"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fr-FR" sz="2400" b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Réalisation d’un coup</a:t>
            </a:r>
          </a:p>
          <a:p>
            <a:pPr marL="0" indent="0">
              <a:spcAft>
                <a:spcPts val="1000"/>
              </a:spcAft>
              <a:buNone/>
            </a:pPr>
            <a:endParaRPr lang="fr-FR" sz="2400" b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Intégrer correctement l’environnement du jeu (plateau, pions, joueurs…)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 un jeu qui respecte les règles énoncées.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Tester notre code.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 des intelligences artificielles.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Mettre en place une interface homme-machine (IHM) ergonomique.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16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65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981805" y="6495297"/>
            <a:ext cx="2162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4. Précisions techniques</a:t>
            </a:r>
          </a:p>
        </p:txBody>
      </p:sp>
      <p:sp>
        <p:nvSpPr>
          <p:cNvPr id="282" name="Sous-titre 2"/>
          <p:cNvSpPr txBox="1">
            <a:spLocks/>
          </p:cNvSpPr>
          <p:nvPr/>
        </p:nvSpPr>
        <p:spPr>
          <a:xfrm>
            <a:off x="107504" y="908720"/>
            <a:ext cx="8853533" cy="504056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fr-FR" sz="2800">
                <a:latin typeface="+mn-lt"/>
              </a:defRPr>
            </a:lvl1pPr>
            <a:lvl2pPr marL="742950" indent="-285750" eaLnBrk="1" hangingPunct="1">
              <a:buChar char="–"/>
              <a:defRPr lang="fr-FR" sz="2400">
                <a:latin typeface="+mn-lt"/>
              </a:defRPr>
            </a:lvl2pPr>
            <a:lvl3pPr marL="1143000" indent="-228600" eaLnBrk="1" hangingPunct="1">
              <a:buChar char="•"/>
              <a:defRPr lang="fr-FR" sz="2400">
                <a:latin typeface="+mn-lt"/>
              </a:defRPr>
            </a:lvl3pPr>
            <a:lvl4pPr marL="1600200" indent="-228600" eaLnBrk="1" hangingPunct="1">
              <a:buChar char="–"/>
              <a:defRPr lang="fr-FR" sz="2000">
                <a:latin typeface="+mn-lt"/>
              </a:defRPr>
            </a:lvl4pPr>
            <a:lvl5pPr marL="2057400" indent="-228600" eaLnBrk="1" hangingPunct="1">
              <a:buChar char="»"/>
              <a:defRPr lang="fr-FR" sz="2000"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fr-FR" sz="2400" b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Méthode </a:t>
            </a:r>
            <a:r>
              <a:rPr lang="fr-FR" sz="2400" b="1" i="1" kern="0" dirty="0" err="1">
                <a:solidFill>
                  <a:srgbClr val="002060"/>
                </a:solidFill>
                <a:latin typeface="+mj-lt"/>
                <a:cs typeface="Calibri" panose="020F0502020204030204" pitchFamily="34" charset="0"/>
              </a:rPr>
              <a:t>coupValide</a:t>
            </a:r>
            <a:endParaRPr lang="fr-FR" sz="2400" b="1" i="1" kern="0" dirty="0">
              <a:solidFill>
                <a:srgbClr val="002060"/>
              </a:solidFill>
              <a:latin typeface="+mj-lt"/>
              <a:cs typeface="Calibri" panose="020F0502020204030204" pitchFamily="34" charset="0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GB" sz="2000" b="1" i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>
              <a:spcAft>
                <a:spcPts val="1000"/>
              </a:spcAft>
              <a:buNone/>
            </a:pPr>
            <a:endParaRPr lang="en-GB" sz="2000" b="1" i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GB" sz="2000" b="1" i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Entrées : position, couleur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GB" sz="2000" b="1" i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Sorties : (</a:t>
            </a:r>
            <a:r>
              <a:rPr lang="en-GB" sz="2000" b="1" i="1" kern="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Bouléen</a:t>
            </a:r>
            <a:r>
              <a:rPr lang="en-GB" sz="2000" b="1" i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pour la </a:t>
            </a:r>
            <a:r>
              <a:rPr lang="en-GB" sz="2000" b="1" i="1" kern="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validité</a:t>
            </a:r>
            <a:r>
              <a:rPr lang="en-GB" sz="2000" b="1" i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000" b="1" i="1" kern="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liste</a:t>
            </a:r>
            <a:r>
              <a:rPr lang="en-GB" sz="2000" b="1" i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des </a:t>
            </a:r>
            <a:r>
              <a:rPr lang="en-GB" sz="2000" b="1" i="1" kern="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pions</a:t>
            </a:r>
            <a:r>
              <a:rPr lang="en-GB" sz="2000" b="1" i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à </a:t>
            </a:r>
            <a:r>
              <a:rPr lang="en-GB" sz="2000" b="1" i="1" kern="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retourner</a:t>
            </a:r>
            <a:r>
              <a:rPr lang="en-GB" sz="2000" b="1" i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970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981805" y="6495297"/>
            <a:ext cx="2162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4. Précisions techniques</a:t>
            </a:r>
          </a:p>
        </p:txBody>
      </p:sp>
      <p:sp>
        <p:nvSpPr>
          <p:cNvPr id="282" name="Sous-titre 2"/>
          <p:cNvSpPr txBox="1">
            <a:spLocks/>
          </p:cNvSpPr>
          <p:nvPr/>
        </p:nvSpPr>
        <p:spPr>
          <a:xfrm>
            <a:off x="107504" y="908719"/>
            <a:ext cx="8853533" cy="619269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fr-FR" sz="2800">
                <a:latin typeface="+mn-lt"/>
              </a:defRPr>
            </a:lvl1pPr>
            <a:lvl2pPr marL="742950" indent="-285750" eaLnBrk="1" hangingPunct="1">
              <a:buChar char="–"/>
              <a:defRPr lang="fr-FR" sz="2400">
                <a:latin typeface="+mn-lt"/>
              </a:defRPr>
            </a:lvl2pPr>
            <a:lvl3pPr marL="1143000" indent="-228600" eaLnBrk="1" hangingPunct="1">
              <a:buChar char="•"/>
              <a:defRPr lang="fr-FR" sz="2400">
                <a:latin typeface="+mn-lt"/>
              </a:defRPr>
            </a:lvl3pPr>
            <a:lvl4pPr marL="1600200" indent="-228600" eaLnBrk="1" hangingPunct="1">
              <a:buChar char="–"/>
              <a:defRPr lang="fr-FR" sz="2000">
                <a:latin typeface="+mn-lt"/>
              </a:defRPr>
            </a:lvl4pPr>
            <a:lvl5pPr marL="2057400" indent="-228600" eaLnBrk="1" hangingPunct="1">
              <a:buChar char="»"/>
              <a:defRPr lang="fr-FR" sz="2000"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la position </a:t>
            </a:r>
            <a:r>
              <a:rPr lang="en-GB" sz="18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</a:t>
            </a: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en-dehors</a:t>
            </a: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la grille </a:t>
            </a:r>
            <a:r>
              <a:rPr lang="en-GB" sz="18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elle</a:t>
            </a: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</a:t>
            </a: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occupée</a:t>
            </a: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Le coup </a:t>
            </a:r>
            <a:r>
              <a:rPr lang="en-GB" sz="18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</a:t>
            </a: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invalidé</a:t>
            </a: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8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une</a:t>
            </a: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liste</a:t>
            </a: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vide </a:t>
            </a:r>
            <a:r>
              <a:rPr lang="en-GB" sz="18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</a:t>
            </a: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renvoyée</a:t>
            </a:r>
            <a:endParaRPr lang="en-GB" sz="18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GB" sz="1800" kern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Pour </a:t>
            </a:r>
            <a:r>
              <a:rPr lang="en-GB" sz="1800" kern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chaque</a:t>
            </a:r>
            <a:r>
              <a:rPr lang="en-GB" sz="1800" kern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direction: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GB" sz="1800" kern="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</a:t>
            </a:r>
            <a:r>
              <a:rPr lang="en-GB" sz="1800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</a:t>
            </a:r>
            <a:r>
              <a:rPr lang="en-GB" sz="1800" kern="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l’on</a:t>
            </a:r>
            <a:r>
              <a:rPr lang="en-GB" sz="1800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kern="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n’a</a:t>
            </a:r>
            <a:r>
              <a:rPr lang="en-GB" sz="1800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pas </a:t>
            </a:r>
            <a:r>
              <a:rPr lang="en-GB" sz="1800" kern="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fini</a:t>
            </a:r>
            <a:r>
              <a:rPr lang="en-GB" sz="1800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kern="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dans</a:t>
            </a:r>
            <a:r>
              <a:rPr lang="en-GB" sz="1800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kern="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cette</a:t>
            </a:r>
            <a:r>
              <a:rPr lang="en-GB" sz="1800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direction </a:t>
            </a: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GB" sz="1800" kern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</a:t>
            </a:r>
            <a:r>
              <a:rPr lang="en-GB" sz="1800" kern="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cette</a:t>
            </a:r>
            <a:r>
              <a:rPr lang="en-GB" sz="1800" kern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boucle </a:t>
            </a:r>
            <a:r>
              <a:rPr lang="en-GB" sz="1800" kern="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s’execute</a:t>
            </a:r>
            <a:r>
              <a:rPr lang="en-GB" sz="1800" kern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pour la première </a:t>
            </a:r>
            <a:r>
              <a:rPr lang="en-GB" sz="1800" kern="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fois</a:t>
            </a:r>
            <a:r>
              <a:rPr lang="en-GB" sz="1800" kern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GB" sz="18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Incrémentation</a:t>
            </a: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la position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Si la position </a:t>
            </a:r>
            <a:r>
              <a:rPr lang="en-GB" sz="18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</a:t>
            </a: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occupée</a:t>
            </a: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 un pion de couleur </a:t>
            </a:r>
            <a:r>
              <a:rPr lang="en-GB" sz="18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différente</a:t>
            </a: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On </a:t>
            </a:r>
            <a:r>
              <a:rPr lang="en-GB" sz="18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enregistre</a:t>
            </a: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cette</a:t>
            </a: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position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GB" sz="18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Sinon</a:t>
            </a: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On a </a:t>
            </a:r>
            <a:r>
              <a:rPr lang="en-GB" sz="18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fini</a:t>
            </a: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dans</a:t>
            </a: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cette</a:t>
            </a: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direction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GB" sz="1800" kern="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Sinon</a:t>
            </a:r>
            <a:r>
              <a:rPr lang="en-GB" sz="1800" kern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Si la position </a:t>
            </a:r>
            <a:r>
              <a:rPr lang="en-GB" sz="18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</a:t>
            </a: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occupée</a:t>
            </a: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 un pion de couleur </a:t>
            </a:r>
            <a:r>
              <a:rPr lang="en-GB" sz="18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différente</a:t>
            </a: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On </a:t>
            </a:r>
            <a:r>
              <a:rPr lang="en-GB" sz="18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enregistre</a:t>
            </a: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cette</a:t>
            </a: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position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GB" sz="18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Sinon</a:t>
            </a: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en-GB" sz="18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trouve</a:t>
            </a: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 pion de la </a:t>
            </a:r>
            <a:r>
              <a:rPr lang="en-GB" sz="18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même</a:t>
            </a: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couleur: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On a </a:t>
            </a:r>
            <a:r>
              <a:rPr lang="en-GB" sz="18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fini</a:t>
            </a: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dans</a:t>
            </a: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cette</a:t>
            </a: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direction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Le coup </a:t>
            </a:r>
            <a:r>
              <a:rPr lang="en-GB" sz="18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</a:t>
            </a: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validé</a:t>
            </a:r>
            <a:endParaRPr lang="en-GB" sz="18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GB" sz="18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Sinon</a:t>
            </a: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(hors plateau):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On a </a:t>
            </a:r>
            <a:r>
              <a:rPr lang="en-GB" sz="18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fini</a:t>
            </a: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dans</a:t>
            </a: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cette</a:t>
            </a: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direction, le coup </a:t>
            </a:r>
            <a:r>
              <a:rPr lang="en-GB" sz="18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n’est</a:t>
            </a:r>
            <a:r>
              <a:rPr lang="en-GB" sz="18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pas </a:t>
            </a:r>
            <a:r>
              <a:rPr lang="en-GB" sz="18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valide</a:t>
            </a:r>
            <a:endParaRPr lang="en-GB" sz="18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GB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94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083034" y="6487017"/>
            <a:ext cx="3060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1. Intégration des structures de jeu</a:t>
            </a:r>
          </a:p>
        </p:txBody>
      </p:sp>
      <p:sp>
        <p:nvSpPr>
          <p:cNvPr id="282" name="Sous-titre 2"/>
          <p:cNvSpPr txBox="1">
            <a:spLocks/>
          </p:cNvSpPr>
          <p:nvPr/>
        </p:nvSpPr>
        <p:spPr>
          <a:xfrm>
            <a:off x="107504" y="908720"/>
            <a:ext cx="8853533" cy="504056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fr-FR" sz="2800">
                <a:latin typeface="+mn-lt"/>
              </a:defRPr>
            </a:lvl1pPr>
            <a:lvl2pPr marL="742950" indent="-285750" eaLnBrk="1" hangingPunct="1">
              <a:buChar char="–"/>
              <a:defRPr lang="fr-FR" sz="2400">
                <a:latin typeface="+mn-lt"/>
              </a:defRPr>
            </a:lvl2pPr>
            <a:lvl3pPr marL="1143000" indent="-228600" eaLnBrk="1" hangingPunct="1">
              <a:buChar char="•"/>
              <a:defRPr lang="fr-FR" sz="2400">
                <a:latin typeface="+mn-lt"/>
              </a:defRPr>
            </a:lvl3pPr>
            <a:lvl4pPr marL="1600200" indent="-228600" eaLnBrk="1" hangingPunct="1">
              <a:buChar char="–"/>
              <a:defRPr lang="fr-FR" sz="2000">
                <a:latin typeface="+mn-lt"/>
              </a:defRPr>
            </a:lvl4pPr>
            <a:lvl5pPr marL="2057400" indent="-228600" eaLnBrk="1" hangingPunct="1">
              <a:buChar char="»"/>
              <a:defRPr lang="fr-FR" sz="2000"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fr-FR" sz="2400" b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Réalisation d’une partie</a:t>
            </a:r>
          </a:p>
          <a:p>
            <a:pPr marL="0" indent="0">
              <a:spcAft>
                <a:spcPts val="1000"/>
              </a:spcAft>
              <a:buNone/>
            </a:pPr>
            <a:endParaRPr lang="fr-FR" sz="2400" b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Intégrer correctement l’environnement du jeu (plateau, pions, joueurs…)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 un jeu qui respecte les règles énoncées.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Tester notre code.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 des intelligences artificielles.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Mettre en place une interface homme-machine (IHM) ergonomique.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16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26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ous-titre 2"/>
          <p:cNvSpPr txBox="1">
            <a:spLocks/>
          </p:cNvSpPr>
          <p:nvPr/>
        </p:nvSpPr>
        <p:spPr>
          <a:xfrm>
            <a:off x="107504" y="908720"/>
            <a:ext cx="8853533" cy="504056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fr-FR" sz="2800">
                <a:latin typeface="+mn-lt"/>
              </a:defRPr>
            </a:lvl1pPr>
            <a:lvl2pPr marL="742950" indent="-285750" eaLnBrk="1" hangingPunct="1">
              <a:buChar char="–"/>
              <a:defRPr lang="fr-FR" sz="2400">
                <a:latin typeface="+mn-lt"/>
              </a:defRPr>
            </a:lvl2pPr>
            <a:lvl3pPr marL="1143000" indent="-228600" eaLnBrk="1" hangingPunct="1">
              <a:buChar char="•"/>
              <a:defRPr lang="fr-FR" sz="2400">
                <a:latin typeface="+mn-lt"/>
              </a:defRPr>
            </a:lvl3pPr>
            <a:lvl4pPr marL="1600200" indent="-228600" eaLnBrk="1" hangingPunct="1">
              <a:buChar char="–"/>
              <a:defRPr lang="fr-FR" sz="2000">
                <a:latin typeface="+mn-lt"/>
              </a:defRPr>
            </a:lvl4pPr>
            <a:lvl5pPr marL="2057400" indent="-228600" eaLnBrk="1" hangingPunct="1">
              <a:buChar char="»"/>
              <a:defRPr lang="fr-FR" sz="2000"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fr-FR" sz="2400" b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Joueurs humains</a:t>
            </a:r>
          </a:p>
          <a:p>
            <a:pPr marL="0" indent="0">
              <a:spcAft>
                <a:spcPts val="1000"/>
              </a:spcAft>
              <a:buNone/>
            </a:pPr>
            <a:endParaRPr lang="fr-FR" sz="2400" b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Intégrer correctement l’environnement du jeu (plateau, pions, joueurs…)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 un jeu qui respecte les règles énoncées.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Tester notre code.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 des intelligences artificielles.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Mettre en place une interface homme-machine (IHM) ergonomique.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16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361827" y="6475263"/>
            <a:ext cx="1769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2. Types de joueurs</a:t>
            </a:r>
          </a:p>
        </p:txBody>
      </p:sp>
    </p:spTree>
    <p:extLst>
      <p:ext uri="{BB962C8B-B14F-4D97-AF65-F5344CB8AC3E}">
        <p14:creationId xmlns:p14="http://schemas.microsoft.com/office/powerpoint/2010/main" val="193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EAF749564BC46B8626ABA0D0C1197" ma:contentTypeVersion="2" ma:contentTypeDescription="Crée un document." ma:contentTypeScope="" ma:versionID="b7fa3f7e2bdc4c1c593d1b347af793cd">
  <xsd:schema xmlns:xsd="http://www.w3.org/2001/XMLSchema" xmlns:xs="http://www.w3.org/2001/XMLSchema" xmlns:p="http://schemas.microsoft.com/office/2006/metadata/properties" xmlns:ns2="38bbc26a-322d-420c-86a9-91ac4491f230" targetNamespace="http://schemas.microsoft.com/office/2006/metadata/properties" ma:root="true" ma:fieldsID="ccc65804e4d1415e7480734ee0baccc5" ns2:_="">
    <xsd:import namespace="38bbc26a-322d-420c-86a9-91ac4491f2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bbc26a-322d-420c-86a9-91ac4491f2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5712F0-254C-4044-8193-FCD701881F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bbc26a-322d-420c-86a9-91ac4491f2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84FC58-E0ED-4D10-A63C-DB27C62EA6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178F7B-1855-4635-B0FB-223A7F638A86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38bbc26a-322d-420c-86a9-91ac4491f23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751</TotalTime>
  <Words>508</Words>
  <Application>Microsoft Office PowerPoint</Application>
  <PresentationFormat>Affichage à l'écran (4:3)</PresentationFormat>
  <Paragraphs>295</Paragraphs>
  <Slides>14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Clarté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boîtes de vitesses robotisées</dc:title>
  <dc:creator>Alexandre Piot</dc:creator>
  <cp:lastModifiedBy>Thomas Dupond</cp:lastModifiedBy>
  <cp:revision>101</cp:revision>
  <dcterms:created xsi:type="dcterms:W3CDTF">2018-03-17T22:45:06Z</dcterms:created>
  <dcterms:modified xsi:type="dcterms:W3CDTF">2018-05-28T18:33:10Z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0x0101009B2EAF749564BC46B8626ABA0D0C1197</vt:lpwstr>
  </property>
</Properties>
</file>