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57" r:id="rId7"/>
    <p:sldId id="278" r:id="rId8"/>
    <p:sldId id="279" r:id="rId9"/>
    <p:sldId id="286" r:id="rId10"/>
    <p:sldId id="291" r:id="rId11"/>
    <p:sldId id="281" r:id="rId12"/>
    <p:sldId id="282" r:id="rId13"/>
    <p:sldId id="283" r:id="rId14"/>
    <p:sldId id="287" r:id="rId15"/>
    <p:sldId id="285" r:id="rId16"/>
    <p:sldId id="288" r:id="rId17"/>
    <p:sldId id="28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3"/>
  </p:normalViewPr>
  <p:slideViewPr>
    <p:cSldViewPr>
      <p:cViewPr>
        <p:scale>
          <a:sx n="90" d="100"/>
          <a:sy n="90" d="100"/>
        </p:scale>
        <p:origin x="-1090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FAFC-9F3A-4FF4-9042-28401B9632E5}" type="datetimeFigureOut">
              <a:rPr lang="fr-FR" smtClean="0"/>
              <a:t>29/05/2018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BB5-9D3B-4FD6-ACD0-AAE051C785DC}" type="slidenum">
              <a:rPr lang="fr-FR" sz="1600" smtClean="0"/>
              <a:t>‹N°›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9174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D09-ADFA-4BFB-9516-97A7741C8DC4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B120-12B8-4D6D-92CF-F32561B4A68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4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3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62E9-0122-47B4-B28B-B4DFBD73ADE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/>
              <a:t>Modifiez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A7D-C0B5-4946-AC08-72BC3415D83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051576" y="16396"/>
            <a:ext cx="504056" cy="6926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8051576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‹N°›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C054-5C9B-4002-AC9F-7C83A48A938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6A46-E375-4D49-A0D5-FD2FADDDBD2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3BA-5A67-41E9-974C-204D784B1580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140968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5556" y="1059756"/>
            <a:ext cx="7920880" cy="79208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Projet Python : Othello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60212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Thomas DUPOND, Alexandre PIOT</a:t>
            </a:r>
          </a:p>
        </p:txBody>
      </p:sp>
      <p:pic>
        <p:nvPicPr>
          <p:cNvPr id="7" name="Picture 2" descr="Image result for othello j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204864"/>
            <a:ext cx="4176464" cy="306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1060578" y="1844824"/>
            <a:ext cx="69508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556654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Intelligences artificielles (IA)</a:t>
            </a:r>
          </a:p>
          <a:p>
            <a:pPr marL="457200" lvl="1" indent="0">
              <a:spcAft>
                <a:spcPts val="1000"/>
              </a:spcAft>
              <a:buNone/>
            </a:pPr>
            <a:endParaRPr lang="fr-FR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IAmax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IAalea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des IA cobayes, simples à programmer et utiles pour mener des tests.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IAminmax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des IA performantes qui analysent les jeu en profondeur.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04" y="1700808"/>
            <a:ext cx="47434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e libre 5"/>
          <p:cNvSpPr/>
          <p:nvPr/>
        </p:nvSpPr>
        <p:spPr>
          <a:xfrm>
            <a:off x="2162104" y="2529200"/>
            <a:ext cx="2876122" cy="2147193"/>
          </a:xfrm>
          <a:custGeom>
            <a:avLst/>
            <a:gdLst>
              <a:gd name="connsiteX0" fmla="*/ 267829 w 2876122"/>
              <a:gd name="connsiteY0" fmla="*/ 2333 h 2147193"/>
              <a:gd name="connsiteX1" fmla="*/ 623429 w 2876122"/>
              <a:gd name="connsiteY1" fmla="*/ 120867 h 2147193"/>
              <a:gd name="connsiteX2" fmla="*/ 995963 w 2876122"/>
              <a:gd name="connsiteY2" fmla="*/ 865933 h 2147193"/>
              <a:gd name="connsiteX3" fmla="*/ 1351563 w 2876122"/>
              <a:gd name="connsiteY3" fmla="*/ 1170733 h 2147193"/>
              <a:gd name="connsiteX4" fmla="*/ 2028896 w 2876122"/>
              <a:gd name="connsiteY4" fmla="*/ 1348533 h 2147193"/>
              <a:gd name="connsiteX5" fmla="*/ 2697763 w 2876122"/>
              <a:gd name="connsiteY5" fmla="*/ 1407800 h 2147193"/>
              <a:gd name="connsiteX6" fmla="*/ 2858629 w 2876122"/>
              <a:gd name="connsiteY6" fmla="*/ 1678733 h 2147193"/>
              <a:gd name="connsiteX7" fmla="*/ 2807829 w 2876122"/>
              <a:gd name="connsiteY7" fmla="*/ 2025867 h 2147193"/>
              <a:gd name="connsiteX8" fmla="*/ 2291363 w 2876122"/>
              <a:gd name="connsiteY8" fmla="*/ 2144400 h 2147193"/>
              <a:gd name="connsiteX9" fmla="*/ 784296 w 2876122"/>
              <a:gd name="connsiteY9" fmla="*/ 2085133 h 2147193"/>
              <a:gd name="connsiteX10" fmla="*/ 217029 w 2876122"/>
              <a:gd name="connsiteY10" fmla="*/ 1822667 h 2147193"/>
              <a:gd name="connsiteX11" fmla="*/ 30763 w 2876122"/>
              <a:gd name="connsiteY11" fmla="*/ 1424733 h 2147193"/>
              <a:gd name="connsiteX12" fmla="*/ 13829 w 2876122"/>
              <a:gd name="connsiteY12" fmla="*/ 459533 h 2147193"/>
              <a:gd name="connsiteX13" fmla="*/ 22296 w 2876122"/>
              <a:gd name="connsiteY13" fmla="*/ 129333 h 2147193"/>
              <a:gd name="connsiteX14" fmla="*/ 267829 w 2876122"/>
              <a:gd name="connsiteY14" fmla="*/ 2333 h 214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6122" h="2147193">
                <a:moveTo>
                  <a:pt x="267829" y="2333"/>
                </a:moveTo>
                <a:cubicBezTo>
                  <a:pt x="368018" y="922"/>
                  <a:pt x="502073" y="-23066"/>
                  <a:pt x="623429" y="120867"/>
                </a:cubicBezTo>
                <a:cubicBezTo>
                  <a:pt x="744785" y="264800"/>
                  <a:pt x="874607" y="690955"/>
                  <a:pt x="995963" y="865933"/>
                </a:cubicBezTo>
                <a:cubicBezTo>
                  <a:pt x="1117319" y="1040911"/>
                  <a:pt x="1179407" y="1090300"/>
                  <a:pt x="1351563" y="1170733"/>
                </a:cubicBezTo>
                <a:cubicBezTo>
                  <a:pt x="1523719" y="1251166"/>
                  <a:pt x="1804529" y="1309022"/>
                  <a:pt x="2028896" y="1348533"/>
                </a:cubicBezTo>
                <a:cubicBezTo>
                  <a:pt x="2253263" y="1388044"/>
                  <a:pt x="2559474" y="1352767"/>
                  <a:pt x="2697763" y="1407800"/>
                </a:cubicBezTo>
                <a:cubicBezTo>
                  <a:pt x="2836052" y="1462833"/>
                  <a:pt x="2840285" y="1575722"/>
                  <a:pt x="2858629" y="1678733"/>
                </a:cubicBezTo>
                <a:cubicBezTo>
                  <a:pt x="2876973" y="1781744"/>
                  <a:pt x="2902373" y="1948256"/>
                  <a:pt x="2807829" y="2025867"/>
                </a:cubicBezTo>
                <a:cubicBezTo>
                  <a:pt x="2713285" y="2103478"/>
                  <a:pt x="2628618" y="2134522"/>
                  <a:pt x="2291363" y="2144400"/>
                </a:cubicBezTo>
                <a:cubicBezTo>
                  <a:pt x="1954108" y="2154278"/>
                  <a:pt x="1130018" y="2138755"/>
                  <a:pt x="784296" y="2085133"/>
                </a:cubicBezTo>
                <a:cubicBezTo>
                  <a:pt x="438574" y="2031511"/>
                  <a:pt x="342618" y="1932734"/>
                  <a:pt x="217029" y="1822667"/>
                </a:cubicBezTo>
                <a:cubicBezTo>
                  <a:pt x="91440" y="1712600"/>
                  <a:pt x="64630" y="1651922"/>
                  <a:pt x="30763" y="1424733"/>
                </a:cubicBezTo>
                <a:cubicBezTo>
                  <a:pt x="-3104" y="1197544"/>
                  <a:pt x="15240" y="675433"/>
                  <a:pt x="13829" y="459533"/>
                </a:cubicBezTo>
                <a:cubicBezTo>
                  <a:pt x="12418" y="243633"/>
                  <a:pt x="-21448" y="204122"/>
                  <a:pt x="22296" y="129333"/>
                </a:cubicBezTo>
                <a:cubicBezTo>
                  <a:pt x="66040" y="54544"/>
                  <a:pt x="167640" y="3744"/>
                  <a:pt x="267829" y="2333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556654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 artificielle « minmax »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IAminmax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joue de sorte à minimiser ses pertes potentielles. Pour cela, elle simule </a:t>
            </a: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ou plusieurs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tours grâce à 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simuler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 algorithme suppose que l’adversaire maximise constamment ses gains.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84" y="1628800"/>
            <a:ext cx="6554572" cy="293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82759" y="6475263"/>
            <a:ext cx="266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 avec l’utilisateur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400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Interaction avec l’utilisateur</a:t>
            </a:r>
          </a:p>
          <a:p>
            <a:pPr marL="0" indent="0">
              <a:spcAft>
                <a:spcPts val="1000"/>
              </a:spcAft>
              <a:buNone/>
            </a:pPr>
            <a:endParaRPr lang="en-GB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en-GB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Boutons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Boîte</a:t>
            </a: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</a:t>
            </a: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multiples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</a:t>
            </a: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jeu</a:t>
            </a:r>
            <a:endParaRPr lang="en-GB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2B1C6E2D-ED03-4D0A-8186-52B05DEDA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5" b="33192"/>
          <a:stretch/>
        </p:blipFill>
        <p:spPr>
          <a:xfrm>
            <a:off x="4283968" y="1891724"/>
            <a:ext cx="3851920" cy="3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5" y="908719"/>
            <a:ext cx="8784976" cy="2232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Faire jouer un humain ou deux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000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 : La fonction jouer joue permet de demander aux IA où elles désirent jouer. Mais un humain a besoin de temps de réflexion.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Solution possible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: Faire en sorte que l’IHM attende que le joueur joue.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-GB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F6520F7-B89A-47A7-ADCE-F7784E1CDF12}"/>
              </a:ext>
            </a:extLst>
          </p:cNvPr>
          <p:cNvSpPr txBox="1"/>
          <p:nvPr/>
        </p:nvSpPr>
        <p:spPr>
          <a:xfrm>
            <a:off x="107504" y="3284984"/>
            <a:ext cx="878497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fr-FR" sz="20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Solution choisie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: Faire en sorte que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choix du joueur lance l’exécution d’un tour.</a:t>
            </a:r>
          </a:p>
          <a:p>
            <a:pPr algn="just">
              <a:spcAft>
                <a:spcPts val="1000"/>
              </a:spcAft>
            </a:pP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Pour cela, une fonction qui s’exécute lorsque un clic sur l’IHM est détecté, récupère la position et joue la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bonne couleur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 endroit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spcAft>
                <a:spcPts val="1000"/>
              </a:spcAft>
            </a:pP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Ensuite c’est le tour du prochain joueur</a:t>
            </a:r>
          </a:p>
          <a:p>
            <a:pPr algn="just">
              <a:spcAft>
                <a:spcPts val="1000"/>
              </a:spcAft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	 Et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si le deuxième joueur est aussi un humain 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82759" y="6475263"/>
            <a:ext cx="266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 avec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5405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Conclusion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environnement </a:t>
            </a: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 jeu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été correctement intégré.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Toutes les règles du jeu sont respectées.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code est testé.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manque l’implémentation récursive de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IAminmax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de ses variantes.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L’interface </a:t>
            </a: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homme-machine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 assez ergonomique (nous pourrions l’améliorer avec une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retour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95536" y="692696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342900">
              <a:spcBef>
                <a:spcPts val="300"/>
              </a:spcBef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Présentation du jeu</a:t>
            </a:r>
          </a:p>
          <a:p>
            <a:pPr marL="742950" lvl="1" indent="-342900">
              <a:spcBef>
                <a:spcPts val="300"/>
              </a:spcBef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pPr marL="742950" lvl="1" indent="-342900">
              <a:spcBef>
                <a:spcPts val="300"/>
              </a:spcBef>
            </a:pP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Intégration des structures de jeu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Réalisation d’un coup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Précisions : Méthode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Réalisation d’une partie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de joueurs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Artificiels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Précisions : Intelligence artificielle « minmax »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 avec l’utilisateur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 Homme-Machine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Précisions : Faire jouer un humain ou deux</a:t>
            </a: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000" dirty="0">
              <a:cs typeface="Calibri" panose="020F0502020204030204" pitchFamily="34" charset="0"/>
            </a:endParaRPr>
          </a:p>
          <a:p>
            <a:pPr marL="788670" lvl="1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Présentation du jeu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cases, 64 pions.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noirs commencent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jeu se joue tour par tour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joueur qui ne peut jouer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 son tour.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pion ne peut être placé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s’il est adjacent à un pion adverse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s’il encadre au moins un pion adverse.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5662376" y="908720"/>
            <a:ext cx="2808312" cy="2319759"/>
            <a:chOff x="5690232" y="1117601"/>
            <a:chExt cx="2808312" cy="231975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12" b="13092"/>
            <a:stretch/>
          </p:blipFill>
          <p:spPr bwMode="auto">
            <a:xfrm>
              <a:off x="5690232" y="1117601"/>
              <a:ext cx="2808312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6050271" y="3118889"/>
              <a:ext cx="2088232" cy="318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Configuration initiale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979854" y="3779167"/>
            <a:ext cx="2257186" cy="2443019"/>
            <a:chOff x="5979854" y="3779167"/>
            <a:chExt cx="2257186" cy="2443019"/>
          </a:xfrm>
        </p:grpSpPr>
        <p:grpSp>
          <p:nvGrpSpPr>
            <p:cNvPr id="11" name="Groupe 10"/>
            <p:cNvGrpSpPr/>
            <p:nvPr/>
          </p:nvGrpSpPr>
          <p:grpSpPr>
            <a:xfrm>
              <a:off x="5979854" y="3779167"/>
              <a:ext cx="2257186" cy="2443019"/>
              <a:chOff x="5987222" y="3933056"/>
              <a:chExt cx="2257186" cy="244301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40"/>
              <a:stretch/>
            </p:blipFill>
            <p:spPr bwMode="auto">
              <a:xfrm>
                <a:off x="5987222" y="3933056"/>
                <a:ext cx="2158619" cy="2135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ZoneTexte 63"/>
              <p:cNvSpPr txBox="1"/>
              <p:nvPr/>
            </p:nvSpPr>
            <p:spPr>
              <a:xfrm>
                <a:off x="6022416" y="6068298"/>
                <a:ext cx="2221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Exemples de coups</a:t>
                </a:r>
              </a:p>
            </p:txBody>
          </p:sp>
        </p:grpSp>
        <p:sp>
          <p:nvSpPr>
            <p:cNvPr id="15" name="Croix 14"/>
            <p:cNvSpPr/>
            <p:nvPr/>
          </p:nvSpPr>
          <p:spPr>
            <a:xfrm rot="18868339">
              <a:off x="7062016" y="532155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Croix 67"/>
            <p:cNvSpPr/>
            <p:nvPr/>
          </p:nvSpPr>
          <p:spPr>
            <a:xfrm rot="18868339">
              <a:off x="7773854" y="464005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Croix 68"/>
            <p:cNvSpPr/>
            <p:nvPr/>
          </p:nvSpPr>
          <p:spPr>
            <a:xfrm rot="18868339">
              <a:off x="6855076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Croix 69"/>
            <p:cNvSpPr/>
            <p:nvPr/>
          </p:nvSpPr>
          <p:spPr>
            <a:xfrm rot="18868339">
              <a:off x="6856633" y="531282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roix 70"/>
            <p:cNvSpPr/>
            <p:nvPr/>
          </p:nvSpPr>
          <p:spPr>
            <a:xfrm rot="18868339">
              <a:off x="7311945" y="53331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roix 71"/>
            <p:cNvSpPr/>
            <p:nvPr/>
          </p:nvSpPr>
          <p:spPr>
            <a:xfrm rot="18868339">
              <a:off x="7537822" y="53258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Croix 72"/>
            <p:cNvSpPr/>
            <p:nvPr/>
          </p:nvSpPr>
          <p:spPr>
            <a:xfrm rot="18868339">
              <a:off x="7537819" y="5089115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Croix 73"/>
            <p:cNvSpPr/>
            <p:nvPr/>
          </p:nvSpPr>
          <p:spPr>
            <a:xfrm rot="18868339">
              <a:off x="7537820" y="485302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Croix 74"/>
            <p:cNvSpPr/>
            <p:nvPr/>
          </p:nvSpPr>
          <p:spPr>
            <a:xfrm rot="18868339">
              <a:off x="7537818" y="441473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Croix 75"/>
            <p:cNvSpPr/>
            <p:nvPr/>
          </p:nvSpPr>
          <p:spPr>
            <a:xfrm rot="18868339">
              <a:off x="7075912" y="396868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Croix 76"/>
            <p:cNvSpPr/>
            <p:nvPr/>
          </p:nvSpPr>
          <p:spPr>
            <a:xfrm rot="18868339">
              <a:off x="6405703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981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Objectifs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Réalisation d’un coup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joueur 1 choisit une position.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analyse la validité du coup.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le coup est valide, le pion est positionné et les pions adverses sont retournés par 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retourner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L’affichage graphique est mis à jour.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joueur 2 prend la main.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Méthode </a:t>
            </a:r>
            <a:r>
              <a:rPr lang="fr-FR" sz="24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spcAft>
                <a:spcPts val="1000"/>
              </a:spcAft>
              <a:buNone/>
            </a:pPr>
            <a:endParaRPr lang="en-GB" sz="2000" b="1" i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Entrées : </a:t>
            </a:r>
            <a:r>
              <a:rPr lang="en-GB" sz="2000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position, couleur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Sorties : </a:t>
            </a:r>
            <a:r>
              <a:rPr lang="fr-FR" sz="2000" i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(Booléen pour la validité, [liste des pions à retourner])</a:t>
            </a:r>
            <a:endParaRPr lang="fr-FR" sz="2000" i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</p:spTree>
    <p:extLst>
      <p:ext uri="{BB962C8B-B14F-4D97-AF65-F5344CB8AC3E}">
        <p14:creationId xmlns:p14="http://schemas.microsoft.com/office/powerpoint/2010/main" val="42097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665310"/>
            <a:ext cx="8853533" cy="61926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position est en-dehors de la grille ou si elle est occupée 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Le coup est invalidé, une liste vide est renvoyée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chaque direction: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800" kern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 que l’on n’a pas fini dans cette direction </a:t>
            </a: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sz="1800" kern="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cette boucle s’</a:t>
            </a:r>
            <a:r>
              <a:rPr lang="fr-FR" sz="1800" kern="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fr-FR" sz="1800" kern="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la première fois: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Incrémentation de la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 la position est occupée par un pion de couleur différente: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enregistre cette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Sinon: On a fini dans cette direction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sz="1800" kern="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 la position est occupée par un pion de couleur différente: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enregistre cette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Sinon si on trouve un pion de la même couleur: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a fini dans cette direction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Le coup est validé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Sinon (hors plateau):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a fini dans cette direction, le coup n’est pas valide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</p:spTree>
    <p:extLst>
      <p:ext uri="{BB962C8B-B14F-4D97-AF65-F5344CB8AC3E}">
        <p14:creationId xmlns:p14="http://schemas.microsoft.com/office/powerpoint/2010/main" val="19399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26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Réalisation d’une partie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generer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 un plateau et des joueurs.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fait jouer le joueur noir puis le blanc. 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partie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exécute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jusqu’à ce qu’il y ait blocage ou que le plateau soit rempli.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message de fin de partie ou des données statistiques apparaissent (selon le mode de jeu choisi).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(Remarque : </a:t>
            </a: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la version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graphique,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 sert que pour le mode simulation)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556654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Joueurs humains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i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umain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utilise les coordonnées entrées par le joueur (pour la console).</a:t>
            </a:r>
          </a:p>
          <a:p>
            <a:pPr marL="457200" lvl="1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i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umain_graphique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utilise la position du clic de la souris (pour l’IHM).</a:t>
            </a:r>
            <a:endParaRPr lang="fr-FR" sz="2000" i="1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0" y="1700808"/>
            <a:ext cx="4742160" cy="283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rme libre 4"/>
          <p:cNvSpPr/>
          <p:nvPr/>
        </p:nvSpPr>
        <p:spPr>
          <a:xfrm>
            <a:off x="4361104" y="2477035"/>
            <a:ext cx="1469825" cy="1457848"/>
          </a:xfrm>
          <a:custGeom>
            <a:avLst/>
            <a:gdLst>
              <a:gd name="connsiteX0" fmla="*/ 41563 w 1469825"/>
              <a:gd name="connsiteY0" fmla="*/ 1078965 h 1457848"/>
              <a:gd name="connsiteX1" fmla="*/ 727363 w 1469825"/>
              <a:gd name="connsiteY1" fmla="*/ 122232 h 1457848"/>
              <a:gd name="connsiteX2" fmla="*/ 1243829 w 1469825"/>
              <a:gd name="connsiteY2" fmla="*/ 37565 h 1457848"/>
              <a:gd name="connsiteX3" fmla="*/ 1430096 w 1469825"/>
              <a:gd name="connsiteY3" fmla="*/ 350832 h 1457848"/>
              <a:gd name="connsiteX4" fmla="*/ 1447029 w 1469825"/>
              <a:gd name="connsiteY4" fmla="*/ 1180565 h 1457848"/>
              <a:gd name="connsiteX5" fmla="*/ 1167629 w 1469825"/>
              <a:gd name="connsiteY5" fmla="*/ 1426098 h 1457848"/>
              <a:gd name="connsiteX6" fmla="*/ 193963 w 1469825"/>
              <a:gd name="connsiteY6" fmla="*/ 1417632 h 1457848"/>
              <a:gd name="connsiteX7" fmla="*/ 41563 w 1469825"/>
              <a:gd name="connsiteY7" fmla="*/ 1078965 h 14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9825" h="1457848">
                <a:moveTo>
                  <a:pt x="41563" y="1078965"/>
                </a:moveTo>
                <a:cubicBezTo>
                  <a:pt x="130463" y="863065"/>
                  <a:pt x="526985" y="295799"/>
                  <a:pt x="727363" y="122232"/>
                </a:cubicBezTo>
                <a:cubicBezTo>
                  <a:pt x="927741" y="-51335"/>
                  <a:pt x="1126707" y="-535"/>
                  <a:pt x="1243829" y="37565"/>
                </a:cubicBezTo>
                <a:cubicBezTo>
                  <a:pt x="1360951" y="75665"/>
                  <a:pt x="1396229" y="160332"/>
                  <a:pt x="1430096" y="350832"/>
                </a:cubicBezTo>
                <a:cubicBezTo>
                  <a:pt x="1463963" y="541332"/>
                  <a:pt x="1490773" y="1001354"/>
                  <a:pt x="1447029" y="1180565"/>
                </a:cubicBezTo>
                <a:cubicBezTo>
                  <a:pt x="1403285" y="1359776"/>
                  <a:pt x="1376473" y="1386587"/>
                  <a:pt x="1167629" y="1426098"/>
                </a:cubicBezTo>
                <a:cubicBezTo>
                  <a:pt x="958785" y="1465609"/>
                  <a:pt x="380230" y="1474076"/>
                  <a:pt x="193963" y="1417632"/>
                </a:cubicBezTo>
                <a:cubicBezTo>
                  <a:pt x="7696" y="1361188"/>
                  <a:pt x="-47337" y="1294865"/>
                  <a:pt x="41563" y="1078965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EAF749564BC46B8626ABA0D0C1197" ma:contentTypeVersion="2" ma:contentTypeDescription="Crée un document." ma:contentTypeScope="" ma:versionID="b7fa3f7e2bdc4c1c593d1b347af793cd">
  <xsd:schema xmlns:xsd="http://www.w3.org/2001/XMLSchema" xmlns:xs="http://www.w3.org/2001/XMLSchema" xmlns:p="http://schemas.microsoft.com/office/2006/metadata/properties" xmlns:ns2="38bbc26a-322d-420c-86a9-91ac4491f230" targetNamespace="http://schemas.microsoft.com/office/2006/metadata/properties" ma:root="true" ma:fieldsID="ccc65804e4d1415e7480734ee0baccc5" ns2:_="">
    <xsd:import namespace="38bbc26a-322d-420c-86a9-91ac4491f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bc26a-322d-420c-86a9-91ac4491f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5712F0-254C-4044-8193-FCD701881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bc26a-322d-420c-86a9-91ac4491f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4FC58-E0ED-4D10-A63C-DB27C62EA6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78F7B-1855-4635-B0FB-223A7F638A8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8bbc26a-322d-420c-86a9-91ac4491f2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844</TotalTime>
  <Words>542</Words>
  <Application>Microsoft Office PowerPoint</Application>
  <PresentationFormat>Affichage à l'écran (4:3)</PresentationFormat>
  <Paragraphs>298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Clarté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boîtes de vitesses robotisées</dc:title>
  <dc:creator>Alexandre Piot</dc:creator>
  <cp:lastModifiedBy>Alexandre Piot</cp:lastModifiedBy>
  <cp:revision>116</cp:revision>
  <dcterms:created xsi:type="dcterms:W3CDTF">2018-03-17T22:45:06Z</dcterms:created>
  <dcterms:modified xsi:type="dcterms:W3CDTF">2018-05-29T12:42:16Z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0x0101009B2EAF749564BC46B8626ABA0D0C1197</vt:lpwstr>
  </property>
</Properties>
</file>