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945CAC1-BBE0-4BEE-AC0C-F692C44673E0}">
          <p14:sldIdLst/>
        </p14:section>
        <p14:section name="Untitled Section" id="{30A9FD26-658E-49BD-8EF0-E014E34B89BA}">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0" d="100"/>
          <a:sy n="40" d="100"/>
        </p:scale>
        <p:origin x="44"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6E524C-D8E6-4D5C-A2C5-2F1C25DF202E}" type="datetimeFigureOut">
              <a:rPr lang="en-IE" smtClean="0"/>
              <a:t>31/12/2024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69493-4004-4854-AF6A-457C2E3D5A9F}" type="slidenum">
              <a:rPr lang="en-IE" smtClean="0"/>
              <a:t>‹#›</a:t>
            </a:fld>
            <a:endParaRPr lang="en-IE"/>
          </a:p>
        </p:txBody>
      </p:sp>
    </p:spTree>
    <p:extLst>
      <p:ext uri="{BB962C8B-B14F-4D97-AF65-F5344CB8AC3E}">
        <p14:creationId xmlns:p14="http://schemas.microsoft.com/office/powerpoint/2010/main" val="4211853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0D069493-4004-4854-AF6A-457C2E3D5A9F}" type="slidenum">
              <a:rPr lang="en-IE" smtClean="0"/>
              <a:t>6</a:t>
            </a:fld>
            <a:endParaRPr lang="en-IE"/>
          </a:p>
        </p:txBody>
      </p:sp>
    </p:spTree>
    <p:extLst>
      <p:ext uri="{BB962C8B-B14F-4D97-AF65-F5344CB8AC3E}">
        <p14:creationId xmlns:p14="http://schemas.microsoft.com/office/powerpoint/2010/main" val="1110637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59B1C-A130-DB96-DEF2-54A49EAF0B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378C1B-0E48-AF59-B7A1-434D5F5047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FB26D8-576C-4138-3D51-89F3F0F73402}"/>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E634CCA5-3D54-9DB6-AE07-BB250FB44F86}"/>
              </a:ext>
            </a:extLst>
          </p:cNvPr>
          <p:cNvSpPr>
            <a:spLocks noGrp="1"/>
          </p:cNvSpPr>
          <p:nvPr>
            <p:ph type="sldNum" sz="quarter" idx="5"/>
          </p:nvPr>
        </p:nvSpPr>
        <p:spPr/>
        <p:txBody>
          <a:bodyPr/>
          <a:lstStyle/>
          <a:p>
            <a:fld id="{0D069493-4004-4854-AF6A-457C2E3D5A9F}" type="slidenum">
              <a:rPr lang="en-IE" smtClean="0"/>
              <a:t>7</a:t>
            </a:fld>
            <a:endParaRPr lang="en-IE"/>
          </a:p>
        </p:txBody>
      </p:sp>
    </p:spTree>
    <p:extLst>
      <p:ext uri="{BB962C8B-B14F-4D97-AF65-F5344CB8AC3E}">
        <p14:creationId xmlns:p14="http://schemas.microsoft.com/office/powerpoint/2010/main" val="705188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DF381-ED9B-BC3D-E8CE-AFF8EDD92E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F6D7D-E34F-E347-81D2-FFF1A11E9B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9D00B2-A14F-5B4B-65A2-3F1A338892F8}"/>
              </a:ext>
            </a:extLst>
          </p:cNvPr>
          <p:cNvSpPr>
            <a:spLocks noGrp="1"/>
          </p:cNvSpPr>
          <p:nvPr>
            <p:ph type="body" idx="1"/>
          </p:nvPr>
        </p:nvSpPr>
        <p:spPr/>
        <p:txBody>
          <a:bodyPr/>
          <a:lstStyle/>
          <a:p>
            <a:endParaRPr lang="en-IE" dirty="0"/>
          </a:p>
        </p:txBody>
      </p:sp>
      <p:sp>
        <p:nvSpPr>
          <p:cNvPr id="4" name="Slide Number Placeholder 3">
            <a:extLst>
              <a:ext uri="{FF2B5EF4-FFF2-40B4-BE49-F238E27FC236}">
                <a16:creationId xmlns:a16="http://schemas.microsoft.com/office/drawing/2014/main" id="{509B5069-68EB-1231-6256-20BEA860BEC7}"/>
              </a:ext>
            </a:extLst>
          </p:cNvPr>
          <p:cNvSpPr>
            <a:spLocks noGrp="1"/>
          </p:cNvSpPr>
          <p:nvPr>
            <p:ph type="sldNum" sz="quarter" idx="5"/>
          </p:nvPr>
        </p:nvSpPr>
        <p:spPr/>
        <p:txBody>
          <a:bodyPr/>
          <a:lstStyle/>
          <a:p>
            <a:fld id="{0D069493-4004-4854-AF6A-457C2E3D5A9F}" type="slidenum">
              <a:rPr lang="en-IE" smtClean="0"/>
              <a:t>8</a:t>
            </a:fld>
            <a:endParaRPr lang="en-IE"/>
          </a:p>
        </p:txBody>
      </p:sp>
    </p:spTree>
    <p:extLst>
      <p:ext uri="{BB962C8B-B14F-4D97-AF65-F5344CB8AC3E}">
        <p14:creationId xmlns:p14="http://schemas.microsoft.com/office/powerpoint/2010/main" val="2169175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2DE26-8997-517D-EA76-6D275F9A40B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E"/>
          </a:p>
        </p:txBody>
      </p:sp>
      <p:sp>
        <p:nvSpPr>
          <p:cNvPr id="3" name="Subtitle 2">
            <a:extLst>
              <a:ext uri="{FF2B5EF4-FFF2-40B4-BE49-F238E27FC236}">
                <a16:creationId xmlns:a16="http://schemas.microsoft.com/office/drawing/2014/main" id="{67895EFF-1120-A221-D99F-4419412F88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E"/>
          </a:p>
        </p:txBody>
      </p:sp>
      <p:sp>
        <p:nvSpPr>
          <p:cNvPr id="4" name="Date Placeholder 3">
            <a:extLst>
              <a:ext uri="{FF2B5EF4-FFF2-40B4-BE49-F238E27FC236}">
                <a16:creationId xmlns:a16="http://schemas.microsoft.com/office/drawing/2014/main" id="{E0B9D620-659A-079C-96E3-D2E022DCD2DC}"/>
              </a:ext>
            </a:extLst>
          </p:cNvPr>
          <p:cNvSpPr>
            <a:spLocks noGrp="1"/>
          </p:cNvSpPr>
          <p:nvPr>
            <p:ph type="dt" sz="half" idx="10"/>
          </p:nvPr>
        </p:nvSpPr>
        <p:spPr/>
        <p:txBody>
          <a:bodyPr/>
          <a:lstStyle/>
          <a:p>
            <a:fld id="{12241623-A064-4BED-B073-BA4D61433402}" type="datetime1">
              <a:rPr lang="en-US" smtClean="0"/>
              <a:t>12/23/2024</a:t>
            </a:fld>
            <a:endParaRPr lang="en-US" dirty="0"/>
          </a:p>
        </p:txBody>
      </p:sp>
      <p:sp>
        <p:nvSpPr>
          <p:cNvPr id="5" name="Footer Placeholder 4">
            <a:extLst>
              <a:ext uri="{FF2B5EF4-FFF2-40B4-BE49-F238E27FC236}">
                <a16:creationId xmlns:a16="http://schemas.microsoft.com/office/drawing/2014/main" id="{2E302C20-2F86-C959-A18D-F05AC9B6F5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B2C60E-5908-1F51-736A-DBE3F03B9086}"/>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9924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AA48-CB64-8B8C-5161-D5FD051EFF66}"/>
              </a:ext>
            </a:extLst>
          </p:cNvPr>
          <p:cNvSpPr>
            <a:spLocks noGrp="1"/>
          </p:cNvSpPr>
          <p:nvPr>
            <p:ph type="title"/>
          </p:nvPr>
        </p:nvSpPr>
        <p:spPr/>
        <p:txBody>
          <a:bodyPr/>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58A87D8A-9959-CB5F-BE6D-D7D898A32E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011D61EB-4A28-B263-5DD0-957709206B48}"/>
              </a:ext>
            </a:extLst>
          </p:cNvPr>
          <p:cNvSpPr>
            <a:spLocks noGrp="1"/>
          </p:cNvSpPr>
          <p:nvPr>
            <p:ph type="dt" sz="half" idx="10"/>
          </p:nvPr>
        </p:nvSpPr>
        <p:spPr/>
        <p:txBody>
          <a:bodyPr/>
          <a:lstStyle/>
          <a:p>
            <a:fld id="{6F86ED0C-1DA7-41F0-94CF-6218B1FEDFF1}" type="datetime1">
              <a:rPr lang="en-US" smtClean="0"/>
              <a:t>12/23/2024</a:t>
            </a:fld>
            <a:endParaRPr lang="en-US" dirty="0"/>
          </a:p>
        </p:txBody>
      </p:sp>
      <p:sp>
        <p:nvSpPr>
          <p:cNvPr id="5" name="Footer Placeholder 4">
            <a:extLst>
              <a:ext uri="{FF2B5EF4-FFF2-40B4-BE49-F238E27FC236}">
                <a16:creationId xmlns:a16="http://schemas.microsoft.com/office/drawing/2014/main" id="{17B7B3E6-70B8-9C59-64E9-00B6124331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D089E8B-71FE-CE80-722A-5C577A918B6A}"/>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733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E3DB96-222E-059F-23CE-E457E77500F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15085E35-BD1D-4350-8370-D4832CE956A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3026C85A-4ACE-BF69-936E-8E880CF3450D}"/>
              </a:ext>
            </a:extLst>
          </p:cNvPr>
          <p:cNvSpPr>
            <a:spLocks noGrp="1"/>
          </p:cNvSpPr>
          <p:nvPr>
            <p:ph type="dt" sz="half" idx="10"/>
          </p:nvPr>
        </p:nvSpPr>
        <p:spPr/>
        <p:txBody>
          <a:bodyPr/>
          <a:lstStyle/>
          <a:p>
            <a:fld id="{EECF02AB-6034-4B88-BC5A-7C17CB0EF809}" type="datetime1">
              <a:rPr lang="en-US" smtClean="0"/>
              <a:t>12/23/2024</a:t>
            </a:fld>
            <a:endParaRPr lang="en-US" dirty="0"/>
          </a:p>
        </p:txBody>
      </p:sp>
      <p:sp>
        <p:nvSpPr>
          <p:cNvPr id="5" name="Footer Placeholder 4">
            <a:extLst>
              <a:ext uri="{FF2B5EF4-FFF2-40B4-BE49-F238E27FC236}">
                <a16:creationId xmlns:a16="http://schemas.microsoft.com/office/drawing/2014/main" id="{BB9AEA51-5F29-EA0E-B36F-3D36493999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77A8CD-9447-8CD0-7C93-F5B58E92BBB6}"/>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9889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5DD7-17C4-C1E8-4269-CE20D6215D0E}"/>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EC2FBFD3-EC07-8C76-15A3-B0DB006E012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DF07F3AC-0BC0-C7ED-C278-1A40C8005AB9}"/>
              </a:ext>
            </a:extLst>
          </p:cNvPr>
          <p:cNvSpPr>
            <a:spLocks noGrp="1"/>
          </p:cNvSpPr>
          <p:nvPr>
            <p:ph type="dt" sz="half" idx="10"/>
          </p:nvPr>
        </p:nvSpPr>
        <p:spPr/>
        <p:txBody>
          <a:bodyPr/>
          <a:lstStyle/>
          <a:p>
            <a:fld id="{22F3E5F3-28EE-488F-BD53-B744C06C3DEC}" type="datetime1">
              <a:rPr lang="en-US" smtClean="0"/>
              <a:t>12/23/2024</a:t>
            </a:fld>
            <a:endParaRPr lang="en-US" dirty="0"/>
          </a:p>
        </p:txBody>
      </p:sp>
      <p:sp>
        <p:nvSpPr>
          <p:cNvPr id="5" name="Footer Placeholder 4">
            <a:extLst>
              <a:ext uri="{FF2B5EF4-FFF2-40B4-BE49-F238E27FC236}">
                <a16:creationId xmlns:a16="http://schemas.microsoft.com/office/drawing/2014/main" id="{33F51E09-4F15-2626-2C1C-E5A62CE974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0A5929-E59F-F771-1357-5197ACAF509B}"/>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3877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4D3B1-BF7C-662E-3FAE-ABA4A95DE1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E"/>
          </a:p>
        </p:txBody>
      </p:sp>
      <p:sp>
        <p:nvSpPr>
          <p:cNvPr id="3" name="Text Placeholder 2">
            <a:extLst>
              <a:ext uri="{FF2B5EF4-FFF2-40B4-BE49-F238E27FC236}">
                <a16:creationId xmlns:a16="http://schemas.microsoft.com/office/drawing/2014/main" id="{97AA6A12-9AFD-5863-57E6-FEE403E91D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25C706A-D5BB-7BD6-36F9-D7167071C6D0}"/>
              </a:ext>
            </a:extLst>
          </p:cNvPr>
          <p:cNvSpPr>
            <a:spLocks noGrp="1"/>
          </p:cNvSpPr>
          <p:nvPr>
            <p:ph type="dt" sz="half" idx="10"/>
          </p:nvPr>
        </p:nvSpPr>
        <p:spPr/>
        <p:txBody>
          <a:bodyPr/>
          <a:lstStyle/>
          <a:p>
            <a:fld id="{E72EB70D-CD01-44DA-83B3-8FEB3383D307}" type="datetime1">
              <a:rPr lang="en-US" smtClean="0"/>
              <a:t>12/23/2024</a:t>
            </a:fld>
            <a:endParaRPr lang="en-US" dirty="0"/>
          </a:p>
        </p:txBody>
      </p:sp>
      <p:sp>
        <p:nvSpPr>
          <p:cNvPr id="5" name="Footer Placeholder 4">
            <a:extLst>
              <a:ext uri="{FF2B5EF4-FFF2-40B4-BE49-F238E27FC236}">
                <a16:creationId xmlns:a16="http://schemas.microsoft.com/office/drawing/2014/main" id="{E54B2437-4AC8-8130-DE3F-E027F75A44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1BD9095-17DB-E6D0-63D7-EE169BE56C02}"/>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5637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BF62-B090-38DB-8995-65DADC6DF3FD}"/>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66BD157E-8692-4171-EE74-D1D04E6E33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Content Placeholder 3">
            <a:extLst>
              <a:ext uri="{FF2B5EF4-FFF2-40B4-BE49-F238E27FC236}">
                <a16:creationId xmlns:a16="http://schemas.microsoft.com/office/drawing/2014/main" id="{57483889-4DA9-A357-C589-60316B76D51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Date Placeholder 4">
            <a:extLst>
              <a:ext uri="{FF2B5EF4-FFF2-40B4-BE49-F238E27FC236}">
                <a16:creationId xmlns:a16="http://schemas.microsoft.com/office/drawing/2014/main" id="{B3C05B91-0AD6-32CB-E1B5-C16C319F88D5}"/>
              </a:ext>
            </a:extLst>
          </p:cNvPr>
          <p:cNvSpPr>
            <a:spLocks noGrp="1"/>
          </p:cNvSpPr>
          <p:nvPr>
            <p:ph type="dt" sz="half" idx="10"/>
          </p:nvPr>
        </p:nvSpPr>
        <p:spPr/>
        <p:txBody>
          <a:bodyPr/>
          <a:lstStyle/>
          <a:p>
            <a:fld id="{D0158CFD-9357-46BE-A189-D637A67C8730}" type="datetime1">
              <a:rPr lang="en-US" smtClean="0"/>
              <a:t>12/23/2024</a:t>
            </a:fld>
            <a:endParaRPr lang="en-US" dirty="0"/>
          </a:p>
        </p:txBody>
      </p:sp>
      <p:sp>
        <p:nvSpPr>
          <p:cNvPr id="6" name="Footer Placeholder 5">
            <a:extLst>
              <a:ext uri="{FF2B5EF4-FFF2-40B4-BE49-F238E27FC236}">
                <a16:creationId xmlns:a16="http://schemas.microsoft.com/office/drawing/2014/main" id="{C9695531-055C-F8D6-B5E6-C1366A1F43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9EFD2E-CA80-DCAD-03B3-3401C400750C}"/>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1628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7212-BBF5-CF00-ADDC-8B49C2B23D44}"/>
              </a:ext>
            </a:extLst>
          </p:cNvPr>
          <p:cNvSpPr>
            <a:spLocks noGrp="1"/>
          </p:cNvSpPr>
          <p:nvPr>
            <p:ph type="title"/>
          </p:nvPr>
        </p:nvSpPr>
        <p:spPr>
          <a:xfrm>
            <a:off x="839788" y="365125"/>
            <a:ext cx="10515600" cy="1325563"/>
          </a:xfrm>
        </p:spPr>
        <p:txBody>
          <a:bodyPr/>
          <a:lstStyle/>
          <a:p>
            <a:r>
              <a:rPr lang="en-GB"/>
              <a:t>Click to edit Master title style</a:t>
            </a:r>
            <a:endParaRPr lang="en-IE"/>
          </a:p>
        </p:txBody>
      </p:sp>
      <p:sp>
        <p:nvSpPr>
          <p:cNvPr id="3" name="Text Placeholder 2">
            <a:extLst>
              <a:ext uri="{FF2B5EF4-FFF2-40B4-BE49-F238E27FC236}">
                <a16:creationId xmlns:a16="http://schemas.microsoft.com/office/drawing/2014/main" id="{631AC1EE-4937-00B0-9A2F-035D7EF89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1778ED-705A-FD43-B61A-0B5BB0DC028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Text Placeholder 4">
            <a:extLst>
              <a:ext uri="{FF2B5EF4-FFF2-40B4-BE49-F238E27FC236}">
                <a16:creationId xmlns:a16="http://schemas.microsoft.com/office/drawing/2014/main" id="{C2B51C63-238F-C330-AB42-6CC0E8BDF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0F93304-AF2F-DC67-FA42-62DF4B045F6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7" name="Date Placeholder 6">
            <a:extLst>
              <a:ext uri="{FF2B5EF4-FFF2-40B4-BE49-F238E27FC236}">
                <a16:creationId xmlns:a16="http://schemas.microsoft.com/office/drawing/2014/main" id="{9AE13242-3D94-6437-C07F-7EDBA7FDC15B}"/>
              </a:ext>
            </a:extLst>
          </p:cNvPr>
          <p:cNvSpPr>
            <a:spLocks noGrp="1"/>
          </p:cNvSpPr>
          <p:nvPr>
            <p:ph type="dt" sz="half" idx="10"/>
          </p:nvPr>
        </p:nvSpPr>
        <p:spPr/>
        <p:txBody>
          <a:bodyPr/>
          <a:lstStyle/>
          <a:p>
            <a:fld id="{7B4742EE-B331-4632-BD10-A82FED6B6FC0}" type="datetime1">
              <a:rPr lang="en-US" smtClean="0"/>
              <a:t>12/23/2024</a:t>
            </a:fld>
            <a:endParaRPr lang="en-US" dirty="0"/>
          </a:p>
        </p:txBody>
      </p:sp>
      <p:sp>
        <p:nvSpPr>
          <p:cNvPr id="8" name="Footer Placeholder 7">
            <a:extLst>
              <a:ext uri="{FF2B5EF4-FFF2-40B4-BE49-F238E27FC236}">
                <a16:creationId xmlns:a16="http://schemas.microsoft.com/office/drawing/2014/main" id="{80C9FC5E-070D-EDB4-68BB-F8EFCBCB97B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D5A48D2-4814-7830-E8BB-7BE5F28C2D1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3672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40F8-F581-8D7F-A117-9D795E1AFB9F}"/>
              </a:ext>
            </a:extLst>
          </p:cNvPr>
          <p:cNvSpPr>
            <a:spLocks noGrp="1"/>
          </p:cNvSpPr>
          <p:nvPr>
            <p:ph type="title"/>
          </p:nvPr>
        </p:nvSpPr>
        <p:spPr/>
        <p:txBody>
          <a:bodyPr/>
          <a:lstStyle/>
          <a:p>
            <a:r>
              <a:rPr lang="en-GB"/>
              <a:t>Click to edit Master title style</a:t>
            </a:r>
            <a:endParaRPr lang="en-IE"/>
          </a:p>
        </p:txBody>
      </p:sp>
      <p:sp>
        <p:nvSpPr>
          <p:cNvPr id="3" name="Date Placeholder 2">
            <a:extLst>
              <a:ext uri="{FF2B5EF4-FFF2-40B4-BE49-F238E27FC236}">
                <a16:creationId xmlns:a16="http://schemas.microsoft.com/office/drawing/2014/main" id="{EACBD8E0-ECBB-6AFB-A912-40F2F9E6C833}"/>
              </a:ext>
            </a:extLst>
          </p:cNvPr>
          <p:cNvSpPr>
            <a:spLocks noGrp="1"/>
          </p:cNvSpPr>
          <p:nvPr>
            <p:ph type="dt" sz="half" idx="10"/>
          </p:nvPr>
        </p:nvSpPr>
        <p:spPr/>
        <p:txBody>
          <a:bodyPr/>
          <a:lstStyle/>
          <a:p>
            <a:fld id="{451BA835-D13F-49F4-8F11-5D576AC65FAD}" type="datetime1">
              <a:rPr lang="en-US" smtClean="0"/>
              <a:t>12/23/2024</a:t>
            </a:fld>
            <a:endParaRPr lang="en-US" dirty="0"/>
          </a:p>
        </p:txBody>
      </p:sp>
      <p:sp>
        <p:nvSpPr>
          <p:cNvPr id="4" name="Footer Placeholder 3">
            <a:extLst>
              <a:ext uri="{FF2B5EF4-FFF2-40B4-BE49-F238E27FC236}">
                <a16:creationId xmlns:a16="http://schemas.microsoft.com/office/drawing/2014/main" id="{23163BB8-369E-FCB0-6CFF-10DECD206EB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753DB9E-D1CA-9BAE-D3F0-7A6E4716E1D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94462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AFCB0-A17A-45D8-5871-CBD7B1F0474D}"/>
              </a:ext>
            </a:extLst>
          </p:cNvPr>
          <p:cNvSpPr>
            <a:spLocks noGrp="1"/>
          </p:cNvSpPr>
          <p:nvPr>
            <p:ph type="dt" sz="half" idx="10"/>
          </p:nvPr>
        </p:nvSpPr>
        <p:spPr/>
        <p:txBody>
          <a:bodyPr/>
          <a:lstStyle/>
          <a:p>
            <a:fld id="{ADBD1799-ACB5-4CB2-86A2-5C574F1C8706}" type="datetime1">
              <a:rPr lang="en-US" smtClean="0"/>
              <a:t>12/23/2024</a:t>
            </a:fld>
            <a:endParaRPr lang="en-US" dirty="0"/>
          </a:p>
        </p:txBody>
      </p:sp>
      <p:sp>
        <p:nvSpPr>
          <p:cNvPr id="3" name="Footer Placeholder 2">
            <a:extLst>
              <a:ext uri="{FF2B5EF4-FFF2-40B4-BE49-F238E27FC236}">
                <a16:creationId xmlns:a16="http://schemas.microsoft.com/office/drawing/2014/main" id="{C37B290A-285F-851E-132D-E3725D05523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AA81A6-5F25-0C56-1B2A-42B8A2256506}"/>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7573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61292-D91C-02E4-31BF-48C406CFD22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Content Placeholder 2">
            <a:extLst>
              <a:ext uri="{FF2B5EF4-FFF2-40B4-BE49-F238E27FC236}">
                <a16:creationId xmlns:a16="http://schemas.microsoft.com/office/drawing/2014/main" id="{30646C47-73A4-E536-9EBB-EF1634C157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Text Placeholder 3">
            <a:extLst>
              <a:ext uri="{FF2B5EF4-FFF2-40B4-BE49-F238E27FC236}">
                <a16:creationId xmlns:a16="http://schemas.microsoft.com/office/drawing/2014/main" id="{18A4A7DB-5AE5-D9B7-D1B2-0BDE9AA53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4B4959-0B9D-5427-E580-C2F7027A87FE}"/>
              </a:ext>
            </a:extLst>
          </p:cNvPr>
          <p:cNvSpPr>
            <a:spLocks noGrp="1"/>
          </p:cNvSpPr>
          <p:nvPr>
            <p:ph type="dt" sz="half" idx="10"/>
          </p:nvPr>
        </p:nvSpPr>
        <p:spPr/>
        <p:txBody>
          <a:bodyPr/>
          <a:lstStyle/>
          <a:p>
            <a:fld id="{ED5DD0D6-7A82-473E-879B-C6ECD6CCCFEC}" type="datetime1">
              <a:rPr lang="en-US" smtClean="0"/>
              <a:t>12/23/2024</a:t>
            </a:fld>
            <a:endParaRPr lang="en-US" dirty="0"/>
          </a:p>
        </p:txBody>
      </p:sp>
      <p:sp>
        <p:nvSpPr>
          <p:cNvPr id="6" name="Footer Placeholder 5">
            <a:extLst>
              <a:ext uri="{FF2B5EF4-FFF2-40B4-BE49-F238E27FC236}">
                <a16:creationId xmlns:a16="http://schemas.microsoft.com/office/drawing/2014/main" id="{96B94353-5856-DA26-24A1-FB4E8BBC1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D6ACCE-62A5-E3CA-85DD-20E48AC2EB82}"/>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77405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6ACF-2D61-6906-ACA8-87CC372EAA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Picture Placeholder 2">
            <a:extLst>
              <a:ext uri="{FF2B5EF4-FFF2-40B4-BE49-F238E27FC236}">
                <a16:creationId xmlns:a16="http://schemas.microsoft.com/office/drawing/2014/main" id="{8BB2F25D-7E2B-17F2-6445-57C434616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465200CF-4A52-14AD-669C-4747279A81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2154B18-541D-281F-8DEF-56F503F1AF9F}"/>
              </a:ext>
            </a:extLst>
          </p:cNvPr>
          <p:cNvSpPr>
            <a:spLocks noGrp="1"/>
          </p:cNvSpPr>
          <p:nvPr>
            <p:ph type="dt" sz="half" idx="10"/>
          </p:nvPr>
        </p:nvSpPr>
        <p:spPr/>
        <p:txBody>
          <a:bodyPr/>
          <a:lstStyle/>
          <a:p>
            <a:fld id="{D4605E03-BC17-41A7-854C-DFAB672737DC}" type="datetime1">
              <a:rPr lang="en-US" smtClean="0"/>
              <a:t>12/23/2024</a:t>
            </a:fld>
            <a:endParaRPr lang="en-US" dirty="0"/>
          </a:p>
        </p:txBody>
      </p:sp>
      <p:sp>
        <p:nvSpPr>
          <p:cNvPr id="6" name="Footer Placeholder 5">
            <a:extLst>
              <a:ext uri="{FF2B5EF4-FFF2-40B4-BE49-F238E27FC236}">
                <a16:creationId xmlns:a16="http://schemas.microsoft.com/office/drawing/2014/main" id="{756E7BF1-F615-39B1-7F95-49172520FA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8F61E8-D4AA-EDF5-9CC5-63B169C0C85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8315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B99CB-7F79-E21F-9B9D-A13ADC26A8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E"/>
          </a:p>
        </p:txBody>
      </p:sp>
      <p:sp>
        <p:nvSpPr>
          <p:cNvPr id="3" name="Text Placeholder 2">
            <a:extLst>
              <a:ext uri="{FF2B5EF4-FFF2-40B4-BE49-F238E27FC236}">
                <a16:creationId xmlns:a16="http://schemas.microsoft.com/office/drawing/2014/main" id="{A7AF6D74-97D3-BF4A-1399-7DCD09F789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B4A3EE25-71C2-0A68-8267-D74A2D8DF5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4408324-A84C-4A45-93B6-78D079CCE772}" type="datetime1">
              <a:rPr lang="en-US" smtClean="0"/>
              <a:t>12/23/2024</a:t>
            </a:fld>
            <a:endParaRPr lang="en-US" dirty="0"/>
          </a:p>
        </p:txBody>
      </p:sp>
      <p:sp>
        <p:nvSpPr>
          <p:cNvPr id="5" name="Footer Placeholder 4">
            <a:extLst>
              <a:ext uri="{FF2B5EF4-FFF2-40B4-BE49-F238E27FC236}">
                <a16:creationId xmlns:a16="http://schemas.microsoft.com/office/drawing/2014/main" id="{CAAA86B6-00F9-2FB3-F7AA-A96C9A8EA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4F9EAF53-CE56-7720-597B-EBA83DB65F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156937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mputer code on a black background&#10;&#10;Description automatically generated">
            <a:extLst>
              <a:ext uri="{FF2B5EF4-FFF2-40B4-BE49-F238E27FC236}">
                <a16:creationId xmlns:a16="http://schemas.microsoft.com/office/drawing/2014/main" id="{60CA5D2A-FE51-F386-D525-2328376AC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46"/>
            <a:ext cx="12192000" cy="6846354"/>
          </a:xfrm>
          <a:prstGeom prst="rect">
            <a:avLst/>
          </a:prstGeom>
          <a:solidFill>
            <a:schemeClr val="bg1">
              <a:lumMod val="50000"/>
            </a:schemeClr>
          </a:solidFill>
          <a:effectLst>
            <a:softEdge rad="635000"/>
          </a:effectLst>
        </p:spPr>
      </p:pic>
      <p:sp>
        <p:nvSpPr>
          <p:cNvPr id="11" name="Title 10">
            <a:extLst>
              <a:ext uri="{FF2B5EF4-FFF2-40B4-BE49-F238E27FC236}">
                <a16:creationId xmlns:a16="http://schemas.microsoft.com/office/drawing/2014/main" id="{80A640BF-716A-4751-69F0-3DEB0D52D7C7}"/>
              </a:ext>
            </a:extLst>
          </p:cNvPr>
          <p:cNvSpPr>
            <a:spLocks noGrp="1"/>
          </p:cNvSpPr>
          <p:nvPr>
            <p:ph type="title"/>
          </p:nvPr>
        </p:nvSpPr>
        <p:spPr>
          <a:xfrm>
            <a:off x="553048" y="2806180"/>
            <a:ext cx="4127810" cy="883812"/>
          </a:xfrm>
        </p:spPr>
        <p:txBody>
          <a:bodyPr>
            <a:normAutofit fontScale="90000"/>
          </a:bodyPr>
          <a:lstStyle/>
          <a:p>
            <a:r>
              <a:rPr lang="en-IE" dirty="0">
                <a:solidFill>
                  <a:schemeClr val="bg1"/>
                </a:solidFill>
              </a:rPr>
              <a:t>Constant Vigilance in the Workplace</a:t>
            </a:r>
          </a:p>
        </p:txBody>
      </p:sp>
      <p:sp>
        <p:nvSpPr>
          <p:cNvPr id="12" name="Subtitle 11">
            <a:extLst>
              <a:ext uri="{FF2B5EF4-FFF2-40B4-BE49-F238E27FC236}">
                <a16:creationId xmlns:a16="http://schemas.microsoft.com/office/drawing/2014/main" id="{2532F026-7486-DFC2-F630-2EC4730010D7}"/>
              </a:ext>
            </a:extLst>
          </p:cNvPr>
          <p:cNvSpPr>
            <a:spLocks noGrp="1"/>
          </p:cNvSpPr>
          <p:nvPr>
            <p:ph idx="1"/>
          </p:nvPr>
        </p:nvSpPr>
        <p:spPr>
          <a:xfrm>
            <a:off x="553048" y="3784992"/>
            <a:ext cx="3820884" cy="883812"/>
          </a:xfrm>
        </p:spPr>
        <p:txBody>
          <a:bodyPr>
            <a:normAutofit/>
          </a:bodyPr>
          <a:lstStyle/>
          <a:p>
            <a:pPr marL="0" indent="0">
              <a:buNone/>
            </a:pPr>
            <a:r>
              <a:rPr lang="en-IE" sz="2400" b="1" dirty="0">
                <a:solidFill>
                  <a:schemeClr val="bg1"/>
                </a:solidFill>
                <a:latin typeface="Rastanty Cortez" panose="02000506000000020003" pitchFamily="2" charset="0"/>
              </a:rPr>
              <a:t>Rachel Dupuy</a:t>
            </a:r>
          </a:p>
        </p:txBody>
      </p:sp>
    </p:spTree>
    <p:extLst>
      <p:ext uri="{BB962C8B-B14F-4D97-AF65-F5344CB8AC3E}">
        <p14:creationId xmlns:p14="http://schemas.microsoft.com/office/powerpoint/2010/main" val="2513884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in a hoodie using a computer&#10;&#10;Description automatically generated">
            <a:extLst>
              <a:ext uri="{FF2B5EF4-FFF2-40B4-BE49-F238E27FC236}">
                <a16:creationId xmlns:a16="http://schemas.microsoft.com/office/drawing/2014/main" id="{9904022F-42AB-40DC-E0AF-CE7735D70C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119" y="365125"/>
            <a:ext cx="6473881" cy="4475747"/>
          </a:xfrm>
          <a:prstGeom prst="rect">
            <a:avLst/>
          </a:prstGeom>
          <a:effectLst>
            <a:softEdge rad="749300"/>
          </a:effectLst>
        </p:spPr>
      </p:pic>
      <p:sp>
        <p:nvSpPr>
          <p:cNvPr id="2" name="Title 1">
            <a:extLst>
              <a:ext uri="{FF2B5EF4-FFF2-40B4-BE49-F238E27FC236}">
                <a16:creationId xmlns:a16="http://schemas.microsoft.com/office/drawing/2014/main" id="{4B69604A-7185-C6C2-A1A0-7B089A6C10E2}"/>
              </a:ext>
            </a:extLst>
          </p:cNvPr>
          <p:cNvSpPr>
            <a:spLocks noGrp="1"/>
          </p:cNvSpPr>
          <p:nvPr>
            <p:ph type="title"/>
          </p:nvPr>
        </p:nvSpPr>
        <p:spPr/>
        <p:txBody>
          <a:bodyPr/>
          <a:lstStyle/>
          <a:p>
            <a:r>
              <a:rPr lang="en-IE" dirty="0">
                <a:solidFill>
                  <a:schemeClr val="bg1"/>
                </a:solidFill>
              </a:rPr>
              <a:t>Introduction</a:t>
            </a:r>
          </a:p>
        </p:txBody>
      </p:sp>
      <p:sp>
        <p:nvSpPr>
          <p:cNvPr id="3" name="Content Placeholder 2">
            <a:extLst>
              <a:ext uri="{FF2B5EF4-FFF2-40B4-BE49-F238E27FC236}">
                <a16:creationId xmlns:a16="http://schemas.microsoft.com/office/drawing/2014/main" id="{B59D0763-9A35-EEC2-9E80-C6426A7F4745}"/>
              </a:ext>
            </a:extLst>
          </p:cNvPr>
          <p:cNvSpPr>
            <a:spLocks noGrp="1"/>
          </p:cNvSpPr>
          <p:nvPr>
            <p:ph idx="1"/>
          </p:nvPr>
        </p:nvSpPr>
        <p:spPr/>
        <p:txBody>
          <a:bodyPr>
            <a:normAutofit fontScale="92500"/>
          </a:bodyPr>
          <a:lstStyle/>
          <a:p>
            <a:r>
              <a:rPr lang="en-IE" dirty="0">
                <a:solidFill>
                  <a:schemeClr val="bg1"/>
                </a:solidFill>
              </a:rPr>
              <a:t>To be vigilant is to be aware of one’s surroundings and to be suspicious of what is deemed slightly askew from normal.</a:t>
            </a:r>
          </a:p>
          <a:p>
            <a:r>
              <a:rPr lang="en-IE" dirty="0">
                <a:solidFill>
                  <a:schemeClr val="bg1"/>
                </a:solidFill>
              </a:rPr>
              <a:t>As an ICT Specialist, constant vigilance is an invaluable skill in everyday workplace life.</a:t>
            </a:r>
          </a:p>
          <a:p>
            <a:r>
              <a:rPr lang="en-IE" dirty="0">
                <a:solidFill>
                  <a:schemeClr val="bg1"/>
                </a:solidFill>
              </a:rPr>
              <a:t>This is none so much as important as when my role dictates that we handle personal data.</a:t>
            </a:r>
          </a:p>
          <a:p>
            <a:r>
              <a:rPr lang="en-IE" dirty="0">
                <a:solidFill>
                  <a:schemeClr val="bg1"/>
                </a:solidFill>
              </a:rPr>
              <a:t>Any breach of personal data will not only have serious consequences for myself as an ICT Specialist, but also the organisation.</a:t>
            </a:r>
          </a:p>
          <a:p>
            <a:r>
              <a:rPr lang="en-IE" dirty="0">
                <a:solidFill>
                  <a:schemeClr val="bg1"/>
                </a:solidFill>
              </a:rPr>
              <a:t>Therefore, it is essential to be aware of all areas in which a breach or attack could occur. </a:t>
            </a:r>
          </a:p>
        </p:txBody>
      </p:sp>
    </p:spTree>
    <p:extLst>
      <p:ext uri="{BB962C8B-B14F-4D97-AF65-F5344CB8AC3E}">
        <p14:creationId xmlns:p14="http://schemas.microsoft.com/office/powerpoint/2010/main" val="231222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BD9DA-2566-0B3E-1544-8A5DD0653128}"/>
            </a:ext>
          </a:extLst>
        </p:cNvPr>
        <p:cNvGrpSpPr/>
        <p:nvPr/>
      </p:nvGrpSpPr>
      <p:grpSpPr>
        <a:xfrm>
          <a:off x="0" y="0"/>
          <a:ext cx="0" cy="0"/>
          <a:chOff x="0" y="0"/>
          <a:chExt cx="0" cy="0"/>
        </a:xfrm>
      </p:grpSpPr>
      <p:pic>
        <p:nvPicPr>
          <p:cNvPr id="8" name="Picture 7" descr="A fishing hook and a triangle&#10;&#10;Description automatically generated">
            <a:extLst>
              <a:ext uri="{FF2B5EF4-FFF2-40B4-BE49-F238E27FC236}">
                <a16:creationId xmlns:a16="http://schemas.microsoft.com/office/drawing/2014/main" id="{283825B5-29C1-B5E5-FC62-6683CB5D3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621" y="175478"/>
            <a:ext cx="6008296" cy="4351338"/>
          </a:xfrm>
          <a:prstGeom prst="rect">
            <a:avLst/>
          </a:prstGeom>
          <a:effectLst>
            <a:softEdge rad="482600"/>
          </a:effectLst>
        </p:spPr>
      </p:pic>
      <p:sp>
        <p:nvSpPr>
          <p:cNvPr id="2" name="Title 1">
            <a:extLst>
              <a:ext uri="{FF2B5EF4-FFF2-40B4-BE49-F238E27FC236}">
                <a16:creationId xmlns:a16="http://schemas.microsoft.com/office/drawing/2014/main" id="{780588C5-D7A3-E0A9-0D2A-917B4993DD59}"/>
              </a:ext>
            </a:extLst>
          </p:cNvPr>
          <p:cNvSpPr>
            <a:spLocks noGrp="1"/>
          </p:cNvSpPr>
          <p:nvPr>
            <p:ph type="title"/>
          </p:nvPr>
        </p:nvSpPr>
        <p:spPr/>
        <p:txBody>
          <a:bodyPr/>
          <a:lstStyle/>
          <a:p>
            <a:r>
              <a:rPr lang="en-IE" dirty="0">
                <a:solidFill>
                  <a:schemeClr val="bg1"/>
                </a:solidFill>
              </a:rPr>
              <a:t>Phishing</a:t>
            </a:r>
          </a:p>
        </p:txBody>
      </p:sp>
      <p:sp>
        <p:nvSpPr>
          <p:cNvPr id="3" name="Content Placeholder 2">
            <a:extLst>
              <a:ext uri="{FF2B5EF4-FFF2-40B4-BE49-F238E27FC236}">
                <a16:creationId xmlns:a16="http://schemas.microsoft.com/office/drawing/2014/main" id="{41DE073E-3604-B84D-99DD-919BDC84BB98}"/>
              </a:ext>
            </a:extLst>
          </p:cNvPr>
          <p:cNvSpPr>
            <a:spLocks noGrp="1"/>
          </p:cNvSpPr>
          <p:nvPr>
            <p:ph idx="1"/>
          </p:nvPr>
        </p:nvSpPr>
        <p:spPr/>
        <p:txBody>
          <a:bodyPr>
            <a:normAutofit fontScale="85000" lnSpcReduction="20000"/>
          </a:bodyPr>
          <a:lstStyle/>
          <a:p>
            <a:r>
              <a:rPr lang="en-IE" dirty="0">
                <a:solidFill>
                  <a:schemeClr val="bg1"/>
                </a:solidFill>
              </a:rPr>
              <a:t>Phishing is the act of enclosing malicious code in various types of social engineering such as emails or texts with the intent of acquiring personal data from unsuspecting victims.</a:t>
            </a:r>
          </a:p>
          <a:p>
            <a:r>
              <a:rPr lang="en-IE" dirty="0">
                <a:solidFill>
                  <a:schemeClr val="bg1"/>
                </a:solidFill>
              </a:rPr>
              <a:t>The personal data can be a fraudulent SMS message in which scammers pretend to be from the victim’s bank using some sort of urgent emergency in which the victim will feel obliged to follow any links or call any numbers in the text, or an email pertaining to a non-existent Amazon order that required attention.</a:t>
            </a:r>
          </a:p>
          <a:p>
            <a:r>
              <a:rPr lang="en-IE" dirty="0">
                <a:solidFill>
                  <a:schemeClr val="bg1"/>
                </a:solidFill>
              </a:rPr>
              <a:t>These can be linked to a sub type of phishing known as spear fishing, in which a specific person or company is targeted via email/SMS or even a phone call.</a:t>
            </a:r>
          </a:p>
          <a:p>
            <a:r>
              <a:rPr lang="en-IE" dirty="0">
                <a:solidFill>
                  <a:schemeClr val="bg1"/>
                </a:solidFill>
              </a:rPr>
              <a:t>This is especially important as an ICT Specialist, as a phishing email could be used to gain access to my organisation, and to steal personal data. </a:t>
            </a:r>
          </a:p>
          <a:p>
            <a:r>
              <a:rPr lang="en-IE" dirty="0">
                <a:solidFill>
                  <a:schemeClr val="bg1"/>
                </a:solidFill>
              </a:rPr>
              <a:t>Therefore, it is important to be constantly vigilant of any emails or messages sent to me, even from persons I trust, especially if they seem unusual. </a:t>
            </a:r>
          </a:p>
        </p:txBody>
      </p:sp>
    </p:spTree>
    <p:extLst>
      <p:ext uri="{BB962C8B-B14F-4D97-AF65-F5344CB8AC3E}">
        <p14:creationId xmlns:p14="http://schemas.microsoft.com/office/powerpoint/2010/main" val="354064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B4C1B-A50E-3899-788E-967EE1F81E2D}"/>
            </a:ext>
          </a:extLst>
        </p:cNvPr>
        <p:cNvGrpSpPr/>
        <p:nvPr/>
      </p:nvGrpSpPr>
      <p:grpSpPr>
        <a:xfrm>
          <a:off x="0" y="0"/>
          <a:ext cx="0" cy="0"/>
          <a:chOff x="0" y="0"/>
          <a:chExt cx="0" cy="0"/>
        </a:xfrm>
      </p:grpSpPr>
      <p:pic>
        <p:nvPicPr>
          <p:cNvPr id="5" name="Picture 4" descr="A close-up of a keyboard&#10;&#10;Description automatically generated">
            <a:extLst>
              <a:ext uri="{FF2B5EF4-FFF2-40B4-BE49-F238E27FC236}">
                <a16:creationId xmlns:a16="http://schemas.microsoft.com/office/drawing/2014/main" id="{FB785A73-CD0D-CA6E-140A-B6B754A53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0380" y="236788"/>
            <a:ext cx="5722520" cy="3857140"/>
          </a:xfrm>
          <a:prstGeom prst="rect">
            <a:avLst/>
          </a:prstGeom>
          <a:effectLst>
            <a:softEdge rad="317500"/>
          </a:effectLst>
        </p:spPr>
      </p:pic>
      <p:sp>
        <p:nvSpPr>
          <p:cNvPr id="2" name="Title 1">
            <a:extLst>
              <a:ext uri="{FF2B5EF4-FFF2-40B4-BE49-F238E27FC236}">
                <a16:creationId xmlns:a16="http://schemas.microsoft.com/office/drawing/2014/main" id="{FCC997B3-41CF-7F36-F5E7-FAB5EFD723F3}"/>
              </a:ext>
            </a:extLst>
          </p:cNvPr>
          <p:cNvSpPr>
            <a:spLocks noGrp="1"/>
          </p:cNvSpPr>
          <p:nvPr>
            <p:ph type="title"/>
          </p:nvPr>
        </p:nvSpPr>
        <p:spPr/>
        <p:txBody>
          <a:bodyPr/>
          <a:lstStyle/>
          <a:p>
            <a:r>
              <a:rPr lang="en-IE" dirty="0">
                <a:solidFill>
                  <a:schemeClr val="bg1"/>
                </a:solidFill>
              </a:rPr>
              <a:t>Spoofing</a:t>
            </a:r>
          </a:p>
        </p:txBody>
      </p:sp>
      <p:sp>
        <p:nvSpPr>
          <p:cNvPr id="3" name="Content Placeholder 2">
            <a:extLst>
              <a:ext uri="{FF2B5EF4-FFF2-40B4-BE49-F238E27FC236}">
                <a16:creationId xmlns:a16="http://schemas.microsoft.com/office/drawing/2014/main" id="{6D2E30FD-93C3-A772-E57E-4AD8883FD9C6}"/>
              </a:ext>
            </a:extLst>
          </p:cNvPr>
          <p:cNvSpPr>
            <a:spLocks noGrp="1"/>
          </p:cNvSpPr>
          <p:nvPr>
            <p:ph idx="1"/>
          </p:nvPr>
        </p:nvSpPr>
        <p:spPr/>
        <p:txBody>
          <a:bodyPr>
            <a:normAutofit fontScale="85000" lnSpcReduction="20000"/>
          </a:bodyPr>
          <a:lstStyle/>
          <a:p>
            <a:r>
              <a:rPr lang="en-IE" dirty="0">
                <a:solidFill>
                  <a:schemeClr val="bg1"/>
                </a:solidFill>
              </a:rPr>
              <a:t>Spoofing is when attackers pretend to be someone else, such as a legitimate company or work colleague in order to trick victims into handing over personal information pertaining to themselves or their company. </a:t>
            </a:r>
          </a:p>
          <a:p>
            <a:r>
              <a:rPr lang="en-IE" dirty="0">
                <a:solidFill>
                  <a:schemeClr val="bg1"/>
                </a:solidFill>
              </a:rPr>
              <a:t>This personal information is usually login credentials or banking credentials.</a:t>
            </a:r>
          </a:p>
          <a:p>
            <a:r>
              <a:rPr lang="en-IE" dirty="0">
                <a:solidFill>
                  <a:schemeClr val="bg1"/>
                </a:solidFill>
              </a:rPr>
              <a:t>Attackers will usually spoof emails and phone numbers either belonging to the victim’s bank, manager, or even family members. They will send fraudulent urgent emails and SMS messages, wherein if any links are followed, and personal information given, this information will be accessed by the attackers and could be used to breach an organisation.</a:t>
            </a:r>
          </a:p>
          <a:p>
            <a:r>
              <a:rPr lang="en-IE" dirty="0">
                <a:solidFill>
                  <a:schemeClr val="bg1"/>
                </a:solidFill>
              </a:rPr>
              <a:t>This is important as an ICT Specialist as any attacker that is successful will compromise the security of my organisation.</a:t>
            </a:r>
          </a:p>
          <a:p>
            <a:r>
              <a:rPr lang="en-IE" dirty="0">
                <a:solidFill>
                  <a:schemeClr val="bg1"/>
                </a:solidFill>
              </a:rPr>
              <a:t>Therefore, it is important to be constantly vigilant of all emails and messages even if the sender is a legitimate email, as it could be spoofed.</a:t>
            </a:r>
          </a:p>
        </p:txBody>
      </p:sp>
    </p:spTree>
    <p:extLst>
      <p:ext uri="{BB962C8B-B14F-4D97-AF65-F5344CB8AC3E}">
        <p14:creationId xmlns:p14="http://schemas.microsoft.com/office/powerpoint/2010/main" val="232677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F8D74-A2F2-DD5B-BDE9-A4D041491487}"/>
            </a:ext>
          </a:extLst>
        </p:cNvPr>
        <p:cNvGrpSpPr/>
        <p:nvPr/>
      </p:nvGrpSpPr>
      <p:grpSpPr>
        <a:xfrm>
          <a:off x="0" y="0"/>
          <a:ext cx="0" cy="0"/>
          <a:chOff x="0" y="0"/>
          <a:chExt cx="0" cy="0"/>
        </a:xfrm>
      </p:grpSpPr>
      <p:pic>
        <p:nvPicPr>
          <p:cNvPr id="6" name="Picture 5" descr="A hand holding a lock&#10;&#10;Description automatically generated">
            <a:extLst>
              <a:ext uri="{FF2B5EF4-FFF2-40B4-BE49-F238E27FC236}">
                <a16:creationId xmlns:a16="http://schemas.microsoft.com/office/drawing/2014/main" id="{6F103608-7D01-4331-F4B5-22EEBCDDD8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5579" y="365125"/>
            <a:ext cx="5954829" cy="3721768"/>
          </a:xfrm>
          <a:prstGeom prst="rect">
            <a:avLst/>
          </a:prstGeom>
          <a:effectLst>
            <a:softEdge rad="355600"/>
          </a:effectLst>
        </p:spPr>
      </p:pic>
      <p:sp>
        <p:nvSpPr>
          <p:cNvPr id="2" name="Title 1">
            <a:extLst>
              <a:ext uri="{FF2B5EF4-FFF2-40B4-BE49-F238E27FC236}">
                <a16:creationId xmlns:a16="http://schemas.microsoft.com/office/drawing/2014/main" id="{F01D3BD4-4ACF-435F-FE4B-C6803DA201FD}"/>
              </a:ext>
            </a:extLst>
          </p:cNvPr>
          <p:cNvSpPr>
            <a:spLocks noGrp="1"/>
          </p:cNvSpPr>
          <p:nvPr>
            <p:ph type="title"/>
          </p:nvPr>
        </p:nvSpPr>
        <p:spPr/>
        <p:txBody>
          <a:bodyPr/>
          <a:lstStyle/>
          <a:p>
            <a:r>
              <a:rPr lang="en-IE" dirty="0">
                <a:solidFill>
                  <a:schemeClr val="bg1"/>
                </a:solidFill>
              </a:rPr>
              <a:t>SQL Injection Attacks</a:t>
            </a:r>
          </a:p>
        </p:txBody>
      </p:sp>
      <p:sp>
        <p:nvSpPr>
          <p:cNvPr id="3" name="Content Placeholder 2">
            <a:extLst>
              <a:ext uri="{FF2B5EF4-FFF2-40B4-BE49-F238E27FC236}">
                <a16:creationId xmlns:a16="http://schemas.microsoft.com/office/drawing/2014/main" id="{DD1F24D9-EE22-0350-EDBA-E4CA06AB0BB8}"/>
              </a:ext>
            </a:extLst>
          </p:cNvPr>
          <p:cNvSpPr>
            <a:spLocks noGrp="1"/>
          </p:cNvSpPr>
          <p:nvPr>
            <p:ph idx="1"/>
          </p:nvPr>
        </p:nvSpPr>
        <p:spPr/>
        <p:txBody>
          <a:bodyPr>
            <a:noAutofit/>
          </a:bodyPr>
          <a:lstStyle/>
          <a:p>
            <a:r>
              <a:rPr lang="en-IE" sz="1400" dirty="0">
                <a:solidFill>
                  <a:schemeClr val="bg1"/>
                </a:solidFill>
              </a:rPr>
              <a:t>SQL Injection Attacks are attacks in which a web security vulnerability is exploited to inject malicious SQL commands into an application’s database. This usually occurs when user input is indirectly concatenated into a SQL query without proper validation and sanitisation.</a:t>
            </a:r>
          </a:p>
          <a:p>
            <a:r>
              <a:rPr lang="en-IE" sz="1400" dirty="0">
                <a:solidFill>
                  <a:schemeClr val="bg1"/>
                </a:solidFill>
              </a:rPr>
              <a:t>These malicious SQL commands can be used to acquire the personal data of all application users with saved data in the database. This can be especially harmful if the data contains banking information or data that can be used to commit identity theft.</a:t>
            </a:r>
          </a:p>
          <a:p>
            <a:r>
              <a:rPr lang="en-IE" sz="1400" dirty="0">
                <a:solidFill>
                  <a:schemeClr val="bg1"/>
                </a:solidFill>
              </a:rPr>
              <a:t>An example of such malicious SQL commands would be inserting  ‘ OR ‘1’ = ‘1 into an input box wherein user credentials are checked using the following command ‘SELECT * FROM users WHERE username = ‘user’ AND password = ‘pass’. </a:t>
            </a:r>
          </a:p>
          <a:p>
            <a:r>
              <a:rPr lang="en-IE" sz="1400" dirty="0">
                <a:solidFill>
                  <a:schemeClr val="bg1"/>
                </a:solidFill>
              </a:rPr>
              <a:t>The inserted command would create the SQL command ‘SELECT * FROM users WHERE username = ‘ OR ‘1’ = ‘1’ AND password = ‘ which would return a list of all user credentials saved in the database to the attackers, which then can be used for malicious purposes.</a:t>
            </a:r>
          </a:p>
          <a:p>
            <a:r>
              <a:rPr lang="en-IE" sz="1400" dirty="0">
                <a:solidFill>
                  <a:schemeClr val="bg1"/>
                </a:solidFill>
              </a:rPr>
              <a:t>Different types of SQL Injection include: In-band SQL Injection wherein the attacker uses the same channels to launch the attack and to gather the results of said attack, Blind SQL Injection wherein the attacker does not know the outcome of the SQL command but can infer some of the results based on the performance of the application, and Out-of-Band SQL Injection wherein the attacker uses one channel for launching the attack and another for gathering the results of said attack.  </a:t>
            </a:r>
          </a:p>
          <a:p>
            <a:r>
              <a:rPr lang="en-IE" sz="1400" dirty="0">
                <a:solidFill>
                  <a:schemeClr val="bg1"/>
                </a:solidFill>
              </a:rPr>
              <a:t>This is important as an ICT Specialist who has worked on projects that involve connections to a SQL database, as  the majority of data in these databases are personal details regarding land holdings, which if compromised would lead to serious consequences for my organisation. </a:t>
            </a:r>
          </a:p>
          <a:p>
            <a:r>
              <a:rPr lang="en-IE" sz="1400" dirty="0">
                <a:solidFill>
                  <a:schemeClr val="bg1"/>
                </a:solidFill>
              </a:rPr>
              <a:t>Therefore, it is important to be constantly vigilant and use parametrised queries, prepared statements, validation and sanitisation of user input to ensure it is of the correct format, restricting database access to least privilege, and reducing the amount of information provided in error messages to ensue as little information as possible is given about the database. </a:t>
            </a:r>
          </a:p>
        </p:txBody>
      </p:sp>
    </p:spTree>
    <p:extLst>
      <p:ext uri="{BB962C8B-B14F-4D97-AF65-F5344CB8AC3E}">
        <p14:creationId xmlns:p14="http://schemas.microsoft.com/office/powerpoint/2010/main" val="138850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426AF-D0FA-F034-CD92-77E85F3B7D92}"/>
            </a:ext>
          </a:extLst>
        </p:cNvPr>
        <p:cNvGrpSpPr/>
        <p:nvPr/>
      </p:nvGrpSpPr>
      <p:grpSpPr>
        <a:xfrm>
          <a:off x="0" y="0"/>
          <a:ext cx="0" cy="0"/>
          <a:chOff x="0" y="0"/>
          <a:chExt cx="0" cy="0"/>
        </a:xfrm>
      </p:grpSpPr>
      <p:pic>
        <p:nvPicPr>
          <p:cNvPr id="5" name="Picture 4" descr="A blue map with yellow text and a lock&#10;&#10;Description automatically generated">
            <a:extLst>
              <a:ext uri="{FF2B5EF4-FFF2-40B4-BE49-F238E27FC236}">
                <a16:creationId xmlns:a16="http://schemas.microsoft.com/office/drawing/2014/main" id="{4AAD2CA0-3C74-0660-A257-23CC7C256F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052" y="70435"/>
            <a:ext cx="6354527" cy="3712745"/>
          </a:xfrm>
          <a:prstGeom prst="rect">
            <a:avLst/>
          </a:prstGeom>
          <a:effectLst>
            <a:softEdge rad="381000"/>
          </a:effectLst>
        </p:spPr>
      </p:pic>
      <p:sp>
        <p:nvSpPr>
          <p:cNvPr id="2" name="Title 1">
            <a:extLst>
              <a:ext uri="{FF2B5EF4-FFF2-40B4-BE49-F238E27FC236}">
                <a16:creationId xmlns:a16="http://schemas.microsoft.com/office/drawing/2014/main" id="{ADD096DC-731A-096F-4150-A29AEC022368}"/>
              </a:ext>
            </a:extLst>
          </p:cNvPr>
          <p:cNvSpPr>
            <a:spLocks noGrp="1"/>
          </p:cNvSpPr>
          <p:nvPr>
            <p:ph type="title"/>
          </p:nvPr>
        </p:nvSpPr>
        <p:spPr/>
        <p:txBody>
          <a:bodyPr/>
          <a:lstStyle/>
          <a:p>
            <a:r>
              <a:rPr lang="en-IE" dirty="0">
                <a:solidFill>
                  <a:schemeClr val="bg1"/>
                </a:solidFill>
              </a:rPr>
              <a:t>GDPR</a:t>
            </a:r>
          </a:p>
        </p:txBody>
      </p:sp>
      <p:sp>
        <p:nvSpPr>
          <p:cNvPr id="3" name="Content Placeholder 2">
            <a:extLst>
              <a:ext uri="{FF2B5EF4-FFF2-40B4-BE49-F238E27FC236}">
                <a16:creationId xmlns:a16="http://schemas.microsoft.com/office/drawing/2014/main" id="{FD5823EB-5DAB-9D0A-0A68-0320C0572D74}"/>
              </a:ext>
            </a:extLst>
          </p:cNvPr>
          <p:cNvSpPr>
            <a:spLocks noGrp="1"/>
          </p:cNvSpPr>
          <p:nvPr>
            <p:ph idx="1"/>
          </p:nvPr>
        </p:nvSpPr>
        <p:spPr/>
        <p:txBody>
          <a:bodyPr>
            <a:noAutofit/>
          </a:bodyPr>
          <a:lstStyle/>
          <a:p>
            <a:r>
              <a:rPr lang="en-IE" sz="1800" dirty="0">
                <a:solidFill>
                  <a:schemeClr val="bg1"/>
                </a:solidFill>
              </a:rPr>
              <a:t>Throughout this presentation, I have discussed how cyber-attacks can have serious consequences for my organisation. This concerns the data protection laws put in place by the EU to protect user data from attacks, and to hold any organisation accountable for lacklustre security if a data breach should occur. These data protection laws are collectively known as General Data Protection Regulation, or GDPR for short.</a:t>
            </a:r>
          </a:p>
          <a:p>
            <a:r>
              <a:rPr lang="en-IE" sz="1800" dirty="0">
                <a:solidFill>
                  <a:schemeClr val="bg1"/>
                </a:solidFill>
              </a:rPr>
              <a:t>GDPR oversees the handling of personal data by organisations within the EU. These organisations may only retain personal data for six lawful reasons as outlined by the GDPR. These are defined as follows: </a:t>
            </a:r>
          </a:p>
          <a:p>
            <a:pPr lvl="1"/>
            <a:r>
              <a:rPr lang="en-IE" sz="1800" dirty="0">
                <a:solidFill>
                  <a:schemeClr val="bg1"/>
                </a:solidFill>
              </a:rPr>
              <a:t>The data owner has given free and informed consent for the data to be stored</a:t>
            </a:r>
          </a:p>
          <a:p>
            <a:pPr lvl="1"/>
            <a:r>
              <a:rPr lang="en-IE" sz="1800" dirty="0">
                <a:solidFill>
                  <a:schemeClr val="bg1"/>
                </a:solidFill>
              </a:rPr>
              <a:t>The processing of the data is necessary to carry out any contracts that the data owner is party to</a:t>
            </a:r>
          </a:p>
          <a:p>
            <a:pPr lvl="1"/>
            <a:r>
              <a:rPr lang="en-IE" sz="1800" dirty="0">
                <a:solidFill>
                  <a:schemeClr val="bg1"/>
                </a:solidFill>
              </a:rPr>
              <a:t>The processing of the data is necessary in order for the data controller to meet any legal obligations</a:t>
            </a:r>
          </a:p>
          <a:p>
            <a:pPr lvl="1"/>
            <a:r>
              <a:rPr lang="en-IE" sz="1800" dirty="0">
                <a:solidFill>
                  <a:schemeClr val="bg1"/>
                </a:solidFill>
              </a:rPr>
              <a:t>The processing of the data is necessary to protect the vital interests of the data owner</a:t>
            </a:r>
          </a:p>
          <a:p>
            <a:pPr lvl="1"/>
            <a:r>
              <a:rPr lang="en-IE" sz="1800" dirty="0">
                <a:solidFill>
                  <a:schemeClr val="bg1"/>
                </a:solidFill>
              </a:rPr>
              <a:t>The processing of the data is necessary to carry out tasks that are in the public interest or over which the data controller has official authority, and </a:t>
            </a:r>
          </a:p>
          <a:p>
            <a:pPr lvl="1"/>
            <a:r>
              <a:rPr lang="en-IE" sz="1800" dirty="0">
                <a:solidFill>
                  <a:schemeClr val="bg1"/>
                </a:solidFill>
              </a:rPr>
              <a:t>The processing of data is necessary in the legitimate interests of the data controller and does not conflict with the data owner’s rights. </a:t>
            </a:r>
          </a:p>
        </p:txBody>
      </p:sp>
    </p:spTree>
    <p:extLst>
      <p:ext uri="{BB962C8B-B14F-4D97-AF65-F5344CB8AC3E}">
        <p14:creationId xmlns:p14="http://schemas.microsoft.com/office/powerpoint/2010/main" val="2803545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ABEE1-0877-A08C-9769-4E2F58AA1111}"/>
            </a:ext>
          </a:extLst>
        </p:cNvPr>
        <p:cNvGrpSpPr/>
        <p:nvPr/>
      </p:nvGrpSpPr>
      <p:grpSpPr>
        <a:xfrm>
          <a:off x="0" y="0"/>
          <a:ext cx="0" cy="0"/>
          <a:chOff x="0" y="0"/>
          <a:chExt cx="0" cy="0"/>
        </a:xfrm>
      </p:grpSpPr>
      <p:pic>
        <p:nvPicPr>
          <p:cNvPr id="4" name="Picture 3" descr="A blue map with yellow text and a lock&#10;&#10;Description automatically generated">
            <a:extLst>
              <a:ext uri="{FF2B5EF4-FFF2-40B4-BE49-F238E27FC236}">
                <a16:creationId xmlns:a16="http://schemas.microsoft.com/office/drawing/2014/main" id="{0184F88F-321D-6494-1014-D1F7A23EB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7052" y="70435"/>
            <a:ext cx="6354527" cy="3712745"/>
          </a:xfrm>
          <a:prstGeom prst="rect">
            <a:avLst/>
          </a:prstGeom>
          <a:effectLst>
            <a:softEdge rad="381000"/>
          </a:effectLst>
        </p:spPr>
      </p:pic>
      <p:sp>
        <p:nvSpPr>
          <p:cNvPr id="2" name="Title 1">
            <a:extLst>
              <a:ext uri="{FF2B5EF4-FFF2-40B4-BE49-F238E27FC236}">
                <a16:creationId xmlns:a16="http://schemas.microsoft.com/office/drawing/2014/main" id="{D4E88625-6561-6BE5-C42D-8BD67752FC3F}"/>
              </a:ext>
            </a:extLst>
          </p:cNvPr>
          <p:cNvSpPr>
            <a:spLocks noGrp="1"/>
          </p:cNvSpPr>
          <p:nvPr>
            <p:ph type="title"/>
          </p:nvPr>
        </p:nvSpPr>
        <p:spPr/>
        <p:txBody>
          <a:bodyPr/>
          <a:lstStyle/>
          <a:p>
            <a:r>
              <a:rPr lang="en-IE" dirty="0">
                <a:solidFill>
                  <a:schemeClr val="bg1"/>
                </a:solidFill>
              </a:rPr>
              <a:t>GDPR (continued)</a:t>
            </a:r>
          </a:p>
        </p:txBody>
      </p:sp>
      <p:sp>
        <p:nvSpPr>
          <p:cNvPr id="3" name="Content Placeholder 2">
            <a:extLst>
              <a:ext uri="{FF2B5EF4-FFF2-40B4-BE49-F238E27FC236}">
                <a16:creationId xmlns:a16="http://schemas.microsoft.com/office/drawing/2014/main" id="{9E61DF91-45FD-4616-E2CA-72792051473A}"/>
              </a:ext>
            </a:extLst>
          </p:cNvPr>
          <p:cNvSpPr>
            <a:spLocks noGrp="1"/>
          </p:cNvSpPr>
          <p:nvPr>
            <p:ph idx="1"/>
          </p:nvPr>
        </p:nvSpPr>
        <p:spPr/>
        <p:txBody>
          <a:bodyPr>
            <a:noAutofit/>
          </a:bodyPr>
          <a:lstStyle/>
          <a:p>
            <a:r>
              <a:rPr lang="en-IE" sz="1800" dirty="0">
                <a:solidFill>
                  <a:schemeClr val="bg1"/>
                </a:solidFill>
              </a:rPr>
              <a:t>The data owner is entitled to enquire about and receive answers on the following  in regard to their personal data: the reasons for the storage of the data, who  will have access to the data, how long will it be stored for, if they are required by law to sign a contract to provide the data, will their data be subject to any automated processing. </a:t>
            </a:r>
          </a:p>
          <a:p>
            <a:r>
              <a:rPr lang="en-IE" sz="1800" dirty="0">
                <a:solidFill>
                  <a:schemeClr val="bg1"/>
                </a:solidFill>
              </a:rPr>
              <a:t>The data owner is also entitled to request the correction. Erasure, and restriction of their data as well as request access to, a copy the data so it can be given to others, and to withdraw consent to the processing of their personal data. </a:t>
            </a:r>
          </a:p>
          <a:p>
            <a:r>
              <a:rPr lang="en-IE" sz="1800" dirty="0">
                <a:solidFill>
                  <a:schemeClr val="bg1"/>
                </a:solidFill>
              </a:rPr>
              <a:t>Any organisation that is handling personal data must secure it by using methods such as anonymisation, encryption, anti-virus security measures and by backing up data. If an organisation suffers a data breach they must report it to the Data Protection Commission within 72 hours, with any delays substantially justified. </a:t>
            </a:r>
          </a:p>
          <a:p>
            <a:r>
              <a:rPr lang="en-IE" sz="1800" dirty="0">
                <a:solidFill>
                  <a:schemeClr val="bg1"/>
                </a:solidFill>
              </a:rPr>
              <a:t>Any organisation that does not adhere to what is outlined in the GDPR and suffers a data breach is subject to large fines, which can be as high as 2 million euro or 4% of the organisation’s global annual turnover, whichever is higher. </a:t>
            </a:r>
          </a:p>
        </p:txBody>
      </p:sp>
    </p:spTree>
    <p:extLst>
      <p:ext uri="{BB962C8B-B14F-4D97-AF65-F5344CB8AC3E}">
        <p14:creationId xmlns:p14="http://schemas.microsoft.com/office/powerpoint/2010/main" val="180434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DC710-CD8E-EF9B-02B2-24442220DA6A}"/>
            </a:ext>
          </a:extLst>
        </p:cNvPr>
        <p:cNvGrpSpPr/>
        <p:nvPr/>
      </p:nvGrpSpPr>
      <p:grpSpPr>
        <a:xfrm>
          <a:off x="0" y="0"/>
          <a:ext cx="0" cy="0"/>
          <a:chOff x="0" y="0"/>
          <a:chExt cx="0" cy="0"/>
        </a:xfrm>
      </p:grpSpPr>
      <p:pic>
        <p:nvPicPr>
          <p:cNvPr id="6" name="Picture 5" descr="A person holding a shield in front of a computer&#10;&#10;Description automatically generated">
            <a:extLst>
              <a:ext uri="{FF2B5EF4-FFF2-40B4-BE49-F238E27FC236}">
                <a16:creationId xmlns:a16="http://schemas.microsoft.com/office/drawing/2014/main" id="{DCBB5CDE-31FE-8F6A-4FB9-450DD3F4E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4628" y="365125"/>
            <a:ext cx="5410795" cy="4351338"/>
          </a:xfrm>
          <a:prstGeom prst="rect">
            <a:avLst/>
          </a:prstGeom>
          <a:effectLst>
            <a:softEdge rad="635000"/>
          </a:effectLst>
        </p:spPr>
      </p:pic>
      <p:sp>
        <p:nvSpPr>
          <p:cNvPr id="2" name="Title 1">
            <a:extLst>
              <a:ext uri="{FF2B5EF4-FFF2-40B4-BE49-F238E27FC236}">
                <a16:creationId xmlns:a16="http://schemas.microsoft.com/office/drawing/2014/main" id="{9A113569-2AE7-DD1A-6E4E-3A1C697D5B24}"/>
              </a:ext>
            </a:extLst>
          </p:cNvPr>
          <p:cNvSpPr>
            <a:spLocks noGrp="1"/>
          </p:cNvSpPr>
          <p:nvPr>
            <p:ph type="title"/>
          </p:nvPr>
        </p:nvSpPr>
        <p:spPr/>
        <p:txBody>
          <a:bodyPr/>
          <a:lstStyle/>
          <a:p>
            <a:r>
              <a:rPr lang="en-IE" dirty="0">
                <a:solidFill>
                  <a:schemeClr val="bg1"/>
                </a:solidFill>
              </a:rPr>
              <a:t>What I can do as an ICT Specialist</a:t>
            </a:r>
          </a:p>
        </p:txBody>
      </p:sp>
      <p:sp>
        <p:nvSpPr>
          <p:cNvPr id="3" name="Content Placeholder 2">
            <a:extLst>
              <a:ext uri="{FF2B5EF4-FFF2-40B4-BE49-F238E27FC236}">
                <a16:creationId xmlns:a16="http://schemas.microsoft.com/office/drawing/2014/main" id="{75EA8573-97B9-10F2-34E5-B0C395E31F4D}"/>
              </a:ext>
            </a:extLst>
          </p:cNvPr>
          <p:cNvSpPr>
            <a:spLocks noGrp="1"/>
          </p:cNvSpPr>
          <p:nvPr>
            <p:ph idx="1"/>
          </p:nvPr>
        </p:nvSpPr>
        <p:spPr/>
        <p:txBody>
          <a:bodyPr>
            <a:noAutofit/>
          </a:bodyPr>
          <a:lstStyle/>
          <a:p>
            <a:r>
              <a:rPr lang="en-IE" sz="2000" dirty="0">
                <a:solidFill>
                  <a:schemeClr val="bg1"/>
                </a:solidFill>
              </a:rPr>
              <a:t>When receiving emails, I must always be wary of requests, links or attachments, even if they seem to be from a trusted source. </a:t>
            </a:r>
          </a:p>
          <a:p>
            <a:r>
              <a:rPr lang="en-IE" sz="2000" dirty="0">
                <a:solidFill>
                  <a:schemeClr val="bg1"/>
                </a:solidFill>
              </a:rPr>
              <a:t>It is important to check any links before clicking on them, as even just a click could infect my system with malware. By hovering over the link with the cursor, I can see the full URL address and determine whether it is malicious or not.</a:t>
            </a:r>
          </a:p>
          <a:p>
            <a:r>
              <a:rPr lang="en-IE" sz="2000" dirty="0">
                <a:solidFill>
                  <a:schemeClr val="bg1"/>
                </a:solidFill>
              </a:rPr>
              <a:t>Sometimes even a trusted source might not be all that trustworthy. If an email seems suspicious, it is always a good idea to check with the sender before interacting with any links or attachments in the email, to ensure that it is legitimate and not a spoofing attack.</a:t>
            </a:r>
          </a:p>
          <a:p>
            <a:r>
              <a:rPr lang="en-IE" sz="2000" dirty="0">
                <a:solidFill>
                  <a:schemeClr val="bg1"/>
                </a:solidFill>
              </a:rPr>
              <a:t>Understand and be aware of the GSPR and ensure that I properly adhere to its principles when I am handling personal data.</a:t>
            </a:r>
          </a:p>
          <a:p>
            <a:r>
              <a:rPr lang="en-IE" sz="2000" dirty="0">
                <a:solidFill>
                  <a:schemeClr val="bg1"/>
                </a:solidFill>
              </a:rPr>
              <a:t>Be aware of and correct any vulnerabilities when contacting databases in applications.</a:t>
            </a:r>
          </a:p>
        </p:txBody>
      </p:sp>
    </p:spTree>
    <p:extLst>
      <p:ext uri="{BB962C8B-B14F-4D97-AF65-F5344CB8AC3E}">
        <p14:creationId xmlns:p14="http://schemas.microsoft.com/office/powerpoint/2010/main" val="9635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D6AA4-2DA2-762A-295D-1A7EA2CAA651}"/>
            </a:ext>
          </a:extLst>
        </p:cNvPr>
        <p:cNvGrpSpPr/>
        <p:nvPr/>
      </p:nvGrpSpPr>
      <p:grpSpPr>
        <a:xfrm>
          <a:off x="0" y="0"/>
          <a:ext cx="0" cy="0"/>
          <a:chOff x="0" y="0"/>
          <a:chExt cx="0" cy="0"/>
        </a:xfrm>
      </p:grpSpPr>
      <p:pic>
        <p:nvPicPr>
          <p:cNvPr id="7" name="Picture 6" descr="A computer code on a black background&#10;&#10;Description automatically generated">
            <a:extLst>
              <a:ext uri="{FF2B5EF4-FFF2-40B4-BE49-F238E27FC236}">
                <a16:creationId xmlns:a16="http://schemas.microsoft.com/office/drawing/2014/main" id="{E091D935-76DD-9599-AA75-A48588EF9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46"/>
            <a:ext cx="12192000" cy="6846354"/>
          </a:xfrm>
          <a:prstGeom prst="rect">
            <a:avLst/>
          </a:prstGeom>
          <a:solidFill>
            <a:schemeClr val="bg1">
              <a:lumMod val="50000"/>
            </a:schemeClr>
          </a:solidFill>
          <a:effectLst>
            <a:softEdge rad="635000"/>
          </a:effectLst>
        </p:spPr>
      </p:pic>
      <p:sp>
        <p:nvSpPr>
          <p:cNvPr id="11" name="Title 10">
            <a:extLst>
              <a:ext uri="{FF2B5EF4-FFF2-40B4-BE49-F238E27FC236}">
                <a16:creationId xmlns:a16="http://schemas.microsoft.com/office/drawing/2014/main" id="{429828CD-73C9-CE1E-CD0B-0CC77F57B0DC}"/>
              </a:ext>
            </a:extLst>
          </p:cNvPr>
          <p:cNvSpPr>
            <a:spLocks noGrp="1"/>
          </p:cNvSpPr>
          <p:nvPr>
            <p:ph type="title"/>
          </p:nvPr>
        </p:nvSpPr>
        <p:spPr>
          <a:xfrm>
            <a:off x="553048" y="2806180"/>
            <a:ext cx="4127810" cy="883812"/>
          </a:xfrm>
        </p:spPr>
        <p:txBody>
          <a:bodyPr>
            <a:normAutofit/>
          </a:bodyPr>
          <a:lstStyle/>
          <a:p>
            <a:r>
              <a:rPr lang="en-IE" dirty="0">
                <a:solidFill>
                  <a:schemeClr val="bg1"/>
                </a:solidFill>
              </a:rPr>
              <a:t>&lt;/presentation&gt;</a:t>
            </a:r>
          </a:p>
        </p:txBody>
      </p:sp>
      <p:sp>
        <p:nvSpPr>
          <p:cNvPr id="12" name="Subtitle 11">
            <a:extLst>
              <a:ext uri="{FF2B5EF4-FFF2-40B4-BE49-F238E27FC236}">
                <a16:creationId xmlns:a16="http://schemas.microsoft.com/office/drawing/2014/main" id="{754579D1-18FD-D884-2FEE-6A3C3E1ACE9C}"/>
              </a:ext>
            </a:extLst>
          </p:cNvPr>
          <p:cNvSpPr>
            <a:spLocks noGrp="1"/>
          </p:cNvSpPr>
          <p:nvPr>
            <p:ph idx="1"/>
          </p:nvPr>
        </p:nvSpPr>
        <p:spPr>
          <a:xfrm>
            <a:off x="553048" y="3784992"/>
            <a:ext cx="3820884" cy="883812"/>
          </a:xfrm>
        </p:spPr>
        <p:txBody>
          <a:bodyPr>
            <a:normAutofit/>
          </a:bodyPr>
          <a:lstStyle/>
          <a:p>
            <a:pPr marL="0" indent="0">
              <a:buNone/>
            </a:pPr>
            <a:endParaRPr lang="en-IE" sz="2400" b="1" dirty="0">
              <a:solidFill>
                <a:schemeClr val="bg1"/>
              </a:solidFill>
              <a:latin typeface="Rastanty Cortez" panose="02000506000000020003" pitchFamily="2" charset="0"/>
            </a:endParaRPr>
          </a:p>
        </p:txBody>
      </p:sp>
    </p:spTree>
    <p:extLst>
      <p:ext uri="{BB962C8B-B14F-4D97-AF65-F5344CB8AC3E}">
        <p14:creationId xmlns:p14="http://schemas.microsoft.com/office/powerpoint/2010/main" val="125716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11819</TotalTime>
  <Words>1463</Words>
  <Application>Microsoft Office PowerPoint</Application>
  <PresentationFormat>Widescreen</PresentationFormat>
  <Paragraphs>52</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Rastanty Cortez</vt:lpstr>
      <vt:lpstr>Office Theme</vt:lpstr>
      <vt:lpstr>Constant Vigilance in the Workplace</vt:lpstr>
      <vt:lpstr>Introduction</vt:lpstr>
      <vt:lpstr>Phishing</vt:lpstr>
      <vt:lpstr>Spoofing</vt:lpstr>
      <vt:lpstr>SQL Injection Attacks</vt:lpstr>
      <vt:lpstr>GDPR</vt:lpstr>
      <vt:lpstr>GDPR (continued)</vt:lpstr>
      <vt:lpstr>What I can do as an ICT Specialist</vt:lpstr>
      <vt:lpstr>&lt;/presentation&gt;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Rachel Dupuy</dc:creator>
  <cp:lastModifiedBy>Rachel Dupuy</cp:lastModifiedBy>
  <cp:revision>9</cp:revision>
  <dcterms:created xsi:type="dcterms:W3CDTF">2024-12-23T11:34:57Z</dcterms:created>
  <dcterms:modified xsi:type="dcterms:W3CDTF">2024-12-31T16:34:42Z</dcterms:modified>
</cp:coreProperties>
</file>