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6"/>
  </p:notesMasterIdLst>
  <p:sldIdLst>
    <p:sldId id="277" r:id="rId5"/>
    <p:sldId id="399" r:id="rId6"/>
    <p:sldId id="402" r:id="rId7"/>
    <p:sldId id="400" r:id="rId8"/>
    <p:sldId id="418" r:id="rId9"/>
    <p:sldId id="416" r:id="rId10"/>
    <p:sldId id="421" r:id="rId11"/>
    <p:sldId id="419" r:id="rId12"/>
    <p:sldId id="415" r:id="rId13"/>
    <p:sldId id="405" r:id="rId14"/>
    <p:sldId id="271" r:id="rId15"/>
  </p:sldIdLst>
  <p:sldSz cx="12192000" cy="6858000"/>
  <p:notesSz cx="6858000" cy="9144000"/>
  <p:embeddedFontLst>
    <p:embeddedFont>
      <p:font typeface="Assistant" pitchFamily="2" charset="-79"/>
      <p:regular r:id="rId17"/>
      <p:bold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Nunito" pitchFamily="2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uqtools" id="{6635B48B-A1EE-4471-BF0E-0AED09D8A9FA}">
          <p14:sldIdLst>
            <p14:sldId id="277"/>
            <p14:sldId id="399"/>
            <p14:sldId id="402"/>
            <p14:sldId id="400"/>
            <p14:sldId id="418"/>
            <p14:sldId id="416"/>
            <p14:sldId id="421"/>
            <p14:sldId id="419"/>
            <p14:sldId id="415"/>
            <p14:sldId id="40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15851-6988-3548-95E7-D776FDC88670}" v="17" dt="2024-01-30T08:52:46.066"/>
    <p1510:client id="{E2CEEF27-E187-44CA-852E-C6A1D864B363}" v="2" dt="2024-01-30T08:51:17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14B44-17DC-441E-A745-5AAD9E7A157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08F1F5-2A70-489F-9D44-999CA7E857DD}">
      <dgm:prSet phldrT="[Text]" phldr="0"/>
      <dgm:spPr/>
      <dgm:t>
        <a:bodyPr/>
        <a:lstStyle/>
        <a:p>
          <a:pPr rtl="0"/>
          <a:r>
            <a:rPr lang="en-US">
              <a:latin typeface="Nunito"/>
            </a:rPr>
            <a:t>Reduced order models need many runs</a:t>
          </a:r>
          <a:endParaRPr lang="en-US"/>
        </a:p>
      </dgm:t>
    </dgm:pt>
    <dgm:pt modelId="{01E6F146-3BF6-4FAF-9452-93255A60C3BF}" type="parTrans" cxnId="{7282AB21-B7A1-4DA7-BD48-FCB0EB839D2F}">
      <dgm:prSet/>
      <dgm:spPr/>
      <dgm:t>
        <a:bodyPr/>
        <a:lstStyle/>
        <a:p>
          <a:endParaRPr lang="en-US"/>
        </a:p>
      </dgm:t>
    </dgm:pt>
    <dgm:pt modelId="{061C0ACC-03A0-4FB7-8B03-01628D404721}" type="sibTrans" cxnId="{7282AB21-B7A1-4DA7-BD48-FCB0EB839D2F}">
      <dgm:prSet/>
      <dgm:spPr/>
      <dgm:t>
        <a:bodyPr/>
        <a:lstStyle/>
        <a:p>
          <a:endParaRPr lang="en-US"/>
        </a:p>
      </dgm:t>
    </dgm:pt>
    <dgm:pt modelId="{2BDEEDEE-838B-4C5B-B7C1-EAC7C10ADF77}">
      <dgm:prSet phldrT="[Text]" phldr="0"/>
      <dgm:spPr/>
      <dgm:t>
        <a:bodyPr/>
        <a:lstStyle/>
        <a:p>
          <a:pPr rtl="0"/>
          <a:r>
            <a:rPr lang="en-US">
              <a:latin typeface="Nunito"/>
            </a:rPr>
            <a:t>duqtools allows ensemble runs with hypercube sampling</a:t>
          </a:r>
          <a:endParaRPr lang="en-US"/>
        </a:p>
      </dgm:t>
    </dgm:pt>
    <dgm:pt modelId="{61CDB136-4072-4FC3-93DE-E122A132AB44}" type="parTrans" cxnId="{A643086B-1D85-499B-8994-86CCAB4B9235}">
      <dgm:prSet/>
      <dgm:spPr/>
      <dgm:t>
        <a:bodyPr/>
        <a:lstStyle/>
        <a:p>
          <a:endParaRPr lang="en-US"/>
        </a:p>
      </dgm:t>
    </dgm:pt>
    <dgm:pt modelId="{D3E996F3-F50F-406B-9364-BC1B19FD6BD8}" type="sibTrans" cxnId="{A643086B-1D85-499B-8994-86CCAB4B9235}">
      <dgm:prSet/>
      <dgm:spPr/>
      <dgm:t>
        <a:bodyPr/>
        <a:lstStyle/>
        <a:p>
          <a:endParaRPr lang="en-US"/>
        </a:p>
      </dgm:t>
    </dgm:pt>
    <dgm:pt modelId="{CF92A59C-6B7C-4CEB-8D8E-E8C19A479667}">
      <dgm:prSet phldrT="[Text]" phldr="0"/>
      <dgm:spPr/>
      <dgm:t>
        <a:bodyPr/>
        <a:lstStyle/>
        <a:p>
          <a:pPr rtl="0"/>
          <a:r>
            <a:rPr lang="en-US">
              <a:latin typeface="Nunito"/>
            </a:rPr>
            <a:t>Many outputs are difficult to inspect manually</a:t>
          </a:r>
          <a:endParaRPr lang="en-US"/>
        </a:p>
      </dgm:t>
    </dgm:pt>
    <dgm:pt modelId="{6193E808-C0FF-484A-991A-E1E585373691}" type="parTrans" cxnId="{C4DC4152-2FA7-40E8-A9E9-A721AAA8840C}">
      <dgm:prSet/>
      <dgm:spPr/>
      <dgm:t>
        <a:bodyPr/>
        <a:lstStyle/>
        <a:p>
          <a:endParaRPr lang="en-US"/>
        </a:p>
      </dgm:t>
    </dgm:pt>
    <dgm:pt modelId="{815BF776-ADB9-4C93-8EFA-C7CB053B14FE}" type="sibTrans" cxnId="{C4DC4152-2FA7-40E8-A9E9-A721AAA8840C}">
      <dgm:prSet/>
      <dgm:spPr/>
      <dgm:t>
        <a:bodyPr/>
        <a:lstStyle/>
        <a:p>
          <a:endParaRPr lang="en-US"/>
        </a:p>
      </dgm:t>
    </dgm:pt>
    <dgm:pt modelId="{6C23F4AB-6085-479B-AEB5-F63658CDA4A2}">
      <dgm:prSet phldr="0"/>
      <dgm:spPr/>
      <dgm:t>
        <a:bodyPr/>
        <a:lstStyle/>
        <a:p>
          <a:pPr rtl="0"/>
          <a:r>
            <a:rPr lang="en-US">
              <a:latin typeface="Nunito"/>
            </a:rPr>
            <a:t>duqtools can visualize and merge ensemble runs</a:t>
          </a:r>
        </a:p>
      </dgm:t>
    </dgm:pt>
    <dgm:pt modelId="{5479AA30-3A2F-4619-A822-C5FBC3099823}" type="parTrans" cxnId="{A426F1DB-BE18-4473-ABA1-57444C0F2E29}">
      <dgm:prSet/>
      <dgm:spPr/>
    </dgm:pt>
    <dgm:pt modelId="{88E0F398-CE5D-4DC9-839F-D6B32868CE6C}" type="sibTrans" cxnId="{A426F1DB-BE18-4473-ABA1-57444C0F2E29}">
      <dgm:prSet/>
      <dgm:spPr/>
    </dgm:pt>
    <dgm:pt modelId="{AE2DD245-878F-4E22-B97B-4148D7E4C343}" type="pres">
      <dgm:prSet presAssocID="{46A14B44-17DC-441E-A745-5AAD9E7A157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A3AA98B-2398-472D-832E-75C52DF3BD4D}" type="pres">
      <dgm:prSet presAssocID="{C408F1F5-2A70-489F-9D44-999CA7E857DD}" presName="horFlow" presStyleCnt="0"/>
      <dgm:spPr/>
    </dgm:pt>
    <dgm:pt modelId="{4BFBD983-FEA3-4117-8462-3A8420BC1CC6}" type="pres">
      <dgm:prSet presAssocID="{C408F1F5-2A70-489F-9D44-999CA7E857DD}" presName="bigChev" presStyleLbl="node1" presStyleIdx="0" presStyleCnt="2"/>
      <dgm:spPr/>
    </dgm:pt>
    <dgm:pt modelId="{D6436957-658D-4E1D-B7D0-79B38CB9434A}" type="pres">
      <dgm:prSet presAssocID="{61CDB136-4072-4FC3-93DE-E122A132AB44}" presName="parTrans" presStyleCnt="0"/>
      <dgm:spPr/>
    </dgm:pt>
    <dgm:pt modelId="{4168E369-C769-4321-B67F-B31EBD39DCF3}" type="pres">
      <dgm:prSet presAssocID="{2BDEEDEE-838B-4C5B-B7C1-EAC7C10ADF77}" presName="node" presStyleLbl="alignAccFollowNode1" presStyleIdx="0" presStyleCnt="2">
        <dgm:presLayoutVars>
          <dgm:bulletEnabled val="1"/>
        </dgm:presLayoutVars>
      </dgm:prSet>
      <dgm:spPr/>
    </dgm:pt>
    <dgm:pt modelId="{36B62BBA-34C5-415B-AC2D-73946906AA6C}" type="pres">
      <dgm:prSet presAssocID="{C408F1F5-2A70-489F-9D44-999CA7E857DD}" presName="vSp" presStyleCnt="0"/>
      <dgm:spPr/>
    </dgm:pt>
    <dgm:pt modelId="{537309C9-FBD5-46FB-ADC7-699AB01FD05F}" type="pres">
      <dgm:prSet presAssocID="{CF92A59C-6B7C-4CEB-8D8E-E8C19A479667}" presName="horFlow" presStyleCnt="0"/>
      <dgm:spPr/>
    </dgm:pt>
    <dgm:pt modelId="{0D647E72-06D6-4159-A209-9AC9A844EDD3}" type="pres">
      <dgm:prSet presAssocID="{CF92A59C-6B7C-4CEB-8D8E-E8C19A479667}" presName="bigChev" presStyleLbl="node1" presStyleIdx="1" presStyleCnt="2"/>
      <dgm:spPr/>
    </dgm:pt>
    <dgm:pt modelId="{29DCC4F8-2A59-4793-BA01-AFB593302498}" type="pres">
      <dgm:prSet presAssocID="{5479AA30-3A2F-4619-A822-C5FBC3099823}" presName="parTrans" presStyleCnt="0"/>
      <dgm:spPr/>
    </dgm:pt>
    <dgm:pt modelId="{A1A93378-79B0-4C5B-A0D8-C6B890D687CF}" type="pres">
      <dgm:prSet presAssocID="{6C23F4AB-6085-479B-AEB5-F63658CDA4A2}" presName="node" presStyleLbl="alignAccFollowNode1" presStyleIdx="1" presStyleCnt="2">
        <dgm:presLayoutVars>
          <dgm:bulletEnabled val="1"/>
        </dgm:presLayoutVars>
      </dgm:prSet>
      <dgm:spPr/>
    </dgm:pt>
  </dgm:ptLst>
  <dgm:cxnLst>
    <dgm:cxn modelId="{7282AB21-B7A1-4DA7-BD48-FCB0EB839D2F}" srcId="{46A14B44-17DC-441E-A745-5AAD9E7A157B}" destId="{C408F1F5-2A70-489F-9D44-999CA7E857DD}" srcOrd="0" destOrd="0" parTransId="{01E6F146-3BF6-4FAF-9452-93255A60C3BF}" sibTransId="{061C0ACC-03A0-4FB7-8B03-01628D404721}"/>
    <dgm:cxn modelId="{F562F528-245F-4268-A7EA-76953E86E06F}" type="presOf" srcId="{C408F1F5-2A70-489F-9D44-999CA7E857DD}" destId="{4BFBD983-FEA3-4117-8462-3A8420BC1CC6}" srcOrd="0" destOrd="0" presId="urn:microsoft.com/office/officeart/2005/8/layout/lProcess3"/>
    <dgm:cxn modelId="{A643086B-1D85-499B-8994-86CCAB4B9235}" srcId="{C408F1F5-2A70-489F-9D44-999CA7E857DD}" destId="{2BDEEDEE-838B-4C5B-B7C1-EAC7C10ADF77}" srcOrd="0" destOrd="0" parTransId="{61CDB136-4072-4FC3-93DE-E122A132AB44}" sibTransId="{D3E996F3-F50F-406B-9364-BC1B19FD6BD8}"/>
    <dgm:cxn modelId="{C4DC4152-2FA7-40E8-A9E9-A721AAA8840C}" srcId="{46A14B44-17DC-441E-A745-5AAD9E7A157B}" destId="{CF92A59C-6B7C-4CEB-8D8E-E8C19A479667}" srcOrd="1" destOrd="0" parTransId="{6193E808-C0FF-484A-991A-E1E585373691}" sibTransId="{815BF776-ADB9-4C93-8EFA-C7CB053B14FE}"/>
    <dgm:cxn modelId="{A426F1DB-BE18-4473-ABA1-57444C0F2E29}" srcId="{CF92A59C-6B7C-4CEB-8D8E-E8C19A479667}" destId="{6C23F4AB-6085-479B-AEB5-F63658CDA4A2}" srcOrd="0" destOrd="0" parTransId="{5479AA30-3A2F-4619-A822-C5FBC3099823}" sibTransId="{88E0F398-CE5D-4DC9-839F-D6B32868CE6C}"/>
    <dgm:cxn modelId="{F26064DE-0701-4C53-AEC5-159162B7A735}" type="presOf" srcId="{CF92A59C-6B7C-4CEB-8D8E-E8C19A479667}" destId="{0D647E72-06D6-4159-A209-9AC9A844EDD3}" srcOrd="0" destOrd="0" presId="urn:microsoft.com/office/officeart/2005/8/layout/lProcess3"/>
    <dgm:cxn modelId="{C5009CE3-9C6D-47F3-B635-685562E248D3}" type="presOf" srcId="{2BDEEDEE-838B-4C5B-B7C1-EAC7C10ADF77}" destId="{4168E369-C769-4321-B67F-B31EBD39DCF3}" srcOrd="0" destOrd="0" presId="urn:microsoft.com/office/officeart/2005/8/layout/lProcess3"/>
    <dgm:cxn modelId="{5328C7E7-A06E-4171-ADD2-5BA6AA9B9A6E}" type="presOf" srcId="{6C23F4AB-6085-479B-AEB5-F63658CDA4A2}" destId="{A1A93378-79B0-4C5B-A0D8-C6B890D687CF}" srcOrd="0" destOrd="0" presId="urn:microsoft.com/office/officeart/2005/8/layout/lProcess3"/>
    <dgm:cxn modelId="{BF8D6DEC-2A75-4C32-8E5A-4965CD317BC4}" type="presOf" srcId="{46A14B44-17DC-441E-A745-5AAD9E7A157B}" destId="{AE2DD245-878F-4E22-B97B-4148D7E4C343}" srcOrd="0" destOrd="0" presId="urn:microsoft.com/office/officeart/2005/8/layout/lProcess3"/>
    <dgm:cxn modelId="{E419BCEF-51D9-4A16-B982-C7211B66DAF5}" type="presParOf" srcId="{AE2DD245-878F-4E22-B97B-4148D7E4C343}" destId="{9A3AA98B-2398-472D-832E-75C52DF3BD4D}" srcOrd="0" destOrd="0" presId="urn:microsoft.com/office/officeart/2005/8/layout/lProcess3"/>
    <dgm:cxn modelId="{35FBC17B-D4AF-48DD-B494-7407737C6061}" type="presParOf" srcId="{9A3AA98B-2398-472D-832E-75C52DF3BD4D}" destId="{4BFBD983-FEA3-4117-8462-3A8420BC1CC6}" srcOrd="0" destOrd="0" presId="urn:microsoft.com/office/officeart/2005/8/layout/lProcess3"/>
    <dgm:cxn modelId="{2FD40F55-E409-4A7F-A8C4-4721052E0B16}" type="presParOf" srcId="{9A3AA98B-2398-472D-832E-75C52DF3BD4D}" destId="{D6436957-658D-4E1D-B7D0-79B38CB9434A}" srcOrd="1" destOrd="0" presId="urn:microsoft.com/office/officeart/2005/8/layout/lProcess3"/>
    <dgm:cxn modelId="{3C308E71-47DB-45C9-A077-48094E7B0ADB}" type="presParOf" srcId="{9A3AA98B-2398-472D-832E-75C52DF3BD4D}" destId="{4168E369-C769-4321-B67F-B31EBD39DCF3}" srcOrd="2" destOrd="0" presId="urn:microsoft.com/office/officeart/2005/8/layout/lProcess3"/>
    <dgm:cxn modelId="{D43846FF-D0CF-4541-B1C4-2560FA91E7E3}" type="presParOf" srcId="{AE2DD245-878F-4E22-B97B-4148D7E4C343}" destId="{36B62BBA-34C5-415B-AC2D-73946906AA6C}" srcOrd="1" destOrd="0" presId="urn:microsoft.com/office/officeart/2005/8/layout/lProcess3"/>
    <dgm:cxn modelId="{CC63770B-7673-4042-9518-A69104D108F5}" type="presParOf" srcId="{AE2DD245-878F-4E22-B97B-4148D7E4C343}" destId="{537309C9-FBD5-46FB-ADC7-699AB01FD05F}" srcOrd="2" destOrd="0" presId="urn:microsoft.com/office/officeart/2005/8/layout/lProcess3"/>
    <dgm:cxn modelId="{B9ACB5E1-62C8-459C-A397-0DCE21D383CB}" type="presParOf" srcId="{537309C9-FBD5-46FB-ADC7-699AB01FD05F}" destId="{0D647E72-06D6-4159-A209-9AC9A844EDD3}" srcOrd="0" destOrd="0" presId="urn:microsoft.com/office/officeart/2005/8/layout/lProcess3"/>
    <dgm:cxn modelId="{7BEFC62A-2E81-4686-B230-907FD3D297CE}" type="presParOf" srcId="{537309C9-FBD5-46FB-ADC7-699AB01FD05F}" destId="{29DCC4F8-2A59-4793-BA01-AFB593302498}" srcOrd="1" destOrd="0" presId="urn:microsoft.com/office/officeart/2005/8/layout/lProcess3"/>
    <dgm:cxn modelId="{9D7A66E6-4A8A-43D9-9F3C-CC0BD725CE8A}" type="presParOf" srcId="{537309C9-FBD5-46FB-ADC7-699AB01FD05F}" destId="{A1A93378-79B0-4C5B-A0D8-C6B890D687CF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BD983-FEA3-4117-8462-3A8420BC1CC6}">
      <dsp:nvSpPr>
        <dsp:cNvPr id="0" name=""/>
        <dsp:cNvSpPr/>
      </dsp:nvSpPr>
      <dsp:spPr>
        <a:xfrm>
          <a:off x="937059" y="48"/>
          <a:ext cx="5083224" cy="20332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Nunito"/>
            </a:rPr>
            <a:t>Reduced order models need many runs</a:t>
          </a:r>
          <a:endParaRPr lang="en-US" sz="3100" kern="1200"/>
        </a:p>
      </dsp:txBody>
      <dsp:txXfrm>
        <a:off x="1953704" y="48"/>
        <a:ext cx="3049935" cy="2033289"/>
      </dsp:txXfrm>
    </dsp:sp>
    <dsp:sp modelId="{4168E369-C769-4321-B67F-B31EBD39DCF3}">
      <dsp:nvSpPr>
        <dsp:cNvPr id="0" name=""/>
        <dsp:cNvSpPr/>
      </dsp:nvSpPr>
      <dsp:spPr>
        <a:xfrm>
          <a:off x="5359464" y="172878"/>
          <a:ext cx="4219076" cy="16876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Nunito"/>
            </a:rPr>
            <a:t>duqtools allows ensemble runs with hypercube sampling</a:t>
          </a:r>
          <a:endParaRPr lang="en-US" sz="2600" kern="1200"/>
        </a:p>
      </dsp:txBody>
      <dsp:txXfrm>
        <a:off x="6203279" y="172878"/>
        <a:ext cx="2531446" cy="1687630"/>
      </dsp:txXfrm>
    </dsp:sp>
    <dsp:sp modelId="{0D647E72-06D6-4159-A209-9AC9A844EDD3}">
      <dsp:nvSpPr>
        <dsp:cNvPr id="0" name=""/>
        <dsp:cNvSpPr/>
      </dsp:nvSpPr>
      <dsp:spPr>
        <a:xfrm>
          <a:off x="937059" y="2317999"/>
          <a:ext cx="5083224" cy="20332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Nunito"/>
            </a:rPr>
            <a:t>Many outputs are difficult to inspect manually</a:t>
          </a:r>
          <a:endParaRPr lang="en-US" sz="3100" kern="1200"/>
        </a:p>
      </dsp:txBody>
      <dsp:txXfrm>
        <a:off x="1953704" y="2317999"/>
        <a:ext cx="3049935" cy="2033289"/>
      </dsp:txXfrm>
    </dsp:sp>
    <dsp:sp modelId="{A1A93378-79B0-4C5B-A0D8-C6B890D687CF}">
      <dsp:nvSpPr>
        <dsp:cNvPr id="0" name=""/>
        <dsp:cNvSpPr/>
      </dsp:nvSpPr>
      <dsp:spPr>
        <a:xfrm>
          <a:off x="5359464" y="2490828"/>
          <a:ext cx="4219076" cy="16876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Nunito"/>
            </a:rPr>
            <a:t>duqtools can visualize and merge ensemble runs</a:t>
          </a:r>
        </a:p>
      </dsp:txBody>
      <dsp:txXfrm>
        <a:off x="6203279" y="2490828"/>
        <a:ext cx="2531446" cy="1687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F9C00-9B62-461B-B784-6D2B7107CEAE}" type="datetimeFigureOut">
              <a:rPr lang="en-NL" smtClean="0"/>
              <a:t>01/30/2024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00914-E840-4907-9A75-23927AAEE8E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460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DDA0-B73F-45BD-B699-AACC50B8DE75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A3C-269C-4846-9497-9C6E28256CB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B22D-91D1-4440-A2D8-6CDD8F574972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1866999-EA1A-5D4E-A54C-32B05219E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9114" y="1700647"/>
            <a:ext cx="3334964" cy="35592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58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70" y="2022475"/>
            <a:ext cx="460248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DBC-D35E-4A4E-99CA-9A4CD7A26BCD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Afbeelding 1">
            <a:extLst>
              <a:ext uri="{FF2B5EF4-FFF2-40B4-BE49-F238E27FC236}">
                <a16:creationId xmlns:a16="http://schemas.microsoft.com/office/drawing/2014/main" id="{071BA0D4-0B93-479D-85E8-08D60C517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1925617"/>
            <a:ext cx="191697" cy="191697"/>
          </a:xfrm>
          <a:prstGeom prst="rect">
            <a:avLst/>
          </a:prstGeom>
        </p:spPr>
      </p:pic>
      <p:pic>
        <p:nvPicPr>
          <p:cNvPr id="13" name="Afbeelding 11">
            <a:extLst>
              <a:ext uri="{FF2B5EF4-FFF2-40B4-BE49-F238E27FC236}">
                <a16:creationId xmlns:a16="http://schemas.microsoft.com/office/drawing/2014/main" id="{FA5003EA-07F9-4F25-A16B-DD53E728F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3162746"/>
            <a:ext cx="191697" cy="191697"/>
          </a:xfrm>
          <a:prstGeom prst="rect">
            <a:avLst/>
          </a:prstGeom>
        </p:spPr>
      </p:pic>
      <p:pic>
        <p:nvPicPr>
          <p:cNvPr id="14" name="Afbeelding 12">
            <a:extLst>
              <a:ext uri="{FF2B5EF4-FFF2-40B4-BE49-F238E27FC236}">
                <a16:creationId xmlns:a16="http://schemas.microsoft.com/office/drawing/2014/main" id="{EA323091-C82C-4E4C-90C9-DB5E85A1A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4389118"/>
            <a:ext cx="191697" cy="191697"/>
          </a:xfrm>
          <a:prstGeom prst="rect">
            <a:avLst/>
          </a:prstGeom>
        </p:spPr>
      </p:pic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4E29CA66-CB24-0949-A555-88562E3621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2" y="1858211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0C5C2877-54AF-AF42-BEE7-797EFC6326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2" y="3100603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2E443700-FF5F-1A4A-95F6-0E656D4F86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9852" y="4326938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78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F8CE-0EF7-4B4C-9C37-4D9CA39C419A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086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4B72-EAB5-44E7-867C-CAEDA7C6D92B}" type="datetime1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info@esciencecenter.com</a:t>
            </a:r>
            <a:endParaRPr lang="nl-NL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4180169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635F526D-147F-49E0-8555-4FFC0720CE3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811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480" cy="52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ssistan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550920" y="2988000"/>
            <a:ext cx="5172480" cy="53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531093-6E0E-438C-930A-2A35DD9F6F14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471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2AD5-8797-4190-91B7-9EA016F29001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50CB-E7FF-4AD0-B0EF-E84ABE71799B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3EA-AEC9-4507-8681-F6D3B108A653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2FC0228-9E95-8343-95E7-721F4D7F7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04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054" y="2457485"/>
            <a:ext cx="5172860" cy="5251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054" y="2988125"/>
            <a:ext cx="5172860" cy="538843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7FB5-45F3-4542-87A0-26439F760CD4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B312-AECF-497D-AA0B-52D3923A481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5B03-5132-41A2-88E1-35BDB85BABA0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BC18-60F2-4498-AD0A-B7AE2E488607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C26-42D8-4C8C-AC8B-B395C6C12053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53DF0-B3E3-4CA0-901B-3E9940F7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C2B6-AE5B-4C95-AFBB-4E4C0CAE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343F-3D17-496B-B837-C1FFB896E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DC78F-B5F2-4CBF-BE7F-32C06E38314B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3BB4-6034-4D3F-9DBD-01318052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1FB-D371-4F1E-A37C-3BD40CF8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7" r:id="rId4"/>
    <p:sldLayoutId id="2147483663" r:id="rId5"/>
    <p:sldLayoutId id="2147483650" r:id="rId6"/>
    <p:sldLayoutId id="2147483671" r:id="rId7"/>
    <p:sldLayoutId id="2147483670" r:id="rId8"/>
    <p:sldLayoutId id="2147483661" r:id="rId9"/>
    <p:sldLayoutId id="2147483664" r:id="rId10"/>
    <p:sldLayoutId id="2147483668" r:id="rId11"/>
    <p:sldLayoutId id="2147483665" r:id="rId12"/>
    <p:sldLayoutId id="2147483669" r:id="rId13"/>
    <p:sldLayoutId id="2147483666" r:id="rId14"/>
    <p:sldLayoutId id="2147483672" r:id="rId15"/>
    <p:sldLayoutId id="214748367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uqtools.readthedocs.io/en/latest/examples/demo_lsv_run/" TargetMode="External"/><Relationship Id="rId2" Type="http://schemas.openxmlformats.org/officeDocument/2006/relationships/hyperlink" Target="https://duqtools.readthedocs.io/en/latest/examples/demo_single_run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uqtools.readthedocs.io/en/latest/examples/duqtools_on_prominence/" TargetMode="External"/><Relationship Id="rId4" Type="http://schemas.openxmlformats.org/officeDocument/2006/relationships/hyperlink" Target="https://duqtools.readthedocs.io/en/latest/examples/duqtools_in_docke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qtools/duqtools" TargetMode="External"/><Relationship Id="rId2" Type="http://schemas.openxmlformats.org/officeDocument/2006/relationships/hyperlink" Target="https://duqtools.readthedocs.io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uqtools.readthedocs.io/en/latest/examples/demo_lsv_run/" TargetMode="Externa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FB0C25BD-626E-7645-8979-9474FF641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9894" y="6347684"/>
            <a:ext cx="1669360" cy="45976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nl-NL" dirty="0"/>
              <a:t>2024-01-22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3D0F51B3-2D81-844E-849E-E1B6E9C96E7D}"/>
              </a:ext>
            </a:extLst>
          </p:cNvPr>
          <p:cNvSpPr txBox="1">
            <a:spLocks/>
          </p:cNvSpPr>
          <p:nvPr/>
        </p:nvSpPr>
        <p:spPr>
          <a:xfrm>
            <a:off x="4329100" y="4941374"/>
            <a:ext cx="4968340" cy="7877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0" dirty="0"/>
              <a:t>Victor Azizi, </a:t>
            </a:r>
            <a:r>
              <a:rPr lang="en-US" sz="2400" b="0" dirty="0">
                <a:ea typeface="+mj-lt"/>
                <a:cs typeface="+mj-lt"/>
              </a:rPr>
              <a:t>Stef Smeets</a:t>
            </a:r>
            <a:endParaRPr lang="nl-NL" sz="2400" b="0" dirty="0"/>
          </a:p>
        </p:txBody>
      </p:sp>
      <p:pic>
        <p:nvPicPr>
          <p:cNvPr id="5" name="Picture 4" descr="https://raw.githubusercontent.com/duqtools/duqtools/main/src/duqtools/data/logo.png">
            <a:extLst>
              <a:ext uri="{FF2B5EF4-FFF2-40B4-BE49-F238E27FC236}">
                <a16:creationId xmlns:a16="http://schemas.microsoft.com/office/drawing/2014/main" id="{39A1581F-0E07-BEB5-8444-B25F9EFC9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16" y="1665741"/>
            <a:ext cx="6671126" cy="35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0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DF31-9440-5E29-614B-B364305F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duqtools</a:t>
            </a:r>
            <a:r>
              <a:rPr lang="en-US" dirty="0"/>
              <a:t> demos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5C58C-8F34-CF93-2A37-767EDCF5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FAAC504-C993-465C-A822-B7C00517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85883"/>
              </p:ext>
            </p:extLst>
          </p:nvPr>
        </p:nvGraphicFramePr>
        <p:xfrm>
          <a:off x="838200" y="2623296"/>
          <a:ext cx="10940143" cy="14833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370908">
                  <a:extLst>
                    <a:ext uri="{9D8B030D-6E8A-4147-A177-3AD203B41FA5}">
                      <a16:colId xmlns:a16="http://schemas.microsoft.com/office/drawing/2014/main" val="549740347"/>
                    </a:ext>
                  </a:extLst>
                </a:gridCol>
                <a:gridCol w="8569235">
                  <a:extLst>
                    <a:ext uri="{9D8B030D-6E8A-4147-A177-3AD203B41FA5}">
                      <a16:colId xmlns:a16="http://schemas.microsoft.com/office/drawing/2014/main" val="3909811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Jetto</a:t>
                      </a:r>
                      <a:r>
                        <a:rPr lang="en-US" b="1" dirty="0"/>
                        <a:t> UQ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rgbClr val="000000"/>
                          </a:solidFill>
                          <a:hlinkClick r:id="rId2"/>
                        </a:rPr>
                        <a:t>https://duqtools.readthedocs.io/en/latest/examples/demo_single_run/</a:t>
                      </a:r>
                      <a:r>
                        <a:rPr lang="en-US" sz="1800" b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Large scale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noProof="0" dirty="0">
                          <a:hlinkClick r:id="rId3"/>
                        </a:rPr>
                        <a:t>https://duqtools.readthedocs.io/en/latest/examples/demo_lsv_run/</a:t>
                      </a:r>
                      <a:r>
                        <a:rPr lang="en-US" sz="1800" b="0" u="none" strike="noStrike" noProof="0" dirty="0"/>
                        <a:t> </a:t>
                      </a:r>
                      <a:endParaRPr lang="en-US" sz="1800" b="0" i="0" u="none" strike="noStrike" noProof="0" dirty="0">
                        <a:latin typeface="Assistan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7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u="none" strike="noStrike" noProof="0" dirty="0">
                          <a:hlinkClick r:id="rId4"/>
                        </a:rPr>
                        <a:t>https://duqtools.readthedocs.io/en/latest/examples/duqtools_in_docker/</a:t>
                      </a:r>
                      <a:r>
                        <a:rPr lang="en-US" sz="1800" b="0" u="none" strike="noStrike" noProof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03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Prominence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u="none" strike="noStrike" noProof="0" dirty="0">
                          <a:hlinkClick r:id="rId5"/>
                        </a:rPr>
                        <a:t>https://duqtools.readthedocs.io/en/latest/examples/duqtools_on_prominence/</a:t>
                      </a:r>
                      <a:r>
                        <a:rPr lang="en-US" sz="1800" b="0" u="none" strike="noStrike" noProof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9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11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6B9BC-C196-7A43-A8DF-8CF0A05C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053" y="2203485"/>
            <a:ext cx="5172860" cy="525115"/>
          </a:xfrm>
        </p:spPr>
        <p:txBody>
          <a:bodyPr/>
          <a:lstStyle/>
          <a:p>
            <a:r>
              <a:rPr lang="en-GB" sz="3200" b="0">
                <a:ea typeface="+mj-lt"/>
                <a:cs typeface="+mj-lt"/>
              </a:rPr>
              <a:t>Fusion project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5B812F-E646-2048-91A6-DB2D9E8F7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053" y="2728600"/>
            <a:ext cx="5479215" cy="538843"/>
          </a:xfrm>
        </p:spPr>
        <p:txBody>
          <a:bodyPr/>
          <a:lstStyle/>
          <a:p>
            <a:r>
              <a:rPr lang="en-US"/>
              <a:t>Development of the European fusion reactor simulation framework for experimental design, optimization, and control</a:t>
            </a:r>
            <a:endParaRPr lang="nl-NL"/>
          </a:p>
        </p:txBody>
      </p:sp>
      <p:sp>
        <p:nvSpPr>
          <p:cNvPr id="5" name="Ovaal 1">
            <a:extLst>
              <a:ext uri="{FF2B5EF4-FFF2-40B4-BE49-F238E27FC236}">
                <a16:creationId xmlns:a16="http://schemas.microsoft.com/office/drawing/2014/main" id="{8561C631-685D-3140-8F1E-F7F843887643}"/>
              </a:ext>
            </a:extLst>
          </p:cNvPr>
          <p:cNvSpPr/>
          <p:nvPr/>
        </p:nvSpPr>
        <p:spPr>
          <a:xfrm>
            <a:off x="6551053" y="4126843"/>
            <a:ext cx="1169959" cy="1169959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jdelijke aanduiding voor tekst 8">
            <a:extLst>
              <a:ext uri="{FF2B5EF4-FFF2-40B4-BE49-F238E27FC236}">
                <a16:creationId xmlns:a16="http://schemas.microsoft.com/office/drawing/2014/main" id="{5EEF99B6-3ACC-FD4A-B7F5-5DCBA621573E}"/>
              </a:ext>
            </a:extLst>
          </p:cNvPr>
          <p:cNvSpPr txBox="1">
            <a:spLocks/>
          </p:cNvSpPr>
          <p:nvPr/>
        </p:nvSpPr>
        <p:spPr>
          <a:xfrm>
            <a:off x="7965438" y="4221687"/>
            <a:ext cx="3591565" cy="9802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nl-NL"/>
              <a:t>Stef Smeets</a:t>
            </a:r>
          </a:p>
          <a:p>
            <a:pPr>
              <a:spcBef>
                <a:spcPts val="600"/>
              </a:spcBef>
            </a:pPr>
            <a:r>
              <a:rPr lang="nl-NL"/>
              <a:t>Senior Research Software Engineer</a:t>
            </a:r>
          </a:p>
          <a:p>
            <a:pPr>
              <a:spcBef>
                <a:spcPts val="600"/>
              </a:spcBef>
            </a:pPr>
            <a:r>
              <a:rPr lang="nl-NL"/>
              <a:t>s.smeets@esciencecenter.nl</a:t>
            </a:r>
          </a:p>
        </p:txBody>
      </p:sp>
      <p:sp>
        <p:nvSpPr>
          <p:cNvPr id="7" name="Tijdelijke aanduiding voor tekst 8">
            <a:extLst>
              <a:ext uri="{FF2B5EF4-FFF2-40B4-BE49-F238E27FC236}">
                <a16:creationId xmlns:a16="http://schemas.microsoft.com/office/drawing/2014/main" id="{B879F147-EA19-AC40-A4EB-B0565AC5C3CE}"/>
              </a:ext>
            </a:extLst>
          </p:cNvPr>
          <p:cNvSpPr txBox="1">
            <a:spLocks/>
          </p:cNvSpPr>
          <p:nvPr/>
        </p:nvSpPr>
        <p:spPr>
          <a:xfrm>
            <a:off x="6551053" y="3676040"/>
            <a:ext cx="4114799" cy="41523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Contact Person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787687-E152-3145-AFC6-13722B505C9F}"/>
              </a:ext>
            </a:extLst>
          </p:cNvPr>
          <p:cNvSpPr txBox="1">
            <a:spLocks/>
          </p:cNvSpPr>
          <p:nvPr/>
        </p:nvSpPr>
        <p:spPr>
          <a:xfrm>
            <a:off x="634996" y="2942227"/>
            <a:ext cx="4114800" cy="21255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“Empowering</a:t>
            </a:r>
          </a:p>
          <a:p>
            <a:r>
              <a:rPr lang="en-US">
                <a:solidFill>
                  <a:schemeClr val="bg1"/>
                </a:solidFill>
              </a:rPr>
              <a:t>researchers across</a:t>
            </a:r>
          </a:p>
          <a:p>
            <a:r>
              <a:rPr lang="en-US">
                <a:solidFill>
                  <a:schemeClr val="bg1"/>
                </a:solidFill>
              </a:rPr>
              <a:t>all disciplines</a:t>
            </a:r>
          </a:p>
          <a:p>
            <a:r>
              <a:rPr lang="en-US">
                <a:solidFill>
                  <a:schemeClr val="bg1"/>
                </a:solidFill>
              </a:rPr>
              <a:t>through innovative</a:t>
            </a:r>
          </a:p>
          <a:p>
            <a:r>
              <a:rPr lang="en-US">
                <a:solidFill>
                  <a:schemeClr val="bg1"/>
                </a:solidFill>
              </a:rPr>
              <a:t>research software”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B4B55-B587-4FB7-998E-36BEC12C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11</a:t>
            </a:fld>
            <a:endParaRPr lang="en-US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1E4429A-95FA-3932-D44C-3BCCF7E177FB}"/>
              </a:ext>
            </a:extLst>
          </p:cNvPr>
          <p:cNvSpPr txBox="1">
            <a:spLocks/>
          </p:cNvSpPr>
          <p:nvPr/>
        </p:nvSpPr>
        <p:spPr>
          <a:xfrm>
            <a:off x="7965438" y="5471092"/>
            <a:ext cx="3591565" cy="98027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nl-NL"/>
              <a:t>Victor </a:t>
            </a:r>
            <a:r>
              <a:rPr lang="nl-NL" err="1"/>
              <a:t>Azizi</a:t>
            </a:r>
            <a:endParaRPr lang="en-US" err="1"/>
          </a:p>
          <a:p>
            <a:pPr>
              <a:spcBef>
                <a:spcPts val="600"/>
              </a:spcBef>
            </a:pPr>
            <a:r>
              <a:rPr lang="nl-NL"/>
              <a:t>Research Software Engineer</a:t>
            </a:r>
            <a:endParaRPr lang="nl-NL">
              <a:cs typeface="Assistant"/>
            </a:endParaRPr>
          </a:p>
          <a:p>
            <a:pPr>
              <a:spcBef>
                <a:spcPts val="600"/>
              </a:spcBef>
            </a:pPr>
            <a:r>
              <a:rPr lang="nl-NL"/>
              <a:t>v.azizi@esciencecenter.nl</a:t>
            </a:r>
            <a:endParaRPr lang="nl-NL">
              <a:cs typeface="Assistant"/>
            </a:endParaRPr>
          </a:p>
        </p:txBody>
      </p:sp>
      <p:pic>
        <p:nvPicPr>
          <p:cNvPr id="11" name="Picture 10" descr="A person wearing glasses smiling&#10;&#10;Description automatically generated">
            <a:extLst>
              <a:ext uri="{FF2B5EF4-FFF2-40B4-BE49-F238E27FC236}">
                <a16:creationId xmlns:a16="http://schemas.microsoft.com/office/drawing/2014/main" id="{E4F93270-C9C2-C0D1-B1EC-68ADC92B4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96" y="5380596"/>
            <a:ext cx="116372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0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49BF-0030-B156-A8A0-3DA23D48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is duqtools?</a:t>
            </a:r>
            <a:endParaRPr lang="en-US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69E62-9014-B14B-60F3-0B345AD22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Duqtools</a:t>
            </a:r>
            <a:r>
              <a:rPr lang="en-US" dirty="0">
                <a:ea typeface="+mn-lt"/>
                <a:cs typeface="+mn-lt"/>
              </a:rPr>
              <a:t> is a tool for 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D</a:t>
            </a:r>
            <a:r>
              <a:rPr lang="en-US" dirty="0">
                <a:ea typeface="+mn-lt"/>
                <a:cs typeface="+mn-lt"/>
              </a:rPr>
              <a:t>ynamic </a:t>
            </a:r>
            <a:r>
              <a:rPr lang="en-US" b="1" dirty="0" err="1">
                <a:solidFill>
                  <a:schemeClr val="accent1"/>
                </a:solidFill>
                <a:ea typeface="+mn-lt"/>
                <a:cs typeface="+mn-lt"/>
              </a:rPr>
              <a:t>U</a:t>
            </a:r>
            <a:r>
              <a:rPr lang="en-US" dirty="0" err="1">
                <a:ea typeface="+mn-lt"/>
                <a:cs typeface="+mn-lt"/>
              </a:rPr>
              <a:t>ndertainty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Q</a:t>
            </a:r>
            <a:r>
              <a:rPr lang="en-US" dirty="0">
                <a:ea typeface="+mn-lt"/>
                <a:cs typeface="+mn-lt"/>
              </a:rPr>
              <a:t>uantification for Tokamak reactor simulations modelling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Open-source package written in Python (Apache 2.0) 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Documentation: </a:t>
            </a:r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  <a:hlinkClick r:id="rId2"/>
              </a:rPr>
              <a:t>https://duqtools.readthedocs.io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Source code: </a:t>
            </a:r>
            <a:r>
              <a:rPr lang="en-US" sz="2000" u="sng" dirty="0">
                <a:solidFill>
                  <a:schemeClr val="accent1"/>
                </a:solidFill>
                <a:ea typeface="+mn-lt"/>
                <a:cs typeface="+mn-lt"/>
                <a:hlinkClick r:id="rId3"/>
              </a:rPr>
              <a:t>https://github.com/duqtools/duqtools</a:t>
            </a:r>
            <a:endParaRPr lang="en-US" dirty="0">
              <a:solidFill>
                <a:srgbClr val="009DDD"/>
              </a:solidFill>
              <a:latin typeface="Assistant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9DDD"/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32E8C-3D84-84F7-EB59-5E5C14D5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3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2341-84A9-775A-10AA-A536BFDE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err="1"/>
              <a:t>duqtools</a:t>
            </a:r>
            <a:r>
              <a:rPr lang="en-US"/>
              <a:t>?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03734A81-B9C7-2D78-BACD-337DE70DF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3520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F4960-831B-8049-1C76-F03FB7E9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3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A229-D18D-971A-FECB-E225152B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</a:t>
            </a:r>
            <a:r>
              <a:rPr lang="en-US" err="1"/>
              <a:t>duqtools</a:t>
            </a:r>
            <a:r>
              <a:rPr lang="en-US"/>
              <a:t>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D3B1-4727-3ACE-5D8B-3D9C27DCA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cs typeface="Assistant"/>
              </a:rPr>
              <a:t>Set up 100s of simulation runs from a single template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cs typeface="Assistant"/>
              </a:rPr>
              <a:t>Launch canonical UQ with minimal programming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cs typeface="Assistant"/>
              </a:rPr>
              <a:t>Batch job submission and status tracking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cs typeface="Assistant"/>
              </a:rPr>
              <a:t>Supports the Standardized Interface Data Structures (IDSs) data directory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cs typeface="Assistant"/>
              </a:rPr>
              <a:t>Compare and visualize 100s of simulations in one overview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cs typeface="Assistant"/>
              </a:rPr>
              <a:t>Display and merge simulation results as confidence ranges and distributions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DF5E4-D461-016F-26CB-4672545C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1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289BA-2BF8-D4DE-3A50-F1AF64495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2665-2F2A-C63B-9BE4-85585CD9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Duqtools</a:t>
            </a:r>
            <a:r>
              <a:rPr lang="en-US" dirty="0"/>
              <a:t>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4401-1BB4-1D03-BE79-8660E460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cs typeface="Assistant"/>
              </a:rPr>
              <a:t>Currently only works with the MDS+ format of IMAS</a:t>
            </a:r>
          </a:p>
          <a:p>
            <a:r>
              <a:rPr lang="en-US" sz="2000" dirty="0">
                <a:cs typeface="Assistant"/>
              </a:rPr>
              <a:t>Only one 'system' is implemented, JINTRAC</a:t>
            </a:r>
          </a:p>
          <a:p>
            <a:r>
              <a:rPr lang="en-US" sz="2000">
                <a:cs typeface="Assistant"/>
              </a:rPr>
              <a:t>No automatic sensitivity analysis</a:t>
            </a:r>
            <a:endParaRPr lang="en-US" sz="2000" dirty="0">
              <a:cs typeface="Assistan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BBCC8-787D-CCB9-DAEC-DF4631BF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6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319A709-BA47-A843-151D-04EDAC8A3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5" y="1937211"/>
            <a:ext cx="7111637" cy="5033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B4D597-E506-5805-95D1-A81365C7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07" y="597"/>
            <a:ext cx="5580400" cy="1325563"/>
          </a:xfrm>
        </p:spPr>
        <p:txBody>
          <a:bodyPr/>
          <a:lstStyle/>
          <a:p>
            <a:r>
              <a:rPr lang="en-US" dirty="0"/>
              <a:t>Run 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85FEE-56AC-9E5A-AEFA-9D7E1DFF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BBE07-2B80-0B0A-77EF-E665363FA63B}"/>
              </a:ext>
            </a:extLst>
          </p:cNvPr>
          <p:cNvSpPr txBox="1"/>
          <p:nvPr/>
        </p:nvSpPr>
        <p:spPr>
          <a:xfrm>
            <a:off x="7828893" y="467519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pre-defined UQ template</a:t>
            </a:r>
            <a:endParaRPr lang="en-NL" b="1" dirty="0">
              <a:solidFill>
                <a:schemeClr val="bg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B3276D-2649-5E9B-46A2-67784D5BE0A2}"/>
              </a:ext>
            </a:extLst>
          </p:cNvPr>
          <p:cNvSpPr txBox="1">
            <a:spLocks/>
          </p:cNvSpPr>
          <p:nvPr/>
        </p:nvSpPr>
        <p:spPr>
          <a:xfrm>
            <a:off x="1836639" y="1027535"/>
            <a:ext cx="3531310" cy="9849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solidFill>
                  <a:srgbClr val="000000"/>
                </a:solidFill>
                <a:cs typeface="Assistant"/>
              </a:rPr>
              <a:t>User can set up standardized sensitivity and UQ with minimal programming</a:t>
            </a:r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C6E1278-CA5A-D93D-580F-2D7D9EC3C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95" y="224673"/>
            <a:ext cx="6899299" cy="671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0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7281-0C8D-63AE-AC6A-3D5C0FB4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Create, run, merge, visualize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119A-2C98-CB5E-AA4E-486B73C0E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41" y="1797403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err="1">
                <a:cs typeface="Assistant"/>
              </a:rPr>
              <a:t>Duqtools</a:t>
            </a:r>
            <a:r>
              <a:rPr lang="en-US" dirty="0">
                <a:cs typeface="Assistant"/>
              </a:rPr>
              <a:t> create</a:t>
            </a:r>
          </a:p>
          <a:p>
            <a:endParaRPr lang="en-US" dirty="0">
              <a:cs typeface="Assistant"/>
            </a:endParaRPr>
          </a:p>
          <a:p>
            <a:r>
              <a:rPr lang="en-US" dirty="0" err="1">
                <a:cs typeface="Assistant"/>
              </a:rPr>
              <a:t>Duqtools</a:t>
            </a:r>
            <a:r>
              <a:rPr lang="en-US" dirty="0">
                <a:cs typeface="Assistant"/>
              </a:rPr>
              <a:t> run </a:t>
            </a:r>
          </a:p>
          <a:p>
            <a:endParaRPr lang="en-US" dirty="0">
              <a:cs typeface="Assistant"/>
            </a:endParaRPr>
          </a:p>
          <a:p>
            <a:r>
              <a:rPr lang="en-US" dirty="0" err="1">
                <a:cs typeface="Assistant"/>
              </a:rPr>
              <a:t>Duqtools</a:t>
            </a:r>
            <a:r>
              <a:rPr lang="en-US" dirty="0">
                <a:cs typeface="Assistant"/>
              </a:rPr>
              <a:t> merge </a:t>
            </a:r>
          </a:p>
          <a:p>
            <a:endParaRPr lang="en-US" dirty="0">
              <a:cs typeface="Assistant"/>
            </a:endParaRPr>
          </a:p>
          <a:p>
            <a:r>
              <a:rPr lang="en-US" dirty="0" err="1">
                <a:cs typeface="Assistant"/>
              </a:rPr>
              <a:t>Duqtools</a:t>
            </a:r>
            <a:r>
              <a:rPr lang="en-US" dirty="0">
                <a:cs typeface="Assistant"/>
              </a:rPr>
              <a:t> </a:t>
            </a:r>
            <a:r>
              <a:rPr lang="en-US" dirty="0" err="1">
                <a:cs typeface="Assistant"/>
              </a:rPr>
              <a:t>vizualize</a:t>
            </a:r>
          </a:p>
          <a:p>
            <a:endParaRPr lang="en-US" dirty="0">
              <a:cs typeface="Assistan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C7EB3-C93B-DAA0-0C30-D3749FBD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7</a:t>
            </a:fld>
            <a:endParaRPr lang="en-US"/>
          </a:p>
        </p:txBody>
      </p:sp>
      <p:pic>
        <p:nvPicPr>
          <p:cNvPr id="5" name="Graphic 4" descr="Open folder outline">
            <a:extLst>
              <a:ext uri="{FF2B5EF4-FFF2-40B4-BE49-F238E27FC236}">
                <a16:creationId xmlns:a16="http://schemas.microsoft.com/office/drawing/2014/main" id="{DFA78A77-1147-976B-4C36-8D9E729B0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2503" y="1513652"/>
            <a:ext cx="914400" cy="914400"/>
          </a:xfrm>
          <a:prstGeom prst="rect">
            <a:avLst/>
          </a:prstGeom>
        </p:spPr>
      </p:pic>
      <p:pic>
        <p:nvPicPr>
          <p:cNvPr id="6" name="Graphic 5" descr="Open folder outline">
            <a:extLst>
              <a:ext uri="{FF2B5EF4-FFF2-40B4-BE49-F238E27FC236}">
                <a16:creationId xmlns:a16="http://schemas.microsoft.com/office/drawing/2014/main" id="{5EDE4ABB-7C1A-9230-3F24-79DA77F53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3905" y="1655054"/>
            <a:ext cx="914400" cy="914400"/>
          </a:xfrm>
          <a:prstGeom prst="rect">
            <a:avLst/>
          </a:prstGeom>
        </p:spPr>
      </p:pic>
      <p:pic>
        <p:nvPicPr>
          <p:cNvPr id="7" name="Graphic 6" descr="Open folder outline">
            <a:extLst>
              <a:ext uri="{FF2B5EF4-FFF2-40B4-BE49-F238E27FC236}">
                <a16:creationId xmlns:a16="http://schemas.microsoft.com/office/drawing/2014/main" id="{0C5178C1-6C38-7D53-ADEC-6CFED9EF5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5307" y="1796456"/>
            <a:ext cx="914400" cy="914400"/>
          </a:xfrm>
          <a:prstGeom prst="rect">
            <a:avLst/>
          </a:prstGeom>
        </p:spPr>
      </p:pic>
      <p:pic>
        <p:nvPicPr>
          <p:cNvPr id="8" name="Graphic 7" descr="Open folder outline">
            <a:extLst>
              <a:ext uri="{FF2B5EF4-FFF2-40B4-BE49-F238E27FC236}">
                <a16:creationId xmlns:a16="http://schemas.microsoft.com/office/drawing/2014/main" id="{2FB05324-BF83-E36C-153C-A3F21A83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6709" y="1937858"/>
            <a:ext cx="914400" cy="914400"/>
          </a:xfrm>
          <a:prstGeom prst="rect">
            <a:avLst/>
          </a:prstGeom>
        </p:spPr>
      </p:pic>
      <p:pic>
        <p:nvPicPr>
          <p:cNvPr id="9" name="Graphic 8" descr="Open folder outline">
            <a:extLst>
              <a:ext uri="{FF2B5EF4-FFF2-40B4-BE49-F238E27FC236}">
                <a16:creationId xmlns:a16="http://schemas.microsoft.com/office/drawing/2014/main" id="{11161F76-DE6A-A4C9-D738-E031C9C05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8111" y="2060445"/>
            <a:ext cx="914400" cy="914400"/>
          </a:xfrm>
          <a:prstGeom prst="rect">
            <a:avLst/>
          </a:prstGeom>
        </p:spPr>
      </p:pic>
      <p:pic>
        <p:nvPicPr>
          <p:cNvPr id="17" name="Graphic 16" descr="Arrow: Slight curve outline">
            <a:extLst>
              <a:ext uri="{FF2B5EF4-FFF2-40B4-BE49-F238E27FC236}">
                <a16:creationId xmlns:a16="http://schemas.microsoft.com/office/drawing/2014/main" id="{8CE0F5C8-9A7A-5A70-D774-88D3512E0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9541" y="2595504"/>
            <a:ext cx="914400" cy="914400"/>
          </a:xfrm>
          <a:prstGeom prst="rect">
            <a:avLst/>
          </a:prstGeom>
        </p:spPr>
      </p:pic>
      <p:pic>
        <p:nvPicPr>
          <p:cNvPr id="18" name="Graphic 17" descr="Arrow: Slight curve outline">
            <a:extLst>
              <a:ext uri="{FF2B5EF4-FFF2-40B4-BE49-F238E27FC236}">
                <a16:creationId xmlns:a16="http://schemas.microsoft.com/office/drawing/2014/main" id="{D9FD0314-571C-564A-AA0F-7AB950B39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0652" y="2736615"/>
            <a:ext cx="914400" cy="914400"/>
          </a:xfrm>
          <a:prstGeom prst="rect">
            <a:avLst/>
          </a:prstGeom>
        </p:spPr>
      </p:pic>
      <p:pic>
        <p:nvPicPr>
          <p:cNvPr id="19" name="Graphic 18" descr="Arrow: Slight curve outline">
            <a:extLst>
              <a:ext uri="{FF2B5EF4-FFF2-40B4-BE49-F238E27FC236}">
                <a16:creationId xmlns:a16="http://schemas.microsoft.com/office/drawing/2014/main" id="{078D1D85-F1C4-F960-92CC-0CAB47160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1763" y="2877726"/>
            <a:ext cx="914400" cy="914400"/>
          </a:xfrm>
          <a:prstGeom prst="rect">
            <a:avLst/>
          </a:prstGeom>
        </p:spPr>
      </p:pic>
      <p:pic>
        <p:nvPicPr>
          <p:cNvPr id="20" name="Graphic 19" descr="Arrow: Slight curve outline">
            <a:extLst>
              <a:ext uri="{FF2B5EF4-FFF2-40B4-BE49-F238E27FC236}">
                <a16:creationId xmlns:a16="http://schemas.microsoft.com/office/drawing/2014/main" id="{363456F2-FF60-E076-A872-3DC8156F4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2874" y="30188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4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1610-AC59-43E5-BBBB-3F927C2B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EE60D-B3BC-58E2-D7FE-28CB0552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6E1AD-7384-FDA9-B180-EF1CA6FCA0B8}"/>
              </a:ext>
            </a:extLst>
          </p:cNvPr>
          <p:cNvSpPr txBox="1"/>
          <p:nvPr/>
        </p:nvSpPr>
        <p:spPr>
          <a:xfrm>
            <a:off x="1232370" y="1834444"/>
            <a:ext cx="4392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ssistant"/>
              </a:rPr>
              <a:t>Using the </a:t>
            </a:r>
            <a:r>
              <a:rPr lang="en-US" dirty="0" err="1">
                <a:cs typeface="Assistant"/>
              </a:rPr>
              <a:t>duqtools</a:t>
            </a:r>
            <a:r>
              <a:rPr lang="en-US" dirty="0">
                <a:cs typeface="Assistant"/>
              </a:rPr>
              <a:t> dashboard</a:t>
            </a:r>
          </a:p>
        </p:txBody>
      </p:sp>
      <p:pic>
        <p:nvPicPr>
          <p:cNvPr id="7" name="Picture 6" descr="A graph with different colored lines">
            <a:extLst>
              <a:ext uri="{FF2B5EF4-FFF2-40B4-BE49-F238E27FC236}">
                <a16:creationId xmlns:a16="http://schemas.microsoft.com/office/drawing/2014/main" id="{F138C4FD-7C83-9A4E-4E6D-1C2F56907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84" y="2447844"/>
            <a:ext cx="8240598" cy="40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8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8952-4C4C-73DC-F973-606D12FF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scale validation (</a:t>
            </a:r>
            <a:r>
              <a:rPr lang="en-US" dirty="0" err="1"/>
              <a:t>duqduq</a:t>
            </a:r>
            <a:r>
              <a:rPr lang="en-US" dirty="0"/>
              <a:t>)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9149D-13DE-AAAB-1479-179B2201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B6E21-3C67-2DA0-26FF-3F95A6C25178}"/>
              </a:ext>
            </a:extLst>
          </p:cNvPr>
          <p:cNvSpPr txBox="1"/>
          <p:nvPr/>
        </p:nvSpPr>
        <p:spPr>
          <a:xfrm>
            <a:off x="3242400" y="2586729"/>
            <a:ext cx="244040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Canonical UQ template</a:t>
            </a:r>
            <a:endParaRPr lang="en-US" dirty="0">
              <a:cs typeface="Assistan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5165D6-15A4-2DCF-AB4E-C43F68224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5" y="3070187"/>
            <a:ext cx="1800225" cy="2371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EFBDA4-F13E-1BA8-663A-9E1896E62238}"/>
              </a:ext>
            </a:extLst>
          </p:cNvPr>
          <p:cNvSpPr txBox="1"/>
          <p:nvPr/>
        </p:nvSpPr>
        <p:spPr>
          <a:xfrm>
            <a:off x="691713" y="258691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IMAS data</a:t>
            </a:r>
            <a:endParaRPr lang="en-N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85870CD-845E-AAEC-13CF-8C56DFB87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48" y="3168922"/>
            <a:ext cx="3171825" cy="272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DE91FD-8426-D886-F21E-B4EA360897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30"/>
          <a:stretch/>
        </p:blipFill>
        <p:spPr>
          <a:xfrm>
            <a:off x="8164419" y="3128563"/>
            <a:ext cx="3618140" cy="225497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326A5-6502-8DB8-4474-D6AFCB3951D1}"/>
              </a:ext>
            </a:extLst>
          </p:cNvPr>
          <p:cNvCxnSpPr>
            <a:cxnSpLocks/>
          </p:cNvCxnSpPr>
          <p:nvPr/>
        </p:nvCxnSpPr>
        <p:spPr>
          <a:xfrm>
            <a:off x="6252890" y="4256049"/>
            <a:ext cx="16328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C50404-B1C4-14C4-F404-3C1B5C5BAF9A}"/>
              </a:ext>
            </a:extLst>
          </p:cNvPr>
          <p:cNvSpPr txBox="1"/>
          <p:nvPr/>
        </p:nvSpPr>
        <p:spPr>
          <a:xfrm>
            <a:off x="6598676" y="3767400"/>
            <a:ext cx="107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duqduq</a:t>
            </a:r>
            <a:endParaRPr lang="en-NL" dirty="0">
              <a:latin typeface="Consolas" panose="020B0609020204030204" pitchFamily="49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8D7DAC0-B0B1-4D5F-83A8-43A20E96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465"/>
            <a:ext cx="10515600" cy="9526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 same as </a:t>
            </a:r>
            <a:r>
              <a:rPr lang="en-US" dirty="0" err="1"/>
              <a:t>duqtools</a:t>
            </a:r>
            <a:r>
              <a:rPr lang="en-US" dirty="0"/>
              <a:t>, but templated, so it can be applied to multiple input data.</a:t>
            </a:r>
            <a:endParaRPr lang="en-US" dirty="0">
              <a:cs typeface="Assistan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C369E1-7563-1633-B3B4-EF35C69AB191}"/>
              </a:ext>
            </a:extLst>
          </p:cNvPr>
          <p:cNvSpPr txBox="1"/>
          <p:nvPr/>
        </p:nvSpPr>
        <p:spPr>
          <a:xfrm>
            <a:off x="2217828" y="6413698"/>
            <a:ext cx="75127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Demo: </a:t>
            </a:r>
            <a:r>
              <a:rPr lang="en-NL" sz="1400" dirty="0">
                <a:hlinkClick r:id="rId5"/>
              </a:rPr>
              <a:t>https://duqtools.readthedocs.io/en/latest/examples/demo_lsv_run/</a:t>
            </a:r>
            <a:r>
              <a:rPr lang="en-US" sz="1400" dirty="0"/>
              <a:t> 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6337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009DDD"/>
      </a:hlink>
      <a:folHlink>
        <a:srgbClr val="009DDD"/>
      </a:folHlink>
    </a:clrScheme>
    <a:fontScheme name="Custom 2">
      <a:majorFont>
        <a:latin typeface="Nunito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f34c8a9-9806-44d6-aa44-d772f2793323">
      <Terms xmlns="http://schemas.microsoft.com/office/infopath/2007/PartnerControls"/>
    </lcf76f155ced4ddcb4097134ff3c332f>
    <TaxCatchAll xmlns="26898810-f9b9-406f-8188-8f8f7cdf552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3" ma:contentTypeDescription="Create a new document." ma:contentTypeScope="" ma:versionID="3fe777ce55c9379d2fb145bfd5c7590b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ba83b5b73ed9c240e287931cd8749daf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134db79a-d540-4188-be90-b80b36410a53}" ma:internalName="TaxCatchAll" ma:showField="CatchAllData" ma:web="26898810-f9b9-406f-8188-8f8f7cdf55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FF6FBF-B4F4-49AD-A88B-091F94ABFAFA}">
  <ds:schemaRefs>
    <ds:schemaRef ds:uri="http://purl.org/dc/terms/"/>
    <ds:schemaRef ds:uri="af34c8a9-9806-44d6-aa44-d772f2793323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26898810-f9b9-406f-8188-8f8f7cdf5520"/>
  </ds:schemaRefs>
</ds:datastoreItem>
</file>

<file path=customXml/itemProps2.xml><?xml version="1.0" encoding="utf-8"?>
<ds:datastoreItem xmlns:ds="http://schemas.openxmlformats.org/officeDocument/2006/customXml" ds:itemID="{47CE06ED-1C1A-470D-8972-AEFC23ED22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34c8a9-9806-44d6-aa44-d772f2793323"/>
    <ds:schemaRef ds:uri="26898810-f9b9-406f-8188-8f8f7cdf5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2CECC3-7DC2-48A3-A34C-CF77ADEDD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580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What is duqtools?</vt:lpstr>
      <vt:lpstr>Why duqtools?</vt:lpstr>
      <vt:lpstr>What can duqtools do?</vt:lpstr>
      <vt:lpstr>Duqtools limitations</vt:lpstr>
      <vt:lpstr>Run sampling</vt:lpstr>
      <vt:lpstr>Create, run, merge, visualize</vt:lpstr>
      <vt:lpstr>Visualization of the sampling</vt:lpstr>
      <vt:lpstr>Large scale validation (duqduq)</vt:lpstr>
      <vt:lpstr>duqtools demos</vt:lpstr>
      <vt:lpstr>Fusion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creator>Ben van Werkhoven</dc:creator>
  <cp:lastModifiedBy>Stef Smeets</cp:lastModifiedBy>
  <cp:revision>225</cp:revision>
  <dcterms:created xsi:type="dcterms:W3CDTF">2021-07-14T12:30:17Z</dcterms:created>
  <dcterms:modified xsi:type="dcterms:W3CDTF">2024-01-30T08:53:22Z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0x01010097164C23EC47024F97AA423E75479F12</vt:lpwstr>
  </property>
  <property fmtid="{D5CDD505-2E9C-101B-9397-08002B2CF9AE}" pid="3" name="SharedWithUsers">
    <vt:lpwstr>20;#Victor Azizi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