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60" r:id="rId7"/>
    <p:sldId id="259" r:id="rId8"/>
    <p:sldId id="258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67" r:id="rId17"/>
    <p:sldId id="268" r:id="rId18"/>
    <p:sldId id="269" r:id="rId19"/>
  </p:sldIdLst>
  <p:sldSz cx="12192000" cy="6858000"/>
  <p:notesSz cx="6858000" cy="9144000"/>
  <p:embeddedFontLst>
    <p:embeddedFont>
      <p:font typeface="Assistant" pitchFamily="2" charset="-79"/>
      <p:regular r:id="rId21"/>
      <p:bold r:id="rId22"/>
    </p:embeddedFont>
    <p:embeddedFont>
      <p:font typeface="Nunito" pitchFamily="2" charset="0"/>
      <p:regular r:id="rId23"/>
      <p:bold r:id="rId24"/>
      <p:italic r:id="rId25"/>
      <p:boldItalic r:id="rId26"/>
    </p:embeddedFont>
    <p:embeddedFont>
      <p:font typeface="Source Code Pro" panose="020B0509030403020204" pitchFamily="49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BED794F-3419-4EC9-A5A9-2D8D563A1180}">
          <p14:sldIdLst>
            <p14:sldId id="256"/>
            <p14:sldId id="257"/>
            <p14:sldId id="260"/>
            <p14:sldId id="259"/>
            <p14:sldId id="258"/>
            <p14:sldId id="261"/>
            <p14:sldId id="262"/>
            <p14:sldId id="263"/>
            <p14:sldId id="264"/>
            <p14:sldId id="265"/>
            <p14:sldId id="266"/>
            <p14:sldId id="270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CEEF27-E187-44CA-852E-C6A1D864B363}" v="2" dt="2024-01-30T08:51:17.206"/>
    <p1510:client id="{F38DACEB-C3E7-9604-A461-19277936E43F}" v="13" dt="2024-01-30T08:52:25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F9C00-9B62-461B-B784-6D2B7107CEAE}" type="datetimeFigureOut">
              <a:rPr lang="en-NL" smtClean="0"/>
              <a:t>01/30/2024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00914-E840-4907-9A75-23927AAEE8E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460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DDA0-B73F-45BD-B699-AACC50B8DE75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6A3C-269C-4846-9497-9C6E28256CB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2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B22D-91D1-4440-A2D8-6CDD8F574972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21866999-EA1A-5D4E-A54C-32B05219E4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9114" y="1700647"/>
            <a:ext cx="3334964" cy="35592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58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670" y="2022475"/>
            <a:ext cx="460248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CDBC-D35E-4A4E-99CA-9A4CD7A26BCD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Afbeelding 1">
            <a:extLst>
              <a:ext uri="{FF2B5EF4-FFF2-40B4-BE49-F238E27FC236}">
                <a16:creationId xmlns:a16="http://schemas.microsoft.com/office/drawing/2014/main" id="{071BA0D4-0B93-479D-85E8-08D60C5174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1925617"/>
            <a:ext cx="191697" cy="191697"/>
          </a:xfrm>
          <a:prstGeom prst="rect">
            <a:avLst/>
          </a:prstGeom>
        </p:spPr>
      </p:pic>
      <p:pic>
        <p:nvPicPr>
          <p:cNvPr id="13" name="Afbeelding 11">
            <a:extLst>
              <a:ext uri="{FF2B5EF4-FFF2-40B4-BE49-F238E27FC236}">
                <a16:creationId xmlns:a16="http://schemas.microsoft.com/office/drawing/2014/main" id="{FA5003EA-07F9-4F25-A16B-DD53E728F8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3162746"/>
            <a:ext cx="191697" cy="191697"/>
          </a:xfrm>
          <a:prstGeom prst="rect">
            <a:avLst/>
          </a:prstGeom>
        </p:spPr>
      </p:pic>
      <p:pic>
        <p:nvPicPr>
          <p:cNvPr id="14" name="Afbeelding 12">
            <a:extLst>
              <a:ext uri="{FF2B5EF4-FFF2-40B4-BE49-F238E27FC236}">
                <a16:creationId xmlns:a16="http://schemas.microsoft.com/office/drawing/2014/main" id="{EA323091-C82C-4E4C-90C9-DB5E85A1AC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4389118"/>
            <a:ext cx="191697" cy="191697"/>
          </a:xfrm>
          <a:prstGeom prst="rect">
            <a:avLst/>
          </a:prstGeom>
        </p:spPr>
      </p:pic>
      <p:sp>
        <p:nvSpPr>
          <p:cNvPr id="15" name="Tijdelijke aanduiding voor tekst 8">
            <a:extLst>
              <a:ext uri="{FF2B5EF4-FFF2-40B4-BE49-F238E27FC236}">
                <a16:creationId xmlns:a16="http://schemas.microsoft.com/office/drawing/2014/main" id="{4E29CA66-CB24-0949-A555-88562E3621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19852" y="1858211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0C5C2877-54AF-AF42-BEE7-797EFC6326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2" y="3100603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2E443700-FF5F-1A4A-95F6-0E656D4F86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9852" y="4326938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9788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F8CE-0EF7-4B4C-9C37-4D9CA39C419A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CDD82BE-D135-C544-8C46-204EE67B6B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60963" y="1543050"/>
            <a:ext cx="5938837" cy="3602038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0864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6DCD4-D09A-424D-BCF1-10D9CEB3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4B72-EAB5-44E7-867C-CAEDA7C6D92B}" type="datetime1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81BBE-0237-4A1F-BA6E-13DF7555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C6D35-11CD-4922-8A60-58D2E1AB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2AEA3-9819-8946-A9C8-BDDE9DB694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282130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Let’s stay</a:t>
            </a:r>
            <a:br>
              <a:rPr lang="en-US"/>
            </a:br>
            <a:r>
              <a:rPr lang="en-US"/>
              <a:t>in touch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7EA6672-B697-1F45-B601-485816F12E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1850" y="2411300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www.eScienceCenter.nl</a:t>
            </a:r>
            <a:endParaRPr lang="nl-NL"/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8044E8D2-73A1-754B-A79F-38C856601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1850" y="3138788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info@esciencecenter.com</a:t>
            </a:r>
            <a:endParaRPr lang="nl-NL"/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5F583079-5811-6140-9BA6-DF65FDE867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1850" y="3865901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+31 (0)20 460 4770</a:t>
            </a:r>
          </a:p>
        </p:txBody>
      </p:sp>
    </p:spTree>
    <p:extLst>
      <p:ext uri="{BB962C8B-B14F-4D97-AF65-F5344CB8AC3E}">
        <p14:creationId xmlns:p14="http://schemas.microsoft.com/office/powerpoint/2010/main" val="4180169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635F526D-147F-49E0-8555-4FFC0720CE3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811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480" cy="52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ssistan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550920" y="2988000"/>
            <a:ext cx="5172480" cy="53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531093-6E0E-438C-930A-2A35DD9F6F14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471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2AD5-8797-4190-91B7-9EA016F29001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50CB-E7FF-4AD0-B0EF-E84ABE71799B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20C0D452-4650-C54D-8A93-1855E1E9F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66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13EA-AEC9-4507-8681-F6D3B108A653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2FC0228-9E95-8343-95E7-721F4D7F79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041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054" y="2457485"/>
            <a:ext cx="5172860" cy="52511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054" y="2988125"/>
            <a:ext cx="5172860" cy="538843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7FB5-45F3-4542-87A0-26439F760CD4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8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B312-AECF-497D-AA0B-52D3923A4818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9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5B03-5132-41A2-88E1-35BDB85BABA0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0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BC18-60F2-4498-AD0A-B7AE2E488607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8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C26-42D8-4C8C-AC8B-B395C6C12053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53DF0-B3E3-4CA0-901B-3E9940F7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7C2B6-AE5B-4C95-AFBB-4E4C0CAEA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343F-3D17-496B-B837-C1FFB896E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DC78F-B5F2-4CBF-BE7F-32C06E38314B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C3BB4-6034-4D3F-9DBD-013180527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1F1FB-D371-4F1E-A37C-3BD40CF8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7" r:id="rId4"/>
    <p:sldLayoutId id="2147483663" r:id="rId5"/>
    <p:sldLayoutId id="2147483650" r:id="rId6"/>
    <p:sldLayoutId id="2147483671" r:id="rId7"/>
    <p:sldLayoutId id="2147483670" r:id="rId8"/>
    <p:sldLayoutId id="2147483661" r:id="rId9"/>
    <p:sldLayoutId id="2147483664" r:id="rId10"/>
    <p:sldLayoutId id="2147483668" r:id="rId11"/>
    <p:sldLayoutId id="2147483665" r:id="rId12"/>
    <p:sldLayoutId id="2147483669" r:id="rId13"/>
    <p:sldLayoutId id="2147483666" r:id="rId14"/>
    <p:sldLayoutId id="2147483672" r:id="rId15"/>
    <p:sldLayoutId id="2147483673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imas2xarray.readthedocs.io/en/latest/variables/" TargetMode="Externa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imas2xarray/" TargetMode="Externa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mas2xarray.readthedocs.io/en/latest/notebooks/xarray-2D/" TargetMode="External"/><Relationship Id="rId2" Type="http://schemas.openxmlformats.org/officeDocument/2006/relationships/hyperlink" Target="https://imas2xarray.readthedocs.io/en/latest/notebooks/xarray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imas2xarray.readthedocs.io/en/latest/notebooks/xarray-ion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mas2xarray.readthedocs.io/" TargetMode="External"/><Relationship Id="rId2" Type="http://schemas.openxmlformats.org/officeDocument/2006/relationships/hyperlink" Target="https://docs.xarray.dev/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pypi.org/project/imas2xarray" TargetMode="External"/><Relationship Id="rId4" Type="http://schemas.openxmlformats.org/officeDocument/2006/relationships/hyperlink" Target="https://github.com/duqtools/imas2xarra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algn="r" defTabSz="9144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>
                <a:solidFill>
                  <a:schemeClr val="dk1"/>
                </a:solidFill>
                <a:latin typeface="Assistant"/>
              </a:rPr>
              <a:t>2024-01-22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6C30-C113-4AA2-B8EE-19C74825FEFB}" type="slidenum">
              <a:t>1</a:t>
            </a:fld>
            <a:endParaRPr/>
          </a:p>
        </p:txBody>
      </p:sp>
      <p:sp>
        <p:nvSpPr>
          <p:cNvPr id="583" name="Titel 1"/>
          <p:cNvSpPr/>
          <p:nvPr/>
        </p:nvSpPr>
        <p:spPr>
          <a:xfrm>
            <a:off x="4329000" y="4941360"/>
            <a:ext cx="4968000" cy="78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2400" b="0" strike="noStrike" spc="-1">
                <a:solidFill>
                  <a:schemeClr val="lt1"/>
                </a:solidFill>
                <a:latin typeface="Nunito"/>
              </a:rPr>
              <a:t>Stef Smeets, Victor Azizi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4" name="Picture 583"/>
          <p:cNvPicPr/>
          <p:nvPr/>
        </p:nvPicPr>
        <p:blipFill>
          <a:blip r:embed="rId2"/>
          <a:stretch/>
        </p:blipFill>
        <p:spPr>
          <a:xfrm>
            <a:off x="3023640" y="2213640"/>
            <a:ext cx="6577560" cy="1901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Picture 605"/>
          <p:cNvPicPr/>
          <p:nvPr/>
        </p:nvPicPr>
        <p:blipFill>
          <a:blip r:embed="rId2"/>
          <a:stretch/>
        </p:blipFill>
        <p:spPr>
          <a:xfrm>
            <a:off x="914400" y="457200"/>
            <a:ext cx="10058400" cy="3328560"/>
          </a:xfrm>
          <a:prstGeom prst="rect">
            <a:avLst/>
          </a:prstGeom>
          <a:ln w="0">
            <a:noFill/>
          </a:ln>
        </p:spPr>
      </p:pic>
      <p:sp>
        <p:nvSpPr>
          <p:cNvPr id="607" name="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</a:pPr>
            <a:r>
              <a:rPr lang="en-US" sz="2000" b="0" strike="noStrike" spc="-1">
                <a:solidFill>
                  <a:schemeClr val="dk1"/>
                </a:solidFill>
                <a:latin typeface="Assistant"/>
              </a:rPr>
              <a:t>Writing data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E133-D8E3-4F9C-8415-C2B4C7620154}" type="slidenum">
              <a:rPr dirty="0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chemeClr val="dk1"/>
                </a:solidFill>
                <a:latin typeface="Nunito"/>
              </a:rPr>
              <a:t>Variables</a:t>
            </a:r>
            <a:endParaRPr lang="en-US" sz="4400" b="0" strike="noStrike" spc="-1">
              <a:solidFill>
                <a:schemeClr val="dk1"/>
              </a:solidFill>
              <a:latin typeface="Assistant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0850" indent="-342900">
              <a:spcBef>
                <a:spcPts val="1417"/>
              </a:spcBef>
              <a:buFont typeface="Arial,Sans-Serif"/>
              <a:buChar char="•"/>
            </a:pPr>
            <a:r>
              <a:rPr lang="en-US" sz="2000" spc="-1">
                <a:solidFill>
                  <a:schemeClr val="dk1"/>
                </a:solidFill>
                <a:latin typeface="Assistant"/>
                <a:cs typeface="Arial"/>
              </a:rPr>
              <a:t>User-defined variable definitions</a:t>
            </a:r>
            <a:endParaRPr lang="en-US" sz="2000">
              <a:solidFill>
                <a:schemeClr val="dk1"/>
              </a:solidFill>
              <a:latin typeface="Assistant"/>
            </a:endParaRPr>
          </a:p>
          <a:p>
            <a:pPr marL="450850" indent="-342900">
              <a:spcBef>
                <a:spcPts val="1417"/>
              </a:spcBef>
              <a:buFont typeface="Arial,Sans-Serif"/>
              <a:buChar char="•"/>
            </a:pPr>
            <a:r>
              <a:rPr lang="en-US" sz="2000" spc="-1">
                <a:solidFill>
                  <a:schemeClr val="dk1"/>
                </a:solidFill>
                <a:latin typeface="Assistant"/>
                <a:ea typeface="+mn-lt"/>
                <a:cs typeface="+mn-lt"/>
              </a:rPr>
              <a:t>Alias long paths in IMAS data dictionary</a:t>
            </a:r>
            <a:endParaRPr lang="en-US" sz="2000" spc="-1">
              <a:solidFill>
                <a:schemeClr val="dk1"/>
              </a:solidFill>
              <a:latin typeface="Assistant"/>
              <a:cs typeface="Arial"/>
            </a:endParaRPr>
          </a:p>
          <a:p>
            <a:pPr marL="450850" indent="-342900">
              <a:spcBef>
                <a:spcPts val="1417"/>
              </a:spcBef>
              <a:buFont typeface="Arial,Sans-Serif"/>
              <a:buChar char="•"/>
            </a:pPr>
            <a:r>
              <a:rPr lang="en-US" sz="2000" spc="-1">
                <a:solidFill>
                  <a:schemeClr val="dk1"/>
                </a:solidFill>
                <a:latin typeface="Assistant"/>
                <a:cs typeface="Arial"/>
              </a:rPr>
              <a:t>Defined in code or via </a:t>
            </a:r>
            <a:r>
              <a:rPr lang="en-US" sz="2000" spc="-1" err="1">
                <a:solidFill>
                  <a:schemeClr val="dk1"/>
                </a:solidFill>
                <a:latin typeface="Assistant"/>
                <a:cs typeface="Arial"/>
              </a:rPr>
              <a:t>yaml</a:t>
            </a:r>
            <a:r>
              <a:rPr lang="en-US" sz="2000" spc="-1">
                <a:solidFill>
                  <a:schemeClr val="dk1"/>
                </a:solidFill>
                <a:latin typeface="Assistant"/>
                <a:cs typeface="Arial"/>
              </a:rPr>
              <a:t> config files</a:t>
            </a:r>
          </a:p>
          <a:p>
            <a:pPr marL="450850" indent="-342900">
              <a:spcBef>
                <a:spcPts val="1417"/>
              </a:spcBef>
              <a:buFont typeface="Arial,Sans-Serif"/>
              <a:buChar char="•"/>
            </a:pPr>
            <a:r>
              <a:rPr lang="en-US" sz="2000" spc="-1">
                <a:solidFill>
                  <a:schemeClr val="dk1"/>
                </a:solidFill>
                <a:latin typeface="Assistant"/>
                <a:cs typeface="Arial"/>
              </a:rPr>
              <a:t>Eventually via IMAS data dictionary?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C5A0-05BD-4D56-B9E6-6023375AD2B2}" type="slidenum">
              <a:t>11</a:t>
            </a:fld>
            <a:endParaRPr/>
          </a:p>
        </p:txBody>
      </p:sp>
      <p:sp>
        <p:nvSpPr>
          <p:cNvPr id="610" name="TextBox 609"/>
          <p:cNvSpPr txBox="1"/>
          <p:nvPr/>
        </p:nvSpPr>
        <p:spPr>
          <a:xfrm>
            <a:off x="2600640" y="6012720"/>
            <a:ext cx="7229160" cy="685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Full variable listing: </a:t>
            </a:r>
            <a:r>
              <a:rPr lang="en-US" sz="2100" b="0" u="sng" strike="noStrike" spc="-1">
                <a:solidFill>
                  <a:srgbClr val="009DDD"/>
                </a:solidFill>
                <a:uFillTx/>
                <a:latin typeface="Arial"/>
                <a:hlinkClick r:id="rId2"/>
              </a:rPr>
              <a:t>https://imas2xarray.readthedocs.io/en/latest/variables/</a:t>
            </a:r>
            <a:r>
              <a:rPr lang="en-US" sz="2000" b="0" u="sng" strike="noStrike" spc="-1">
                <a:solidFill>
                  <a:srgbClr val="009DDD"/>
                </a:solidFill>
                <a:uFillTx/>
                <a:latin typeface="Arial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1" name="Picture 610"/>
          <p:cNvPicPr/>
          <p:nvPr/>
        </p:nvPicPr>
        <p:blipFill>
          <a:blip r:embed="rId3"/>
          <a:stretch/>
        </p:blipFill>
        <p:spPr>
          <a:xfrm>
            <a:off x="5257800" y="228600"/>
            <a:ext cx="6690240" cy="6259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FF968-5430-2F36-EF3E-A1F9ABC44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>
            <a:extLst>
              <a:ext uri="{FF2B5EF4-FFF2-40B4-BE49-F238E27FC236}">
                <a16:creationId xmlns:a16="http://schemas.microsoft.com/office/drawing/2014/main" id="{71F7B240-AA45-0D40-524A-9E34083DCB4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b="1" spc="-1">
                <a:solidFill>
                  <a:schemeClr val="dk1"/>
                </a:solidFill>
                <a:latin typeface="Nunito"/>
              </a:rPr>
              <a:t>Plots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609" name="PlaceHolder 2">
            <a:extLst>
              <a:ext uri="{FF2B5EF4-FFF2-40B4-BE49-F238E27FC236}">
                <a16:creationId xmlns:a16="http://schemas.microsoft.com/office/drawing/2014/main" id="{3404D979-19B0-21B4-5964-B8984BEBBA4F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0850" indent="-342900">
              <a:spcBef>
                <a:spcPts val="1417"/>
              </a:spcBef>
              <a:buFont typeface="Arial,Sans-Serif"/>
              <a:buChar char="•"/>
            </a:pPr>
            <a:r>
              <a:rPr lang="en-US" sz="2000" spc="-1">
                <a:solidFill>
                  <a:schemeClr val="dk1"/>
                </a:solidFill>
                <a:latin typeface="Assistant"/>
                <a:cs typeface="Arial"/>
              </a:rPr>
              <a:t>Everything available from </a:t>
            </a:r>
            <a:r>
              <a:rPr lang="en-US" sz="2000" spc="-1" err="1">
                <a:solidFill>
                  <a:schemeClr val="dk1"/>
                </a:solidFill>
                <a:latin typeface="Assistant"/>
                <a:cs typeface="Arial"/>
              </a:rPr>
              <a:t>xarray</a:t>
            </a:r>
          </a:p>
          <a:p>
            <a:pPr marL="450850" indent="-342900">
              <a:spcBef>
                <a:spcPts val="1417"/>
              </a:spcBef>
              <a:buFont typeface="Arial,Sans-Serif"/>
              <a:buChar char="•"/>
            </a:pPr>
            <a:r>
              <a:rPr lang="en-US" sz="2000" spc="-1">
                <a:solidFill>
                  <a:schemeClr val="dk1"/>
                </a:solidFill>
                <a:latin typeface="Assistant"/>
                <a:cs typeface="Arial"/>
              </a:rPr>
              <a:t>Intuitive plotting</a:t>
            </a: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F56D194-6542-005F-E555-CAB37D0C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C5A0-05BD-4D56-B9E6-6023375AD2B2}" type="slidenum">
              <a:t>12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A43E95-0D0D-1C54-A3EB-544E4BF61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448" y="1022435"/>
            <a:ext cx="7672551" cy="21329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2E796D-F802-53C0-4355-352F44625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035" y="3488240"/>
            <a:ext cx="9949793" cy="24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6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chemeClr val="dk1"/>
                </a:solidFill>
                <a:latin typeface="Nunito"/>
              </a:rPr>
              <a:t>Installation</a:t>
            </a:r>
            <a:endParaRPr lang="en-US" sz="4400" b="0" strike="noStrike" spc="-1">
              <a:solidFill>
                <a:schemeClr val="dk1"/>
              </a:solidFill>
              <a:latin typeface="Assistant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ssistant"/>
              </a:rPr>
              <a:t>Python 3.9+</a:t>
            </a: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ssistant"/>
              </a:rPr>
              <a:t>Minimal dependencies, thus easy to install in existing projects</a:t>
            </a:r>
            <a:r>
              <a:rPr lang="en-US" sz="2000" spc="-1">
                <a:solidFill>
                  <a:schemeClr val="dk1"/>
                </a:solidFill>
                <a:latin typeface="Assistant"/>
              </a:rPr>
              <a:t>/tools</a:t>
            </a:r>
            <a:endParaRPr lang="en-US" sz="2000" b="0" strike="noStrike" spc="-1">
              <a:solidFill>
                <a:schemeClr val="dk1"/>
              </a:solidFill>
              <a:latin typeface="Assistant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ssistant"/>
              </a:rPr>
              <a:t>Available from </a:t>
            </a:r>
            <a:r>
              <a:rPr lang="en-US" sz="2000" b="0" u="sng" strike="noStrike" spc="-1">
                <a:solidFill>
                  <a:schemeClr val="dk1"/>
                </a:solidFill>
                <a:uFillTx/>
                <a:latin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pypi</a:t>
            </a:r>
            <a:endParaRPr lang="en-US" sz="2000" b="0" strike="noStrike" spc="-1">
              <a:solidFill>
                <a:schemeClr val="dk1"/>
              </a:solidFill>
              <a:latin typeface="Assistant"/>
            </a:endParaRPr>
          </a:p>
          <a:p>
            <a:pPr marL="228600" indent="0" defTabSz="91440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b="0" strike="noStrike" spc="-1">
              <a:solidFill>
                <a:schemeClr val="dk1"/>
              </a:solidFill>
              <a:latin typeface="Assistant"/>
            </a:endParaRPr>
          </a:p>
          <a:p>
            <a:pPr marL="228600" indent="0" defTabSz="914400">
              <a:lnSpc>
                <a:spcPct val="100000"/>
              </a:lnSpc>
              <a:spcBef>
                <a:spcPts val="1001"/>
              </a:spcBef>
              <a:buNone/>
            </a:pPr>
            <a:r>
              <a:rPr lang="en-US" sz="2000" b="0" strike="noStrike" spc="-1">
                <a:solidFill>
                  <a:schemeClr val="dk1"/>
                </a:solidFill>
                <a:latin typeface="Source Code Pro"/>
              </a:rPr>
              <a:t>pip install imas2xarray</a:t>
            </a:r>
            <a:endParaRPr lang="en-US" sz="2000" b="0" strike="noStrike" spc="-1">
              <a:solidFill>
                <a:schemeClr val="dk1"/>
              </a:solidFill>
              <a:latin typeface="Assistan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1AAC-1A2A-4A43-AD36-41849371418C}" type="slidenum"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chemeClr val="dk1"/>
                </a:solidFill>
                <a:latin typeface="Nunito"/>
              </a:rPr>
              <a:t>imas2xarray demos</a:t>
            </a:r>
            <a:endParaRPr lang="en-US" sz="4400" b="0" strike="noStrike" spc="-1">
              <a:solidFill>
                <a:schemeClr val="dk1"/>
              </a:solidFill>
              <a:latin typeface="Assistan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5D8-4AAA-48D0-A047-EB83E5F0FE67}" type="slidenum">
              <a:t>14</a:t>
            </a:fld>
            <a:endParaRPr/>
          </a:p>
        </p:txBody>
      </p:sp>
      <p:graphicFrame>
        <p:nvGraphicFramePr>
          <p:cNvPr id="615" name="Table 4"/>
          <p:cNvGraphicFramePr/>
          <p:nvPr/>
        </p:nvGraphicFramePr>
        <p:xfrm>
          <a:off x="838080" y="2623320"/>
          <a:ext cx="10939680" cy="1112400"/>
        </p:xfrm>
        <a:graphic>
          <a:graphicData uri="http://schemas.openxmlformats.org/drawingml/2006/table">
            <a:tbl>
              <a:tblPr/>
              <a:tblGrid>
                <a:gridCol w="23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chemeClr val="dk1"/>
                          </a:solidFill>
                          <a:latin typeface="Assistant"/>
                        </a:rPr>
                        <a:t>Introduction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9DDD"/>
                          </a:solidFill>
                          <a:latin typeface="Assistant"/>
                          <a:hlinkClick r:id="rId2"/>
                        </a:rPr>
                        <a:t>https://imas2xarray.readthedocs.io/en/latest/notebooks/xarray/</a:t>
                      </a:r>
                      <a:r>
                        <a:rPr lang="en-US" sz="1800" b="0" strike="noStrike" spc="-1">
                          <a:solidFill>
                            <a:srgbClr val="009DDD"/>
                          </a:solidFill>
                          <a:latin typeface="Assistant"/>
                        </a:rPr>
                        <a:t> 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chemeClr val="dk1"/>
                          </a:solidFill>
                          <a:latin typeface="Assistant"/>
                        </a:rPr>
                        <a:t>2D data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chemeClr val="dk1"/>
                          </a:solidFill>
                          <a:latin typeface="Assistant"/>
                          <a:hlinkClick r:id="rId3"/>
                        </a:rPr>
                        <a:t>https://imas2xarray.readthedocs.io/en/latest/notebooks/xarray-2D/</a:t>
                      </a:r>
                      <a:r>
                        <a:rPr lang="en-US" sz="1800" b="0" strike="noStrike" spc="-1">
                          <a:solidFill>
                            <a:schemeClr val="dk1"/>
                          </a:solidFill>
                          <a:latin typeface="Assistant"/>
                        </a:rPr>
                        <a:t> 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chemeClr val="dk1"/>
                          </a:solidFill>
                          <a:latin typeface="Assistant"/>
                        </a:rPr>
                        <a:t>Ions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chemeClr val="dk1"/>
                          </a:solidFill>
                          <a:latin typeface="Assistant"/>
                          <a:hlinkClick r:id="rId4"/>
                        </a:rPr>
                        <a:t>https://imas2xarray.readthedocs.io/en/latest/notebooks/xarray-ions/</a:t>
                      </a:r>
                      <a:r>
                        <a:rPr lang="en-US" sz="1800" b="0" strike="noStrike" spc="-1">
                          <a:solidFill>
                            <a:schemeClr val="dk1"/>
                          </a:solidFill>
                          <a:latin typeface="Assistant"/>
                        </a:rPr>
                        <a:t> 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3200" b="0" strike="noStrike" spc="-1">
                <a:solidFill>
                  <a:schemeClr val="dk1"/>
                </a:solidFill>
                <a:latin typeface="Nunito"/>
                <a:ea typeface="Nunito"/>
              </a:rPr>
              <a:t>Fusion project</a:t>
            </a:r>
            <a:endParaRPr lang="en-US" sz="3200" b="0" strike="noStrike" spc="-1">
              <a:solidFill>
                <a:schemeClr val="dk1"/>
              </a:solidFill>
              <a:latin typeface="Assistant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chemeClr val="accent3"/>
                </a:solidFill>
                <a:latin typeface="Assistant"/>
              </a:rPr>
              <a:t>Development of the European fusion reactor simulation framework for experimental design, optimization, and control</a:t>
            </a:r>
            <a:endParaRPr lang="en-US" sz="1600" b="0" strike="noStrike" spc="-1">
              <a:solidFill>
                <a:schemeClr val="dk1"/>
              </a:solidFill>
              <a:latin typeface="Assistan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2621-B2D5-4B33-A22F-B8076A01C897}" type="slidenum">
              <a:t>15</a:t>
            </a:fld>
            <a:endParaRPr/>
          </a:p>
        </p:txBody>
      </p:sp>
      <p:sp>
        <p:nvSpPr>
          <p:cNvPr id="618" name="Ovaal 1"/>
          <p:cNvSpPr/>
          <p:nvPr/>
        </p:nvSpPr>
        <p:spPr>
          <a:xfrm>
            <a:off x="6550920" y="4126680"/>
            <a:ext cx="1169640" cy="116964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nl-NL" sz="1800" b="0" strike="noStrike" spc="-1">
              <a:solidFill>
                <a:schemeClr val="lt1"/>
              </a:solidFill>
              <a:latin typeface="Assistant"/>
            </a:endParaRPr>
          </a:p>
        </p:txBody>
      </p:sp>
      <p:sp>
        <p:nvSpPr>
          <p:cNvPr id="619" name="Tijdelijke aanduiding voor tekst 8"/>
          <p:cNvSpPr/>
          <p:nvPr/>
        </p:nvSpPr>
        <p:spPr>
          <a:xfrm>
            <a:off x="7965360" y="4221720"/>
            <a:ext cx="3591360" cy="97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nl-NL" sz="1600" b="0" strike="noStrike" spc="-1">
                <a:solidFill>
                  <a:schemeClr val="dk1"/>
                </a:solidFill>
                <a:latin typeface="Assistant"/>
              </a:rPr>
              <a:t>Stef Smeets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nl-NL" sz="1600" b="0" strike="noStrike" spc="-1">
                <a:solidFill>
                  <a:schemeClr val="dk1"/>
                </a:solidFill>
                <a:latin typeface="Assistant"/>
              </a:rPr>
              <a:t>Senior Research Software Engineer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nl-NL" sz="1600" b="0" strike="noStrike" spc="-1">
                <a:solidFill>
                  <a:schemeClr val="dk1"/>
                </a:solidFill>
                <a:latin typeface="Assistant"/>
              </a:rPr>
              <a:t>s.smeets@esciencecenter.nl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Tijdelijke aanduiding voor tekst 8"/>
          <p:cNvSpPr/>
          <p:nvPr/>
        </p:nvSpPr>
        <p:spPr>
          <a:xfrm>
            <a:off x="6550920" y="3675960"/>
            <a:ext cx="4114440" cy="41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200" b="1" strike="noStrike" spc="-1">
                <a:solidFill>
                  <a:schemeClr val="dk1"/>
                </a:solidFill>
                <a:latin typeface="Assistant"/>
              </a:rPr>
              <a:t>Contact Person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Title 1"/>
          <p:cNvSpPr/>
          <p:nvPr/>
        </p:nvSpPr>
        <p:spPr>
          <a:xfrm>
            <a:off x="635040" y="2942280"/>
            <a:ext cx="4114440" cy="212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strike="noStrike" spc="-1">
                <a:solidFill>
                  <a:schemeClr val="lt1"/>
                </a:solidFill>
                <a:latin typeface="Nunito"/>
              </a:rPr>
              <a:t>“Empowering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</a:pPr>
            <a:r>
              <a:rPr lang="en-US" sz="3200" b="1" strike="noStrike" spc="-1">
                <a:solidFill>
                  <a:schemeClr val="lt1"/>
                </a:solidFill>
                <a:latin typeface="Nunito"/>
              </a:rPr>
              <a:t>researchers across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</a:pPr>
            <a:r>
              <a:rPr lang="en-US" sz="3200" b="1" strike="noStrike" spc="-1">
                <a:solidFill>
                  <a:schemeClr val="lt1"/>
                </a:solidFill>
                <a:latin typeface="Nunito"/>
              </a:rPr>
              <a:t>all disciplines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</a:pPr>
            <a:r>
              <a:rPr lang="en-US" sz="3200" b="1" strike="noStrike" spc="-1">
                <a:solidFill>
                  <a:schemeClr val="lt1"/>
                </a:solidFill>
                <a:latin typeface="Nunito"/>
              </a:rPr>
              <a:t>through innovative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</a:pPr>
            <a:r>
              <a:rPr lang="en-US" sz="3200" b="1" strike="noStrike" spc="-1">
                <a:solidFill>
                  <a:schemeClr val="lt1"/>
                </a:solidFill>
                <a:latin typeface="Nunito"/>
              </a:rPr>
              <a:t>research software”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Tijdelijke aanduiding voor tekst 8"/>
          <p:cNvSpPr/>
          <p:nvPr/>
        </p:nvSpPr>
        <p:spPr>
          <a:xfrm>
            <a:off x="7965360" y="5470920"/>
            <a:ext cx="3591360" cy="97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nl-NL" sz="1600" b="0" strike="noStrike" spc="-1">
                <a:solidFill>
                  <a:schemeClr val="dk1"/>
                </a:solidFill>
                <a:latin typeface="Assistant"/>
              </a:rPr>
              <a:t>Victor Azizi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nl-NL" sz="1600" b="0" strike="noStrike" spc="-1">
                <a:solidFill>
                  <a:schemeClr val="dk1"/>
                </a:solidFill>
                <a:latin typeface="Assistant"/>
              </a:rPr>
              <a:t>Research Software Engineer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nl-NL" sz="1600" b="0" strike="noStrike" spc="-1">
                <a:solidFill>
                  <a:schemeClr val="dk1"/>
                </a:solidFill>
                <a:latin typeface="Assistant"/>
              </a:rPr>
              <a:t>v.azizi@esciencecenter.nl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1" descr="A person wearing glasses smiling&#10;&#10;Description automatically generated">
            <a:extLst>
              <a:ext uri="{FF2B5EF4-FFF2-40B4-BE49-F238E27FC236}">
                <a16:creationId xmlns:a16="http://schemas.microsoft.com/office/drawing/2014/main" id="{C851CE6C-33B7-03C2-5C9E-88DE5DFE6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402" y="5372885"/>
            <a:ext cx="1172950" cy="11712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chemeClr val="dk1"/>
                </a:solidFill>
                <a:latin typeface="Nunito"/>
                <a:ea typeface="Nunito"/>
              </a:rPr>
              <a:t>What is imas2xarray?</a:t>
            </a:r>
            <a:endParaRPr lang="en-US" sz="4400" b="0" strike="noStrike" spc="-1">
              <a:solidFill>
                <a:schemeClr val="dk1"/>
              </a:solidFill>
              <a:latin typeface="Assistant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i="1" strike="noStrike" spc="-1">
                <a:solidFill>
                  <a:schemeClr val="dk1"/>
                </a:solidFill>
                <a:latin typeface="Assistant"/>
                <a:ea typeface="Assistant"/>
              </a:rPr>
              <a:t>imas2xarray</a:t>
            </a:r>
            <a:r>
              <a:rPr lang="en-US" sz="2800" b="0" strike="noStrike" spc="-1">
                <a:solidFill>
                  <a:schemeClr val="dk1"/>
                </a:solidFill>
                <a:latin typeface="Assistant"/>
                <a:ea typeface="Assistant"/>
              </a:rPr>
              <a:t> is a python library for reading and writing IMAS data in HDF5 format using </a:t>
            </a:r>
            <a:r>
              <a:rPr lang="en-US" sz="2800" b="0" strike="noStrike" spc="-1">
                <a:solidFill>
                  <a:schemeClr val="dk1"/>
                </a:solidFill>
                <a:latin typeface="Assistant"/>
                <a:ea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xarray</a:t>
            </a:r>
            <a:endParaRPr lang="en-US" sz="2800" b="0" strike="noStrike" spc="-1">
              <a:solidFill>
                <a:schemeClr val="dk1"/>
              </a:solidFill>
              <a:latin typeface="Assistan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Assistan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/>
                </a:solidFill>
                <a:latin typeface="Assistant"/>
                <a:ea typeface="Assistant"/>
              </a:rPr>
              <a:t>Open-source package written in Python (Apache 2.0) </a:t>
            </a:r>
            <a:endParaRPr lang="en-US" sz="2000" b="0" strike="noStrike" spc="-1">
              <a:solidFill>
                <a:schemeClr val="dk1"/>
              </a:solidFill>
              <a:latin typeface="Assistant"/>
            </a:endParaRPr>
          </a:p>
          <a:p>
            <a:pPr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/>
                </a:solidFill>
                <a:latin typeface="Assistant"/>
                <a:ea typeface="Assistant"/>
              </a:rPr>
              <a:t>Documentation: </a:t>
            </a:r>
            <a:r>
              <a:rPr lang="en-US" sz="2000" b="0" u="sng" strike="noStrike" spc="-1">
                <a:solidFill>
                  <a:schemeClr val="accent1"/>
                </a:solidFill>
                <a:uFillTx/>
                <a:latin typeface="Assistant"/>
                <a:ea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https://imas2xarray.readthedocs.io</a:t>
            </a:r>
            <a:endParaRPr lang="en-US" sz="2000" b="0" strike="noStrike" spc="-1">
              <a:solidFill>
                <a:schemeClr val="accent1"/>
              </a:solidFill>
              <a:latin typeface="Assistant"/>
            </a:endParaRPr>
          </a:p>
          <a:p>
            <a:pPr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/>
                </a:solidFill>
                <a:latin typeface="Assistant"/>
                <a:ea typeface="Assistant"/>
              </a:rPr>
              <a:t>Source code: </a:t>
            </a:r>
            <a:r>
              <a:rPr lang="en-US" sz="2000" b="0" u="sng" strike="noStrike" spc="-1">
                <a:solidFill>
                  <a:schemeClr val="accent1"/>
                </a:solidFill>
                <a:uFillTx/>
                <a:latin typeface="Assistant"/>
                <a:ea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https://github.com/duqtools/imas2xarray</a:t>
            </a:r>
            <a:endParaRPr lang="en-US" sz="2000" b="0" strike="noStrike" spc="-1">
              <a:solidFill>
                <a:schemeClr val="accent1"/>
              </a:solidFill>
              <a:latin typeface="Assistant"/>
            </a:endParaRPr>
          </a:p>
          <a:p>
            <a:pPr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US" sz="2000" b="0" strike="noStrike" spc="-1" err="1">
                <a:solidFill>
                  <a:srgbClr val="000000"/>
                </a:solidFill>
                <a:latin typeface="Assistant"/>
                <a:ea typeface="Assistant"/>
              </a:rPr>
              <a:t>Pypi</a:t>
            </a:r>
            <a:r>
              <a:rPr lang="en-US" sz="2000" b="0" strike="noStrike" spc="-1">
                <a:solidFill>
                  <a:srgbClr val="000000"/>
                </a:solidFill>
                <a:latin typeface="Assistant"/>
                <a:ea typeface="Assistant"/>
              </a:rPr>
              <a:t>:</a:t>
            </a:r>
            <a:r>
              <a:rPr lang="en-US" sz="2000" b="0" strike="noStrike" spc="-1">
                <a:solidFill>
                  <a:schemeClr val="accent1"/>
                </a:solidFill>
                <a:latin typeface="Assistant"/>
                <a:ea typeface="Assistant"/>
              </a:rPr>
              <a:t> </a:t>
            </a:r>
            <a:r>
              <a:rPr lang="en-US" sz="2000" b="0" u="sng" strike="noStrike" spc="-1">
                <a:solidFill>
                  <a:schemeClr val="accent1"/>
                </a:solidFill>
                <a:uFillTx/>
                <a:latin typeface="Assistant"/>
                <a:ea typeface="Assistan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https://pypi.org/project/imas2xarray</a:t>
            </a:r>
            <a:endParaRPr lang="en-US" sz="2000" b="0" strike="noStrike" spc="-1">
              <a:solidFill>
                <a:schemeClr val="accent1"/>
              </a:solidFill>
              <a:latin typeface="Assistan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Assistan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chemeClr val="dk1"/>
              </a:solidFill>
              <a:latin typeface="Assistan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31AF-6433-41C5-A91D-031DB583673B}" type="slidenum"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chemeClr val="dk1"/>
                </a:solidFill>
                <a:latin typeface="Nunito"/>
              </a:rPr>
              <a:t>What can imas2xarray do?</a:t>
            </a:r>
            <a:endParaRPr lang="en-US" sz="4400" b="0" strike="noStrike" spc="-1">
              <a:solidFill>
                <a:schemeClr val="dk1"/>
              </a:solidFill>
              <a:latin typeface="Assistant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ssistant"/>
              </a:rPr>
              <a:t>Read and write data in HDF5 format</a:t>
            </a: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ssistant"/>
              </a:rPr>
              <a:t>Modify IMAS data with minimal effort</a:t>
            </a: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ssistant"/>
              </a:rPr>
              <a:t>Intuitive python API</a:t>
            </a: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ssistant"/>
              </a:rPr>
              <a:t>Easy to get your data in and out thanks to xarray</a:t>
            </a: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ssistant"/>
              </a:rPr>
              <a:t>Simplify data access via variable aliases</a:t>
            </a: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ssistant"/>
              </a:rPr>
              <a:t>Supports the Standardized Interface Data Structures (IDSs) data directory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B7ED-6C54-42D6-A110-69FE3FEFA833}" type="slidenum"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chemeClr val="dk1"/>
                </a:solidFill>
                <a:latin typeface="Nunito"/>
              </a:rPr>
              <a:t>...xarray?</a:t>
            </a:r>
            <a:endParaRPr lang="en-US" sz="4400" b="0" strike="noStrike" spc="-1">
              <a:solidFill>
                <a:schemeClr val="dk1"/>
              </a:solidFill>
              <a:latin typeface="Assistant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Assistant"/>
                <a:ea typeface="Assistant"/>
              </a:rPr>
              <a:t>Python library for working with labelled multi-dimensional arrays</a:t>
            </a:r>
            <a:endParaRPr lang="en-US" sz="2400" b="0" strike="noStrike" spc="-1">
              <a:solidFill>
                <a:schemeClr val="dk1"/>
              </a:solidFill>
              <a:latin typeface="Assistan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chemeClr val="dk1"/>
              </a:solidFill>
              <a:latin typeface="Assistan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5325-5ADD-4500-85A9-11B4212A5912}" type="slidenum">
              <a:t>4</a:t>
            </a:fld>
            <a:endParaRPr/>
          </a:p>
        </p:txBody>
      </p:sp>
      <p:pic>
        <p:nvPicPr>
          <p:cNvPr id="595" name="Picture 594"/>
          <p:cNvPicPr/>
          <p:nvPr/>
        </p:nvPicPr>
        <p:blipFill>
          <a:blip r:embed="rId2"/>
          <a:stretch/>
        </p:blipFill>
        <p:spPr>
          <a:xfrm>
            <a:off x="2057400" y="2849040"/>
            <a:ext cx="7550280" cy="3780360"/>
          </a:xfrm>
          <a:prstGeom prst="rect">
            <a:avLst/>
          </a:prstGeom>
          <a:ln w="0">
            <a:noFill/>
          </a:ln>
        </p:spPr>
      </p:pic>
      <p:pic>
        <p:nvPicPr>
          <p:cNvPr id="596" name="Picture 595"/>
          <p:cNvPicPr/>
          <p:nvPr/>
        </p:nvPicPr>
        <p:blipFill>
          <a:blip r:embed="rId3"/>
          <a:stretch/>
        </p:blipFill>
        <p:spPr>
          <a:xfrm>
            <a:off x="9190128" y="208472"/>
            <a:ext cx="2743200" cy="952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b="1" spc="-1" dirty="0">
                <a:solidFill>
                  <a:schemeClr val="dk1"/>
                </a:solidFill>
                <a:latin typeface="Nunito"/>
              </a:rPr>
              <a:t>imas2xarray </a:t>
            </a:r>
            <a:r>
              <a:rPr lang="en-US" spc="-1" dirty="0">
                <a:solidFill>
                  <a:schemeClr val="dk1"/>
                </a:solidFill>
                <a:ea typeface="+mj-lt"/>
                <a:cs typeface="+mj-lt"/>
              </a:rPr>
              <a:t>🤩</a:t>
            </a:r>
            <a:endParaRPr lang="en-US" spc="-1" dirty="0">
              <a:solidFill>
                <a:schemeClr val="dk1"/>
              </a:solidFill>
              <a:latin typeface="Assistan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A105-2CDB-413E-A3AE-ADB7807AC463}" type="slidenum">
              <a:t>5</a:t>
            </a:fld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FB55D5-857A-7321-4F40-CFE40E932FA6}"/>
              </a:ext>
            </a:extLst>
          </p:cNvPr>
          <p:cNvSpPr txBox="1"/>
          <p:nvPr/>
        </p:nvSpPr>
        <p:spPr>
          <a:xfrm>
            <a:off x="746288" y="1806804"/>
            <a:ext cx="1070727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dirty="0"/>
              <a:t>Lightweight 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/>
              <a:t>I</a:t>
            </a:r>
            <a:r>
              <a:rPr lang="en-US" dirty="0">
                <a:cs typeface="Arial"/>
              </a:rPr>
              <a:t>ndependent from access layer (runs on your laptop)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Fast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Can edit IDS's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Works with </a:t>
            </a:r>
            <a:r>
              <a:rPr lang="en-US" dirty="0">
                <a:cs typeface="Arial"/>
              </a:rPr>
              <a:t>IDS in </a:t>
            </a:r>
            <a:r>
              <a:rPr lang="en-US" dirty="0"/>
              <a:t>HDF5 format</a:t>
            </a: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2475E8F8-40DF-9DF0-9008-C16C6724C6E8}"/>
              </a:ext>
            </a:extLst>
          </p:cNvPr>
          <p:cNvSpPr txBox="1">
            <a:spLocks/>
          </p:cNvSpPr>
          <p:nvPr/>
        </p:nvSpPr>
        <p:spPr>
          <a:xfrm>
            <a:off x="833367" y="3510747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">
                <a:solidFill>
                  <a:schemeClr val="dk1"/>
                </a:solidFill>
                <a:latin typeface="Nunito"/>
              </a:rPr>
              <a:t>imas2xarray </a:t>
            </a:r>
            <a:r>
              <a:rPr lang="en-US" spc="-1">
                <a:solidFill>
                  <a:schemeClr val="dk1"/>
                </a:solidFill>
                <a:ea typeface="+mj-lt"/>
                <a:cs typeface="+mj-lt"/>
              </a:rPr>
              <a:t>🫣</a:t>
            </a:r>
            <a:endParaRPr lang="en-US" spc="-1">
              <a:solidFill>
                <a:schemeClr val="dk1"/>
              </a:solidFill>
              <a:latin typeface="Assistan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A3D10-24BB-7D91-0E57-14F65567BE88}"/>
              </a:ext>
            </a:extLst>
          </p:cNvPr>
          <p:cNvSpPr txBox="1"/>
          <p:nvPr/>
        </p:nvSpPr>
        <p:spPr>
          <a:xfrm>
            <a:off x="746288" y="4713699"/>
            <a:ext cx="107072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Does not use the data dictionary (yet), user specifies dimensions</a:t>
            </a:r>
          </a:p>
          <a:p>
            <a:pPr marL="285750" indent="-285750">
              <a:buFont typeface="Arial"/>
              <a:buChar char="•"/>
            </a:pPr>
            <a:r>
              <a:rPr lang="en-US" i="1"/>
              <a:t>Only </a:t>
            </a:r>
            <a:r>
              <a:rPr lang="en-US"/>
              <a:t>works with IDS in HDF5 format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Picture 599"/>
          <p:cNvPicPr/>
          <p:nvPr/>
        </p:nvPicPr>
        <p:blipFill>
          <a:blip r:embed="rId2"/>
          <a:stretch/>
        </p:blipFill>
        <p:spPr>
          <a:xfrm>
            <a:off x="914400" y="457560"/>
            <a:ext cx="10058400" cy="3639240"/>
          </a:xfrm>
          <a:prstGeom prst="rect">
            <a:avLst/>
          </a:prstGeom>
          <a:ln w="0">
            <a:noFill/>
          </a:ln>
        </p:spPr>
      </p:pic>
      <p:sp>
        <p:nvSpPr>
          <p:cNvPr id="601" name="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</a:pPr>
            <a:r>
              <a:rPr lang="en-US" sz="2000" b="0" strike="noStrike" spc="-1">
                <a:solidFill>
                  <a:schemeClr val="dk1"/>
                </a:solidFill>
                <a:latin typeface="Assistant"/>
              </a:rPr>
              <a:t>Reading data using variables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93E9-9381-4889-BBFC-72B3D7B9771F}" type="slidenum"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Picture 601"/>
          <p:cNvPicPr/>
          <p:nvPr/>
        </p:nvPicPr>
        <p:blipFill>
          <a:blip r:embed="rId2"/>
          <a:stretch/>
        </p:blipFill>
        <p:spPr>
          <a:xfrm>
            <a:off x="914400" y="457200"/>
            <a:ext cx="10058400" cy="59644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1477-EF96-4076-81B9-E7E40418AC6C}" type="slidenum"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Picture 602"/>
          <p:cNvPicPr/>
          <p:nvPr/>
        </p:nvPicPr>
        <p:blipFill>
          <a:blip r:embed="rId2"/>
          <a:stretch/>
        </p:blipFill>
        <p:spPr>
          <a:xfrm>
            <a:off x="914400" y="457560"/>
            <a:ext cx="10058400" cy="3310200"/>
          </a:xfrm>
          <a:prstGeom prst="rect">
            <a:avLst/>
          </a:prstGeom>
          <a:ln w="0">
            <a:noFill/>
          </a:ln>
        </p:spPr>
      </p:pic>
      <p:sp>
        <p:nvSpPr>
          <p:cNvPr id="604" name="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</a:pPr>
            <a:r>
              <a:rPr lang="en-US" sz="2000" b="0" strike="noStrike" spc="-1">
                <a:solidFill>
                  <a:schemeClr val="dk1"/>
                </a:solidFill>
                <a:latin typeface="Assistant"/>
              </a:rPr>
              <a:t>Reading all variables known to imas2xarray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40FD-B8D2-4726-9D93-2306AAF8ADDF}" type="slidenum"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604"/>
          <p:cNvPicPr/>
          <p:nvPr/>
        </p:nvPicPr>
        <p:blipFill>
          <a:blip r:embed="rId2"/>
          <a:stretch/>
        </p:blipFill>
        <p:spPr>
          <a:xfrm>
            <a:off x="914400" y="457200"/>
            <a:ext cx="10058400" cy="63460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A31FA-D3E1-493F-B84C-9FCEBEBE037D}" type="slidenum"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009DDD"/>
      </a:hlink>
      <a:folHlink>
        <a:srgbClr val="009DDD"/>
      </a:folHlink>
    </a:clrScheme>
    <a:fontScheme name="Custom 2">
      <a:majorFont>
        <a:latin typeface="Nunito"/>
        <a:ea typeface=""/>
        <a:cs typeface=""/>
      </a:majorFont>
      <a:minorFont>
        <a:latin typeface="Assista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f34c8a9-9806-44d6-aa44-d772f2793323">
      <Terms xmlns="http://schemas.microsoft.com/office/infopath/2007/PartnerControls"/>
    </lcf76f155ced4ddcb4097134ff3c332f>
    <TaxCatchAll xmlns="26898810-f9b9-406f-8188-8f8f7cdf552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64C23EC47024F97AA423E75479F12" ma:contentTypeVersion="13" ma:contentTypeDescription="Create a new document." ma:contentTypeScope="" ma:versionID="3fe777ce55c9379d2fb145bfd5c7590b">
  <xsd:schema xmlns:xsd="http://www.w3.org/2001/XMLSchema" xmlns:xs="http://www.w3.org/2001/XMLSchema" xmlns:p="http://schemas.microsoft.com/office/2006/metadata/properties" xmlns:ns2="af34c8a9-9806-44d6-aa44-d772f2793323" xmlns:ns3="26898810-f9b9-406f-8188-8f8f7cdf5520" targetNamespace="http://schemas.microsoft.com/office/2006/metadata/properties" ma:root="true" ma:fieldsID="ba83b5b73ed9c240e287931cd8749daf" ns2:_="" ns3:_="">
    <xsd:import namespace="af34c8a9-9806-44d6-aa44-d772f2793323"/>
    <xsd:import namespace="26898810-f9b9-406f-8188-8f8f7cdf55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4c8a9-9806-44d6-aa44-d772f27933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c0ad629c-0c64-4cfd-a7c6-02f1c6e495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98810-f9b9-406f-8188-8f8f7cdf5520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134db79a-d540-4188-be90-b80b36410a53}" ma:internalName="TaxCatchAll" ma:showField="CatchAllData" ma:web="26898810-f9b9-406f-8188-8f8f7cdf55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FF6FBF-B4F4-49AD-A88B-091F94ABFAFA}">
  <ds:schemaRefs>
    <ds:schemaRef ds:uri="http://purl.org/dc/terms/"/>
    <ds:schemaRef ds:uri="af34c8a9-9806-44d6-aa44-d772f2793323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26898810-f9b9-406f-8188-8f8f7cdf5520"/>
  </ds:schemaRefs>
</ds:datastoreItem>
</file>

<file path=customXml/itemProps2.xml><?xml version="1.0" encoding="utf-8"?>
<ds:datastoreItem xmlns:ds="http://schemas.openxmlformats.org/officeDocument/2006/customXml" ds:itemID="{47CE06ED-1C1A-470D-8972-AEFC23ED22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34c8a9-9806-44d6-aa44-d772f2793323"/>
    <ds:schemaRef ds:uri="26898810-f9b9-406f-8188-8f8f7cdf55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2CECC3-7DC2-48A3-A34C-CF77ADEDD2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580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What is imas2xarray?</vt:lpstr>
      <vt:lpstr>What can imas2xarray do?</vt:lpstr>
      <vt:lpstr>...xarray?</vt:lpstr>
      <vt:lpstr>imas2xarray 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Variables</vt:lpstr>
      <vt:lpstr>Plots</vt:lpstr>
      <vt:lpstr>Installation</vt:lpstr>
      <vt:lpstr>imas2xarray demos</vt:lpstr>
      <vt:lpstr>Fusion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Netherlands eScience Center</dc:title>
  <dc:creator>Ben van Werkhoven</dc:creator>
  <cp:lastModifiedBy>Stef Smeets</cp:lastModifiedBy>
  <cp:revision>225</cp:revision>
  <dcterms:created xsi:type="dcterms:W3CDTF">2021-07-14T12:30:17Z</dcterms:created>
  <dcterms:modified xsi:type="dcterms:W3CDTF">2024-01-30T08:53:33Z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0x01010097164C23EC47024F97AA423E75479F12</vt:lpwstr>
  </property>
  <property fmtid="{D5CDD505-2E9C-101B-9397-08002B2CF9AE}" pid="3" name="SharedWithUsers">
    <vt:lpwstr>20;#Victor Azizi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MediaServiceImageTags">
    <vt:lpwstr/>
  </property>
</Properties>
</file>