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9" r:id="rId11"/>
    <p:sldId id="292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  <p:sldId id="289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23CE-089A-40F2-8B5D-1298A671A212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FBB9-1F7C-4B82-B5B6-5EA5FB77B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6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7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8961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8961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4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6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8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6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2016/8/26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新疆，乌鲁木齐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A5D-22A1-4D38-BA7E-DECC919A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a-net.eu/events/meta-forum-2016/slides/09_sennrich.pdf%5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acl16nm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introduction-neural-machine-translation-with-gpus/" TargetMode="External"/><Relationship Id="rId7" Type="http://schemas.openxmlformats.org/officeDocument/2006/relationships/hyperlink" Target="https://github.com/jiajunzhangnlp/EUREKA-MangoNMT" TargetMode="External"/><Relationship Id="rId2" Type="http://schemas.openxmlformats.org/officeDocument/2006/relationships/hyperlink" Target="http://acl2016.org/index.php?article_id=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nsorflow" TargetMode="External"/><Relationship Id="rId5" Type="http://schemas.openxmlformats.org/officeDocument/2006/relationships/hyperlink" Target="https://github.com/mila-udem/blocks" TargetMode="External"/><Relationship Id="rId4" Type="http://schemas.openxmlformats.org/officeDocument/2006/relationships/hyperlink" Target="https://github.com/lisa-groundhog/GroundHo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lp.csai.tsinghua.edu.cn/~l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104" y="2236025"/>
            <a:ext cx="7992208" cy="110087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神经机器翻译前沿进展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4208" y="3714984"/>
            <a:ext cx="6858000" cy="53633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刘洋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14" y="4447883"/>
            <a:ext cx="1539387" cy="15457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3777" y="1099038"/>
            <a:ext cx="519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第十二届全国机器翻译研讨会</a:t>
            </a:r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3777" y="1560703"/>
            <a:ext cx="519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月，乌鲁木齐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0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深度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学习带来新思路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25" y="4077012"/>
            <a:ext cx="1256820" cy="14678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85" y="4089045"/>
            <a:ext cx="1249452" cy="146785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l="45568" t="16467" r="23863" b="31565"/>
          <a:stretch/>
        </p:blipFill>
        <p:spPr>
          <a:xfrm>
            <a:off x="5884192" y="4077012"/>
            <a:ext cx="1296425" cy="14678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52074" y="5629086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Yann LeCun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15834" y="5640583"/>
            <a:ext cx="1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Yoshua Bengio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22006" y="5628551"/>
            <a:ext cx="20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Geoffrey Hinton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34" y="1080286"/>
            <a:ext cx="1762125" cy="609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34" y="1689886"/>
            <a:ext cx="7486650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组合 26"/>
          <p:cNvGrpSpPr/>
          <p:nvPr/>
        </p:nvGrpSpPr>
        <p:grpSpPr>
          <a:xfrm>
            <a:off x="890119" y="2672267"/>
            <a:ext cx="7312185" cy="1207595"/>
            <a:chOff x="890119" y="2672267"/>
            <a:chExt cx="7312185" cy="1207595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3302668" y="2672267"/>
              <a:ext cx="4899636" cy="269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900752" y="2961651"/>
              <a:ext cx="7301552" cy="187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900752" y="3291011"/>
              <a:ext cx="7301552" cy="187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00752" y="3590753"/>
              <a:ext cx="7301552" cy="187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90119" y="3865919"/>
              <a:ext cx="3958327" cy="139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5463592" y="6189872"/>
            <a:ext cx="284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 et al, 2015)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机器翻译方法对比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90612"/>
            <a:ext cx="8458200" cy="467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9615" y="5846885"/>
            <a:ext cx="807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英国爱丁堡大学在</a:t>
            </a:r>
            <a:r>
              <a:rPr lang="en-US" altLang="zh-CN" dirty="0" smtClean="0"/>
              <a:t>WMT</a:t>
            </a:r>
            <a:r>
              <a:rPr lang="zh-CN" altLang="en-US" dirty="0" smtClean="0"/>
              <a:t>英德评测数据上的</a:t>
            </a:r>
            <a:r>
              <a:rPr lang="en-US" altLang="zh-CN" dirty="0" smtClean="0"/>
              <a:t>BLEU</a:t>
            </a:r>
            <a:r>
              <a:rPr lang="zh-CN" altLang="en-US" dirty="0" smtClean="0"/>
              <a:t>值。</a:t>
            </a:r>
            <a:r>
              <a:rPr lang="en-US" altLang="zh-CN" dirty="0" smtClean="0"/>
              <a:t>NMT 2015</a:t>
            </a:r>
            <a:r>
              <a:rPr lang="zh-CN" altLang="en-US" dirty="0" smtClean="0"/>
              <a:t>年结果来自蒙特利尔大学。来源：</a:t>
            </a:r>
            <a:r>
              <a:rPr lang="en-US" altLang="zh-CN" dirty="0" smtClean="0">
                <a:hlinkClick r:id="rId3"/>
              </a:rPr>
              <a:t>Rico Sennrich</a:t>
            </a:r>
            <a:r>
              <a:rPr lang="zh-CN" altLang="en-US" dirty="0" smtClean="0">
                <a:hlinkClick r:id="rId3"/>
              </a:rPr>
              <a:t>报告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/>
              </a:rPr>
              <a:t>斯坦福</a:t>
            </a:r>
            <a:r>
              <a:rPr lang="en-US" altLang="zh-CN" dirty="0" smtClean="0">
                <a:hlinkClick r:id="rId4"/>
              </a:rPr>
              <a:t>ACL 2016 Tutorial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神经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181243" cy="6242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利用神经网络实现自然语言的映射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10327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53854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97381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0908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8343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262446" y="1949117"/>
            <a:ext cx="125290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0327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Bush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50566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held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29422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9474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talk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2348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with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262446" y="5577100"/>
            <a:ext cx="1272882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Sharon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4404945" y="2842995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4404945" y="4964070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2" y="5686364"/>
            <a:ext cx="299099" cy="346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" y="2104685"/>
            <a:ext cx="302795" cy="25434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43100" y="3489158"/>
            <a:ext cx="5143500" cy="125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40396" y="4750622"/>
            <a:ext cx="284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(Sutskever et al, 2014)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78" y="3573378"/>
            <a:ext cx="4782791" cy="10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解码器框架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2425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利用递归神经网络实现源语言的编码和目标语言的解码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62858" y="1927122"/>
            <a:ext cx="890335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56736" y="1927122"/>
            <a:ext cx="804115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56315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94961" y="1927122"/>
            <a:ext cx="1046743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57666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412836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666121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&lt;/s&gt;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602" y="3128199"/>
            <a:ext cx="312821" cy="635593"/>
            <a:chOff x="849602" y="3128199"/>
            <a:chExt cx="312821" cy="635593"/>
          </a:xfrm>
        </p:grpSpPr>
        <p:sp>
          <p:nvSpPr>
            <p:cNvPr id="44" name="椭圆 43"/>
            <p:cNvSpPr/>
            <p:nvPr/>
          </p:nvSpPr>
          <p:spPr>
            <a:xfrm>
              <a:off x="849602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47" idx="4"/>
              <a:endCxn id="44" idx="0"/>
            </p:cNvCxnSpPr>
            <p:nvPr/>
          </p:nvCxnSpPr>
          <p:spPr>
            <a:xfrm>
              <a:off x="1006013" y="3128199"/>
              <a:ext cx="0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849602" y="2492606"/>
            <a:ext cx="7484271" cy="637678"/>
            <a:chOff x="849602" y="2492606"/>
            <a:chExt cx="7484271" cy="637678"/>
          </a:xfrm>
        </p:grpSpPr>
        <p:sp>
          <p:nvSpPr>
            <p:cNvPr id="47" name="椭圆 46"/>
            <p:cNvSpPr/>
            <p:nvPr/>
          </p:nvSpPr>
          <p:spPr>
            <a:xfrm>
              <a:off x="849602" y="280334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904994" y="280334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08271" y="280334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262181" y="2791313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512597" y="280334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763013" y="280334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021052" y="2805431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25" idx="2"/>
              <a:endCxn id="47" idx="0"/>
            </p:cNvCxnSpPr>
            <p:nvPr/>
          </p:nvCxnSpPr>
          <p:spPr>
            <a:xfrm flipH="1">
              <a:off x="1006013" y="2492606"/>
              <a:ext cx="2013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8" idx="2"/>
              <a:endCxn id="48" idx="0"/>
            </p:cNvCxnSpPr>
            <p:nvPr/>
          </p:nvCxnSpPr>
          <p:spPr>
            <a:xfrm>
              <a:off x="2058794" y="2492606"/>
              <a:ext cx="2611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9" idx="2"/>
              <a:endCxn id="49" idx="0"/>
            </p:cNvCxnSpPr>
            <p:nvPr/>
          </p:nvCxnSpPr>
          <p:spPr>
            <a:xfrm flipH="1">
              <a:off x="3164682" y="2492606"/>
              <a:ext cx="2975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0" idx="2"/>
              <a:endCxn id="50" idx="0"/>
            </p:cNvCxnSpPr>
            <p:nvPr/>
          </p:nvCxnSpPr>
          <p:spPr>
            <a:xfrm>
              <a:off x="4418333" y="2492606"/>
              <a:ext cx="259" cy="2987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1" idx="2"/>
              <a:endCxn id="51" idx="0"/>
            </p:cNvCxnSpPr>
            <p:nvPr/>
          </p:nvCxnSpPr>
          <p:spPr>
            <a:xfrm>
              <a:off x="5669008" y="2492606"/>
              <a:ext cx="0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52" idx="0"/>
            </p:cNvCxnSpPr>
            <p:nvPr/>
          </p:nvCxnSpPr>
          <p:spPr>
            <a:xfrm flipH="1">
              <a:off x="6919424" y="2492606"/>
              <a:ext cx="4754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2" idx="2"/>
              <a:endCxn id="53" idx="0"/>
            </p:cNvCxnSpPr>
            <p:nvPr/>
          </p:nvCxnSpPr>
          <p:spPr>
            <a:xfrm>
              <a:off x="8177463" y="2492606"/>
              <a:ext cx="0" cy="3128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162423" y="3128199"/>
            <a:ext cx="1057392" cy="635593"/>
            <a:chOff x="1162423" y="3128199"/>
            <a:chExt cx="1057392" cy="635593"/>
          </a:xfrm>
        </p:grpSpPr>
        <p:sp>
          <p:nvSpPr>
            <p:cNvPr id="62" name="椭圆 61"/>
            <p:cNvSpPr/>
            <p:nvPr/>
          </p:nvSpPr>
          <p:spPr>
            <a:xfrm>
              <a:off x="1906994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>
              <a:stCxn id="48" idx="4"/>
              <a:endCxn id="62" idx="0"/>
            </p:cNvCxnSpPr>
            <p:nvPr/>
          </p:nvCxnSpPr>
          <p:spPr>
            <a:xfrm>
              <a:off x="2061405" y="3128199"/>
              <a:ext cx="2000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4" idx="6"/>
              <a:endCxn id="62" idx="2"/>
            </p:cNvCxnSpPr>
            <p:nvPr/>
          </p:nvCxnSpPr>
          <p:spPr>
            <a:xfrm>
              <a:off x="1162423" y="3601366"/>
              <a:ext cx="74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219815" y="3128199"/>
            <a:ext cx="1100276" cy="635593"/>
            <a:chOff x="2219815" y="3128199"/>
            <a:chExt cx="1100276" cy="635593"/>
          </a:xfrm>
        </p:grpSpPr>
        <p:sp>
          <p:nvSpPr>
            <p:cNvPr id="66" name="椭圆 65"/>
            <p:cNvSpPr/>
            <p:nvPr/>
          </p:nvSpPr>
          <p:spPr>
            <a:xfrm>
              <a:off x="3007270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>
              <a:stCxn id="49" idx="4"/>
              <a:endCxn id="66" idx="0"/>
            </p:cNvCxnSpPr>
            <p:nvPr/>
          </p:nvCxnSpPr>
          <p:spPr>
            <a:xfrm flipH="1">
              <a:off x="3163681" y="3128199"/>
              <a:ext cx="1001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2" idx="6"/>
              <a:endCxn id="66" idx="2"/>
            </p:cNvCxnSpPr>
            <p:nvPr/>
          </p:nvCxnSpPr>
          <p:spPr>
            <a:xfrm>
              <a:off x="2219815" y="3601366"/>
              <a:ext cx="7874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3320091" y="3116166"/>
            <a:ext cx="1255912" cy="647626"/>
            <a:chOff x="3320091" y="3116166"/>
            <a:chExt cx="1255912" cy="647626"/>
          </a:xfrm>
        </p:grpSpPr>
        <p:sp>
          <p:nvSpPr>
            <p:cNvPr id="70" name="椭圆 69"/>
            <p:cNvSpPr/>
            <p:nvPr/>
          </p:nvSpPr>
          <p:spPr>
            <a:xfrm>
              <a:off x="4263182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>
              <a:stCxn id="50" idx="4"/>
              <a:endCxn id="70" idx="0"/>
            </p:cNvCxnSpPr>
            <p:nvPr/>
          </p:nvCxnSpPr>
          <p:spPr>
            <a:xfrm>
              <a:off x="4418592" y="3116166"/>
              <a:ext cx="1001" cy="322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6"/>
              <a:endCxn id="70" idx="2"/>
            </p:cNvCxnSpPr>
            <p:nvPr/>
          </p:nvCxnSpPr>
          <p:spPr>
            <a:xfrm>
              <a:off x="3320091" y="3601366"/>
              <a:ext cx="943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576003" y="3128199"/>
            <a:ext cx="1249414" cy="635593"/>
            <a:chOff x="4576003" y="3128199"/>
            <a:chExt cx="1249414" cy="635593"/>
          </a:xfrm>
        </p:grpSpPr>
        <p:sp>
          <p:nvSpPr>
            <p:cNvPr id="74" name="椭圆 73"/>
            <p:cNvSpPr/>
            <p:nvPr/>
          </p:nvSpPr>
          <p:spPr>
            <a:xfrm>
              <a:off x="5512596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箭头连接符 74"/>
            <p:cNvCxnSpPr>
              <a:stCxn id="51" idx="4"/>
              <a:endCxn id="74" idx="0"/>
            </p:cNvCxnSpPr>
            <p:nvPr/>
          </p:nvCxnSpPr>
          <p:spPr>
            <a:xfrm flipH="1">
              <a:off x="5669007" y="3128199"/>
              <a:ext cx="1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6"/>
              <a:endCxn id="74" idx="2"/>
            </p:cNvCxnSpPr>
            <p:nvPr/>
          </p:nvCxnSpPr>
          <p:spPr>
            <a:xfrm>
              <a:off x="4576003" y="3601366"/>
              <a:ext cx="9365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5825417" y="3128199"/>
            <a:ext cx="1249414" cy="635593"/>
            <a:chOff x="5825417" y="3128199"/>
            <a:chExt cx="1249414" cy="635593"/>
          </a:xfrm>
        </p:grpSpPr>
        <p:sp>
          <p:nvSpPr>
            <p:cNvPr id="78" name="椭圆 77"/>
            <p:cNvSpPr/>
            <p:nvPr/>
          </p:nvSpPr>
          <p:spPr>
            <a:xfrm>
              <a:off x="6762010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/>
            <p:cNvCxnSpPr>
              <a:stCxn id="52" idx="4"/>
              <a:endCxn id="78" idx="0"/>
            </p:cNvCxnSpPr>
            <p:nvPr/>
          </p:nvCxnSpPr>
          <p:spPr>
            <a:xfrm flipH="1">
              <a:off x="6918421" y="3128199"/>
              <a:ext cx="1003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4" idx="6"/>
              <a:endCxn id="78" idx="2"/>
            </p:cNvCxnSpPr>
            <p:nvPr/>
          </p:nvCxnSpPr>
          <p:spPr>
            <a:xfrm>
              <a:off x="5825417" y="3601366"/>
              <a:ext cx="9365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074831" y="3130284"/>
            <a:ext cx="1259042" cy="633508"/>
            <a:chOff x="7074831" y="3130284"/>
            <a:chExt cx="1259042" cy="633508"/>
          </a:xfrm>
        </p:grpSpPr>
        <p:sp>
          <p:nvSpPr>
            <p:cNvPr id="82" name="椭圆 81"/>
            <p:cNvSpPr/>
            <p:nvPr/>
          </p:nvSpPr>
          <p:spPr>
            <a:xfrm>
              <a:off x="8021052" y="343893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>
              <a:stCxn id="53" idx="4"/>
              <a:endCxn id="82" idx="0"/>
            </p:cNvCxnSpPr>
            <p:nvPr/>
          </p:nvCxnSpPr>
          <p:spPr>
            <a:xfrm>
              <a:off x="8177463" y="3130284"/>
              <a:ext cx="0" cy="308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8" idx="6"/>
              <a:endCxn id="82" idx="2"/>
            </p:cNvCxnSpPr>
            <p:nvPr/>
          </p:nvCxnSpPr>
          <p:spPr>
            <a:xfrm>
              <a:off x="7074831" y="3601366"/>
              <a:ext cx="946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854479" y="3763792"/>
            <a:ext cx="7310952" cy="1149252"/>
            <a:chOff x="854479" y="3763792"/>
            <a:chExt cx="7310952" cy="1149252"/>
          </a:xfrm>
        </p:grpSpPr>
        <p:sp>
          <p:nvSpPr>
            <p:cNvPr id="86" name="椭圆 85"/>
            <p:cNvSpPr/>
            <p:nvPr/>
          </p:nvSpPr>
          <p:spPr>
            <a:xfrm>
              <a:off x="854479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H="1">
              <a:off x="1046986" y="3763792"/>
              <a:ext cx="7118445" cy="850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854479" y="4913044"/>
            <a:ext cx="312821" cy="563637"/>
            <a:chOff x="854479" y="4913044"/>
            <a:chExt cx="312821" cy="563637"/>
          </a:xfrm>
        </p:grpSpPr>
        <p:sp>
          <p:nvSpPr>
            <p:cNvPr id="89" name="椭圆 88"/>
            <p:cNvSpPr/>
            <p:nvPr/>
          </p:nvSpPr>
          <p:spPr>
            <a:xfrm>
              <a:off x="854479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6" idx="4"/>
              <a:endCxn id="89" idx="0"/>
            </p:cNvCxnSpPr>
            <p:nvPr/>
          </p:nvCxnSpPr>
          <p:spPr>
            <a:xfrm>
              <a:off x="1010890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58834" y="5476681"/>
            <a:ext cx="894359" cy="931992"/>
            <a:chOff x="558834" y="5476681"/>
            <a:chExt cx="894359" cy="931992"/>
          </a:xfrm>
        </p:grpSpPr>
        <p:sp>
          <p:nvSpPr>
            <p:cNvPr id="92" name="圆角矩形 91"/>
            <p:cNvSpPr/>
            <p:nvPr/>
          </p:nvSpPr>
          <p:spPr>
            <a:xfrm>
              <a:off x="558834" y="5843189"/>
              <a:ext cx="894359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Bush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箭头连接符 92"/>
            <p:cNvCxnSpPr>
              <a:stCxn id="89" idx="4"/>
              <a:endCxn id="92" idx="0"/>
            </p:cNvCxnSpPr>
            <p:nvPr/>
          </p:nvCxnSpPr>
          <p:spPr>
            <a:xfrm flipH="1">
              <a:off x="1006014" y="5476681"/>
              <a:ext cx="4876" cy="366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1167300" y="4588191"/>
            <a:ext cx="1141772" cy="726064"/>
            <a:chOff x="1167300" y="4588191"/>
            <a:chExt cx="1141772" cy="726064"/>
          </a:xfrm>
        </p:grpSpPr>
        <p:sp>
          <p:nvSpPr>
            <p:cNvPr id="95" name="椭圆 94"/>
            <p:cNvSpPr/>
            <p:nvPr/>
          </p:nvSpPr>
          <p:spPr>
            <a:xfrm>
              <a:off x="1996251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86" idx="6"/>
              <a:endCxn id="95" idx="2"/>
            </p:cNvCxnSpPr>
            <p:nvPr/>
          </p:nvCxnSpPr>
          <p:spPr>
            <a:xfrm>
              <a:off x="1167300" y="4750618"/>
              <a:ext cx="8289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9" idx="6"/>
              <a:endCxn id="95" idx="3"/>
            </p:cNvCxnSpPr>
            <p:nvPr/>
          </p:nvCxnSpPr>
          <p:spPr>
            <a:xfrm flipV="1">
              <a:off x="1167300" y="4865470"/>
              <a:ext cx="874763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1996251" y="4913044"/>
            <a:ext cx="312821" cy="563637"/>
            <a:chOff x="1996251" y="4913044"/>
            <a:chExt cx="312821" cy="563637"/>
          </a:xfrm>
        </p:grpSpPr>
        <p:sp>
          <p:nvSpPr>
            <p:cNvPr id="99" name="椭圆 98"/>
            <p:cNvSpPr/>
            <p:nvPr/>
          </p:nvSpPr>
          <p:spPr>
            <a:xfrm>
              <a:off x="1996251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>
              <a:stCxn id="95" idx="4"/>
              <a:endCxn id="99" idx="0"/>
            </p:cNvCxnSpPr>
            <p:nvPr/>
          </p:nvCxnSpPr>
          <p:spPr>
            <a:xfrm>
              <a:off x="2152662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719525" y="5476681"/>
            <a:ext cx="866274" cy="931992"/>
            <a:chOff x="1719525" y="5476681"/>
            <a:chExt cx="866274" cy="931992"/>
          </a:xfrm>
        </p:grpSpPr>
        <p:sp>
          <p:nvSpPr>
            <p:cNvPr id="102" name="圆角矩形 101"/>
            <p:cNvSpPr/>
            <p:nvPr/>
          </p:nvSpPr>
          <p:spPr>
            <a:xfrm>
              <a:off x="1719525" y="5843189"/>
              <a:ext cx="86627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held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接箭头连接符 102"/>
            <p:cNvCxnSpPr>
              <a:stCxn id="99" idx="4"/>
              <a:endCxn id="102" idx="0"/>
            </p:cNvCxnSpPr>
            <p:nvPr/>
          </p:nvCxnSpPr>
          <p:spPr>
            <a:xfrm>
              <a:off x="2152662" y="5476681"/>
              <a:ext cx="0" cy="366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2996146" y="4913044"/>
            <a:ext cx="312821" cy="563637"/>
            <a:chOff x="2996146" y="4913044"/>
            <a:chExt cx="312821" cy="563637"/>
          </a:xfrm>
        </p:grpSpPr>
        <p:sp>
          <p:nvSpPr>
            <p:cNvPr id="105" name="椭圆 104"/>
            <p:cNvSpPr/>
            <p:nvPr/>
          </p:nvSpPr>
          <p:spPr>
            <a:xfrm>
              <a:off x="2996146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111" idx="4"/>
              <a:endCxn id="105" idx="0"/>
            </p:cNvCxnSpPr>
            <p:nvPr/>
          </p:nvCxnSpPr>
          <p:spPr>
            <a:xfrm>
              <a:off x="3152557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782380" y="5476681"/>
            <a:ext cx="740355" cy="931992"/>
            <a:chOff x="2782380" y="5476681"/>
            <a:chExt cx="740355" cy="931992"/>
          </a:xfrm>
        </p:grpSpPr>
        <p:sp>
          <p:nvSpPr>
            <p:cNvPr id="108" name="圆角矩形 107"/>
            <p:cNvSpPr/>
            <p:nvPr/>
          </p:nvSpPr>
          <p:spPr>
            <a:xfrm>
              <a:off x="2782380" y="5843189"/>
              <a:ext cx="740355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108"/>
            <p:cNvCxnSpPr>
              <a:stCxn id="105" idx="4"/>
              <a:endCxn id="108" idx="0"/>
            </p:cNvCxnSpPr>
            <p:nvPr/>
          </p:nvCxnSpPr>
          <p:spPr>
            <a:xfrm>
              <a:off x="3152557" y="5476681"/>
              <a:ext cx="1" cy="366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2309072" y="4588191"/>
            <a:ext cx="999895" cy="726064"/>
            <a:chOff x="2309072" y="4588191"/>
            <a:chExt cx="999895" cy="726064"/>
          </a:xfrm>
        </p:grpSpPr>
        <p:sp>
          <p:nvSpPr>
            <p:cNvPr id="111" name="椭圆 110"/>
            <p:cNvSpPr/>
            <p:nvPr/>
          </p:nvSpPr>
          <p:spPr>
            <a:xfrm>
              <a:off x="2996146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95" idx="6"/>
              <a:endCxn id="111" idx="2"/>
            </p:cNvCxnSpPr>
            <p:nvPr/>
          </p:nvCxnSpPr>
          <p:spPr>
            <a:xfrm>
              <a:off x="2309072" y="4750618"/>
              <a:ext cx="6870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99" idx="6"/>
              <a:endCxn id="111" idx="3"/>
            </p:cNvCxnSpPr>
            <p:nvPr/>
          </p:nvCxnSpPr>
          <p:spPr>
            <a:xfrm flipV="1">
              <a:off x="2309072" y="4865470"/>
              <a:ext cx="73288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089790" y="4913044"/>
            <a:ext cx="312821" cy="563637"/>
            <a:chOff x="4089790" y="4913044"/>
            <a:chExt cx="312821" cy="563637"/>
          </a:xfrm>
        </p:grpSpPr>
        <p:sp>
          <p:nvSpPr>
            <p:cNvPr id="115" name="椭圆 114"/>
            <p:cNvSpPr/>
            <p:nvPr/>
          </p:nvSpPr>
          <p:spPr>
            <a:xfrm>
              <a:off x="4089790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箭头连接符 115"/>
            <p:cNvCxnSpPr>
              <a:stCxn id="121" idx="4"/>
              <a:endCxn id="115" idx="0"/>
            </p:cNvCxnSpPr>
            <p:nvPr/>
          </p:nvCxnSpPr>
          <p:spPr>
            <a:xfrm>
              <a:off x="4246201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3734859" y="5476681"/>
            <a:ext cx="1022684" cy="948180"/>
            <a:chOff x="3734859" y="5476681"/>
            <a:chExt cx="1022684" cy="948180"/>
          </a:xfrm>
        </p:grpSpPr>
        <p:sp>
          <p:nvSpPr>
            <p:cNvPr id="118" name="圆角矩形 117"/>
            <p:cNvSpPr/>
            <p:nvPr/>
          </p:nvSpPr>
          <p:spPr>
            <a:xfrm>
              <a:off x="3734859" y="5859377"/>
              <a:ext cx="102268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talk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箭头连接符 118"/>
            <p:cNvCxnSpPr>
              <a:stCxn id="115" idx="4"/>
              <a:endCxn id="118" idx="0"/>
            </p:cNvCxnSpPr>
            <p:nvPr/>
          </p:nvCxnSpPr>
          <p:spPr>
            <a:xfrm>
              <a:off x="4246201" y="5476681"/>
              <a:ext cx="0" cy="382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3308967" y="4588191"/>
            <a:ext cx="1093644" cy="726064"/>
            <a:chOff x="3308967" y="4588191"/>
            <a:chExt cx="1093644" cy="726064"/>
          </a:xfrm>
        </p:grpSpPr>
        <p:sp>
          <p:nvSpPr>
            <p:cNvPr id="121" name="椭圆 120"/>
            <p:cNvSpPr/>
            <p:nvPr/>
          </p:nvSpPr>
          <p:spPr>
            <a:xfrm>
              <a:off x="4089790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1" idx="6"/>
              <a:endCxn id="121" idx="2"/>
            </p:cNvCxnSpPr>
            <p:nvPr/>
          </p:nvCxnSpPr>
          <p:spPr>
            <a:xfrm>
              <a:off x="3308967" y="4750618"/>
              <a:ext cx="7808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05" idx="6"/>
              <a:endCxn id="121" idx="3"/>
            </p:cNvCxnSpPr>
            <p:nvPr/>
          </p:nvCxnSpPr>
          <p:spPr>
            <a:xfrm flipV="1">
              <a:off x="3308967" y="4865470"/>
              <a:ext cx="826635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4402611" y="4588191"/>
            <a:ext cx="1237541" cy="726064"/>
            <a:chOff x="4402611" y="4588191"/>
            <a:chExt cx="1237541" cy="726064"/>
          </a:xfrm>
        </p:grpSpPr>
        <p:sp>
          <p:nvSpPr>
            <p:cNvPr id="125" name="椭圆 124"/>
            <p:cNvSpPr/>
            <p:nvPr/>
          </p:nvSpPr>
          <p:spPr>
            <a:xfrm>
              <a:off x="5327331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/>
            <p:cNvCxnSpPr>
              <a:stCxn id="121" idx="6"/>
              <a:endCxn id="125" idx="2"/>
            </p:cNvCxnSpPr>
            <p:nvPr/>
          </p:nvCxnSpPr>
          <p:spPr>
            <a:xfrm>
              <a:off x="4402611" y="4750618"/>
              <a:ext cx="924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5" idx="6"/>
              <a:endCxn id="125" idx="3"/>
            </p:cNvCxnSpPr>
            <p:nvPr/>
          </p:nvCxnSpPr>
          <p:spPr>
            <a:xfrm flipV="1">
              <a:off x="4402611" y="4865470"/>
              <a:ext cx="970532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5327331" y="4913044"/>
            <a:ext cx="312821" cy="563637"/>
            <a:chOff x="5327331" y="4913044"/>
            <a:chExt cx="312821" cy="563637"/>
          </a:xfrm>
        </p:grpSpPr>
        <p:sp>
          <p:nvSpPr>
            <p:cNvPr id="129" name="椭圆 128"/>
            <p:cNvSpPr/>
            <p:nvPr/>
          </p:nvSpPr>
          <p:spPr>
            <a:xfrm>
              <a:off x="5327331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箭头连接符 129"/>
            <p:cNvCxnSpPr>
              <a:stCxn id="125" idx="4"/>
              <a:endCxn id="129" idx="0"/>
            </p:cNvCxnSpPr>
            <p:nvPr/>
          </p:nvCxnSpPr>
          <p:spPr>
            <a:xfrm>
              <a:off x="5483742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4972400" y="5476681"/>
            <a:ext cx="1022684" cy="938218"/>
            <a:chOff x="4972400" y="5476681"/>
            <a:chExt cx="1022684" cy="938218"/>
          </a:xfrm>
        </p:grpSpPr>
        <p:sp>
          <p:nvSpPr>
            <p:cNvPr id="132" name="圆角矩形 131"/>
            <p:cNvSpPr/>
            <p:nvPr/>
          </p:nvSpPr>
          <p:spPr>
            <a:xfrm>
              <a:off x="4972400" y="5849415"/>
              <a:ext cx="102268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with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箭头连接符 132"/>
            <p:cNvCxnSpPr>
              <a:stCxn id="129" idx="4"/>
              <a:endCxn id="132" idx="0"/>
            </p:cNvCxnSpPr>
            <p:nvPr/>
          </p:nvCxnSpPr>
          <p:spPr>
            <a:xfrm>
              <a:off x="5483742" y="5476681"/>
              <a:ext cx="0" cy="372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5640152" y="4588191"/>
            <a:ext cx="1292305" cy="726064"/>
            <a:chOff x="5640152" y="4588191"/>
            <a:chExt cx="1292305" cy="726064"/>
          </a:xfrm>
        </p:grpSpPr>
        <p:sp>
          <p:nvSpPr>
            <p:cNvPr id="135" name="椭圆 134"/>
            <p:cNvSpPr/>
            <p:nvPr/>
          </p:nvSpPr>
          <p:spPr>
            <a:xfrm>
              <a:off x="6619636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stCxn id="125" idx="6"/>
              <a:endCxn id="135" idx="2"/>
            </p:cNvCxnSpPr>
            <p:nvPr/>
          </p:nvCxnSpPr>
          <p:spPr>
            <a:xfrm>
              <a:off x="5640152" y="4750618"/>
              <a:ext cx="979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129" idx="6"/>
              <a:endCxn id="135" idx="3"/>
            </p:cNvCxnSpPr>
            <p:nvPr/>
          </p:nvCxnSpPr>
          <p:spPr>
            <a:xfrm flipV="1">
              <a:off x="5640152" y="4865470"/>
              <a:ext cx="102529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6619636" y="4913044"/>
            <a:ext cx="312821" cy="563637"/>
            <a:chOff x="6619636" y="4913044"/>
            <a:chExt cx="312821" cy="563637"/>
          </a:xfrm>
        </p:grpSpPr>
        <p:sp>
          <p:nvSpPr>
            <p:cNvPr id="139" name="椭圆 138"/>
            <p:cNvSpPr/>
            <p:nvPr/>
          </p:nvSpPr>
          <p:spPr>
            <a:xfrm>
              <a:off x="6619636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箭头连接符 139"/>
            <p:cNvCxnSpPr>
              <a:stCxn id="135" idx="4"/>
              <a:endCxn id="139" idx="0"/>
            </p:cNvCxnSpPr>
            <p:nvPr/>
          </p:nvCxnSpPr>
          <p:spPr>
            <a:xfrm>
              <a:off x="6776047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6180350" y="5476681"/>
            <a:ext cx="1183103" cy="934071"/>
            <a:chOff x="6180350" y="5476681"/>
            <a:chExt cx="1183103" cy="934071"/>
          </a:xfrm>
        </p:grpSpPr>
        <p:sp>
          <p:nvSpPr>
            <p:cNvPr id="142" name="圆角矩形 141"/>
            <p:cNvSpPr/>
            <p:nvPr/>
          </p:nvSpPr>
          <p:spPr>
            <a:xfrm>
              <a:off x="6180350" y="5845268"/>
              <a:ext cx="1183103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Sharon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直接箭头连接符 142"/>
            <p:cNvCxnSpPr>
              <a:stCxn id="139" idx="4"/>
              <a:endCxn id="142" idx="0"/>
            </p:cNvCxnSpPr>
            <p:nvPr/>
          </p:nvCxnSpPr>
          <p:spPr>
            <a:xfrm flipH="1">
              <a:off x="6771902" y="5476681"/>
              <a:ext cx="4145" cy="368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6932457" y="4588191"/>
            <a:ext cx="1359305" cy="726064"/>
            <a:chOff x="6932457" y="4588191"/>
            <a:chExt cx="1359305" cy="726064"/>
          </a:xfrm>
        </p:grpSpPr>
        <p:sp>
          <p:nvSpPr>
            <p:cNvPr id="145" name="椭圆 144"/>
            <p:cNvSpPr/>
            <p:nvPr/>
          </p:nvSpPr>
          <p:spPr>
            <a:xfrm>
              <a:off x="7978941" y="4588191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箭头连接符 145"/>
            <p:cNvCxnSpPr>
              <a:endCxn id="145" idx="2"/>
            </p:cNvCxnSpPr>
            <p:nvPr/>
          </p:nvCxnSpPr>
          <p:spPr>
            <a:xfrm flipV="1">
              <a:off x="6932457" y="4750618"/>
              <a:ext cx="1046484" cy="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9" idx="6"/>
              <a:endCxn id="145" idx="3"/>
            </p:cNvCxnSpPr>
            <p:nvPr/>
          </p:nvCxnSpPr>
          <p:spPr>
            <a:xfrm flipV="1">
              <a:off x="6932457" y="4865470"/>
              <a:ext cx="109229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7978941" y="4913044"/>
            <a:ext cx="312821" cy="563637"/>
            <a:chOff x="7978941" y="4913044"/>
            <a:chExt cx="312821" cy="563637"/>
          </a:xfrm>
        </p:grpSpPr>
        <p:sp>
          <p:nvSpPr>
            <p:cNvPr id="149" name="椭圆 148"/>
            <p:cNvSpPr/>
            <p:nvPr/>
          </p:nvSpPr>
          <p:spPr>
            <a:xfrm>
              <a:off x="7978941" y="5151828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/>
            <p:cNvCxnSpPr>
              <a:stCxn id="145" idx="4"/>
              <a:endCxn id="149" idx="0"/>
            </p:cNvCxnSpPr>
            <p:nvPr/>
          </p:nvCxnSpPr>
          <p:spPr>
            <a:xfrm>
              <a:off x="8135352" y="4913044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7543801" y="5476681"/>
            <a:ext cx="1183103" cy="936146"/>
            <a:chOff x="7543801" y="5476681"/>
            <a:chExt cx="1183103" cy="936146"/>
          </a:xfrm>
        </p:grpSpPr>
        <p:sp>
          <p:nvSpPr>
            <p:cNvPr id="152" name="圆角矩形 151"/>
            <p:cNvSpPr/>
            <p:nvPr/>
          </p:nvSpPr>
          <p:spPr>
            <a:xfrm>
              <a:off x="7543801" y="5847343"/>
              <a:ext cx="1183103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&lt;/s&gt;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52"/>
            <p:cNvCxnSpPr>
              <a:stCxn id="149" idx="4"/>
              <a:endCxn id="152" idx="0"/>
            </p:cNvCxnSpPr>
            <p:nvPr/>
          </p:nvCxnSpPr>
          <p:spPr>
            <a:xfrm>
              <a:off x="8135352" y="5476681"/>
              <a:ext cx="1" cy="370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文本框 153"/>
          <p:cNvSpPr txBox="1"/>
          <p:nvPr/>
        </p:nvSpPr>
        <p:spPr>
          <a:xfrm>
            <a:off x="6484101" y="6428484"/>
            <a:ext cx="25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(Sutskever et al., 2014)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递归神经网络的优缺点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225083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适合处理变长线性序列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理论上能够利用无限长的历史信息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梯度消失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”或“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梯度爆炸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6484101" y="6428484"/>
            <a:ext cx="25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(Pascanu et al., 2013)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58" y="3722743"/>
            <a:ext cx="7115973" cy="22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短时记忆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130668"/>
            <a:ext cx="8102112" cy="101465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通过门阀技术缓解“梯度消失”和“梯度爆炸”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9"/>
          <a:stretch/>
        </p:blipFill>
        <p:spPr>
          <a:xfrm>
            <a:off x="1084239" y="1672389"/>
            <a:ext cx="6904730" cy="47869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81074" y="6398194"/>
            <a:ext cx="373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and Schmidhuber, 1997)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神经网络学到了什么？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81074" y="6398194"/>
            <a:ext cx="373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(Sutskever et al., 2014)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4" y="1056511"/>
            <a:ext cx="6629757" cy="51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解码器架构的优缺点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81074" y="6398194"/>
            <a:ext cx="373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(Sutskever et al., 2014)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1106" y="5105072"/>
            <a:ext cx="8722894" cy="15671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：利用长短时记忆处理长距离依赖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：任意长度的句子都编码为固定维度的向量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2" y="1327766"/>
            <a:ext cx="7068675" cy="3580208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7341577" y="2321169"/>
            <a:ext cx="589084" cy="580292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基于注意力的神经机器翻译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242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利用注意力机制动态计算源语言端相关上下文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6484101" y="6428484"/>
            <a:ext cx="25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(Bahdanau et al., 2015)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697832" y="3184701"/>
            <a:ext cx="7807054" cy="1053816"/>
            <a:chOff x="697832" y="3184701"/>
            <a:chExt cx="7807054" cy="1053816"/>
          </a:xfrm>
        </p:grpSpPr>
        <p:sp>
          <p:nvSpPr>
            <p:cNvPr id="156" name="矩形 155"/>
            <p:cNvSpPr/>
            <p:nvPr/>
          </p:nvSpPr>
          <p:spPr>
            <a:xfrm>
              <a:off x="2856173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07141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5329646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601588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843150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751331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697832" y="3184701"/>
              <a:ext cx="661736" cy="1053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圆角矩形 162"/>
          <p:cNvSpPr/>
          <p:nvPr/>
        </p:nvSpPr>
        <p:spPr>
          <a:xfrm>
            <a:off x="562858" y="1927122"/>
            <a:ext cx="890335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1656736" y="1927122"/>
            <a:ext cx="804115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2656315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3894961" y="1927122"/>
            <a:ext cx="1046743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157666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6412836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7666121" y="1927122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&lt;/s&gt;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849602" y="3045069"/>
            <a:ext cx="312821" cy="635593"/>
            <a:chOff x="849602" y="3045069"/>
            <a:chExt cx="312821" cy="635593"/>
          </a:xfrm>
        </p:grpSpPr>
        <p:sp>
          <p:nvSpPr>
            <p:cNvPr id="171" name="椭圆 170"/>
            <p:cNvSpPr/>
            <p:nvPr/>
          </p:nvSpPr>
          <p:spPr>
            <a:xfrm>
              <a:off x="849602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箭头连接符 171"/>
            <p:cNvCxnSpPr>
              <a:stCxn id="174" idx="4"/>
              <a:endCxn id="171" idx="0"/>
            </p:cNvCxnSpPr>
            <p:nvPr/>
          </p:nvCxnSpPr>
          <p:spPr>
            <a:xfrm>
              <a:off x="1006013" y="3045069"/>
              <a:ext cx="0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849602" y="2492606"/>
            <a:ext cx="7484271" cy="554548"/>
            <a:chOff x="849602" y="2492606"/>
            <a:chExt cx="7484271" cy="554548"/>
          </a:xfrm>
        </p:grpSpPr>
        <p:sp>
          <p:nvSpPr>
            <p:cNvPr id="174" name="椭圆 173"/>
            <p:cNvSpPr/>
            <p:nvPr/>
          </p:nvSpPr>
          <p:spPr>
            <a:xfrm>
              <a:off x="849602" y="272021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904994" y="272021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3008271" y="272021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4262181" y="2708183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512597" y="272021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763013" y="2720216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8021052" y="2722301"/>
              <a:ext cx="312821" cy="3248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>
              <a:stCxn id="163" idx="2"/>
              <a:endCxn id="174" idx="0"/>
            </p:cNvCxnSpPr>
            <p:nvPr/>
          </p:nvCxnSpPr>
          <p:spPr>
            <a:xfrm flipH="1">
              <a:off x="1006013" y="2492606"/>
              <a:ext cx="2013" cy="227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64" idx="2"/>
              <a:endCxn id="175" idx="0"/>
            </p:cNvCxnSpPr>
            <p:nvPr/>
          </p:nvCxnSpPr>
          <p:spPr>
            <a:xfrm>
              <a:off x="2058794" y="2492606"/>
              <a:ext cx="2611" cy="227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65" idx="2"/>
              <a:endCxn id="176" idx="0"/>
            </p:cNvCxnSpPr>
            <p:nvPr/>
          </p:nvCxnSpPr>
          <p:spPr>
            <a:xfrm flipH="1">
              <a:off x="3164682" y="2492606"/>
              <a:ext cx="2975" cy="227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66" idx="2"/>
              <a:endCxn id="177" idx="0"/>
            </p:cNvCxnSpPr>
            <p:nvPr/>
          </p:nvCxnSpPr>
          <p:spPr>
            <a:xfrm>
              <a:off x="4418333" y="2492606"/>
              <a:ext cx="259" cy="215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67" idx="2"/>
              <a:endCxn id="178" idx="0"/>
            </p:cNvCxnSpPr>
            <p:nvPr/>
          </p:nvCxnSpPr>
          <p:spPr>
            <a:xfrm>
              <a:off x="5669008" y="2492606"/>
              <a:ext cx="0" cy="227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68" idx="2"/>
              <a:endCxn id="179" idx="0"/>
            </p:cNvCxnSpPr>
            <p:nvPr/>
          </p:nvCxnSpPr>
          <p:spPr>
            <a:xfrm flipH="1">
              <a:off x="6919424" y="2492606"/>
              <a:ext cx="4754" cy="227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69" idx="2"/>
              <a:endCxn id="180" idx="0"/>
            </p:cNvCxnSpPr>
            <p:nvPr/>
          </p:nvCxnSpPr>
          <p:spPr>
            <a:xfrm>
              <a:off x="8177463" y="2492606"/>
              <a:ext cx="0" cy="2296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组合 187"/>
          <p:cNvGrpSpPr/>
          <p:nvPr/>
        </p:nvGrpSpPr>
        <p:grpSpPr>
          <a:xfrm>
            <a:off x="1162423" y="3045069"/>
            <a:ext cx="1057392" cy="635593"/>
            <a:chOff x="1162423" y="3045069"/>
            <a:chExt cx="1057392" cy="635593"/>
          </a:xfrm>
        </p:grpSpPr>
        <p:sp>
          <p:nvSpPr>
            <p:cNvPr id="189" name="椭圆 188"/>
            <p:cNvSpPr/>
            <p:nvPr/>
          </p:nvSpPr>
          <p:spPr>
            <a:xfrm>
              <a:off x="1906994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箭头连接符 189"/>
            <p:cNvCxnSpPr>
              <a:stCxn id="175" idx="4"/>
              <a:endCxn id="189" idx="0"/>
            </p:cNvCxnSpPr>
            <p:nvPr/>
          </p:nvCxnSpPr>
          <p:spPr>
            <a:xfrm>
              <a:off x="2061405" y="3045069"/>
              <a:ext cx="2000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171" idx="6"/>
              <a:endCxn id="189" idx="2"/>
            </p:cNvCxnSpPr>
            <p:nvPr/>
          </p:nvCxnSpPr>
          <p:spPr>
            <a:xfrm>
              <a:off x="1162423" y="3518236"/>
              <a:ext cx="74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组合 191"/>
          <p:cNvGrpSpPr/>
          <p:nvPr/>
        </p:nvGrpSpPr>
        <p:grpSpPr>
          <a:xfrm>
            <a:off x="2219815" y="3045069"/>
            <a:ext cx="1100276" cy="635593"/>
            <a:chOff x="2219815" y="3045069"/>
            <a:chExt cx="1100276" cy="635593"/>
          </a:xfrm>
        </p:grpSpPr>
        <p:sp>
          <p:nvSpPr>
            <p:cNvPr id="193" name="椭圆 192"/>
            <p:cNvSpPr/>
            <p:nvPr/>
          </p:nvSpPr>
          <p:spPr>
            <a:xfrm>
              <a:off x="3007270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" name="直接箭头连接符 193"/>
            <p:cNvCxnSpPr>
              <a:stCxn id="176" idx="4"/>
              <a:endCxn id="193" idx="0"/>
            </p:cNvCxnSpPr>
            <p:nvPr/>
          </p:nvCxnSpPr>
          <p:spPr>
            <a:xfrm flipH="1">
              <a:off x="3163681" y="3045069"/>
              <a:ext cx="1001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189" idx="6"/>
              <a:endCxn id="193" idx="2"/>
            </p:cNvCxnSpPr>
            <p:nvPr/>
          </p:nvCxnSpPr>
          <p:spPr>
            <a:xfrm>
              <a:off x="2219815" y="3518236"/>
              <a:ext cx="7874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3320091" y="3033036"/>
            <a:ext cx="1255912" cy="647626"/>
            <a:chOff x="3320091" y="3033036"/>
            <a:chExt cx="1255912" cy="647626"/>
          </a:xfrm>
        </p:grpSpPr>
        <p:sp>
          <p:nvSpPr>
            <p:cNvPr id="197" name="椭圆 196"/>
            <p:cNvSpPr/>
            <p:nvPr/>
          </p:nvSpPr>
          <p:spPr>
            <a:xfrm>
              <a:off x="4263182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8" name="直接箭头连接符 197"/>
            <p:cNvCxnSpPr>
              <a:stCxn id="177" idx="4"/>
              <a:endCxn id="197" idx="0"/>
            </p:cNvCxnSpPr>
            <p:nvPr/>
          </p:nvCxnSpPr>
          <p:spPr>
            <a:xfrm>
              <a:off x="4418592" y="3033036"/>
              <a:ext cx="1001" cy="322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stCxn id="193" idx="6"/>
              <a:endCxn id="197" idx="2"/>
            </p:cNvCxnSpPr>
            <p:nvPr/>
          </p:nvCxnSpPr>
          <p:spPr>
            <a:xfrm>
              <a:off x="3320091" y="3518236"/>
              <a:ext cx="943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4576003" y="3045069"/>
            <a:ext cx="1249414" cy="635593"/>
            <a:chOff x="4576003" y="3045069"/>
            <a:chExt cx="1249414" cy="635593"/>
          </a:xfrm>
        </p:grpSpPr>
        <p:sp>
          <p:nvSpPr>
            <p:cNvPr id="201" name="椭圆 200"/>
            <p:cNvSpPr/>
            <p:nvPr/>
          </p:nvSpPr>
          <p:spPr>
            <a:xfrm>
              <a:off x="5512596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>
              <a:stCxn id="178" idx="4"/>
              <a:endCxn id="201" idx="0"/>
            </p:cNvCxnSpPr>
            <p:nvPr/>
          </p:nvCxnSpPr>
          <p:spPr>
            <a:xfrm flipH="1">
              <a:off x="5669007" y="3045069"/>
              <a:ext cx="1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7" idx="6"/>
              <a:endCxn id="201" idx="2"/>
            </p:cNvCxnSpPr>
            <p:nvPr/>
          </p:nvCxnSpPr>
          <p:spPr>
            <a:xfrm>
              <a:off x="4576003" y="3518236"/>
              <a:ext cx="9365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5825417" y="3045069"/>
            <a:ext cx="1249414" cy="635593"/>
            <a:chOff x="5825417" y="3045069"/>
            <a:chExt cx="1249414" cy="635593"/>
          </a:xfrm>
        </p:grpSpPr>
        <p:sp>
          <p:nvSpPr>
            <p:cNvPr id="205" name="椭圆 204"/>
            <p:cNvSpPr/>
            <p:nvPr/>
          </p:nvSpPr>
          <p:spPr>
            <a:xfrm>
              <a:off x="6762010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箭头连接符 205"/>
            <p:cNvCxnSpPr>
              <a:stCxn id="179" idx="4"/>
              <a:endCxn id="205" idx="0"/>
            </p:cNvCxnSpPr>
            <p:nvPr/>
          </p:nvCxnSpPr>
          <p:spPr>
            <a:xfrm flipH="1">
              <a:off x="6918421" y="3045069"/>
              <a:ext cx="1003" cy="310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201" idx="6"/>
              <a:endCxn id="205" idx="2"/>
            </p:cNvCxnSpPr>
            <p:nvPr/>
          </p:nvCxnSpPr>
          <p:spPr>
            <a:xfrm>
              <a:off x="5825417" y="3518236"/>
              <a:ext cx="9365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7074831" y="3047154"/>
            <a:ext cx="1259042" cy="633508"/>
            <a:chOff x="7074831" y="3047154"/>
            <a:chExt cx="1259042" cy="633508"/>
          </a:xfrm>
        </p:grpSpPr>
        <p:sp>
          <p:nvSpPr>
            <p:cNvPr id="209" name="椭圆 208"/>
            <p:cNvSpPr/>
            <p:nvPr/>
          </p:nvSpPr>
          <p:spPr>
            <a:xfrm>
              <a:off x="8021052" y="3355809"/>
              <a:ext cx="312821" cy="324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箭头连接符 209"/>
            <p:cNvCxnSpPr>
              <a:stCxn id="180" idx="4"/>
              <a:endCxn id="209" idx="0"/>
            </p:cNvCxnSpPr>
            <p:nvPr/>
          </p:nvCxnSpPr>
          <p:spPr>
            <a:xfrm>
              <a:off x="8177463" y="3047154"/>
              <a:ext cx="0" cy="308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5" idx="6"/>
              <a:endCxn id="209" idx="2"/>
            </p:cNvCxnSpPr>
            <p:nvPr/>
          </p:nvCxnSpPr>
          <p:spPr>
            <a:xfrm>
              <a:off x="7074831" y="3518236"/>
              <a:ext cx="946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/>
          <p:cNvGrpSpPr/>
          <p:nvPr/>
        </p:nvGrpSpPr>
        <p:grpSpPr>
          <a:xfrm>
            <a:off x="854479" y="5065449"/>
            <a:ext cx="312821" cy="563637"/>
            <a:chOff x="854479" y="5065449"/>
            <a:chExt cx="312821" cy="563637"/>
          </a:xfrm>
        </p:grpSpPr>
        <p:sp>
          <p:nvSpPr>
            <p:cNvPr id="213" name="椭圆 212"/>
            <p:cNvSpPr/>
            <p:nvPr/>
          </p:nvSpPr>
          <p:spPr>
            <a:xfrm>
              <a:off x="854479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" name="直接箭头连接符 213"/>
            <p:cNvCxnSpPr>
              <a:stCxn id="288" idx="4"/>
              <a:endCxn id="213" idx="0"/>
            </p:cNvCxnSpPr>
            <p:nvPr/>
          </p:nvCxnSpPr>
          <p:spPr>
            <a:xfrm>
              <a:off x="1010890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558834" y="5629086"/>
            <a:ext cx="894359" cy="779587"/>
            <a:chOff x="558834" y="5629086"/>
            <a:chExt cx="894359" cy="779587"/>
          </a:xfrm>
        </p:grpSpPr>
        <p:sp>
          <p:nvSpPr>
            <p:cNvPr id="216" name="圆角矩形 215"/>
            <p:cNvSpPr/>
            <p:nvPr/>
          </p:nvSpPr>
          <p:spPr>
            <a:xfrm>
              <a:off x="558834" y="5843189"/>
              <a:ext cx="894359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Bush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直接箭头连接符 216"/>
            <p:cNvCxnSpPr>
              <a:stCxn id="213" idx="4"/>
              <a:endCxn id="216" idx="0"/>
            </p:cNvCxnSpPr>
            <p:nvPr/>
          </p:nvCxnSpPr>
          <p:spPr>
            <a:xfrm flipH="1">
              <a:off x="1006014" y="5629086"/>
              <a:ext cx="4876" cy="21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996251" y="5065449"/>
            <a:ext cx="312821" cy="563637"/>
            <a:chOff x="1996251" y="5065449"/>
            <a:chExt cx="312821" cy="563637"/>
          </a:xfrm>
        </p:grpSpPr>
        <p:sp>
          <p:nvSpPr>
            <p:cNvPr id="219" name="椭圆 218"/>
            <p:cNvSpPr/>
            <p:nvPr/>
          </p:nvSpPr>
          <p:spPr>
            <a:xfrm>
              <a:off x="1996251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0" name="直接箭头连接符 219"/>
            <p:cNvCxnSpPr>
              <a:stCxn id="291" idx="4"/>
              <a:endCxn id="219" idx="0"/>
            </p:cNvCxnSpPr>
            <p:nvPr/>
          </p:nvCxnSpPr>
          <p:spPr>
            <a:xfrm>
              <a:off x="2152662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1719525" y="5629086"/>
            <a:ext cx="866274" cy="779587"/>
            <a:chOff x="1719525" y="5629086"/>
            <a:chExt cx="866274" cy="779587"/>
          </a:xfrm>
        </p:grpSpPr>
        <p:sp>
          <p:nvSpPr>
            <p:cNvPr id="222" name="圆角矩形 221"/>
            <p:cNvSpPr/>
            <p:nvPr/>
          </p:nvSpPr>
          <p:spPr>
            <a:xfrm>
              <a:off x="1719525" y="5843189"/>
              <a:ext cx="86627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held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3" name="直接箭头连接符 222"/>
            <p:cNvCxnSpPr>
              <a:stCxn id="219" idx="4"/>
              <a:endCxn id="222" idx="0"/>
            </p:cNvCxnSpPr>
            <p:nvPr/>
          </p:nvCxnSpPr>
          <p:spPr>
            <a:xfrm>
              <a:off x="2152662" y="5629086"/>
              <a:ext cx="0" cy="21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/>
          <p:cNvGrpSpPr/>
          <p:nvPr/>
        </p:nvGrpSpPr>
        <p:grpSpPr>
          <a:xfrm>
            <a:off x="2996146" y="5065449"/>
            <a:ext cx="312821" cy="563637"/>
            <a:chOff x="2996146" y="5065449"/>
            <a:chExt cx="312821" cy="563637"/>
          </a:xfrm>
        </p:grpSpPr>
        <p:sp>
          <p:nvSpPr>
            <p:cNvPr id="225" name="椭圆 224"/>
            <p:cNvSpPr/>
            <p:nvPr/>
          </p:nvSpPr>
          <p:spPr>
            <a:xfrm>
              <a:off x="2996146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箭头连接符 225"/>
            <p:cNvCxnSpPr>
              <a:stCxn id="297" idx="4"/>
              <a:endCxn id="225" idx="0"/>
            </p:cNvCxnSpPr>
            <p:nvPr/>
          </p:nvCxnSpPr>
          <p:spPr>
            <a:xfrm>
              <a:off x="3152557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组合 226"/>
          <p:cNvGrpSpPr/>
          <p:nvPr/>
        </p:nvGrpSpPr>
        <p:grpSpPr>
          <a:xfrm>
            <a:off x="2782380" y="5629086"/>
            <a:ext cx="740355" cy="779587"/>
            <a:chOff x="2782380" y="5629086"/>
            <a:chExt cx="740355" cy="779587"/>
          </a:xfrm>
        </p:grpSpPr>
        <p:sp>
          <p:nvSpPr>
            <p:cNvPr id="228" name="圆角矩形 227"/>
            <p:cNvSpPr/>
            <p:nvPr/>
          </p:nvSpPr>
          <p:spPr>
            <a:xfrm>
              <a:off x="2782380" y="5843189"/>
              <a:ext cx="740355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9" name="直接箭头连接符 228"/>
            <p:cNvCxnSpPr>
              <a:stCxn id="225" idx="4"/>
              <a:endCxn id="228" idx="0"/>
            </p:cNvCxnSpPr>
            <p:nvPr/>
          </p:nvCxnSpPr>
          <p:spPr>
            <a:xfrm>
              <a:off x="3152557" y="5629086"/>
              <a:ext cx="1" cy="21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组合 229"/>
          <p:cNvGrpSpPr/>
          <p:nvPr/>
        </p:nvGrpSpPr>
        <p:grpSpPr>
          <a:xfrm>
            <a:off x="4089790" y="5065449"/>
            <a:ext cx="312821" cy="563637"/>
            <a:chOff x="4089790" y="5065449"/>
            <a:chExt cx="312821" cy="563637"/>
          </a:xfrm>
        </p:grpSpPr>
        <p:sp>
          <p:nvSpPr>
            <p:cNvPr id="231" name="椭圆 230"/>
            <p:cNvSpPr/>
            <p:nvPr/>
          </p:nvSpPr>
          <p:spPr>
            <a:xfrm>
              <a:off x="4089790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直接箭头连接符 231"/>
            <p:cNvCxnSpPr>
              <a:stCxn id="302" idx="4"/>
              <a:endCxn id="231" idx="0"/>
            </p:cNvCxnSpPr>
            <p:nvPr/>
          </p:nvCxnSpPr>
          <p:spPr>
            <a:xfrm>
              <a:off x="4246201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/>
          <p:cNvGrpSpPr/>
          <p:nvPr/>
        </p:nvGrpSpPr>
        <p:grpSpPr>
          <a:xfrm>
            <a:off x="3734859" y="5629086"/>
            <a:ext cx="1022684" cy="795775"/>
            <a:chOff x="3734859" y="5629086"/>
            <a:chExt cx="1022684" cy="795775"/>
          </a:xfrm>
        </p:grpSpPr>
        <p:sp>
          <p:nvSpPr>
            <p:cNvPr id="234" name="圆角矩形 233"/>
            <p:cNvSpPr/>
            <p:nvPr/>
          </p:nvSpPr>
          <p:spPr>
            <a:xfrm>
              <a:off x="3734859" y="5859377"/>
              <a:ext cx="102268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talk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直接箭头连接符 234"/>
            <p:cNvCxnSpPr>
              <a:stCxn id="231" idx="4"/>
              <a:endCxn id="234" idx="0"/>
            </p:cNvCxnSpPr>
            <p:nvPr/>
          </p:nvCxnSpPr>
          <p:spPr>
            <a:xfrm>
              <a:off x="4246201" y="5629086"/>
              <a:ext cx="0" cy="230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5327331" y="5065449"/>
            <a:ext cx="312821" cy="563637"/>
            <a:chOff x="5327331" y="5065449"/>
            <a:chExt cx="312821" cy="563637"/>
          </a:xfrm>
        </p:grpSpPr>
        <p:sp>
          <p:nvSpPr>
            <p:cNvPr id="237" name="椭圆 236"/>
            <p:cNvSpPr/>
            <p:nvPr/>
          </p:nvSpPr>
          <p:spPr>
            <a:xfrm>
              <a:off x="5327331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8" name="直接箭头连接符 237"/>
            <p:cNvCxnSpPr>
              <a:stCxn id="307" idx="4"/>
              <a:endCxn id="237" idx="0"/>
            </p:cNvCxnSpPr>
            <p:nvPr/>
          </p:nvCxnSpPr>
          <p:spPr>
            <a:xfrm>
              <a:off x="5483742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组合 238"/>
          <p:cNvGrpSpPr/>
          <p:nvPr/>
        </p:nvGrpSpPr>
        <p:grpSpPr>
          <a:xfrm>
            <a:off x="4972400" y="5629086"/>
            <a:ext cx="1022684" cy="785813"/>
            <a:chOff x="4972400" y="5629086"/>
            <a:chExt cx="1022684" cy="785813"/>
          </a:xfrm>
        </p:grpSpPr>
        <p:sp>
          <p:nvSpPr>
            <p:cNvPr id="240" name="圆角矩形 239"/>
            <p:cNvSpPr/>
            <p:nvPr/>
          </p:nvSpPr>
          <p:spPr>
            <a:xfrm>
              <a:off x="4972400" y="5849415"/>
              <a:ext cx="1022684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with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直接箭头连接符 240"/>
            <p:cNvCxnSpPr>
              <a:stCxn id="237" idx="4"/>
              <a:endCxn id="240" idx="0"/>
            </p:cNvCxnSpPr>
            <p:nvPr/>
          </p:nvCxnSpPr>
          <p:spPr>
            <a:xfrm>
              <a:off x="5483742" y="5629086"/>
              <a:ext cx="0" cy="2203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组合 241"/>
          <p:cNvGrpSpPr/>
          <p:nvPr/>
        </p:nvGrpSpPr>
        <p:grpSpPr>
          <a:xfrm>
            <a:off x="6619636" y="5065449"/>
            <a:ext cx="312821" cy="563637"/>
            <a:chOff x="6619636" y="5065449"/>
            <a:chExt cx="312821" cy="563637"/>
          </a:xfrm>
        </p:grpSpPr>
        <p:sp>
          <p:nvSpPr>
            <p:cNvPr id="243" name="椭圆 242"/>
            <p:cNvSpPr/>
            <p:nvPr/>
          </p:nvSpPr>
          <p:spPr>
            <a:xfrm>
              <a:off x="6619636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4" name="直接箭头连接符 243"/>
            <p:cNvCxnSpPr>
              <a:stCxn id="312" idx="4"/>
              <a:endCxn id="243" idx="0"/>
            </p:cNvCxnSpPr>
            <p:nvPr/>
          </p:nvCxnSpPr>
          <p:spPr>
            <a:xfrm>
              <a:off x="6776047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>
            <a:off x="6180350" y="5629086"/>
            <a:ext cx="1183103" cy="781666"/>
            <a:chOff x="6180350" y="5629086"/>
            <a:chExt cx="1183103" cy="781666"/>
          </a:xfrm>
        </p:grpSpPr>
        <p:sp>
          <p:nvSpPr>
            <p:cNvPr id="246" name="圆角矩形 245"/>
            <p:cNvSpPr/>
            <p:nvPr/>
          </p:nvSpPr>
          <p:spPr>
            <a:xfrm>
              <a:off x="6180350" y="5845268"/>
              <a:ext cx="1183103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Sharon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直接箭头连接符 246"/>
            <p:cNvCxnSpPr>
              <a:stCxn id="243" idx="4"/>
              <a:endCxn id="246" idx="0"/>
            </p:cNvCxnSpPr>
            <p:nvPr/>
          </p:nvCxnSpPr>
          <p:spPr>
            <a:xfrm flipH="1">
              <a:off x="6771902" y="5629086"/>
              <a:ext cx="4145" cy="2161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/>
        </p:nvGrpSpPr>
        <p:grpSpPr>
          <a:xfrm>
            <a:off x="7978941" y="5065449"/>
            <a:ext cx="312821" cy="563637"/>
            <a:chOff x="7978941" y="5065449"/>
            <a:chExt cx="312821" cy="563637"/>
          </a:xfrm>
        </p:grpSpPr>
        <p:sp>
          <p:nvSpPr>
            <p:cNvPr id="249" name="椭圆 248"/>
            <p:cNvSpPr/>
            <p:nvPr/>
          </p:nvSpPr>
          <p:spPr>
            <a:xfrm>
              <a:off x="7978941" y="5304233"/>
              <a:ext cx="312821" cy="324853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直接箭头连接符 249"/>
            <p:cNvCxnSpPr>
              <a:stCxn id="317" idx="4"/>
              <a:endCxn id="249" idx="0"/>
            </p:cNvCxnSpPr>
            <p:nvPr/>
          </p:nvCxnSpPr>
          <p:spPr>
            <a:xfrm>
              <a:off x="8135352" y="5065449"/>
              <a:ext cx="0" cy="23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组合 250"/>
          <p:cNvGrpSpPr/>
          <p:nvPr/>
        </p:nvGrpSpPr>
        <p:grpSpPr>
          <a:xfrm>
            <a:off x="7543801" y="5629086"/>
            <a:ext cx="1183103" cy="783741"/>
            <a:chOff x="7543801" y="5629086"/>
            <a:chExt cx="1183103" cy="783741"/>
          </a:xfrm>
        </p:grpSpPr>
        <p:sp>
          <p:nvSpPr>
            <p:cNvPr id="252" name="圆角矩形 251"/>
            <p:cNvSpPr/>
            <p:nvPr/>
          </p:nvSpPr>
          <p:spPr>
            <a:xfrm>
              <a:off x="7543801" y="5847343"/>
              <a:ext cx="1183103" cy="5654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&lt;/s&gt;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53" name="直接箭头连接符 252"/>
            <p:cNvCxnSpPr>
              <a:stCxn id="249" idx="4"/>
              <a:endCxn id="252" idx="0"/>
            </p:cNvCxnSpPr>
            <p:nvPr/>
          </p:nvCxnSpPr>
          <p:spPr>
            <a:xfrm>
              <a:off x="8135352" y="5629086"/>
              <a:ext cx="1" cy="218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组合 253"/>
          <p:cNvGrpSpPr/>
          <p:nvPr/>
        </p:nvGrpSpPr>
        <p:grpSpPr>
          <a:xfrm>
            <a:off x="6673297" y="2878545"/>
            <a:ext cx="1361791" cy="1229010"/>
            <a:chOff x="6673297" y="2878545"/>
            <a:chExt cx="1361791" cy="1229010"/>
          </a:xfrm>
        </p:grpSpPr>
        <p:grpSp>
          <p:nvGrpSpPr>
            <p:cNvPr id="255" name="组合 254"/>
            <p:cNvGrpSpPr/>
            <p:nvPr/>
          </p:nvGrpSpPr>
          <p:grpSpPr>
            <a:xfrm>
              <a:off x="6776046" y="3782702"/>
              <a:ext cx="1259042" cy="324853"/>
              <a:chOff x="6776046" y="3782702"/>
              <a:chExt cx="1259042" cy="324853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6776046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8" name="直接箭头连接符 257"/>
              <p:cNvCxnSpPr>
                <a:stCxn id="260" idx="2"/>
                <a:endCxn id="257" idx="6"/>
              </p:cNvCxnSpPr>
              <p:nvPr/>
            </p:nvCxnSpPr>
            <p:spPr>
              <a:xfrm flipH="1">
                <a:off x="7088867" y="3945129"/>
                <a:ext cx="94622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弧形 255"/>
            <p:cNvSpPr/>
            <p:nvPr/>
          </p:nvSpPr>
          <p:spPr>
            <a:xfrm>
              <a:off x="6673297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7954441" y="2878545"/>
            <a:ext cx="762223" cy="1229010"/>
            <a:chOff x="7954441" y="2878545"/>
            <a:chExt cx="762223" cy="1229010"/>
          </a:xfrm>
        </p:grpSpPr>
        <p:sp>
          <p:nvSpPr>
            <p:cNvPr id="260" name="椭圆 259"/>
            <p:cNvSpPr/>
            <p:nvPr/>
          </p:nvSpPr>
          <p:spPr>
            <a:xfrm>
              <a:off x="8035088" y="3782702"/>
              <a:ext cx="312821" cy="32485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弧形 260"/>
            <p:cNvSpPr/>
            <p:nvPr/>
          </p:nvSpPr>
          <p:spPr>
            <a:xfrm>
              <a:off x="7954441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5429673" y="2878545"/>
            <a:ext cx="1346373" cy="1229010"/>
            <a:chOff x="5429673" y="2878545"/>
            <a:chExt cx="1346373" cy="1229010"/>
          </a:xfrm>
        </p:grpSpPr>
        <p:grpSp>
          <p:nvGrpSpPr>
            <p:cNvPr id="263" name="组合 262"/>
            <p:cNvGrpSpPr/>
            <p:nvPr/>
          </p:nvGrpSpPr>
          <p:grpSpPr>
            <a:xfrm>
              <a:off x="5526632" y="3782702"/>
              <a:ext cx="1249414" cy="324853"/>
              <a:chOff x="5526632" y="3782702"/>
              <a:chExt cx="1249414" cy="324853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526632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6" name="直接箭头连接符 265"/>
              <p:cNvCxnSpPr>
                <a:stCxn id="257" idx="2"/>
                <a:endCxn id="265" idx="6"/>
              </p:cNvCxnSpPr>
              <p:nvPr/>
            </p:nvCxnSpPr>
            <p:spPr>
              <a:xfrm flipH="1">
                <a:off x="5839453" y="3945129"/>
                <a:ext cx="9365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弧形 263"/>
            <p:cNvSpPr/>
            <p:nvPr/>
          </p:nvSpPr>
          <p:spPr>
            <a:xfrm>
              <a:off x="5429673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/>
          <p:cNvGrpSpPr/>
          <p:nvPr/>
        </p:nvGrpSpPr>
        <p:grpSpPr>
          <a:xfrm>
            <a:off x="4190888" y="2878545"/>
            <a:ext cx="1335744" cy="1229010"/>
            <a:chOff x="4190888" y="2878545"/>
            <a:chExt cx="1335744" cy="1229010"/>
          </a:xfrm>
        </p:grpSpPr>
        <p:grpSp>
          <p:nvGrpSpPr>
            <p:cNvPr id="268" name="组合 267"/>
            <p:cNvGrpSpPr/>
            <p:nvPr/>
          </p:nvGrpSpPr>
          <p:grpSpPr>
            <a:xfrm>
              <a:off x="4277218" y="3782702"/>
              <a:ext cx="1249414" cy="324853"/>
              <a:chOff x="4277218" y="3782702"/>
              <a:chExt cx="1249414" cy="324853"/>
            </a:xfrm>
          </p:grpSpPr>
          <p:sp>
            <p:nvSpPr>
              <p:cNvPr id="270" name="椭圆 269"/>
              <p:cNvSpPr/>
              <p:nvPr/>
            </p:nvSpPr>
            <p:spPr>
              <a:xfrm>
                <a:off x="4277218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1" name="直接箭头连接符 270"/>
              <p:cNvCxnSpPr>
                <a:stCxn id="265" idx="2"/>
                <a:endCxn id="270" idx="6"/>
              </p:cNvCxnSpPr>
              <p:nvPr/>
            </p:nvCxnSpPr>
            <p:spPr>
              <a:xfrm flipH="1">
                <a:off x="4590039" y="3945129"/>
                <a:ext cx="9365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弧形 268"/>
            <p:cNvSpPr/>
            <p:nvPr/>
          </p:nvSpPr>
          <p:spPr>
            <a:xfrm>
              <a:off x="4190888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2915562" y="2878545"/>
            <a:ext cx="1361656" cy="1229010"/>
            <a:chOff x="2915562" y="2878545"/>
            <a:chExt cx="1361656" cy="1229010"/>
          </a:xfrm>
        </p:grpSpPr>
        <p:grpSp>
          <p:nvGrpSpPr>
            <p:cNvPr id="273" name="组合 272"/>
            <p:cNvGrpSpPr/>
            <p:nvPr/>
          </p:nvGrpSpPr>
          <p:grpSpPr>
            <a:xfrm>
              <a:off x="3021306" y="3782702"/>
              <a:ext cx="1255912" cy="324853"/>
              <a:chOff x="3021306" y="3782702"/>
              <a:chExt cx="1255912" cy="324853"/>
            </a:xfrm>
          </p:grpSpPr>
          <p:sp>
            <p:nvSpPr>
              <p:cNvPr id="275" name="椭圆 274"/>
              <p:cNvSpPr/>
              <p:nvPr/>
            </p:nvSpPr>
            <p:spPr>
              <a:xfrm>
                <a:off x="3021306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6" name="直接箭头连接符 275"/>
              <p:cNvCxnSpPr>
                <a:stCxn id="270" idx="2"/>
                <a:endCxn id="275" idx="6"/>
              </p:cNvCxnSpPr>
              <p:nvPr/>
            </p:nvCxnSpPr>
            <p:spPr>
              <a:xfrm flipH="1">
                <a:off x="3334127" y="3945129"/>
                <a:ext cx="94309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弧形 273"/>
            <p:cNvSpPr/>
            <p:nvPr/>
          </p:nvSpPr>
          <p:spPr>
            <a:xfrm>
              <a:off x="2915562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1831747" y="2878545"/>
            <a:ext cx="1189559" cy="1229010"/>
            <a:chOff x="1831747" y="2878545"/>
            <a:chExt cx="1189559" cy="1229010"/>
          </a:xfrm>
        </p:grpSpPr>
        <p:grpSp>
          <p:nvGrpSpPr>
            <p:cNvPr id="278" name="组合 277"/>
            <p:cNvGrpSpPr/>
            <p:nvPr/>
          </p:nvGrpSpPr>
          <p:grpSpPr>
            <a:xfrm>
              <a:off x="1921030" y="3782702"/>
              <a:ext cx="1100276" cy="324853"/>
              <a:chOff x="1921030" y="3782702"/>
              <a:chExt cx="1100276" cy="324853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21030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1" name="直接箭头连接符 280"/>
              <p:cNvCxnSpPr>
                <a:stCxn id="275" idx="2"/>
                <a:endCxn id="280" idx="6"/>
              </p:cNvCxnSpPr>
              <p:nvPr/>
            </p:nvCxnSpPr>
            <p:spPr>
              <a:xfrm flipH="1">
                <a:off x="2233851" y="3945129"/>
                <a:ext cx="7874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弧形 278"/>
            <p:cNvSpPr/>
            <p:nvPr/>
          </p:nvSpPr>
          <p:spPr>
            <a:xfrm>
              <a:off x="1831747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809980" y="2878545"/>
            <a:ext cx="1111050" cy="1229010"/>
            <a:chOff x="809980" y="2878545"/>
            <a:chExt cx="1111050" cy="1229010"/>
          </a:xfrm>
        </p:grpSpPr>
        <p:grpSp>
          <p:nvGrpSpPr>
            <p:cNvPr id="283" name="组合 282"/>
            <p:cNvGrpSpPr/>
            <p:nvPr/>
          </p:nvGrpSpPr>
          <p:grpSpPr>
            <a:xfrm>
              <a:off x="863638" y="3782702"/>
              <a:ext cx="1057392" cy="324853"/>
              <a:chOff x="863638" y="3782702"/>
              <a:chExt cx="1057392" cy="324853"/>
            </a:xfrm>
          </p:grpSpPr>
          <p:sp>
            <p:nvSpPr>
              <p:cNvPr id="285" name="椭圆 284"/>
              <p:cNvSpPr/>
              <p:nvPr/>
            </p:nvSpPr>
            <p:spPr>
              <a:xfrm>
                <a:off x="863638" y="3782702"/>
                <a:ext cx="312821" cy="32485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6" name="直接箭头连接符 285"/>
              <p:cNvCxnSpPr>
                <a:stCxn id="280" idx="2"/>
                <a:endCxn id="285" idx="6"/>
              </p:cNvCxnSpPr>
              <p:nvPr/>
            </p:nvCxnSpPr>
            <p:spPr>
              <a:xfrm flipH="1">
                <a:off x="1176459" y="3945129"/>
                <a:ext cx="74457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弧形 283"/>
            <p:cNvSpPr/>
            <p:nvPr/>
          </p:nvSpPr>
          <p:spPr>
            <a:xfrm>
              <a:off x="809980" y="2878545"/>
              <a:ext cx="762223" cy="954046"/>
            </a:xfrm>
            <a:prstGeom prst="arc">
              <a:avLst>
                <a:gd name="adj1" fmla="val 16114078"/>
                <a:gd name="adj2" fmla="val 539999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854479" y="4238517"/>
            <a:ext cx="312821" cy="826932"/>
            <a:chOff x="854479" y="4238517"/>
            <a:chExt cx="312821" cy="826932"/>
          </a:xfrm>
        </p:grpSpPr>
        <p:sp>
          <p:nvSpPr>
            <p:cNvPr id="288" name="椭圆 287"/>
            <p:cNvSpPr/>
            <p:nvPr/>
          </p:nvSpPr>
          <p:spPr>
            <a:xfrm>
              <a:off x="854479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9" name="直接箭头连接符 288"/>
            <p:cNvCxnSpPr>
              <a:stCxn id="162" idx="2"/>
              <a:endCxn id="288" idx="0"/>
            </p:cNvCxnSpPr>
            <p:nvPr/>
          </p:nvCxnSpPr>
          <p:spPr>
            <a:xfrm flipH="1">
              <a:off x="1010890" y="4238517"/>
              <a:ext cx="17810" cy="5020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组合 289"/>
          <p:cNvGrpSpPr/>
          <p:nvPr/>
        </p:nvGrpSpPr>
        <p:grpSpPr>
          <a:xfrm>
            <a:off x="1167300" y="4238517"/>
            <a:ext cx="4493214" cy="1228143"/>
            <a:chOff x="1167300" y="4238517"/>
            <a:chExt cx="4493214" cy="1228143"/>
          </a:xfrm>
        </p:grpSpPr>
        <p:sp>
          <p:nvSpPr>
            <p:cNvPr id="291" name="椭圆 290"/>
            <p:cNvSpPr/>
            <p:nvPr/>
          </p:nvSpPr>
          <p:spPr>
            <a:xfrm>
              <a:off x="1996251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2" name="直接箭头连接符 291"/>
            <p:cNvCxnSpPr>
              <a:stCxn id="288" idx="6"/>
              <a:endCxn id="291" idx="2"/>
            </p:cNvCxnSpPr>
            <p:nvPr/>
          </p:nvCxnSpPr>
          <p:spPr>
            <a:xfrm>
              <a:off x="1167300" y="4903023"/>
              <a:ext cx="8289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>
              <a:stCxn id="213" idx="6"/>
              <a:endCxn id="291" idx="3"/>
            </p:cNvCxnSpPr>
            <p:nvPr/>
          </p:nvCxnSpPr>
          <p:spPr>
            <a:xfrm flipV="1">
              <a:off x="1167300" y="5017875"/>
              <a:ext cx="874763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157" idx="2"/>
              <a:endCxn id="291" idx="0"/>
            </p:cNvCxnSpPr>
            <p:nvPr/>
          </p:nvCxnSpPr>
          <p:spPr>
            <a:xfrm flipH="1">
              <a:off x="2152662" y="4238517"/>
              <a:ext cx="2285347" cy="5020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/>
            <p:cNvCxnSpPr>
              <a:stCxn id="158" idx="2"/>
              <a:endCxn id="291" idx="7"/>
            </p:cNvCxnSpPr>
            <p:nvPr/>
          </p:nvCxnSpPr>
          <p:spPr>
            <a:xfrm flipH="1">
              <a:off x="2263260" y="4238517"/>
              <a:ext cx="3397254" cy="5496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295"/>
          <p:cNvGrpSpPr/>
          <p:nvPr/>
        </p:nvGrpSpPr>
        <p:grpSpPr>
          <a:xfrm>
            <a:off x="2309072" y="4238517"/>
            <a:ext cx="4623384" cy="1228143"/>
            <a:chOff x="2309072" y="4238517"/>
            <a:chExt cx="4623384" cy="1228143"/>
          </a:xfrm>
        </p:grpSpPr>
        <p:sp>
          <p:nvSpPr>
            <p:cNvPr id="297" name="椭圆 296"/>
            <p:cNvSpPr/>
            <p:nvPr/>
          </p:nvSpPr>
          <p:spPr>
            <a:xfrm>
              <a:off x="2996146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8" name="直接箭头连接符 297"/>
            <p:cNvCxnSpPr>
              <a:stCxn id="291" idx="6"/>
              <a:endCxn id="297" idx="2"/>
            </p:cNvCxnSpPr>
            <p:nvPr/>
          </p:nvCxnSpPr>
          <p:spPr>
            <a:xfrm>
              <a:off x="2309072" y="4903023"/>
              <a:ext cx="6870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/>
            <p:cNvCxnSpPr>
              <a:stCxn id="219" idx="6"/>
              <a:endCxn id="297" idx="3"/>
            </p:cNvCxnSpPr>
            <p:nvPr/>
          </p:nvCxnSpPr>
          <p:spPr>
            <a:xfrm flipV="1">
              <a:off x="2309072" y="5017875"/>
              <a:ext cx="73288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>
              <a:stCxn id="159" idx="2"/>
              <a:endCxn id="297" idx="7"/>
            </p:cNvCxnSpPr>
            <p:nvPr/>
          </p:nvCxnSpPr>
          <p:spPr>
            <a:xfrm flipH="1">
              <a:off x="3263155" y="4238517"/>
              <a:ext cx="3669301" cy="5496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组合 300"/>
          <p:cNvGrpSpPr/>
          <p:nvPr/>
        </p:nvGrpSpPr>
        <p:grpSpPr>
          <a:xfrm>
            <a:off x="3308967" y="4238517"/>
            <a:ext cx="3623489" cy="1228143"/>
            <a:chOff x="3308967" y="4238517"/>
            <a:chExt cx="3623489" cy="1228143"/>
          </a:xfrm>
        </p:grpSpPr>
        <p:sp>
          <p:nvSpPr>
            <p:cNvPr id="302" name="椭圆 301"/>
            <p:cNvSpPr/>
            <p:nvPr/>
          </p:nvSpPr>
          <p:spPr>
            <a:xfrm>
              <a:off x="4089790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3" name="直接箭头连接符 302"/>
            <p:cNvCxnSpPr>
              <a:stCxn id="297" idx="6"/>
              <a:endCxn id="302" idx="2"/>
            </p:cNvCxnSpPr>
            <p:nvPr/>
          </p:nvCxnSpPr>
          <p:spPr>
            <a:xfrm>
              <a:off x="3308967" y="4903023"/>
              <a:ext cx="7808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>
              <a:stCxn id="225" idx="6"/>
              <a:endCxn id="302" idx="3"/>
            </p:cNvCxnSpPr>
            <p:nvPr/>
          </p:nvCxnSpPr>
          <p:spPr>
            <a:xfrm flipV="1">
              <a:off x="3308967" y="5017875"/>
              <a:ext cx="826635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/>
            <p:cNvCxnSpPr>
              <a:stCxn id="159" idx="2"/>
              <a:endCxn id="302" idx="7"/>
            </p:cNvCxnSpPr>
            <p:nvPr/>
          </p:nvCxnSpPr>
          <p:spPr>
            <a:xfrm flipH="1">
              <a:off x="4356799" y="4238517"/>
              <a:ext cx="2575657" cy="5496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组合 305"/>
          <p:cNvGrpSpPr/>
          <p:nvPr/>
        </p:nvGrpSpPr>
        <p:grpSpPr>
          <a:xfrm>
            <a:off x="2082199" y="4238517"/>
            <a:ext cx="3557953" cy="1228143"/>
            <a:chOff x="2082199" y="4238517"/>
            <a:chExt cx="3557953" cy="1228143"/>
          </a:xfrm>
        </p:grpSpPr>
        <p:sp>
          <p:nvSpPr>
            <p:cNvPr id="307" name="椭圆 306"/>
            <p:cNvSpPr/>
            <p:nvPr/>
          </p:nvSpPr>
          <p:spPr>
            <a:xfrm>
              <a:off x="5327331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8" name="直接箭头连接符 307"/>
            <p:cNvCxnSpPr>
              <a:stCxn id="302" idx="6"/>
              <a:endCxn id="307" idx="2"/>
            </p:cNvCxnSpPr>
            <p:nvPr/>
          </p:nvCxnSpPr>
          <p:spPr>
            <a:xfrm>
              <a:off x="4402611" y="4903023"/>
              <a:ext cx="924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308"/>
            <p:cNvCxnSpPr>
              <a:stCxn id="231" idx="6"/>
              <a:endCxn id="307" idx="3"/>
            </p:cNvCxnSpPr>
            <p:nvPr/>
          </p:nvCxnSpPr>
          <p:spPr>
            <a:xfrm flipV="1">
              <a:off x="4402611" y="5017875"/>
              <a:ext cx="970532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09"/>
            <p:cNvCxnSpPr>
              <a:stCxn id="161" idx="2"/>
              <a:endCxn id="307" idx="1"/>
            </p:cNvCxnSpPr>
            <p:nvPr/>
          </p:nvCxnSpPr>
          <p:spPr>
            <a:xfrm>
              <a:off x="2082199" y="4238517"/>
              <a:ext cx="3290944" cy="5496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/>
          <p:cNvGrpSpPr/>
          <p:nvPr/>
        </p:nvGrpSpPr>
        <p:grpSpPr>
          <a:xfrm>
            <a:off x="3187041" y="4238517"/>
            <a:ext cx="3745416" cy="1228143"/>
            <a:chOff x="3187041" y="4238517"/>
            <a:chExt cx="3745416" cy="1228143"/>
          </a:xfrm>
        </p:grpSpPr>
        <p:sp>
          <p:nvSpPr>
            <p:cNvPr id="312" name="椭圆 311"/>
            <p:cNvSpPr/>
            <p:nvPr/>
          </p:nvSpPr>
          <p:spPr>
            <a:xfrm>
              <a:off x="6619636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3" name="直接箭头连接符 312"/>
            <p:cNvCxnSpPr>
              <a:stCxn id="307" idx="6"/>
              <a:endCxn id="312" idx="2"/>
            </p:cNvCxnSpPr>
            <p:nvPr/>
          </p:nvCxnSpPr>
          <p:spPr>
            <a:xfrm>
              <a:off x="5640152" y="4903023"/>
              <a:ext cx="979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箭头连接符 313"/>
            <p:cNvCxnSpPr>
              <a:stCxn id="237" idx="6"/>
              <a:endCxn id="312" idx="3"/>
            </p:cNvCxnSpPr>
            <p:nvPr/>
          </p:nvCxnSpPr>
          <p:spPr>
            <a:xfrm flipV="1">
              <a:off x="5640152" y="5017875"/>
              <a:ext cx="102529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>
              <a:stCxn id="156" idx="2"/>
              <a:endCxn id="312" idx="1"/>
            </p:cNvCxnSpPr>
            <p:nvPr/>
          </p:nvCxnSpPr>
          <p:spPr>
            <a:xfrm>
              <a:off x="3187041" y="4238517"/>
              <a:ext cx="3478407" cy="5496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组合 315"/>
          <p:cNvGrpSpPr/>
          <p:nvPr/>
        </p:nvGrpSpPr>
        <p:grpSpPr>
          <a:xfrm>
            <a:off x="6932457" y="4238517"/>
            <a:ext cx="1359305" cy="1228143"/>
            <a:chOff x="6932457" y="4238517"/>
            <a:chExt cx="1359305" cy="1228143"/>
          </a:xfrm>
        </p:grpSpPr>
        <p:sp>
          <p:nvSpPr>
            <p:cNvPr id="317" name="椭圆 316"/>
            <p:cNvSpPr/>
            <p:nvPr/>
          </p:nvSpPr>
          <p:spPr>
            <a:xfrm>
              <a:off x="7978941" y="4740596"/>
              <a:ext cx="312821" cy="324853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8" name="直接箭头连接符 317"/>
            <p:cNvCxnSpPr>
              <a:endCxn id="317" idx="2"/>
            </p:cNvCxnSpPr>
            <p:nvPr/>
          </p:nvCxnSpPr>
          <p:spPr>
            <a:xfrm flipV="1">
              <a:off x="6932457" y="4903023"/>
              <a:ext cx="1046484" cy="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箭头连接符 318"/>
            <p:cNvCxnSpPr>
              <a:stCxn id="243" idx="6"/>
              <a:endCxn id="317" idx="3"/>
            </p:cNvCxnSpPr>
            <p:nvPr/>
          </p:nvCxnSpPr>
          <p:spPr>
            <a:xfrm flipV="1">
              <a:off x="6932457" y="5017875"/>
              <a:ext cx="1092296" cy="44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/>
            <p:cNvCxnSpPr>
              <a:stCxn id="160" idx="2"/>
              <a:endCxn id="317" idx="0"/>
            </p:cNvCxnSpPr>
            <p:nvPr/>
          </p:nvCxnSpPr>
          <p:spPr>
            <a:xfrm flipH="1">
              <a:off x="8135352" y="4238517"/>
              <a:ext cx="38666" cy="5020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7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2425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：集中关注影响当前词的上下文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6484101" y="6428484"/>
            <a:ext cx="25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(Cheng et al., 2016a)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21" name="图片 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62" y="1844999"/>
            <a:ext cx="6911838" cy="45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30923"/>
            <a:ext cx="7886700" cy="494604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目标：利用计算机实现自然语言的自动翻译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0327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53854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97381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40908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48343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62446" y="1949117"/>
            <a:ext cx="125290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27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Bush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50566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held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29422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9474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talk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2348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with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262446" y="5577100"/>
            <a:ext cx="1272882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Sharon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7" y="3525104"/>
            <a:ext cx="1088837" cy="1162866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4404945" y="2842995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404945" y="4867358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神经机器翻译中的注意力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242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源语言词语目标语言词的关联强度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4457700" y="6375730"/>
            <a:ext cx="44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(Bahdanau et al., 2015; Cheng et al., 2016b)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491916" y="5851373"/>
            <a:ext cx="6268452" cy="420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1" y="1688779"/>
            <a:ext cx="5831854" cy="46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注意力机制提升长句翻译效果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4457700" y="6375730"/>
            <a:ext cx="418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(Bahdanau et al., 2015)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2" y="1130668"/>
            <a:ext cx="7527475" cy="4301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9523" y="5609492"/>
            <a:ext cx="68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RNNenc</a:t>
            </a:r>
            <a:r>
              <a:rPr lang="en-US" altLang="zh-CN" dirty="0" smtClean="0"/>
              <a:t>: </a:t>
            </a:r>
            <a:r>
              <a:rPr lang="zh-CN" altLang="en-US" dirty="0" smtClean="0"/>
              <a:t>固定源语言上下文，</a:t>
            </a:r>
            <a:r>
              <a:rPr lang="en-US" altLang="zh-CN" b="1" dirty="0" smtClean="0"/>
              <a:t>RNNsearch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动态源语言上下文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7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注意力机制的其他应用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4457700" y="6375730"/>
            <a:ext cx="418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(Xu et al., 2015)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242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注意力机制已成为深度学习的主流技术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2" y="2057904"/>
            <a:ext cx="8760995" cy="37162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827" y="5888030"/>
            <a:ext cx="567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“看图说话”：为图片自动生成文本描述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2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近期研究进展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52586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神经机器翻译在近两年取得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飞速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受限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词汇量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Luong et al., 2015a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Jean et al., 2015)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细粒度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(Chung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2016;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Sennrich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2016a)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先验约束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(Tu et al., 2016; Cohn et al., 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endParaRPr lang="en-US" altLang="zh-CN" sz="1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记忆机制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(Wang et al., 2016; Tang et al., 2016)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训练准则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(Shen et al., 2016; Ranzato et al., 2016)</a:t>
            </a:r>
            <a:endParaRPr lang="en-US" altLang="zh-CN" sz="1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单语数据利用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(Cheng et al., 2016c; Sennrich et al., 2016b)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多语言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(Dong et al., 2015; Zoph and Knight, 2016)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多模态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Duong et 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2016; Hitschler et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2016)</a:t>
            </a:r>
            <a:endParaRPr lang="en-US" altLang="zh-CN" sz="1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0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：受限词汇量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受计算复杂度限制，仅能使用有限的词汇量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0720" y="6224157"/>
            <a:ext cx="6151043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Luong 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2015a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Jean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2015; Li et al., 2016)</a:t>
            </a:r>
            <a:endParaRPr lang="en-US" altLang="zh-CN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9" y="2453102"/>
            <a:ext cx="8036889" cy="2602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8850" y="532367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在后处理阶段单独翻译未登录词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1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细粒度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细粒度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单元取代词，降低词汇量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193" y="6255360"/>
            <a:ext cx="831752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Luong and Manning, 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Chung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2016; Sennrich et al., 2016a)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71" y="1821955"/>
            <a:ext cx="3774098" cy="4433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25915" y="3438492"/>
            <a:ext cx="364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字母与词语的混合模型，词语模型解决常用词翻译，字母模型解决生僻词翻译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：先验约束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利用先验知识约束神经机器翻译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311" y="6224157"/>
            <a:ext cx="7970452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Tu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Cohn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2016; Cheng et al., 2016b; Shi et al., 2016)</a:t>
            </a:r>
            <a:endParaRPr lang="en-US" altLang="zh-CN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1456" y="2384285"/>
            <a:ext cx="583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很多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F0"/>
                </a:solidFill>
              </a:rPr>
              <a:t>机场</a:t>
            </a:r>
            <a:r>
              <a:rPr lang="zh-CN" altLang="en-US" sz="2800" dirty="0" smtClean="0"/>
              <a:t> 都 </a:t>
            </a:r>
            <a:r>
              <a:rPr lang="zh-CN" altLang="en-US" sz="2800" dirty="0" smtClean="0">
                <a:solidFill>
                  <a:srgbClr val="00B050"/>
                </a:solidFill>
              </a:rPr>
              <a:t>被迫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7030A0"/>
                </a:solidFill>
              </a:rPr>
              <a:t>关闭 了 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91455" y="3351455"/>
            <a:ext cx="583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Many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F0"/>
                </a:solidFill>
              </a:rPr>
              <a:t>airports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7030A0"/>
                </a:solidFill>
              </a:rPr>
              <a:t>were closed </a:t>
            </a:r>
            <a:r>
              <a:rPr lang="en-US" altLang="zh-CN" sz="2800" dirty="0" smtClean="0"/>
              <a:t>to</a:t>
            </a:r>
            <a:r>
              <a:rPr lang="en-US" altLang="zh-CN" sz="2800" dirty="0" smtClean="0">
                <a:solidFill>
                  <a:srgbClr val="7030A0"/>
                </a:solidFill>
              </a:rPr>
              <a:t> close 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91455" y="4318626"/>
            <a:ext cx="647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Many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F0"/>
                </a:solidFill>
              </a:rPr>
              <a:t>airports</a:t>
            </a:r>
            <a:r>
              <a:rPr lang="en-US" altLang="zh-CN" sz="2800" dirty="0" smtClean="0"/>
              <a:t> were </a:t>
            </a:r>
            <a:r>
              <a:rPr lang="en-US" altLang="zh-CN" sz="2800" dirty="0" smtClean="0">
                <a:solidFill>
                  <a:srgbClr val="00B050"/>
                </a:solidFill>
              </a:rPr>
              <a:t>forced</a:t>
            </a:r>
            <a:r>
              <a:rPr lang="en-US" altLang="zh-CN" sz="2800" dirty="0" smtClean="0"/>
              <a:t> to </a:t>
            </a:r>
            <a:r>
              <a:rPr lang="en-US" altLang="zh-CN" sz="2800" dirty="0" smtClean="0">
                <a:solidFill>
                  <a:srgbClr val="7030A0"/>
                </a:solidFill>
              </a:rPr>
              <a:t>close down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8121" y="2430854"/>
            <a:ext cx="101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8650" y="3234518"/>
            <a:ext cx="130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不考虑</a:t>
            </a:r>
            <a:endParaRPr lang="en-US" altLang="zh-CN" sz="2400" dirty="0"/>
          </a:p>
          <a:p>
            <a:pPr algn="ctr"/>
            <a:r>
              <a:rPr lang="zh-CN" altLang="en-US" sz="2400" dirty="0"/>
              <a:t>覆盖度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8649" y="4201689"/>
            <a:ext cx="130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考虑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覆盖度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28649" y="2201006"/>
            <a:ext cx="7886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8649" y="3109545"/>
            <a:ext cx="7886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8649" y="4166519"/>
            <a:ext cx="7886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649" y="5127812"/>
            <a:ext cx="7886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855177" y="2201006"/>
            <a:ext cx="8792" cy="292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18946" y="5275385"/>
            <a:ext cx="515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先验：不应重复翻译，也不应漏翻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0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：记忆机制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利用记忆机制提高神经机器翻译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0015" y="6323825"/>
            <a:ext cx="5002824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Wang 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Tang et al., 2016)</a:t>
            </a:r>
            <a:endParaRPr lang="en-US" altLang="zh-CN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2087316"/>
            <a:ext cx="3965839" cy="40965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10" y="2087317"/>
            <a:ext cx="3721313" cy="23879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6330" y="2087316"/>
            <a:ext cx="3701561" cy="23182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572000" y="3217985"/>
            <a:ext cx="342900" cy="2198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000" y="4923693"/>
            <a:ext cx="416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将“外存”引入神经机器翻译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9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：训练准则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提出更好的准则，提高与评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的相关性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0015" y="6323825"/>
            <a:ext cx="5002824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Shen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Rezanto et al., 2016)</a:t>
            </a:r>
            <a:endParaRPr lang="en-US" altLang="zh-CN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12" y="1989550"/>
            <a:ext cx="5854750" cy="37506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3734" y="2039646"/>
            <a:ext cx="167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训练数据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34" y="2926261"/>
            <a:ext cx="167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训练目标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29274" y="50613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优化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23265" y="5801204"/>
            <a:ext cx="62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最小风险训练：针对评价指标训练神经网络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66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：单语数据利用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利用海量的单语语料库提高神经机器翻译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5377" y="6323825"/>
            <a:ext cx="518746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Cheng 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2016c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Sennrich et al., 2016b)</a:t>
            </a:r>
            <a:endParaRPr lang="en-US" altLang="zh-CN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50438"/>
          <a:stretch/>
        </p:blipFill>
        <p:spPr>
          <a:xfrm>
            <a:off x="737088" y="2069732"/>
            <a:ext cx="3984381" cy="30575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45" y="2645606"/>
            <a:ext cx="3257655" cy="19057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23265" y="5548433"/>
            <a:ext cx="62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利用自动编码器实现半监督学习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0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发展历史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30923"/>
            <a:ext cx="7886700" cy="494604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趋势：让机器更“自主”地学习如何翻译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472" y="2180497"/>
            <a:ext cx="3085366" cy="203634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768" y="2180497"/>
            <a:ext cx="3085366" cy="2036342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985472" y="4651136"/>
            <a:ext cx="7091662" cy="334107"/>
          </a:xfrm>
          <a:prstGeom prst="rightArrow">
            <a:avLst/>
          </a:prstGeom>
          <a:gradFill flip="none" rotWithShape="1">
            <a:gsLst>
              <a:gs pos="91750">
                <a:srgbClr val="E3DCEE"/>
              </a:gs>
              <a:gs pos="0">
                <a:srgbClr val="FF0000"/>
              </a:gs>
              <a:gs pos="59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92728" y="4977443"/>
            <a:ext cx="201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规则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机器翻译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907401" y="4977443"/>
            <a:ext cx="189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统计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机器翻译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805999" y="4977443"/>
            <a:ext cx="189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神经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机器翻译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36997" y="5762272"/>
            <a:ext cx="8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1980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69587" y="5762272"/>
            <a:ext cx="8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1990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68185" y="5766502"/>
            <a:ext cx="8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028950" y="4943601"/>
            <a:ext cx="3556488" cy="129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数据驱动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机器翻译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>
              <a:spcBef>
                <a:spcPts val="4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1990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>
                <a:latin typeface="+mn-ea"/>
                <a:ea typeface="+mn-ea"/>
              </a:rPr>
              <a:t>7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：多语言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利用向量空间贯通多种自然语言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3101" y="6323825"/>
            <a:ext cx="68404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Dong et al., 2015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Zoph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and Knight, 2016; Firat et al., 2016)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40" y="1947817"/>
            <a:ext cx="6561809" cy="37485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9522" y="5762633"/>
            <a:ext cx="62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多种语言共享源语言编码器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59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r>
              <a:rPr lang="en-US" altLang="zh-CN" dirty="0" smtClean="0">
                <a:latin typeface="+mn-ea"/>
                <a:ea typeface="+mn-ea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：多模态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014189" cy="6506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利用向量空间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贯通文本、语音和图像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9824" y="6323825"/>
            <a:ext cx="492369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1900" b="1" u="sng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Duong et al., </a:t>
            </a:r>
            <a:r>
              <a:rPr lang="en-US" altLang="zh-CN" sz="1900" b="1" u="sng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; Hitschler </a:t>
            </a:r>
            <a:r>
              <a:rPr lang="en-US" altLang="zh-CN" sz="19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et al., </a:t>
            </a:r>
            <a:r>
              <a:rPr lang="en-US" altLang="zh-CN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2016)</a:t>
            </a:r>
            <a:endParaRPr lang="en-US" altLang="zh-CN" sz="1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82" y="1976975"/>
            <a:ext cx="4486641" cy="41314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2537" y="3065984"/>
            <a:ext cx="240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</a:t>
            </a:r>
            <a:r>
              <a:rPr lang="zh-CN" altLang="en-US" sz="2400" dirty="0" smtClean="0"/>
              <a:t>经过语音识别，直接将源语言语音翻译成目标语言文本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9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神经机器翻译教程和开源工具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181243" cy="52586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ea"/>
                <a:hlinkClick r:id="rId2"/>
              </a:rPr>
              <a:t>Neural Machine Translation</a:t>
            </a:r>
            <a:r>
              <a:rPr lang="en-US" altLang="zh-CN" dirty="0" smtClean="0">
                <a:latin typeface="+mn-ea"/>
              </a:rPr>
              <a:t>, ACL 2016 Tutorials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ea"/>
                <a:hlinkClick r:id="rId3"/>
              </a:rPr>
              <a:t>Introduction to NMT with GPUs</a:t>
            </a:r>
            <a:r>
              <a:rPr lang="en-US" altLang="zh-CN" dirty="0" smtClean="0">
                <a:latin typeface="+mn-ea"/>
              </a:rPr>
              <a:t>, Kyunghyun Cho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开源工具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+mn-ea"/>
                <a:hlinkClick r:id="rId4"/>
              </a:rPr>
              <a:t>GroundHog</a:t>
            </a:r>
            <a:r>
              <a:rPr lang="zh-CN" altLang="en-US" dirty="0" smtClean="0">
                <a:latin typeface="+mn-ea"/>
              </a:rPr>
              <a:t>：加拿大蒙特利尔大学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ea"/>
                <a:hlinkClick r:id="rId5"/>
              </a:rPr>
              <a:t>Blocks</a:t>
            </a:r>
            <a:r>
              <a:rPr lang="zh-CN" altLang="en-US" dirty="0" smtClean="0">
                <a:latin typeface="+mn-ea"/>
              </a:rPr>
              <a:t>：加拿大蒙特利尔大学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+mn-ea"/>
                <a:hlinkClick r:id="rId6"/>
              </a:rPr>
              <a:t>TensorFlow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Google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+mn-ea"/>
                <a:hlinkClick r:id="rId7"/>
              </a:rPr>
              <a:t>EUREKA-</a:t>
            </a:r>
            <a:r>
              <a:rPr lang="en-US" altLang="zh-CN" dirty="0" err="1" smtClean="0">
                <a:latin typeface="+mn-ea"/>
                <a:hlinkClick r:id="rId7"/>
              </a:rPr>
              <a:t>MangoNMT</a:t>
            </a:r>
            <a:r>
              <a:rPr lang="zh-CN" altLang="en-US" dirty="0" smtClean="0">
                <a:latin typeface="+mn-ea"/>
              </a:rPr>
              <a:t>：中国科学院自动化研究所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8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统计机器翻译 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Vs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33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34530"/>
              </p:ext>
            </p:extLst>
          </p:nvPr>
        </p:nvGraphicFramePr>
        <p:xfrm>
          <a:off x="628650" y="1634388"/>
          <a:ext cx="7817826" cy="444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53">
                  <a:extLst>
                    <a:ext uri="{9D8B030D-6E8A-4147-A177-3AD203B41FA5}">
                      <a16:colId xmlns:a16="http://schemas.microsoft.com/office/drawing/2014/main" val="266788414"/>
                    </a:ext>
                  </a:extLst>
                </a:gridCol>
                <a:gridCol w="2672861">
                  <a:extLst>
                    <a:ext uri="{9D8B030D-6E8A-4147-A177-3AD203B41FA5}">
                      <a16:colId xmlns:a16="http://schemas.microsoft.com/office/drawing/2014/main" val="3486443271"/>
                    </a:ext>
                  </a:extLst>
                </a:gridCol>
                <a:gridCol w="2844312">
                  <a:extLst>
                    <a:ext uri="{9D8B030D-6E8A-4147-A177-3AD203B41FA5}">
                      <a16:colId xmlns:a16="http://schemas.microsoft.com/office/drawing/2014/main" val="2433916421"/>
                    </a:ext>
                  </a:extLst>
                </a:gridCol>
              </a:tblGrid>
              <a:tr h="555137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统计机器翻译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神经机器翻译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48415213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离散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连续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06819141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模型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线性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非线性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140658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训练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MERT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MLE / MRT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73012457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可解释性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81404181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训练复杂度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9469191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处理全局调序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句法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门阀、注意力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79078139"/>
                  </a:ext>
                </a:extLst>
              </a:tr>
              <a:tr h="55513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内存需求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6952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神经机器翻译面临的挑战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2394" y="1749670"/>
            <a:ext cx="7759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如何设计表达能力更强的模型？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如何提高语言学方面的可解释性？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如何降低训练复杂度？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如何与先验知识相结合？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如何实现多模态翻译？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0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49" y="1263317"/>
            <a:ext cx="8181243" cy="5226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神经机器翻译：通过神经网络直接实现自然语言的相互映射。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神经机器翻译近年来取得迅速发展，有望取代统计机器翻译成为新的主流技术。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神经机器翻译在架构、可解释性、训练算法等方面仍面临挑战，需要进一步深入探索。</a:t>
            </a:r>
          </a:p>
        </p:txBody>
      </p:sp>
    </p:spTree>
    <p:extLst>
      <p:ext uri="{BB962C8B-B14F-4D97-AF65-F5344CB8AC3E}">
        <p14:creationId xmlns:p14="http://schemas.microsoft.com/office/powerpoint/2010/main" val="1196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66" y="27924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54915" y="4475257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http://nlp.csai.tsinghua.edu.cn/~ly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4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08195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Franz Och and Hermann Ney. 2002. </a:t>
            </a:r>
            <a:r>
              <a:rPr lang="en-US" altLang="zh-CN" sz="2400" b="1" dirty="0" smtClean="0"/>
              <a:t>Discriminative Training and Maximum Entropy Models for Statistical Machine 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Philipp </a:t>
            </a:r>
            <a:r>
              <a:rPr lang="en-US" altLang="zh-CN" sz="2400" dirty="0"/>
              <a:t>Koehn, Franz </a:t>
            </a:r>
            <a:r>
              <a:rPr lang="en-US" altLang="zh-CN" sz="2400" dirty="0" smtClean="0"/>
              <a:t>Och</a:t>
            </a:r>
            <a:r>
              <a:rPr lang="en-US" altLang="zh-CN" sz="2400" dirty="0"/>
              <a:t>, and Daniel Marcu. 2003</a:t>
            </a:r>
            <a:r>
              <a:rPr lang="en-US" altLang="zh-CN" sz="2400" dirty="0" smtClean="0"/>
              <a:t>. </a:t>
            </a:r>
            <a:r>
              <a:rPr lang="en-US" altLang="zh-CN" sz="2400" b="1" dirty="0" smtClean="0"/>
              <a:t>Statistical Phrase-based Translation</a:t>
            </a:r>
            <a:r>
              <a:rPr lang="en-US" altLang="zh-CN" sz="2400" dirty="0"/>
              <a:t>. In </a:t>
            </a:r>
            <a:r>
              <a:rPr lang="en-US" altLang="zh-CN" sz="2400" i="1" dirty="0" smtClean="0"/>
              <a:t>Proceedings of NAACL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Ilya Sutskever, Oriol Vinyals, and Quoc V. Le. </a:t>
            </a:r>
            <a:r>
              <a:rPr lang="en-US" altLang="zh-CN" sz="2400" dirty="0" smtClean="0"/>
              <a:t>2014. </a:t>
            </a:r>
            <a:r>
              <a:rPr lang="en-US" altLang="zh-CN" sz="2400" b="1" dirty="0" smtClean="0"/>
              <a:t>Sequence </a:t>
            </a:r>
            <a:r>
              <a:rPr lang="en-US" altLang="zh-CN" sz="2400" b="1" dirty="0"/>
              <a:t>to </a:t>
            </a:r>
            <a:r>
              <a:rPr lang="en-US" altLang="zh-CN" sz="2400" b="1" dirty="0" smtClean="0"/>
              <a:t>Sequence Learning </a:t>
            </a:r>
            <a:r>
              <a:rPr lang="en-US" altLang="zh-CN" sz="2400" b="1" dirty="0"/>
              <a:t>with </a:t>
            </a:r>
            <a:r>
              <a:rPr lang="en-US" altLang="zh-CN" sz="2400" b="1" dirty="0" smtClean="0"/>
              <a:t>Neural </a:t>
            </a:r>
            <a:r>
              <a:rPr lang="en-US" altLang="zh-CN" sz="2400" b="1" dirty="0"/>
              <a:t>N</a:t>
            </a:r>
            <a:r>
              <a:rPr lang="en-US" altLang="zh-CN" sz="2400" b="1" dirty="0" smtClean="0"/>
              <a:t>etworks</a:t>
            </a:r>
            <a:r>
              <a:rPr lang="en-US" altLang="zh-CN" sz="2400" dirty="0" smtClean="0"/>
              <a:t>. In </a:t>
            </a:r>
            <a:r>
              <a:rPr lang="en-US" altLang="zh-CN" sz="2400" i="1" dirty="0"/>
              <a:t>Proceedings of NIPS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Razvan </a:t>
            </a:r>
            <a:r>
              <a:rPr lang="en-US" altLang="zh-CN" sz="2400" dirty="0" smtClean="0"/>
              <a:t>Pascanu, Tomas Mikolov, and Yoshua Bengio. </a:t>
            </a:r>
            <a:r>
              <a:rPr lang="en-US" altLang="zh-CN" sz="2400" dirty="0"/>
              <a:t>2013. </a:t>
            </a:r>
            <a:r>
              <a:rPr lang="en-US" altLang="zh-CN" sz="2400" b="1" dirty="0"/>
              <a:t>On the </a:t>
            </a:r>
            <a:r>
              <a:rPr lang="en-US" altLang="zh-CN" sz="2400" b="1" dirty="0" smtClean="0"/>
              <a:t>Difficulty </a:t>
            </a:r>
            <a:r>
              <a:rPr lang="en-US" altLang="zh-CN" sz="2400" b="1" dirty="0"/>
              <a:t>of </a:t>
            </a:r>
            <a:r>
              <a:rPr lang="en-US" altLang="zh-CN" sz="2400" b="1" dirty="0" smtClean="0"/>
              <a:t>Training Recurrent Neural </a:t>
            </a:r>
            <a:r>
              <a:rPr lang="en-US" altLang="zh-CN" sz="2400" b="1" dirty="0"/>
              <a:t>N</a:t>
            </a:r>
            <a:r>
              <a:rPr lang="en-US" altLang="zh-CN" sz="2400" b="1" dirty="0" smtClean="0"/>
              <a:t>etworks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ICML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Sepp </a:t>
            </a:r>
            <a:r>
              <a:rPr lang="en-US" altLang="zh-CN" sz="2400" dirty="0" err="1" smtClean="0"/>
              <a:t>Hochreiter</a:t>
            </a:r>
            <a:r>
              <a:rPr lang="en-US" altLang="zh-CN" sz="2400" dirty="0"/>
              <a:t> and </a:t>
            </a:r>
            <a:r>
              <a:rPr lang="en-US" altLang="zh-CN" sz="2400" dirty="0" err="1" smtClean="0"/>
              <a:t>Jurgen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Schmidhuber</a:t>
            </a:r>
            <a:r>
              <a:rPr lang="en-US" altLang="zh-CN" sz="2400" dirty="0" smtClean="0"/>
              <a:t>. 1997. </a:t>
            </a:r>
            <a:r>
              <a:rPr lang="en-US" altLang="zh-CN" sz="2400" b="1" dirty="0" smtClean="0"/>
              <a:t>Long Short-Term Memory</a:t>
            </a:r>
            <a:r>
              <a:rPr lang="en-US" altLang="zh-CN" sz="2400" dirty="0" smtClean="0"/>
              <a:t>. </a:t>
            </a:r>
            <a:r>
              <a:rPr lang="en-US" altLang="zh-CN" sz="2400" i="1" dirty="0" smtClean="0"/>
              <a:t>Neural Computation</a:t>
            </a:r>
            <a:r>
              <a:rPr lang="en-US" altLang="zh-CN" sz="2400" dirty="0" smtClean="0"/>
              <a:t>.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5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0819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err="1" smtClean="0"/>
              <a:t>Dzmitry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Bahdanau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KyungHyun</a:t>
            </a:r>
            <a:r>
              <a:rPr lang="en-US" altLang="zh-CN" sz="2400" dirty="0"/>
              <a:t> Cho, and Yoshua Bengio. 2015. </a:t>
            </a:r>
            <a:r>
              <a:rPr lang="en-US" altLang="zh-CN" sz="2400" b="1" dirty="0"/>
              <a:t>Neural Machine Translation by Jointly Learning to Align and Translate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ICLR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Jianpeng Cheng, Li Dong, and Mirella Lapata. 2016a. </a:t>
            </a:r>
            <a:r>
              <a:rPr lang="en-US" altLang="zh-CN" sz="2400" b="1" dirty="0" smtClean="0"/>
              <a:t>Long Short-Term Memory-Networks for Machine Reading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EMNLP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Yong Cheng, Shiqi Shen, Zhongjun He, Wei He, Hua Wu, Maosong Sun, and Yang Liu. </a:t>
            </a:r>
            <a:r>
              <a:rPr lang="en-US" altLang="zh-CN" sz="2400" dirty="0" smtClean="0"/>
              <a:t>2016b. </a:t>
            </a:r>
            <a:r>
              <a:rPr lang="en-US" altLang="zh-CN" sz="2400" b="1" dirty="0"/>
              <a:t>Agreement-based Joint Training for Bidirectional Attention-based Neural Machine Translation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IJCAI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Kelvin Xu, Jimmy Lei Ba, Ryan Jiros, Kyunghyun Cho, Aaron Courville, Ruslan Salakhutdinov, Richard Zemel, and Yoshua Bengio. 2015. </a:t>
            </a:r>
            <a:r>
              <a:rPr lang="en-US" altLang="zh-CN" sz="2400" b="1" dirty="0" smtClean="0"/>
              <a:t>Show, Attend and Tell: Neural Image Caption Generation with Visual Attention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ICML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Minh-Thang Luong, Ilya Sutskever, Quoc V. Le, Oriol Vinyals, and </a:t>
            </a:r>
            <a:r>
              <a:rPr lang="en-US" altLang="zh-CN" sz="2400" dirty="0" err="1" smtClean="0"/>
              <a:t>Wojciech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Zaremba</a:t>
            </a:r>
            <a:r>
              <a:rPr lang="en-US" altLang="zh-CN" sz="2400" dirty="0" smtClean="0"/>
              <a:t>. 2015a. </a:t>
            </a:r>
            <a:r>
              <a:rPr lang="en-US" altLang="zh-CN" sz="2400" b="1" dirty="0" smtClean="0"/>
              <a:t>Addressing the Rare Word Problem in Neural Machine 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8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0819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Sebastien Jean, Kyunghyun Cho, Roland </a:t>
            </a:r>
            <a:r>
              <a:rPr lang="en-US" altLang="zh-CN" sz="2400" dirty="0" err="1" smtClean="0"/>
              <a:t>Memisevic</a:t>
            </a:r>
            <a:r>
              <a:rPr lang="en-US" altLang="zh-CN" sz="2400" dirty="0" smtClean="0"/>
              <a:t>, and Yoshua Bengio. 2015. </a:t>
            </a:r>
            <a:r>
              <a:rPr lang="en-US" altLang="zh-CN" sz="2400" b="1" dirty="0" smtClean="0"/>
              <a:t>On Using Very Large Target Vocabulary for Neural Machine 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 smtClean="0"/>
              <a:t>Junyoung</a:t>
            </a:r>
            <a:r>
              <a:rPr lang="en-US" altLang="zh-CN" sz="2400" dirty="0" smtClean="0"/>
              <a:t> Chung, Kyunghyun Cho, and Yoshua Bengio.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A Character-level Decoder without Explicit Segmentation for Neural Machine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Rico Sennrich, Barry Haddow, and Alexandra Birch. </a:t>
            </a:r>
            <a:r>
              <a:rPr lang="en-US" altLang="zh-CN" sz="2400" dirty="0"/>
              <a:t>2016a. </a:t>
            </a:r>
            <a:r>
              <a:rPr lang="en-US" altLang="zh-CN" sz="2400" b="1" dirty="0"/>
              <a:t>Neural Machine Translation of Rare Words with </a:t>
            </a:r>
            <a:r>
              <a:rPr lang="en-US" altLang="zh-CN" sz="2400" b="1" dirty="0" err="1"/>
              <a:t>Subword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Units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Zhaopeng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, Zhengdong Lu, Yang Liu, </a:t>
            </a:r>
            <a:r>
              <a:rPr lang="en-US" altLang="zh-CN" sz="2400" dirty="0" err="1"/>
              <a:t>Xiaohua</a:t>
            </a:r>
            <a:r>
              <a:rPr lang="en-US" altLang="zh-CN" sz="2400" dirty="0"/>
              <a:t> Liu, and Hang Li. 2016. </a:t>
            </a:r>
            <a:r>
              <a:rPr lang="en-US" altLang="zh-CN" sz="2400" b="1" dirty="0"/>
              <a:t>Modeling Coverage for Neural Machine Translation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Trevor </a:t>
            </a:r>
            <a:r>
              <a:rPr lang="en-US" altLang="zh-CN" sz="2400" dirty="0" smtClean="0"/>
              <a:t>Cohn, </a:t>
            </a:r>
            <a:r>
              <a:rPr lang="en-US" altLang="zh-CN" sz="2400" dirty="0"/>
              <a:t>Cong </a:t>
            </a:r>
            <a:r>
              <a:rPr lang="en-US" altLang="zh-CN" sz="2400" dirty="0" err="1"/>
              <a:t>Duy</a:t>
            </a:r>
            <a:r>
              <a:rPr lang="en-US" altLang="zh-CN" sz="2400" dirty="0"/>
              <a:t> Vu </a:t>
            </a:r>
            <a:r>
              <a:rPr lang="en-US" altLang="zh-CN" sz="2400" dirty="0" smtClean="0"/>
              <a:t>Hoang, </a:t>
            </a:r>
            <a:r>
              <a:rPr lang="en-US" altLang="zh-CN" sz="2400" dirty="0"/>
              <a:t>Ekaterina </a:t>
            </a:r>
            <a:r>
              <a:rPr lang="en-US" altLang="zh-CN" sz="2400" dirty="0" err="1" smtClean="0"/>
              <a:t>Vymolova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Kaisheng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Yao, </a:t>
            </a:r>
            <a:r>
              <a:rPr lang="en-US" altLang="zh-CN" sz="2400" dirty="0"/>
              <a:t>Chris </a:t>
            </a:r>
            <a:r>
              <a:rPr lang="en-US" altLang="zh-CN" sz="2400" dirty="0" smtClean="0"/>
              <a:t>Dyer, and </a:t>
            </a:r>
            <a:r>
              <a:rPr lang="en-US" altLang="zh-CN" sz="2400" dirty="0" err="1"/>
              <a:t>Gholamreza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Haffari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Incorporating Structural Alignment Biases into an Attentional Neural Translation </a:t>
            </a:r>
            <a:r>
              <a:rPr lang="en-US" altLang="zh-CN" sz="2400" b="1" dirty="0" smtClean="0"/>
              <a:t>Model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NAACL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数据驱动的机器翻译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30923"/>
            <a:ext cx="7886700" cy="55390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核心问题：如何为翻译过程建立概率模型？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10327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53854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97381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0908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8343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262446" y="1949117"/>
            <a:ext cx="125290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0327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Bush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50566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held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29422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9474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talk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2348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with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262446" y="5577100"/>
            <a:ext cx="1272882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Sharon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4404945" y="2842995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4404945" y="4867358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2" y="5686364"/>
            <a:ext cx="299099" cy="346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" y="2104685"/>
            <a:ext cx="302795" cy="25434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23" y="3844037"/>
            <a:ext cx="1827101" cy="45540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707104" y="3443625"/>
            <a:ext cx="3729790" cy="1227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0819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err="1"/>
              <a:t>Mingxuan</a:t>
            </a:r>
            <a:r>
              <a:rPr lang="en-US" altLang="zh-CN" sz="2400" dirty="0"/>
              <a:t> Wang, Zhengdong Lu, Hang Li and </a:t>
            </a:r>
            <a:r>
              <a:rPr lang="en-US" altLang="zh-CN" sz="2400" dirty="0" err="1"/>
              <a:t>Qun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Liu.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Memory-enhanced Decoder for Neural Machine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EMNLP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 smtClean="0"/>
              <a:t>Yaohua</a:t>
            </a:r>
            <a:r>
              <a:rPr lang="en-US" altLang="zh-CN" sz="2400" dirty="0" smtClean="0"/>
              <a:t> Tang, </a:t>
            </a:r>
            <a:r>
              <a:rPr lang="en-US" altLang="zh-CN" sz="2400" dirty="0" err="1" smtClean="0"/>
              <a:t>Fandong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Meng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Zhangdong</a:t>
            </a:r>
            <a:r>
              <a:rPr lang="en-US" altLang="zh-CN" sz="2400" dirty="0" smtClean="0"/>
              <a:t> Lu, Hang Li, and Philip Yu. 2016. </a:t>
            </a:r>
            <a:r>
              <a:rPr lang="en-US" altLang="zh-CN" sz="2400" b="1" dirty="0" smtClean="0"/>
              <a:t>Neural Machine Translation with External Phrase Memory</a:t>
            </a:r>
            <a:r>
              <a:rPr lang="en-US" altLang="zh-CN" sz="2400" dirty="0" smtClean="0"/>
              <a:t>. </a:t>
            </a:r>
            <a:r>
              <a:rPr lang="en-US" altLang="zh-CN" sz="2400" i="1" dirty="0" smtClean="0"/>
              <a:t>arXiv:1606.01792v1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Shiqi Shen, Yong Cheng, Zhongjun He, Wei He, Hua Wu, Maosong Sun, and Yang Liu. 2016. </a:t>
            </a:r>
            <a:r>
              <a:rPr lang="en-US" altLang="zh-CN" sz="2400" b="1" dirty="0"/>
              <a:t>Minimum Risk Training for Neural Machine Translation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/>
              <a:t>Marc’Aurelio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Ranzato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Sumit</a:t>
            </a:r>
            <a:r>
              <a:rPr lang="en-US" altLang="zh-CN" sz="2400" dirty="0"/>
              <a:t> Chopra, Michael </a:t>
            </a:r>
            <a:r>
              <a:rPr lang="en-US" altLang="zh-CN" sz="2400" dirty="0" err="1"/>
              <a:t>Auli</a:t>
            </a:r>
            <a:r>
              <a:rPr lang="en-US" altLang="zh-CN" sz="2400" dirty="0" smtClean="0"/>
              <a:t>, and </a:t>
            </a:r>
            <a:r>
              <a:rPr lang="en-US" altLang="zh-CN" sz="2400" dirty="0" err="1"/>
              <a:t>Wojciech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Zaremba</a:t>
            </a:r>
            <a:r>
              <a:rPr lang="en-US" altLang="zh-CN" sz="2400" dirty="0"/>
              <a:t>. 2015. </a:t>
            </a:r>
            <a:r>
              <a:rPr lang="en-US" altLang="zh-CN" sz="2400" b="1" dirty="0" smtClean="0"/>
              <a:t>Sequence level </a:t>
            </a:r>
            <a:r>
              <a:rPr lang="en-US" altLang="zh-CN" sz="2400" b="1" dirty="0"/>
              <a:t>training with recurrent neural networks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ICLR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Yong Cheng, Wei Xu, Zhongjun He, Wei He, Hua Wu, Maosong Sun, and Yang Liu. </a:t>
            </a:r>
            <a:r>
              <a:rPr lang="en-US" altLang="zh-CN" sz="2400" dirty="0" smtClean="0"/>
              <a:t>2016c. </a:t>
            </a:r>
            <a:r>
              <a:rPr lang="en-US" altLang="zh-CN" sz="2400" b="1" dirty="0"/>
              <a:t>Semi-Supervised Learning for Neural Machine Translation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ACL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08195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Rico Sennrich, Barry Haddow, and Alexandra </a:t>
            </a:r>
            <a:r>
              <a:rPr lang="en-US" altLang="zh-CN" sz="2400" dirty="0" smtClean="0"/>
              <a:t>Birch. 2016b. </a:t>
            </a:r>
            <a:r>
              <a:rPr lang="en-US" altLang="zh-CN" sz="2400" b="1" dirty="0"/>
              <a:t>Improving </a:t>
            </a:r>
            <a:r>
              <a:rPr lang="en-US" altLang="zh-CN" sz="2400" b="1" dirty="0" smtClean="0"/>
              <a:t>Neural Machine Translation </a:t>
            </a:r>
            <a:r>
              <a:rPr lang="en-US" altLang="zh-CN" sz="2400" b="1" dirty="0"/>
              <a:t>M</a:t>
            </a:r>
            <a:r>
              <a:rPr lang="en-US" altLang="zh-CN" sz="2400" b="1" dirty="0" smtClean="0"/>
              <a:t>odels with Monolingual Data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/>
              <a:t>Daxiang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Dong, </a:t>
            </a:r>
            <a:r>
              <a:rPr lang="en-US" altLang="zh-CN" sz="2400" dirty="0"/>
              <a:t>Hua </a:t>
            </a:r>
            <a:r>
              <a:rPr lang="en-US" altLang="zh-CN" sz="2400" dirty="0" smtClean="0"/>
              <a:t>Wu, </a:t>
            </a:r>
            <a:r>
              <a:rPr lang="en-US" altLang="zh-CN" sz="2400" dirty="0"/>
              <a:t>Wei </a:t>
            </a:r>
            <a:r>
              <a:rPr lang="en-US" altLang="zh-CN" sz="2400" dirty="0" smtClean="0"/>
              <a:t>He, </a:t>
            </a:r>
            <a:r>
              <a:rPr lang="en-US" altLang="zh-CN" sz="2400" dirty="0" err="1"/>
              <a:t>Dianhai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Yu, and </a:t>
            </a:r>
            <a:r>
              <a:rPr lang="en-US" altLang="zh-CN" sz="2400" dirty="0" err="1"/>
              <a:t>Haifeng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Wang. </a:t>
            </a:r>
            <a:r>
              <a:rPr lang="en-US" altLang="zh-CN" sz="2400" dirty="0"/>
              <a:t>2015. </a:t>
            </a:r>
            <a:r>
              <a:rPr lang="en-US" altLang="zh-CN" sz="2400" b="1" dirty="0"/>
              <a:t>Multi-Task Learning for Multiple Language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Barret </a:t>
            </a:r>
            <a:r>
              <a:rPr lang="en-US" altLang="zh-CN" sz="2400" dirty="0" err="1" smtClean="0"/>
              <a:t>Zoph</a:t>
            </a:r>
            <a:r>
              <a:rPr lang="en-US" altLang="zh-CN" sz="2400" dirty="0" smtClean="0"/>
              <a:t> and </a:t>
            </a:r>
            <a:r>
              <a:rPr lang="en-US" altLang="zh-CN" sz="2400" dirty="0"/>
              <a:t>Kevin </a:t>
            </a:r>
            <a:r>
              <a:rPr lang="en-US" altLang="zh-CN" sz="2400" dirty="0" smtClean="0"/>
              <a:t>Knight.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Multi-Source Neural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NAACL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Long </a:t>
            </a:r>
            <a:r>
              <a:rPr lang="en-US" altLang="zh-CN" sz="2400" dirty="0" smtClean="0"/>
              <a:t>Duong, </a:t>
            </a:r>
            <a:r>
              <a:rPr lang="en-US" altLang="zh-CN" sz="2400" dirty="0" err="1"/>
              <a:t>Antonios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Anastasopoulos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David </a:t>
            </a:r>
            <a:r>
              <a:rPr lang="en-US" altLang="zh-CN" sz="2400" dirty="0" smtClean="0"/>
              <a:t>Chiang, </a:t>
            </a:r>
            <a:r>
              <a:rPr lang="en-US" altLang="zh-CN" sz="2400" dirty="0"/>
              <a:t>Steven </a:t>
            </a:r>
            <a:r>
              <a:rPr lang="en-US" altLang="zh-CN" sz="2400" dirty="0" smtClean="0"/>
              <a:t>Bird, and </a:t>
            </a:r>
            <a:r>
              <a:rPr lang="en-US" altLang="zh-CN" sz="2400" dirty="0"/>
              <a:t>Trevor </a:t>
            </a:r>
            <a:r>
              <a:rPr lang="en-US" altLang="zh-CN" sz="2400" dirty="0" smtClean="0"/>
              <a:t>Cohn.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An Attentional Model for Speech Translation Without </a:t>
            </a:r>
            <a:r>
              <a:rPr lang="en-US" altLang="zh-CN" sz="2400" b="1" dirty="0" smtClean="0"/>
              <a:t>Transcription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NAACL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Julian </a:t>
            </a:r>
            <a:r>
              <a:rPr lang="en-US" altLang="zh-CN" sz="2400" dirty="0" err="1" smtClean="0"/>
              <a:t>Hitschler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Shigehiko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Schamoni</a:t>
            </a:r>
            <a:r>
              <a:rPr lang="en-US" altLang="zh-CN" sz="2400" dirty="0" smtClean="0"/>
              <a:t>, and </a:t>
            </a:r>
            <a:r>
              <a:rPr lang="en-US" altLang="zh-CN" sz="2400" dirty="0"/>
              <a:t>Stefan </a:t>
            </a:r>
            <a:r>
              <a:rPr lang="en-US" altLang="zh-CN" sz="2400" dirty="0" err="1" smtClean="0"/>
              <a:t>Riezler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Multimodal Pivots for Image Caption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8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53105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Xiaoqing Li, </a:t>
            </a:r>
            <a:r>
              <a:rPr lang="en-US" altLang="zh-CN" sz="2400" dirty="0" err="1"/>
              <a:t>Jiajun</a:t>
            </a:r>
            <a:r>
              <a:rPr lang="en-US" altLang="zh-CN" sz="2400" dirty="0"/>
              <a:t> Zhang and </a:t>
            </a:r>
            <a:r>
              <a:rPr lang="en-US" altLang="zh-CN" sz="2400" dirty="0" err="1"/>
              <a:t>Chengqing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Zong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2016. </a:t>
            </a:r>
            <a:r>
              <a:rPr lang="en-US" altLang="zh-CN" sz="2400" b="1" dirty="0" smtClean="0"/>
              <a:t>Towards </a:t>
            </a:r>
            <a:r>
              <a:rPr lang="en-US" altLang="zh-CN" sz="2400" b="1" dirty="0"/>
              <a:t>Zero Unknown Word in Neural Machine Translation</a:t>
            </a:r>
            <a:r>
              <a:rPr lang="en-US" altLang="zh-CN" sz="2400" dirty="0"/>
              <a:t>. In </a:t>
            </a:r>
            <a:r>
              <a:rPr lang="en-US" altLang="zh-CN" sz="2400" i="1" dirty="0"/>
              <a:t>Proceedings of </a:t>
            </a:r>
            <a:r>
              <a:rPr lang="en-US" altLang="zh-CN" sz="2400" i="1" dirty="0" smtClean="0"/>
              <a:t>IJCAI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Minh-Thang </a:t>
            </a:r>
            <a:r>
              <a:rPr lang="en-US" altLang="zh-CN" sz="2400" dirty="0" smtClean="0"/>
              <a:t>Luong and </a:t>
            </a:r>
            <a:r>
              <a:rPr lang="en-US" altLang="zh-CN" sz="2400" dirty="0"/>
              <a:t>Christopher </a:t>
            </a:r>
            <a:r>
              <a:rPr lang="en-US" altLang="zh-CN" sz="2400" dirty="0" smtClean="0"/>
              <a:t>Manning.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Achieving Open Vocabulary Neural Machine Translation with Hybrid Word-Character </a:t>
            </a:r>
            <a:r>
              <a:rPr lang="en-US" altLang="zh-CN" sz="2400" b="1" dirty="0" smtClean="0"/>
              <a:t>Models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Chen </a:t>
            </a:r>
            <a:r>
              <a:rPr lang="en-US" altLang="zh-CN" sz="2400" dirty="0" smtClean="0"/>
              <a:t>Shi, </a:t>
            </a:r>
            <a:r>
              <a:rPr lang="en-US" altLang="zh-CN" sz="2400" dirty="0" err="1"/>
              <a:t>Shujie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Liu, </a:t>
            </a:r>
            <a:r>
              <a:rPr lang="en-US" altLang="zh-CN" sz="2400" dirty="0" err="1"/>
              <a:t>Shuo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Ren, </a:t>
            </a:r>
            <a:r>
              <a:rPr lang="en-US" altLang="zh-CN" sz="2400" dirty="0"/>
              <a:t>Shi </a:t>
            </a:r>
            <a:r>
              <a:rPr lang="en-US" altLang="zh-CN" sz="2400" dirty="0" smtClean="0"/>
              <a:t>Feng, </a:t>
            </a:r>
            <a:r>
              <a:rPr lang="en-US" altLang="zh-CN" sz="2400" dirty="0"/>
              <a:t>Mu </a:t>
            </a:r>
            <a:r>
              <a:rPr lang="en-US" altLang="zh-CN" sz="2400" dirty="0" smtClean="0"/>
              <a:t>Li, </a:t>
            </a:r>
            <a:r>
              <a:rPr lang="en-US" altLang="zh-CN" sz="2400" dirty="0"/>
              <a:t>Ming </a:t>
            </a:r>
            <a:r>
              <a:rPr lang="en-US" altLang="zh-CN" sz="2400" dirty="0" smtClean="0"/>
              <a:t>Zhou, </a:t>
            </a:r>
            <a:r>
              <a:rPr lang="en-US" altLang="zh-CN" sz="2400" dirty="0"/>
              <a:t>Xu </a:t>
            </a:r>
            <a:r>
              <a:rPr lang="en-US" altLang="zh-CN" sz="2400" dirty="0" smtClean="0"/>
              <a:t>Sun, and </a:t>
            </a:r>
            <a:r>
              <a:rPr lang="en-US" altLang="zh-CN" sz="2400" dirty="0" err="1"/>
              <a:t>Houfeng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Wang.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Knowledge-Based Semantic Embedding for Machine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ACL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/>
              <a:t>Orhan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Firat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Baskaran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Sankaran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Yaser</a:t>
            </a:r>
            <a:r>
              <a:rPr lang="en-US" altLang="zh-CN" sz="2400" dirty="0"/>
              <a:t> Al-</a:t>
            </a:r>
            <a:r>
              <a:rPr lang="en-US" altLang="zh-CN" sz="2400" dirty="0" err="1"/>
              <a:t>Onaizan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Fatos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Vural</a:t>
            </a:r>
            <a:r>
              <a:rPr lang="en-US" altLang="zh-CN" sz="2400" dirty="0"/>
              <a:t> and Kyunghyun </a:t>
            </a:r>
            <a:r>
              <a:rPr lang="en-US" altLang="zh-CN" sz="2400" dirty="0" smtClean="0"/>
              <a:t>Cho. </a:t>
            </a:r>
            <a:r>
              <a:rPr lang="en-US" altLang="zh-CN" sz="2400" dirty="0"/>
              <a:t>2016. </a:t>
            </a:r>
            <a:r>
              <a:rPr lang="en-US" altLang="zh-CN" sz="2400" b="1" dirty="0"/>
              <a:t>Zero-Resource Translation with Multi-Lingual Neural Machine </a:t>
            </a:r>
            <a:r>
              <a:rPr lang="en-US" altLang="zh-CN" sz="2400" b="1" dirty="0" smtClean="0"/>
              <a:t>Translation</a:t>
            </a:r>
            <a:r>
              <a:rPr lang="en-US" altLang="zh-CN" sz="2400" dirty="0" smtClean="0"/>
              <a:t>. In </a:t>
            </a:r>
            <a:r>
              <a:rPr lang="en-US" altLang="zh-CN" sz="2400" i="1" dirty="0" smtClean="0"/>
              <a:t>Proceedings of EMNLP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Yann </a:t>
            </a:r>
            <a:r>
              <a:rPr lang="en-US" altLang="zh-CN" sz="2400" dirty="0" err="1" smtClean="0"/>
              <a:t>LeCun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Yoshua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Bengio</a:t>
            </a:r>
            <a:r>
              <a:rPr lang="en-US" altLang="zh-CN" sz="2400" dirty="0" smtClean="0"/>
              <a:t>, and Geoffrey Hinton. 2015. </a:t>
            </a:r>
            <a:r>
              <a:rPr lang="en-US" altLang="zh-CN" sz="2400" b="1" dirty="0" smtClean="0"/>
              <a:t>Deep Learning</a:t>
            </a:r>
            <a:r>
              <a:rPr lang="en-US" altLang="zh-CN" sz="2400" dirty="0" smtClean="0"/>
              <a:t>. </a:t>
            </a:r>
            <a:r>
              <a:rPr lang="en-US" altLang="zh-CN" sz="2400" i="1" dirty="0" smtClean="0"/>
              <a:t>Nature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1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181243" cy="62425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隐变量对数线性模型：在隐式语言结构上设计特征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10327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53854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97381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0908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8343" y="1949117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262446" y="1949117"/>
            <a:ext cx="125290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0327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Bush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50566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held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29422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9474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talk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23484" y="5577100"/>
            <a:ext cx="1022684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with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262446" y="5577100"/>
            <a:ext cx="1272882" cy="5654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Sharon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4404945" y="2842995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4404945" y="4867358"/>
            <a:ext cx="334108" cy="4308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2" y="5686364"/>
            <a:ext cx="299099" cy="346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" y="2104685"/>
            <a:ext cx="302795" cy="25434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68" y="3621505"/>
            <a:ext cx="6970053" cy="9353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842208" y="3489158"/>
            <a:ext cx="7483646" cy="125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61426" y="4740442"/>
            <a:ext cx="284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(Och and Ney, 2002)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基于短语的统计机器翻译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181243" cy="6242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短语翻译模型：以隐结构短语为基本翻译单元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80663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布什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124190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67717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沙龙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11244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举行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8679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406058" y="1843609"/>
            <a:ext cx="1022684" cy="5654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会谈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2382" y="2709881"/>
            <a:ext cx="7836569" cy="2707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780663" y="2417885"/>
            <a:ext cx="7648079" cy="977805"/>
            <a:chOff x="842207" y="2523393"/>
            <a:chExt cx="7648079" cy="977805"/>
          </a:xfrm>
        </p:grpSpPr>
        <p:grpSp>
          <p:nvGrpSpPr>
            <p:cNvPr id="45" name="组合 44"/>
            <p:cNvGrpSpPr/>
            <p:nvPr/>
          </p:nvGrpSpPr>
          <p:grpSpPr>
            <a:xfrm>
              <a:off x="842207" y="2523393"/>
              <a:ext cx="1022684" cy="977805"/>
              <a:chOff x="842207" y="2523393"/>
              <a:chExt cx="1022684" cy="977805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842207" y="2935714"/>
                <a:ext cx="1022684" cy="56548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布什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箭头连接符 55"/>
              <p:cNvCxnSpPr>
                <a:stCxn id="28" idx="2"/>
                <a:endCxn id="55" idx="0"/>
              </p:cNvCxnSpPr>
              <p:nvPr/>
            </p:nvCxnSpPr>
            <p:spPr>
              <a:xfrm>
                <a:off x="1353549" y="2523393"/>
                <a:ext cx="0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2185734" y="2523393"/>
              <a:ext cx="2301540" cy="977805"/>
              <a:chOff x="2185734" y="2523393"/>
              <a:chExt cx="2301540" cy="97780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2185734" y="2935714"/>
                <a:ext cx="2301540" cy="56548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与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沙龙</a:t>
                </a:r>
              </a:p>
            </p:txBody>
          </p:sp>
          <p:cxnSp>
            <p:nvCxnSpPr>
              <p:cNvPr id="53" name="直接箭头连接符 52"/>
              <p:cNvCxnSpPr>
                <a:stCxn id="29" idx="2"/>
                <a:endCxn id="52" idx="0"/>
              </p:cNvCxnSpPr>
              <p:nvPr/>
            </p:nvCxnSpPr>
            <p:spPr>
              <a:xfrm>
                <a:off x="2697076" y="2523393"/>
                <a:ext cx="639428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30" idx="2"/>
                <a:endCxn id="52" idx="0"/>
              </p:cNvCxnSpPr>
              <p:nvPr/>
            </p:nvCxnSpPr>
            <p:spPr>
              <a:xfrm flipH="1">
                <a:off x="3336504" y="2523393"/>
                <a:ext cx="704099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872788" y="2523393"/>
              <a:ext cx="3617498" cy="977805"/>
              <a:chOff x="4872788" y="2523393"/>
              <a:chExt cx="3617498" cy="977805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4872788" y="2935714"/>
                <a:ext cx="3617498" cy="56548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举行 了 会谈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箭头连接符 48"/>
              <p:cNvCxnSpPr>
                <a:stCxn id="31" idx="2"/>
                <a:endCxn id="48" idx="0"/>
              </p:cNvCxnSpPr>
              <p:nvPr/>
            </p:nvCxnSpPr>
            <p:spPr>
              <a:xfrm>
                <a:off x="5384130" y="2523393"/>
                <a:ext cx="1297407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37" idx="2"/>
                <a:endCxn id="48" idx="0"/>
              </p:cNvCxnSpPr>
              <p:nvPr/>
            </p:nvCxnSpPr>
            <p:spPr>
              <a:xfrm flipH="1">
                <a:off x="6681537" y="2523393"/>
                <a:ext cx="10028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2" idx="2"/>
                <a:endCxn id="48" idx="0"/>
              </p:cNvCxnSpPr>
              <p:nvPr/>
            </p:nvCxnSpPr>
            <p:spPr>
              <a:xfrm flipH="1">
                <a:off x="6681537" y="2523393"/>
                <a:ext cx="1297407" cy="4123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780663" y="3395690"/>
            <a:ext cx="7648079" cy="962525"/>
            <a:chOff x="842207" y="3501198"/>
            <a:chExt cx="7648079" cy="962525"/>
          </a:xfrm>
        </p:grpSpPr>
        <p:grpSp>
          <p:nvGrpSpPr>
            <p:cNvPr id="58" name="组合 57"/>
            <p:cNvGrpSpPr/>
            <p:nvPr/>
          </p:nvGrpSpPr>
          <p:grpSpPr>
            <a:xfrm>
              <a:off x="842207" y="3509990"/>
              <a:ext cx="1022684" cy="953733"/>
              <a:chOff x="842207" y="3509990"/>
              <a:chExt cx="1022684" cy="953733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42207" y="3898239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Bush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直接箭头连接符 65"/>
              <p:cNvCxnSpPr>
                <a:stCxn id="55" idx="2"/>
                <a:endCxn id="65" idx="0"/>
              </p:cNvCxnSpPr>
              <p:nvPr/>
            </p:nvCxnSpPr>
            <p:spPr>
              <a:xfrm>
                <a:off x="1353549" y="3509990"/>
                <a:ext cx="0" cy="3882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185734" y="3501198"/>
              <a:ext cx="2301540" cy="962525"/>
              <a:chOff x="2185734" y="3501198"/>
              <a:chExt cx="2301540" cy="962525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2185734" y="3898239"/>
                <a:ext cx="2301540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ith Sharon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>
                <a:endCxn id="63" idx="0"/>
              </p:cNvCxnSpPr>
              <p:nvPr/>
            </p:nvCxnSpPr>
            <p:spPr>
              <a:xfrm flipH="1">
                <a:off x="3336504" y="3501198"/>
                <a:ext cx="1" cy="3970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4879802" y="3509990"/>
              <a:ext cx="3610484" cy="953733"/>
              <a:chOff x="4879802" y="3509990"/>
              <a:chExt cx="3610484" cy="953733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4879802" y="3898239"/>
                <a:ext cx="36104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eld a talk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直接箭头连接符 61"/>
              <p:cNvCxnSpPr>
                <a:stCxn id="48" idx="2"/>
                <a:endCxn id="61" idx="0"/>
              </p:cNvCxnSpPr>
              <p:nvPr/>
            </p:nvCxnSpPr>
            <p:spPr>
              <a:xfrm>
                <a:off x="6681537" y="3509990"/>
                <a:ext cx="3507" cy="3882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/>
          <p:cNvGrpSpPr/>
          <p:nvPr/>
        </p:nvGrpSpPr>
        <p:grpSpPr>
          <a:xfrm>
            <a:off x="780663" y="4358215"/>
            <a:ext cx="7648079" cy="958521"/>
            <a:chOff x="842207" y="4463723"/>
            <a:chExt cx="7648079" cy="958521"/>
          </a:xfrm>
        </p:grpSpPr>
        <p:grpSp>
          <p:nvGrpSpPr>
            <p:cNvPr id="68" name="组合 67"/>
            <p:cNvGrpSpPr/>
            <p:nvPr/>
          </p:nvGrpSpPr>
          <p:grpSpPr>
            <a:xfrm>
              <a:off x="842207" y="4463723"/>
              <a:ext cx="1022684" cy="958521"/>
              <a:chOff x="842207" y="4463723"/>
              <a:chExt cx="1022684" cy="958521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842207" y="4856760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Bush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接箭头连接符 75"/>
              <p:cNvCxnSpPr>
                <a:endCxn id="75" idx="0"/>
              </p:cNvCxnSpPr>
              <p:nvPr/>
            </p:nvCxnSpPr>
            <p:spPr>
              <a:xfrm>
                <a:off x="1353549" y="4463723"/>
                <a:ext cx="0" cy="3930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3336505" y="4463723"/>
              <a:ext cx="5153781" cy="952505"/>
              <a:chOff x="3336505" y="4463723"/>
              <a:chExt cx="5153781" cy="952505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6058651" y="4850744"/>
                <a:ext cx="2431635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ith Sharon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直接箭头连接符 73"/>
              <p:cNvCxnSpPr>
                <a:endCxn id="73" idx="0"/>
              </p:cNvCxnSpPr>
              <p:nvPr/>
            </p:nvCxnSpPr>
            <p:spPr>
              <a:xfrm>
                <a:off x="3336505" y="4463723"/>
                <a:ext cx="3937964" cy="3870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2142112" y="4463723"/>
              <a:ext cx="4549453" cy="952505"/>
              <a:chOff x="2142112" y="4463723"/>
              <a:chExt cx="4549453" cy="95250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2142112" y="4850744"/>
                <a:ext cx="36104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eld a talk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接箭头连接符 71"/>
              <p:cNvCxnSpPr>
                <a:endCxn id="71" idx="0"/>
              </p:cNvCxnSpPr>
              <p:nvPr/>
            </p:nvCxnSpPr>
            <p:spPr>
              <a:xfrm flipH="1">
                <a:off x="3947354" y="4463723"/>
                <a:ext cx="2744211" cy="3870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780663" y="5319512"/>
            <a:ext cx="7728288" cy="963747"/>
            <a:chOff x="842207" y="5425020"/>
            <a:chExt cx="7728288" cy="963747"/>
          </a:xfrm>
        </p:grpSpPr>
        <p:grpSp>
          <p:nvGrpSpPr>
            <p:cNvPr id="78" name="组合 77"/>
            <p:cNvGrpSpPr/>
            <p:nvPr/>
          </p:nvGrpSpPr>
          <p:grpSpPr>
            <a:xfrm>
              <a:off x="842207" y="5431036"/>
              <a:ext cx="1022684" cy="957731"/>
              <a:chOff x="842207" y="5431036"/>
              <a:chExt cx="1022684" cy="957731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842207" y="5823283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Bush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直接箭头连接符 91"/>
              <p:cNvCxnSpPr>
                <a:stCxn id="75" idx="2"/>
                <a:endCxn id="91" idx="0"/>
              </p:cNvCxnSpPr>
              <p:nvPr/>
            </p:nvCxnSpPr>
            <p:spPr>
              <a:xfrm>
                <a:off x="1353549" y="5431036"/>
                <a:ext cx="0" cy="3922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2185734" y="5425020"/>
              <a:ext cx="3566862" cy="963747"/>
              <a:chOff x="2185734" y="5425020"/>
              <a:chExt cx="3566862" cy="963747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2185734" y="5823283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held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464590" y="5823283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4729912" y="5823283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talk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>
                <a:stCxn id="71" idx="2"/>
                <a:endCxn id="85" idx="0"/>
              </p:cNvCxnSpPr>
              <p:nvPr/>
            </p:nvCxnSpPr>
            <p:spPr>
              <a:xfrm flipH="1">
                <a:off x="2697076" y="5425020"/>
                <a:ext cx="1250278" cy="398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2"/>
                <a:endCxn id="86" idx="0"/>
              </p:cNvCxnSpPr>
              <p:nvPr/>
            </p:nvCxnSpPr>
            <p:spPr>
              <a:xfrm>
                <a:off x="3947354" y="5425020"/>
                <a:ext cx="28578" cy="398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endCxn id="87" idx="0"/>
              </p:cNvCxnSpPr>
              <p:nvPr/>
            </p:nvCxnSpPr>
            <p:spPr>
              <a:xfrm>
                <a:off x="3947354" y="5426248"/>
                <a:ext cx="1293900" cy="397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6058652" y="5425020"/>
              <a:ext cx="2511843" cy="963747"/>
              <a:chOff x="6058652" y="5425020"/>
              <a:chExt cx="2511843" cy="963747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6058652" y="5823283"/>
                <a:ext cx="1022684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with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7387392" y="5823283"/>
                <a:ext cx="1183103" cy="56548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Sharon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直接箭头连接符 82"/>
              <p:cNvCxnSpPr>
                <a:stCxn id="73" idx="2"/>
                <a:endCxn id="81" idx="0"/>
              </p:cNvCxnSpPr>
              <p:nvPr/>
            </p:nvCxnSpPr>
            <p:spPr>
              <a:xfrm flipH="1">
                <a:off x="6569994" y="5425020"/>
                <a:ext cx="704475" cy="398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3" idx="2"/>
                <a:endCxn id="82" idx="0"/>
              </p:cNvCxnSpPr>
              <p:nvPr/>
            </p:nvCxnSpPr>
            <p:spPr>
              <a:xfrm>
                <a:off x="7274469" y="5425020"/>
                <a:ext cx="704475" cy="398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文本框 92"/>
          <p:cNvSpPr txBox="1"/>
          <p:nvPr/>
        </p:nvSpPr>
        <p:spPr>
          <a:xfrm>
            <a:off x="6508450" y="6393570"/>
            <a:ext cx="239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(Koehn et al., 2003)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统计机器翻译的优缺点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30923"/>
            <a:ext cx="8181243" cy="52586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结构可解释性高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利用局部特征和动态规划处理指数级结构空间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线性模型难以处理高维空间中线性不可分的情况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需要人类专家设计隐式结构及相应的翻译过程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需要人类专家设计特征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离散表示带来严重的数据稀疏问题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难以处理长距离依赖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难点：长距离调序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95663" y="1744579"/>
            <a:ext cx="9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Bush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728536" y="2596745"/>
            <a:ext cx="170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President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938336" y="1282913"/>
            <a:ext cx="106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held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32357" y="2206244"/>
            <a:ext cx="62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53952" y="2827577"/>
            <a:ext cx="7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talk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86362" y="3942503"/>
            <a:ext cx="7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with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52548" y="4762742"/>
            <a:ext cx="98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Israeli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560" y="5224407"/>
            <a:ext cx="98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Prime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39150" y="4007594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Minister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30878" y="3058409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Sharon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30878" y="3817088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04898" y="4792348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the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83980" y="5455237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White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1866" y="5023180"/>
            <a:ext cx="134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House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8" idx="0"/>
            <a:endCxn id="7" idx="2"/>
          </p:cNvCxnSpPr>
          <p:nvPr/>
        </p:nvCxnSpPr>
        <p:spPr>
          <a:xfrm flipH="1" flipV="1">
            <a:off x="1864895" y="2206244"/>
            <a:ext cx="713873" cy="390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  <a:endCxn id="9" idx="1"/>
          </p:cNvCxnSpPr>
          <p:nvPr/>
        </p:nvCxnSpPr>
        <p:spPr>
          <a:xfrm flipV="1">
            <a:off x="1864895" y="1513746"/>
            <a:ext cx="2073441" cy="230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0"/>
          </p:cNvCxnSpPr>
          <p:nvPr/>
        </p:nvCxnSpPr>
        <p:spPr>
          <a:xfrm>
            <a:off x="5005137" y="1513746"/>
            <a:ext cx="1540042" cy="692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1" idx="3"/>
          </p:cNvCxnSpPr>
          <p:nvPr/>
        </p:nvCxnSpPr>
        <p:spPr>
          <a:xfrm flipH="1">
            <a:off x="5305926" y="2667909"/>
            <a:ext cx="1239253" cy="390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12" idx="0"/>
          </p:cNvCxnSpPr>
          <p:nvPr/>
        </p:nvCxnSpPr>
        <p:spPr>
          <a:xfrm flipH="1">
            <a:off x="3562349" y="3058410"/>
            <a:ext cx="991603" cy="884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728536" y="4404168"/>
            <a:ext cx="1964407" cy="358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4" idx="1"/>
          </p:cNvCxnSpPr>
          <p:nvPr/>
        </p:nvCxnSpPr>
        <p:spPr>
          <a:xfrm>
            <a:off x="1843337" y="5224407"/>
            <a:ext cx="1228223" cy="230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  <a:endCxn id="15" idx="2"/>
          </p:cNvCxnSpPr>
          <p:nvPr/>
        </p:nvCxnSpPr>
        <p:spPr>
          <a:xfrm flipV="1">
            <a:off x="4053137" y="4469259"/>
            <a:ext cx="1060033" cy="985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0"/>
            <a:endCxn id="16" idx="1"/>
          </p:cNvCxnSpPr>
          <p:nvPr/>
        </p:nvCxnSpPr>
        <p:spPr>
          <a:xfrm flipV="1">
            <a:off x="5113170" y="3289242"/>
            <a:ext cx="1317708" cy="7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</p:cNvCxnSpPr>
          <p:nvPr/>
        </p:nvCxnSpPr>
        <p:spPr>
          <a:xfrm flipH="1">
            <a:off x="7086600" y="3520074"/>
            <a:ext cx="18298" cy="390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2"/>
            <a:endCxn id="18" idx="0"/>
          </p:cNvCxnSpPr>
          <p:nvPr/>
        </p:nvCxnSpPr>
        <p:spPr>
          <a:xfrm>
            <a:off x="7104898" y="4278753"/>
            <a:ext cx="674020" cy="513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19" idx="3"/>
          </p:cNvCxnSpPr>
          <p:nvPr/>
        </p:nvCxnSpPr>
        <p:spPr>
          <a:xfrm flipH="1">
            <a:off x="7532020" y="5254013"/>
            <a:ext cx="246898" cy="4320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1"/>
            <a:endCxn id="20" idx="2"/>
          </p:cNvCxnSpPr>
          <p:nvPr/>
        </p:nvCxnSpPr>
        <p:spPr>
          <a:xfrm flipH="1" flipV="1">
            <a:off x="5385886" y="5484845"/>
            <a:ext cx="798094" cy="201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40463" y="6173591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如何用上述词语拼成合理的译文？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80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9214"/>
            <a:ext cx="7886700" cy="108145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统计机器翻译示例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A5D-22A1-4D38-BA7E-DECC919A4B20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2609" y="1211606"/>
            <a:ext cx="7438781" cy="5197070"/>
            <a:chOff x="887072" y="1036676"/>
            <a:chExt cx="7438781" cy="519707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072" y="1036676"/>
              <a:ext cx="7366591" cy="2775608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/>
            <a:srcRect b="17283"/>
            <a:stretch/>
          </p:blipFill>
          <p:spPr>
            <a:xfrm>
              <a:off x="887072" y="3908421"/>
              <a:ext cx="7438781" cy="232532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066192" y="1130668"/>
              <a:ext cx="1890346" cy="26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66191" y="4042075"/>
              <a:ext cx="3042139" cy="26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93176" y="3288867"/>
              <a:ext cx="6925409" cy="333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58713" y="2141621"/>
            <a:ext cx="6533213" cy="3573379"/>
            <a:chOff x="1058713" y="2141621"/>
            <a:chExt cx="6533213" cy="357337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184232" y="2141621"/>
              <a:ext cx="1407694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58713" y="2498557"/>
              <a:ext cx="2647013" cy="10900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533147" y="5342021"/>
              <a:ext cx="649705" cy="132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58713" y="5688250"/>
              <a:ext cx="3128276" cy="1860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303226" y="5706856"/>
              <a:ext cx="2374300" cy="8144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6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2209</Words>
  <Application>Microsoft Office PowerPoint</Application>
  <PresentationFormat>全屏显示(4:3)</PresentationFormat>
  <Paragraphs>378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黑体</vt:lpstr>
      <vt:lpstr>Arial</vt:lpstr>
      <vt:lpstr>Times New Roman</vt:lpstr>
      <vt:lpstr>Office 主题​​</vt:lpstr>
      <vt:lpstr>神经机器翻译前沿进展</vt:lpstr>
      <vt:lpstr>机器翻译</vt:lpstr>
      <vt:lpstr>发展历史</vt:lpstr>
      <vt:lpstr>数据驱动的机器翻译</vt:lpstr>
      <vt:lpstr>统计机器翻译</vt:lpstr>
      <vt:lpstr>基于短语的统计机器翻译</vt:lpstr>
      <vt:lpstr>统计机器翻译的优缺点</vt:lpstr>
      <vt:lpstr>难点：长距离调序</vt:lpstr>
      <vt:lpstr>统计机器翻译示例</vt:lpstr>
      <vt:lpstr>深度学习带来新思路</vt:lpstr>
      <vt:lpstr>机器翻译方法对比</vt:lpstr>
      <vt:lpstr>神经机器翻译</vt:lpstr>
      <vt:lpstr>编码器-解码器框架</vt:lpstr>
      <vt:lpstr>递归神经网络的优缺点</vt:lpstr>
      <vt:lpstr>长短时记忆</vt:lpstr>
      <vt:lpstr>神经网络学到了什么？</vt:lpstr>
      <vt:lpstr>编码器-解码器架构的优缺点</vt:lpstr>
      <vt:lpstr>基于注意力的神经机器翻译</vt:lpstr>
      <vt:lpstr>注意力</vt:lpstr>
      <vt:lpstr>神经机器翻译中的注意力</vt:lpstr>
      <vt:lpstr>注意力机制提升长句翻译效果</vt:lpstr>
      <vt:lpstr>注意力机制的其他应用</vt:lpstr>
      <vt:lpstr>近期研究进展</vt:lpstr>
      <vt:lpstr>进展1：受限词汇量</vt:lpstr>
      <vt:lpstr>进展2：细粒度意义单元</vt:lpstr>
      <vt:lpstr>进展3：先验约束</vt:lpstr>
      <vt:lpstr>进展4：记忆机制</vt:lpstr>
      <vt:lpstr>进展5：训练准则</vt:lpstr>
      <vt:lpstr>进展6：单语数据利用</vt:lpstr>
      <vt:lpstr>进展7：多语言</vt:lpstr>
      <vt:lpstr>进展8：多模态</vt:lpstr>
      <vt:lpstr>神经机器翻译教程和开源工具</vt:lpstr>
      <vt:lpstr>统计机器翻译 Vs 神经机器翻译</vt:lpstr>
      <vt:lpstr>神经机器翻译面临的挑战</vt:lpstr>
      <vt:lpstr>总结</vt:lpstr>
      <vt:lpstr>谢谢！</vt:lpstr>
      <vt:lpstr>参考文献</vt:lpstr>
      <vt:lpstr>参考文献</vt:lpstr>
      <vt:lpstr>参考文献</vt:lpstr>
      <vt:lpstr>参考文献</vt:lpstr>
      <vt:lpstr>参考文献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神经机器翻译前沿进展</dc:title>
  <dc:creator>Yang Liu</dc:creator>
  <cp:lastModifiedBy>Lonios</cp:lastModifiedBy>
  <cp:revision>71</cp:revision>
  <dcterms:created xsi:type="dcterms:W3CDTF">2016-08-22T00:14:45Z</dcterms:created>
  <dcterms:modified xsi:type="dcterms:W3CDTF">2016-08-26T00:53:37Z</dcterms:modified>
</cp:coreProperties>
</file>