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294" r:id="rId4"/>
    <p:sldId id="306" r:id="rId5"/>
    <p:sldId id="30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4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2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0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2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5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4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0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A724-09DD-4A88-A5D9-29ADC7613DB5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5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Encoder</a:t>
            </a:r>
            <a:r>
              <a:rPr lang="zh-CN" altLang="en-US" dirty="0" smtClean="0"/>
              <a:t>端为何不使用多层</a:t>
            </a:r>
            <a:r>
              <a:rPr lang="en-US" altLang="zh-CN" dirty="0" smtClean="0"/>
              <a:t>Bi-RNN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38" y="1405980"/>
            <a:ext cx="10409524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端为何不使用多层</a:t>
            </a:r>
            <a:r>
              <a:rPr lang="en-US" altLang="zh-CN" dirty="0" smtClean="0"/>
              <a:t>Bi-RNN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0710" y="3857854"/>
            <a:ext cx="408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单</a:t>
            </a:r>
            <a:r>
              <a:rPr lang="zh-CN" altLang="en-US" sz="2800" dirty="0" smtClean="0"/>
              <a:t>向</a:t>
            </a:r>
            <a:r>
              <a:rPr lang="en-US" altLang="zh-CN" sz="2800" dirty="0" smtClean="0"/>
              <a:t>RNN</a:t>
            </a:r>
            <a:r>
              <a:rPr lang="zh-CN" altLang="en-US" sz="2800" dirty="0" smtClean="0"/>
              <a:t>并行</a:t>
            </a:r>
            <a:r>
              <a:rPr lang="zh-CN" altLang="en-US" sz="2800" dirty="0" smtClean="0"/>
              <a:t>化程度更</a:t>
            </a:r>
            <a:r>
              <a:rPr lang="zh-CN" altLang="en-US" sz="2800" dirty="0" smtClean="0"/>
              <a:t>高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384" y="2316850"/>
            <a:ext cx="5085714" cy="4438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77000" y="1411298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Massive Exploration of Neural Machine </a:t>
            </a:r>
            <a:r>
              <a:rPr lang="en-US" altLang="zh-CN" sz="2400" dirty="0" smtClean="0"/>
              <a:t>Translation Architectures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97755" y="1642130"/>
            <a:ext cx="514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Google’s Neural Machine Translation System: Bridging the </a:t>
            </a:r>
            <a:r>
              <a:rPr lang="en-US" altLang="zh-CN" sz="2400" dirty="0" smtClean="0"/>
              <a:t>Gap between </a:t>
            </a:r>
            <a:r>
              <a:rPr lang="en-US" altLang="zh-CN" sz="2400" dirty="0"/>
              <a:t>Human and Machine Translation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755009" y="2736861"/>
            <a:ext cx="5085714" cy="8681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Attention</a:t>
            </a:r>
            <a:r>
              <a:rPr lang="zh-CN" altLang="en-US" dirty="0" smtClean="0"/>
              <a:t>中正态分布的作用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099610" y="1810850"/>
                <a:ext cx="4363502" cy="403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⊺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610" y="1810850"/>
                <a:ext cx="4363502" cy="403059"/>
              </a:xfrm>
              <a:prstGeom prst="rect">
                <a:avLst/>
              </a:prstGeom>
              <a:blipFill rotWithShape="0">
                <a:blip r:embed="rId2"/>
                <a:stretch>
                  <a:fillRect l="-1257" r="-209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3209516" y="3015801"/>
                <a:ext cx="6024075" cy="741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000" dirty="0"/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𝑠𝑐𝑜𝑟𝑒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⁡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16" y="3015801"/>
                <a:ext cx="6024075" cy="7416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90" y="4559306"/>
            <a:ext cx="8847619" cy="2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7074450" y="1803336"/>
                <a:ext cx="361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50" y="1803336"/>
                <a:ext cx="361406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89" r="-2703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1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何转化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</a:t>
            </a:r>
            <a:r>
              <a:rPr lang="zh-CN" altLang="en-US" dirty="0"/>
              <a:t>词</a:t>
            </a:r>
            <a:r>
              <a:rPr lang="zh-CN" altLang="en-US" dirty="0" smtClean="0"/>
              <a:t>对齐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98" y="1673059"/>
            <a:ext cx="4924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latin typeface="+mj-lt"/>
                <a:ea typeface="+mj-ea"/>
                <a:cs typeface="+mj-cs"/>
              </a:rPr>
              <a:t>Effective Approaches to Attention-based Neural Machine Translation</a:t>
            </a: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8" y="2600325"/>
            <a:ext cx="5419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2600325"/>
            <a:ext cx="65341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6343648" y="1673059"/>
            <a:ext cx="5686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latin typeface="+mj-lt"/>
                <a:ea typeface="+mj-ea"/>
                <a:cs typeface="+mj-cs"/>
              </a:rPr>
              <a:t>Neural Machine Translation with Supervised Attention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00900" y="5732533"/>
            <a:ext cx="4457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Simsun"/>
                <a:cs typeface="宋体" pitchFamily="2" charset="-122"/>
              </a:rPr>
              <a:t>Alignment Error Rate (AER)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Simsun"/>
                <a:cs typeface="宋体" pitchFamily="2" charset="-122"/>
              </a:rPr>
              <a:t>AER = 1 - (|A∩S| + |A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Simsun"/>
                <a:cs typeface="宋体" pitchFamily="2" charset="-122"/>
              </a:rPr>
              <a:t>∩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Simsun"/>
                <a:cs typeface="宋体" pitchFamily="2" charset="-122"/>
              </a:rPr>
              <a:t>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Simsun"/>
                <a:cs typeface="宋体" pitchFamily="2" charset="-122"/>
              </a:rPr>
              <a:t>|)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Simsun"/>
                <a:cs typeface="宋体" pitchFamily="2" charset="-122"/>
              </a:rPr>
              <a:t>/ (|A| + |S|)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50433" y="5983493"/>
            <a:ext cx="4457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Simsun"/>
                <a:cs typeface="宋体" pitchFamily="2" charset="-122"/>
              </a:rPr>
              <a:t>Attention: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Simsun"/>
                <a:cs typeface="宋体" pitchFamily="2" charset="-122"/>
              </a:rPr>
              <a:t> one-to-one alignments</a:t>
            </a:r>
          </a:p>
        </p:txBody>
      </p:sp>
      <p:sp>
        <p:nvSpPr>
          <p:cNvPr id="9" name="矩形 8"/>
          <p:cNvSpPr/>
          <p:nvPr/>
        </p:nvSpPr>
        <p:spPr>
          <a:xfrm>
            <a:off x="1350433" y="6383977"/>
            <a:ext cx="3533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Simsun"/>
                <a:cs typeface="宋体" pitchFamily="2" charset="-122"/>
              </a:rPr>
              <a:t>Aligner: one-to-many alignments</a:t>
            </a:r>
            <a:endParaRPr lang="zh-CN" altLang="zh-CN" sz="4000" b="1" dirty="0">
              <a:solidFill>
                <a:srgbClr val="FF0000"/>
              </a:solidFill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1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几种方法的优缺点？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18" y="1690688"/>
            <a:ext cx="9051597" cy="1587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8" y="3278073"/>
            <a:ext cx="9339880" cy="15655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18" y="4843649"/>
            <a:ext cx="9213201" cy="12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133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 Unicode MS</vt:lpstr>
      <vt:lpstr>Simsun</vt:lpstr>
      <vt:lpstr>宋体</vt:lpstr>
      <vt:lpstr>Arial</vt:lpstr>
      <vt:lpstr>Calibri</vt:lpstr>
      <vt:lpstr>Calibri Light</vt:lpstr>
      <vt:lpstr>Cambria Math</vt:lpstr>
      <vt:lpstr>Office 主题</vt:lpstr>
      <vt:lpstr>Encoder端为何不使用多层Bi-RNN</vt:lpstr>
      <vt:lpstr>Encoder端为何不使用多层Bi-RNN</vt:lpstr>
      <vt:lpstr>Local Attention中正态分布的作用</vt:lpstr>
      <vt:lpstr>如何转化Attention的词对齐</vt:lpstr>
      <vt:lpstr>几种方法的优缺点？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China</dc:creator>
  <cp:lastModifiedBy>China</cp:lastModifiedBy>
  <cp:revision>94</cp:revision>
  <dcterms:created xsi:type="dcterms:W3CDTF">2017-06-18T01:53:13Z</dcterms:created>
  <dcterms:modified xsi:type="dcterms:W3CDTF">2017-06-25T14:46:19Z</dcterms:modified>
</cp:coreProperties>
</file>