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5.xml" ContentType="application/vnd.openxmlformats-officedocument.presentationml.notesSlid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notesSlides/notesSlide6.xml" ContentType="application/vnd.openxmlformats-officedocument.presentationml.notesSlide+xml"/>
  <Override PartName="/ppt/charts/chart36.xml" ContentType="application/vnd.openxmlformats-officedocument.drawingml.chart+xml"/>
  <Override PartName="/ppt/notesSlides/notesSlide7.xml" ContentType="application/vnd.openxmlformats-officedocument.presentationml.notesSlide+xml"/>
  <Override PartName="/ppt/charts/chart37.xml" ContentType="application/vnd.openxmlformats-officedocument.drawingml.chart+xml"/>
  <Override PartName="/ppt/notesSlides/notesSlide8.xml" ContentType="application/vnd.openxmlformats-officedocument.presentationml.notesSlide+xml"/>
  <Override PartName="/ppt/charts/chart38.xml" ContentType="application/vnd.openxmlformats-officedocument.drawingml.chart+xml"/>
  <Override PartName="/ppt/notesSlides/notesSlide9.xml" ContentType="application/vnd.openxmlformats-officedocument.presentationml.notesSlide+xml"/>
  <Override PartName="/ppt/charts/chart39.xml" ContentType="application/vnd.openxmlformats-officedocument.drawingml.chart+xml"/>
  <Override PartName="/ppt/notesSlides/notesSlide10.xml" ContentType="application/vnd.openxmlformats-officedocument.presentationml.notesSlide+xml"/>
  <Override PartName="/ppt/charts/chart40.xml" ContentType="application/vnd.openxmlformats-officedocument.drawingml.chart+xml"/>
  <Override PartName="/ppt/notesSlides/notesSlide11.xml" ContentType="application/vnd.openxmlformats-officedocument.presentationml.notesSlide+xml"/>
  <Override PartName="/ppt/charts/chart41.xml" ContentType="application/vnd.openxmlformats-officedocument.drawingml.chart+xml"/>
  <Override PartName="/ppt/notesSlides/notesSlide12.xml" ContentType="application/vnd.openxmlformats-officedocument.presentationml.notesSlide+xml"/>
  <Override PartName="/ppt/charts/chart42.xml" ContentType="application/vnd.openxmlformats-officedocument.drawingml.chart+xml"/>
  <Override PartName="/ppt/notesSlides/notesSlide13.xml" ContentType="application/vnd.openxmlformats-officedocument.presentationml.notesSlide+xml"/>
  <Override PartName="/ppt/charts/chart43.xml" ContentType="application/vnd.openxmlformats-officedocument.drawingml.chart+xml"/>
  <Override PartName="/ppt/notesSlides/notesSlide14.xml" ContentType="application/vnd.openxmlformats-officedocument.presentationml.notesSlide+xml"/>
  <Override PartName="/ppt/charts/chart44.xml" ContentType="application/vnd.openxmlformats-officedocument.drawingml.chart+xml"/>
  <Override PartName="/ppt/notesSlides/notesSlide15.xml" ContentType="application/vnd.openxmlformats-officedocument.presentationml.notesSlide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47.xml" ContentType="application/vnd.openxmlformats-officedocument.drawingml.chart+xml"/>
  <Override PartName="/ppt/notesSlides/notesSlide40.xml" ContentType="application/vnd.openxmlformats-officedocument.presentationml.notesSlide+xml"/>
  <Override PartName="/ppt/charts/chart48.xml" ContentType="application/vnd.openxmlformats-officedocument.drawingml.chart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49.xml" ContentType="application/vnd.openxmlformats-officedocument.drawingml.chart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50.xml" ContentType="application/vnd.openxmlformats-officedocument.drawingml.chart+xml"/>
  <Override PartName="/ppt/notesSlides/notesSlide50.xml" ContentType="application/vnd.openxmlformats-officedocument.presentationml.notesSlide+xml"/>
  <Override PartName="/ppt/charts/chart51.xml" ContentType="application/vnd.openxmlformats-officedocument.drawingml.chart+xml"/>
  <Override PartName="/ppt/notesSlides/notesSlide51.xml" ContentType="application/vnd.openxmlformats-officedocument.presentationml.notesSlide+xml"/>
  <Override PartName="/ppt/charts/chart52.xml" ContentType="application/vnd.openxmlformats-officedocument.drawingml.chart+xml"/>
  <Override PartName="/ppt/notesSlides/notesSlide52.xml" ContentType="application/vnd.openxmlformats-officedocument.presentationml.notesSlide+xml"/>
  <Override PartName="/ppt/charts/chart53.xml" ContentType="application/vnd.openxmlformats-officedocument.drawingml.chart+xml"/>
  <Override PartName="/ppt/notesSlides/notesSlide53.xml" ContentType="application/vnd.openxmlformats-officedocument.presentationml.notesSlide+xml"/>
  <Override PartName="/ppt/charts/chart54.xml" ContentType="application/vnd.openxmlformats-officedocument.drawingml.chart+xml"/>
  <Override PartName="/ppt/notesSlides/notesSlide54.xml" ContentType="application/vnd.openxmlformats-officedocument.presentationml.notesSlide+xml"/>
  <Override PartName="/ppt/charts/chart55.xml" ContentType="application/vnd.openxmlformats-officedocument.drawingml.chart+xml"/>
  <Override PartName="/ppt/notesSlides/notesSlide55.xml" ContentType="application/vnd.openxmlformats-officedocument.presentationml.notesSlide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  <Override PartName="/ppt/charts/style21.xml" ContentType="application/vnd.ms-office.chartstyle+xml"/>
  <Override PartName="/ppt/charts/colors21.xml" ContentType="application/vnd.ms-office.chartcolorstyle+xml"/>
  <Override PartName="/ppt/charts/style22.xml" ContentType="application/vnd.ms-office.chartstyle+xml"/>
  <Override PartName="/ppt/charts/colors22.xml" ContentType="application/vnd.ms-office.chartcolorstyle+xml"/>
  <Override PartName="/ppt/charts/style23.xml" ContentType="application/vnd.ms-office.chartstyle+xml"/>
  <Override PartName="/ppt/charts/colors23.xml" ContentType="application/vnd.ms-office.chartcolorstyle+xml"/>
  <Override PartName="/ppt/charts/style24.xml" ContentType="application/vnd.ms-office.chartstyle+xml"/>
  <Override PartName="/ppt/charts/colors24.xml" ContentType="application/vnd.ms-office.chartcolorstyle+xml"/>
  <Override PartName="/ppt/charts/style25.xml" ContentType="application/vnd.ms-office.chartstyle+xml"/>
  <Override PartName="/ppt/charts/colors25.xml" ContentType="application/vnd.ms-office.chartcolorstyle+xml"/>
  <Override PartName="/ppt/charts/style26.xml" ContentType="application/vnd.ms-office.chartstyle+xml"/>
  <Override PartName="/ppt/charts/colors26.xml" ContentType="application/vnd.ms-office.chartcolorstyle+xml"/>
  <Override PartName="/ppt/charts/style27.xml" ContentType="application/vnd.ms-office.chartstyle+xml"/>
  <Override PartName="/ppt/charts/colors27.xml" ContentType="application/vnd.ms-office.chartcolorstyle+xml"/>
  <Override PartName="/ppt/charts/style28.xml" ContentType="application/vnd.ms-office.chartstyle+xml"/>
  <Override PartName="/ppt/charts/colors28.xml" ContentType="application/vnd.ms-office.chartcolorstyle+xml"/>
  <Override PartName="/ppt/charts/style29.xml" ContentType="application/vnd.ms-office.chartstyle+xml"/>
  <Override PartName="/ppt/charts/colors29.xml" ContentType="application/vnd.ms-office.chartcolorstyle+xml"/>
  <Override PartName="/ppt/charts/style30.xml" ContentType="application/vnd.ms-office.chartstyle+xml"/>
  <Override PartName="/ppt/charts/colors30.xml" ContentType="application/vnd.ms-office.chartcolorstyle+xml"/>
  <Override PartName="/ppt/charts/style31.xml" ContentType="application/vnd.ms-office.chartstyle+xml"/>
  <Override PartName="/ppt/charts/colors31.xml" ContentType="application/vnd.ms-office.chartcolorstyle+xml"/>
  <Override PartName="/ppt/charts/style32.xml" ContentType="application/vnd.ms-office.chartstyle+xml"/>
  <Override PartName="/ppt/charts/colors32.xml" ContentType="application/vnd.ms-office.chartcolorstyle+xml"/>
  <Override PartName="/ppt/charts/style33.xml" ContentType="application/vnd.ms-office.chartstyle+xml"/>
  <Override PartName="/ppt/charts/colors33.xml" ContentType="application/vnd.ms-office.chartcolorstyle+xml"/>
  <Override PartName="/ppt/charts/style34.xml" ContentType="application/vnd.ms-office.chartstyle+xml"/>
  <Override PartName="/ppt/charts/colors34.xml" ContentType="application/vnd.ms-office.chartcolorstyle+xml"/>
  <Override PartName="/ppt/charts/style35.xml" ContentType="application/vnd.ms-office.chartstyle+xml"/>
  <Override PartName="/ppt/charts/colors35.xml" ContentType="application/vnd.ms-office.chartcolorstyle+xml"/>
  <Override PartName="/ppt/charts/style36.xml" ContentType="application/vnd.ms-office.chartstyle+xml"/>
  <Override PartName="/ppt/charts/colors36.xml" ContentType="application/vnd.ms-office.chartcolorstyle+xml"/>
  <Override PartName="/ppt/charts/style37.xml" ContentType="application/vnd.ms-office.chartstyle+xml"/>
  <Override PartName="/ppt/charts/colors37.xml" ContentType="application/vnd.ms-office.chartcolorstyle+xml"/>
  <Override PartName="/ppt/charts/style38.xml" ContentType="application/vnd.ms-office.chartstyle+xml"/>
  <Override PartName="/ppt/charts/colors38.xml" ContentType="application/vnd.ms-office.chartcolorstyle+xml"/>
  <Override PartName="/ppt/charts/style39.xml" ContentType="application/vnd.ms-office.chartstyle+xml"/>
  <Override PartName="/ppt/charts/colors39.xml" ContentType="application/vnd.ms-office.chartcolorstyle+xml"/>
  <Override PartName="/ppt/charts/style40.xml" ContentType="application/vnd.ms-office.chartstyle+xml"/>
  <Override PartName="/ppt/charts/colors40.xml" ContentType="application/vnd.ms-office.chartcolorstyle+xml"/>
  <Override PartName="/ppt/charts/style41.xml" ContentType="application/vnd.ms-office.chartstyle+xml"/>
  <Override PartName="/ppt/charts/colors41.xml" ContentType="application/vnd.ms-office.chartcolorstyle+xml"/>
  <Override PartName="/ppt/charts/style42.xml" ContentType="application/vnd.ms-office.chartstyle+xml"/>
  <Override PartName="/ppt/charts/colors42.xml" ContentType="application/vnd.ms-office.chartcolorstyle+xml"/>
  <Override PartName="/ppt/charts/style43.xml" ContentType="application/vnd.ms-office.chartstyle+xml"/>
  <Override PartName="/ppt/charts/colors43.xml" ContentType="application/vnd.ms-office.chartcolorstyle+xml"/>
  <Override PartName="/ppt/charts/style44.xml" ContentType="application/vnd.ms-office.chartstyle+xml"/>
  <Override PartName="/ppt/charts/colors44.xml" ContentType="application/vnd.ms-office.chartcolorstyle+xml"/>
  <Override PartName="/ppt/charts/style45.xml" ContentType="application/vnd.ms-office.chartstyle+xml"/>
  <Override PartName="/ppt/charts/colors45.xml" ContentType="application/vnd.ms-office.chartcolorstyle+xml"/>
  <Override PartName="/ppt/charts/style46.xml" ContentType="application/vnd.ms-office.chartstyle+xml"/>
  <Override PartName="/ppt/charts/colors46.xml" ContentType="application/vnd.ms-office.chartcolorstyle+xml"/>
  <Override PartName="/ppt/charts/style47.xml" ContentType="application/vnd.ms-office.chartstyle+xml"/>
  <Override PartName="/ppt/charts/colors47.xml" ContentType="application/vnd.ms-office.chartcolorstyle+xml"/>
  <Override PartName="/ppt/charts/style48.xml" ContentType="application/vnd.ms-office.chartstyle+xml"/>
  <Override PartName="/ppt/charts/colors48.xml" ContentType="application/vnd.ms-office.chartcolorstyle+xml"/>
  <Override PartName="/ppt/charts/style49.xml" ContentType="application/vnd.ms-office.chartstyle+xml"/>
  <Override PartName="/ppt/charts/colors49.xml" ContentType="application/vnd.ms-office.chartcolorstyle+xml"/>
  <Override PartName="/ppt/charts/style50.xml" ContentType="application/vnd.ms-office.chartstyle+xml"/>
  <Override PartName="/ppt/charts/colors50.xml" ContentType="application/vnd.ms-office.chartcolorstyle+xml"/>
  <Override PartName="/ppt/charts/style51.xml" ContentType="application/vnd.ms-office.chartstyle+xml"/>
  <Override PartName="/ppt/charts/colors51.xml" ContentType="application/vnd.ms-office.chartcolorstyle+xml"/>
  <Override PartName="/ppt/charts/style52.xml" ContentType="application/vnd.ms-office.chartstyle+xml"/>
  <Override PartName="/ppt/charts/colors52.xml" ContentType="application/vnd.ms-office.chartcolorstyle+xml"/>
  <Override PartName="/ppt/charts/style53.xml" ContentType="application/vnd.ms-office.chartstyle+xml"/>
  <Override PartName="/ppt/charts/colors53.xml" ContentType="application/vnd.ms-office.chartcolorstyle+xml"/>
  <Override PartName="/ppt/charts/style54.xml" ContentType="application/vnd.ms-office.chartstyle+xml"/>
  <Override PartName="/ppt/charts/colors54.xml" ContentType="application/vnd.ms-office.chartcolorstyle+xml"/>
  <Override PartName="/ppt/charts/style55.xml" ContentType="application/vnd.ms-office.chartstyle+xml"/>
  <Override PartName="/ppt/charts/colors55.xml" ContentType="application/vnd.ms-office.chartcolorstyle+xml"/>
  <Override PartName="/ppt/charts/style56.xml" ContentType="application/vnd.ms-office.chartstyle+xml"/>
  <Override PartName="/ppt/charts/colors56.xml" ContentType="application/vnd.ms-office.chartcolorstyle+xml"/>
  <Override PartName="/ppt/charts/style57.xml" ContentType="application/vnd.ms-office.chartstyle+xml"/>
  <Override PartName="/ppt/charts/colors57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sldIdLst>
    <p:sldId id="397" r:id="rId2"/>
    <p:sldId id="398" r:id="rId3"/>
    <p:sldId id="399" r:id="rId4"/>
    <p:sldId id="406" r:id="rId5"/>
    <p:sldId id="407" r:id="rId6"/>
    <p:sldId id="403" r:id="rId7"/>
    <p:sldId id="405" r:id="rId8"/>
    <p:sldId id="404" r:id="rId9"/>
    <p:sldId id="256" r:id="rId10"/>
    <p:sldId id="268" r:id="rId11"/>
    <p:sldId id="269" r:id="rId12"/>
    <p:sldId id="271" r:id="rId13"/>
    <p:sldId id="270" r:id="rId14"/>
    <p:sldId id="273" r:id="rId15"/>
    <p:sldId id="280" r:id="rId16"/>
    <p:sldId id="278" r:id="rId17"/>
    <p:sldId id="283" r:id="rId18"/>
    <p:sldId id="284" r:id="rId19"/>
    <p:sldId id="285" r:id="rId20"/>
    <p:sldId id="286" r:id="rId21"/>
    <p:sldId id="288" r:id="rId22"/>
    <p:sldId id="289" r:id="rId23"/>
    <p:sldId id="287" r:id="rId24"/>
    <p:sldId id="279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7" r:id="rId34"/>
    <p:sldId id="306" r:id="rId35"/>
    <p:sldId id="308" r:id="rId36"/>
    <p:sldId id="309" r:id="rId37"/>
    <p:sldId id="310" r:id="rId38"/>
    <p:sldId id="311" r:id="rId39"/>
    <p:sldId id="312" r:id="rId40"/>
    <p:sldId id="314" r:id="rId41"/>
    <p:sldId id="315" r:id="rId42"/>
    <p:sldId id="317" r:id="rId43"/>
    <p:sldId id="316" r:id="rId44"/>
    <p:sldId id="318" r:id="rId45"/>
    <p:sldId id="321" r:id="rId46"/>
    <p:sldId id="322" r:id="rId47"/>
    <p:sldId id="319" r:id="rId48"/>
    <p:sldId id="323" r:id="rId49"/>
    <p:sldId id="290" r:id="rId50"/>
    <p:sldId id="324" r:id="rId51"/>
    <p:sldId id="326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41" r:id="rId61"/>
    <p:sldId id="337" r:id="rId62"/>
    <p:sldId id="338" r:id="rId63"/>
    <p:sldId id="339" r:id="rId64"/>
    <p:sldId id="340" r:id="rId65"/>
    <p:sldId id="342" r:id="rId66"/>
    <p:sldId id="343" r:id="rId67"/>
    <p:sldId id="344" r:id="rId68"/>
    <p:sldId id="345" r:id="rId69"/>
    <p:sldId id="328" r:id="rId70"/>
    <p:sldId id="408" r:id="rId71"/>
    <p:sldId id="346" r:id="rId72"/>
    <p:sldId id="348" r:id="rId73"/>
    <p:sldId id="347" r:id="rId74"/>
    <p:sldId id="349" r:id="rId75"/>
    <p:sldId id="350" r:id="rId76"/>
    <p:sldId id="351" r:id="rId77"/>
    <p:sldId id="354" r:id="rId78"/>
    <p:sldId id="357" r:id="rId79"/>
    <p:sldId id="358" r:id="rId80"/>
    <p:sldId id="359" r:id="rId81"/>
    <p:sldId id="363" r:id="rId82"/>
    <p:sldId id="364" r:id="rId83"/>
    <p:sldId id="365" r:id="rId84"/>
    <p:sldId id="366" r:id="rId85"/>
    <p:sldId id="367" r:id="rId86"/>
    <p:sldId id="368" r:id="rId87"/>
    <p:sldId id="369" r:id="rId88"/>
    <p:sldId id="370" r:id="rId89"/>
    <p:sldId id="372" r:id="rId90"/>
    <p:sldId id="373" r:id="rId91"/>
    <p:sldId id="374" r:id="rId92"/>
    <p:sldId id="375" r:id="rId93"/>
    <p:sldId id="377" r:id="rId94"/>
    <p:sldId id="378" r:id="rId95"/>
    <p:sldId id="376" r:id="rId96"/>
    <p:sldId id="379" r:id="rId97"/>
    <p:sldId id="387" r:id="rId98"/>
    <p:sldId id="381" r:id="rId99"/>
    <p:sldId id="382" r:id="rId100"/>
    <p:sldId id="388" r:id="rId101"/>
    <p:sldId id="383" r:id="rId102"/>
    <p:sldId id="385" r:id="rId103"/>
    <p:sldId id="389" r:id="rId104"/>
    <p:sldId id="390" r:id="rId105"/>
    <p:sldId id="386" r:id="rId106"/>
    <p:sldId id="384" r:id="rId107"/>
    <p:sldId id="391" r:id="rId108"/>
    <p:sldId id="392" r:id="rId109"/>
    <p:sldId id="393" r:id="rId110"/>
    <p:sldId id="394" r:id="rId111"/>
    <p:sldId id="395" r:id="rId112"/>
    <p:sldId id="409" r:id="rId113"/>
    <p:sldId id="412" r:id="rId114"/>
    <p:sldId id="411" r:id="rId115"/>
    <p:sldId id="396" r:id="rId116"/>
    <p:sldId id="413" r:id="rId1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package" Target="../embeddings/Microsoft_Excel____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4.xml"/><Relationship Id="rId2" Type="http://schemas.microsoft.com/office/2011/relationships/chartColorStyle" Target="colors14.xml"/><Relationship Id="rId1" Type="http://schemas.openxmlformats.org/officeDocument/2006/relationships/package" Target="../embeddings/Microsoft_Excel____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5.xml"/><Relationship Id="rId2" Type="http://schemas.microsoft.com/office/2011/relationships/chartColorStyle" Target="colors15.xml"/><Relationship Id="rId1" Type="http://schemas.openxmlformats.org/officeDocument/2006/relationships/package" Target="../embeddings/Microsoft_Excel____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2" Type="http://schemas.microsoft.com/office/2011/relationships/chartColorStyle" Target="colors16.xml"/><Relationship Id="rId1" Type="http://schemas.openxmlformats.org/officeDocument/2006/relationships/package" Target="../embeddings/Microsoft_Excel____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7.xml"/><Relationship Id="rId2" Type="http://schemas.microsoft.com/office/2011/relationships/chartColorStyle" Target="colors17.xml"/><Relationship Id="rId1" Type="http://schemas.openxmlformats.org/officeDocument/2006/relationships/package" Target="../embeddings/Microsoft_Excel____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18.xml"/><Relationship Id="rId2" Type="http://schemas.microsoft.com/office/2011/relationships/chartColorStyle" Target="colors18.xml"/><Relationship Id="rId1" Type="http://schemas.openxmlformats.org/officeDocument/2006/relationships/package" Target="../embeddings/Microsoft_Excel____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Style" Target="style19.xml"/><Relationship Id="rId2" Type="http://schemas.microsoft.com/office/2011/relationships/chartColorStyle" Target="colors19.xml"/><Relationship Id="rId1" Type="http://schemas.openxmlformats.org/officeDocument/2006/relationships/package" Target="../embeddings/Microsoft_Excel____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Style" Target="style20.xml"/><Relationship Id="rId2" Type="http://schemas.microsoft.com/office/2011/relationships/chartColorStyle" Target="colors20.xml"/><Relationship Id="rId1" Type="http://schemas.openxmlformats.org/officeDocument/2006/relationships/package" Target="../embeddings/Microsoft_Excel____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21.xml"/><Relationship Id="rId2" Type="http://schemas.microsoft.com/office/2011/relationships/chartColorStyle" Target="colors21.xml"/><Relationship Id="rId1" Type="http://schemas.openxmlformats.org/officeDocument/2006/relationships/package" Target="../embeddings/Microsoft_Excel____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Style" Target="style22.xml"/><Relationship Id="rId2" Type="http://schemas.microsoft.com/office/2011/relationships/chartColorStyle" Target="colors22.xml"/><Relationship Id="rId1" Type="http://schemas.openxmlformats.org/officeDocument/2006/relationships/package" Target="../embeddings/Microsoft_Excel____19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___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Style" Target="style23.xml"/><Relationship Id="rId2" Type="http://schemas.microsoft.com/office/2011/relationships/chartColorStyle" Target="colors23.xml"/><Relationship Id="rId1" Type="http://schemas.openxmlformats.org/officeDocument/2006/relationships/package" Target="../embeddings/Microsoft_Excel____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Style" Target="style24.xml"/><Relationship Id="rId2" Type="http://schemas.microsoft.com/office/2011/relationships/chartColorStyle" Target="colors24.xml"/><Relationship Id="rId1" Type="http://schemas.openxmlformats.org/officeDocument/2006/relationships/package" Target="../embeddings/Microsoft_Excel____21.xlsx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Style" Target="style25.xml"/><Relationship Id="rId2" Type="http://schemas.microsoft.com/office/2011/relationships/chartColorStyle" Target="colors25.xml"/><Relationship Id="rId1" Type="http://schemas.openxmlformats.org/officeDocument/2006/relationships/package" Target="../embeddings/Microsoft_Excel____22.xlsx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Style" Target="style26.xml"/><Relationship Id="rId2" Type="http://schemas.microsoft.com/office/2011/relationships/chartColorStyle" Target="colors26.xml"/><Relationship Id="rId1" Type="http://schemas.openxmlformats.org/officeDocument/2006/relationships/package" Target="../embeddings/Microsoft_Excel____23.xlsx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Style" Target="style27.xml"/><Relationship Id="rId2" Type="http://schemas.microsoft.com/office/2011/relationships/chartColorStyle" Target="colors27.xml"/><Relationship Id="rId1" Type="http://schemas.openxmlformats.org/officeDocument/2006/relationships/package" Target="../embeddings/Microsoft_Excel____24.xlsx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Style" Target="style28.xml"/><Relationship Id="rId2" Type="http://schemas.microsoft.com/office/2011/relationships/chartColorStyle" Target="colors28.xml"/><Relationship Id="rId1" Type="http://schemas.openxmlformats.org/officeDocument/2006/relationships/package" Target="../embeddings/Microsoft_Excel____25.xlsx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Style" Target="style29.xml"/><Relationship Id="rId2" Type="http://schemas.microsoft.com/office/2011/relationships/chartColorStyle" Target="colors29.xml"/><Relationship Id="rId1" Type="http://schemas.openxmlformats.org/officeDocument/2006/relationships/package" Target="../embeddings/Microsoft_Excel____26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Style" Target="style30.xml"/><Relationship Id="rId2" Type="http://schemas.microsoft.com/office/2011/relationships/chartColorStyle" Target="colors30.xml"/><Relationship Id="rId1" Type="http://schemas.openxmlformats.org/officeDocument/2006/relationships/package" Target="../embeddings/Microsoft_Excel____27.xlsx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Style" Target="style31.xml"/><Relationship Id="rId2" Type="http://schemas.microsoft.com/office/2011/relationships/chartColorStyle" Target="colors31.xml"/><Relationship Id="rId1" Type="http://schemas.openxmlformats.org/officeDocument/2006/relationships/package" Target="../embeddings/Microsoft_Excel____28.xlsx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Style" Target="style32.xml"/><Relationship Id="rId2" Type="http://schemas.microsoft.com/office/2011/relationships/chartColorStyle" Target="colors32.xml"/><Relationship Id="rId1" Type="http://schemas.openxmlformats.org/officeDocument/2006/relationships/package" Target="../embeddings/Microsoft_Excel____29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___3.xlsx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Style" Target="style33.xml"/><Relationship Id="rId2" Type="http://schemas.microsoft.com/office/2011/relationships/chartColorStyle" Target="colors33.xml"/><Relationship Id="rId1" Type="http://schemas.openxmlformats.org/officeDocument/2006/relationships/package" Target="../embeddings/Microsoft_Excel____30.xlsx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Style" Target="style34.xml"/><Relationship Id="rId2" Type="http://schemas.microsoft.com/office/2011/relationships/chartColorStyle" Target="colors34.xml"/><Relationship Id="rId1" Type="http://schemas.openxmlformats.org/officeDocument/2006/relationships/package" Target="../embeddings/Microsoft_Excel____31.xlsx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Style" Target="style35.xml"/><Relationship Id="rId2" Type="http://schemas.microsoft.com/office/2011/relationships/chartColorStyle" Target="colors35.xml"/><Relationship Id="rId1" Type="http://schemas.openxmlformats.org/officeDocument/2006/relationships/package" Target="../embeddings/Microsoft_Excel____32.xlsx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Style" Target="style36.xml"/><Relationship Id="rId2" Type="http://schemas.microsoft.com/office/2011/relationships/chartColorStyle" Target="colors36.xml"/><Relationship Id="rId1" Type="http://schemas.openxmlformats.org/officeDocument/2006/relationships/package" Target="../embeddings/Microsoft_Excel____33.xlsx"/></Relationships>
</file>

<file path=ppt/charts/_rels/chart34.xml.rels><?xml version="1.0" encoding="UTF-8" standalone="yes"?>
<Relationships xmlns="http://schemas.openxmlformats.org/package/2006/relationships"><Relationship Id="rId3" Type="http://schemas.microsoft.com/office/2011/relationships/chartStyle" Target="style37.xml"/><Relationship Id="rId2" Type="http://schemas.microsoft.com/office/2011/relationships/chartColorStyle" Target="colors37.xml"/><Relationship Id="rId1" Type="http://schemas.openxmlformats.org/officeDocument/2006/relationships/package" Target="../embeddings/Microsoft_Excel____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5.xlsx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Style" Target="style38.xml"/><Relationship Id="rId2" Type="http://schemas.microsoft.com/office/2011/relationships/chartColorStyle" Target="colors38.xml"/><Relationship Id="rId1" Type="http://schemas.openxmlformats.org/officeDocument/2006/relationships/package" Target="../embeddings/Microsoft_Excel____36.xlsx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Style" Target="style39.xml"/><Relationship Id="rId2" Type="http://schemas.microsoft.com/office/2011/relationships/chartColorStyle" Target="colors39.xml"/><Relationship Id="rId1" Type="http://schemas.openxmlformats.org/officeDocument/2006/relationships/package" Target="../embeddings/Microsoft_Excel____37.xlsx"/></Relationships>
</file>

<file path=ppt/charts/_rels/chart38.xml.rels><?xml version="1.0" encoding="UTF-8" standalone="yes"?>
<Relationships xmlns="http://schemas.openxmlformats.org/package/2006/relationships"><Relationship Id="rId3" Type="http://schemas.microsoft.com/office/2011/relationships/chartStyle" Target="style40.xml"/><Relationship Id="rId2" Type="http://schemas.microsoft.com/office/2011/relationships/chartColorStyle" Target="colors40.xml"/><Relationship Id="rId1" Type="http://schemas.openxmlformats.org/officeDocument/2006/relationships/package" Target="../embeddings/Microsoft_Excel____38.xlsx"/></Relationships>
</file>

<file path=ppt/charts/_rels/chart39.xml.rels><?xml version="1.0" encoding="UTF-8" standalone="yes"?>
<Relationships xmlns="http://schemas.openxmlformats.org/package/2006/relationships"><Relationship Id="rId3" Type="http://schemas.microsoft.com/office/2011/relationships/chartStyle" Target="style41.xml"/><Relationship Id="rId2" Type="http://schemas.microsoft.com/office/2011/relationships/chartColorStyle" Target="colors41.xml"/><Relationship Id="rId1" Type="http://schemas.openxmlformats.org/officeDocument/2006/relationships/package" Target="../embeddings/Microsoft_Excel____39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Excel____4.xlsx"/></Relationships>
</file>

<file path=ppt/charts/_rels/chart40.xml.rels><?xml version="1.0" encoding="UTF-8" standalone="yes"?>
<Relationships xmlns="http://schemas.openxmlformats.org/package/2006/relationships"><Relationship Id="rId3" Type="http://schemas.microsoft.com/office/2011/relationships/chartStyle" Target="style42.xml"/><Relationship Id="rId2" Type="http://schemas.microsoft.com/office/2011/relationships/chartColorStyle" Target="colors42.xml"/><Relationship Id="rId1" Type="http://schemas.openxmlformats.org/officeDocument/2006/relationships/package" Target="../embeddings/Microsoft_Excel____40.xlsx"/></Relationships>
</file>

<file path=ppt/charts/_rels/chart41.xml.rels><?xml version="1.0" encoding="UTF-8" standalone="yes"?>
<Relationships xmlns="http://schemas.openxmlformats.org/package/2006/relationships"><Relationship Id="rId3" Type="http://schemas.microsoft.com/office/2011/relationships/chartStyle" Target="style43.xml"/><Relationship Id="rId2" Type="http://schemas.microsoft.com/office/2011/relationships/chartColorStyle" Target="colors43.xml"/><Relationship Id="rId1" Type="http://schemas.openxmlformats.org/officeDocument/2006/relationships/package" Target="../embeddings/Microsoft_Excel____41.xlsx"/></Relationships>
</file>

<file path=ppt/charts/_rels/chart42.xml.rels><?xml version="1.0" encoding="UTF-8" standalone="yes"?>
<Relationships xmlns="http://schemas.openxmlformats.org/package/2006/relationships"><Relationship Id="rId3" Type="http://schemas.microsoft.com/office/2011/relationships/chartStyle" Target="style44.xml"/><Relationship Id="rId2" Type="http://schemas.microsoft.com/office/2011/relationships/chartColorStyle" Target="colors44.xml"/><Relationship Id="rId1" Type="http://schemas.openxmlformats.org/officeDocument/2006/relationships/package" Target="../embeddings/Microsoft_Excel____42.xlsx"/></Relationships>
</file>

<file path=ppt/charts/_rels/chart43.xml.rels><?xml version="1.0" encoding="UTF-8" standalone="yes"?>
<Relationships xmlns="http://schemas.openxmlformats.org/package/2006/relationships"><Relationship Id="rId3" Type="http://schemas.microsoft.com/office/2011/relationships/chartStyle" Target="style45.xml"/><Relationship Id="rId2" Type="http://schemas.microsoft.com/office/2011/relationships/chartColorStyle" Target="colors45.xml"/><Relationship Id="rId1" Type="http://schemas.openxmlformats.org/officeDocument/2006/relationships/package" Target="../embeddings/Microsoft_Excel____43.xlsx"/></Relationships>
</file>

<file path=ppt/charts/_rels/chart44.xml.rels><?xml version="1.0" encoding="UTF-8" standalone="yes"?>
<Relationships xmlns="http://schemas.openxmlformats.org/package/2006/relationships"><Relationship Id="rId3" Type="http://schemas.microsoft.com/office/2011/relationships/chartStyle" Target="style46.xml"/><Relationship Id="rId2" Type="http://schemas.microsoft.com/office/2011/relationships/chartColorStyle" Target="colors46.xml"/><Relationship Id="rId1" Type="http://schemas.openxmlformats.org/officeDocument/2006/relationships/package" Target="../embeddings/Microsoft_Excel____44.xlsx"/></Relationships>
</file>

<file path=ppt/charts/_rels/chart45.xml.rels><?xml version="1.0" encoding="UTF-8" standalone="yes"?>
<Relationships xmlns="http://schemas.openxmlformats.org/package/2006/relationships"><Relationship Id="rId3" Type="http://schemas.microsoft.com/office/2011/relationships/chartStyle" Target="style47.xml"/><Relationship Id="rId2" Type="http://schemas.microsoft.com/office/2011/relationships/chartColorStyle" Target="colors47.xml"/><Relationship Id="rId1" Type="http://schemas.openxmlformats.org/officeDocument/2006/relationships/package" Target="../embeddings/Microsoft_Excel____45.xlsx"/></Relationships>
</file>

<file path=ppt/charts/_rels/chart46.xml.rels><?xml version="1.0" encoding="UTF-8" standalone="yes"?>
<Relationships xmlns="http://schemas.openxmlformats.org/package/2006/relationships"><Relationship Id="rId3" Type="http://schemas.microsoft.com/office/2011/relationships/chartStyle" Target="style48.xml"/><Relationship Id="rId2" Type="http://schemas.microsoft.com/office/2011/relationships/chartColorStyle" Target="colors48.xml"/><Relationship Id="rId1" Type="http://schemas.openxmlformats.org/officeDocument/2006/relationships/package" Target="../embeddings/Microsoft_Excel____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9.xml.rels><?xml version="1.0" encoding="UTF-8" standalone="yes"?>
<Relationships xmlns="http://schemas.openxmlformats.org/package/2006/relationships"><Relationship Id="rId3" Type="http://schemas.microsoft.com/office/2011/relationships/chartStyle" Target="style49.xml"/><Relationship Id="rId2" Type="http://schemas.microsoft.com/office/2011/relationships/chartColorStyle" Target="colors49.xml"/><Relationship Id="rId1" Type="http://schemas.openxmlformats.org/officeDocument/2006/relationships/package" Target="../embeddings/Microsoft_Excel____47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Excel____5.xlsx"/></Relationships>
</file>

<file path=ppt/charts/_rels/chart50.xml.rels><?xml version="1.0" encoding="UTF-8" standalone="yes"?>
<Relationships xmlns="http://schemas.openxmlformats.org/package/2006/relationships"><Relationship Id="rId3" Type="http://schemas.microsoft.com/office/2011/relationships/chartStyle" Target="style50.xml"/><Relationship Id="rId2" Type="http://schemas.microsoft.com/office/2011/relationships/chartColorStyle" Target="colors50.xml"/><Relationship Id="rId1" Type="http://schemas.openxmlformats.org/officeDocument/2006/relationships/package" Target="../embeddings/Microsoft_Excel____48.xlsx"/></Relationships>
</file>

<file path=ppt/charts/_rels/chart51.xml.rels><?xml version="1.0" encoding="UTF-8" standalone="yes"?>
<Relationships xmlns="http://schemas.openxmlformats.org/package/2006/relationships"><Relationship Id="rId3" Type="http://schemas.microsoft.com/office/2011/relationships/chartStyle" Target="style51.xml"/><Relationship Id="rId2" Type="http://schemas.microsoft.com/office/2011/relationships/chartColorStyle" Target="colors51.xml"/><Relationship Id="rId1" Type="http://schemas.openxmlformats.org/officeDocument/2006/relationships/package" Target="../embeddings/Microsoft_Excel____49.xlsx"/></Relationships>
</file>

<file path=ppt/charts/_rels/chart52.xml.rels><?xml version="1.0" encoding="UTF-8" standalone="yes"?>
<Relationships xmlns="http://schemas.openxmlformats.org/package/2006/relationships"><Relationship Id="rId3" Type="http://schemas.microsoft.com/office/2011/relationships/chartStyle" Target="style52.xml"/><Relationship Id="rId2" Type="http://schemas.microsoft.com/office/2011/relationships/chartColorStyle" Target="colors52.xml"/><Relationship Id="rId1" Type="http://schemas.openxmlformats.org/officeDocument/2006/relationships/package" Target="../embeddings/Microsoft_Excel____50.xlsx"/></Relationships>
</file>

<file path=ppt/charts/_rels/chart53.xml.rels><?xml version="1.0" encoding="UTF-8" standalone="yes"?>
<Relationships xmlns="http://schemas.openxmlformats.org/package/2006/relationships"><Relationship Id="rId3" Type="http://schemas.microsoft.com/office/2011/relationships/chartStyle" Target="style53.xml"/><Relationship Id="rId2" Type="http://schemas.microsoft.com/office/2011/relationships/chartColorStyle" Target="colors53.xml"/><Relationship Id="rId1" Type="http://schemas.openxmlformats.org/officeDocument/2006/relationships/package" Target="../embeddings/Microsoft_Excel____51.xlsx"/></Relationships>
</file>

<file path=ppt/charts/_rels/chart54.xml.rels><?xml version="1.0" encoding="UTF-8" standalone="yes"?>
<Relationships xmlns="http://schemas.openxmlformats.org/package/2006/relationships"><Relationship Id="rId3" Type="http://schemas.microsoft.com/office/2011/relationships/chartStyle" Target="style54.xml"/><Relationship Id="rId2" Type="http://schemas.microsoft.com/office/2011/relationships/chartColorStyle" Target="colors54.xml"/><Relationship Id="rId1" Type="http://schemas.openxmlformats.org/officeDocument/2006/relationships/package" Target="../embeddings/Microsoft_Excel____52.xlsx"/></Relationships>
</file>

<file path=ppt/charts/_rels/chart55.xml.rels><?xml version="1.0" encoding="UTF-8" standalone="yes"?>
<Relationships xmlns="http://schemas.openxmlformats.org/package/2006/relationships"><Relationship Id="rId3" Type="http://schemas.microsoft.com/office/2011/relationships/chartStyle" Target="style55.xml"/><Relationship Id="rId2" Type="http://schemas.microsoft.com/office/2011/relationships/chartColorStyle" Target="colors55.xml"/><Relationship Id="rId1" Type="http://schemas.openxmlformats.org/officeDocument/2006/relationships/package" Target="../embeddings/Microsoft_Excel____53.xlsx"/></Relationships>
</file>

<file path=ppt/charts/_rels/chart56.xml.rels><?xml version="1.0" encoding="UTF-8" standalone="yes"?>
<Relationships xmlns="http://schemas.openxmlformats.org/package/2006/relationships"><Relationship Id="rId3" Type="http://schemas.microsoft.com/office/2011/relationships/chartStyle" Target="style56.xml"/><Relationship Id="rId2" Type="http://schemas.microsoft.com/office/2011/relationships/chartColorStyle" Target="colors56.xml"/><Relationship Id="rId1" Type="http://schemas.openxmlformats.org/officeDocument/2006/relationships/package" Target="../embeddings/Microsoft_Excel____54.xlsx"/></Relationships>
</file>

<file path=ppt/charts/_rels/chart57.xml.rels><?xml version="1.0" encoding="UTF-8" standalone="yes"?>
<Relationships xmlns="http://schemas.openxmlformats.org/package/2006/relationships"><Relationship Id="rId3" Type="http://schemas.microsoft.com/office/2011/relationships/chartStyle" Target="style57.xml"/><Relationship Id="rId2" Type="http://schemas.microsoft.com/office/2011/relationships/chartColorStyle" Target="colors57.xml"/><Relationship Id="rId1" Type="http://schemas.openxmlformats.org/officeDocument/2006/relationships/package" Target="../embeddings/Microsoft_Excel____5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383006188023477E-2"/>
          <c:y val="3.6959357752132459E-2"/>
          <c:w val="0.85361302770522507"/>
          <c:h val="0.821625689914701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2225" cap="rnd">
                <a:noFill/>
                <a:prstDash val="solid"/>
              </a:ln>
              <a:effectLst/>
            </c:spPr>
            <c:trendlineType val="linear"/>
            <c:forward val="5"/>
            <c:backward val="5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155</c:v>
                </c:pt>
                <c:pt idx="1">
                  <c:v>165</c:v>
                </c:pt>
                <c:pt idx="2">
                  <c:v>168</c:v>
                </c:pt>
                <c:pt idx="3">
                  <c:v>153</c:v>
                </c:pt>
                <c:pt idx="4">
                  <c:v>160</c:v>
                </c:pt>
                <c:pt idx="5">
                  <c:v>158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53</c:v>
                </c:pt>
                <c:pt idx="1">
                  <c:v>63</c:v>
                </c:pt>
                <c:pt idx="2">
                  <c:v>68</c:v>
                </c:pt>
                <c:pt idx="3">
                  <c:v>52</c:v>
                </c:pt>
                <c:pt idx="4">
                  <c:v>61</c:v>
                </c:pt>
                <c:pt idx="5">
                  <c:v>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054912"/>
        <c:axId val="290056448"/>
      </c:scatterChart>
      <c:valAx>
        <c:axId val="290054912"/>
        <c:scaling>
          <c:orientation val="minMax"/>
          <c:max val="180"/>
          <c:min val="15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90056448"/>
        <c:crosses val="autoZero"/>
        <c:crossBetween val="midCat"/>
        <c:majorUnit val="5"/>
      </c:valAx>
      <c:valAx>
        <c:axId val="290056448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90054912"/>
        <c:crosses val="autoZero"/>
        <c:crossBetween val="midCat"/>
      </c:valAx>
      <c:spPr>
        <a:noFill/>
        <a:ln w="381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280000"/>
        <c:axId val="311281920"/>
      </c:scatterChart>
      <c:valAx>
        <c:axId val="311280000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281920"/>
        <c:crosses val="autoZero"/>
        <c:crossBetween val="midCat"/>
        <c:majorUnit val="1"/>
      </c:valAx>
      <c:valAx>
        <c:axId val="311281920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28000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317632"/>
        <c:axId val="311319552"/>
      </c:scatterChart>
      <c:valAx>
        <c:axId val="311317632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319552"/>
        <c:crosses val="autoZero"/>
        <c:crossBetween val="midCat"/>
        <c:majorUnit val="0.5"/>
      </c:valAx>
      <c:valAx>
        <c:axId val="311319552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31763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370496"/>
        <c:axId val="311372416"/>
      </c:scatterChart>
      <c:valAx>
        <c:axId val="311370496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372416"/>
        <c:crosses val="autoZero"/>
        <c:crossBetween val="midCat"/>
        <c:majorUnit val="1"/>
      </c:valAx>
      <c:valAx>
        <c:axId val="31137241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37049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1198464"/>
        <c:axId val="291200384"/>
      </c:scatterChart>
      <c:valAx>
        <c:axId val="291198464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1200384"/>
        <c:crosses val="autoZero"/>
        <c:crossBetween val="midCat"/>
        <c:majorUnit val="0.5"/>
      </c:valAx>
      <c:valAx>
        <c:axId val="291200384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11984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1283328"/>
        <c:axId val="291285248"/>
      </c:scatterChart>
      <c:valAx>
        <c:axId val="291283328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1285248"/>
        <c:crosses val="autoZero"/>
        <c:crossBetween val="midCat"/>
        <c:majorUnit val="1"/>
      </c:valAx>
      <c:valAx>
        <c:axId val="291285248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128332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055488"/>
        <c:axId val="311057408"/>
      </c:scatterChart>
      <c:valAx>
        <c:axId val="311055488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057408"/>
        <c:crosses val="autoZero"/>
        <c:crossBetween val="midCat"/>
        <c:majorUnit val="0.5"/>
      </c:valAx>
      <c:valAx>
        <c:axId val="311057408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0554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481856"/>
        <c:axId val="247483776"/>
      </c:scatterChart>
      <c:valAx>
        <c:axId val="247481856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483776"/>
        <c:crosses val="autoZero"/>
        <c:crossBetween val="midCat"/>
        <c:majorUnit val="1"/>
      </c:valAx>
      <c:valAx>
        <c:axId val="24748377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48185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2">
                  <c:v>1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2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552256"/>
        <c:axId val="247558528"/>
      </c:scatterChart>
      <c:valAx>
        <c:axId val="247552256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558528"/>
        <c:crosses val="autoZero"/>
        <c:crossBetween val="midCat"/>
        <c:majorUnit val="0.5"/>
      </c:valAx>
      <c:valAx>
        <c:axId val="247558528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55225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675520"/>
        <c:axId val="247718656"/>
      </c:scatterChart>
      <c:valAx>
        <c:axId val="247675520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718656"/>
        <c:crosses val="autoZero"/>
        <c:crossBetween val="midCat"/>
        <c:majorUnit val="1"/>
      </c:valAx>
      <c:valAx>
        <c:axId val="24771865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6755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2">
                  <c:v>1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2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0971776"/>
        <c:axId val="311010816"/>
      </c:scatterChart>
      <c:valAx>
        <c:axId val="310971776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010816"/>
        <c:crosses val="autoZero"/>
        <c:crossBetween val="midCat"/>
        <c:majorUnit val="0.5"/>
      </c:valAx>
      <c:valAx>
        <c:axId val="311010816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097177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383006188023477E-2"/>
          <c:y val="3.6959357752132459E-2"/>
          <c:w val="0.85361302770522507"/>
          <c:h val="0.821625689914701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2225" cap="rnd">
                <a:noFill/>
                <a:prstDash val="solid"/>
              </a:ln>
              <a:effectLst/>
            </c:spPr>
            <c:trendlineType val="log"/>
            <c:forward val="5"/>
            <c:backward val="5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153</c:v>
                </c:pt>
                <c:pt idx="1">
                  <c:v>155</c:v>
                </c:pt>
                <c:pt idx="2">
                  <c:v>158</c:v>
                </c:pt>
                <c:pt idx="3">
                  <c:v>160</c:v>
                </c:pt>
                <c:pt idx="4">
                  <c:v>165</c:v>
                </c:pt>
                <c:pt idx="5">
                  <c:v>168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52</c:v>
                </c:pt>
                <c:pt idx="1">
                  <c:v>53</c:v>
                </c:pt>
                <c:pt idx="2">
                  <c:v>55</c:v>
                </c:pt>
                <c:pt idx="3">
                  <c:v>61</c:v>
                </c:pt>
                <c:pt idx="4">
                  <c:v>63</c:v>
                </c:pt>
                <c:pt idx="5">
                  <c:v>68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624256"/>
        <c:axId val="290625792"/>
      </c:scatterChart>
      <c:valAx>
        <c:axId val="290624256"/>
        <c:scaling>
          <c:orientation val="minMax"/>
          <c:max val="180"/>
          <c:min val="15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90625792"/>
        <c:crosses val="autoZero"/>
        <c:crossBetween val="midCat"/>
        <c:majorUnit val="5"/>
      </c:valAx>
      <c:valAx>
        <c:axId val="290625792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90624256"/>
        <c:crosses val="autoZero"/>
        <c:crossBetween val="midCat"/>
      </c:valAx>
      <c:spPr>
        <a:noFill/>
        <a:ln w="381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140352"/>
        <c:axId val="311142272"/>
      </c:scatterChart>
      <c:valAx>
        <c:axId val="311140352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142272"/>
        <c:crosses val="autoZero"/>
        <c:crossBetween val="midCat"/>
        <c:majorUnit val="1"/>
      </c:valAx>
      <c:valAx>
        <c:axId val="311142272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14035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2">
                  <c:v>1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2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161600"/>
        <c:axId val="311163520"/>
      </c:scatterChart>
      <c:valAx>
        <c:axId val="311161600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163520"/>
        <c:crosses val="autoZero"/>
        <c:crossBetween val="midCat"/>
        <c:majorUnit val="0.5"/>
      </c:valAx>
      <c:valAx>
        <c:axId val="311163520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16160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814400"/>
        <c:axId val="247845248"/>
      </c:scatterChart>
      <c:valAx>
        <c:axId val="247814400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845248"/>
        <c:crosses val="autoZero"/>
        <c:crossBetween val="midCat"/>
        <c:majorUnit val="1"/>
      </c:valAx>
      <c:valAx>
        <c:axId val="247845248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81440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2">
                  <c:v>1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2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876608"/>
        <c:axId val="247882880"/>
      </c:scatterChart>
      <c:valAx>
        <c:axId val="247876608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882880"/>
        <c:crosses val="autoZero"/>
        <c:crossBetween val="midCat"/>
        <c:majorUnit val="0.5"/>
      </c:valAx>
      <c:valAx>
        <c:axId val="247882880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87660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001280"/>
        <c:axId val="248003200"/>
      </c:scatterChart>
      <c:valAx>
        <c:axId val="248001280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003200"/>
        <c:crosses val="autoZero"/>
        <c:crossBetween val="midCat"/>
        <c:majorUnit val="1"/>
      </c:valAx>
      <c:valAx>
        <c:axId val="248003200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00128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1">
                  <c:v>0.5</c:v>
                </c:pt>
                <c:pt idx="2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1">
                  <c:v>0.57999999999999996</c:v>
                </c:pt>
                <c:pt idx="2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030720"/>
        <c:axId val="248032640"/>
      </c:scatterChart>
      <c:valAx>
        <c:axId val="248030720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032640"/>
        <c:crosses val="autoZero"/>
        <c:crossBetween val="midCat"/>
        <c:majorUnit val="0.5"/>
      </c:valAx>
      <c:valAx>
        <c:axId val="248032640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0307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053952"/>
        <c:axId val="317146240"/>
      </c:scatterChart>
      <c:valAx>
        <c:axId val="317053952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7146240"/>
        <c:crosses val="autoZero"/>
        <c:crossBetween val="midCat"/>
        <c:majorUnit val="1"/>
      </c:valAx>
      <c:valAx>
        <c:axId val="317146240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705395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0.5</c:v>
                </c:pt>
                <c:pt idx="2">
                  <c:v>1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2.2999999999999998</c:v>
                </c:pt>
                <c:pt idx="1">
                  <c:v>0.57999999999999996</c:v>
                </c:pt>
                <c:pt idx="2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198336"/>
        <c:axId val="317200256"/>
      </c:scatterChart>
      <c:valAx>
        <c:axId val="317198336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7200256"/>
        <c:crosses val="autoZero"/>
        <c:crossBetween val="midCat"/>
        <c:majorUnit val="0.5"/>
      </c:valAx>
      <c:valAx>
        <c:axId val="317200256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719833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430976"/>
        <c:axId val="316457728"/>
      </c:scatterChart>
      <c:valAx>
        <c:axId val="316430976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457728"/>
        <c:crosses val="autoZero"/>
        <c:crossBetween val="midCat"/>
        <c:majorUnit val="1"/>
      </c:valAx>
      <c:valAx>
        <c:axId val="316457728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43097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0.57999999999999996</c:v>
                </c:pt>
                <c:pt idx="2">
                  <c:v>0</c:v>
                </c:pt>
                <c:pt idx="3">
                  <c:v>0.57999999999999996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472704"/>
        <c:axId val="316495360"/>
      </c:scatterChart>
      <c:valAx>
        <c:axId val="316472704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495360"/>
        <c:crosses val="autoZero"/>
        <c:crossBetween val="midCat"/>
        <c:majorUnit val="0.5"/>
      </c:valAx>
      <c:valAx>
        <c:axId val="316495360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47270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383006188023477E-2"/>
          <c:y val="3.6959357752132459E-2"/>
          <c:w val="0.85361302770522507"/>
          <c:h val="0.821625689914701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2225" cap="rnd">
                <a:noFill/>
                <a:prstDash val="solid"/>
              </a:ln>
              <a:effectLst/>
            </c:spPr>
            <c:trendlineType val="log"/>
            <c:forward val="5"/>
            <c:backward val="5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153</c:v>
                </c:pt>
                <c:pt idx="1">
                  <c:v>155</c:v>
                </c:pt>
                <c:pt idx="2">
                  <c:v>158</c:v>
                </c:pt>
                <c:pt idx="3">
                  <c:v>160</c:v>
                </c:pt>
                <c:pt idx="4">
                  <c:v>165</c:v>
                </c:pt>
                <c:pt idx="5">
                  <c:v>168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52</c:v>
                </c:pt>
                <c:pt idx="1">
                  <c:v>53</c:v>
                </c:pt>
                <c:pt idx="2">
                  <c:v>55</c:v>
                </c:pt>
                <c:pt idx="3">
                  <c:v>61</c:v>
                </c:pt>
                <c:pt idx="4">
                  <c:v>63</c:v>
                </c:pt>
                <c:pt idx="5">
                  <c:v>68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239232"/>
        <c:axId val="290240768"/>
      </c:scatterChart>
      <c:valAx>
        <c:axId val="290239232"/>
        <c:scaling>
          <c:orientation val="minMax"/>
          <c:max val="180"/>
          <c:min val="15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90240768"/>
        <c:crosses val="autoZero"/>
        <c:crossBetween val="midCat"/>
        <c:majorUnit val="5"/>
      </c:valAx>
      <c:valAx>
        <c:axId val="290240768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90239232"/>
        <c:crosses val="autoZero"/>
        <c:crossBetween val="midCat"/>
      </c:valAx>
      <c:spPr>
        <a:noFill/>
        <a:ln w="381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601472"/>
        <c:axId val="316603392"/>
      </c:scatterChart>
      <c:valAx>
        <c:axId val="316601472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603392"/>
        <c:crosses val="autoZero"/>
        <c:crossBetween val="midCat"/>
        <c:majorUnit val="1"/>
      </c:valAx>
      <c:valAx>
        <c:axId val="316603392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60147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0.57999999999999996</c:v>
                </c:pt>
                <c:pt idx="2">
                  <c:v>0</c:v>
                </c:pt>
                <c:pt idx="3">
                  <c:v>0.57999999999999996</c:v>
                </c:pt>
                <c:pt idx="4">
                  <c:v>2.2999999999999998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630912"/>
        <c:axId val="316641280"/>
      </c:scatterChart>
      <c:valAx>
        <c:axId val="316630912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641280"/>
        <c:crosses val="autoZero"/>
        <c:crossBetween val="midCat"/>
        <c:majorUnit val="0.5"/>
      </c:valAx>
      <c:valAx>
        <c:axId val="316641280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63091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808576"/>
        <c:axId val="316835328"/>
      </c:scatterChart>
      <c:valAx>
        <c:axId val="316808576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835328"/>
        <c:crosses val="autoZero"/>
        <c:crossBetween val="midCat"/>
        <c:majorUnit val="1"/>
      </c:valAx>
      <c:valAx>
        <c:axId val="316835328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80857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0.57999999999999996</c:v>
                </c:pt>
                <c:pt idx="2">
                  <c:v>0</c:v>
                </c:pt>
                <c:pt idx="3">
                  <c:v>0.57999999999999996</c:v>
                </c:pt>
                <c:pt idx="4">
                  <c:v>2.2999999999999998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862848"/>
        <c:axId val="316864768"/>
      </c:scatterChart>
      <c:valAx>
        <c:axId val="316862848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864768"/>
        <c:crosses val="autoZero"/>
        <c:crossBetween val="midCat"/>
        <c:majorUnit val="0.5"/>
      </c:valAx>
      <c:valAx>
        <c:axId val="316864768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86284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970112"/>
        <c:axId val="316972032"/>
      </c:scatterChart>
      <c:valAx>
        <c:axId val="316970112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972032"/>
        <c:crosses val="autoZero"/>
        <c:crossBetween val="midCat"/>
        <c:majorUnit val="1"/>
      </c:valAx>
      <c:valAx>
        <c:axId val="316972032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97011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18"/>
            </c:marker>
            <c:bubble3D val="0"/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0.57999999999999996</c:v>
                </c:pt>
                <c:pt idx="2">
                  <c:v>0</c:v>
                </c:pt>
                <c:pt idx="3">
                  <c:v>0.57999999999999996</c:v>
                </c:pt>
                <c:pt idx="4">
                  <c:v>2.2999999999999998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991360"/>
        <c:axId val="317796352"/>
      </c:scatterChart>
      <c:valAx>
        <c:axId val="316991360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7796352"/>
        <c:crosses val="autoZero"/>
        <c:crossBetween val="midCat"/>
        <c:majorUnit val="0.5"/>
      </c:valAx>
      <c:valAx>
        <c:axId val="317796352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9913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0.57999999999999996</c:v>
                </c:pt>
                <c:pt idx="2">
                  <c:v>0</c:v>
                </c:pt>
                <c:pt idx="3">
                  <c:v>0.57999999999999996</c:v>
                </c:pt>
                <c:pt idx="4">
                  <c:v>2.2999999999999998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840384"/>
        <c:axId val="317854848"/>
      </c:scatterChart>
      <c:valAx>
        <c:axId val="317840384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7854848"/>
        <c:crosses val="autoZero"/>
        <c:crossBetween val="midCat"/>
        <c:majorUnit val="0.5"/>
      </c:valAx>
      <c:valAx>
        <c:axId val="317854848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784038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0.57999999999999996</c:v>
                </c:pt>
                <c:pt idx="2">
                  <c:v>0</c:v>
                </c:pt>
                <c:pt idx="3">
                  <c:v>0.57999999999999996</c:v>
                </c:pt>
                <c:pt idx="4">
                  <c:v>2.2999999999999998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357504"/>
        <c:axId val="318359424"/>
      </c:scatterChart>
      <c:valAx>
        <c:axId val="318357504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8359424"/>
        <c:crosses val="autoZero"/>
        <c:crossBetween val="midCat"/>
        <c:majorUnit val="0.5"/>
      </c:valAx>
      <c:valAx>
        <c:axId val="318359424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835750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0.57999999999999996</c:v>
                </c:pt>
                <c:pt idx="2">
                  <c:v>0</c:v>
                </c:pt>
                <c:pt idx="3">
                  <c:v>0.57999999999999996</c:v>
                </c:pt>
                <c:pt idx="4">
                  <c:v>2.2999999999999998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083456"/>
        <c:axId val="318085376"/>
      </c:scatterChart>
      <c:valAx>
        <c:axId val="318083456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8085376"/>
        <c:crosses val="autoZero"/>
        <c:crossBetween val="midCat"/>
        <c:majorUnit val="0.5"/>
      </c:valAx>
      <c:valAx>
        <c:axId val="318085376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808345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0.57999999999999996</c:v>
                </c:pt>
                <c:pt idx="2">
                  <c:v>0</c:v>
                </c:pt>
                <c:pt idx="3">
                  <c:v>0.57999999999999996</c:v>
                </c:pt>
                <c:pt idx="4">
                  <c:v>2.2999999999999998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141568"/>
        <c:axId val="318143488"/>
      </c:scatterChart>
      <c:valAx>
        <c:axId val="318141568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8143488"/>
        <c:crosses val="autoZero"/>
        <c:crossBetween val="midCat"/>
        <c:majorUnit val="0.5"/>
      </c:valAx>
      <c:valAx>
        <c:axId val="318143488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81415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383006188023477E-2"/>
          <c:y val="3.6959357752132459E-2"/>
          <c:w val="0.85361302770522507"/>
          <c:h val="0.821625689914701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2225" cap="rnd">
                <a:noFill/>
                <a:prstDash val="solid"/>
              </a:ln>
              <a:effectLst/>
            </c:spPr>
            <c:trendlineType val="log"/>
            <c:forward val="5"/>
            <c:backward val="5"/>
            <c:dispRSqr val="0"/>
            <c:dispEq val="0"/>
          </c:trendline>
          <c:trendline>
            <c:spPr>
              <a:ln w="19050" cap="rnd">
                <a:noFill/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trendline>
            <c:spPr>
              <a:ln w="38100" cap="rnd">
                <a:solidFill>
                  <a:schemeClr val="tx1"/>
                </a:solidFill>
                <a:prstDash val="dash"/>
              </a:ln>
              <a:effectLst/>
            </c:spPr>
            <c:trendlineType val="linear"/>
            <c:forward val="2"/>
            <c:backward val="3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153</c:v>
                </c:pt>
                <c:pt idx="1">
                  <c:v>155</c:v>
                </c:pt>
                <c:pt idx="2">
                  <c:v>158</c:v>
                </c:pt>
                <c:pt idx="3">
                  <c:v>160</c:v>
                </c:pt>
                <c:pt idx="4">
                  <c:v>165</c:v>
                </c:pt>
                <c:pt idx="5">
                  <c:v>168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52</c:v>
                </c:pt>
                <c:pt idx="1">
                  <c:v>53</c:v>
                </c:pt>
                <c:pt idx="2">
                  <c:v>55</c:v>
                </c:pt>
                <c:pt idx="3">
                  <c:v>61</c:v>
                </c:pt>
                <c:pt idx="4">
                  <c:v>63</c:v>
                </c:pt>
                <c:pt idx="5">
                  <c:v>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335744"/>
        <c:axId val="290337536"/>
      </c:scatterChart>
      <c:valAx>
        <c:axId val="290335744"/>
        <c:scaling>
          <c:orientation val="minMax"/>
          <c:max val="180"/>
          <c:min val="15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90337536"/>
        <c:crosses val="autoZero"/>
        <c:crossBetween val="midCat"/>
        <c:majorUnit val="5"/>
      </c:valAx>
      <c:valAx>
        <c:axId val="290337536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90335744"/>
        <c:crosses val="autoZero"/>
        <c:crossBetween val="midCat"/>
      </c:valAx>
      <c:spPr>
        <a:noFill/>
        <a:ln w="381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0.57999999999999996</c:v>
                </c:pt>
                <c:pt idx="2">
                  <c:v>0</c:v>
                </c:pt>
                <c:pt idx="3">
                  <c:v>0.57999999999999996</c:v>
                </c:pt>
                <c:pt idx="4">
                  <c:v>2.2999999999999998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233216"/>
        <c:axId val="318251776"/>
      </c:scatterChart>
      <c:valAx>
        <c:axId val="318233216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8251776"/>
        <c:crosses val="autoZero"/>
        <c:crossBetween val="midCat"/>
        <c:majorUnit val="0.5"/>
      </c:valAx>
      <c:valAx>
        <c:axId val="318251776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823321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0.57999999999999996</c:v>
                </c:pt>
                <c:pt idx="2">
                  <c:v>0</c:v>
                </c:pt>
                <c:pt idx="3">
                  <c:v>0.57999999999999996</c:v>
                </c:pt>
                <c:pt idx="4">
                  <c:v>2.2999999999999998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644608"/>
        <c:axId val="318646528"/>
      </c:scatterChart>
      <c:valAx>
        <c:axId val="318644608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8646528"/>
        <c:crosses val="autoZero"/>
        <c:crossBetween val="midCat"/>
        <c:majorUnit val="0.5"/>
      </c:valAx>
      <c:valAx>
        <c:axId val="318646528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864460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0.57999999999999996</c:v>
                </c:pt>
                <c:pt idx="2">
                  <c:v>0</c:v>
                </c:pt>
                <c:pt idx="3">
                  <c:v>0.57999999999999996</c:v>
                </c:pt>
                <c:pt idx="4">
                  <c:v>2.2999999999999998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691584"/>
        <c:axId val="318738816"/>
      </c:scatterChart>
      <c:valAx>
        <c:axId val="318691584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8738816"/>
        <c:crosses val="autoZero"/>
        <c:crossBetween val="midCat"/>
        <c:majorUnit val="0.5"/>
      </c:valAx>
      <c:valAx>
        <c:axId val="318738816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869158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0.57999999999999996</c:v>
                </c:pt>
                <c:pt idx="2">
                  <c:v>0</c:v>
                </c:pt>
                <c:pt idx="3">
                  <c:v>0.57999999999999996</c:v>
                </c:pt>
                <c:pt idx="4">
                  <c:v>2.2999999999999998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431616"/>
        <c:axId val="318433536"/>
      </c:scatterChart>
      <c:valAx>
        <c:axId val="318431616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8433536"/>
        <c:crosses val="autoZero"/>
        <c:crossBetween val="midCat"/>
        <c:majorUnit val="0.5"/>
      </c:valAx>
      <c:valAx>
        <c:axId val="318433536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843161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0.57999999999999996</c:v>
                </c:pt>
                <c:pt idx="2">
                  <c:v>0</c:v>
                </c:pt>
                <c:pt idx="3">
                  <c:v>0.57999999999999996</c:v>
                </c:pt>
                <c:pt idx="4">
                  <c:v>2.2999999999999998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591744"/>
        <c:axId val="318593664"/>
      </c:scatterChart>
      <c:valAx>
        <c:axId val="318591744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8593664"/>
        <c:crosses val="autoZero"/>
        <c:crossBetween val="midCat"/>
        <c:majorUnit val="0.5"/>
      </c:valAx>
      <c:valAx>
        <c:axId val="318593664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859174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2.2999999999999998</c:v>
                </c:pt>
                <c:pt idx="1">
                  <c:v>0.9</c:v>
                </c:pt>
                <c:pt idx="2">
                  <c:v>0.5</c:v>
                </c:pt>
                <c:pt idx="3">
                  <c:v>0.9</c:v>
                </c:pt>
                <c:pt idx="4">
                  <c:v>1.8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133184"/>
        <c:axId val="319135104"/>
      </c:scatterChart>
      <c:valAx>
        <c:axId val="319133184"/>
        <c:scaling>
          <c:orientation val="minMax"/>
          <c:max val="2.5"/>
          <c:min val="-0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9135104"/>
        <c:crosses val="autoZero"/>
        <c:crossBetween val="midCat"/>
        <c:majorUnit val="0.5"/>
      </c:valAx>
      <c:valAx>
        <c:axId val="319135104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913318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383006188023477E-2"/>
          <c:y val="3.6959357752132459E-2"/>
          <c:w val="0.85361302770522507"/>
          <c:h val="0.821625689914701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2225" cap="rnd">
                <a:noFill/>
                <a:prstDash val="solid"/>
              </a:ln>
              <a:effectLst/>
            </c:spPr>
            <c:trendlineType val="log"/>
            <c:forward val="5"/>
            <c:backward val="5"/>
            <c:dispRSqr val="0"/>
            <c:dispEq val="0"/>
          </c:trendline>
          <c:trendline>
            <c:spPr>
              <a:ln w="19050" cap="rnd">
                <a:noFill/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153</c:v>
                </c:pt>
                <c:pt idx="1">
                  <c:v>155</c:v>
                </c:pt>
                <c:pt idx="2">
                  <c:v>158</c:v>
                </c:pt>
                <c:pt idx="3">
                  <c:v>160</c:v>
                </c:pt>
                <c:pt idx="4">
                  <c:v>165</c:v>
                </c:pt>
                <c:pt idx="5">
                  <c:v>168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52</c:v>
                </c:pt>
                <c:pt idx="1">
                  <c:v>53</c:v>
                </c:pt>
                <c:pt idx="2">
                  <c:v>55</c:v>
                </c:pt>
                <c:pt idx="3">
                  <c:v>61</c:v>
                </c:pt>
                <c:pt idx="4">
                  <c:v>63</c:v>
                </c:pt>
                <c:pt idx="5">
                  <c:v>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872576"/>
        <c:axId val="318874368"/>
      </c:scatterChart>
      <c:valAx>
        <c:axId val="318872576"/>
        <c:scaling>
          <c:orientation val="minMax"/>
          <c:max val="180"/>
          <c:min val="15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18874368"/>
        <c:crosses val="autoZero"/>
        <c:crossBetween val="midCat"/>
        <c:majorUnit val="5"/>
      </c:valAx>
      <c:valAx>
        <c:axId val="318874368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18872576"/>
        <c:crosses val="autoZero"/>
        <c:crossBetween val="midCat"/>
      </c:valAx>
      <c:spPr>
        <a:noFill/>
        <a:ln w="381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839744"/>
        <c:axId val="204877824"/>
      </c:scatterChart>
      <c:valAx>
        <c:axId val="203839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204877824"/>
        <c:crosses val="autoZero"/>
        <c:crossBetween val="midCat"/>
      </c:valAx>
      <c:valAx>
        <c:axId val="204877824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2038397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923648"/>
        <c:axId val="204925568"/>
      </c:scatterChart>
      <c:valAx>
        <c:axId val="204923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204925568"/>
        <c:crosses val="autoZero"/>
        <c:crossBetween val="midCat"/>
      </c:valAx>
      <c:valAx>
        <c:axId val="204925568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2049236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30058637173019E-2"/>
          <c:y val="6.0670177459183343E-2"/>
          <c:w val="0.96736994136282695"/>
          <c:h val="0.6883759066869219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Sheet1!$A$2:$A$9</c:f>
              <c:numCache>
                <c:formatCode>General</c:formatCode>
                <c:ptCount val="8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1</c:v>
                </c:pt>
                <c:pt idx="4">
                  <c:v>1.2</c:v>
                </c:pt>
                <c:pt idx="5">
                  <c:v>1.4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667584"/>
        <c:axId val="276251392"/>
      </c:scatterChart>
      <c:valAx>
        <c:axId val="275667584"/>
        <c:scaling>
          <c:orientation val="minMax"/>
          <c:max val="2.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251392"/>
        <c:crosses val="autoZero"/>
        <c:crossBetween val="midCat"/>
        <c:majorUnit val="0.5"/>
      </c:valAx>
      <c:valAx>
        <c:axId val="276251392"/>
        <c:scaling>
          <c:orientation val="minMax"/>
          <c:max val="1"/>
          <c:min val="-0.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one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66758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383006188023477E-2"/>
          <c:y val="3.6959357752132459E-2"/>
          <c:w val="0.85361302770522507"/>
          <c:h val="0.821625689914701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2225" cap="rnd">
                <a:noFill/>
                <a:prstDash val="solid"/>
              </a:ln>
              <a:effectLst/>
            </c:spPr>
            <c:trendlineType val="log"/>
            <c:forward val="5"/>
            <c:backward val="5"/>
            <c:dispRSqr val="0"/>
            <c:dispEq val="0"/>
          </c:trendline>
          <c:trendline>
            <c:spPr>
              <a:ln w="19050" cap="rnd">
                <a:noFill/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trendline>
            <c:spPr>
              <a:ln w="38100" cap="rnd">
                <a:solidFill>
                  <a:schemeClr val="tx1"/>
                </a:solidFill>
                <a:prstDash val="dash"/>
              </a:ln>
              <a:effectLst/>
            </c:spPr>
            <c:trendlineType val="linear"/>
            <c:forward val="2"/>
            <c:backward val="3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153</c:v>
                </c:pt>
                <c:pt idx="1">
                  <c:v>155</c:v>
                </c:pt>
                <c:pt idx="2">
                  <c:v>158</c:v>
                </c:pt>
                <c:pt idx="3">
                  <c:v>160</c:v>
                </c:pt>
                <c:pt idx="4">
                  <c:v>165</c:v>
                </c:pt>
                <c:pt idx="5">
                  <c:v>168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52</c:v>
                </c:pt>
                <c:pt idx="1">
                  <c:v>53</c:v>
                </c:pt>
                <c:pt idx="2">
                  <c:v>55</c:v>
                </c:pt>
                <c:pt idx="3">
                  <c:v>61</c:v>
                </c:pt>
                <c:pt idx="4">
                  <c:v>63</c:v>
                </c:pt>
                <c:pt idx="5">
                  <c:v>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919168"/>
        <c:axId val="290920704"/>
      </c:scatterChart>
      <c:valAx>
        <c:axId val="290919168"/>
        <c:scaling>
          <c:orientation val="minMax"/>
          <c:max val="180"/>
          <c:min val="15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90920704"/>
        <c:crosses val="autoZero"/>
        <c:crossBetween val="midCat"/>
        <c:majorUnit val="5"/>
      </c:valAx>
      <c:valAx>
        <c:axId val="290920704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90919168"/>
        <c:crosses val="autoZero"/>
        <c:crossBetween val="midCat"/>
      </c:valAx>
      <c:spPr>
        <a:noFill/>
        <a:ln w="381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30058637173019E-2"/>
          <c:y val="6.0670177459183343E-2"/>
          <c:w val="0.96736994136282695"/>
          <c:h val="0.6883759066869219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Sheet1!$A$2:$A$9</c:f>
              <c:numCache>
                <c:formatCode>General</c:formatCode>
                <c:ptCount val="8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1</c:v>
                </c:pt>
                <c:pt idx="4">
                  <c:v>1.2</c:v>
                </c:pt>
                <c:pt idx="5">
                  <c:v>1.4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6058112"/>
        <c:axId val="276060032"/>
      </c:scatterChart>
      <c:valAx>
        <c:axId val="276058112"/>
        <c:scaling>
          <c:orientation val="minMax"/>
          <c:max val="2.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060032"/>
        <c:crosses val="autoZero"/>
        <c:crossBetween val="midCat"/>
        <c:majorUnit val="0.5"/>
      </c:valAx>
      <c:valAx>
        <c:axId val="276060032"/>
        <c:scaling>
          <c:orientation val="minMax"/>
          <c:max val="1"/>
          <c:min val="-0.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one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05811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30058637173019E-2"/>
          <c:y val="6.0670177459183343E-2"/>
          <c:w val="0.96736994136282695"/>
          <c:h val="0.6883759066869219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Sheet1!$A$2:$A$9</c:f>
              <c:numCache>
                <c:formatCode>General</c:formatCode>
                <c:ptCount val="8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1</c:v>
                </c:pt>
                <c:pt idx="4">
                  <c:v>1.2</c:v>
                </c:pt>
                <c:pt idx="5">
                  <c:v>1.4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6148608"/>
        <c:axId val="276150528"/>
      </c:scatterChart>
      <c:valAx>
        <c:axId val="276148608"/>
        <c:scaling>
          <c:orientation val="minMax"/>
          <c:max val="2.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150528"/>
        <c:crosses val="autoZero"/>
        <c:crossBetween val="midCat"/>
        <c:majorUnit val="0.5"/>
      </c:valAx>
      <c:valAx>
        <c:axId val="276150528"/>
        <c:scaling>
          <c:orientation val="minMax"/>
          <c:max val="1"/>
          <c:min val="-0.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one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14860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30058637173019E-2"/>
          <c:y val="6.0670177459183343E-2"/>
          <c:w val="0.96736994136282695"/>
          <c:h val="0.6883759066869219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Sheet1!$A$2:$A$9</c:f>
              <c:numCache>
                <c:formatCode>General</c:formatCode>
                <c:ptCount val="8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1</c:v>
                </c:pt>
                <c:pt idx="4">
                  <c:v>1.2</c:v>
                </c:pt>
                <c:pt idx="5">
                  <c:v>1.4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6079744"/>
        <c:axId val="276081664"/>
      </c:scatterChart>
      <c:valAx>
        <c:axId val="276079744"/>
        <c:scaling>
          <c:orientation val="minMax"/>
          <c:max val="2.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081664"/>
        <c:crosses val="autoZero"/>
        <c:crossBetween val="midCat"/>
        <c:majorUnit val="0.5"/>
      </c:valAx>
      <c:valAx>
        <c:axId val="276081664"/>
        <c:scaling>
          <c:orientation val="minMax"/>
          <c:max val="1"/>
          <c:min val="-0.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one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07974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30058637173019E-2"/>
          <c:y val="6.0670177459183343E-2"/>
          <c:w val="0.96736994136282695"/>
          <c:h val="0.6883759066869219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Sheet1!$A$2:$A$9</c:f>
              <c:numCache>
                <c:formatCode>General</c:formatCode>
                <c:ptCount val="8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1</c:v>
                </c:pt>
                <c:pt idx="4">
                  <c:v>1.2</c:v>
                </c:pt>
                <c:pt idx="5">
                  <c:v>1.4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6216064"/>
        <c:axId val="276607360"/>
      </c:scatterChart>
      <c:valAx>
        <c:axId val="276216064"/>
        <c:scaling>
          <c:orientation val="minMax"/>
          <c:max val="2.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607360"/>
        <c:crosses val="autoZero"/>
        <c:crossBetween val="midCat"/>
        <c:majorUnit val="0.5"/>
      </c:valAx>
      <c:valAx>
        <c:axId val="276607360"/>
        <c:scaling>
          <c:orientation val="minMax"/>
          <c:max val="1"/>
          <c:min val="-0.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one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2160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30058637173019E-2"/>
          <c:y val="6.0670177459183343E-2"/>
          <c:w val="0.96736994136282695"/>
          <c:h val="0.6883759066869219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Sheet1!$A$2:$A$9</c:f>
              <c:numCache>
                <c:formatCode>General</c:formatCode>
                <c:ptCount val="8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1</c:v>
                </c:pt>
                <c:pt idx="4">
                  <c:v>1.2</c:v>
                </c:pt>
                <c:pt idx="5">
                  <c:v>1.4</c:v>
                </c:pt>
                <c:pt idx="6">
                  <c:v>2.2000000000000002</c:v>
                </c:pt>
                <c:pt idx="7">
                  <c:v>2.4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  <c:pt idx="7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854848"/>
        <c:axId val="275856768"/>
      </c:scatterChart>
      <c:valAx>
        <c:axId val="275854848"/>
        <c:scaling>
          <c:orientation val="minMax"/>
          <c:max val="2.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856768"/>
        <c:crosses val="autoZero"/>
        <c:crossBetween val="midCat"/>
        <c:majorUnit val="0.5"/>
      </c:valAx>
      <c:valAx>
        <c:axId val="275856768"/>
        <c:scaling>
          <c:orientation val="minMax"/>
          <c:max val="1"/>
          <c:min val="-0.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one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85484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30058637173019E-2"/>
          <c:y val="6.0670177459183343E-2"/>
          <c:w val="0.96736994136282695"/>
          <c:h val="0.6883759066869219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Sheet1!$A$2:$A$9</c:f>
              <c:numCache>
                <c:formatCode>General</c:formatCode>
                <c:ptCount val="8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1</c:v>
                </c:pt>
                <c:pt idx="4">
                  <c:v>1.2</c:v>
                </c:pt>
                <c:pt idx="5">
                  <c:v>1.4</c:v>
                </c:pt>
                <c:pt idx="6">
                  <c:v>2.2000000000000002</c:v>
                </c:pt>
                <c:pt idx="7">
                  <c:v>2.4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  <c:pt idx="7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921920"/>
        <c:axId val="275969152"/>
      </c:scatterChart>
      <c:valAx>
        <c:axId val="275921920"/>
        <c:scaling>
          <c:orientation val="minMax"/>
          <c:max val="2.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969152"/>
        <c:crosses val="autoZero"/>
        <c:crossBetween val="midCat"/>
        <c:majorUnit val="0.5"/>
      </c:valAx>
      <c:valAx>
        <c:axId val="275969152"/>
        <c:scaling>
          <c:orientation val="minMax"/>
          <c:max val="1"/>
          <c:min val="-0.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one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9219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30058637173019E-2"/>
          <c:y val="6.0670177459183343E-2"/>
          <c:w val="0.96736994136282695"/>
          <c:h val="0.6883759066869219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bubble3D val="0"/>
          </c:dPt>
          <c:xVal>
            <c:numRef>
              <c:f>Sheet1!$A$2:$A$9</c:f>
              <c:numCache>
                <c:formatCode>General</c:formatCode>
                <c:ptCount val="8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1</c:v>
                </c:pt>
                <c:pt idx="4">
                  <c:v>1.2</c:v>
                </c:pt>
                <c:pt idx="5">
                  <c:v>1.4</c:v>
                </c:pt>
                <c:pt idx="6">
                  <c:v>2.2000000000000002</c:v>
                </c:pt>
                <c:pt idx="7">
                  <c:v>2.4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  <c:pt idx="7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6472576"/>
        <c:axId val="276474496"/>
      </c:scatterChart>
      <c:valAx>
        <c:axId val="276472576"/>
        <c:scaling>
          <c:orientation val="minMax"/>
          <c:max val="2.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474496"/>
        <c:crosses val="autoZero"/>
        <c:crossBetween val="midCat"/>
        <c:majorUnit val="0.5"/>
      </c:valAx>
      <c:valAx>
        <c:axId val="276474496"/>
        <c:scaling>
          <c:orientation val="minMax"/>
          <c:max val="1"/>
          <c:min val="-0.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one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47257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30058637173019E-2"/>
          <c:y val="6.0670177459183343E-2"/>
          <c:w val="0.96736994136282695"/>
          <c:h val="0.6883759066869219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bubble3D val="0"/>
          </c:dPt>
          <c:xVal>
            <c:numRef>
              <c:f>Sheet1!$A$2:$A$9</c:f>
              <c:numCache>
                <c:formatCode>General</c:formatCode>
                <c:ptCount val="8"/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6952192"/>
        <c:axId val="276954112"/>
      </c:scatterChart>
      <c:valAx>
        <c:axId val="276952192"/>
        <c:scaling>
          <c:orientation val="minMax"/>
          <c:max val="2.5"/>
          <c:min val="-2.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954112"/>
        <c:crosses val="autoZero"/>
        <c:crossBetween val="midCat"/>
        <c:majorUnit val="0.5"/>
      </c:valAx>
      <c:valAx>
        <c:axId val="276954112"/>
        <c:scaling>
          <c:orientation val="minMax"/>
          <c:max val="1.2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one"/>
        <c:spPr>
          <a:solidFill>
            <a:schemeClr val="bg1"/>
          </a:solidFill>
          <a:ln w="38100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95219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383006188023477E-2"/>
          <c:y val="3.6959357752132459E-2"/>
          <c:w val="0.85361302770522507"/>
          <c:h val="0.821625689914701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2225" cap="rnd">
                <a:noFill/>
                <a:prstDash val="solid"/>
              </a:ln>
              <a:effectLst/>
            </c:spPr>
            <c:trendlineType val="log"/>
            <c:forward val="5"/>
            <c:backward val="5"/>
            <c:dispRSqr val="0"/>
            <c:dispEq val="0"/>
          </c:trendline>
          <c:trendline>
            <c:spPr>
              <a:ln w="19050" cap="rnd">
                <a:noFill/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153</c:v>
                </c:pt>
                <c:pt idx="1">
                  <c:v>155</c:v>
                </c:pt>
                <c:pt idx="2">
                  <c:v>158</c:v>
                </c:pt>
                <c:pt idx="3">
                  <c:v>160</c:v>
                </c:pt>
                <c:pt idx="4">
                  <c:v>165</c:v>
                </c:pt>
                <c:pt idx="5">
                  <c:v>168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52</c:v>
                </c:pt>
                <c:pt idx="1">
                  <c:v>53</c:v>
                </c:pt>
                <c:pt idx="2">
                  <c:v>55</c:v>
                </c:pt>
                <c:pt idx="3">
                  <c:v>61</c:v>
                </c:pt>
                <c:pt idx="4">
                  <c:v>63</c:v>
                </c:pt>
                <c:pt idx="5">
                  <c:v>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953856"/>
        <c:axId val="290959744"/>
      </c:scatterChart>
      <c:valAx>
        <c:axId val="290953856"/>
        <c:scaling>
          <c:orientation val="minMax"/>
          <c:max val="180"/>
          <c:min val="15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90959744"/>
        <c:crosses val="autoZero"/>
        <c:crossBetween val="midCat"/>
        <c:majorUnit val="5"/>
      </c:valAx>
      <c:valAx>
        <c:axId val="290959744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90953856"/>
        <c:crosses val="autoZero"/>
        <c:crossBetween val="midCat"/>
      </c:valAx>
      <c:spPr>
        <a:noFill/>
        <a:ln w="381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383006188023477E-2"/>
          <c:y val="3.6959357752132459E-2"/>
          <c:w val="0.85361302770522507"/>
          <c:h val="0.821625689914701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2225" cap="rnd">
                <a:noFill/>
                <a:prstDash val="solid"/>
              </a:ln>
              <a:effectLst/>
            </c:spPr>
            <c:trendlineType val="log"/>
            <c:forward val="5"/>
            <c:backward val="5"/>
            <c:dispRSqr val="0"/>
            <c:dispEq val="0"/>
          </c:trendline>
          <c:trendline>
            <c:spPr>
              <a:ln w="19050" cap="rnd">
                <a:noFill/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153</c:v>
                </c:pt>
                <c:pt idx="1">
                  <c:v>155</c:v>
                </c:pt>
                <c:pt idx="2">
                  <c:v>158</c:v>
                </c:pt>
                <c:pt idx="3">
                  <c:v>160</c:v>
                </c:pt>
                <c:pt idx="4">
                  <c:v>165</c:v>
                </c:pt>
                <c:pt idx="5">
                  <c:v>168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52</c:v>
                </c:pt>
                <c:pt idx="1">
                  <c:v>53</c:v>
                </c:pt>
                <c:pt idx="2">
                  <c:v>55</c:v>
                </c:pt>
                <c:pt idx="3">
                  <c:v>61</c:v>
                </c:pt>
                <c:pt idx="4">
                  <c:v>63</c:v>
                </c:pt>
                <c:pt idx="5">
                  <c:v>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900224"/>
        <c:axId val="290906112"/>
      </c:scatterChart>
      <c:valAx>
        <c:axId val="290900224"/>
        <c:scaling>
          <c:orientation val="minMax"/>
          <c:max val="180"/>
          <c:min val="15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90906112"/>
        <c:crosses val="autoZero"/>
        <c:crossBetween val="midCat"/>
        <c:majorUnit val="5"/>
      </c:valAx>
      <c:valAx>
        <c:axId val="290906112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90900224"/>
        <c:crosses val="autoZero"/>
        <c:crossBetween val="midCat"/>
      </c:valAx>
      <c:spPr>
        <a:noFill/>
        <a:ln w="381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383006188023477E-2"/>
          <c:y val="3.6959357752132459E-2"/>
          <c:w val="0.85361302770522507"/>
          <c:h val="0.821625689914701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2225" cap="rnd">
                <a:noFill/>
                <a:prstDash val="solid"/>
              </a:ln>
              <a:effectLst/>
            </c:spPr>
            <c:trendlineType val="log"/>
            <c:forward val="5"/>
            <c:backward val="5"/>
            <c:dispRSqr val="0"/>
            <c:dispEq val="0"/>
          </c:trendline>
          <c:trendline>
            <c:spPr>
              <a:ln w="19050" cap="rnd">
                <a:noFill/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153</c:v>
                </c:pt>
                <c:pt idx="1">
                  <c:v>155</c:v>
                </c:pt>
                <c:pt idx="2">
                  <c:v>158</c:v>
                </c:pt>
                <c:pt idx="3">
                  <c:v>160</c:v>
                </c:pt>
                <c:pt idx="4">
                  <c:v>165</c:v>
                </c:pt>
                <c:pt idx="5">
                  <c:v>168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52</c:v>
                </c:pt>
                <c:pt idx="1">
                  <c:v>53</c:v>
                </c:pt>
                <c:pt idx="2">
                  <c:v>55</c:v>
                </c:pt>
                <c:pt idx="3">
                  <c:v>61</c:v>
                </c:pt>
                <c:pt idx="4">
                  <c:v>63</c:v>
                </c:pt>
                <c:pt idx="5">
                  <c:v>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8085120"/>
        <c:axId val="268086656"/>
      </c:scatterChart>
      <c:valAx>
        <c:axId val="268085120"/>
        <c:scaling>
          <c:orientation val="minMax"/>
          <c:max val="180"/>
          <c:min val="15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68086656"/>
        <c:crosses val="autoZero"/>
        <c:crossBetween val="midCat"/>
        <c:majorUnit val="5"/>
      </c:valAx>
      <c:valAx>
        <c:axId val="268086656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68085120"/>
        <c:crosses val="autoZero"/>
        <c:crossBetween val="midCat"/>
      </c:valAx>
      <c:spPr>
        <a:noFill/>
        <a:ln w="381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383006188023477E-2"/>
          <c:y val="3.6959357752132459E-2"/>
          <c:w val="0.85361302770522507"/>
          <c:h val="0.821625689914701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2225" cap="rnd">
                <a:noFill/>
                <a:prstDash val="solid"/>
              </a:ln>
              <a:effectLst/>
            </c:spPr>
            <c:trendlineType val="log"/>
            <c:forward val="5"/>
            <c:backward val="5"/>
            <c:dispRSqr val="0"/>
            <c:dispEq val="0"/>
          </c:trendline>
          <c:trendline>
            <c:spPr>
              <a:ln w="19050" cap="rnd">
                <a:noFill/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153</c:v>
                </c:pt>
                <c:pt idx="1">
                  <c:v>155</c:v>
                </c:pt>
                <c:pt idx="2">
                  <c:v>158</c:v>
                </c:pt>
                <c:pt idx="3">
                  <c:v>160</c:v>
                </c:pt>
                <c:pt idx="4">
                  <c:v>165</c:v>
                </c:pt>
                <c:pt idx="5">
                  <c:v>168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52</c:v>
                </c:pt>
                <c:pt idx="1">
                  <c:v>53</c:v>
                </c:pt>
                <c:pt idx="2">
                  <c:v>55</c:v>
                </c:pt>
                <c:pt idx="3">
                  <c:v>61</c:v>
                </c:pt>
                <c:pt idx="4">
                  <c:v>63</c:v>
                </c:pt>
                <c:pt idx="5">
                  <c:v>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8273920"/>
        <c:axId val="268288000"/>
      </c:scatterChart>
      <c:valAx>
        <c:axId val="268273920"/>
        <c:scaling>
          <c:orientation val="minMax"/>
          <c:max val="180"/>
          <c:min val="15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68288000"/>
        <c:crosses val="autoZero"/>
        <c:crossBetween val="midCat"/>
        <c:majorUnit val="5"/>
      </c:valAx>
      <c:valAx>
        <c:axId val="268288000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68273920"/>
        <c:crosses val="autoZero"/>
        <c:crossBetween val="midCat"/>
      </c:valAx>
      <c:spPr>
        <a:noFill/>
        <a:ln w="381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563B-5D8E-420E-8C58-00A8B067C96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6F19B-97EE-4EA4-AB56-1EDF09786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855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62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16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49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99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0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09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51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30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52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06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53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27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54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8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840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55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556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56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5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57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28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58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68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59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58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60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2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61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8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62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85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63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64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2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17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65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2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66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564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67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740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68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2750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69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32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71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899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72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41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73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8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74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097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75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2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94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76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048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77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118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78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438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79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555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80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4555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381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552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496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992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79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9214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749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978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2822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150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399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4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98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69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39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F19B-97EE-4EA4-AB56-1EDF0978659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8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D8-C372-478A-B3E1-C27A1E0B68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63DC-5793-44F4-9D9D-3C8D8F02C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4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D8-C372-478A-B3E1-C27A1E0B68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63DC-5793-44F4-9D9D-3C8D8F02C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7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D8-C372-478A-B3E1-C27A1E0B68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63DC-5793-44F4-9D9D-3C8D8F02C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4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894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D8-C372-478A-B3E1-C27A1E0B68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63DC-5793-44F4-9D9D-3C8D8F02C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04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D8-C372-478A-B3E1-C27A1E0B68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63DC-5793-44F4-9D9D-3C8D8F02C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0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D8-C372-478A-B3E1-C27A1E0B68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63DC-5793-44F4-9D9D-3C8D8F02C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D8-C372-478A-B3E1-C27A1E0B68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63DC-5793-44F4-9D9D-3C8D8F02C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5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D8-C372-478A-B3E1-C27A1E0B68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63DC-5793-44F4-9D9D-3C8D8F02C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0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D8-C372-478A-B3E1-C27A1E0B68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63DC-5793-44F4-9D9D-3C8D8F02C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2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D8-C372-478A-B3E1-C27A1E0B68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63DC-5793-44F4-9D9D-3C8D8F02C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6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D8-C372-478A-B3E1-C27A1E0B68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63DC-5793-44F4-9D9D-3C8D8F02C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0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FED8-C372-478A-B3E1-C27A1E0B6807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63DC-5793-44F4-9D9D-3C8D8F02C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84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94.xml"/><Relationship Id="rId7" Type="http://schemas.openxmlformats.org/officeDocument/2006/relationships/image" Target="../media/image86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90.png"/><Relationship Id="rId5" Type="http://schemas.openxmlformats.org/officeDocument/2006/relationships/tags" Target="../tags/tag96.xml"/><Relationship Id="rId10" Type="http://schemas.openxmlformats.org/officeDocument/2006/relationships/image" Target="../media/image89.png"/><Relationship Id="rId4" Type="http://schemas.openxmlformats.org/officeDocument/2006/relationships/tags" Target="../tags/tag95.xml"/><Relationship Id="rId9" Type="http://schemas.openxmlformats.org/officeDocument/2006/relationships/image" Target="../media/image88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2.png"/><Relationship Id="rId5" Type="http://schemas.openxmlformats.org/officeDocument/2006/relationships/tags" Target="../tags/tag5.xml"/><Relationship Id="rId15" Type="http://schemas.openxmlformats.org/officeDocument/2006/relationships/chart" Target="../charts/chart11.xml"/><Relationship Id="rId10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image" Target="../media/image10.png"/><Relationship Id="rId14" Type="http://schemas.openxmlformats.org/officeDocument/2006/relationships/chart" Target="../charts/char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13.png"/><Relationship Id="rId2" Type="http://schemas.openxmlformats.org/officeDocument/2006/relationships/tags" Target="../tags/tag9.xml"/><Relationship Id="rId16" Type="http://schemas.openxmlformats.org/officeDocument/2006/relationships/image" Target="../media/image15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2.png"/><Relationship Id="rId5" Type="http://schemas.openxmlformats.org/officeDocument/2006/relationships/tags" Target="../tags/tag12.xml"/><Relationship Id="rId15" Type="http://schemas.openxmlformats.org/officeDocument/2006/relationships/chart" Target="../charts/chart13.xml"/><Relationship Id="rId10" Type="http://schemas.openxmlformats.org/officeDocument/2006/relationships/image" Target="../media/image11.png"/><Relationship Id="rId4" Type="http://schemas.openxmlformats.org/officeDocument/2006/relationships/tags" Target="../tags/tag11.xml"/><Relationship Id="rId9" Type="http://schemas.openxmlformats.org/officeDocument/2006/relationships/image" Target="../media/image10.png"/><Relationship Id="rId14" Type="http://schemas.openxmlformats.org/officeDocument/2006/relationships/chart" Target="../charts/char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tags" Target="../tags/tag16.xml"/><Relationship Id="rId16" Type="http://schemas.openxmlformats.org/officeDocument/2006/relationships/image" Target="../media/image15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2.png"/><Relationship Id="rId5" Type="http://schemas.openxmlformats.org/officeDocument/2006/relationships/tags" Target="../tags/tag19.xml"/><Relationship Id="rId15" Type="http://schemas.openxmlformats.org/officeDocument/2006/relationships/chart" Target="../charts/chart15.xml"/><Relationship Id="rId10" Type="http://schemas.openxmlformats.org/officeDocument/2006/relationships/image" Target="../media/image11.png"/><Relationship Id="rId4" Type="http://schemas.openxmlformats.org/officeDocument/2006/relationships/tags" Target="../tags/tag18.xml"/><Relationship Id="rId9" Type="http://schemas.openxmlformats.org/officeDocument/2006/relationships/image" Target="../media/image10.png"/><Relationship Id="rId14" Type="http://schemas.openxmlformats.org/officeDocument/2006/relationships/chart" Target="../charts/chart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tags" Target="../tags/tag23.xml"/><Relationship Id="rId16" Type="http://schemas.openxmlformats.org/officeDocument/2006/relationships/image" Target="../media/image15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12.png"/><Relationship Id="rId5" Type="http://schemas.openxmlformats.org/officeDocument/2006/relationships/tags" Target="../tags/tag26.xml"/><Relationship Id="rId15" Type="http://schemas.openxmlformats.org/officeDocument/2006/relationships/chart" Target="../charts/chart17.xml"/><Relationship Id="rId10" Type="http://schemas.openxmlformats.org/officeDocument/2006/relationships/image" Target="../media/image11.png"/><Relationship Id="rId4" Type="http://schemas.openxmlformats.org/officeDocument/2006/relationships/tags" Target="../tags/tag25.xml"/><Relationship Id="rId9" Type="http://schemas.openxmlformats.org/officeDocument/2006/relationships/image" Target="../media/image10.png"/><Relationship Id="rId14" Type="http://schemas.openxmlformats.org/officeDocument/2006/relationships/chart" Target="../charts/chart1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13.png"/><Relationship Id="rId2" Type="http://schemas.openxmlformats.org/officeDocument/2006/relationships/tags" Target="../tags/tag30.xml"/><Relationship Id="rId16" Type="http://schemas.openxmlformats.org/officeDocument/2006/relationships/image" Target="../media/image17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12.png"/><Relationship Id="rId5" Type="http://schemas.openxmlformats.org/officeDocument/2006/relationships/tags" Target="../tags/tag33.xml"/><Relationship Id="rId15" Type="http://schemas.openxmlformats.org/officeDocument/2006/relationships/chart" Target="../charts/chart19.xml"/><Relationship Id="rId10" Type="http://schemas.openxmlformats.org/officeDocument/2006/relationships/image" Target="../media/image11.png"/><Relationship Id="rId4" Type="http://schemas.openxmlformats.org/officeDocument/2006/relationships/tags" Target="../tags/tag32.xml"/><Relationship Id="rId9" Type="http://schemas.openxmlformats.org/officeDocument/2006/relationships/image" Target="../media/image10.png"/><Relationship Id="rId14" Type="http://schemas.openxmlformats.org/officeDocument/2006/relationships/chart" Target="../charts/char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13.png"/><Relationship Id="rId2" Type="http://schemas.openxmlformats.org/officeDocument/2006/relationships/tags" Target="../tags/tag37.xml"/><Relationship Id="rId16" Type="http://schemas.openxmlformats.org/officeDocument/2006/relationships/image" Target="../media/image17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12.png"/><Relationship Id="rId5" Type="http://schemas.openxmlformats.org/officeDocument/2006/relationships/tags" Target="../tags/tag40.xml"/><Relationship Id="rId15" Type="http://schemas.openxmlformats.org/officeDocument/2006/relationships/chart" Target="../charts/chart21.xml"/><Relationship Id="rId10" Type="http://schemas.openxmlformats.org/officeDocument/2006/relationships/image" Target="../media/image11.png"/><Relationship Id="rId4" Type="http://schemas.openxmlformats.org/officeDocument/2006/relationships/tags" Target="../tags/tag39.xml"/><Relationship Id="rId9" Type="http://schemas.openxmlformats.org/officeDocument/2006/relationships/image" Target="../media/image10.png"/><Relationship Id="rId14" Type="http://schemas.openxmlformats.org/officeDocument/2006/relationships/chart" Target="../charts/chart2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44.xml"/><Relationship Id="rId16" Type="http://schemas.openxmlformats.org/officeDocument/2006/relationships/image" Target="../media/image17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12.png"/><Relationship Id="rId5" Type="http://schemas.openxmlformats.org/officeDocument/2006/relationships/tags" Target="../tags/tag47.xml"/><Relationship Id="rId15" Type="http://schemas.openxmlformats.org/officeDocument/2006/relationships/chart" Target="../charts/chart23.xml"/><Relationship Id="rId10" Type="http://schemas.openxmlformats.org/officeDocument/2006/relationships/image" Target="../media/image11.png"/><Relationship Id="rId4" Type="http://schemas.openxmlformats.org/officeDocument/2006/relationships/tags" Target="../tags/tag46.xml"/><Relationship Id="rId9" Type="http://schemas.openxmlformats.org/officeDocument/2006/relationships/image" Target="../media/image10.png"/><Relationship Id="rId14" Type="http://schemas.openxmlformats.org/officeDocument/2006/relationships/chart" Target="../charts/chart2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51.xml"/><Relationship Id="rId16" Type="http://schemas.openxmlformats.org/officeDocument/2006/relationships/image" Target="../media/image17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12.png"/><Relationship Id="rId5" Type="http://schemas.openxmlformats.org/officeDocument/2006/relationships/tags" Target="../tags/tag54.xml"/><Relationship Id="rId15" Type="http://schemas.openxmlformats.org/officeDocument/2006/relationships/chart" Target="../charts/chart25.xml"/><Relationship Id="rId10" Type="http://schemas.openxmlformats.org/officeDocument/2006/relationships/image" Target="../media/image11.png"/><Relationship Id="rId4" Type="http://schemas.openxmlformats.org/officeDocument/2006/relationships/tags" Target="../tags/tag53.xml"/><Relationship Id="rId9" Type="http://schemas.openxmlformats.org/officeDocument/2006/relationships/image" Target="../media/image10.png"/><Relationship Id="rId14" Type="http://schemas.openxmlformats.org/officeDocument/2006/relationships/chart" Target="../charts/chart2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3.png"/><Relationship Id="rId18" Type="http://schemas.openxmlformats.org/officeDocument/2006/relationships/image" Target="../media/image20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12.png"/><Relationship Id="rId17" Type="http://schemas.openxmlformats.org/officeDocument/2006/relationships/image" Target="../media/image19.png"/><Relationship Id="rId2" Type="http://schemas.openxmlformats.org/officeDocument/2006/relationships/tags" Target="../tags/tag58.xml"/><Relationship Id="rId16" Type="http://schemas.openxmlformats.org/officeDocument/2006/relationships/chart" Target="../charts/chart27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11.png"/><Relationship Id="rId5" Type="http://schemas.openxmlformats.org/officeDocument/2006/relationships/tags" Target="../tags/tag61.xml"/><Relationship Id="rId15" Type="http://schemas.openxmlformats.org/officeDocument/2006/relationships/chart" Target="../charts/chart26.xml"/><Relationship Id="rId10" Type="http://schemas.openxmlformats.org/officeDocument/2006/relationships/image" Target="../media/image10.png"/><Relationship Id="rId4" Type="http://schemas.openxmlformats.org/officeDocument/2006/relationships/tags" Target="../tags/tag60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3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12.png"/><Relationship Id="rId17" Type="http://schemas.openxmlformats.org/officeDocument/2006/relationships/image" Target="../media/image21.png"/><Relationship Id="rId2" Type="http://schemas.openxmlformats.org/officeDocument/2006/relationships/tags" Target="../tags/tag65.xml"/><Relationship Id="rId16" Type="http://schemas.openxmlformats.org/officeDocument/2006/relationships/chart" Target="../charts/chart29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11.png"/><Relationship Id="rId5" Type="http://schemas.openxmlformats.org/officeDocument/2006/relationships/tags" Target="../tags/tag68.xml"/><Relationship Id="rId15" Type="http://schemas.openxmlformats.org/officeDocument/2006/relationships/chart" Target="../charts/chart28.xml"/><Relationship Id="rId10" Type="http://schemas.openxmlformats.org/officeDocument/2006/relationships/image" Target="../media/image10.png"/><Relationship Id="rId4" Type="http://schemas.openxmlformats.org/officeDocument/2006/relationships/tags" Target="../tags/tag67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3.pn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12.png"/><Relationship Id="rId17" Type="http://schemas.openxmlformats.org/officeDocument/2006/relationships/image" Target="../media/image22.png"/><Relationship Id="rId2" Type="http://schemas.openxmlformats.org/officeDocument/2006/relationships/tags" Target="../tags/tag72.xml"/><Relationship Id="rId16" Type="http://schemas.openxmlformats.org/officeDocument/2006/relationships/chart" Target="../charts/chart31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11.png"/><Relationship Id="rId5" Type="http://schemas.openxmlformats.org/officeDocument/2006/relationships/tags" Target="../tags/tag75.xml"/><Relationship Id="rId15" Type="http://schemas.openxmlformats.org/officeDocument/2006/relationships/chart" Target="../charts/chart30.xml"/><Relationship Id="rId10" Type="http://schemas.openxmlformats.org/officeDocument/2006/relationships/image" Target="../media/image10.png"/><Relationship Id="rId4" Type="http://schemas.openxmlformats.org/officeDocument/2006/relationships/tags" Target="../tags/tag74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3.png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../media/image12.png"/><Relationship Id="rId2" Type="http://schemas.openxmlformats.org/officeDocument/2006/relationships/tags" Target="../tags/tag79.xml"/><Relationship Id="rId16" Type="http://schemas.openxmlformats.org/officeDocument/2006/relationships/chart" Target="../charts/chart33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11.png"/><Relationship Id="rId5" Type="http://schemas.openxmlformats.org/officeDocument/2006/relationships/tags" Target="../tags/tag82.xml"/><Relationship Id="rId15" Type="http://schemas.openxmlformats.org/officeDocument/2006/relationships/chart" Target="../charts/chart32.xml"/><Relationship Id="rId10" Type="http://schemas.openxmlformats.org/officeDocument/2006/relationships/image" Target="../media/image10.png"/><Relationship Id="rId4" Type="http://schemas.openxmlformats.org/officeDocument/2006/relationships/tags" Target="../tags/tag81.xml"/><Relationship Id="rId9" Type="http://schemas.openxmlformats.org/officeDocument/2006/relationships/notesSlide" Target="../notesSlides/notesSlide4.xml"/><Relationship Id="rId1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3.png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" Type="http://schemas.openxmlformats.org/officeDocument/2006/relationships/tags" Target="../tags/tag86.xml"/><Relationship Id="rId16" Type="http://schemas.openxmlformats.org/officeDocument/2006/relationships/chart" Target="../charts/chart35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11.png"/><Relationship Id="rId5" Type="http://schemas.openxmlformats.org/officeDocument/2006/relationships/tags" Target="../tags/tag89.xml"/><Relationship Id="rId15" Type="http://schemas.openxmlformats.org/officeDocument/2006/relationships/chart" Target="../charts/chart34.xml"/><Relationship Id="rId10" Type="http://schemas.openxmlformats.org/officeDocument/2006/relationships/image" Target="../media/image10.png"/><Relationship Id="rId4" Type="http://schemas.openxmlformats.org/officeDocument/2006/relationships/tags" Target="../tags/tag88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hart" Target="../charts/chart43.xm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hart" Target="../charts/chart44.xm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40117"/>
            <a:ext cx="9144000" cy="1739220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Machine Learning and Neural Network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5676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Du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Quan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2016-07-14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Example</a:t>
            </a:r>
            <a:endParaRPr lang="zh-CN" altLang="en-US" sz="3600" dirty="0">
              <a:latin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8382"/>
              </p:ext>
            </p:extLst>
          </p:nvPr>
        </p:nvGraphicFramePr>
        <p:xfrm>
          <a:off x="818476" y="1831855"/>
          <a:ext cx="4244501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295"/>
                <a:gridCol w="1913206"/>
              </a:tblGrid>
              <a:tr h="45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height</a:t>
                      </a:r>
                      <a:r>
                        <a:rPr lang="en-US" altLang="zh-CN" sz="2400" baseline="0" dirty="0" smtClean="0"/>
                        <a:t> (cm)  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weight(kg)  y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23557" y="1237958"/>
            <a:ext cx="177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Given:</a:t>
            </a:r>
            <a:endParaRPr lang="zh-CN" altLang="en-US" sz="3200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838157217"/>
              </p:ext>
            </p:extLst>
          </p:nvPr>
        </p:nvGraphicFramePr>
        <p:xfrm>
          <a:off x="5900614" y="1540598"/>
          <a:ext cx="5606758" cy="404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09821" y="5321674"/>
            <a:ext cx="443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When height = 163 cm , weight = ?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3557" y="4736899"/>
            <a:ext cx="177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Solve: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90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Cost function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17169" y="1322864"/>
                <a:ext cx="10888144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3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⁡(1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69" y="1322864"/>
                <a:ext cx="10888144" cy="13443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5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Cost function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17169" y="1322864"/>
                <a:ext cx="10888144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3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⁡(1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69" y="1322864"/>
                <a:ext cx="10888144" cy="13443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34635" y="3307345"/>
                <a:ext cx="43914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𝑟𝑒𝑝𝑒𝑎𝑡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𝑢𝑛𝑡𝑖𝑙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635" y="3307345"/>
                <a:ext cx="439145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155546" y="4314407"/>
                <a:ext cx="6093335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   (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46" y="4314407"/>
                <a:ext cx="6093335" cy="8920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825885" y="5243642"/>
                <a:ext cx="2212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885" y="5243642"/>
                <a:ext cx="221214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811371" y="3898912"/>
                <a:ext cx="2212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371" y="3898912"/>
                <a:ext cx="22121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4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Maximum Likelihood Estimation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514109" y="1899109"/>
                <a:ext cx="775272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𝐵𝑒𝑐𝑎𝑠𝑒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𝑏𝑖𝑛𝑎𝑟𝑦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,        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9" y="1899109"/>
                <a:ext cx="7752721" cy="11079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0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Maximum Likelihood Estimation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514109" y="1899109"/>
                <a:ext cx="775272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𝐵𝑒𝑐𝑎𝑠𝑒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𝑏𝑖𝑛𝑎𝑟𝑦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,        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9" y="1899109"/>
                <a:ext cx="7752721" cy="11079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514109" y="3405930"/>
                <a:ext cx="576014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9" y="3405930"/>
                <a:ext cx="5760147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896245" y="4224790"/>
                <a:ext cx="576014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45" y="4224790"/>
                <a:ext cx="5760147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2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Maximum Likelihood Estimation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-1897832" y="1447014"/>
                <a:ext cx="1033146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97832" y="1447014"/>
                <a:ext cx="10331468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55988" y="1973007"/>
                <a:ext cx="3765646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988" y="1973007"/>
                <a:ext cx="3765646" cy="14366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42342" y="3424838"/>
                <a:ext cx="7071038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42" y="3424838"/>
                <a:ext cx="7071038" cy="14366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4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Maximum Likelihood Estimation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-1897832" y="1447014"/>
                <a:ext cx="1033146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97832" y="1447014"/>
                <a:ext cx="10331468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55988" y="1973007"/>
                <a:ext cx="3765646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988" y="1973007"/>
                <a:ext cx="3765646" cy="14366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42342" y="3424838"/>
                <a:ext cx="7071038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42" y="3424838"/>
                <a:ext cx="7071038" cy="14366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-127330" y="5242337"/>
                <a:ext cx="12897928" cy="1395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altLang="zh-CN" sz="32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⁡(1−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330" y="5242337"/>
                <a:ext cx="12897928" cy="13953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9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Neural Networks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08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Neuron</a:t>
            </a:r>
            <a:endParaRPr lang="en-US" altLang="zh-CN" sz="3600" b="1" dirty="0"/>
          </a:p>
        </p:txBody>
      </p:sp>
      <p:pic>
        <p:nvPicPr>
          <p:cNvPr id="1032" name="Picture 8" descr="http://hiphotos.baidu.com/%D2%BB%B6%FE%D2%BB%CC%AB%BC%AB/pic/item/dc11030dc4d5c4893ac763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313" y="1482359"/>
            <a:ext cx="234315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8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Neuron</a:t>
            </a:r>
            <a:endParaRPr lang="en-US" altLang="zh-CN" sz="3600" b="1" dirty="0"/>
          </a:p>
        </p:txBody>
      </p:sp>
      <p:pic>
        <p:nvPicPr>
          <p:cNvPr id="1032" name="Picture 8" descr="http://hiphotos.baidu.com/%D2%BB%B6%FE%D2%BB%CC%AB%BC%AB/pic/item/dc11030dc4d5c4893ac763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313" y="1482359"/>
            <a:ext cx="234315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.my.csdn.net/uploads/201211/03/1351909176_90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61" y="1374496"/>
            <a:ext cx="5620970" cy="365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Neural Networks</a:t>
            </a:r>
          </a:p>
        </p:txBody>
      </p:sp>
      <p:sp>
        <p:nvSpPr>
          <p:cNvPr id="2" name="流程图: 联系 1"/>
          <p:cNvSpPr/>
          <p:nvPr/>
        </p:nvSpPr>
        <p:spPr>
          <a:xfrm>
            <a:off x="4044457" y="2879483"/>
            <a:ext cx="1538658" cy="9144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endCxn id="2" idx="2"/>
          </p:cNvCxnSpPr>
          <p:nvPr/>
        </p:nvCxnSpPr>
        <p:spPr>
          <a:xfrm>
            <a:off x="2584938" y="2096966"/>
            <a:ext cx="1459519" cy="1239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2" idx="2"/>
          </p:cNvCxnSpPr>
          <p:nvPr/>
        </p:nvCxnSpPr>
        <p:spPr>
          <a:xfrm>
            <a:off x="2514600" y="2949820"/>
            <a:ext cx="1529857" cy="386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514600" y="3355734"/>
            <a:ext cx="1529857" cy="2051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2" idx="2"/>
          </p:cNvCxnSpPr>
          <p:nvPr/>
        </p:nvCxnSpPr>
        <p:spPr>
          <a:xfrm flipV="1">
            <a:off x="2584938" y="3336683"/>
            <a:ext cx="1459519" cy="13452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583115" y="3340348"/>
            <a:ext cx="105507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9" name="矩形 2048"/>
              <p:cNvSpPr/>
              <p:nvPr/>
            </p:nvSpPr>
            <p:spPr>
              <a:xfrm>
                <a:off x="1889718" y="1549609"/>
                <a:ext cx="612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49" name="矩形 20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18" y="1549609"/>
                <a:ext cx="61254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889718" y="2446421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18" y="2446421"/>
                <a:ext cx="62081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893789" y="3299275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789" y="3299275"/>
                <a:ext cx="62081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893789" y="4277380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789" y="4277380"/>
                <a:ext cx="62081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 rot="2692518">
                <a:off x="3028625" y="2215475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2518">
                <a:off x="3028625" y="2215475"/>
                <a:ext cx="50180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 rot="1159836">
                <a:off x="2869892" y="2663918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59836">
                <a:off x="2869892" y="2663918"/>
                <a:ext cx="5071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 rot="21140473">
                <a:off x="2718248" y="3171068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40473">
                <a:off x="2718248" y="3171068"/>
                <a:ext cx="5071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 rot="19261510">
                <a:off x="2765461" y="3784822"/>
                <a:ext cx="5001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61510">
                <a:off x="2765461" y="3784822"/>
                <a:ext cx="50013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4403147" y="2888275"/>
                <a:ext cx="1014701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147" y="2888275"/>
                <a:ext cx="1014701" cy="84875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标题 1"/>
          <p:cNvSpPr txBox="1">
            <a:spLocks/>
          </p:cNvSpPr>
          <p:nvPr/>
        </p:nvSpPr>
        <p:spPr>
          <a:xfrm>
            <a:off x="7310296" y="3100100"/>
            <a:ext cx="3319601" cy="511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/>
              <a:t>Linear regression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0713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Example</a:t>
            </a:r>
            <a:endParaRPr lang="zh-CN" altLang="en-US" sz="3600" dirty="0">
              <a:latin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18476" y="1831855"/>
          <a:ext cx="4244501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295"/>
                <a:gridCol w="1913206"/>
              </a:tblGrid>
              <a:tr h="45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height</a:t>
                      </a:r>
                      <a:r>
                        <a:rPr lang="en-US" altLang="zh-CN" sz="2400" baseline="0" dirty="0" smtClean="0"/>
                        <a:t> (cm)  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weight(kg)  y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23557" y="1237958"/>
            <a:ext cx="177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Given:</a:t>
            </a:r>
            <a:endParaRPr lang="zh-CN" altLang="en-US" sz="3200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799971916"/>
              </p:ext>
            </p:extLst>
          </p:nvPr>
        </p:nvGraphicFramePr>
        <p:xfrm>
          <a:off x="5900614" y="1540598"/>
          <a:ext cx="5606758" cy="404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09821" y="5321674"/>
            <a:ext cx="443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When height = 163 cm , weight = ?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3557" y="4736899"/>
            <a:ext cx="177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Solve: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62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Neural Networks</a:t>
            </a:r>
          </a:p>
        </p:txBody>
      </p:sp>
      <p:sp>
        <p:nvSpPr>
          <p:cNvPr id="2" name="流程图: 联系 1"/>
          <p:cNvSpPr/>
          <p:nvPr/>
        </p:nvSpPr>
        <p:spPr>
          <a:xfrm>
            <a:off x="4044457" y="2879483"/>
            <a:ext cx="1538658" cy="9144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endCxn id="2" idx="2"/>
          </p:cNvCxnSpPr>
          <p:nvPr/>
        </p:nvCxnSpPr>
        <p:spPr>
          <a:xfrm>
            <a:off x="2584938" y="2096966"/>
            <a:ext cx="1459519" cy="1239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2" idx="2"/>
          </p:cNvCxnSpPr>
          <p:nvPr/>
        </p:nvCxnSpPr>
        <p:spPr>
          <a:xfrm>
            <a:off x="2514600" y="2949820"/>
            <a:ext cx="1529857" cy="386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514600" y="3355734"/>
            <a:ext cx="1529857" cy="2051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2" idx="2"/>
          </p:cNvCxnSpPr>
          <p:nvPr/>
        </p:nvCxnSpPr>
        <p:spPr>
          <a:xfrm flipV="1">
            <a:off x="2584938" y="3336683"/>
            <a:ext cx="1459519" cy="13452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583115" y="3340348"/>
            <a:ext cx="105507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9" name="矩形 2048"/>
              <p:cNvSpPr/>
              <p:nvPr/>
            </p:nvSpPr>
            <p:spPr>
              <a:xfrm>
                <a:off x="1889718" y="1549609"/>
                <a:ext cx="612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49" name="矩形 20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18" y="1549609"/>
                <a:ext cx="61254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889718" y="2446421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18" y="2446421"/>
                <a:ext cx="62081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893789" y="3299275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789" y="3299275"/>
                <a:ext cx="62081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893789" y="4277380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789" y="4277380"/>
                <a:ext cx="62081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 rot="2692518">
                <a:off x="3028625" y="2215475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2518">
                <a:off x="3028625" y="2215475"/>
                <a:ext cx="50180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 rot="1159836">
                <a:off x="2869892" y="2663918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59836">
                <a:off x="2869892" y="2663918"/>
                <a:ext cx="5071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 rot="21140473">
                <a:off x="2718248" y="3171068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40473">
                <a:off x="2718248" y="3171068"/>
                <a:ext cx="5071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 rot="19261510">
                <a:off x="2765461" y="3784822"/>
                <a:ext cx="5001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61510">
                <a:off x="2765461" y="3784822"/>
                <a:ext cx="50013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4085401" y="2903512"/>
                <a:ext cx="1479571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01" y="2903512"/>
                <a:ext cx="1479571" cy="84875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标题 1"/>
          <p:cNvSpPr txBox="1">
            <a:spLocks/>
          </p:cNvSpPr>
          <p:nvPr/>
        </p:nvSpPr>
        <p:spPr>
          <a:xfrm>
            <a:off x="7310297" y="3073019"/>
            <a:ext cx="3319601" cy="511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/>
              <a:t>Logistic </a:t>
            </a:r>
            <a:r>
              <a:rPr lang="en-US" altLang="zh-CN" sz="3200" dirty="0" smtClean="0"/>
              <a:t>regression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963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Neural Networks</a:t>
            </a:r>
          </a:p>
        </p:txBody>
      </p:sp>
      <p:pic>
        <p:nvPicPr>
          <p:cNvPr id="1028" name="Picture 4" descr="http://images.cnitblog.com/blog/575572/201311/16231315-7905d647cfb04452b9b91d53ce246d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340" y="1755987"/>
            <a:ext cx="5775327" cy="40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4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8534400" cy="67710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600" b="1" dirty="0" smtClean="0">
                <a:latin typeface="+mj-lt"/>
                <a:ea typeface="+mj-ea"/>
                <a:cs typeface="+mj-cs"/>
              </a:rPr>
              <a:t>Why Neural Networks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2205" y="5079506"/>
            <a:ext cx="424149" cy="400105"/>
          </a:xfrm>
          <a:prstGeom prst="rect">
            <a:avLst/>
          </a:prstGeom>
          <a:noFill/>
          <a:ln w="19050">
            <a:noFill/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923423" y="2778296"/>
            <a:ext cx="424149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524819" y="2023547"/>
            <a:ext cx="0" cy="330996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44397" y="5079505"/>
            <a:ext cx="370153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ross 19"/>
          <p:cNvSpPr/>
          <p:nvPr/>
        </p:nvSpPr>
        <p:spPr>
          <a:xfrm rot="2734294">
            <a:off x="6344129" y="3117788"/>
            <a:ext cx="370779" cy="37078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01485" y="3565347"/>
            <a:ext cx="1327633" cy="1343431"/>
            <a:chOff x="6214102" y="2477924"/>
            <a:chExt cx="995725" cy="1007573"/>
          </a:xfrm>
        </p:grpSpPr>
        <p:sp>
          <p:nvSpPr>
            <p:cNvPr id="21" name="Cross 20"/>
            <p:cNvSpPr/>
            <p:nvPr/>
          </p:nvSpPr>
          <p:spPr>
            <a:xfrm rot="2734294">
              <a:off x="6214103" y="3069178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734294">
              <a:off x="6877612" y="3207412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734294">
              <a:off x="6515400" y="2855457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ross 23"/>
            <p:cNvSpPr/>
            <p:nvPr/>
          </p:nvSpPr>
          <p:spPr>
            <a:xfrm rot="2734294">
              <a:off x="6931743" y="2851048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 rot="2734294">
              <a:off x="6726221" y="2567063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ross 25"/>
            <p:cNvSpPr/>
            <p:nvPr/>
          </p:nvSpPr>
          <p:spPr>
            <a:xfrm rot="2734294">
              <a:off x="6265721" y="2477923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63515" y="2029922"/>
            <a:ext cx="1351392" cy="1240821"/>
            <a:chOff x="4902760" y="1420012"/>
            <a:chExt cx="1013544" cy="930616"/>
          </a:xfrm>
        </p:grpSpPr>
        <p:sp>
          <p:nvSpPr>
            <p:cNvPr id="12" name="Cross 11"/>
            <p:cNvSpPr/>
            <p:nvPr/>
          </p:nvSpPr>
          <p:spPr>
            <a:xfrm rot="2734294">
              <a:off x="5352159" y="2072543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/>
            <p:cNvSpPr/>
            <p:nvPr/>
          </p:nvSpPr>
          <p:spPr>
            <a:xfrm rot="2734294">
              <a:off x="5638220" y="1738555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/>
            <p:cNvSpPr/>
            <p:nvPr/>
          </p:nvSpPr>
          <p:spPr>
            <a:xfrm rot="2734294">
              <a:off x="5232653" y="1719764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ross 26"/>
            <p:cNvSpPr/>
            <p:nvPr/>
          </p:nvSpPr>
          <p:spPr>
            <a:xfrm rot="2734294">
              <a:off x="4902761" y="2000650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ross 27"/>
            <p:cNvSpPr/>
            <p:nvPr/>
          </p:nvSpPr>
          <p:spPr>
            <a:xfrm rot="2734294">
              <a:off x="4956060" y="1420011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56600" y="3668475"/>
            <a:ext cx="1464323" cy="1159519"/>
            <a:chOff x="4898477" y="2610899"/>
            <a:chExt cx="1098242" cy="869639"/>
          </a:xfrm>
        </p:grpSpPr>
        <p:sp>
          <p:nvSpPr>
            <p:cNvPr id="9" name="Oval 8"/>
            <p:cNvSpPr/>
            <p:nvPr/>
          </p:nvSpPr>
          <p:spPr>
            <a:xfrm>
              <a:off x="4905744" y="2712525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49772" y="3268576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73935" y="3196086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98477" y="3196086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355224" y="2956930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784757" y="2850949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342443" y="2610899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47352" y="2056890"/>
            <a:ext cx="1464321" cy="1387595"/>
            <a:chOff x="6208539" y="1406673"/>
            <a:chExt cx="1098241" cy="1040696"/>
          </a:xfrm>
        </p:grpSpPr>
        <p:sp>
          <p:nvSpPr>
            <p:cNvPr id="77" name="Oval 76"/>
            <p:cNvSpPr/>
            <p:nvPr/>
          </p:nvSpPr>
          <p:spPr>
            <a:xfrm>
              <a:off x="6304672" y="1651598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559833" y="2064350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990945" y="2235407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208539" y="1991861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665286" y="1752705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094818" y="1646723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652504" y="1406673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90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67710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600" b="1" dirty="0" smtClean="0">
                <a:latin typeface="+mj-lt"/>
                <a:ea typeface="+mj-ea"/>
                <a:cs typeface="+mj-cs"/>
              </a:rPr>
              <a:t>Neural Networks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017486" y="2263481"/>
            <a:ext cx="4876800" cy="258532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/>
              <a:t>Forward Propagation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 smtClean="0"/>
              <a:t>Back Propagation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89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67710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600" b="1" dirty="0">
                <a:latin typeface="+mj-lt"/>
                <a:ea typeface="+mj-ea"/>
                <a:cs typeface="+mj-cs"/>
              </a:rPr>
              <a:t>Cost</a:t>
            </a:r>
            <a:r>
              <a:rPr lang="en-US" sz="3200" b="1" dirty="0"/>
              <a:t> </a:t>
            </a:r>
            <a:r>
              <a:rPr lang="en-US" sz="3600" b="1" dirty="0">
                <a:latin typeface="+mj-lt"/>
                <a:ea typeface="+mj-ea"/>
                <a:cs typeface="+mj-cs"/>
              </a:rPr>
              <a:t>function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19200" y="1160396"/>
            <a:ext cx="4876800" cy="258532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/>
              <a:t>Logistic regression: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Neural network: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839318"/>
            <a:ext cx="9857232" cy="93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70" y="4323273"/>
            <a:ext cx="9539479" cy="9121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69" y="5415282"/>
            <a:ext cx="3106675" cy="9281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05" y="3731325"/>
            <a:ext cx="2093976" cy="445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16" y="3731325"/>
            <a:ext cx="3779520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9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Gradient descent</a:t>
            </a:r>
            <a:endParaRPr lang="en-US" altLang="zh-CN" sz="3600" b="1" dirty="0"/>
          </a:p>
        </p:txBody>
      </p:sp>
      <p:pic>
        <p:nvPicPr>
          <p:cNvPr id="1028" name="Picture 4" descr="https://upload.wikimedia.org/wikipedia/commons/thumb/a/ac/Saddle_Point_between_maxima.svg/575px-Saddle_Point_between_maxim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87" y="1492022"/>
            <a:ext cx="5895960" cy="46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82744" y="3033132"/>
            <a:ext cx="229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Saddle Points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48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5036023" y="2455298"/>
            <a:ext cx="1829234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b="1" dirty="0" smtClean="0"/>
              <a:t>OVER</a:t>
            </a:r>
            <a:endParaRPr lang="en-US" altLang="zh-CN" sz="4800" b="1" dirty="0"/>
          </a:p>
        </p:txBody>
      </p:sp>
    </p:spTree>
    <p:extLst>
      <p:ext uri="{BB962C8B-B14F-4D97-AF65-F5344CB8AC3E}">
        <p14:creationId xmlns:p14="http://schemas.microsoft.com/office/powerpoint/2010/main" val="30640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Example</a:t>
            </a:r>
            <a:endParaRPr lang="zh-CN" altLang="en-US" sz="3600" dirty="0">
              <a:latin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18476" y="1831855"/>
          <a:ext cx="4244501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295"/>
                <a:gridCol w="1913206"/>
              </a:tblGrid>
              <a:tr h="45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height</a:t>
                      </a:r>
                      <a:r>
                        <a:rPr lang="en-US" altLang="zh-CN" sz="2400" baseline="0" dirty="0" smtClean="0"/>
                        <a:t> (cm)  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weight(kg)  y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23557" y="1237958"/>
            <a:ext cx="177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Given:</a:t>
            </a:r>
            <a:endParaRPr lang="zh-CN" altLang="en-US" sz="3200" dirty="0"/>
          </a:p>
        </p:txBody>
      </p:sp>
      <p:graphicFrame>
        <p:nvGraphicFramePr>
          <p:cNvPr id="8" name="图表 7"/>
          <p:cNvGraphicFramePr/>
          <p:nvPr/>
        </p:nvGraphicFramePr>
        <p:xfrm>
          <a:off x="5900614" y="1540598"/>
          <a:ext cx="5606758" cy="404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09821" y="5321674"/>
            <a:ext cx="443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When height = 163 cm , weight = ?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3557" y="4736899"/>
            <a:ext cx="177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Solve:</a:t>
            </a:r>
            <a:endParaRPr lang="zh-CN" altLang="en-US" sz="3200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8528590" y="2554515"/>
            <a:ext cx="0" cy="237438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71138" y="2541359"/>
            <a:ext cx="205745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Example</a:t>
            </a:r>
            <a:endParaRPr lang="zh-CN" altLang="en-US" sz="3600" dirty="0">
              <a:latin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18476" y="1831855"/>
          <a:ext cx="4244501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295"/>
                <a:gridCol w="1913206"/>
              </a:tblGrid>
              <a:tr h="45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height</a:t>
                      </a:r>
                      <a:r>
                        <a:rPr lang="en-US" altLang="zh-CN" sz="2400" baseline="0" dirty="0" smtClean="0"/>
                        <a:t> (cm)  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weight(kg)  y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23557" y="1237958"/>
            <a:ext cx="177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Given:</a:t>
            </a:r>
            <a:endParaRPr lang="zh-CN" altLang="en-US" sz="3200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994177810"/>
              </p:ext>
            </p:extLst>
          </p:nvPr>
        </p:nvGraphicFramePr>
        <p:xfrm>
          <a:off x="5900614" y="1540598"/>
          <a:ext cx="5606758" cy="404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09821" y="5321674"/>
            <a:ext cx="443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When height = 163 cm , weight = ?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3557" y="4736899"/>
            <a:ext cx="177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Solve: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52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Example</a:t>
            </a:r>
            <a:endParaRPr lang="zh-CN" altLang="en-US" sz="3600" dirty="0">
              <a:latin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18476" y="1831855"/>
          <a:ext cx="4244501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295"/>
                <a:gridCol w="1913206"/>
              </a:tblGrid>
              <a:tr h="45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height</a:t>
                      </a:r>
                      <a:r>
                        <a:rPr lang="en-US" altLang="zh-CN" sz="2400" baseline="0" dirty="0" smtClean="0"/>
                        <a:t> (cm)  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weight(kg)  y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23557" y="1237958"/>
            <a:ext cx="177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Given:</a:t>
            </a:r>
            <a:endParaRPr lang="zh-CN" altLang="en-US" sz="3200" dirty="0"/>
          </a:p>
        </p:txBody>
      </p:sp>
      <p:graphicFrame>
        <p:nvGraphicFramePr>
          <p:cNvPr id="8" name="图表 7"/>
          <p:cNvGraphicFramePr/>
          <p:nvPr/>
        </p:nvGraphicFramePr>
        <p:xfrm>
          <a:off x="5900614" y="1540598"/>
          <a:ext cx="5606758" cy="404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09821" y="5321674"/>
            <a:ext cx="443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When height = 163 cm , weight = ?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3557" y="4736899"/>
            <a:ext cx="177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Solve:</a:t>
            </a:r>
            <a:endParaRPr lang="zh-CN" altLang="en-US" sz="3200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8528590" y="2554515"/>
            <a:ext cx="0" cy="237438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71138" y="2541359"/>
            <a:ext cx="205745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Cost function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8419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Cost function</a:t>
            </a:r>
            <a:endParaRPr lang="en-US" altLang="zh-CN" sz="3600" b="1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504529233"/>
              </p:ext>
            </p:extLst>
          </p:nvPr>
        </p:nvGraphicFramePr>
        <p:xfrm>
          <a:off x="5900614" y="1540598"/>
          <a:ext cx="5606758" cy="404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18476" y="1831855"/>
          <a:ext cx="4244501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295"/>
                <a:gridCol w="1913206"/>
              </a:tblGrid>
              <a:tr h="45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height</a:t>
                      </a:r>
                      <a:r>
                        <a:rPr lang="en-US" altLang="zh-CN" sz="2400" baseline="0" dirty="0" smtClean="0"/>
                        <a:t> (cm)  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weight(kg)  y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165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160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158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0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Cost function</a:t>
            </a:r>
            <a:endParaRPr lang="en-US" altLang="zh-CN" sz="3600" b="1" dirty="0"/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5900614" y="1540598"/>
          <a:ext cx="5606758" cy="404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7914228"/>
                  </p:ext>
                </p:extLst>
              </p:nvPr>
            </p:nvGraphicFramePr>
            <p:xfrm>
              <a:off x="818476" y="1831855"/>
              <a:ext cx="4244501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1295"/>
                    <a:gridCol w="1913206"/>
                  </a:tblGrid>
                  <a:tr h="4513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 smtClean="0"/>
                            <a:t>height</a:t>
                          </a:r>
                          <a:r>
                            <a:rPr lang="en-US" altLang="zh-CN" sz="2400" baseline="0" dirty="0" smtClean="0"/>
                            <a:t> (cm)  x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 smtClean="0"/>
                            <a:t>weight(kg)  y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</a:t>
                          </a:r>
                          <a:r>
                            <a:rPr lang="en-US" altLang="zh-CN" sz="2000" baseline="0" dirty="0" smtClean="0"/>
                            <a:t>  </a:t>
                          </a:r>
                          <a:r>
                            <a:rPr lang="en-US" altLang="zh-CN" sz="2000" dirty="0" smtClean="0"/>
                            <a:t>   155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53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165 </a:t>
                          </a:r>
                          <a:r>
                            <a:rPr lang="en-US" altLang="zh-CN" sz="2000" baseline="0" dirty="0" smtClean="0"/>
                            <a:t> </a:t>
                          </a:r>
                          <a:r>
                            <a:rPr lang="en-US" altLang="zh-CN" sz="2000" dirty="0" smtClean="0"/>
                            <a:t>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63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168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68  </a:t>
                          </a:r>
                          <a:r>
                            <a:rPr lang="en-US" altLang="zh-CN" sz="2000" baseline="0" dirty="0" smtClean="0"/>
                            <a:t>  </a:t>
                          </a:r>
                          <a:r>
                            <a:rPr lang="en-US" altLang="zh-CN" sz="200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153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52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altLang="zh-CN" sz="20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160  </a:t>
                          </a:r>
                          <a:r>
                            <a:rPr lang="en-US" altLang="zh-CN" sz="2000" baseline="0" dirty="0" smtClean="0"/>
                            <a:t> </a:t>
                          </a:r>
                          <a:r>
                            <a:rPr lang="en-US" altLang="zh-CN" sz="2000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61  </a:t>
                          </a:r>
                          <a:r>
                            <a:rPr lang="en-US" altLang="zh-CN" sz="2000" baseline="0" dirty="0" smtClean="0"/>
                            <a:t> </a:t>
                          </a:r>
                          <a:r>
                            <a:rPr lang="en-US" altLang="zh-CN" sz="2000" dirty="0" smtClean="0"/>
                            <a:t>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US" altLang="zh-CN" sz="20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158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55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en-US" altLang="zh-CN" sz="20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7914228"/>
                  </p:ext>
                </p:extLst>
              </p:nvPr>
            </p:nvGraphicFramePr>
            <p:xfrm>
              <a:off x="818476" y="1831855"/>
              <a:ext cx="4244501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1295"/>
                    <a:gridCol w="1913206"/>
                  </a:tblGrid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 smtClean="0"/>
                            <a:t>height</a:t>
                          </a:r>
                          <a:r>
                            <a:rPr lang="en-US" altLang="zh-CN" sz="2400" baseline="0" dirty="0" smtClean="0"/>
                            <a:t> (cm)  x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 smtClean="0"/>
                            <a:t>weight(kg)  y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126154" r="-82245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1975" t="-126154" r="-31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226154" r="-82245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226154" r="-318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321212" r="-82245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321212" r="-318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427692" r="-82245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427692" r="-31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527692" r="-82245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527692" r="-31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627692" r="-8224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627692" r="-318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16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Cost function</a:t>
            </a:r>
            <a:endParaRPr lang="en-US" altLang="zh-CN" sz="3600" b="1" dirty="0"/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5900614" y="1540598"/>
          <a:ext cx="5606758" cy="404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818476" y="1831855"/>
              <a:ext cx="4244501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1295"/>
                    <a:gridCol w="1913206"/>
                  </a:tblGrid>
                  <a:tr h="4513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 smtClean="0"/>
                            <a:t>height</a:t>
                          </a:r>
                          <a:r>
                            <a:rPr lang="en-US" altLang="zh-CN" sz="2400" baseline="0" dirty="0" smtClean="0"/>
                            <a:t> (cm)  x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 smtClean="0"/>
                            <a:t>weight(kg)  y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</a:t>
                          </a:r>
                          <a:r>
                            <a:rPr lang="en-US" altLang="zh-CN" sz="2000" baseline="0" dirty="0" smtClean="0"/>
                            <a:t>  </a:t>
                          </a:r>
                          <a:r>
                            <a:rPr lang="en-US" altLang="zh-CN" sz="2000" dirty="0" smtClean="0"/>
                            <a:t>   155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53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165 </a:t>
                          </a:r>
                          <a:r>
                            <a:rPr lang="en-US" altLang="zh-CN" sz="2000" baseline="0" dirty="0" smtClean="0"/>
                            <a:t> </a:t>
                          </a:r>
                          <a:r>
                            <a:rPr lang="en-US" altLang="zh-CN" sz="2000" dirty="0" smtClean="0"/>
                            <a:t>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63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168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68  </a:t>
                          </a:r>
                          <a:r>
                            <a:rPr lang="en-US" altLang="zh-CN" sz="2000" baseline="0" dirty="0" smtClean="0"/>
                            <a:t>  </a:t>
                          </a:r>
                          <a:r>
                            <a:rPr lang="en-US" altLang="zh-CN" sz="200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153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52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altLang="zh-CN" sz="20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160  </a:t>
                          </a:r>
                          <a:r>
                            <a:rPr lang="en-US" altLang="zh-CN" sz="2000" baseline="0" dirty="0" smtClean="0"/>
                            <a:t> </a:t>
                          </a:r>
                          <a:r>
                            <a:rPr lang="en-US" altLang="zh-CN" sz="2000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61  </a:t>
                          </a:r>
                          <a:r>
                            <a:rPr lang="en-US" altLang="zh-CN" sz="2000" baseline="0" dirty="0" smtClean="0"/>
                            <a:t> </a:t>
                          </a:r>
                          <a:r>
                            <a:rPr lang="en-US" altLang="zh-CN" sz="2000" dirty="0" smtClean="0"/>
                            <a:t>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US" altLang="zh-CN" sz="20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158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55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en-US" altLang="zh-CN" sz="20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818476" y="1831855"/>
              <a:ext cx="4244501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1295"/>
                    <a:gridCol w="1913206"/>
                  </a:tblGrid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 smtClean="0"/>
                            <a:t>height</a:t>
                          </a:r>
                          <a:r>
                            <a:rPr lang="en-US" altLang="zh-CN" sz="2400" baseline="0" dirty="0" smtClean="0"/>
                            <a:t> (cm)  x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 smtClean="0"/>
                            <a:t>weight(kg)  y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126154" r="-82245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1975" t="-126154" r="-31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226154" r="-82245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226154" r="-318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321212" r="-82245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321212" r="-318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427692" r="-82245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427692" r="-31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527692" r="-82245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527692" r="-31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627692" r="-8224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627692" r="-318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7" name="直接连接符 6"/>
          <p:cNvCxnSpPr/>
          <p:nvPr/>
        </p:nvCxnSpPr>
        <p:spPr>
          <a:xfrm flipV="1">
            <a:off x="6523630" y="1696846"/>
            <a:ext cx="3521122" cy="2042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502896" y="796722"/>
                <a:ext cx="405675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4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896" y="796722"/>
                <a:ext cx="4056758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5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Cost function</a:t>
            </a:r>
            <a:endParaRPr lang="en-US" altLang="zh-CN" sz="3600" b="1" dirty="0"/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5900614" y="1540598"/>
          <a:ext cx="5606758" cy="404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818476" y="1831855"/>
              <a:ext cx="4244501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1295"/>
                    <a:gridCol w="1913206"/>
                  </a:tblGrid>
                  <a:tr h="4513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 smtClean="0"/>
                            <a:t>height</a:t>
                          </a:r>
                          <a:r>
                            <a:rPr lang="en-US" altLang="zh-CN" sz="2400" baseline="0" dirty="0" smtClean="0"/>
                            <a:t> (cm)  x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 smtClean="0"/>
                            <a:t>weight(kg)  y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</a:t>
                          </a:r>
                          <a:r>
                            <a:rPr lang="en-US" altLang="zh-CN" sz="2000" baseline="0" dirty="0" smtClean="0"/>
                            <a:t>  </a:t>
                          </a:r>
                          <a:r>
                            <a:rPr lang="en-US" altLang="zh-CN" sz="2000" dirty="0" smtClean="0"/>
                            <a:t>   155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53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165 </a:t>
                          </a:r>
                          <a:r>
                            <a:rPr lang="en-US" altLang="zh-CN" sz="2000" baseline="0" dirty="0" smtClean="0"/>
                            <a:t> </a:t>
                          </a:r>
                          <a:r>
                            <a:rPr lang="en-US" altLang="zh-CN" sz="2000" dirty="0" smtClean="0"/>
                            <a:t>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63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168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68  </a:t>
                          </a:r>
                          <a:r>
                            <a:rPr lang="en-US" altLang="zh-CN" sz="2000" baseline="0" dirty="0" smtClean="0"/>
                            <a:t>  </a:t>
                          </a:r>
                          <a:r>
                            <a:rPr lang="en-US" altLang="zh-CN" sz="200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153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52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altLang="zh-CN" sz="20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160  </a:t>
                          </a:r>
                          <a:r>
                            <a:rPr lang="en-US" altLang="zh-CN" sz="2000" baseline="0" dirty="0" smtClean="0"/>
                            <a:t> </a:t>
                          </a:r>
                          <a:r>
                            <a:rPr lang="en-US" altLang="zh-CN" sz="2000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61  </a:t>
                          </a:r>
                          <a:r>
                            <a:rPr lang="en-US" altLang="zh-CN" sz="2000" baseline="0" dirty="0" smtClean="0"/>
                            <a:t> </a:t>
                          </a:r>
                          <a:r>
                            <a:rPr lang="en-US" altLang="zh-CN" sz="2000" dirty="0" smtClean="0"/>
                            <a:t>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US" altLang="zh-CN" sz="20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158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55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en-US" altLang="zh-CN" sz="20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818476" y="1831855"/>
              <a:ext cx="4244501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1295"/>
                    <a:gridCol w="1913206"/>
                  </a:tblGrid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 smtClean="0"/>
                            <a:t>height</a:t>
                          </a:r>
                          <a:r>
                            <a:rPr lang="en-US" altLang="zh-CN" sz="2400" baseline="0" dirty="0" smtClean="0"/>
                            <a:t> (cm)  x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 smtClean="0"/>
                            <a:t>weight(kg)  y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126154" r="-82245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1975" t="-126154" r="-31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226154" r="-82245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226154" r="-318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321212" r="-82245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321212" r="-318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427692" r="-82245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427692" r="-31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527692" r="-82245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527692" r="-31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627692" r="-8224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627692" r="-318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7" name="直接连接符 6"/>
          <p:cNvCxnSpPr/>
          <p:nvPr/>
        </p:nvCxnSpPr>
        <p:spPr>
          <a:xfrm flipV="1">
            <a:off x="6523630" y="1696846"/>
            <a:ext cx="3521122" cy="2042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-303622" y="5218675"/>
                <a:ext cx="7942997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3622" y="5218675"/>
                <a:ext cx="7942997" cy="13443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502896" y="796722"/>
                <a:ext cx="405675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4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896" y="796722"/>
                <a:ext cx="4056758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5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machine learning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71798" y="1844824"/>
            <a:ext cx="2784309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55164" y="3175879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Traditional Program</a:t>
            </a:r>
            <a:endParaRPr lang="zh-CN" altLang="en-US" sz="2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831637" y="2132856"/>
            <a:ext cx="14401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831637" y="2564904"/>
            <a:ext cx="14401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3"/>
          </p:cNvCxnSpPr>
          <p:nvPr/>
        </p:nvCxnSpPr>
        <p:spPr>
          <a:xfrm>
            <a:off x="7056107" y="2348880"/>
            <a:ext cx="120013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3419" y="186623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Input</a:t>
            </a:r>
            <a:endParaRPr lang="zh-CN" alt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349" y="2319264"/>
            <a:ext cx="24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Algorithm</a:t>
            </a:r>
            <a:endParaRPr lang="zh-CN" alt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00256" y="209857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Output</a:t>
            </a:r>
            <a:endParaRPr lang="zh-CN" alt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4051" y="4437112"/>
            <a:ext cx="2784309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74772" y="5718855"/>
            <a:ext cx="302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ML Program</a:t>
            </a:r>
            <a:endParaRPr lang="zh-CN" altLang="en-US" sz="2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833891" y="4725144"/>
            <a:ext cx="14401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33891" y="5157192"/>
            <a:ext cx="14401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</p:cNvCxnSpPr>
          <p:nvPr/>
        </p:nvCxnSpPr>
        <p:spPr>
          <a:xfrm>
            <a:off x="7058360" y="4941168"/>
            <a:ext cx="120013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5672" y="445851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Input</a:t>
            </a:r>
            <a:endParaRPr lang="zh-CN" alt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603" y="4911552"/>
            <a:ext cx="24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Output</a:t>
            </a:r>
            <a:endParaRPr lang="zh-CN" alt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02510" y="4690861"/>
            <a:ext cx="268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“Algorithm”</a:t>
            </a:r>
            <a:endParaRPr lang="zh-CN" alt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Cost function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187355" y="1104499"/>
                <a:ext cx="7942997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5" y="1104499"/>
                <a:ext cx="7942997" cy="13443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0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Cost function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293166" y="3607653"/>
                <a:ext cx="7942997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66" y="3607653"/>
                <a:ext cx="7942997" cy="13443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下箭头 2"/>
          <p:cNvSpPr/>
          <p:nvPr/>
        </p:nvSpPr>
        <p:spPr>
          <a:xfrm>
            <a:off x="4885899" y="2826631"/>
            <a:ext cx="545910" cy="6005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87355" y="1104499"/>
                <a:ext cx="7942997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5" y="1104499"/>
                <a:ext cx="7942997" cy="13443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4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Cost function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293166" y="3607653"/>
                <a:ext cx="7942997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66" y="3607653"/>
                <a:ext cx="7942997" cy="13443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下箭头 2"/>
          <p:cNvSpPr/>
          <p:nvPr/>
        </p:nvSpPr>
        <p:spPr>
          <a:xfrm>
            <a:off x="4885899" y="2826631"/>
            <a:ext cx="545910" cy="6005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87355" y="1104499"/>
                <a:ext cx="7942997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5" y="1104499"/>
                <a:ext cx="7942997" cy="13443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9"/>
          <p:cNvSpPr txBox="1"/>
          <p:nvPr/>
        </p:nvSpPr>
        <p:spPr>
          <a:xfrm>
            <a:off x="517190" y="5526032"/>
            <a:ext cx="2599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Have  function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237125" y="5476135"/>
                <a:ext cx="13340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25" y="5476135"/>
                <a:ext cx="1334080" cy="584775"/>
              </a:xfrm>
              <a:prstGeom prst="rect">
                <a:avLst/>
              </a:prstGeom>
              <a:blipFill rotWithShape="0">
                <a:blip r:embed="rId4"/>
                <a:stretch>
                  <a:fillRect r="-13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Cost function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293166" y="3607653"/>
                <a:ext cx="7942997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66" y="3607653"/>
                <a:ext cx="7942997" cy="13443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下箭头 2"/>
          <p:cNvSpPr/>
          <p:nvPr/>
        </p:nvSpPr>
        <p:spPr>
          <a:xfrm>
            <a:off x="4885899" y="2826631"/>
            <a:ext cx="545910" cy="6005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87355" y="1104499"/>
                <a:ext cx="7942997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5" y="1104499"/>
                <a:ext cx="7942997" cy="13443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9"/>
          <p:cNvSpPr txBox="1"/>
          <p:nvPr/>
        </p:nvSpPr>
        <p:spPr>
          <a:xfrm>
            <a:off x="517190" y="5526032"/>
            <a:ext cx="2599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Have  function</a:t>
            </a:r>
            <a:endParaRPr lang="en-US" sz="3200" dirty="0"/>
          </a:p>
        </p:txBody>
      </p:sp>
      <p:sp>
        <p:nvSpPr>
          <p:cNvPr id="10" name="TextBox 43"/>
          <p:cNvSpPr txBox="1"/>
          <p:nvPr/>
        </p:nvSpPr>
        <p:spPr>
          <a:xfrm>
            <a:off x="5982268" y="5497203"/>
            <a:ext cx="1069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Want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237125" y="5476135"/>
                <a:ext cx="13340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25" y="5476135"/>
                <a:ext cx="1334080" cy="584775"/>
              </a:xfrm>
              <a:prstGeom prst="rect">
                <a:avLst/>
              </a:prstGeom>
              <a:blipFill rotWithShape="0">
                <a:blip r:embed="rId4"/>
                <a:stretch>
                  <a:fillRect r="-13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245052" y="5493166"/>
                <a:ext cx="1212800" cy="822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52" y="5493166"/>
                <a:ext cx="1212800" cy="822341"/>
              </a:xfrm>
              <a:prstGeom prst="rect">
                <a:avLst/>
              </a:prstGeom>
              <a:blipFill rotWithShape="0">
                <a:blip r:embed="rId5"/>
                <a:stretch>
                  <a:fillRect r="-89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4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Gradient </a:t>
            </a:r>
            <a:r>
              <a:rPr lang="en-US" altLang="zh-CN" sz="3600" b="1" dirty="0"/>
              <a:t>descent</a:t>
            </a:r>
          </a:p>
        </p:txBody>
      </p:sp>
    </p:spTree>
    <p:extLst>
      <p:ext uri="{BB962C8B-B14F-4D97-AF65-F5344CB8AC3E}">
        <p14:creationId xmlns:p14="http://schemas.microsoft.com/office/powerpoint/2010/main" val="10450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309898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02343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975275"/>
            <a:ext cx="724205" cy="32674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263367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883920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1246" y="771568"/>
            <a:ext cx="40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22" y="889001"/>
            <a:ext cx="246279" cy="27797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608063" y="2956356"/>
            <a:ext cx="3001249" cy="2515588"/>
            <a:chOff x="4956048" y="2132859"/>
            <a:chExt cx="2250937" cy="1886691"/>
          </a:xfrm>
        </p:grpSpPr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77867495"/>
              </p:ext>
            </p:extLst>
          </p:nvPr>
        </p:nvGraphicFramePr>
        <p:xfrm>
          <a:off x="766447" y="1339220"/>
          <a:ext cx="3953505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390172317"/>
              </p:ext>
            </p:extLst>
          </p:nvPr>
        </p:nvGraphicFramePr>
        <p:xfrm>
          <a:off x="7123898" y="1345018"/>
          <a:ext cx="4678896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34103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309898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02343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975275"/>
            <a:ext cx="724205" cy="32674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263367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883920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1246" y="771568"/>
            <a:ext cx="40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22" y="889001"/>
            <a:ext cx="246279" cy="27797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608063" y="2956356"/>
            <a:ext cx="3001249" cy="2515588"/>
            <a:chOff x="4956048" y="2132859"/>
            <a:chExt cx="2250937" cy="1886691"/>
          </a:xfrm>
        </p:grpSpPr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11" name="图表 10"/>
          <p:cNvGraphicFramePr/>
          <p:nvPr>
            <p:extLst/>
          </p:nvPr>
        </p:nvGraphicFramePr>
        <p:xfrm>
          <a:off x="766447" y="1339220"/>
          <a:ext cx="3953505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8" name="图表 17"/>
          <p:cNvGraphicFramePr/>
          <p:nvPr>
            <p:extLst/>
          </p:nvPr>
        </p:nvGraphicFramePr>
        <p:xfrm>
          <a:off x="7123898" y="1345018"/>
          <a:ext cx="4678896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1296537" y="1405719"/>
            <a:ext cx="3411941" cy="2975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71678" y="2982568"/>
                <a:ext cx="10960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78" y="2982568"/>
                <a:ext cx="1096006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6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309898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02343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975275"/>
            <a:ext cx="724205" cy="32674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263367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883920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1246" y="771568"/>
            <a:ext cx="40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22" y="889001"/>
            <a:ext cx="246279" cy="27797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608063" y="2956356"/>
            <a:ext cx="3001249" cy="2515588"/>
            <a:chOff x="4956048" y="2132859"/>
            <a:chExt cx="2250937" cy="1886691"/>
          </a:xfrm>
        </p:grpSpPr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11" name="图表 10"/>
          <p:cNvGraphicFramePr/>
          <p:nvPr>
            <p:extLst/>
          </p:nvPr>
        </p:nvGraphicFramePr>
        <p:xfrm>
          <a:off x="766447" y="1339220"/>
          <a:ext cx="3953505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8" name="图表 17"/>
          <p:cNvGraphicFramePr/>
          <p:nvPr>
            <p:extLst/>
          </p:nvPr>
        </p:nvGraphicFramePr>
        <p:xfrm>
          <a:off x="7123898" y="1345018"/>
          <a:ext cx="4678896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1296537" y="1405719"/>
            <a:ext cx="3411941" cy="2975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71678" y="2982568"/>
                <a:ext cx="10960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78" y="2982568"/>
                <a:ext cx="1096006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75414" y="5644012"/>
                <a:ext cx="10392920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4" y="5644012"/>
                <a:ext cx="10392920" cy="100822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309898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02343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975275"/>
            <a:ext cx="724205" cy="32674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263367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883920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1246" y="771568"/>
            <a:ext cx="40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22" y="889001"/>
            <a:ext cx="246279" cy="27797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608063" y="2956356"/>
            <a:ext cx="3001249" cy="2515588"/>
            <a:chOff x="4956048" y="2132859"/>
            <a:chExt cx="2250937" cy="1886691"/>
          </a:xfrm>
        </p:grpSpPr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11" name="图表 10"/>
          <p:cNvGraphicFramePr/>
          <p:nvPr>
            <p:extLst/>
          </p:nvPr>
        </p:nvGraphicFramePr>
        <p:xfrm>
          <a:off x="766447" y="1339220"/>
          <a:ext cx="3953505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965136477"/>
              </p:ext>
            </p:extLst>
          </p:nvPr>
        </p:nvGraphicFramePr>
        <p:xfrm>
          <a:off x="7123898" y="1345018"/>
          <a:ext cx="4678896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1296537" y="1405719"/>
            <a:ext cx="3411941" cy="2975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71678" y="2982568"/>
                <a:ext cx="10960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78" y="2982568"/>
                <a:ext cx="1096006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75414" y="5644012"/>
                <a:ext cx="10392920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4" y="5644012"/>
                <a:ext cx="10392920" cy="100822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4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309898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02343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975275"/>
            <a:ext cx="724205" cy="32674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263367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883920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1246" y="771568"/>
            <a:ext cx="40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22" y="889001"/>
            <a:ext cx="246279" cy="27797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608063" y="2956356"/>
            <a:ext cx="3001249" cy="2515588"/>
            <a:chOff x="4956048" y="2132859"/>
            <a:chExt cx="2250937" cy="1886691"/>
          </a:xfrm>
        </p:grpSpPr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11" name="图表 10"/>
          <p:cNvGraphicFramePr/>
          <p:nvPr>
            <p:extLst/>
          </p:nvPr>
        </p:nvGraphicFramePr>
        <p:xfrm>
          <a:off x="766447" y="1339220"/>
          <a:ext cx="3953505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8" name="图表 17"/>
          <p:cNvGraphicFramePr/>
          <p:nvPr>
            <p:extLst/>
          </p:nvPr>
        </p:nvGraphicFramePr>
        <p:xfrm>
          <a:off x="7123898" y="1345018"/>
          <a:ext cx="4678896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1296537" y="3098986"/>
            <a:ext cx="3193576" cy="1281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44382" y="2982568"/>
                <a:ext cx="13685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382" y="2982568"/>
                <a:ext cx="1368516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1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machine learning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63552" y="1844824"/>
            <a:ext cx="6096000" cy="2909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altLang="zh-CN" sz="3200" dirty="0"/>
              <a:t>Supervised </a:t>
            </a:r>
            <a:r>
              <a:rPr lang="en-US" altLang="zh-CN" sz="3200" dirty="0" smtClean="0"/>
              <a:t>Learning</a:t>
            </a:r>
            <a:endParaRPr lang="en-US" altLang="zh-CN" sz="3200" dirty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zh-CN" sz="3200" dirty="0"/>
              <a:t>Unsupervised L</a:t>
            </a:r>
            <a:r>
              <a:rPr lang="en-US" altLang="zh-CN" sz="3200" dirty="0" smtClean="0"/>
              <a:t>earning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zh-CN" sz="3200" dirty="0" smtClean="0"/>
              <a:t>Reinforcement Learning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66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309898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02343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975275"/>
            <a:ext cx="724205" cy="32674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263367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883920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1246" y="771568"/>
            <a:ext cx="40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22" y="889001"/>
            <a:ext cx="246279" cy="27797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608063" y="2956356"/>
            <a:ext cx="3001249" cy="2515588"/>
            <a:chOff x="4956048" y="2132859"/>
            <a:chExt cx="2250937" cy="1886691"/>
          </a:xfrm>
        </p:grpSpPr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11" name="图表 10"/>
          <p:cNvGraphicFramePr/>
          <p:nvPr>
            <p:extLst/>
          </p:nvPr>
        </p:nvGraphicFramePr>
        <p:xfrm>
          <a:off x="766447" y="1339220"/>
          <a:ext cx="3953505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8" name="图表 17"/>
          <p:cNvGraphicFramePr/>
          <p:nvPr>
            <p:extLst/>
          </p:nvPr>
        </p:nvGraphicFramePr>
        <p:xfrm>
          <a:off x="7123898" y="1345018"/>
          <a:ext cx="4678896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1296537" y="3098986"/>
            <a:ext cx="3193576" cy="1281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44382" y="2982568"/>
                <a:ext cx="13685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382" y="2982568"/>
                <a:ext cx="1368516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2346332" y="3481695"/>
            <a:ext cx="0" cy="462508"/>
          </a:xfrm>
          <a:prstGeom prst="line">
            <a:avLst/>
          </a:prstGeom>
          <a:ln w="38100">
            <a:solidFill>
              <a:srgbClr val="0033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26781" y="2520059"/>
            <a:ext cx="0" cy="961636"/>
          </a:xfrm>
          <a:prstGeom prst="line">
            <a:avLst/>
          </a:prstGeom>
          <a:ln w="38100">
            <a:solidFill>
              <a:srgbClr val="0033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490113" y="1590635"/>
            <a:ext cx="0" cy="1508351"/>
          </a:xfrm>
          <a:prstGeom prst="line">
            <a:avLst/>
          </a:prstGeom>
          <a:ln w="38100">
            <a:solidFill>
              <a:srgbClr val="0033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0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309898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02343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975275"/>
            <a:ext cx="724205" cy="32674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263367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883920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1246" y="771568"/>
            <a:ext cx="40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22" y="889001"/>
            <a:ext cx="246279" cy="27797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608063" y="2956356"/>
            <a:ext cx="3001249" cy="2515588"/>
            <a:chOff x="4956048" y="2132859"/>
            <a:chExt cx="2250937" cy="1886691"/>
          </a:xfrm>
        </p:grpSpPr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11" name="图表 10"/>
          <p:cNvGraphicFramePr/>
          <p:nvPr>
            <p:extLst/>
          </p:nvPr>
        </p:nvGraphicFramePr>
        <p:xfrm>
          <a:off x="766447" y="1339220"/>
          <a:ext cx="3953505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8" name="图表 17"/>
          <p:cNvGraphicFramePr/>
          <p:nvPr>
            <p:extLst/>
          </p:nvPr>
        </p:nvGraphicFramePr>
        <p:xfrm>
          <a:off x="7123898" y="1345018"/>
          <a:ext cx="4678896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1296537" y="3098986"/>
            <a:ext cx="3193576" cy="1281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44382" y="2982568"/>
                <a:ext cx="13685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382" y="2982568"/>
                <a:ext cx="1368516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784597" y="5644012"/>
                <a:ext cx="10392920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0.5−1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0.58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97" y="5644012"/>
                <a:ext cx="10392920" cy="100822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2346332" y="3481695"/>
            <a:ext cx="0" cy="462508"/>
          </a:xfrm>
          <a:prstGeom prst="line">
            <a:avLst/>
          </a:prstGeom>
          <a:ln w="38100">
            <a:solidFill>
              <a:srgbClr val="0033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26781" y="2520059"/>
            <a:ext cx="0" cy="961636"/>
          </a:xfrm>
          <a:prstGeom prst="line">
            <a:avLst/>
          </a:prstGeom>
          <a:ln w="38100">
            <a:solidFill>
              <a:srgbClr val="0033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490113" y="1590635"/>
            <a:ext cx="0" cy="1508351"/>
          </a:xfrm>
          <a:prstGeom prst="line">
            <a:avLst/>
          </a:prstGeom>
          <a:ln w="38100">
            <a:solidFill>
              <a:srgbClr val="0033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1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309898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02343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975275"/>
            <a:ext cx="724205" cy="32674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263367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883920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1246" y="771568"/>
            <a:ext cx="40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22" y="889001"/>
            <a:ext cx="246279" cy="27797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608063" y="2956356"/>
            <a:ext cx="3001249" cy="2515588"/>
            <a:chOff x="4956048" y="2132859"/>
            <a:chExt cx="2250937" cy="1886691"/>
          </a:xfrm>
        </p:grpSpPr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11" name="图表 10"/>
          <p:cNvGraphicFramePr/>
          <p:nvPr>
            <p:extLst/>
          </p:nvPr>
        </p:nvGraphicFramePr>
        <p:xfrm>
          <a:off x="766447" y="1339220"/>
          <a:ext cx="3953505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625253864"/>
              </p:ext>
            </p:extLst>
          </p:nvPr>
        </p:nvGraphicFramePr>
        <p:xfrm>
          <a:off x="7123898" y="1345018"/>
          <a:ext cx="4678896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1296537" y="3098986"/>
            <a:ext cx="3193576" cy="1281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44382" y="2982568"/>
                <a:ext cx="13685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382" y="2982568"/>
                <a:ext cx="1368516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784597" y="5644012"/>
                <a:ext cx="10392920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0.5−1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0.58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97" y="5644012"/>
                <a:ext cx="10392920" cy="100822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2346332" y="3481695"/>
            <a:ext cx="0" cy="462508"/>
          </a:xfrm>
          <a:prstGeom prst="line">
            <a:avLst/>
          </a:prstGeom>
          <a:ln w="38100">
            <a:solidFill>
              <a:srgbClr val="0033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26781" y="2520059"/>
            <a:ext cx="0" cy="961636"/>
          </a:xfrm>
          <a:prstGeom prst="line">
            <a:avLst/>
          </a:prstGeom>
          <a:ln w="38100">
            <a:solidFill>
              <a:srgbClr val="0033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490113" y="1590635"/>
            <a:ext cx="0" cy="1508351"/>
          </a:xfrm>
          <a:prstGeom prst="line">
            <a:avLst/>
          </a:prstGeom>
          <a:ln w="38100">
            <a:solidFill>
              <a:srgbClr val="0033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309898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02343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975275"/>
            <a:ext cx="724205" cy="32674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263367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883920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1246" y="771568"/>
            <a:ext cx="40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22" y="889001"/>
            <a:ext cx="246279" cy="27797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608063" y="2956356"/>
            <a:ext cx="3001249" cy="2515588"/>
            <a:chOff x="4956048" y="2132859"/>
            <a:chExt cx="2250937" cy="1886691"/>
          </a:xfrm>
        </p:grpSpPr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11" name="图表 10"/>
          <p:cNvGraphicFramePr/>
          <p:nvPr>
            <p:extLst/>
          </p:nvPr>
        </p:nvGraphicFramePr>
        <p:xfrm>
          <a:off x="766447" y="1339220"/>
          <a:ext cx="3953505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8" name="图表 17"/>
          <p:cNvGraphicFramePr/>
          <p:nvPr>
            <p:extLst/>
          </p:nvPr>
        </p:nvGraphicFramePr>
        <p:xfrm>
          <a:off x="7123898" y="1345018"/>
          <a:ext cx="4678896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1296537" y="4380931"/>
            <a:ext cx="319357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44382" y="2982568"/>
                <a:ext cx="10960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382" y="2982568"/>
                <a:ext cx="1096005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784597" y="5644012"/>
                <a:ext cx="10392920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2.3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97" y="5644012"/>
                <a:ext cx="10392920" cy="100822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2346332" y="3481695"/>
            <a:ext cx="0" cy="899236"/>
          </a:xfrm>
          <a:prstGeom prst="line">
            <a:avLst/>
          </a:prstGeom>
          <a:ln w="38100">
            <a:solidFill>
              <a:srgbClr val="0033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26781" y="2520059"/>
            <a:ext cx="0" cy="1860872"/>
          </a:xfrm>
          <a:prstGeom prst="line">
            <a:avLst/>
          </a:prstGeom>
          <a:ln w="38100">
            <a:solidFill>
              <a:srgbClr val="0033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490113" y="1590635"/>
            <a:ext cx="0" cy="2790296"/>
          </a:xfrm>
          <a:prstGeom prst="line">
            <a:avLst/>
          </a:prstGeom>
          <a:ln w="38100">
            <a:solidFill>
              <a:srgbClr val="0033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3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309898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02343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975275"/>
            <a:ext cx="724205" cy="32674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263367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883920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1246" y="771568"/>
            <a:ext cx="40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22" y="889001"/>
            <a:ext cx="246279" cy="27797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608063" y="2956356"/>
            <a:ext cx="3001249" cy="2515588"/>
            <a:chOff x="4956048" y="2132859"/>
            <a:chExt cx="2250937" cy="1886691"/>
          </a:xfrm>
        </p:grpSpPr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11" name="图表 10"/>
          <p:cNvGraphicFramePr/>
          <p:nvPr>
            <p:extLst/>
          </p:nvPr>
        </p:nvGraphicFramePr>
        <p:xfrm>
          <a:off x="766447" y="1339220"/>
          <a:ext cx="3953505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463186202"/>
              </p:ext>
            </p:extLst>
          </p:nvPr>
        </p:nvGraphicFramePr>
        <p:xfrm>
          <a:off x="7123898" y="1345018"/>
          <a:ext cx="4678896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1296537" y="1590635"/>
            <a:ext cx="2130244" cy="2790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44382" y="2982568"/>
                <a:ext cx="13685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382" y="2982568"/>
                <a:ext cx="1368516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98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309898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02343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975275"/>
            <a:ext cx="724205" cy="32674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263367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883920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1246" y="771568"/>
            <a:ext cx="40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22" y="889001"/>
            <a:ext cx="246279" cy="27797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608063" y="2956356"/>
            <a:ext cx="3001249" cy="2515588"/>
            <a:chOff x="4956048" y="2132859"/>
            <a:chExt cx="2250937" cy="1886691"/>
          </a:xfrm>
        </p:grpSpPr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11" name="图表 10"/>
          <p:cNvGraphicFramePr/>
          <p:nvPr>
            <p:extLst/>
          </p:nvPr>
        </p:nvGraphicFramePr>
        <p:xfrm>
          <a:off x="766447" y="1339220"/>
          <a:ext cx="3953505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205017906"/>
              </p:ext>
            </p:extLst>
          </p:nvPr>
        </p:nvGraphicFramePr>
        <p:xfrm>
          <a:off x="7123898" y="1345018"/>
          <a:ext cx="4678896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1296538" y="1652954"/>
            <a:ext cx="1627962" cy="2727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689790" y="2982568"/>
                <a:ext cx="10960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790" y="2982568"/>
                <a:ext cx="1096006" cy="43088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6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309898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02343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975275"/>
            <a:ext cx="724205" cy="32674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263367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883920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1246" y="771568"/>
            <a:ext cx="40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22" y="889001"/>
            <a:ext cx="246279" cy="27797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608063" y="2956356"/>
            <a:ext cx="3001249" cy="2515588"/>
            <a:chOff x="4956048" y="2132859"/>
            <a:chExt cx="2250937" cy="1886691"/>
          </a:xfrm>
        </p:grpSpPr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11" name="图表 10"/>
          <p:cNvGraphicFramePr/>
          <p:nvPr>
            <p:extLst/>
          </p:nvPr>
        </p:nvGraphicFramePr>
        <p:xfrm>
          <a:off x="766447" y="1339220"/>
          <a:ext cx="3953505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490459861"/>
              </p:ext>
            </p:extLst>
          </p:nvPr>
        </p:nvGraphicFramePr>
        <p:xfrm>
          <a:off x="7123898" y="1345018"/>
          <a:ext cx="4678896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5241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309898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02343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975275"/>
            <a:ext cx="724205" cy="32674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263367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883920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1246" y="771568"/>
            <a:ext cx="40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22" y="889001"/>
            <a:ext cx="246279" cy="27797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608063" y="2956356"/>
            <a:ext cx="3001249" cy="2515588"/>
            <a:chOff x="4956048" y="2132859"/>
            <a:chExt cx="2250937" cy="1886691"/>
          </a:xfrm>
        </p:grpSpPr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11" name="图表 10"/>
          <p:cNvGraphicFramePr/>
          <p:nvPr>
            <p:extLst/>
          </p:nvPr>
        </p:nvGraphicFramePr>
        <p:xfrm>
          <a:off x="766447" y="1339220"/>
          <a:ext cx="3953505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8" name="图表 17"/>
          <p:cNvGraphicFramePr/>
          <p:nvPr>
            <p:extLst/>
          </p:nvPr>
        </p:nvGraphicFramePr>
        <p:xfrm>
          <a:off x="7123898" y="1345018"/>
          <a:ext cx="4678896" cy="37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cxnSp>
        <p:nvCxnSpPr>
          <p:cNvPr id="19" name="直接连接符 18"/>
          <p:cNvCxnSpPr/>
          <p:nvPr/>
        </p:nvCxnSpPr>
        <p:spPr>
          <a:xfrm flipV="1">
            <a:off x="1296537" y="1405719"/>
            <a:ext cx="3411941" cy="2975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771678" y="2982568"/>
                <a:ext cx="10960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78" y="2982568"/>
                <a:ext cx="1096006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0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733830839"/>
              </p:ext>
            </p:extLst>
          </p:nvPr>
        </p:nvGraphicFramePr>
        <p:xfrm>
          <a:off x="1609361" y="1134001"/>
          <a:ext cx="8562657" cy="46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93572" y="2588673"/>
                <a:ext cx="11217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2" y="2588673"/>
                <a:ext cx="112178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700140" y="5894579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40" y="5894579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十字星 1"/>
          <p:cNvSpPr/>
          <p:nvPr/>
        </p:nvSpPr>
        <p:spPr>
          <a:xfrm rot="1373627">
            <a:off x="3469351" y="2691120"/>
            <a:ext cx="383504" cy="378015"/>
          </a:xfrm>
          <a:prstGeom prst="star4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/>
          </p:nvPr>
        </p:nvGraphicFramePr>
        <p:xfrm>
          <a:off x="1609361" y="1134001"/>
          <a:ext cx="8562657" cy="46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93572" y="2588673"/>
                <a:ext cx="11217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2" y="2588673"/>
                <a:ext cx="112178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700140" y="5894579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40" y="5894579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十字星 1"/>
          <p:cNvSpPr/>
          <p:nvPr/>
        </p:nvSpPr>
        <p:spPr>
          <a:xfrm rot="1373627">
            <a:off x="3469351" y="2691120"/>
            <a:ext cx="383504" cy="378015"/>
          </a:xfrm>
          <a:prstGeom prst="star4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699803" y="2926079"/>
            <a:ext cx="323557" cy="703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0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245897" y="3990190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58601" y="3925871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61998" y="4506291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45742" y="3520547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" name="Cross 4"/>
          <p:cNvSpPr/>
          <p:nvPr/>
        </p:nvSpPr>
        <p:spPr>
          <a:xfrm rot="2734294">
            <a:off x="6669715" y="2940264"/>
            <a:ext cx="520912" cy="5209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>
            <a:off x="6837244" y="1861620"/>
            <a:ext cx="520912" cy="5209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>
            <a:off x="7573889" y="2525596"/>
            <a:ext cx="520912" cy="5209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6814176" y="2490399"/>
            <a:ext cx="520912" cy="5209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5867" y="5765800"/>
            <a:ext cx="615981" cy="69762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3700" dirty="0"/>
              <a:t>x</a:t>
            </a:r>
            <a:r>
              <a:rPr lang="en-US" sz="3700" baseline="-25000" dirty="0"/>
              <a:t>1</a:t>
            </a:r>
            <a:endParaRPr lang="en-US" sz="37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2743200" y="2871737"/>
            <a:ext cx="615981" cy="69762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3700" dirty="0"/>
              <a:t>x</a:t>
            </a:r>
            <a:r>
              <a:rPr lang="en-US" sz="3700" baseline="-25000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860800" y="381001"/>
            <a:ext cx="4731125" cy="77970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4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Supervised Learning</a:t>
            </a:r>
            <a:endParaRPr lang="en-US" sz="4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5072" y="1295400"/>
            <a:ext cx="0" cy="465021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91595" y="5588749"/>
            <a:ext cx="520033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/>
          </p:nvPr>
        </p:nvGraphicFramePr>
        <p:xfrm>
          <a:off x="1609361" y="1134001"/>
          <a:ext cx="8562657" cy="46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93572" y="2588673"/>
                <a:ext cx="11217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2" y="2588673"/>
                <a:ext cx="112178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700140" y="5894579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40" y="5894579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十字星 1"/>
          <p:cNvSpPr/>
          <p:nvPr/>
        </p:nvSpPr>
        <p:spPr>
          <a:xfrm rot="1373627">
            <a:off x="3469351" y="2691120"/>
            <a:ext cx="383504" cy="378015"/>
          </a:xfrm>
          <a:prstGeom prst="star4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699803" y="2926079"/>
            <a:ext cx="323557" cy="703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23360" y="3629465"/>
            <a:ext cx="407963" cy="5767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/>
          </p:nvPr>
        </p:nvGraphicFramePr>
        <p:xfrm>
          <a:off x="1609361" y="1134001"/>
          <a:ext cx="8562657" cy="46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93572" y="2588673"/>
                <a:ext cx="11217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2" y="2588673"/>
                <a:ext cx="112178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700140" y="5894579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40" y="5894579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十字星 1"/>
          <p:cNvSpPr/>
          <p:nvPr/>
        </p:nvSpPr>
        <p:spPr>
          <a:xfrm rot="1373627">
            <a:off x="3469351" y="2691120"/>
            <a:ext cx="383504" cy="378015"/>
          </a:xfrm>
          <a:prstGeom prst="star4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699803" y="2926079"/>
            <a:ext cx="323557" cy="703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23360" y="3629465"/>
            <a:ext cx="407963" cy="5767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431323" y="4206240"/>
            <a:ext cx="323557" cy="3938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/>
          </p:nvPr>
        </p:nvGraphicFramePr>
        <p:xfrm>
          <a:off x="1609361" y="1134001"/>
          <a:ext cx="8562657" cy="46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93572" y="2588673"/>
                <a:ext cx="11217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2" y="2588673"/>
                <a:ext cx="112178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700140" y="5894579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40" y="5894579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十字星 1"/>
          <p:cNvSpPr/>
          <p:nvPr/>
        </p:nvSpPr>
        <p:spPr>
          <a:xfrm rot="1373627">
            <a:off x="3469351" y="2691120"/>
            <a:ext cx="383504" cy="378015"/>
          </a:xfrm>
          <a:prstGeom prst="star4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699803" y="2926079"/>
            <a:ext cx="323557" cy="703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23360" y="3629465"/>
            <a:ext cx="407963" cy="5767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431323" y="4206240"/>
            <a:ext cx="323557" cy="3938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754880" y="4600135"/>
            <a:ext cx="407963" cy="323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/>
          </p:nvPr>
        </p:nvGraphicFramePr>
        <p:xfrm>
          <a:off x="1609361" y="1134001"/>
          <a:ext cx="8562657" cy="46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93572" y="2588673"/>
                <a:ext cx="11217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2" y="2588673"/>
                <a:ext cx="112178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700140" y="5894579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40" y="5894579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十字星 1"/>
          <p:cNvSpPr/>
          <p:nvPr/>
        </p:nvSpPr>
        <p:spPr>
          <a:xfrm rot="1373627">
            <a:off x="3469351" y="2691120"/>
            <a:ext cx="383504" cy="378015"/>
          </a:xfrm>
          <a:prstGeom prst="star4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699803" y="2926079"/>
            <a:ext cx="323557" cy="703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23360" y="3629465"/>
            <a:ext cx="407963" cy="5767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431323" y="4206240"/>
            <a:ext cx="323557" cy="3938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754880" y="4600135"/>
            <a:ext cx="407963" cy="323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162843" y="4923692"/>
            <a:ext cx="323557" cy="1125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/>
          </p:nvPr>
        </p:nvGraphicFramePr>
        <p:xfrm>
          <a:off x="1609361" y="1134001"/>
          <a:ext cx="8562657" cy="46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93572" y="2588673"/>
                <a:ext cx="11217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2" y="2588673"/>
                <a:ext cx="112178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700140" y="5894579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40" y="5894579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十字星 1"/>
          <p:cNvSpPr/>
          <p:nvPr/>
        </p:nvSpPr>
        <p:spPr>
          <a:xfrm rot="1373627">
            <a:off x="3469351" y="2691120"/>
            <a:ext cx="383504" cy="378015"/>
          </a:xfrm>
          <a:prstGeom prst="star4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699803" y="2926079"/>
            <a:ext cx="323557" cy="703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23360" y="3629465"/>
            <a:ext cx="407963" cy="5767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431323" y="4206240"/>
            <a:ext cx="323557" cy="3938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754880" y="4600135"/>
            <a:ext cx="407963" cy="323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162843" y="4923692"/>
            <a:ext cx="323557" cy="1125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486400" y="5036234"/>
            <a:ext cx="407963" cy="984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415134418"/>
              </p:ext>
            </p:extLst>
          </p:nvPr>
        </p:nvGraphicFramePr>
        <p:xfrm>
          <a:off x="7052218" y="1211335"/>
          <a:ext cx="5139782" cy="364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495011" y="2544086"/>
                <a:ext cx="8729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011" y="2544086"/>
                <a:ext cx="87299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9512951" y="4951150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951" y="4951150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十字星 1"/>
          <p:cNvSpPr/>
          <p:nvPr/>
        </p:nvSpPr>
        <p:spPr>
          <a:xfrm rot="1373627">
            <a:off x="8246718" y="2405726"/>
            <a:ext cx="196721" cy="276720"/>
          </a:xfrm>
          <a:prstGeom prst="star4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8373405" y="2615797"/>
            <a:ext cx="233566" cy="5268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575754" y="3091720"/>
            <a:ext cx="203982" cy="4207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762250" y="3497943"/>
            <a:ext cx="219835" cy="33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982085" y="3831771"/>
            <a:ext cx="186496" cy="217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139553" y="4034972"/>
            <a:ext cx="219835" cy="101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9344874" y="4143828"/>
            <a:ext cx="336155" cy="501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254796" y="1961418"/>
                <a:ext cx="43914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𝑟𝑒𝑝𝑒𝑎𝑡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𝑢𝑛𝑡𝑖𝑙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96" y="1961418"/>
                <a:ext cx="439145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675707" y="2968480"/>
                <a:ext cx="3367011" cy="889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707" y="2968480"/>
                <a:ext cx="3367011" cy="8897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368341" y="3841925"/>
                <a:ext cx="2212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341" y="3841925"/>
                <a:ext cx="22121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331532" y="2552985"/>
                <a:ext cx="2212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32" y="2552985"/>
                <a:ext cx="22121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8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/>
          </p:nvPr>
        </p:nvGraphicFramePr>
        <p:xfrm>
          <a:off x="7052218" y="1211335"/>
          <a:ext cx="5139782" cy="364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495011" y="2544086"/>
                <a:ext cx="8729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011" y="2544086"/>
                <a:ext cx="87299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9512951" y="4951150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951" y="4951150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十字星 1"/>
          <p:cNvSpPr/>
          <p:nvPr/>
        </p:nvSpPr>
        <p:spPr>
          <a:xfrm rot="1373627">
            <a:off x="8246718" y="2405726"/>
            <a:ext cx="196721" cy="276720"/>
          </a:xfrm>
          <a:prstGeom prst="star4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8373405" y="2615797"/>
            <a:ext cx="233566" cy="5268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575754" y="3091720"/>
            <a:ext cx="203982" cy="4207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762250" y="3497943"/>
            <a:ext cx="219835" cy="33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982085" y="3831771"/>
            <a:ext cx="186496" cy="217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139553" y="4034972"/>
            <a:ext cx="219835" cy="101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9344874" y="4143828"/>
            <a:ext cx="336155" cy="501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254796" y="1961418"/>
                <a:ext cx="43914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𝑟𝑒𝑝𝑒𝑎𝑡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𝑢𝑛𝑡𝑖𝑙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96" y="1961418"/>
                <a:ext cx="439145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675707" y="2968480"/>
                <a:ext cx="3367011" cy="889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707" y="2968480"/>
                <a:ext cx="3367011" cy="8897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368341" y="3841925"/>
                <a:ext cx="2212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341" y="3841925"/>
                <a:ext cx="22121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331532" y="2552985"/>
                <a:ext cx="2212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32" y="2552985"/>
                <a:ext cx="22121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675707" y="5197371"/>
                <a:ext cx="29842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learning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707" y="5197371"/>
                <a:ext cx="2984278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3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605912870"/>
              </p:ext>
            </p:extLst>
          </p:nvPr>
        </p:nvGraphicFramePr>
        <p:xfrm>
          <a:off x="1609361" y="1134001"/>
          <a:ext cx="8562657" cy="46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93572" y="2588673"/>
                <a:ext cx="11217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2" y="2588673"/>
                <a:ext cx="112178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700140" y="5894579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40" y="5894579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9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/>
          </p:nvPr>
        </p:nvGraphicFramePr>
        <p:xfrm>
          <a:off x="5900614" y="1540598"/>
          <a:ext cx="5606758" cy="404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818476" y="1831855"/>
              <a:ext cx="4244501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1295"/>
                    <a:gridCol w="1913206"/>
                  </a:tblGrid>
                  <a:tr h="4513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 smtClean="0"/>
                            <a:t>height</a:t>
                          </a:r>
                          <a:r>
                            <a:rPr lang="en-US" altLang="zh-CN" sz="2400" baseline="0" dirty="0" smtClean="0"/>
                            <a:t> (cm)  x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 smtClean="0"/>
                            <a:t>weight(kg)  y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</a:t>
                          </a:r>
                          <a:r>
                            <a:rPr lang="en-US" altLang="zh-CN" sz="2000" baseline="0" dirty="0" smtClean="0"/>
                            <a:t>  </a:t>
                          </a:r>
                          <a:r>
                            <a:rPr lang="en-US" altLang="zh-CN" sz="2000" dirty="0" smtClean="0"/>
                            <a:t>   155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53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165 </a:t>
                          </a:r>
                          <a:r>
                            <a:rPr lang="en-US" altLang="zh-CN" sz="2000" baseline="0" dirty="0" smtClean="0"/>
                            <a:t> </a:t>
                          </a:r>
                          <a:r>
                            <a:rPr lang="en-US" altLang="zh-CN" sz="2000" dirty="0" smtClean="0"/>
                            <a:t>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63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168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68  </a:t>
                          </a:r>
                          <a:r>
                            <a:rPr lang="en-US" altLang="zh-CN" sz="2000" baseline="0" dirty="0" smtClean="0"/>
                            <a:t>  </a:t>
                          </a:r>
                          <a:r>
                            <a:rPr lang="en-US" altLang="zh-CN" sz="200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153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52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altLang="zh-CN" sz="20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160  </a:t>
                          </a:r>
                          <a:r>
                            <a:rPr lang="en-US" altLang="zh-CN" sz="2000" baseline="0" dirty="0" smtClean="0"/>
                            <a:t> </a:t>
                          </a:r>
                          <a:r>
                            <a:rPr lang="en-US" altLang="zh-CN" sz="2000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61  </a:t>
                          </a:r>
                          <a:r>
                            <a:rPr lang="en-US" altLang="zh-CN" sz="2000" baseline="0" dirty="0" smtClean="0"/>
                            <a:t> </a:t>
                          </a:r>
                          <a:r>
                            <a:rPr lang="en-US" altLang="zh-CN" sz="2000" dirty="0" smtClean="0"/>
                            <a:t>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US" altLang="zh-CN" sz="20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1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 158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/>
                            <a:t>             55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en-US" altLang="zh-CN" sz="20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818476" y="1831855"/>
              <a:ext cx="4244501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1295"/>
                    <a:gridCol w="1913206"/>
                  </a:tblGrid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 smtClean="0"/>
                            <a:t>height</a:t>
                          </a:r>
                          <a:r>
                            <a:rPr lang="en-US" altLang="zh-CN" sz="2400" baseline="0" dirty="0" smtClean="0"/>
                            <a:t> (cm)  x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 smtClean="0"/>
                            <a:t>weight(kg)  y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126154" r="-82245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1975" t="-126154" r="-31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226154" r="-82245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226154" r="-318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321212" r="-82245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321212" r="-318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427692" r="-82245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427692" r="-31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527692" r="-82245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527692" r="-31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627692" r="-8224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1975" t="-627692" r="-318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7" name="直接连接符 6"/>
          <p:cNvCxnSpPr/>
          <p:nvPr/>
        </p:nvCxnSpPr>
        <p:spPr>
          <a:xfrm flipV="1">
            <a:off x="6523630" y="1696846"/>
            <a:ext cx="3521122" cy="2042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502896" y="796722"/>
                <a:ext cx="405675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4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896" y="796722"/>
                <a:ext cx="4056758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39013" y="5342670"/>
                <a:ext cx="7942997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13" y="5342670"/>
                <a:ext cx="7942997" cy="13443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Gradient </a:t>
            </a:r>
            <a:r>
              <a:rPr lang="en-US" altLang="zh-CN" sz="3600" b="1" dirty="0"/>
              <a:t>descent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07" y="996287"/>
            <a:ext cx="10078549" cy="529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620151" y="5560750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151" y="5560750"/>
                <a:ext cx="49007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9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245897" y="3990190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58601" y="3925871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61998" y="4506291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45742" y="3520547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14949" y="3019249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67349" y="2540001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20001" y="2587449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96101" y="1930401"/>
            <a:ext cx="397052" cy="397052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52801" y="381001"/>
            <a:ext cx="5331716" cy="77970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4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Unsupervised Learning</a:t>
            </a:r>
            <a:endParaRPr lang="en-US" sz="4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5867" y="5765800"/>
            <a:ext cx="615981" cy="69762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3700" dirty="0"/>
              <a:t>x</a:t>
            </a:r>
            <a:r>
              <a:rPr lang="en-US" sz="3700" baseline="-25000" dirty="0"/>
              <a:t>1</a:t>
            </a:r>
            <a:endParaRPr lang="en-US" sz="37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743200" y="2871737"/>
            <a:ext cx="615981" cy="69762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3700" dirty="0"/>
              <a:t>x</a:t>
            </a:r>
            <a:r>
              <a:rPr lang="en-US" sz="3700" baseline="-25000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45072" y="1295400"/>
            <a:ext cx="0" cy="465021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91595" y="5588749"/>
            <a:ext cx="520033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Gradient </a:t>
            </a:r>
            <a:r>
              <a:rPr lang="en-US" altLang="zh-CN" sz="3600" b="1" dirty="0"/>
              <a:t>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83596" y="1700160"/>
                <a:ext cx="43914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𝑟𝑒𝑝𝑒𝑎𝑡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𝑢𝑛𝑡𝑖𝑙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596" y="1700160"/>
                <a:ext cx="4391459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504507" y="2707222"/>
                <a:ext cx="3957878" cy="889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07" y="2707222"/>
                <a:ext cx="3957878" cy="8897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74846" y="4550853"/>
                <a:ext cx="2212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846" y="4550853"/>
                <a:ext cx="22121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160332" y="2291727"/>
                <a:ext cx="2212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32" y="2291727"/>
                <a:ext cx="221214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4507" y="5588485"/>
                <a:ext cx="29842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learning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07" y="5588485"/>
                <a:ext cx="298427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517177" y="3661122"/>
                <a:ext cx="3957878" cy="889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177" y="3661122"/>
                <a:ext cx="3957878" cy="8897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7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5054600" y="26987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5054600" y="26987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105400" y="2989261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5207002" y="2813049"/>
            <a:ext cx="57151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5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5054600" y="26987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105400" y="2989261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5080000" y="32845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5207002" y="2813049"/>
            <a:ext cx="57151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5232402" y="3113087"/>
            <a:ext cx="31751" cy="280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5054600" y="26987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105400" y="2989261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5080000" y="32845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4775200" y="3589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4923367" y="3398836"/>
            <a:ext cx="304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5207002" y="2813049"/>
            <a:ext cx="57151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5232402" y="3113087"/>
            <a:ext cx="31751" cy="280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6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5054600" y="26987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105400" y="2989261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5080000" y="32845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4775200" y="3589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4876800" y="38941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4923367" y="37036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4923367" y="3398836"/>
            <a:ext cx="304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5207002" y="2813049"/>
            <a:ext cx="57151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5232402" y="3113087"/>
            <a:ext cx="31751" cy="280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5054600" y="26987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105400" y="2989261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5080000" y="32845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4775200" y="3589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4876800" y="38941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5283200" y="3970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4923367" y="37036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4923367" y="3398836"/>
            <a:ext cx="304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5033433" y="4008436"/>
            <a:ext cx="4064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5207002" y="2813049"/>
            <a:ext cx="57151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5232402" y="3113087"/>
            <a:ext cx="31751" cy="280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2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5054600" y="26987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105400" y="2989261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5080000" y="32845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4775200" y="3589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4876800" y="38941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5283200" y="3970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5486400" y="41989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4923367" y="37036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4923367" y="3398836"/>
            <a:ext cx="304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5033433" y="4008436"/>
            <a:ext cx="4064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5425017" y="4084636"/>
            <a:ext cx="203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5207002" y="2813049"/>
            <a:ext cx="57151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5232402" y="3113087"/>
            <a:ext cx="31751" cy="280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7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5054600" y="26987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105400" y="2989261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5080000" y="32845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4775200" y="3589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4876800" y="38941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5283200" y="3970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5486400" y="41989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5384800" y="45037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4923367" y="37036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4923367" y="3398836"/>
            <a:ext cx="304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5033433" y="4008436"/>
            <a:ext cx="4064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5425017" y="4084636"/>
            <a:ext cx="203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5526617" y="43132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5207002" y="2813049"/>
            <a:ext cx="57151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5232402" y="3113087"/>
            <a:ext cx="31751" cy="280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3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132021" y="381002"/>
            <a:ext cx="5665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ea typeface="+mj-ea"/>
                <a:cs typeface="+mj-cs"/>
              </a:rPr>
              <a:t>Reinforcement Learning</a:t>
            </a:r>
          </a:p>
        </p:txBody>
      </p:sp>
      <p:pic>
        <p:nvPicPr>
          <p:cNvPr id="1034" name="Picture 10" descr="reinforcement learning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829" y="1916833"/>
            <a:ext cx="850537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6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2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5054600" y="2690812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37091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5314951" y="256698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5054600" y="2690812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6780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5314951" y="256698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5657851" y="28765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5467351" y="2686049"/>
            <a:ext cx="330200" cy="3000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5054600" y="2690812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14073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5314951" y="256698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5657851" y="28765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6038851" y="3000373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5467351" y="2686049"/>
            <a:ext cx="330200" cy="3000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5797551" y="2990849"/>
            <a:ext cx="387349" cy="133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5054600" y="2690812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828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5314951" y="256698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5657851" y="28765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6038851" y="3000373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6502400" y="32765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5467351" y="2686049"/>
            <a:ext cx="330200" cy="3000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5797551" y="2990849"/>
            <a:ext cx="387349" cy="133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5054600" y="2690812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6191253" y="3128964"/>
            <a:ext cx="444500" cy="261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8721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5314951" y="256698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5657851" y="28765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6038851" y="3000373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6502400" y="32765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7010400" y="35051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6635751" y="3390899"/>
            <a:ext cx="5080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5467351" y="2686049"/>
            <a:ext cx="330200" cy="3000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5797551" y="2990849"/>
            <a:ext cx="387349" cy="133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5054600" y="2690812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6191253" y="3128964"/>
            <a:ext cx="444500" cy="261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1141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5314951" y="256698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5657851" y="28765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6038851" y="3000373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6502400" y="32765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7010400" y="35051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7518400" y="36575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6635751" y="3390899"/>
            <a:ext cx="5080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7158567" y="3619499"/>
            <a:ext cx="508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5467351" y="2686049"/>
            <a:ext cx="330200" cy="3000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5797551" y="2990849"/>
            <a:ext cx="387349" cy="133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5054600" y="2690812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6191253" y="3128964"/>
            <a:ext cx="444500" cy="261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40568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5314951" y="256698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5657851" y="28765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6038851" y="3000373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6502400" y="32765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7010400" y="35051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7518400" y="36575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8026400" y="38099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6635751" y="3390899"/>
            <a:ext cx="5080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7158567" y="3619499"/>
            <a:ext cx="508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7666567" y="3771899"/>
            <a:ext cx="508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5467351" y="2686049"/>
            <a:ext cx="330200" cy="3000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5797551" y="2990849"/>
            <a:ext cx="387349" cy="133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5054600" y="2690812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6191253" y="3128964"/>
            <a:ext cx="444500" cy="261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4" y="2819857"/>
                <a:ext cx="13630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94" y="5330821"/>
                <a:ext cx="4900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22" y="5068307"/>
                <a:ext cx="49955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3896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Gradient descent</a:t>
            </a:r>
            <a:endParaRPr lang="en-US" altLang="zh-CN" sz="3600" b="1" dirty="0"/>
          </a:p>
        </p:txBody>
      </p:sp>
      <p:pic>
        <p:nvPicPr>
          <p:cNvPr id="23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98" y="828729"/>
            <a:ext cx="7921173" cy="568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090057" y="2815771"/>
            <a:ext cx="478972" cy="132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984172" y="5950857"/>
            <a:ext cx="370116" cy="391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155543" y="5950857"/>
            <a:ext cx="370116" cy="391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does Supervised Learning Works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4049" y="1915879"/>
                <a:ext cx="901337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lnSpc>
                    <a:spcPct val="250000"/>
                  </a:lnSpc>
                  <a:buFont typeface="Wingdings" pitchFamily="2" charset="2"/>
                  <a:buChar char="Ø"/>
                </a:pPr>
                <a:r>
                  <a:rPr lang="en-US" altLang="zh-CN" sz="3600" dirty="0" smtClean="0"/>
                  <a:t>Choosing a model:   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</a:rPr>
                      <m:t>𝑦</m:t>
                    </m:r>
                    <m:r>
                      <a:rPr lang="en-US" altLang="zh-CN" sz="3600" i="1" smtClean="0">
                        <a:latin typeface="Cambria Math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</a:rPr>
                      <m:t>𝑓</m:t>
                    </m:r>
                    <m:r>
                      <a:rPr lang="en-US" altLang="zh-CN" sz="3600" b="0" i="1" smtClean="0">
                        <a:latin typeface="Cambria Math"/>
                      </a:rPr>
                      <m:t>(</m:t>
                    </m:r>
                    <m:r>
                      <a:rPr lang="en-US" altLang="zh-CN" sz="3600" b="0" i="1" smtClean="0">
                        <a:latin typeface="Cambria Math"/>
                      </a:rPr>
                      <m:t>𝑥</m:t>
                    </m:r>
                    <m:r>
                      <a:rPr lang="en-US" altLang="zh-CN" sz="3600" b="0" i="1" smtClean="0">
                        <a:latin typeface="Cambria Math"/>
                      </a:rPr>
                      <m:t>;</m:t>
                    </m:r>
                    <m:r>
                      <a:rPr lang="en-US" altLang="zh-CN" sz="3600" b="0" i="1" smtClean="0">
                        <a:latin typeface="Cambria Math"/>
                      </a:rPr>
                      <m:t>𝑊</m:t>
                    </m:r>
                    <m:r>
                      <a:rPr lang="en-US" altLang="zh-CN" sz="3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3600" dirty="0" smtClean="0"/>
              </a:p>
              <a:p>
                <a:pPr marL="571500" indent="-571500">
                  <a:lnSpc>
                    <a:spcPct val="250000"/>
                  </a:lnSpc>
                  <a:buFont typeface="Wingdings" pitchFamily="2" charset="2"/>
                  <a:buChar char="Ø"/>
                </a:pPr>
                <a:r>
                  <a:rPr lang="en-US" altLang="zh-CN" sz="3600" dirty="0" smtClean="0"/>
                  <a:t>Optimizing Parameters:   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</a:rPr>
                      <m:t>𝑊</m:t>
                    </m:r>
                  </m:oMath>
                </a14:m>
                <a:endParaRPr lang="en-US" altLang="zh-CN" sz="36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49" y="1915879"/>
                <a:ext cx="9013379" cy="2862322"/>
              </a:xfrm>
              <a:prstGeom prst="rect">
                <a:avLst/>
              </a:prstGeom>
              <a:blipFill rotWithShape="1">
                <a:blip r:embed="rId2"/>
                <a:stretch>
                  <a:fillRect l="-1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4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Gradient </a:t>
            </a:r>
            <a:r>
              <a:rPr lang="en-US" altLang="zh-CN" sz="3600" b="1" dirty="0"/>
              <a:t>descent</a:t>
            </a:r>
          </a:p>
        </p:txBody>
      </p:sp>
      <p:sp>
        <p:nvSpPr>
          <p:cNvPr id="3" name="矩形 2"/>
          <p:cNvSpPr/>
          <p:nvPr/>
        </p:nvSpPr>
        <p:spPr>
          <a:xfrm>
            <a:off x="2063552" y="1844824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altLang="zh-CN" sz="3200" dirty="0"/>
              <a:t>Batch Gradient Descent</a:t>
            </a:r>
            <a:endParaRPr lang="en-US" altLang="zh-CN" sz="3200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zh-CN" sz="3200" dirty="0" smtClean="0"/>
              <a:t>Stochastic Gradient Descent</a:t>
            </a:r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zh-CN" sz="3200" dirty="0" err="1" smtClean="0"/>
              <a:t>Minibatch</a:t>
            </a:r>
            <a:r>
              <a:rPr lang="en-US" altLang="zh-CN" sz="3200" dirty="0" smtClean="0"/>
              <a:t> SGD</a:t>
            </a:r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zh-CN" sz="3200" dirty="0" smtClean="0"/>
              <a:t>Online GD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440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Multiple Variables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7514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Multiple Variables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00095" y="1407937"/>
                <a:ext cx="11079291" cy="69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4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sz="4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4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4000" dirty="0" smtClean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5" y="1407937"/>
                <a:ext cx="11079291" cy="694806"/>
              </a:xfrm>
              <a:prstGeom prst="rect">
                <a:avLst/>
              </a:prstGeom>
              <a:blipFill rotWithShape="0">
                <a:blip r:embed="rId3"/>
                <a:stretch>
                  <a:fillRect t="-15789" b="-38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0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Multiple Variables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00095" y="1407937"/>
                <a:ext cx="11079291" cy="69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4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sz="4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4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4000" dirty="0" smtClean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5" y="1407937"/>
                <a:ext cx="11079291" cy="694806"/>
              </a:xfrm>
              <a:prstGeom prst="rect">
                <a:avLst/>
              </a:prstGeom>
              <a:blipFill rotWithShape="0">
                <a:blip r:embed="rId3"/>
                <a:stretch>
                  <a:fillRect t="-15789" b="-38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748282" y="2788731"/>
                <a:ext cx="43914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𝑟𝑒𝑝𝑒𝑎𝑡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𝑢𝑛𝑡𝑖𝑙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82" y="2788731"/>
                <a:ext cx="439145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169193" y="3795793"/>
                <a:ext cx="7682423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   (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193" y="3795793"/>
                <a:ext cx="7682423" cy="8920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839532" y="4725028"/>
                <a:ext cx="2212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532" y="4725028"/>
                <a:ext cx="22121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825018" y="3380298"/>
                <a:ext cx="2212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018" y="3380298"/>
                <a:ext cx="22121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1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32032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Polynomial regression</a:t>
            </a:r>
          </a:p>
        </p:txBody>
      </p:sp>
      <p:graphicFrame>
        <p:nvGraphicFramePr>
          <p:cNvPr id="3" name="Chart 12"/>
          <p:cNvGraphicFramePr>
            <a:graphicFrameLocks/>
          </p:cNvGraphicFramePr>
          <p:nvPr>
            <p:extLst/>
          </p:nvPr>
        </p:nvGraphicFramePr>
        <p:xfrm>
          <a:off x="719651" y="1846871"/>
          <a:ext cx="5013491" cy="3146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13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Polynomial regression</a:t>
            </a:r>
          </a:p>
        </p:txBody>
      </p:sp>
      <p:graphicFrame>
        <p:nvGraphicFramePr>
          <p:cNvPr id="3" name="Chart 12"/>
          <p:cNvGraphicFramePr>
            <a:graphicFrameLocks/>
          </p:cNvGraphicFramePr>
          <p:nvPr>
            <p:extLst/>
          </p:nvPr>
        </p:nvGraphicFramePr>
        <p:xfrm>
          <a:off x="719651" y="1846871"/>
          <a:ext cx="5013491" cy="3146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418838" y="1959480"/>
                <a:ext cx="658447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838" y="1959480"/>
                <a:ext cx="6584476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任意多边形 5"/>
          <p:cNvSpPr/>
          <p:nvPr/>
        </p:nvSpPr>
        <p:spPr>
          <a:xfrm>
            <a:off x="1393371" y="2148114"/>
            <a:ext cx="3599543" cy="2046515"/>
          </a:xfrm>
          <a:custGeom>
            <a:avLst/>
            <a:gdLst>
              <a:gd name="connsiteX0" fmla="*/ 0 w 3599543"/>
              <a:gd name="connsiteY0" fmla="*/ 2046515 h 2046515"/>
              <a:gd name="connsiteX1" fmla="*/ 1291772 w 3599543"/>
              <a:gd name="connsiteY1" fmla="*/ 449943 h 2046515"/>
              <a:gd name="connsiteX2" fmla="*/ 3599543 w 3599543"/>
              <a:gd name="connsiteY2" fmla="*/ 0 h 20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9543" h="2046515">
                <a:moveTo>
                  <a:pt x="0" y="2046515"/>
                </a:moveTo>
                <a:cubicBezTo>
                  <a:pt x="345924" y="1418772"/>
                  <a:pt x="691848" y="791029"/>
                  <a:pt x="1291772" y="449943"/>
                </a:cubicBezTo>
                <a:cubicBezTo>
                  <a:pt x="1891696" y="108857"/>
                  <a:pt x="3181048" y="67733"/>
                  <a:pt x="3599543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5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What is linear regression?</a:t>
            </a:r>
            <a:endParaRPr lang="en-US" altLang="zh-CN" sz="3600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71515" y="1555845"/>
            <a:ext cx="9612574" cy="2988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3600" dirty="0" smtClean="0"/>
              <a:t>An </a:t>
            </a:r>
            <a:r>
              <a:rPr lang="en-US" altLang="zh-CN" sz="3600" dirty="0"/>
              <a:t>approach for modeling the relationship between a scalar dependent variable y and one or more explanatory variables denoted X.</a:t>
            </a:r>
          </a:p>
        </p:txBody>
      </p:sp>
    </p:spTree>
    <p:extLst>
      <p:ext uri="{BB962C8B-B14F-4D97-AF65-F5344CB8AC3E}">
        <p14:creationId xmlns:p14="http://schemas.microsoft.com/office/powerpoint/2010/main" val="14632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How to deal with linear regression problem?</a:t>
            </a:r>
            <a:endParaRPr lang="en-US" altLang="zh-CN" sz="3600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75981" y="1405720"/>
            <a:ext cx="9612574" cy="2988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altLang="zh-CN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2006221" y="1610436"/>
            <a:ext cx="562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Define a model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390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How to deal with linear regression problem?</a:t>
            </a:r>
            <a:endParaRPr lang="en-US" altLang="zh-CN" sz="3600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75981" y="1405720"/>
            <a:ext cx="9612574" cy="2988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altLang="zh-CN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2006221" y="1610436"/>
            <a:ext cx="562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Define a model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2006221" y="2679341"/>
            <a:ext cx="915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Define the best matching (cost function)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978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Types of</a:t>
            </a:r>
            <a:r>
              <a:rPr lang="en-US" altLang="zh-CN" dirty="0"/>
              <a:t> Supervised </a:t>
            </a:r>
            <a:r>
              <a:rPr lang="en-US" altLang="zh-CN" dirty="0" smtClean="0"/>
              <a:t>Learning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63552" y="2207674"/>
            <a:ext cx="6096000" cy="24994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zh-CN" sz="3600" dirty="0" smtClean="0"/>
              <a:t>Regression</a:t>
            </a:r>
          </a:p>
          <a:p>
            <a:pPr>
              <a:lnSpc>
                <a:spcPct val="150000"/>
              </a:lnSpc>
            </a:pPr>
            <a:endParaRPr lang="en-US" altLang="zh-CN" sz="36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zh-CN" sz="3600" dirty="0" smtClean="0"/>
              <a:t>Classification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944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How to deal with linear regression problem?</a:t>
            </a:r>
            <a:endParaRPr lang="en-US" altLang="zh-CN" sz="3600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75981" y="1405720"/>
            <a:ext cx="9612574" cy="2988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altLang="zh-CN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2006221" y="1610436"/>
            <a:ext cx="562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Define a model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2006221" y="2679341"/>
            <a:ext cx="915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Define the best matching (cost function)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2006221" y="3748248"/>
            <a:ext cx="9799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Use the model to match labeled data (training)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401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lt"/>
              </a:rPr>
              <a:t>Logistic Regression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41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994221039"/>
              </p:ext>
            </p:extLst>
          </p:nvPr>
        </p:nvGraphicFramePr>
        <p:xfrm>
          <a:off x="1940424" y="1584167"/>
          <a:ext cx="8562657" cy="46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Example</a:t>
            </a:r>
            <a:endParaRPr lang="en-US" altLang="zh-CN" sz="36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762372" y="2110373"/>
            <a:ext cx="11139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(Yes)   1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447696" y="4825434"/>
            <a:ext cx="181197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 smtClean="0"/>
              <a:t>Tumor Size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62372" y="4218182"/>
            <a:ext cx="11493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(No)    0</a:t>
            </a:r>
            <a:endParaRPr lang="zh-CN" altLang="en-US" sz="2800" dirty="0"/>
          </a:p>
        </p:txBody>
      </p:sp>
      <p:sp>
        <p:nvSpPr>
          <p:cNvPr id="8" name="TextBox 46"/>
          <p:cNvSpPr txBox="1"/>
          <p:nvPr/>
        </p:nvSpPr>
        <p:spPr>
          <a:xfrm>
            <a:off x="159223" y="3118111"/>
            <a:ext cx="1908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Malignant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39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Why not use linear regression?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9596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Why not use linear regression?</a:t>
            </a:r>
            <a:endParaRPr lang="en-US" altLang="zh-CN" sz="3600" b="1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289713" y="1934570"/>
            <a:ext cx="9612574" cy="2988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42113" y="2086970"/>
            <a:ext cx="9612574" cy="2988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68387" y="1981864"/>
            <a:ext cx="712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Range of values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694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Why not use linear regression?</a:t>
            </a:r>
            <a:endParaRPr lang="en-US" altLang="zh-CN" sz="3600" b="1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289713" y="1934570"/>
            <a:ext cx="9612574" cy="2988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42113" y="2086970"/>
            <a:ext cx="9612574" cy="2988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1168387" y="1981864"/>
            <a:ext cx="712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Range of values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168387" y="3505560"/>
            <a:ext cx="962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Great influence when exist  big or small sample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697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/>
          </p:nvPr>
        </p:nvGraphicFramePr>
        <p:xfrm>
          <a:off x="1940424" y="1584167"/>
          <a:ext cx="8562657" cy="46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Problem I</a:t>
            </a:r>
            <a:endParaRPr lang="en-US" altLang="zh-CN" sz="36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762372" y="2110373"/>
            <a:ext cx="11139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(Yes)   1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447696" y="4825434"/>
            <a:ext cx="181197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 smtClean="0"/>
              <a:t>Tumor Size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62372" y="4218182"/>
            <a:ext cx="11493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(No)    0</a:t>
            </a:r>
            <a:endParaRPr lang="zh-CN" altLang="en-US" sz="2800" dirty="0"/>
          </a:p>
        </p:txBody>
      </p:sp>
      <p:sp>
        <p:nvSpPr>
          <p:cNvPr id="8" name="TextBox 46"/>
          <p:cNvSpPr txBox="1"/>
          <p:nvPr/>
        </p:nvSpPr>
        <p:spPr>
          <a:xfrm>
            <a:off x="159223" y="3118111"/>
            <a:ext cx="1908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Malignant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10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/>
          </p:nvPr>
        </p:nvGraphicFramePr>
        <p:xfrm>
          <a:off x="1940424" y="1584167"/>
          <a:ext cx="8562657" cy="46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Problem I</a:t>
            </a:r>
            <a:endParaRPr lang="en-US" altLang="zh-CN" sz="36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762372" y="2110373"/>
            <a:ext cx="11139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(Yes)   1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447696" y="4825434"/>
            <a:ext cx="181197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 smtClean="0"/>
              <a:t>Tumor Size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62372" y="4218182"/>
            <a:ext cx="11493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(No)    0</a:t>
            </a:r>
            <a:endParaRPr lang="zh-CN" altLang="en-US" sz="2800" dirty="0"/>
          </a:p>
        </p:txBody>
      </p:sp>
      <p:sp>
        <p:nvSpPr>
          <p:cNvPr id="8" name="TextBox 46"/>
          <p:cNvSpPr txBox="1"/>
          <p:nvPr/>
        </p:nvSpPr>
        <p:spPr>
          <a:xfrm>
            <a:off x="159223" y="3118111"/>
            <a:ext cx="1908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Malignant ?</a:t>
            </a:r>
            <a:endParaRPr lang="en-US" sz="28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940148" y="1716259"/>
            <a:ext cx="4093698" cy="32777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/>
          </p:nvPr>
        </p:nvGraphicFramePr>
        <p:xfrm>
          <a:off x="1940424" y="1584167"/>
          <a:ext cx="8562657" cy="46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Problem II</a:t>
            </a:r>
            <a:endParaRPr lang="en-US" altLang="zh-CN" sz="36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762372" y="2110373"/>
            <a:ext cx="11139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(Yes)   1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447696" y="4825434"/>
            <a:ext cx="181197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 smtClean="0"/>
              <a:t>Tumor Size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62372" y="4218182"/>
            <a:ext cx="11493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(No)    0</a:t>
            </a:r>
            <a:endParaRPr lang="zh-CN" altLang="en-US" sz="2800" dirty="0"/>
          </a:p>
        </p:txBody>
      </p:sp>
      <p:sp>
        <p:nvSpPr>
          <p:cNvPr id="8" name="TextBox 46"/>
          <p:cNvSpPr txBox="1"/>
          <p:nvPr/>
        </p:nvSpPr>
        <p:spPr>
          <a:xfrm>
            <a:off x="159223" y="3118111"/>
            <a:ext cx="1908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Malignant ?</a:t>
            </a:r>
            <a:endParaRPr lang="en-US" sz="28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940148" y="1716259"/>
            <a:ext cx="4093698" cy="32777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4958861" y="1899140"/>
            <a:ext cx="10530" cy="316523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/>
          </p:nvPr>
        </p:nvGraphicFramePr>
        <p:xfrm>
          <a:off x="1940424" y="1584167"/>
          <a:ext cx="8562657" cy="46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62372" y="2110373"/>
            <a:ext cx="11139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(Yes)   1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447696" y="4825434"/>
            <a:ext cx="181197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 smtClean="0"/>
              <a:t>Tumor Size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62372" y="4218182"/>
            <a:ext cx="11493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(No)    0</a:t>
            </a:r>
            <a:endParaRPr lang="zh-CN" altLang="en-US" sz="2800" dirty="0"/>
          </a:p>
        </p:txBody>
      </p:sp>
      <p:sp>
        <p:nvSpPr>
          <p:cNvPr id="8" name="TextBox 46"/>
          <p:cNvSpPr txBox="1"/>
          <p:nvPr/>
        </p:nvSpPr>
        <p:spPr>
          <a:xfrm>
            <a:off x="159223" y="3118111"/>
            <a:ext cx="1908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Malignant ?</a:t>
            </a:r>
            <a:endParaRPr lang="en-US" sz="28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940148" y="1716259"/>
            <a:ext cx="4093698" cy="32777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4958861" y="1899140"/>
            <a:ext cx="10530" cy="316523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194560" y="3355145"/>
            <a:ext cx="8131126" cy="2110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Problem II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41328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Linear </a:t>
            </a:r>
            <a:r>
              <a:rPr lang="en-US" altLang="zh-CN" dirty="0" smtClean="0">
                <a:latin typeface="+mn-lt"/>
              </a:rPr>
              <a:t>Regression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15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800274237"/>
              </p:ext>
            </p:extLst>
          </p:nvPr>
        </p:nvGraphicFramePr>
        <p:xfrm>
          <a:off x="1940424" y="1584167"/>
          <a:ext cx="8562657" cy="46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62372" y="2110373"/>
            <a:ext cx="11139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(Yes)   1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447696" y="4825434"/>
            <a:ext cx="181197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 smtClean="0"/>
              <a:t>Tumor Size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62372" y="4218182"/>
            <a:ext cx="11493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(No)    0</a:t>
            </a:r>
            <a:endParaRPr lang="zh-CN" altLang="en-US" sz="2800" dirty="0"/>
          </a:p>
        </p:txBody>
      </p:sp>
      <p:sp>
        <p:nvSpPr>
          <p:cNvPr id="8" name="TextBox 46"/>
          <p:cNvSpPr txBox="1"/>
          <p:nvPr/>
        </p:nvSpPr>
        <p:spPr>
          <a:xfrm>
            <a:off x="159223" y="3118111"/>
            <a:ext cx="1908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Malignant ?</a:t>
            </a:r>
            <a:endParaRPr lang="en-US" sz="28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940148" y="1716259"/>
            <a:ext cx="4093698" cy="32777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4958861" y="1899140"/>
            <a:ext cx="10530" cy="316523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194560" y="3355145"/>
            <a:ext cx="8131126" cy="2110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Problem II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42635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/>
          </p:nvPr>
        </p:nvGraphicFramePr>
        <p:xfrm>
          <a:off x="1940424" y="1584167"/>
          <a:ext cx="8562657" cy="46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62372" y="2110373"/>
            <a:ext cx="11139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(Yes)   1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447696" y="4825434"/>
            <a:ext cx="181197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 smtClean="0"/>
              <a:t>Tumor Size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62372" y="4218182"/>
            <a:ext cx="11493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(No)    0</a:t>
            </a:r>
            <a:endParaRPr lang="zh-CN" altLang="en-US" sz="2800" dirty="0"/>
          </a:p>
        </p:txBody>
      </p:sp>
      <p:sp>
        <p:nvSpPr>
          <p:cNvPr id="8" name="TextBox 46"/>
          <p:cNvSpPr txBox="1"/>
          <p:nvPr/>
        </p:nvSpPr>
        <p:spPr>
          <a:xfrm>
            <a:off x="159223" y="3118111"/>
            <a:ext cx="1908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Malignant ?</a:t>
            </a:r>
            <a:endParaRPr lang="en-US" sz="28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940148" y="1899140"/>
            <a:ext cx="6471138" cy="30948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4958861" y="1899140"/>
            <a:ext cx="10530" cy="316523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194560" y="3355145"/>
            <a:ext cx="8131126" cy="2110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Problem II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1656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/>
          </p:nvPr>
        </p:nvGraphicFramePr>
        <p:xfrm>
          <a:off x="1940424" y="1584167"/>
          <a:ext cx="8562657" cy="46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62372" y="2110373"/>
            <a:ext cx="11139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(Yes)   1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447696" y="4825434"/>
            <a:ext cx="181197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 smtClean="0"/>
              <a:t>Tumor Size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62372" y="4218182"/>
            <a:ext cx="11493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(No)    0</a:t>
            </a:r>
            <a:endParaRPr lang="zh-CN" altLang="en-US" sz="2800" dirty="0"/>
          </a:p>
        </p:txBody>
      </p:sp>
      <p:sp>
        <p:nvSpPr>
          <p:cNvPr id="8" name="TextBox 46"/>
          <p:cNvSpPr txBox="1"/>
          <p:nvPr/>
        </p:nvSpPr>
        <p:spPr>
          <a:xfrm>
            <a:off x="159223" y="3118111"/>
            <a:ext cx="1908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Malignant ?</a:t>
            </a:r>
            <a:endParaRPr lang="en-US" sz="28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940148" y="1899140"/>
            <a:ext cx="6471138" cy="30948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4958861" y="1899140"/>
            <a:ext cx="10530" cy="316523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194560" y="3355145"/>
            <a:ext cx="8131126" cy="2110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208630" y="4026984"/>
            <a:ext cx="8131126" cy="21101"/>
          </a:xfrm>
          <a:prstGeom prst="line">
            <a:avLst/>
          </a:prstGeom>
          <a:ln w="38100">
            <a:solidFill>
              <a:srgbClr val="0033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Problem II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9722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707863" y="517347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Linear </a:t>
            </a:r>
            <a:r>
              <a:rPr lang="en-US" altLang="zh-CN" sz="3600" b="1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940629" y="1595684"/>
                <a:ext cx="405675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4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29" y="1595684"/>
                <a:ext cx="4056758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8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707863" y="517347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Linear </a:t>
            </a:r>
            <a:r>
              <a:rPr lang="en-US" altLang="zh-CN" sz="3600" b="1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940629" y="1595684"/>
                <a:ext cx="405675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4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29" y="1595684"/>
                <a:ext cx="4056758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标题 1"/>
          <p:cNvSpPr txBox="1">
            <a:spLocks/>
          </p:cNvSpPr>
          <p:nvPr/>
        </p:nvSpPr>
        <p:spPr>
          <a:xfrm>
            <a:off x="707863" y="2651432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Logistic </a:t>
            </a:r>
            <a:r>
              <a:rPr lang="en-US" altLang="zh-CN" sz="3600" b="1" dirty="0" smtClean="0"/>
              <a:t>regression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940629" y="3867413"/>
                <a:ext cx="467937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29" y="3867413"/>
                <a:ext cx="4679372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3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707863" y="517347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Linear </a:t>
            </a:r>
            <a:r>
              <a:rPr lang="en-US" altLang="zh-CN" sz="3600" b="1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940629" y="1595684"/>
                <a:ext cx="405675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4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29" y="1595684"/>
                <a:ext cx="4056758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标题 1"/>
          <p:cNvSpPr txBox="1">
            <a:spLocks/>
          </p:cNvSpPr>
          <p:nvPr/>
        </p:nvSpPr>
        <p:spPr>
          <a:xfrm>
            <a:off x="707863" y="2651432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Logistic </a:t>
            </a:r>
            <a:r>
              <a:rPr lang="en-US" altLang="zh-CN" sz="3600" b="1" dirty="0" smtClean="0"/>
              <a:t>regression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940629" y="3867413"/>
                <a:ext cx="467937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29" y="3867413"/>
                <a:ext cx="4679372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629322" y="4785517"/>
                <a:ext cx="4679372" cy="1204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322" y="4785517"/>
                <a:ext cx="4679372" cy="12042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8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63933" y="2610642"/>
                <a:ext cx="5222968" cy="12833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4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33" y="2610642"/>
                <a:ext cx="5222968" cy="12833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450119245"/>
              </p:ext>
            </p:extLst>
          </p:nvPr>
        </p:nvGraphicFramePr>
        <p:xfrm>
          <a:off x="6821914" y="928467"/>
          <a:ext cx="4375970" cy="4248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任意多边形 4"/>
          <p:cNvSpPr/>
          <p:nvPr/>
        </p:nvSpPr>
        <p:spPr>
          <a:xfrm>
            <a:off x="7047914" y="1659988"/>
            <a:ext cx="3798277" cy="2368992"/>
          </a:xfrm>
          <a:custGeom>
            <a:avLst/>
            <a:gdLst>
              <a:gd name="connsiteX0" fmla="*/ 0 w 3798277"/>
              <a:gd name="connsiteY0" fmla="*/ 2363372 h 2368992"/>
              <a:gd name="connsiteX1" fmla="*/ 1252024 w 3798277"/>
              <a:gd name="connsiteY1" fmla="*/ 2194560 h 2368992"/>
              <a:gd name="connsiteX2" fmla="*/ 2039815 w 3798277"/>
              <a:gd name="connsiteY2" fmla="*/ 1209821 h 2368992"/>
              <a:gd name="connsiteX3" fmla="*/ 2616591 w 3798277"/>
              <a:gd name="connsiteY3" fmla="*/ 211015 h 2368992"/>
              <a:gd name="connsiteX4" fmla="*/ 3798277 w 3798277"/>
              <a:gd name="connsiteY4" fmla="*/ 0 h 236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8277" h="2368992">
                <a:moveTo>
                  <a:pt x="0" y="2363372"/>
                </a:moveTo>
                <a:cubicBezTo>
                  <a:pt x="456027" y="2375095"/>
                  <a:pt x="912055" y="2386819"/>
                  <a:pt x="1252024" y="2194560"/>
                </a:cubicBezTo>
                <a:cubicBezTo>
                  <a:pt x="1591993" y="2002301"/>
                  <a:pt x="1812387" y="1540412"/>
                  <a:pt x="2039815" y="1209821"/>
                </a:cubicBezTo>
                <a:cubicBezTo>
                  <a:pt x="2267243" y="879230"/>
                  <a:pt x="2323514" y="412652"/>
                  <a:pt x="2616591" y="211015"/>
                </a:cubicBezTo>
                <a:cubicBezTo>
                  <a:pt x="2909668" y="9378"/>
                  <a:pt x="3798277" y="0"/>
                  <a:pt x="379827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958732" y="1448461"/>
                <a:ext cx="8572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732" y="1448461"/>
                <a:ext cx="857222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1429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523538" y="1429155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538" y="1429155"/>
                <a:ext cx="42351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154240" y="4189473"/>
                <a:ext cx="4456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240" y="4189473"/>
                <a:ext cx="44569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标题 1"/>
          <p:cNvSpPr txBox="1">
            <a:spLocks/>
          </p:cNvSpPr>
          <p:nvPr/>
        </p:nvSpPr>
        <p:spPr>
          <a:xfrm>
            <a:off x="159223" y="191069"/>
            <a:ext cx="11646090" cy="9134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26808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Cost function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87355" y="1104499"/>
                <a:ext cx="7942997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5" y="1104499"/>
                <a:ext cx="7942997" cy="13443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2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Cost function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460310" y="3804922"/>
                <a:ext cx="7942997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4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4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4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0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400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310" y="3804922"/>
                <a:ext cx="7942997" cy="13443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下箭头 2"/>
          <p:cNvSpPr/>
          <p:nvPr/>
        </p:nvSpPr>
        <p:spPr>
          <a:xfrm>
            <a:off x="4885899" y="2826631"/>
            <a:ext cx="545910" cy="6005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87355" y="1104499"/>
                <a:ext cx="7942997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5" y="1104499"/>
                <a:ext cx="7942997" cy="13443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3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23" y="191069"/>
            <a:ext cx="11646090" cy="91343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Gradient descent</a:t>
            </a:r>
          </a:p>
        </p:txBody>
      </p:sp>
      <p:pic>
        <p:nvPicPr>
          <p:cNvPr id="1026" name="Picture 2" descr="http://www.doc.ic.ac.uk/~br/mm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12" y="1414272"/>
            <a:ext cx="6804842" cy="463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8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h_\theta (x^{(i)}) + (1 - y^{(i)}) \log(1-h_\theta(x^{(i)})) \right] + \frac{\lambda}{2m} \sum^n_{j=1} \theta_j^2&#10;$&#10;&#10;\end{document}"/>
  <p:tag name="IGUANATEXSIZE" val="1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(h_\Theta (x^{(i)}))_k + (1 - y^{(i)}_k) \log(1-(h_\Theta(x^{(i)}))_k) \right] &#10;$&#10;&#10;\end{document}"/>
  <p:tag name="IGUANATEXSIZE" val="1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K&#10;$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(h_\Theta(x))_i = i^{th}$ output&#10;&#10;\end{document}"/>
  <p:tag name="IGUANATEXSIZE" val="2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3751</Words>
  <Application>Microsoft Office PowerPoint</Application>
  <PresentationFormat>自定义</PresentationFormat>
  <Paragraphs>631</Paragraphs>
  <Slides>116</Slides>
  <Notes>55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116</vt:i4>
      </vt:variant>
    </vt:vector>
  </HeadingPairs>
  <TitlesOfParts>
    <vt:vector size="117" baseType="lpstr">
      <vt:lpstr>Office 主题</vt:lpstr>
      <vt:lpstr>Machine Learning and Neural Network</vt:lpstr>
      <vt:lpstr>What is machine learning</vt:lpstr>
      <vt:lpstr>Types of machine learning</vt:lpstr>
      <vt:lpstr>PowerPoint 演示文稿</vt:lpstr>
      <vt:lpstr>PowerPoint 演示文稿</vt:lpstr>
      <vt:lpstr>PowerPoint 演示文稿</vt:lpstr>
      <vt:lpstr>How does Supervised Learning Works</vt:lpstr>
      <vt:lpstr>Types of Supervised Learning</vt:lpstr>
      <vt:lpstr>Linear Regression</vt:lpstr>
      <vt:lpstr>Example</vt:lpstr>
      <vt:lpstr>Example</vt:lpstr>
      <vt:lpstr>Example</vt:lpstr>
      <vt:lpstr>Example</vt:lpstr>
      <vt:lpstr>Example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Gradient descent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Gradient descent</vt:lpstr>
      <vt:lpstr>Gradient descent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Gradient descent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Logistic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Cost function</vt:lpstr>
      <vt:lpstr>Cost function</vt:lpstr>
      <vt:lpstr>Gradient descent</vt:lpstr>
      <vt:lpstr>Cost function</vt:lpstr>
      <vt:lpstr>Cost function</vt:lpstr>
      <vt:lpstr>Maximum Likelihood Estimation</vt:lpstr>
      <vt:lpstr>Maximum Likelihood Estimation</vt:lpstr>
      <vt:lpstr>Maximum Likelihood Estimation</vt:lpstr>
      <vt:lpstr>Maximum Likelihood Estimation</vt:lpstr>
      <vt:lpstr>Neural Networks</vt:lpstr>
      <vt:lpstr>Neuron</vt:lpstr>
      <vt:lpstr>Neuron</vt:lpstr>
      <vt:lpstr>Neural Networks</vt:lpstr>
      <vt:lpstr>Neural Networks</vt:lpstr>
      <vt:lpstr>Neural Networks</vt:lpstr>
      <vt:lpstr>PowerPoint 演示文稿</vt:lpstr>
      <vt:lpstr>PowerPoint 演示文稿</vt:lpstr>
      <vt:lpstr>PowerPoint 演示文稿</vt:lpstr>
      <vt:lpstr>Gradient descent</vt:lpstr>
      <vt:lpstr>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WING</dc:creator>
  <cp:lastModifiedBy>wing</cp:lastModifiedBy>
  <cp:revision>111</cp:revision>
  <dcterms:created xsi:type="dcterms:W3CDTF">2014-10-04T12:55:17Z</dcterms:created>
  <dcterms:modified xsi:type="dcterms:W3CDTF">2016-07-13T18:45:14Z</dcterms:modified>
</cp:coreProperties>
</file>