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705C24-DE3D-46D1-ADA8-EFA144AC9F98}" v="4" dt="2023-11-04T16:13:52.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jid al-ukhuwah" userId="48d9a474304028cb" providerId="LiveId" clId="{2E705C24-DE3D-46D1-ADA8-EFA144AC9F98}"/>
    <pc:docChg chg="addSld modSld">
      <pc:chgData name="masjid al-ukhuwah" userId="48d9a474304028cb" providerId="LiveId" clId="{2E705C24-DE3D-46D1-ADA8-EFA144AC9F98}" dt="2023-11-04T16:13:52.403" v="19" actId="20577"/>
      <pc:docMkLst>
        <pc:docMk/>
      </pc:docMkLst>
      <pc:sldChg chg="modSp new mod">
        <pc:chgData name="masjid al-ukhuwah" userId="48d9a474304028cb" providerId="LiveId" clId="{2E705C24-DE3D-46D1-ADA8-EFA144AC9F98}" dt="2023-11-04T16:13:52.403" v="19" actId="20577"/>
        <pc:sldMkLst>
          <pc:docMk/>
          <pc:sldMk cId="312618234" sldId="266"/>
        </pc:sldMkLst>
        <pc:spChg chg="mod">
          <ac:chgData name="masjid al-ukhuwah" userId="48d9a474304028cb" providerId="LiveId" clId="{2E705C24-DE3D-46D1-ADA8-EFA144AC9F98}" dt="2023-11-04T16:13:25.751" v="9" actId="20577"/>
          <ac:spMkLst>
            <pc:docMk/>
            <pc:sldMk cId="312618234" sldId="266"/>
            <ac:spMk id="2" creationId="{4233E5EF-2C40-2D3D-D813-699E249C1033}"/>
          </ac:spMkLst>
        </pc:spChg>
        <pc:spChg chg="mod">
          <ac:chgData name="masjid al-ukhuwah" userId="48d9a474304028cb" providerId="LiveId" clId="{2E705C24-DE3D-46D1-ADA8-EFA144AC9F98}" dt="2023-11-04T16:13:52.403" v="19" actId="20577"/>
          <ac:spMkLst>
            <pc:docMk/>
            <pc:sldMk cId="312618234" sldId="266"/>
            <ac:spMk id="3" creationId="{96C3B24B-4680-3247-AB21-5547A3496766}"/>
          </ac:spMkLst>
        </pc:spChg>
      </pc:sldChg>
    </pc:docChg>
  </pc:docChgLst>
</pc:chgInfo>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Judul">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id-ID"/>
              <a:t>Klik untuk mengedit gaya judul Master</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d-ID"/>
              <a:t>Klik untuk mengedit gaya subjudul Master</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Judul dan Teks Vertik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Vertical Text Placeholder 2"/>
          <p:cNvSpPr>
            <a:spLocks noGrp="1"/>
          </p:cNvSpPr>
          <p:nvPr>
            <p:ph type="body" orient="vert" idx="1"/>
          </p:nvPr>
        </p:nvSpPr>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Judul Vertikal dan Tek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id-ID"/>
              <a:t>Klik untuk mengedit gaya judul Master</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Judul dan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idx="1"/>
          </p:nvPr>
        </p:nvSpPr>
        <p:spPr/>
        <p:txBody>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Header Bagia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id-ID"/>
              <a:t>Klik untuk mengedit gaya judul Master</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d-ID"/>
              <a:t>Klik untuk edit gaya teks Master</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11/4/2023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 Kont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a:t>Klik untuk mengedit gaya judul Master</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erbandinga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id-ID"/>
              <a:t>Klik untuk mengedit gaya judul Master</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d-ID"/>
              <a:t>Klik untuk edit gaya teks Master</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udul Saja">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a:t>Klik untuk mengedit gaya judul Master</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Koso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Konten dengan Keteranga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id-ID"/>
              <a:t>Klik untuk mengedit gaya judul Master</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DA16AA21-1863-4931-97CB-99D0A168701B}" type="datetimeFigureOut">
              <a:rPr lang="en-US" dirty="0"/>
              <a:t>11/4/2023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Gambar dengan Keteranga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id-ID"/>
              <a:t>Klik untuk mengedit gaya judul Master</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d-ID"/>
              <a:t>Klik ikon untuk menambahkan gambar</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d-ID"/>
              <a:t>Klik untuk edit gaya teks Master</a:t>
            </a:r>
          </a:p>
        </p:txBody>
      </p:sp>
      <p:sp>
        <p:nvSpPr>
          <p:cNvPr id="5" name="Date Placeholder 4"/>
          <p:cNvSpPr>
            <a:spLocks noGrp="1"/>
          </p:cNvSpPr>
          <p:nvPr>
            <p:ph type="dt" sz="half" idx="10"/>
          </p:nvPr>
        </p:nvSpPr>
        <p:spPr/>
        <p:txBody>
          <a:bodyPr/>
          <a:lstStyle/>
          <a:p>
            <a:fld id="{3772C379-9A7C-4C87-A116-CBE9F58B04C5}" type="datetimeFigureOut">
              <a:rPr lang="en-US" dirty="0"/>
              <a:t>11/4/2023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id-ID"/>
              <a:t>Klik untuk mengedit gaya judul Master</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id-ID"/>
              <a:t>Klik untuk edit gaya teks Master</a:t>
            </a:r>
          </a:p>
          <a:p>
            <a:pPr lvl="1"/>
            <a:r>
              <a:rPr lang="id-ID"/>
              <a:t>Tingkat kedua</a:t>
            </a:r>
          </a:p>
          <a:p>
            <a:pPr lvl="2"/>
            <a:r>
              <a:rPr lang="id-ID"/>
              <a:t>Tingkat ketiga</a:t>
            </a:r>
          </a:p>
          <a:p>
            <a:pPr lvl="3"/>
            <a:r>
              <a:rPr lang="id-ID"/>
              <a:t>Tingkat keempat</a:t>
            </a:r>
          </a:p>
          <a:p>
            <a:pPr lvl="4"/>
            <a:r>
              <a:rPr lang="id-ID"/>
              <a:t>Tingkat kelima</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11/4/2023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elajarpython.com/tutorial/menjalankan-python/#:~:text=Buka%20terminal%20CTRL%20%2B%20ALT%20%2B%20T%20.,Python%20Anda%20akan%20dieksekusi%2Fdijalankan" TargetMode="External"/><Relationship Id="rId2" Type="http://schemas.openxmlformats.org/officeDocument/2006/relationships/hyperlink" Target="https://semaphoreci.com/blog/cicd-pipelin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9E6B4950-C259-D366-CDDF-E6CFAC806C7A}"/>
              </a:ext>
            </a:extLst>
          </p:cNvPr>
          <p:cNvSpPr>
            <a:spLocks noGrp="1"/>
          </p:cNvSpPr>
          <p:nvPr>
            <p:ph type="ctrTitle"/>
          </p:nvPr>
        </p:nvSpPr>
        <p:spPr/>
        <p:txBody>
          <a:bodyPr/>
          <a:lstStyle/>
          <a:p>
            <a:pPr algn="ctr"/>
            <a:r>
              <a:rPr lang="id-ID" sz="13800" b="1" i="0" dirty="0">
                <a:solidFill>
                  <a:srgbClr val="0A1120"/>
                </a:solidFill>
                <a:effectLst/>
                <a:latin typeface="Inter"/>
              </a:rPr>
              <a:t>CI/CD</a:t>
            </a:r>
            <a:br>
              <a:rPr lang="en-US" sz="13800" b="1" i="0" dirty="0">
                <a:solidFill>
                  <a:srgbClr val="0A1120"/>
                </a:solidFill>
                <a:effectLst/>
                <a:latin typeface="Inter"/>
              </a:rPr>
            </a:br>
            <a:r>
              <a:rPr lang="en-US" sz="3200" b="1" i="0" dirty="0">
                <a:solidFill>
                  <a:srgbClr val="0A1120"/>
                </a:solidFill>
                <a:effectLst/>
                <a:latin typeface="Inter"/>
              </a:rPr>
              <a:t>DAN LANGKAH KONFIGURASI project python</a:t>
            </a:r>
            <a:endParaRPr lang="id-ID" dirty="0"/>
          </a:p>
        </p:txBody>
      </p:sp>
      <p:sp>
        <p:nvSpPr>
          <p:cNvPr id="3" name="Subjudul 2">
            <a:extLst>
              <a:ext uri="{FF2B5EF4-FFF2-40B4-BE49-F238E27FC236}">
                <a16:creationId xmlns:a16="http://schemas.microsoft.com/office/drawing/2014/main" id="{9E97B9C9-D5D1-A4E4-4C47-D03043B55EF1}"/>
              </a:ext>
            </a:extLst>
          </p:cNvPr>
          <p:cNvSpPr>
            <a:spLocks noGrp="1"/>
          </p:cNvSpPr>
          <p:nvPr>
            <p:ph type="subTitle" idx="1"/>
          </p:nvPr>
        </p:nvSpPr>
        <p:spPr/>
        <p:txBody>
          <a:bodyPr/>
          <a:lstStyle/>
          <a:p>
            <a:r>
              <a:rPr lang="en-US" dirty="0"/>
              <a:t>Nama	: </a:t>
            </a:r>
            <a:r>
              <a:rPr lang="en-US" dirty="0" err="1"/>
              <a:t>Durahim</a:t>
            </a:r>
            <a:endParaRPr lang="en-US" dirty="0"/>
          </a:p>
          <a:p>
            <a:r>
              <a:rPr lang="en-US" dirty="0"/>
              <a:t>NIM	: 191011450465</a:t>
            </a:r>
            <a:endParaRPr lang="id-ID" dirty="0"/>
          </a:p>
        </p:txBody>
      </p:sp>
    </p:spTree>
    <p:extLst>
      <p:ext uri="{BB962C8B-B14F-4D97-AF65-F5344CB8AC3E}">
        <p14:creationId xmlns:p14="http://schemas.microsoft.com/office/powerpoint/2010/main" val="1143000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ambar 3">
            <a:extLst>
              <a:ext uri="{FF2B5EF4-FFF2-40B4-BE49-F238E27FC236}">
                <a16:creationId xmlns:a16="http://schemas.microsoft.com/office/drawing/2014/main" id="{869B3754-C54B-77F0-BF2B-40A330DC6089}"/>
              </a:ext>
            </a:extLst>
          </p:cNvPr>
          <p:cNvPicPr>
            <a:picLocks noChangeAspect="1"/>
          </p:cNvPicPr>
          <p:nvPr/>
        </p:nvPicPr>
        <p:blipFill rotWithShape="1">
          <a:blip r:embed="rId2"/>
          <a:srcRect l="31072" t="17143" r="18265" b="22721"/>
          <a:stretch/>
        </p:blipFill>
        <p:spPr>
          <a:xfrm>
            <a:off x="1306285" y="441724"/>
            <a:ext cx="8565502" cy="5718962"/>
          </a:xfrm>
          <a:prstGeom prst="rect">
            <a:avLst/>
          </a:prstGeom>
        </p:spPr>
      </p:pic>
    </p:spTree>
    <p:extLst>
      <p:ext uri="{BB962C8B-B14F-4D97-AF65-F5344CB8AC3E}">
        <p14:creationId xmlns:p14="http://schemas.microsoft.com/office/powerpoint/2010/main" val="2224111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4233E5EF-2C40-2D3D-D813-699E249C1033}"/>
              </a:ext>
            </a:extLst>
          </p:cNvPr>
          <p:cNvSpPr>
            <a:spLocks noGrp="1"/>
          </p:cNvSpPr>
          <p:nvPr>
            <p:ph type="title"/>
          </p:nvPr>
        </p:nvSpPr>
        <p:spPr/>
        <p:txBody>
          <a:bodyPr/>
          <a:lstStyle/>
          <a:p>
            <a:r>
              <a:rPr lang="en-US" dirty="0" err="1"/>
              <a:t>referensi</a:t>
            </a:r>
            <a:endParaRPr lang="id-ID" dirty="0"/>
          </a:p>
        </p:txBody>
      </p:sp>
      <p:sp>
        <p:nvSpPr>
          <p:cNvPr id="3" name="Tampungan Konten 2">
            <a:extLst>
              <a:ext uri="{FF2B5EF4-FFF2-40B4-BE49-F238E27FC236}">
                <a16:creationId xmlns:a16="http://schemas.microsoft.com/office/drawing/2014/main" id="{96C3B24B-4680-3247-AB21-5547A3496766}"/>
              </a:ext>
            </a:extLst>
          </p:cNvPr>
          <p:cNvSpPr>
            <a:spLocks noGrp="1"/>
          </p:cNvSpPr>
          <p:nvPr>
            <p:ph idx="1"/>
          </p:nvPr>
        </p:nvSpPr>
        <p:spPr/>
        <p:txBody>
          <a:bodyPr/>
          <a:lstStyle/>
          <a:p>
            <a:r>
              <a:rPr lang="id-ID" dirty="0">
                <a:hlinkClick r:id="rId2"/>
              </a:rPr>
              <a:t>https://semaphoreci.com/blog/cicd-pipeline</a:t>
            </a:r>
            <a:r>
              <a:rPr lang="en-US" dirty="0"/>
              <a:t> </a:t>
            </a:r>
          </a:p>
          <a:p>
            <a:r>
              <a:rPr lang="id-ID" dirty="0">
                <a:hlinkClick r:id="rId3"/>
              </a:rPr>
              <a:t>https://belajarpython.com/tutorial/menjalankan-python/#:~:text=Buka%20terminal%20CTRL%20%2B%20ALT%20%2B%20T%20.,Python%20Anda%20akan%20dieksekusi%2Fdijalankan</a:t>
            </a:r>
            <a:r>
              <a:rPr lang="en-US" dirty="0"/>
              <a:t> </a:t>
            </a:r>
            <a:endParaRPr lang="id-ID" dirty="0"/>
          </a:p>
        </p:txBody>
      </p:sp>
    </p:spTree>
    <p:extLst>
      <p:ext uri="{BB962C8B-B14F-4D97-AF65-F5344CB8AC3E}">
        <p14:creationId xmlns:p14="http://schemas.microsoft.com/office/powerpoint/2010/main" val="312618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08A4A6A-624F-CBD7-E49A-BD4A9E9B0C72}"/>
              </a:ext>
            </a:extLst>
          </p:cNvPr>
          <p:cNvSpPr>
            <a:spLocks noGrp="1"/>
          </p:cNvSpPr>
          <p:nvPr>
            <p:ph type="title"/>
          </p:nvPr>
        </p:nvSpPr>
        <p:spPr/>
        <p:txBody>
          <a:bodyPr>
            <a:normAutofit/>
          </a:bodyPr>
          <a:lstStyle/>
          <a:p>
            <a:r>
              <a:rPr lang="id-ID" sz="3600" b="1" i="0" dirty="0">
                <a:solidFill>
                  <a:srgbClr val="0A1120"/>
                </a:solidFill>
                <a:effectLst/>
                <a:latin typeface="Inter"/>
              </a:rPr>
              <a:t>Apa yang dimaksud dengan CI dan CD?</a:t>
            </a:r>
            <a:endParaRPr lang="id-ID" sz="3600" dirty="0"/>
          </a:p>
        </p:txBody>
      </p:sp>
      <p:sp>
        <p:nvSpPr>
          <p:cNvPr id="3" name="Tampungan Konten 2">
            <a:extLst>
              <a:ext uri="{FF2B5EF4-FFF2-40B4-BE49-F238E27FC236}">
                <a16:creationId xmlns:a16="http://schemas.microsoft.com/office/drawing/2014/main" id="{B323DDCF-4E23-EADC-C95E-D5BDEF91C836}"/>
              </a:ext>
            </a:extLst>
          </p:cNvPr>
          <p:cNvSpPr>
            <a:spLocks noGrp="1"/>
          </p:cNvSpPr>
          <p:nvPr>
            <p:ph idx="1"/>
          </p:nvPr>
        </p:nvSpPr>
        <p:spPr>
          <a:xfrm>
            <a:off x="1063752" y="1913802"/>
            <a:ext cx="10176526" cy="3579036"/>
          </a:xfrm>
        </p:spPr>
        <p:txBody>
          <a:bodyPr>
            <a:normAutofit lnSpcReduction="10000"/>
          </a:bodyPr>
          <a:lstStyle/>
          <a:p>
            <a:pPr marL="0" indent="0" algn="l">
              <a:buNone/>
            </a:pPr>
            <a:r>
              <a:rPr lang="id-ID" dirty="0"/>
              <a:t>CI, kependekan dari </a:t>
            </a:r>
            <a:r>
              <a:rPr lang="id-ID" dirty="0" err="1"/>
              <a:t>Continuous</a:t>
            </a:r>
            <a:r>
              <a:rPr lang="id-ID" dirty="0"/>
              <a:t> </a:t>
            </a:r>
            <a:r>
              <a:rPr lang="id-ID" dirty="0" err="1"/>
              <a:t>Integration</a:t>
            </a:r>
            <a:r>
              <a:rPr lang="id-ID" dirty="0"/>
              <a:t> , adalah praktik pengembangan perangkat lunak di mana semua pengembang menggabungkan perubahan kode di repositori pusat beberapa kali sehari. CD adalah singkatan dari </a:t>
            </a:r>
            <a:r>
              <a:rPr lang="id-ID" dirty="0" err="1"/>
              <a:t>Continuous</a:t>
            </a:r>
            <a:r>
              <a:rPr lang="id-ID" dirty="0"/>
              <a:t> </a:t>
            </a:r>
            <a:r>
              <a:rPr lang="id-ID" dirty="0" err="1"/>
              <a:t>Delivery</a:t>
            </a:r>
            <a:r>
              <a:rPr lang="id-ID" dirty="0"/>
              <a:t> , yang selain </a:t>
            </a:r>
            <a:r>
              <a:rPr lang="id-ID" dirty="0" err="1"/>
              <a:t>Continuous</a:t>
            </a:r>
            <a:r>
              <a:rPr lang="id-ID" dirty="0"/>
              <a:t> </a:t>
            </a:r>
            <a:r>
              <a:rPr lang="id-ID" dirty="0" err="1"/>
              <a:t>Integration</a:t>
            </a:r>
            <a:r>
              <a:rPr lang="id-ID" dirty="0"/>
              <a:t> menambahkan praktik mengotomatiskan seluruh proses rilis perangkat lunak.</a:t>
            </a:r>
          </a:p>
          <a:p>
            <a:pPr marL="0" indent="0" algn="l">
              <a:buNone/>
            </a:pPr>
            <a:r>
              <a:rPr lang="id-ID" dirty="0"/>
              <a:t>Dengan CI, setiap perubahan kode memicu urutan pembuatan dan pengujian otomatis untuk proyek tertentu, sehingga memberikan umpan balik kepada pengembang yang melakukan perubahan. Seluruh putaran umpan balik CI akan berjalan dalam waktu kurang dari 10 menit .</a:t>
            </a:r>
          </a:p>
          <a:p>
            <a:pPr marL="0" indent="0" algn="l">
              <a:buNone/>
            </a:pPr>
            <a:r>
              <a:rPr lang="id-ID" dirty="0"/>
              <a:t>Pengiriman Berkelanjutan mencakup penyediaan dan penerapan infrastruktur, yang mungkin bersifat manual dan terdiri dari beberapa tahap. Yang penting adalah semua proses ini sepenuhnya otomatis, dengan setiap proses dicatat sepenuhnya dan dapat dilihat oleh seluruh tim.</a:t>
            </a:r>
          </a:p>
          <a:p>
            <a:pPr marL="0" indent="0" algn="l">
              <a:buNone/>
            </a:pPr>
            <a:endParaRPr lang="id-ID" dirty="0"/>
          </a:p>
        </p:txBody>
      </p:sp>
    </p:spTree>
    <p:extLst>
      <p:ext uri="{BB962C8B-B14F-4D97-AF65-F5344CB8AC3E}">
        <p14:creationId xmlns:p14="http://schemas.microsoft.com/office/powerpoint/2010/main" val="3310534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008A4A6A-624F-CBD7-E49A-BD4A9E9B0C72}"/>
              </a:ext>
            </a:extLst>
          </p:cNvPr>
          <p:cNvSpPr>
            <a:spLocks noGrp="1"/>
          </p:cNvSpPr>
          <p:nvPr>
            <p:ph type="title"/>
          </p:nvPr>
        </p:nvSpPr>
        <p:spPr/>
        <p:txBody>
          <a:bodyPr>
            <a:normAutofit/>
          </a:bodyPr>
          <a:lstStyle/>
          <a:p>
            <a:r>
              <a:rPr lang="id-ID" sz="3600" b="1" i="0" dirty="0">
                <a:solidFill>
                  <a:srgbClr val="0A1120"/>
                </a:solidFill>
                <a:effectLst/>
                <a:latin typeface="Inter"/>
              </a:rPr>
              <a:t>Elemen alur CI/CD</a:t>
            </a:r>
            <a:endParaRPr lang="id-ID" sz="3600" dirty="0"/>
          </a:p>
        </p:txBody>
      </p:sp>
      <p:sp>
        <p:nvSpPr>
          <p:cNvPr id="3" name="Tampungan Konten 2">
            <a:extLst>
              <a:ext uri="{FF2B5EF4-FFF2-40B4-BE49-F238E27FC236}">
                <a16:creationId xmlns:a16="http://schemas.microsoft.com/office/drawing/2014/main" id="{B323DDCF-4E23-EADC-C95E-D5BDEF91C836}"/>
              </a:ext>
            </a:extLst>
          </p:cNvPr>
          <p:cNvSpPr>
            <a:spLocks noGrp="1"/>
          </p:cNvSpPr>
          <p:nvPr>
            <p:ph idx="1"/>
          </p:nvPr>
        </p:nvSpPr>
        <p:spPr>
          <a:xfrm>
            <a:off x="1063752" y="1913802"/>
            <a:ext cx="10176526" cy="2471586"/>
          </a:xfrm>
        </p:spPr>
        <p:txBody>
          <a:bodyPr>
            <a:normAutofit/>
          </a:bodyPr>
          <a:lstStyle/>
          <a:p>
            <a:pPr marL="0" indent="0" algn="l">
              <a:buNone/>
            </a:pPr>
            <a:r>
              <a:rPr lang="id-ID" b="0" i="0" dirty="0" err="1">
                <a:solidFill>
                  <a:srgbClr val="0A1120"/>
                </a:solidFill>
                <a:effectLst/>
                <a:latin typeface="Inter"/>
              </a:rPr>
              <a:t>Pipeline</a:t>
            </a:r>
            <a:r>
              <a:rPr lang="id-ID" b="0" i="0" dirty="0">
                <a:solidFill>
                  <a:srgbClr val="0A1120"/>
                </a:solidFill>
                <a:effectLst/>
                <a:latin typeface="Inter"/>
              </a:rPr>
              <a:t> CI/CD mungkin terdengar seperti </a:t>
            </a:r>
            <a:r>
              <a:rPr lang="id-ID" b="0" i="0" dirty="0" err="1">
                <a:solidFill>
                  <a:srgbClr val="0A1120"/>
                </a:solidFill>
                <a:effectLst/>
                <a:latin typeface="Inter"/>
              </a:rPr>
              <a:t>overhead</a:t>
            </a:r>
            <a:r>
              <a:rPr lang="id-ID" b="0" i="0" dirty="0">
                <a:solidFill>
                  <a:srgbClr val="0A1120"/>
                </a:solidFill>
                <a:effectLst/>
                <a:latin typeface="Inter"/>
              </a:rPr>
              <a:t>, namun sebenarnya tidak. Ini pada dasarnya adalah spesifikasi langkah-langkah yang dapat dijalankan yang perlu dilakukan oleh pengembang mana pun untuk menghadirkan versi baru dari produk perangkat lunak. Dengan tidak adanya saluran pipa otomatis, para insinyur masih perlu melakukan langkah-langkah ini secara manual, sehingga kurang produktif</a:t>
            </a:r>
            <a:r>
              <a:rPr lang="en-US" b="0" i="0" dirty="0">
                <a:solidFill>
                  <a:srgbClr val="0A1120"/>
                </a:solidFill>
                <a:effectLst/>
                <a:latin typeface="Inter"/>
              </a:rPr>
              <a:t>.</a:t>
            </a:r>
            <a:endParaRPr lang="en-US" dirty="0">
              <a:solidFill>
                <a:srgbClr val="0A1120"/>
              </a:solidFill>
              <a:latin typeface="Inter"/>
            </a:endParaRPr>
          </a:p>
          <a:p>
            <a:pPr marL="0" indent="0">
              <a:buNone/>
            </a:pPr>
            <a:r>
              <a:rPr lang="id-ID" dirty="0"/>
              <a:t>Sebagian besar rilis perangkat lunak melewati beberapa tahapan umum:</a:t>
            </a:r>
          </a:p>
          <a:p>
            <a:pPr marL="0" indent="0" algn="l">
              <a:buNone/>
            </a:pPr>
            <a:endParaRPr lang="en-US" dirty="0">
              <a:solidFill>
                <a:srgbClr val="0A1120"/>
              </a:solidFill>
              <a:latin typeface="Inter"/>
            </a:endParaRPr>
          </a:p>
        </p:txBody>
      </p:sp>
      <p:pic>
        <p:nvPicPr>
          <p:cNvPr id="5" name="Gambar 4">
            <a:extLst>
              <a:ext uri="{FF2B5EF4-FFF2-40B4-BE49-F238E27FC236}">
                <a16:creationId xmlns:a16="http://schemas.microsoft.com/office/drawing/2014/main" id="{C0FF7936-AF14-533E-CA7C-CF5265D3A0F7}"/>
              </a:ext>
            </a:extLst>
          </p:cNvPr>
          <p:cNvPicPr>
            <a:picLocks noChangeAspect="1"/>
          </p:cNvPicPr>
          <p:nvPr/>
        </p:nvPicPr>
        <p:blipFill rotWithShape="1">
          <a:blip r:embed="rId2"/>
          <a:srcRect l="27704" t="42857" r="28827" b="21104"/>
          <a:stretch/>
        </p:blipFill>
        <p:spPr>
          <a:xfrm>
            <a:off x="1063752" y="3974840"/>
            <a:ext cx="7176810" cy="2696548"/>
          </a:xfrm>
          <a:prstGeom prst="rect">
            <a:avLst/>
          </a:prstGeom>
        </p:spPr>
      </p:pic>
    </p:spTree>
    <p:extLst>
      <p:ext uri="{BB962C8B-B14F-4D97-AF65-F5344CB8AC3E}">
        <p14:creationId xmlns:p14="http://schemas.microsoft.com/office/powerpoint/2010/main" val="2311316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2FF3C19-55EF-C735-C394-197FBE6AB21F}"/>
              </a:ext>
            </a:extLst>
          </p:cNvPr>
          <p:cNvSpPr>
            <a:spLocks noGrp="1"/>
          </p:cNvSpPr>
          <p:nvPr>
            <p:ph type="title"/>
          </p:nvPr>
        </p:nvSpPr>
        <p:spPr/>
        <p:txBody>
          <a:bodyPr>
            <a:normAutofit/>
          </a:bodyPr>
          <a:lstStyle/>
          <a:p>
            <a:r>
              <a:rPr lang="en-US" sz="3600" dirty="0"/>
              <a:t>TAHAP SUMBER</a:t>
            </a:r>
            <a:endParaRPr lang="id-ID" sz="3600" dirty="0"/>
          </a:p>
        </p:txBody>
      </p:sp>
      <p:sp>
        <p:nvSpPr>
          <p:cNvPr id="3" name="Tampungan Konten 2">
            <a:extLst>
              <a:ext uri="{FF2B5EF4-FFF2-40B4-BE49-F238E27FC236}">
                <a16:creationId xmlns:a16="http://schemas.microsoft.com/office/drawing/2014/main" id="{F9D0245E-C9BD-1D10-B19A-935855425DC7}"/>
              </a:ext>
            </a:extLst>
          </p:cNvPr>
          <p:cNvSpPr>
            <a:spLocks noGrp="1"/>
          </p:cNvSpPr>
          <p:nvPr>
            <p:ph idx="1"/>
          </p:nvPr>
        </p:nvSpPr>
        <p:spPr>
          <a:xfrm>
            <a:off x="1116503" y="1710863"/>
            <a:ext cx="10058400" cy="1386902"/>
          </a:xfrm>
        </p:spPr>
        <p:txBody>
          <a:bodyPr/>
          <a:lstStyle/>
          <a:p>
            <a:pPr marL="0" indent="0">
              <a:buNone/>
            </a:pPr>
            <a:r>
              <a:rPr lang="id-ID" b="0" i="0" dirty="0">
                <a:solidFill>
                  <a:srgbClr val="0A1120"/>
                </a:solidFill>
                <a:effectLst/>
                <a:latin typeface="Inter"/>
              </a:rPr>
              <a:t>Dalam kebanyakan kasus, eksekusi alur dipicu oleh repositori kode sumber. Perubahan kode memicu pemberitahuan ke alat CI/CD, yang menjalankan alur terkait. Pemicu umum lainnya mencakup alur kerja yang dijadwalkan secara otomatis atau dimulai oleh pengguna, serta hasil dari alur lainnya.</a:t>
            </a:r>
            <a:endParaRPr lang="id-ID" dirty="0"/>
          </a:p>
        </p:txBody>
      </p:sp>
      <p:sp>
        <p:nvSpPr>
          <p:cNvPr id="4" name="Judul 1">
            <a:extLst>
              <a:ext uri="{FF2B5EF4-FFF2-40B4-BE49-F238E27FC236}">
                <a16:creationId xmlns:a16="http://schemas.microsoft.com/office/drawing/2014/main" id="{E7694174-E19D-0B7B-35C7-ADC31A611E4C}"/>
              </a:ext>
            </a:extLst>
          </p:cNvPr>
          <p:cNvSpPr txBox="1">
            <a:spLocks/>
          </p:cNvSpPr>
          <p:nvPr/>
        </p:nvSpPr>
        <p:spPr>
          <a:xfrm>
            <a:off x="1069848" y="2624328"/>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dirty="0"/>
              <a:t>TAHAP MEMBANGUN</a:t>
            </a:r>
            <a:endParaRPr lang="id-ID" sz="3600" dirty="0"/>
          </a:p>
        </p:txBody>
      </p:sp>
      <p:sp>
        <p:nvSpPr>
          <p:cNvPr id="5" name="Tampungan Konten 2">
            <a:extLst>
              <a:ext uri="{FF2B5EF4-FFF2-40B4-BE49-F238E27FC236}">
                <a16:creationId xmlns:a16="http://schemas.microsoft.com/office/drawing/2014/main" id="{8BB8F869-F2DE-B049-169B-65A1F668A15C}"/>
              </a:ext>
            </a:extLst>
          </p:cNvPr>
          <p:cNvSpPr txBox="1">
            <a:spLocks/>
          </p:cNvSpPr>
          <p:nvPr/>
        </p:nvSpPr>
        <p:spPr>
          <a:xfrm>
            <a:off x="1079179" y="3760236"/>
            <a:ext cx="10058400" cy="261313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l">
              <a:buNone/>
            </a:pPr>
            <a:r>
              <a:rPr lang="id-ID" b="0" i="0" dirty="0">
                <a:solidFill>
                  <a:srgbClr val="0A1120"/>
                </a:solidFill>
                <a:effectLst/>
                <a:latin typeface="Inter"/>
              </a:rPr>
              <a:t>Kami menggabungkan kode sumber dan dependensinya untuk membangun sebuah </a:t>
            </a:r>
            <a:r>
              <a:rPr lang="id-ID" b="0" i="0" dirty="0" err="1">
                <a:solidFill>
                  <a:srgbClr val="0A1120"/>
                </a:solidFill>
                <a:effectLst/>
                <a:latin typeface="Inter"/>
              </a:rPr>
              <a:t>instance</a:t>
            </a:r>
            <a:r>
              <a:rPr lang="id-ID" b="0" i="0" dirty="0">
                <a:solidFill>
                  <a:srgbClr val="0A1120"/>
                </a:solidFill>
                <a:effectLst/>
                <a:latin typeface="Inter"/>
              </a:rPr>
              <a:t> produk kami yang dapat dijalankan dan berpotensi dikirimkan ke pengguna akhir. Program yang ditulis dalam bahasa seperti Java, C/C++, atau Go perlu dikompilasi, sedangkan program Ruby, </a:t>
            </a:r>
            <a:r>
              <a:rPr lang="id-ID" b="0" i="0" dirty="0" err="1">
                <a:solidFill>
                  <a:srgbClr val="0A1120"/>
                </a:solidFill>
                <a:effectLst/>
                <a:latin typeface="Inter"/>
              </a:rPr>
              <a:t>Python</a:t>
            </a:r>
            <a:r>
              <a:rPr lang="id-ID" b="0" i="0" dirty="0">
                <a:solidFill>
                  <a:srgbClr val="0A1120"/>
                </a:solidFill>
                <a:effectLst/>
                <a:latin typeface="Inter"/>
              </a:rPr>
              <a:t>, dan </a:t>
            </a:r>
            <a:r>
              <a:rPr lang="id-ID" b="0" i="0" dirty="0" err="1">
                <a:solidFill>
                  <a:srgbClr val="0A1120"/>
                </a:solidFill>
                <a:effectLst/>
                <a:latin typeface="Inter"/>
              </a:rPr>
              <a:t>JavaScript</a:t>
            </a:r>
            <a:r>
              <a:rPr lang="id-ID" b="0" i="0" dirty="0">
                <a:solidFill>
                  <a:srgbClr val="0A1120"/>
                </a:solidFill>
                <a:effectLst/>
                <a:latin typeface="Inter"/>
              </a:rPr>
              <a:t> bekerja tanpa langkah ini.</a:t>
            </a:r>
          </a:p>
          <a:p>
            <a:pPr marL="0" indent="0" algn="l">
              <a:buNone/>
            </a:pPr>
            <a:r>
              <a:rPr lang="id-ID" b="0" i="0" dirty="0">
                <a:solidFill>
                  <a:srgbClr val="0A1120"/>
                </a:solidFill>
                <a:effectLst/>
                <a:latin typeface="Inter"/>
              </a:rPr>
              <a:t>Apa pun bahasanya, perangkat lunak </a:t>
            </a:r>
            <a:r>
              <a:rPr lang="id-ID" b="0" i="0" dirty="0" err="1">
                <a:solidFill>
                  <a:srgbClr val="0A1120"/>
                </a:solidFill>
                <a:effectLst/>
                <a:latin typeface="Inter"/>
              </a:rPr>
              <a:t>cloud-native</a:t>
            </a:r>
            <a:r>
              <a:rPr lang="id-ID" b="0" i="0" dirty="0">
                <a:solidFill>
                  <a:srgbClr val="0A1120"/>
                </a:solidFill>
                <a:effectLst/>
                <a:latin typeface="Inter"/>
              </a:rPr>
              <a:t> biasanya diterapkan dengan </a:t>
            </a:r>
            <a:r>
              <a:rPr lang="id-ID" b="0" i="0" dirty="0" err="1">
                <a:solidFill>
                  <a:srgbClr val="0A1120"/>
                </a:solidFill>
                <a:effectLst/>
                <a:latin typeface="Inter"/>
              </a:rPr>
              <a:t>Docker</a:t>
            </a:r>
            <a:r>
              <a:rPr lang="id-ID" b="0" i="0" dirty="0">
                <a:solidFill>
                  <a:srgbClr val="0A1120"/>
                </a:solidFill>
                <a:effectLst/>
                <a:latin typeface="Inter"/>
              </a:rPr>
              <a:t>, dalam hal ini tahap </a:t>
            </a:r>
            <a:r>
              <a:rPr lang="id-ID" b="0" i="0" dirty="0" err="1">
                <a:solidFill>
                  <a:srgbClr val="0A1120"/>
                </a:solidFill>
                <a:effectLst/>
                <a:latin typeface="Inter"/>
              </a:rPr>
              <a:t>pipeline</a:t>
            </a:r>
            <a:r>
              <a:rPr lang="id-ID" b="0" i="0" dirty="0">
                <a:solidFill>
                  <a:srgbClr val="0A1120"/>
                </a:solidFill>
                <a:effectLst/>
                <a:latin typeface="Inter"/>
              </a:rPr>
              <a:t> CI/CD ini membangun </a:t>
            </a:r>
            <a:r>
              <a:rPr lang="id-ID" b="0" i="0" dirty="0" err="1">
                <a:solidFill>
                  <a:srgbClr val="0A1120"/>
                </a:solidFill>
                <a:effectLst/>
                <a:latin typeface="Inter"/>
              </a:rPr>
              <a:t>container</a:t>
            </a:r>
            <a:r>
              <a:rPr lang="id-ID" b="0" i="0" dirty="0">
                <a:solidFill>
                  <a:srgbClr val="0A1120"/>
                </a:solidFill>
                <a:effectLst/>
                <a:latin typeface="Inter"/>
              </a:rPr>
              <a:t> </a:t>
            </a:r>
            <a:r>
              <a:rPr lang="id-ID" b="0" i="0" dirty="0" err="1">
                <a:solidFill>
                  <a:srgbClr val="0A1120"/>
                </a:solidFill>
                <a:effectLst/>
                <a:latin typeface="Inter"/>
              </a:rPr>
              <a:t>Docker</a:t>
            </a:r>
            <a:r>
              <a:rPr lang="id-ID" b="0" i="0" dirty="0">
                <a:solidFill>
                  <a:srgbClr val="0A1120"/>
                </a:solidFill>
                <a:effectLst/>
                <a:latin typeface="Inter"/>
              </a:rPr>
              <a:t> .</a:t>
            </a:r>
          </a:p>
          <a:p>
            <a:pPr marL="0" indent="0" algn="l">
              <a:buNone/>
            </a:pPr>
            <a:r>
              <a:rPr lang="id-ID" b="0" i="0" dirty="0">
                <a:solidFill>
                  <a:srgbClr val="0A1120"/>
                </a:solidFill>
                <a:effectLst/>
                <a:latin typeface="Inter"/>
              </a:rPr>
              <a:t>Kegagalan melewati tahap pembangunan merupakan indikator adanya masalah mendasar dalam konfigurasi proyek, dan sebaiknya segera diatasi.</a:t>
            </a:r>
          </a:p>
        </p:txBody>
      </p:sp>
    </p:spTree>
    <p:extLst>
      <p:ext uri="{BB962C8B-B14F-4D97-AF65-F5344CB8AC3E}">
        <p14:creationId xmlns:p14="http://schemas.microsoft.com/office/powerpoint/2010/main" val="1522858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2FF3C19-55EF-C735-C394-197FBE6AB21F}"/>
              </a:ext>
            </a:extLst>
          </p:cNvPr>
          <p:cNvSpPr>
            <a:spLocks noGrp="1"/>
          </p:cNvSpPr>
          <p:nvPr>
            <p:ph type="title"/>
          </p:nvPr>
        </p:nvSpPr>
        <p:spPr>
          <a:xfrm>
            <a:off x="1069848" y="55424"/>
            <a:ext cx="10058400" cy="1609344"/>
          </a:xfrm>
        </p:spPr>
        <p:txBody>
          <a:bodyPr>
            <a:normAutofit/>
          </a:bodyPr>
          <a:lstStyle/>
          <a:p>
            <a:r>
              <a:rPr lang="en-US" sz="3600" dirty="0"/>
              <a:t>TAHAP TES</a:t>
            </a:r>
            <a:endParaRPr lang="id-ID" sz="3600" dirty="0"/>
          </a:p>
        </p:txBody>
      </p:sp>
      <p:sp>
        <p:nvSpPr>
          <p:cNvPr id="3" name="Tampungan Konten 2">
            <a:extLst>
              <a:ext uri="{FF2B5EF4-FFF2-40B4-BE49-F238E27FC236}">
                <a16:creationId xmlns:a16="http://schemas.microsoft.com/office/drawing/2014/main" id="{F9D0245E-C9BD-1D10-B19A-935855425DC7}"/>
              </a:ext>
            </a:extLst>
          </p:cNvPr>
          <p:cNvSpPr>
            <a:spLocks noGrp="1"/>
          </p:cNvSpPr>
          <p:nvPr>
            <p:ph idx="1"/>
          </p:nvPr>
        </p:nvSpPr>
        <p:spPr>
          <a:xfrm>
            <a:off x="1116503" y="1104372"/>
            <a:ext cx="10058400" cy="2179255"/>
          </a:xfrm>
        </p:spPr>
        <p:txBody>
          <a:bodyPr>
            <a:normAutofit/>
          </a:bodyPr>
          <a:lstStyle/>
          <a:p>
            <a:pPr marL="0" indent="0">
              <a:buNone/>
            </a:pPr>
            <a:r>
              <a:rPr lang="id-ID" sz="1900" b="0" i="0" dirty="0">
                <a:solidFill>
                  <a:srgbClr val="0A1120"/>
                </a:solidFill>
                <a:effectLst/>
                <a:latin typeface="Inter"/>
              </a:rPr>
              <a:t>Dalam fase ini, kami menjalankan pengujian otomatis untuk memvalidasi kebenaran kode dan perilaku produk kami. Tahap pengujian bertindak sebagai jaring pengaman yang mencegah </a:t>
            </a:r>
            <a:r>
              <a:rPr lang="id-ID" sz="1900" b="0" i="0" dirty="0" err="1">
                <a:solidFill>
                  <a:srgbClr val="0A1120"/>
                </a:solidFill>
                <a:effectLst/>
                <a:latin typeface="Inter"/>
              </a:rPr>
              <a:t>bug</a:t>
            </a:r>
            <a:r>
              <a:rPr lang="id-ID" sz="1900" b="0" i="0" dirty="0">
                <a:solidFill>
                  <a:srgbClr val="0A1120"/>
                </a:solidFill>
                <a:effectLst/>
                <a:latin typeface="Inter"/>
              </a:rPr>
              <a:t> yang mudah direproduksi menjangkau pengguna akhir.</a:t>
            </a:r>
          </a:p>
          <a:p>
            <a:pPr marL="0" indent="0">
              <a:buNone/>
            </a:pPr>
            <a:r>
              <a:rPr lang="id-ID" sz="1900" b="0" i="0" dirty="0">
                <a:solidFill>
                  <a:srgbClr val="0A1120"/>
                </a:solidFill>
                <a:effectLst/>
                <a:latin typeface="Inter"/>
              </a:rPr>
              <a:t>Tanggung jawab tes penulisan berada di tangan pengembang. Cara terbaik untuk menulis pengujian otomatis adalah dengan melakukannya saat kita menulis kode baru dalam pengembangan berbasis pengujian atau perilaku .</a:t>
            </a:r>
            <a:endParaRPr lang="id-ID" sz="1900" dirty="0"/>
          </a:p>
        </p:txBody>
      </p:sp>
      <p:sp>
        <p:nvSpPr>
          <p:cNvPr id="5" name="Tampungan Konten 2">
            <a:extLst>
              <a:ext uri="{FF2B5EF4-FFF2-40B4-BE49-F238E27FC236}">
                <a16:creationId xmlns:a16="http://schemas.microsoft.com/office/drawing/2014/main" id="{8BB8F869-F2DE-B049-169B-65A1F668A15C}"/>
              </a:ext>
            </a:extLst>
          </p:cNvPr>
          <p:cNvSpPr txBox="1">
            <a:spLocks/>
          </p:cNvSpPr>
          <p:nvPr/>
        </p:nvSpPr>
        <p:spPr>
          <a:xfrm>
            <a:off x="1116502" y="4030078"/>
            <a:ext cx="9790983" cy="2483251"/>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l">
              <a:buNone/>
            </a:pPr>
            <a:r>
              <a:rPr lang="id-ID" b="0" i="0" dirty="0">
                <a:solidFill>
                  <a:srgbClr val="0A1120"/>
                </a:solidFill>
                <a:effectLst/>
                <a:latin typeface="Inter"/>
              </a:rPr>
              <a:t>Setelah kami membuat </a:t>
            </a:r>
            <a:r>
              <a:rPr lang="id-ID" b="0" i="0" dirty="0" err="1">
                <a:solidFill>
                  <a:srgbClr val="0A1120"/>
                </a:solidFill>
                <a:effectLst/>
                <a:latin typeface="Inter"/>
              </a:rPr>
              <a:t>instance</a:t>
            </a:r>
            <a:r>
              <a:rPr lang="id-ID" b="0" i="0" dirty="0">
                <a:solidFill>
                  <a:srgbClr val="0A1120"/>
                </a:solidFill>
                <a:effectLst/>
                <a:latin typeface="Inter"/>
              </a:rPr>
              <a:t> kode yang dapat dijalankan dan telah lulus semua pengujian yang telah ditentukan sebelumnya, kami siap untuk menerapkannya. Biasanya terdapat beberapa lingkungan penerapan, misalnya, lingkungan “beta” atau “</a:t>
            </a:r>
            <a:r>
              <a:rPr lang="id-ID" b="0" i="0" dirty="0" err="1">
                <a:solidFill>
                  <a:srgbClr val="0A1120"/>
                </a:solidFill>
                <a:effectLst/>
                <a:latin typeface="Inter"/>
              </a:rPr>
              <a:t>staging</a:t>
            </a:r>
            <a:r>
              <a:rPr lang="id-ID" b="0" i="0" dirty="0">
                <a:solidFill>
                  <a:srgbClr val="0A1120"/>
                </a:solidFill>
                <a:effectLst/>
                <a:latin typeface="Inter"/>
              </a:rPr>
              <a:t>” yang digunakan secara internal oleh tim produk, dan lingkungan “produksi” untuk pengguna akhir.</a:t>
            </a:r>
          </a:p>
          <a:p>
            <a:pPr marL="0" indent="0" algn="l">
              <a:buNone/>
            </a:pPr>
            <a:r>
              <a:rPr lang="id-ID" b="0" i="0" dirty="0">
                <a:solidFill>
                  <a:srgbClr val="0A1120"/>
                </a:solidFill>
                <a:effectLst/>
                <a:latin typeface="Inter"/>
              </a:rPr>
              <a:t>Tim yang telah menerapkan model pengembangan </a:t>
            </a:r>
            <a:r>
              <a:rPr lang="id-ID" b="0" i="0" dirty="0" err="1">
                <a:solidFill>
                  <a:srgbClr val="0A1120"/>
                </a:solidFill>
                <a:effectLst/>
                <a:latin typeface="Inter"/>
              </a:rPr>
              <a:t>Agile</a:t>
            </a:r>
            <a:r>
              <a:rPr lang="id-ID" b="0" i="0" dirty="0">
                <a:solidFill>
                  <a:srgbClr val="0A1120"/>
                </a:solidFill>
                <a:effectLst/>
                <a:latin typeface="Inter"/>
              </a:rPr>
              <a:t>—dipandu oleh pengujian dan pemantauan waktu nyata—biasanya menerapkan pekerjaan yang sedang berjalan secara manual ke lingkungan pementasan untuk pengujian dan peninjauan manual tambahan, dan secara otomatis menerapkan perubahan yang disetujui dari cabang utama ke produksi.</a:t>
            </a:r>
          </a:p>
        </p:txBody>
      </p:sp>
      <p:sp>
        <p:nvSpPr>
          <p:cNvPr id="6" name="Judul 1">
            <a:extLst>
              <a:ext uri="{FF2B5EF4-FFF2-40B4-BE49-F238E27FC236}">
                <a16:creationId xmlns:a16="http://schemas.microsoft.com/office/drawing/2014/main" id="{E59F1EF2-110E-FB90-0516-9FDDFFA95ADD}"/>
              </a:ext>
            </a:extLst>
          </p:cNvPr>
          <p:cNvSpPr txBox="1">
            <a:spLocks/>
          </p:cNvSpPr>
          <p:nvPr/>
        </p:nvSpPr>
        <p:spPr>
          <a:xfrm>
            <a:off x="1116503" y="3016338"/>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dirty="0"/>
              <a:t>TAHAP PENERAPAN</a:t>
            </a:r>
            <a:endParaRPr lang="id-ID" sz="3600" dirty="0"/>
          </a:p>
        </p:txBody>
      </p:sp>
    </p:spTree>
    <p:extLst>
      <p:ext uri="{BB962C8B-B14F-4D97-AF65-F5344CB8AC3E}">
        <p14:creationId xmlns:p14="http://schemas.microsoft.com/office/powerpoint/2010/main" val="3532122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Judul 1">
            <a:extLst>
              <a:ext uri="{FF2B5EF4-FFF2-40B4-BE49-F238E27FC236}">
                <a16:creationId xmlns:a16="http://schemas.microsoft.com/office/drawing/2014/main" id="{E2FF3C19-55EF-C735-C394-197FBE6AB21F}"/>
              </a:ext>
            </a:extLst>
          </p:cNvPr>
          <p:cNvSpPr>
            <a:spLocks noGrp="1"/>
          </p:cNvSpPr>
          <p:nvPr>
            <p:ph type="title"/>
          </p:nvPr>
        </p:nvSpPr>
        <p:spPr/>
        <p:txBody>
          <a:bodyPr>
            <a:normAutofit/>
          </a:bodyPr>
          <a:lstStyle/>
          <a:p>
            <a:r>
              <a:rPr lang="en-US" sz="3600" dirty="0"/>
              <a:t>TAHAP SUMBER</a:t>
            </a:r>
            <a:endParaRPr lang="id-ID" sz="3600" dirty="0"/>
          </a:p>
        </p:txBody>
      </p:sp>
      <p:sp>
        <p:nvSpPr>
          <p:cNvPr id="3" name="Tampungan Konten 2">
            <a:extLst>
              <a:ext uri="{FF2B5EF4-FFF2-40B4-BE49-F238E27FC236}">
                <a16:creationId xmlns:a16="http://schemas.microsoft.com/office/drawing/2014/main" id="{F9D0245E-C9BD-1D10-B19A-935855425DC7}"/>
              </a:ext>
            </a:extLst>
          </p:cNvPr>
          <p:cNvSpPr>
            <a:spLocks noGrp="1"/>
          </p:cNvSpPr>
          <p:nvPr>
            <p:ph idx="1"/>
          </p:nvPr>
        </p:nvSpPr>
        <p:spPr>
          <a:xfrm>
            <a:off x="1116503" y="1710863"/>
            <a:ext cx="10058400" cy="1386902"/>
          </a:xfrm>
        </p:spPr>
        <p:txBody>
          <a:bodyPr/>
          <a:lstStyle/>
          <a:p>
            <a:pPr marL="0" indent="0">
              <a:buNone/>
            </a:pPr>
            <a:r>
              <a:rPr lang="id-ID" b="0" i="0" dirty="0">
                <a:solidFill>
                  <a:srgbClr val="0A1120"/>
                </a:solidFill>
                <a:effectLst/>
                <a:latin typeface="Inter"/>
              </a:rPr>
              <a:t>Dalam kebanyakan kasus, eksekusi alur dipicu oleh repositori kode sumber. Perubahan kode memicu pemberitahuan ke alat CI/CD, yang menjalankan alur terkait. Pemicu umum lainnya mencakup alur kerja yang dijadwalkan secara otomatis atau dimulai oleh pengguna, serta hasil dari alur lainnya.</a:t>
            </a:r>
            <a:endParaRPr lang="id-ID" dirty="0"/>
          </a:p>
        </p:txBody>
      </p:sp>
      <p:sp>
        <p:nvSpPr>
          <p:cNvPr id="4" name="Judul 1">
            <a:extLst>
              <a:ext uri="{FF2B5EF4-FFF2-40B4-BE49-F238E27FC236}">
                <a16:creationId xmlns:a16="http://schemas.microsoft.com/office/drawing/2014/main" id="{E7694174-E19D-0B7B-35C7-ADC31A611E4C}"/>
              </a:ext>
            </a:extLst>
          </p:cNvPr>
          <p:cNvSpPr txBox="1">
            <a:spLocks/>
          </p:cNvSpPr>
          <p:nvPr/>
        </p:nvSpPr>
        <p:spPr>
          <a:xfrm>
            <a:off x="1069848" y="2624328"/>
            <a:ext cx="10058400" cy="16093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US" sz="3600" dirty="0"/>
              <a:t>TAHAP MEMBANGUN</a:t>
            </a:r>
            <a:endParaRPr lang="id-ID" sz="3600" dirty="0"/>
          </a:p>
        </p:txBody>
      </p:sp>
      <p:sp>
        <p:nvSpPr>
          <p:cNvPr id="5" name="Tampungan Konten 2">
            <a:extLst>
              <a:ext uri="{FF2B5EF4-FFF2-40B4-BE49-F238E27FC236}">
                <a16:creationId xmlns:a16="http://schemas.microsoft.com/office/drawing/2014/main" id="{8BB8F869-F2DE-B049-169B-65A1F668A15C}"/>
              </a:ext>
            </a:extLst>
          </p:cNvPr>
          <p:cNvSpPr txBox="1">
            <a:spLocks/>
          </p:cNvSpPr>
          <p:nvPr/>
        </p:nvSpPr>
        <p:spPr>
          <a:xfrm>
            <a:off x="1079179" y="3760236"/>
            <a:ext cx="10058400" cy="2613132"/>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l">
              <a:buNone/>
            </a:pPr>
            <a:r>
              <a:rPr lang="id-ID" b="0" i="0" dirty="0">
                <a:solidFill>
                  <a:srgbClr val="0A1120"/>
                </a:solidFill>
                <a:effectLst/>
                <a:latin typeface="Inter"/>
              </a:rPr>
              <a:t>Kami menggabungkan kode sumber dan dependensinya untuk membangun sebuah </a:t>
            </a:r>
            <a:r>
              <a:rPr lang="id-ID" b="0" i="0" dirty="0" err="1">
                <a:solidFill>
                  <a:srgbClr val="0A1120"/>
                </a:solidFill>
                <a:effectLst/>
                <a:latin typeface="Inter"/>
              </a:rPr>
              <a:t>instance</a:t>
            </a:r>
            <a:r>
              <a:rPr lang="id-ID" b="0" i="0" dirty="0">
                <a:solidFill>
                  <a:srgbClr val="0A1120"/>
                </a:solidFill>
                <a:effectLst/>
                <a:latin typeface="Inter"/>
              </a:rPr>
              <a:t> produk kami yang dapat dijalankan dan berpotensi dikirimkan ke pengguna akhir. Program yang ditulis dalam bahasa seperti Java, C/C++, atau Go perlu dikompilasi, sedangkan program Ruby, </a:t>
            </a:r>
            <a:r>
              <a:rPr lang="id-ID" b="0" i="0" dirty="0" err="1">
                <a:solidFill>
                  <a:srgbClr val="0A1120"/>
                </a:solidFill>
                <a:effectLst/>
                <a:latin typeface="Inter"/>
              </a:rPr>
              <a:t>Python</a:t>
            </a:r>
            <a:r>
              <a:rPr lang="id-ID" b="0" i="0" dirty="0">
                <a:solidFill>
                  <a:srgbClr val="0A1120"/>
                </a:solidFill>
                <a:effectLst/>
                <a:latin typeface="Inter"/>
              </a:rPr>
              <a:t>, dan </a:t>
            </a:r>
            <a:r>
              <a:rPr lang="id-ID" b="0" i="0" dirty="0" err="1">
                <a:solidFill>
                  <a:srgbClr val="0A1120"/>
                </a:solidFill>
                <a:effectLst/>
                <a:latin typeface="Inter"/>
              </a:rPr>
              <a:t>JavaScript</a:t>
            </a:r>
            <a:r>
              <a:rPr lang="id-ID" b="0" i="0" dirty="0">
                <a:solidFill>
                  <a:srgbClr val="0A1120"/>
                </a:solidFill>
                <a:effectLst/>
                <a:latin typeface="Inter"/>
              </a:rPr>
              <a:t> bekerja tanpa langkah ini.</a:t>
            </a:r>
          </a:p>
          <a:p>
            <a:pPr marL="0" indent="0" algn="l">
              <a:buNone/>
            </a:pPr>
            <a:r>
              <a:rPr lang="id-ID" b="0" i="0" dirty="0">
                <a:solidFill>
                  <a:srgbClr val="0A1120"/>
                </a:solidFill>
                <a:effectLst/>
                <a:latin typeface="Inter"/>
              </a:rPr>
              <a:t>Apa pun bahasanya, perangkat lunak </a:t>
            </a:r>
            <a:r>
              <a:rPr lang="id-ID" b="0" i="0" dirty="0" err="1">
                <a:solidFill>
                  <a:srgbClr val="0A1120"/>
                </a:solidFill>
                <a:effectLst/>
                <a:latin typeface="Inter"/>
              </a:rPr>
              <a:t>cloud-native</a:t>
            </a:r>
            <a:r>
              <a:rPr lang="id-ID" b="0" i="0" dirty="0">
                <a:solidFill>
                  <a:srgbClr val="0A1120"/>
                </a:solidFill>
                <a:effectLst/>
                <a:latin typeface="Inter"/>
              </a:rPr>
              <a:t> biasanya diterapkan dengan </a:t>
            </a:r>
            <a:r>
              <a:rPr lang="id-ID" b="0" i="0" dirty="0" err="1">
                <a:solidFill>
                  <a:srgbClr val="0A1120"/>
                </a:solidFill>
                <a:effectLst/>
                <a:latin typeface="Inter"/>
              </a:rPr>
              <a:t>Docker</a:t>
            </a:r>
            <a:r>
              <a:rPr lang="id-ID" b="0" i="0" dirty="0">
                <a:solidFill>
                  <a:srgbClr val="0A1120"/>
                </a:solidFill>
                <a:effectLst/>
                <a:latin typeface="Inter"/>
              </a:rPr>
              <a:t>, dalam hal ini tahap </a:t>
            </a:r>
            <a:r>
              <a:rPr lang="id-ID" b="0" i="0" dirty="0" err="1">
                <a:solidFill>
                  <a:srgbClr val="0A1120"/>
                </a:solidFill>
                <a:effectLst/>
                <a:latin typeface="Inter"/>
              </a:rPr>
              <a:t>pipeline</a:t>
            </a:r>
            <a:r>
              <a:rPr lang="id-ID" b="0" i="0" dirty="0">
                <a:solidFill>
                  <a:srgbClr val="0A1120"/>
                </a:solidFill>
                <a:effectLst/>
                <a:latin typeface="Inter"/>
              </a:rPr>
              <a:t> CI/CD ini membangun </a:t>
            </a:r>
            <a:r>
              <a:rPr lang="id-ID" b="0" i="0" dirty="0" err="1">
                <a:solidFill>
                  <a:srgbClr val="0A1120"/>
                </a:solidFill>
                <a:effectLst/>
                <a:latin typeface="Inter"/>
              </a:rPr>
              <a:t>container</a:t>
            </a:r>
            <a:r>
              <a:rPr lang="id-ID" b="0" i="0" dirty="0">
                <a:solidFill>
                  <a:srgbClr val="0A1120"/>
                </a:solidFill>
                <a:effectLst/>
                <a:latin typeface="Inter"/>
              </a:rPr>
              <a:t> </a:t>
            </a:r>
            <a:r>
              <a:rPr lang="id-ID" b="0" i="0" dirty="0" err="1">
                <a:solidFill>
                  <a:srgbClr val="0A1120"/>
                </a:solidFill>
                <a:effectLst/>
                <a:latin typeface="Inter"/>
              </a:rPr>
              <a:t>Docker</a:t>
            </a:r>
            <a:r>
              <a:rPr lang="id-ID" b="0" i="0" dirty="0">
                <a:solidFill>
                  <a:srgbClr val="0A1120"/>
                </a:solidFill>
                <a:effectLst/>
                <a:latin typeface="Inter"/>
              </a:rPr>
              <a:t> .</a:t>
            </a:r>
          </a:p>
          <a:p>
            <a:pPr marL="0" indent="0" algn="l">
              <a:buNone/>
            </a:pPr>
            <a:r>
              <a:rPr lang="id-ID" b="0" i="0" dirty="0">
                <a:solidFill>
                  <a:srgbClr val="0A1120"/>
                </a:solidFill>
                <a:effectLst/>
                <a:latin typeface="Inter"/>
              </a:rPr>
              <a:t>Kegagalan melewati tahap pembangunan merupakan indikator adanya masalah mendasar dalam konfigurasi proyek, dan sebaiknya segera diatasi.</a:t>
            </a:r>
          </a:p>
        </p:txBody>
      </p:sp>
    </p:spTree>
    <p:extLst>
      <p:ext uri="{BB962C8B-B14F-4D97-AF65-F5344CB8AC3E}">
        <p14:creationId xmlns:p14="http://schemas.microsoft.com/office/powerpoint/2010/main" val="2667932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ambar 5">
            <a:extLst>
              <a:ext uri="{FF2B5EF4-FFF2-40B4-BE49-F238E27FC236}">
                <a16:creationId xmlns:a16="http://schemas.microsoft.com/office/drawing/2014/main" id="{852F38EF-2C0E-4671-C5E5-D2CB994F061D}"/>
              </a:ext>
            </a:extLst>
          </p:cNvPr>
          <p:cNvPicPr>
            <a:picLocks noChangeAspect="1"/>
          </p:cNvPicPr>
          <p:nvPr/>
        </p:nvPicPr>
        <p:blipFill rotWithShape="1">
          <a:blip r:embed="rId2"/>
          <a:srcRect l="33597" t="11292" r="16658" b="11428"/>
          <a:stretch/>
        </p:blipFill>
        <p:spPr>
          <a:xfrm>
            <a:off x="1343609" y="179822"/>
            <a:ext cx="7436498" cy="6498356"/>
          </a:xfrm>
          <a:prstGeom prst="rect">
            <a:avLst/>
          </a:prstGeom>
        </p:spPr>
      </p:pic>
    </p:spTree>
    <p:extLst>
      <p:ext uri="{BB962C8B-B14F-4D97-AF65-F5344CB8AC3E}">
        <p14:creationId xmlns:p14="http://schemas.microsoft.com/office/powerpoint/2010/main" val="175847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2F321238-D6DF-EF56-67DF-8958A966B458}"/>
              </a:ext>
            </a:extLst>
          </p:cNvPr>
          <p:cNvPicPr>
            <a:picLocks noChangeAspect="1"/>
          </p:cNvPicPr>
          <p:nvPr/>
        </p:nvPicPr>
        <p:blipFill rotWithShape="1">
          <a:blip r:embed="rId2"/>
          <a:srcRect l="34133" t="16190" r="16122" b="9931"/>
          <a:stretch/>
        </p:blipFill>
        <p:spPr>
          <a:xfrm>
            <a:off x="1810138" y="215106"/>
            <a:ext cx="7473821" cy="6243515"/>
          </a:xfrm>
          <a:prstGeom prst="rect">
            <a:avLst/>
          </a:prstGeom>
        </p:spPr>
      </p:pic>
    </p:spTree>
    <p:extLst>
      <p:ext uri="{BB962C8B-B14F-4D97-AF65-F5344CB8AC3E}">
        <p14:creationId xmlns:p14="http://schemas.microsoft.com/office/powerpoint/2010/main" val="3482440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ambar 2">
            <a:extLst>
              <a:ext uri="{FF2B5EF4-FFF2-40B4-BE49-F238E27FC236}">
                <a16:creationId xmlns:a16="http://schemas.microsoft.com/office/drawing/2014/main" id="{3EF05C61-70B5-7A59-BD28-052AE756D00D}"/>
              </a:ext>
            </a:extLst>
          </p:cNvPr>
          <p:cNvPicPr>
            <a:picLocks noChangeAspect="1"/>
          </p:cNvPicPr>
          <p:nvPr/>
        </p:nvPicPr>
        <p:blipFill rotWithShape="1">
          <a:blip r:embed="rId2"/>
          <a:srcRect l="29158" t="11292" r="18572" b="8843"/>
          <a:stretch/>
        </p:blipFill>
        <p:spPr>
          <a:xfrm>
            <a:off x="923731" y="273470"/>
            <a:ext cx="7343191" cy="6311060"/>
          </a:xfrm>
          <a:prstGeom prst="rect">
            <a:avLst/>
          </a:prstGeom>
        </p:spPr>
      </p:pic>
    </p:spTree>
    <p:extLst>
      <p:ext uri="{BB962C8B-B14F-4D97-AF65-F5344CB8AC3E}">
        <p14:creationId xmlns:p14="http://schemas.microsoft.com/office/powerpoint/2010/main" val="4722775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pe Kayu">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TM03090434[[fn=Tipe Kayu]]</Template>
  <TotalTime>17</TotalTime>
  <Words>735</Words>
  <Application>Microsoft Office PowerPoint</Application>
  <PresentationFormat>Layar Lebar</PresentationFormat>
  <Paragraphs>31</Paragraphs>
  <Slides>11</Slides>
  <Notes>0</Notes>
  <HiddenSlides>0</HiddenSlides>
  <MMClips>0</MMClips>
  <ScaleCrop>false</ScaleCrop>
  <HeadingPairs>
    <vt:vector size="6" baseType="variant">
      <vt:variant>
        <vt:lpstr>Font Dipakai</vt:lpstr>
      </vt:variant>
      <vt:variant>
        <vt:i4>4</vt:i4>
      </vt:variant>
      <vt:variant>
        <vt:lpstr>Tema</vt:lpstr>
      </vt:variant>
      <vt:variant>
        <vt:i4>1</vt:i4>
      </vt:variant>
      <vt:variant>
        <vt:lpstr>Judul Slide</vt:lpstr>
      </vt:variant>
      <vt:variant>
        <vt:i4>11</vt:i4>
      </vt:variant>
    </vt:vector>
  </HeadingPairs>
  <TitlesOfParts>
    <vt:vector size="16" baseType="lpstr">
      <vt:lpstr>Inter</vt:lpstr>
      <vt:lpstr>Rockwell</vt:lpstr>
      <vt:lpstr>Rockwell Condensed</vt:lpstr>
      <vt:lpstr>Wingdings</vt:lpstr>
      <vt:lpstr>Tipe Kayu</vt:lpstr>
      <vt:lpstr>CI/CD DAN LANGKAH KONFIGURASI project python</vt:lpstr>
      <vt:lpstr>Apa yang dimaksud dengan CI dan CD?</vt:lpstr>
      <vt:lpstr>Elemen alur CI/CD</vt:lpstr>
      <vt:lpstr>TAHAP SUMBER</vt:lpstr>
      <vt:lpstr>TAHAP TES</vt:lpstr>
      <vt:lpstr>TAHAP SUMBER</vt:lpstr>
      <vt:lpstr>Presentasi PowerPoint</vt:lpstr>
      <vt:lpstr>Presentasi PowerPoint</vt:lpstr>
      <vt:lpstr>Presentasi PowerPoint</vt:lpstr>
      <vt:lpstr>Presentasi PowerPoint</vt:lpstr>
      <vt:lpstr>referensi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DAN LANGKAH KONFIGURASI project python</dc:title>
  <dc:creator>masjid al-ukhuwah</dc:creator>
  <cp:lastModifiedBy>masjid al-ukhuwah</cp:lastModifiedBy>
  <cp:revision>1</cp:revision>
  <dcterms:created xsi:type="dcterms:W3CDTF">2023-11-04T15:48:48Z</dcterms:created>
  <dcterms:modified xsi:type="dcterms:W3CDTF">2023-11-04T16:13:56Z</dcterms:modified>
</cp:coreProperties>
</file>