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67" r:id="rId2"/>
    <p:sldId id="307" r:id="rId3"/>
    <p:sldId id="305" r:id="rId4"/>
    <p:sldId id="292" r:id="rId5"/>
    <p:sldId id="309" r:id="rId6"/>
    <p:sldId id="344" r:id="rId7"/>
    <p:sldId id="347" r:id="rId8"/>
    <p:sldId id="348" r:id="rId9"/>
    <p:sldId id="350" r:id="rId10"/>
    <p:sldId id="351" r:id="rId11"/>
    <p:sldId id="352" r:id="rId12"/>
    <p:sldId id="317" r:id="rId13"/>
    <p:sldId id="354" r:id="rId14"/>
    <p:sldId id="335" r:id="rId15"/>
    <p:sldId id="336" r:id="rId16"/>
    <p:sldId id="337" r:id="rId17"/>
    <p:sldId id="338" r:id="rId18"/>
    <p:sldId id="340" r:id="rId19"/>
    <p:sldId id="339" r:id="rId20"/>
    <p:sldId id="341" r:id="rId21"/>
    <p:sldId id="323" r:id="rId22"/>
    <p:sldId id="308" r:id="rId23"/>
    <p:sldId id="278" r:id="rId24"/>
    <p:sldId id="356" r:id="rId25"/>
    <p:sldId id="358" r:id="rId26"/>
    <p:sldId id="370" r:id="rId27"/>
    <p:sldId id="360" r:id="rId28"/>
    <p:sldId id="275" r:id="rId29"/>
    <p:sldId id="332" r:id="rId30"/>
    <p:sldId id="277" r:id="rId31"/>
    <p:sldId id="279" r:id="rId32"/>
    <p:sldId id="276" r:id="rId33"/>
    <p:sldId id="331" r:id="rId34"/>
    <p:sldId id="361" r:id="rId35"/>
    <p:sldId id="362" r:id="rId36"/>
    <p:sldId id="282" r:id="rId37"/>
    <p:sldId id="342" r:id="rId38"/>
    <p:sldId id="283" r:id="rId39"/>
    <p:sldId id="304" r:id="rId40"/>
  </p:sldIdLst>
  <p:sldSz cx="9144000" cy="6858000" type="screen4x3"/>
  <p:notesSz cx="6858000" cy="97234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47E985"/>
    <a:srgbClr val="1FB723"/>
    <a:srgbClr val="ADF1AF"/>
    <a:srgbClr val="515151"/>
    <a:srgbClr val="005B82"/>
    <a:srgbClr val="9C9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97143" autoAdjust="0"/>
  </p:normalViewPr>
  <p:slideViewPr>
    <p:cSldViewPr>
      <p:cViewPr varScale="1">
        <p:scale>
          <a:sx n="126" d="100"/>
          <a:sy n="126" d="100"/>
        </p:scale>
        <p:origin x="864" y="126"/>
      </p:cViewPr>
      <p:guideLst>
        <p:guide orient="horz" pos="143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61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61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8BD61-3547-424D-8836-725BF677DED4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728663"/>
            <a:ext cx="4860925" cy="364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18633"/>
            <a:ext cx="5486400" cy="437554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35578"/>
            <a:ext cx="2971800" cy="486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35578"/>
            <a:ext cx="2971800" cy="486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97C32-0F4A-40F6-B67C-728988A86F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1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1520" y="2286000"/>
            <a:ext cx="8892480" cy="4572000"/>
          </a:xfrm>
          <a:prstGeom prst="rect">
            <a:avLst/>
          </a:prstGeom>
          <a:solidFill>
            <a:srgbClr val="005B8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60" descr="logo_699c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225" y="249053"/>
            <a:ext cx="2517775" cy="81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8038" y="2708920"/>
            <a:ext cx="7258907" cy="792088"/>
          </a:xfrm>
          <a:prstGeom prst="rect">
            <a:avLst/>
          </a:prstGeom>
        </p:spPr>
        <p:txBody>
          <a:bodyPr/>
          <a:lstStyle>
            <a:lvl1pPr algn="l">
              <a:defRPr lang="de-DE" sz="48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Font typeface="Arial" pitchFamily="34" charset="0"/>
            </a:pPr>
            <a:r>
              <a:rPr lang="de-DE" dirty="0"/>
              <a:t>Platzhalter Titel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27584" y="3501008"/>
            <a:ext cx="7272808" cy="576064"/>
          </a:xfrm>
          <a:prstGeom prst="rect">
            <a:avLst/>
          </a:prstGeom>
        </p:spPr>
        <p:txBody>
          <a:bodyPr/>
          <a:lstStyle>
            <a:lvl1pPr marL="342900" indent="-342900">
              <a:buNone/>
              <a:defRPr lang="de-D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/>
            <a:r>
              <a:rPr lang="de-DE" dirty="0"/>
              <a:t>Platzhalter Untertitel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17795" y="4869160"/>
            <a:ext cx="6490509" cy="576064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None/>
              <a:defRPr lang="de-DE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/>
            <a:r>
              <a:rPr lang="de-DE" dirty="0"/>
              <a:t>Platzhalter Autor</a:t>
            </a:r>
          </a:p>
        </p:txBody>
      </p:sp>
    </p:spTree>
    <p:extLst>
      <p:ext uri="{BB962C8B-B14F-4D97-AF65-F5344CB8AC3E}">
        <p14:creationId xmlns:p14="http://schemas.microsoft.com/office/powerpoint/2010/main" val="1873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/>
              <a:t>OpenACC Performance Optimization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28682" y="1156475"/>
            <a:ext cx="7488000" cy="57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de-DE" sz="2800" b="1" baseline="0">
                <a:solidFill>
                  <a:srgbClr val="005B8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Clr>
                <a:srgbClr val="005B82"/>
              </a:buClr>
              <a:buSzPct val="80000"/>
              <a:buFontTx/>
            </a:pPr>
            <a:r>
              <a:rPr lang="de-DE" dirty="0"/>
              <a:t>Platzhalter Titel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42129" y="1916832"/>
            <a:ext cx="7488832" cy="4209331"/>
          </a:xfrm>
          <a:prstGeom prst="rect">
            <a:avLst/>
          </a:prstGeom>
        </p:spPr>
        <p:txBody>
          <a:bodyPr lIns="0" tIns="0"/>
          <a:lstStyle>
            <a:lvl1pPr marL="0" indent="0">
              <a:spcAft>
                <a:spcPts val="500"/>
              </a:spcAft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rgbClr val="005B82"/>
              </a:buClr>
              <a:buSzPct val="80000"/>
              <a:buFont typeface="Wingdings" pitchFamily="2" charset="2"/>
              <a:buChar char="§"/>
              <a:defRPr lang="de-DE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151200"/>
            <a:ext cx="1440000" cy="4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01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5FF0-C4BA-4B40-8427-33B245B429C8}" type="datetime1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OpenACC Performance Optimization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720000" y="1990800"/>
            <a:ext cx="8172480" cy="576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5B82"/>
              </a:buClr>
              <a:buSzPct val="80000"/>
              <a:buFontTx/>
              <a:buNone/>
              <a:defRPr sz="2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Clr>
                <a:srgbClr val="005B82"/>
              </a:buClr>
              <a:buSzPct val="80000"/>
              <a:buFont typeface="Wingdings" pitchFamily="2" charset="2"/>
              <a:buNone/>
              <a:defRPr sz="2200">
                <a:latin typeface="Arial" pitchFamily="34" charset="0"/>
                <a:cs typeface="Arial" pitchFamily="34" charset="0"/>
              </a:defRPr>
            </a:lvl2pPr>
            <a:lvl3pPr marL="11430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3pPr>
            <a:lvl4pPr marL="16002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5pPr>
          </a:lstStyle>
          <a:p>
            <a:r>
              <a:rPr lang="de-DE" dirty="0"/>
              <a:t>Überschrift zu einem Thema mit Objekten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8"/>
          </p:nvPr>
        </p:nvSpPr>
        <p:spPr>
          <a:xfrm>
            <a:off x="723941" y="5408353"/>
            <a:ext cx="3632036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Blindtext für eine Bildunterschrift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28682" y="1156475"/>
            <a:ext cx="7488000" cy="57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de-DE" sz="2800" b="1" baseline="0">
                <a:solidFill>
                  <a:srgbClr val="005B8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Clr>
                <a:srgbClr val="005B82"/>
              </a:buClr>
              <a:buSzPct val="80000"/>
              <a:buFontTx/>
            </a:pPr>
            <a:r>
              <a:rPr lang="de-DE" dirty="0"/>
              <a:t>Platzhalter 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21"/>
          </p:nvPr>
        </p:nvSpPr>
        <p:spPr>
          <a:xfrm>
            <a:off x="755650" y="2852738"/>
            <a:ext cx="3600450" cy="230445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20" name="Inhaltsplatzhalter 13"/>
          <p:cNvSpPr>
            <a:spLocks noGrp="1"/>
          </p:cNvSpPr>
          <p:nvPr>
            <p:ph idx="22"/>
          </p:nvPr>
        </p:nvSpPr>
        <p:spPr>
          <a:xfrm>
            <a:off x="4756315" y="5408551"/>
            <a:ext cx="3632036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Blindtext für eine Bildunterschrift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3"/>
          </p:nvPr>
        </p:nvSpPr>
        <p:spPr>
          <a:xfrm>
            <a:off x="4788024" y="2852936"/>
            <a:ext cx="3600450" cy="230445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151200"/>
            <a:ext cx="1440000" cy="4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59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26E7-6E79-4494-877F-40EFDF9E746D}" type="datetime1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OpenACC Performance Optimization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720000" y="1990800"/>
            <a:ext cx="8172480" cy="576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5B82"/>
              </a:buClr>
              <a:buSzPct val="80000"/>
              <a:buFontTx/>
              <a:buNone/>
              <a:defRPr sz="2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Clr>
                <a:srgbClr val="005B82"/>
              </a:buClr>
              <a:buSzPct val="80000"/>
              <a:buFont typeface="Wingdings" pitchFamily="2" charset="2"/>
              <a:buNone/>
              <a:defRPr sz="2200">
                <a:latin typeface="Arial" pitchFamily="34" charset="0"/>
                <a:cs typeface="Arial" pitchFamily="34" charset="0"/>
              </a:defRPr>
            </a:lvl2pPr>
            <a:lvl3pPr marL="11430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3pPr>
            <a:lvl4pPr marL="16002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5pPr>
          </a:lstStyle>
          <a:p>
            <a:r>
              <a:rPr lang="de-DE" dirty="0"/>
              <a:t>Überschrift zu einem Thema mit Objekten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8"/>
          </p:nvPr>
        </p:nvSpPr>
        <p:spPr>
          <a:xfrm>
            <a:off x="723941" y="5408353"/>
            <a:ext cx="3632036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Blindtext für eine Bildunterschrift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28682" y="1156475"/>
            <a:ext cx="7488000" cy="57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de-DE" sz="2800" b="1" baseline="0">
                <a:solidFill>
                  <a:srgbClr val="005B8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Clr>
                <a:srgbClr val="005B82"/>
              </a:buClr>
              <a:buSzPct val="80000"/>
              <a:buFontTx/>
            </a:pPr>
            <a:r>
              <a:rPr lang="de-DE" dirty="0"/>
              <a:t>Platzhalter Titel</a:t>
            </a:r>
          </a:p>
        </p:txBody>
      </p:sp>
      <p:sp>
        <p:nvSpPr>
          <p:cNvPr id="20" name="Inhaltsplatzhalter 13"/>
          <p:cNvSpPr>
            <a:spLocks noGrp="1"/>
          </p:cNvSpPr>
          <p:nvPr>
            <p:ph idx="22"/>
          </p:nvPr>
        </p:nvSpPr>
        <p:spPr>
          <a:xfrm>
            <a:off x="4756315" y="5408551"/>
            <a:ext cx="3632036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Blindtext für eine Bildunterschrift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24"/>
          </p:nvPr>
        </p:nvSpPr>
        <p:spPr>
          <a:xfrm>
            <a:off x="755650" y="2852936"/>
            <a:ext cx="3600326" cy="23040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25"/>
          </p:nvPr>
        </p:nvSpPr>
        <p:spPr>
          <a:xfrm>
            <a:off x="4788024" y="2852936"/>
            <a:ext cx="3600326" cy="23040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151200"/>
            <a:ext cx="1440000" cy="4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71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0000" y="6356350"/>
            <a:ext cx="21336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38AE028-F2B4-433F-9B73-4DBA0221B097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OpenACC Performance Optimization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EB9AEA1-3281-46F0-9EDB-48FF2E5FF26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2286000"/>
            <a:ext cx="126000" cy="228600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5B82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26000" y="2286000"/>
            <a:ext cx="126000" cy="2286000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C9C9C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126000" cy="2286000"/>
          </a:xfrm>
          <a:prstGeom prst="rect">
            <a:avLst/>
          </a:prstGeom>
          <a:solidFill>
            <a:srgbClr val="005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5B82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26000" y="0"/>
            <a:ext cx="126000" cy="2286000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C9C9C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0" y="4572000"/>
            <a:ext cx="126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5B82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26000" y="4572000"/>
            <a:ext cx="126000" cy="2286000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C9C9C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>
          <a:xfrm rot="-5400000">
            <a:off x="-1076400" y="5665703"/>
            <a:ext cx="2276872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de-DE" sz="700" dirty="0">
                <a:solidFill>
                  <a:srgbClr val="515151"/>
                </a:solidFill>
                <a:latin typeface="Arial" pitchFamily="34" charset="0"/>
                <a:cs typeface="Arial" pitchFamily="34" charset="0"/>
              </a:rPr>
              <a:t>Mitglied der Helmholtz-Gemeinschaft</a:t>
            </a:r>
          </a:p>
        </p:txBody>
      </p:sp>
    </p:spTree>
    <p:extLst>
      <p:ext uri="{BB962C8B-B14F-4D97-AF65-F5344CB8AC3E}">
        <p14:creationId xmlns:p14="http://schemas.microsoft.com/office/powerpoint/2010/main" val="86882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kern="1200" dirty="0">
                <a:solidFill>
                  <a:schemeClr val="bg1"/>
                </a:solidFill>
                <a:effectLst/>
              </a:rPr>
              <a:t>OpenACC</a:t>
            </a:r>
            <a:r>
              <a:rPr lang="en-US" dirty="0"/>
              <a:t> Performance Optimization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AAE62A66-54CA-46D0-BE76-CB4CD54CB9B6}" type="datetime1">
              <a:rPr lang="de-DE" sz="1400" kern="1200" smtClean="0">
                <a:solidFill>
                  <a:schemeClr val="bg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25.10.2018</a:t>
            </a:fld>
            <a:r>
              <a:rPr lang="de-DE" sz="1400" kern="1200" dirty="0">
                <a:solidFill>
                  <a:schemeClr val="bg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|</a:t>
            </a:r>
            <a:r>
              <a:rPr lang="de-DE" dirty="0"/>
              <a:t> J. Kraus (NVIDIA)</a:t>
            </a:r>
          </a:p>
        </p:txBody>
      </p:sp>
    </p:spTree>
    <p:extLst>
      <p:ext uri="{BB962C8B-B14F-4D97-AF65-F5344CB8AC3E}">
        <p14:creationId xmlns:p14="http://schemas.microsoft.com/office/powerpoint/2010/main" val="14770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10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r>
              <a:rPr lang="de-DE" dirty="0"/>
              <a:t> on K80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61" y="1916113"/>
            <a:ext cx="6172629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2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11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r>
              <a:rPr lang="de-DE" dirty="0"/>
              <a:t> on K80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61" y="1916113"/>
            <a:ext cx="6172629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0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r>
              <a:rPr lang="de-DE" dirty="0"/>
              <a:t> on K80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pgcc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-fast -acc -ta=tesla: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cc30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lineinfo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Minfo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=accel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spmv.c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spmv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36, Generating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num_vals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[:num_rows+1],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num_vals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],x[: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Generating copy(y[: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42, Accelerator kernel generated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Generating Tesla code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43, #pragma acc loop gang, vector(128) /*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48, #pragma acc loop seq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48, Complex loop carried dependence of y-&gt; prevents parallelization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Loop carried reuse of y-&gt; prevents parallelization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220072" y="620688"/>
            <a:ext cx="2448272" cy="1111787"/>
          </a:xfrm>
          <a:prstGeom prst="wedgeRectCallout">
            <a:avLst>
              <a:gd name="adj1" fmla="val -124307"/>
              <a:gd name="adj2" fmla="val 64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Disable usage of texture cache to see </a:t>
            </a:r>
            <a:r>
              <a:rPr lang="en-US" dirty="0" err="1"/>
              <a:t>uncoaleseced</a:t>
            </a:r>
            <a:r>
              <a:rPr lang="en-US" dirty="0"/>
              <a:t> memory accesses 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948264" y="2042558"/>
            <a:ext cx="1994520" cy="612648"/>
          </a:xfrm>
          <a:prstGeom prst="wedgeRectCallout">
            <a:avLst>
              <a:gd name="adj1" fmla="val -199558"/>
              <a:gd name="adj2" fmla="val -424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Better Profiling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165853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r>
              <a:rPr lang="de-DE" dirty="0"/>
              <a:t> on K80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61" y="1916113"/>
            <a:ext cx="6172629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7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14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Coalescing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Coalesced access: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A group of 32 contiguous threads („warp“) accessing adjacent words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Few transactions and high utilization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Uncoalesced access: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A warp of 32 threads accessing scattered words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Many transactions and low utilization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best performance </a:t>
            </a:r>
            <a:r>
              <a:rPr lang="en-US" dirty="0" err="1"/>
              <a:t>threadIdx.x</a:t>
            </a:r>
            <a:r>
              <a:rPr lang="en-US" dirty="0"/>
              <a:t> should access contiguously</a:t>
            </a:r>
          </a:p>
          <a:p>
            <a:pPr lvl="1" indent="0">
              <a:buNone/>
            </a:pP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11560" y="5479370"/>
            <a:ext cx="4087906" cy="831150"/>
            <a:chOff x="5497157" y="1333950"/>
            <a:chExt cx="4905487" cy="997380"/>
          </a:xfrm>
        </p:grpSpPr>
        <p:sp>
          <p:nvSpPr>
            <p:cNvPr id="8" name="Rectangle 7"/>
            <p:cNvSpPr/>
            <p:nvPr/>
          </p:nvSpPr>
          <p:spPr>
            <a:xfrm>
              <a:off x="6637468" y="1333950"/>
              <a:ext cx="344245" cy="32272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17" dirty="0">
                  <a:solidFill>
                    <a:schemeClr val="tx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03633" y="1333950"/>
              <a:ext cx="344245" cy="32272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17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67427" y="1333950"/>
              <a:ext cx="556900" cy="32272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17" dirty="0">
                  <a:solidFill>
                    <a:schemeClr val="tx2">
                      <a:lumMod val="50000"/>
                    </a:schemeClr>
                  </a:solidFill>
                </a:rPr>
                <a:t>31</a:t>
              </a:r>
              <a:endParaRPr lang="en-US" sz="15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97157" y="2092869"/>
              <a:ext cx="4905487" cy="23846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7546268" y="1449595"/>
              <a:ext cx="41563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7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7640327" y="1449595"/>
              <a:ext cx="41563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7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H="1">
              <a:off x="7734387" y="1449595"/>
              <a:ext cx="41563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7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637468" y="2092869"/>
              <a:ext cx="0" cy="238461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242931" y="2092868"/>
              <a:ext cx="0" cy="238461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809590" y="1739348"/>
              <a:ext cx="0" cy="353520"/>
            </a:xfrm>
            <a:prstGeom prst="straightConnector1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275755" y="1714988"/>
              <a:ext cx="0" cy="353520"/>
            </a:xfrm>
            <a:prstGeom prst="straightConnector1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039549" y="1714988"/>
              <a:ext cx="0" cy="353520"/>
            </a:xfrm>
            <a:prstGeom prst="straightConnector1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6637468" y="2092869"/>
              <a:ext cx="1605463" cy="2384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900968" y="6419756"/>
            <a:ext cx="1149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</a:rPr>
              <a:t>Coalesced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801066" y="5479370"/>
            <a:ext cx="4087906" cy="831150"/>
            <a:chOff x="5586804" y="3947003"/>
            <a:chExt cx="4905487" cy="997380"/>
          </a:xfrm>
        </p:grpSpPr>
        <p:sp>
          <p:nvSpPr>
            <p:cNvPr id="23" name="Rectangle 22"/>
            <p:cNvSpPr/>
            <p:nvPr/>
          </p:nvSpPr>
          <p:spPr>
            <a:xfrm>
              <a:off x="6727115" y="3947003"/>
              <a:ext cx="344245" cy="32272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17" dirty="0">
                  <a:solidFill>
                    <a:schemeClr val="tx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93280" y="3947003"/>
              <a:ext cx="344245" cy="32272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17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957073" y="3947003"/>
              <a:ext cx="481211" cy="32272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17" dirty="0">
                  <a:solidFill>
                    <a:schemeClr val="tx2">
                      <a:lumMod val="50000"/>
                    </a:schemeClr>
                  </a:solidFill>
                </a:rPr>
                <a:t>31</a:t>
              </a:r>
              <a:endParaRPr lang="en-US" sz="15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86804" y="4705922"/>
              <a:ext cx="4905487" cy="23846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7635915" y="4062648"/>
              <a:ext cx="41563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7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7729974" y="4062648"/>
              <a:ext cx="41563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7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H="1">
              <a:off x="7824034" y="4062648"/>
              <a:ext cx="41563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7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727115" y="4705922"/>
              <a:ext cx="0" cy="238461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332578" y="4705921"/>
              <a:ext cx="0" cy="238461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34" idx="0"/>
            </p:cNvCxnSpPr>
            <p:nvPr/>
          </p:nvCxnSpPr>
          <p:spPr>
            <a:xfrm flipH="1">
              <a:off x="6854415" y="4328041"/>
              <a:ext cx="510987" cy="377881"/>
            </a:xfrm>
            <a:prstGeom prst="straightConnector1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8129196" y="4328041"/>
              <a:ext cx="309089" cy="353520"/>
            </a:xfrm>
            <a:prstGeom prst="straightConnector1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727116" y="4705922"/>
              <a:ext cx="254598" cy="2384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18227" y="4705923"/>
              <a:ext cx="254598" cy="2384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5923722" y="4352401"/>
              <a:ext cx="975515" cy="353520"/>
            </a:xfrm>
            <a:prstGeom prst="straightConnector1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8310986" y="4705921"/>
              <a:ext cx="254598" cy="2384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751327" y="6407301"/>
            <a:ext cx="14259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</a:rPr>
              <a:t>Uncoalesced</a:t>
            </a:r>
          </a:p>
        </p:txBody>
      </p:sp>
    </p:spTree>
    <p:extLst>
      <p:ext uri="{BB962C8B-B14F-4D97-AF65-F5344CB8AC3E}">
        <p14:creationId xmlns:p14="http://schemas.microsoft.com/office/powerpoint/2010/main" val="176673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15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OpenACC: 3 Levels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Parallelism</a:t>
            </a:r>
            <a:endParaRPr lang="en-US" dirty="0"/>
          </a:p>
        </p:txBody>
      </p:sp>
      <p:sp>
        <p:nvSpPr>
          <p:cNvPr id="136" name="Content Placeholder 135"/>
          <p:cNvSpPr>
            <a:spLocks noGrp="1"/>
          </p:cNvSpPr>
          <p:nvPr>
            <p:ph idx="1"/>
          </p:nvPr>
        </p:nvSpPr>
        <p:spPr>
          <a:xfrm>
            <a:off x="5563989" y="1916832"/>
            <a:ext cx="2666972" cy="42093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Vector</a:t>
            </a:r>
            <a:r>
              <a:rPr lang="en-US" sz="1800" dirty="0"/>
              <a:t> threads work in lockstep (SIMD/SIMT parallelism)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Workers</a:t>
            </a:r>
            <a:r>
              <a:rPr lang="en-US" sz="1800" dirty="0"/>
              <a:t> have 1 or more 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Gangs</a:t>
            </a:r>
            <a:r>
              <a:rPr lang="en-US" sz="1800" dirty="0"/>
              <a:t> have 1 or more workers and share resources (such as a cache, the SM,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Multiple gangs work independently of each other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28682" y="2150928"/>
            <a:ext cx="4626322" cy="1627768"/>
          </a:xfrm>
          <a:prstGeom prst="roundRect">
            <a:avLst/>
          </a:prstGeom>
          <a:solidFill>
            <a:srgbClr val="FFFFFF">
              <a:lumMod val="50000"/>
            </a:srgbClr>
          </a:solidFill>
          <a:ln w="31750" cap="flat" cmpd="sng" algn="ctr">
            <a:solidFill>
              <a:srgbClr val="76B9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5" name="Right Brace 74"/>
          <p:cNvSpPr/>
          <p:nvPr/>
        </p:nvSpPr>
        <p:spPr>
          <a:xfrm>
            <a:off x="4094392" y="2529420"/>
            <a:ext cx="208230" cy="755960"/>
          </a:xfrm>
          <a:prstGeom prst="rightBrace">
            <a:avLst/>
          </a:prstGeom>
          <a:noFill/>
          <a:ln w="31750" cap="flat" cmpd="sng" algn="ctr">
            <a:solidFill>
              <a:srgbClr val="76B90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23732" y="2679220"/>
            <a:ext cx="12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056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Trebuchet MS" pitchFamily="34" charset="0"/>
                <a:ea typeface="MS PGothic" pitchFamily="34" charset="-128"/>
              </a:rPr>
              <a:t>Workers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13032" y="3409364"/>
            <a:ext cx="160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056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Trebuchet MS" pitchFamily="34" charset="0"/>
                <a:ea typeface="MS PGothic" pitchFamily="34" charset="-128"/>
              </a:rPr>
              <a:t>Gang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728682" y="3931096"/>
            <a:ext cx="4626322" cy="1627768"/>
          </a:xfrm>
          <a:prstGeom prst="roundRect">
            <a:avLst/>
          </a:prstGeom>
          <a:solidFill>
            <a:srgbClr val="FFFFFF">
              <a:lumMod val="50000"/>
            </a:srgbClr>
          </a:solidFill>
          <a:ln w="31750" cap="flat" cmpd="sng" algn="ctr">
            <a:solidFill>
              <a:srgbClr val="76B900"/>
            </a:solidFill>
            <a:prstDash val="solid"/>
          </a:ln>
          <a:effectLst>
            <a:reflection blurRad="6350" stA="50000" endA="300" endPos="55500" dist="1016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166392" y="2404923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520882" y="3078415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520882" y="2743435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519477" y="2403244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166390" y="3078415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66391" y="2743436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872561" y="2404923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73967" y="3072512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872562" y="2744316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25646" y="2402811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580136" y="3076303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580136" y="2741323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78731" y="2401132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225644" y="3076303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225645" y="2741324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931815" y="2402811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33221" y="3070400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931816" y="2742204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254926" y="2402810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09416" y="3076302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09416" y="2741322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608011" y="2401131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254924" y="3076302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254925" y="2741323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36416" y="2391302"/>
            <a:ext cx="2824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056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itchFamily="34" charset="0"/>
                <a:ea typeface="MS PGothic" pitchFamily="34" charset="-128"/>
              </a:rPr>
              <a:t>Vector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045941" y="2588729"/>
            <a:ext cx="771053" cy="0"/>
          </a:xfrm>
          <a:prstGeom prst="straightConnector1">
            <a:avLst/>
          </a:prstGeom>
          <a:noFill/>
          <a:ln w="31750" cap="flat" cmpd="sng" algn="ctr">
            <a:solidFill>
              <a:srgbClr val="FFFFFF"/>
            </a:solidFill>
            <a:prstDash val="solid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>
          <a:xfrm flipH="1">
            <a:off x="1310387" y="2591357"/>
            <a:ext cx="774073" cy="0"/>
          </a:xfrm>
          <a:prstGeom prst="straightConnector1">
            <a:avLst/>
          </a:prstGeom>
          <a:noFill/>
          <a:ln w="31750" cap="flat" cmpd="sng" algn="ctr">
            <a:solidFill>
              <a:srgbClr val="FFFFFF"/>
            </a:solidFill>
            <a:prstDash val="solid"/>
            <a:tailEnd type="arrow"/>
          </a:ln>
          <a:effectLst/>
        </p:spPr>
      </p:cxnSp>
      <p:sp>
        <p:nvSpPr>
          <p:cNvPr id="106" name="Right Brace 105"/>
          <p:cNvSpPr/>
          <p:nvPr/>
        </p:nvSpPr>
        <p:spPr>
          <a:xfrm>
            <a:off x="4115895" y="4293514"/>
            <a:ext cx="208230" cy="755960"/>
          </a:xfrm>
          <a:prstGeom prst="rightBrace">
            <a:avLst/>
          </a:prstGeom>
          <a:noFill/>
          <a:ln w="31750" cap="flat" cmpd="sng" algn="ctr">
            <a:solidFill>
              <a:srgbClr val="76B90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45235" y="4443314"/>
            <a:ext cx="12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056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Trebuchet MS" pitchFamily="34" charset="0"/>
                <a:ea typeface="MS PGothic" pitchFamily="34" charset="-128"/>
              </a:rPr>
              <a:t>Workers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334535" y="5173458"/>
            <a:ext cx="160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056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Trebuchet MS" pitchFamily="34" charset="0"/>
                <a:ea typeface="MS PGothic" pitchFamily="34" charset="-128"/>
              </a:rPr>
              <a:t>Gang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187895" y="4169017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542385" y="4842509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542385" y="4507529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540980" y="4167338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187893" y="4842509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187894" y="4507530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894064" y="4169017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95470" y="4836606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894065" y="4508410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247149" y="4166905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601639" y="4840397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601639" y="4505417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00234" y="4165226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47147" y="4840397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247148" y="4505418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953318" y="4166905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954724" y="4834494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953319" y="4506298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276429" y="4166904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630919" y="4840396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630919" y="4505416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629514" y="4165225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276427" y="4840396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276428" y="4505417"/>
            <a:ext cx="353085" cy="334979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rgbClr val="76B900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5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157919" y="4155396"/>
            <a:ext cx="2824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056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itchFamily="34" charset="0"/>
                <a:ea typeface="MS PGothic" pitchFamily="34" charset="-128"/>
              </a:rPr>
              <a:t>Vector</a:t>
            </a: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3067444" y="4352823"/>
            <a:ext cx="771053" cy="0"/>
          </a:xfrm>
          <a:prstGeom prst="straightConnector1">
            <a:avLst/>
          </a:prstGeom>
          <a:noFill/>
          <a:ln w="31750" cap="flat" cmpd="sng" algn="ctr">
            <a:solidFill>
              <a:srgbClr val="FFFFFF"/>
            </a:solidFill>
            <a:prstDash val="solid"/>
            <a:tailEnd type="arrow"/>
          </a:ln>
          <a:effectLst/>
        </p:spPr>
      </p:cxnSp>
      <p:cxnSp>
        <p:nvCxnSpPr>
          <p:cNvPr id="135" name="Straight Arrow Connector 134"/>
          <p:cNvCxnSpPr/>
          <p:nvPr/>
        </p:nvCxnSpPr>
        <p:spPr>
          <a:xfrm flipH="1">
            <a:off x="1331890" y="4355451"/>
            <a:ext cx="774073" cy="0"/>
          </a:xfrm>
          <a:prstGeom prst="straightConnector1">
            <a:avLst/>
          </a:prstGeom>
          <a:noFill/>
          <a:ln w="31750" cap="flat" cmpd="sng" algn="ctr">
            <a:solidFill>
              <a:srgbClr val="FFFFFF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6023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16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Execution Model</a:t>
            </a: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618189" y="1747217"/>
            <a:ext cx="114956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3867" bIns="0">
            <a:spAutoFit/>
          </a:bodyPr>
          <a:lstStyle/>
          <a:p>
            <a:pPr marL="33072"/>
            <a:r>
              <a:rPr lang="en-US" sz="2000" b="1" dirty="0">
                <a:latin typeface="Arial Bold" charset="0"/>
                <a:cs typeface="Arial Bold" charset="0"/>
                <a:sym typeface="Arial Bold" charset="0"/>
              </a:rPr>
              <a:t>Software</a:t>
            </a:r>
          </a:p>
        </p:txBody>
      </p:sp>
      <p:sp>
        <p:nvSpPr>
          <p:cNvPr id="8" name="Rectangle 6"/>
          <p:cNvSpPr>
            <a:spLocks/>
          </p:cNvSpPr>
          <p:nvPr/>
        </p:nvSpPr>
        <p:spPr bwMode="auto">
          <a:xfrm>
            <a:off x="3362326" y="2358795"/>
            <a:ext cx="263525" cy="140494"/>
          </a:xfrm>
          <a:prstGeom prst="rect">
            <a:avLst/>
          </a:prstGeom>
          <a:solidFill>
            <a:srgbClr val="FE7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500"/>
          </a:p>
        </p:txBody>
      </p:sp>
      <p:sp>
        <p:nvSpPr>
          <p:cNvPr id="9" name="Rectangle 7"/>
          <p:cNvSpPr>
            <a:spLocks/>
          </p:cNvSpPr>
          <p:nvPr/>
        </p:nvSpPr>
        <p:spPr bwMode="auto">
          <a:xfrm>
            <a:off x="2861568" y="1745160"/>
            <a:ext cx="123613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3867" bIns="0">
            <a:spAutoFit/>
          </a:bodyPr>
          <a:lstStyle/>
          <a:p>
            <a:pPr marL="33072"/>
            <a:r>
              <a:rPr lang="en-US" sz="2000" b="1" dirty="0">
                <a:latin typeface="Arial Bold" charset="0"/>
                <a:cs typeface="Arial Bold" charset="0"/>
                <a:sym typeface="Arial Bold" charset="0"/>
              </a:rPr>
              <a:t>Hardware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1120775" y="2224254"/>
            <a:ext cx="177800" cy="585788"/>
          </a:xfrm>
          <a:custGeom>
            <a:avLst/>
            <a:gdLst>
              <a:gd name="T0" fmla="*/ 0 w 21374"/>
              <a:gd name="T1" fmla="*/ 0 h 21600"/>
              <a:gd name="T2" fmla="*/ 21374 w 21374"/>
              <a:gd name="T3" fmla="*/ 21600 h 21600"/>
            </a:gdLst>
            <a:ahLst/>
            <a:cxnLst/>
            <a:rect l="T0" t="T1" r="T2" b="T3"/>
            <a:pathLst>
              <a:path w="21374" h="21600">
                <a:moveTo>
                  <a:pt x="1379" y="0"/>
                </a:moveTo>
                <a:cubicBezTo>
                  <a:pt x="11489" y="2208"/>
                  <a:pt x="21600" y="4415"/>
                  <a:pt x="21370" y="6683"/>
                </a:cubicBezTo>
                <a:cubicBezTo>
                  <a:pt x="21140" y="8950"/>
                  <a:pt x="0" y="11118"/>
                  <a:pt x="0" y="13604"/>
                </a:cubicBezTo>
                <a:cubicBezTo>
                  <a:pt x="0" y="16091"/>
                  <a:pt x="10685" y="18835"/>
                  <a:pt x="2137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500"/>
          </a:p>
        </p:txBody>
      </p:sp>
      <p:sp>
        <p:nvSpPr>
          <p:cNvPr id="11" name="Rectangle 9"/>
          <p:cNvSpPr>
            <a:spLocks/>
          </p:cNvSpPr>
          <p:nvPr/>
        </p:nvSpPr>
        <p:spPr bwMode="auto">
          <a:xfrm>
            <a:off x="4533900" y="2309978"/>
            <a:ext cx="4381500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3867" bIns="0"/>
          <a:lstStyle/>
          <a:p>
            <a:pPr marL="33072"/>
            <a:r>
              <a:rPr lang="en-US" sz="1500" dirty="0">
                <a:latin typeface="Trebuchet MS" pitchFamily="34" charset="0"/>
                <a:cs typeface="Arial" charset="0"/>
              </a:rPr>
              <a:t>Threads are executed by scalar processors</a:t>
            </a:r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762000" y="3452978"/>
            <a:ext cx="863600" cy="647700"/>
            <a:chOff x="0" y="0"/>
            <a:chExt cx="544" cy="544"/>
          </a:xfrm>
        </p:grpSpPr>
        <p:sp>
          <p:nvSpPr>
            <p:cNvPr id="13" name="Rectangle 11"/>
            <p:cNvSpPr>
              <a:spLocks/>
            </p:cNvSpPr>
            <p:nvPr/>
          </p:nvSpPr>
          <p:spPr bwMode="auto">
            <a:xfrm>
              <a:off x="0" y="0"/>
              <a:ext cx="544" cy="54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rgbClr val="FFCC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36" y="52"/>
              <a:ext cx="465" cy="432"/>
              <a:chOff x="0" y="0"/>
              <a:chExt cx="465" cy="432"/>
            </a:xfrm>
          </p:grpSpPr>
          <p:sp>
            <p:nvSpPr>
              <p:cNvPr id="15" name="AutoShape 13"/>
              <p:cNvSpPr>
                <a:spLocks/>
              </p:cNvSpPr>
              <p:nvPr/>
            </p:nvSpPr>
            <p:spPr bwMode="auto">
              <a:xfrm>
                <a:off x="0" y="0"/>
                <a:ext cx="89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16" name="AutoShape 14"/>
              <p:cNvSpPr>
                <a:spLocks/>
              </p:cNvSpPr>
              <p:nvPr/>
            </p:nvSpPr>
            <p:spPr bwMode="auto">
              <a:xfrm>
                <a:off x="53" y="0"/>
                <a:ext cx="90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17" name="AutoShape 15"/>
              <p:cNvSpPr>
                <a:spLocks/>
              </p:cNvSpPr>
              <p:nvPr/>
            </p:nvSpPr>
            <p:spPr bwMode="auto">
              <a:xfrm>
                <a:off x="107" y="0"/>
                <a:ext cx="89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18" name="AutoShape 16"/>
              <p:cNvSpPr>
                <a:spLocks/>
              </p:cNvSpPr>
              <p:nvPr/>
            </p:nvSpPr>
            <p:spPr bwMode="auto">
              <a:xfrm>
                <a:off x="160" y="0"/>
                <a:ext cx="90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19" name="AutoShape 17"/>
              <p:cNvSpPr>
                <a:spLocks/>
              </p:cNvSpPr>
              <p:nvPr/>
            </p:nvSpPr>
            <p:spPr bwMode="auto">
              <a:xfrm>
                <a:off x="214" y="0"/>
                <a:ext cx="90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20" name="AutoShape 18"/>
              <p:cNvSpPr>
                <a:spLocks/>
              </p:cNvSpPr>
              <p:nvPr/>
            </p:nvSpPr>
            <p:spPr bwMode="auto">
              <a:xfrm>
                <a:off x="268" y="0"/>
                <a:ext cx="89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21" name="AutoShape 19"/>
              <p:cNvSpPr>
                <a:spLocks/>
              </p:cNvSpPr>
              <p:nvPr/>
            </p:nvSpPr>
            <p:spPr bwMode="auto">
              <a:xfrm>
                <a:off x="321" y="0"/>
                <a:ext cx="90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22" name="AutoShape 20"/>
              <p:cNvSpPr>
                <a:spLocks/>
              </p:cNvSpPr>
              <p:nvPr/>
            </p:nvSpPr>
            <p:spPr bwMode="auto">
              <a:xfrm>
                <a:off x="375" y="0"/>
                <a:ext cx="90" cy="432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</p:grp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227388" y="3336298"/>
            <a:ext cx="508000" cy="904875"/>
            <a:chOff x="0" y="0"/>
            <a:chExt cx="320" cy="760"/>
          </a:xfrm>
        </p:grpSpPr>
        <p:grpSp>
          <p:nvGrpSpPr>
            <p:cNvPr id="24" name="Group 22"/>
            <p:cNvGrpSpPr>
              <a:grpSpLocks/>
            </p:cNvGrpSpPr>
            <p:nvPr/>
          </p:nvGrpSpPr>
          <p:grpSpPr bwMode="auto">
            <a:xfrm>
              <a:off x="0" y="0"/>
              <a:ext cx="320" cy="760"/>
              <a:chOff x="0" y="0"/>
              <a:chExt cx="320" cy="760"/>
            </a:xfrm>
          </p:grpSpPr>
          <p:sp>
            <p:nvSpPr>
              <p:cNvPr id="47" name="Rectangle 23"/>
              <p:cNvSpPr>
                <a:spLocks/>
              </p:cNvSpPr>
              <p:nvPr/>
            </p:nvSpPr>
            <p:spPr bwMode="auto">
              <a:xfrm>
                <a:off x="0" y="0"/>
                <a:ext cx="320" cy="76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48" name="Rectangle 24"/>
              <p:cNvSpPr>
                <a:spLocks/>
              </p:cNvSpPr>
              <p:nvPr/>
            </p:nvSpPr>
            <p:spPr bwMode="auto">
              <a:xfrm>
                <a:off x="0" y="0"/>
                <a:ext cx="320" cy="7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</p:grpSp>
        <p:sp>
          <p:nvSpPr>
            <p:cNvPr id="25" name="Rectangle 25"/>
            <p:cNvSpPr>
              <a:spLocks/>
            </p:cNvSpPr>
            <p:nvPr/>
          </p:nvSpPr>
          <p:spPr bwMode="auto">
            <a:xfrm>
              <a:off x="40" y="30"/>
              <a:ext cx="101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26" name="Rectangle 26"/>
            <p:cNvSpPr>
              <a:spLocks/>
            </p:cNvSpPr>
            <p:nvPr/>
          </p:nvSpPr>
          <p:spPr bwMode="auto">
            <a:xfrm>
              <a:off x="40" y="30"/>
              <a:ext cx="101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27" name="Rectangle 27"/>
            <p:cNvSpPr>
              <a:spLocks/>
            </p:cNvSpPr>
            <p:nvPr/>
          </p:nvSpPr>
          <p:spPr bwMode="auto">
            <a:xfrm>
              <a:off x="40" y="120"/>
              <a:ext cx="101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28" name="Rectangle 28"/>
            <p:cNvSpPr>
              <a:spLocks/>
            </p:cNvSpPr>
            <p:nvPr/>
          </p:nvSpPr>
          <p:spPr bwMode="auto">
            <a:xfrm>
              <a:off x="40" y="120"/>
              <a:ext cx="101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29" name="Rectangle 29"/>
            <p:cNvSpPr>
              <a:spLocks/>
            </p:cNvSpPr>
            <p:nvPr/>
          </p:nvSpPr>
          <p:spPr bwMode="auto">
            <a:xfrm>
              <a:off x="40" y="210"/>
              <a:ext cx="101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30" name="Rectangle 30"/>
            <p:cNvSpPr>
              <a:spLocks/>
            </p:cNvSpPr>
            <p:nvPr/>
          </p:nvSpPr>
          <p:spPr bwMode="auto">
            <a:xfrm>
              <a:off x="40" y="210"/>
              <a:ext cx="101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31" name="Rectangle 31"/>
            <p:cNvSpPr>
              <a:spLocks/>
            </p:cNvSpPr>
            <p:nvPr/>
          </p:nvSpPr>
          <p:spPr bwMode="auto">
            <a:xfrm>
              <a:off x="40" y="300"/>
              <a:ext cx="101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32" name="Rectangle 32"/>
            <p:cNvSpPr>
              <a:spLocks/>
            </p:cNvSpPr>
            <p:nvPr/>
          </p:nvSpPr>
          <p:spPr bwMode="auto">
            <a:xfrm>
              <a:off x="40" y="300"/>
              <a:ext cx="101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33" name="Rectangle 33"/>
            <p:cNvSpPr>
              <a:spLocks/>
            </p:cNvSpPr>
            <p:nvPr/>
          </p:nvSpPr>
          <p:spPr bwMode="auto">
            <a:xfrm>
              <a:off x="170" y="30"/>
              <a:ext cx="102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34" name="Rectangle 34"/>
            <p:cNvSpPr>
              <a:spLocks/>
            </p:cNvSpPr>
            <p:nvPr/>
          </p:nvSpPr>
          <p:spPr bwMode="auto">
            <a:xfrm>
              <a:off x="170" y="30"/>
              <a:ext cx="102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35" name="Rectangle 35"/>
            <p:cNvSpPr>
              <a:spLocks/>
            </p:cNvSpPr>
            <p:nvPr/>
          </p:nvSpPr>
          <p:spPr bwMode="auto">
            <a:xfrm>
              <a:off x="170" y="120"/>
              <a:ext cx="102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36" name="Rectangle 36"/>
            <p:cNvSpPr>
              <a:spLocks/>
            </p:cNvSpPr>
            <p:nvPr/>
          </p:nvSpPr>
          <p:spPr bwMode="auto">
            <a:xfrm>
              <a:off x="170" y="120"/>
              <a:ext cx="102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37" name="Rectangle 37"/>
            <p:cNvSpPr>
              <a:spLocks/>
            </p:cNvSpPr>
            <p:nvPr/>
          </p:nvSpPr>
          <p:spPr bwMode="auto">
            <a:xfrm>
              <a:off x="170" y="210"/>
              <a:ext cx="102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38" name="Rectangle 38"/>
            <p:cNvSpPr>
              <a:spLocks/>
            </p:cNvSpPr>
            <p:nvPr/>
          </p:nvSpPr>
          <p:spPr bwMode="auto">
            <a:xfrm>
              <a:off x="170" y="210"/>
              <a:ext cx="102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39" name="Rectangle 39"/>
            <p:cNvSpPr>
              <a:spLocks/>
            </p:cNvSpPr>
            <p:nvPr/>
          </p:nvSpPr>
          <p:spPr bwMode="auto">
            <a:xfrm>
              <a:off x="170" y="300"/>
              <a:ext cx="102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40" name="Rectangle 40"/>
            <p:cNvSpPr>
              <a:spLocks/>
            </p:cNvSpPr>
            <p:nvPr/>
          </p:nvSpPr>
          <p:spPr bwMode="auto">
            <a:xfrm>
              <a:off x="170" y="300"/>
              <a:ext cx="102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41" name="Rectangle 41"/>
            <p:cNvSpPr>
              <a:spLocks/>
            </p:cNvSpPr>
            <p:nvPr/>
          </p:nvSpPr>
          <p:spPr bwMode="auto">
            <a:xfrm>
              <a:off x="40" y="410"/>
              <a:ext cx="232" cy="70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grpSp>
          <p:nvGrpSpPr>
            <p:cNvPr id="42" name="Group 42"/>
            <p:cNvGrpSpPr>
              <a:grpSpLocks/>
            </p:cNvGrpSpPr>
            <p:nvPr/>
          </p:nvGrpSpPr>
          <p:grpSpPr bwMode="auto">
            <a:xfrm>
              <a:off x="43" y="525"/>
              <a:ext cx="233" cy="190"/>
              <a:chOff x="0" y="0"/>
              <a:chExt cx="232" cy="190"/>
            </a:xfrm>
          </p:grpSpPr>
          <p:grpSp>
            <p:nvGrpSpPr>
              <p:cNvPr id="43" name="Group 43"/>
              <p:cNvGrpSpPr>
                <a:grpSpLocks/>
              </p:cNvGrpSpPr>
              <p:nvPr/>
            </p:nvGrpSpPr>
            <p:grpSpPr bwMode="auto">
              <a:xfrm rot="5400000">
                <a:off x="21" y="-21"/>
                <a:ext cx="190" cy="232"/>
                <a:chOff x="0" y="0"/>
                <a:chExt cx="190" cy="232"/>
              </a:xfrm>
            </p:grpSpPr>
            <p:sp>
              <p:nvSpPr>
                <p:cNvPr id="45" name="Rectangle 44"/>
                <p:cNvSpPr>
                  <a:spLocks/>
                </p:cNvSpPr>
                <p:nvPr/>
              </p:nvSpPr>
              <p:spPr bwMode="auto">
                <a:xfrm>
                  <a:off x="0" y="0"/>
                  <a:ext cx="190" cy="232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sz="1500"/>
                </a:p>
              </p:txBody>
            </p:sp>
            <p:sp>
              <p:nvSpPr>
                <p:cNvPr id="46" name="Rectangle 45"/>
                <p:cNvSpPr>
                  <a:spLocks/>
                </p:cNvSpPr>
                <p:nvPr/>
              </p:nvSpPr>
              <p:spPr bwMode="auto">
                <a:xfrm>
                  <a:off x="0" y="0"/>
                  <a:ext cx="190" cy="23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sz="1500"/>
                </a:p>
              </p:txBody>
            </p:sp>
          </p:grpSp>
          <p:sp>
            <p:nvSpPr>
              <p:cNvPr id="44" name="Rectangle 46"/>
              <p:cNvSpPr>
                <a:spLocks/>
              </p:cNvSpPr>
              <p:nvPr/>
            </p:nvSpPr>
            <p:spPr bwMode="auto">
              <a:xfrm>
                <a:off x="2" y="0"/>
                <a:ext cx="229" cy="12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</p:grpSp>
      </p:grpSp>
      <p:sp>
        <p:nvSpPr>
          <p:cNvPr id="49" name="Rectangle 47"/>
          <p:cNvSpPr>
            <a:spLocks/>
          </p:cNvSpPr>
          <p:nvPr/>
        </p:nvSpPr>
        <p:spPr bwMode="auto">
          <a:xfrm>
            <a:off x="800100" y="2814804"/>
            <a:ext cx="602943" cy="2051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3867" bIns="0">
            <a:spAutoFit/>
          </a:bodyPr>
          <a:lstStyle/>
          <a:p>
            <a:pPr marL="33072"/>
            <a:r>
              <a:rPr lang="en-US" sz="1333" dirty="0">
                <a:latin typeface="Trebuchet MS" pitchFamily="34" charset="0"/>
                <a:cs typeface="Arial" charset="0"/>
              </a:rPr>
              <a:t>Thread</a:t>
            </a:r>
          </a:p>
        </p:txBody>
      </p:sp>
      <p:sp>
        <p:nvSpPr>
          <p:cNvPr id="50" name="Rectangle 48"/>
          <p:cNvSpPr>
            <a:spLocks/>
          </p:cNvSpPr>
          <p:nvPr/>
        </p:nvSpPr>
        <p:spPr bwMode="auto">
          <a:xfrm>
            <a:off x="3089349" y="2543341"/>
            <a:ext cx="784083" cy="4102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3867" bIns="0">
            <a:spAutoFit/>
          </a:bodyPr>
          <a:lstStyle/>
          <a:p>
            <a:pPr marL="33072" algn="ctr"/>
            <a:r>
              <a:rPr lang="en-US" sz="1333" dirty="0">
                <a:latin typeface="Trebuchet MS" pitchFamily="34" charset="0"/>
                <a:cs typeface="Arial" charset="0"/>
              </a:rPr>
              <a:t>Scalar </a:t>
            </a:r>
          </a:p>
          <a:p>
            <a:pPr marL="33072" algn="ctr"/>
            <a:r>
              <a:rPr lang="en-US" sz="1333" dirty="0">
                <a:latin typeface="Trebuchet MS" pitchFamily="34" charset="0"/>
                <a:cs typeface="Arial" charset="0"/>
              </a:rPr>
              <a:t>Processor</a:t>
            </a:r>
          </a:p>
        </p:txBody>
      </p:sp>
      <p:sp>
        <p:nvSpPr>
          <p:cNvPr id="51" name="Rectangle 49"/>
          <p:cNvSpPr>
            <a:spLocks/>
          </p:cNvSpPr>
          <p:nvPr/>
        </p:nvSpPr>
        <p:spPr bwMode="auto">
          <a:xfrm>
            <a:off x="776064" y="4100679"/>
            <a:ext cx="654239" cy="4102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3867" bIns="0">
            <a:spAutoFit/>
          </a:bodyPr>
          <a:lstStyle/>
          <a:p>
            <a:pPr marL="33072" algn="ctr"/>
            <a:r>
              <a:rPr lang="en-US" sz="1333">
                <a:latin typeface="Trebuchet MS" pitchFamily="34" charset="0"/>
                <a:cs typeface="Arial" charset="0"/>
              </a:rPr>
              <a:t>Thread </a:t>
            </a:r>
          </a:p>
          <a:p>
            <a:pPr marL="33072" algn="ctr"/>
            <a:r>
              <a:rPr lang="en-US" sz="1333">
                <a:latin typeface="Trebuchet MS" pitchFamily="34" charset="0"/>
                <a:cs typeface="Arial" charset="0"/>
              </a:rPr>
              <a:t>Block</a:t>
            </a:r>
          </a:p>
        </p:txBody>
      </p:sp>
      <p:sp>
        <p:nvSpPr>
          <p:cNvPr id="52" name="Rectangle 50"/>
          <p:cNvSpPr>
            <a:spLocks/>
          </p:cNvSpPr>
          <p:nvPr/>
        </p:nvSpPr>
        <p:spPr bwMode="auto">
          <a:xfrm>
            <a:off x="2755901" y="4253079"/>
            <a:ext cx="1172010" cy="2051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3867" bIns="0">
            <a:spAutoFit/>
          </a:bodyPr>
          <a:lstStyle/>
          <a:p>
            <a:pPr marL="33072"/>
            <a:r>
              <a:rPr lang="en-US" sz="1333">
                <a:latin typeface="Trebuchet MS" pitchFamily="34" charset="0"/>
                <a:cs typeface="Arial" charset="0"/>
              </a:rPr>
              <a:t>Multiprocessor</a:t>
            </a:r>
          </a:p>
        </p:txBody>
      </p:sp>
      <p:sp>
        <p:nvSpPr>
          <p:cNvPr id="53" name="Rectangle 51"/>
          <p:cNvSpPr>
            <a:spLocks/>
          </p:cNvSpPr>
          <p:nvPr/>
        </p:nvSpPr>
        <p:spPr bwMode="auto">
          <a:xfrm>
            <a:off x="4533900" y="3019425"/>
            <a:ext cx="4483100" cy="16847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3867" bIns="0"/>
          <a:lstStyle/>
          <a:p>
            <a:pPr marL="33072"/>
            <a:r>
              <a:rPr lang="en-US" sz="1500" dirty="0">
                <a:latin typeface="Trebuchet MS" pitchFamily="34" charset="0"/>
                <a:cs typeface="Arial" charset="0"/>
              </a:rPr>
              <a:t>Thread blocks are executed on multiprocessors</a:t>
            </a:r>
          </a:p>
          <a:p>
            <a:pPr marL="33072"/>
            <a:endParaRPr lang="en-US" sz="1500" dirty="0">
              <a:latin typeface="Trebuchet MS" pitchFamily="34" charset="0"/>
              <a:cs typeface="Arial" charset="0"/>
            </a:endParaRPr>
          </a:p>
          <a:p>
            <a:pPr marL="33072"/>
            <a:r>
              <a:rPr lang="en-US" sz="1500" dirty="0">
                <a:latin typeface="Trebuchet MS" pitchFamily="34" charset="0"/>
                <a:cs typeface="Arial" charset="0"/>
              </a:rPr>
              <a:t>Thread blocks do not migrate</a:t>
            </a:r>
          </a:p>
          <a:p>
            <a:pPr marL="33072"/>
            <a:endParaRPr lang="en-US" sz="1500" dirty="0">
              <a:latin typeface="Trebuchet MS" pitchFamily="34" charset="0"/>
              <a:cs typeface="Arial" charset="0"/>
            </a:endParaRPr>
          </a:p>
          <a:p>
            <a:pPr marL="33072"/>
            <a:r>
              <a:rPr lang="en-US" sz="1500" dirty="0">
                <a:latin typeface="Trebuchet MS" pitchFamily="34" charset="0"/>
                <a:cs typeface="Arial" charset="0"/>
              </a:rPr>
              <a:t>Several concurrent thread blocks can reside on one multiprocessor - limited by multiprocessor resources (shared memory and register file)</a:t>
            </a:r>
          </a:p>
        </p:txBody>
      </p:sp>
      <p:grpSp>
        <p:nvGrpSpPr>
          <p:cNvPr id="54" name="Group 52"/>
          <p:cNvGrpSpPr>
            <a:grpSpLocks/>
          </p:cNvGrpSpPr>
          <p:nvPr/>
        </p:nvGrpSpPr>
        <p:grpSpPr bwMode="auto">
          <a:xfrm>
            <a:off x="2649538" y="4893635"/>
            <a:ext cx="1663700" cy="685800"/>
            <a:chOff x="0" y="0"/>
            <a:chExt cx="1048" cy="576"/>
          </a:xfrm>
        </p:grpSpPr>
        <p:grpSp>
          <p:nvGrpSpPr>
            <p:cNvPr id="55" name="Group 53"/>
            <p:cNvGrpSpPr>
              <a:grpSpLocks/>
            </p:cNvGrpSpPr>
            <p:nvPr/>
          </p:nvGrpSpPr>
          <p:grpSpPr bwMode="auto">
            <a:xfrm>
              <a:off x="0" y="0"/>
              <a:ext cx="513" cy="576"/>
              <a:chOff x="0" y="0"/>
              <a:chExt cx="513" cy="576"/>
            </a:xfrm>
          </p:grpSpPr>
          <p:sp>
            <p:nvSpPr>
              <p:cNvPr id="208" name="Rectangle 54"/>
              <p:cNvSpPr>
                <a:spLocks/>
              </p:cNvSpPr>
              <p:nvPr/>
            </p:nvSpPr>
            <p:spPr bwMode="auto">
              <a:xfrm>
                <a:off x="0" y="0"/>
                <a:ext cx="513" cy="576"/>
              </a:xfrm>
              <a:prstGeom prst="rect">
                <a:avLst/>
              </a:prstGeom>
              <a:solidFill>
                <a:srgbClr val="80808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209" name="Rectangle 55"/>
              <p:cNvSpPr>
                <a:spLocks/>
              </p:cNvSpPr>
              <p:nvPr/>
            </p:nvSpPr>
            <p:spPr bwMode="auto">
              <a:xfrm>
                <a:off x="0" y="0"/>
                <a:ext cx="513" cy="5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</p:grpSp>
        <p:grpSp>
          <p:nvGrpSpPr>
            <p:cNvPr id="56" name="Group 56"/>
            <p:cNvGrpSpPr>
              <a:grpSpLocks/>
            </p:cNvGrpSpPr>
            <p:nvPr/>
          </p:nvGrpSpPr>
          <p:grpSpPr bwMode="auto">
            <a:xfrm>
              <a:off x="16" y="94"/>
              <a:ext cx="147" cy="461"/>
              <a:chOff x="0" y="0"/>
              <a:chExt cx="146" cy="460"/>
            </a:xfrm>
          </p:grpSpPr>
          <p:sp>
            <p:nvSpPr>
              <p:cNvPr id="206" name="Rectangle 57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207" name="Rectangle 58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</p:grpSp>
        <p:sp>
          <p:nvSpPr>
            <p:cNvPr id="57" name="Rectangle 59"/>
            <p:cNvSpPr>
              <a:spLocks/>
            </p:cNvSpPr>
            <p:nvPr/>
          </p:nvSpPr>
          <p:spPr bwMode="auto">
            <a:xfrm>
              <a:off x="35" y="112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58" name="Rectangle 60"/>
            <p:cNvSpPr>
              <a:spLocks/>
            </p:cNvSpPr>
            <p:nvPr/>
          </p:nvSpPr>
          <p:spPr bwMode="auto">
            <a:xfrm>
              <a:off x="35" y="112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59" name="Rectangle 61"/>
            <p:cNvSpPr>
              <a:spLocks/>
            </p:cNvSpPr>
            <p:nvPr/>
          </p:nvSpPr>
          <p:spPr bwMode="auto">
            <a:xfrm>
              <a:off x="35" y="167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60" name="Rectangle 62"/>
            <p:cNvSpPr>
              <a:spLocks/>
            </p:cNvSpPr>
            <p:nvPr/>
          </p:nvSpPr>
          <p:spPr bwMode="auto">
            <a:xfrm>
              <a:off x="35" y="167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61" name="Rectangle 63"/>
            <p:cNvSpPr>
              <a:spLocks/>
            </p:cNvSpPr>
            <p:nvPr/>
          </p:nvSpPr>
          <p:spPr bwMode="auto">
            <a:xfrm>
              <a:off x="35" y="221"/>
              <a:ext cx="46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62" name="Rectangle 64"/>
            <p:cNvSpPr>
              <a:spLocks/>
            </p:cNvSpPr>
            <p:nvPr/>
          </p:nvSpPr>
          <p:spPr bwMode="auto">
            <a:xfrm>
              <a:off x="35" y="221"/>
              <a:ext cx="46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63" name="Rectangle 65"/>
            <p:cNvSpPr>
              <a:spLocks/>
            </p:cNvSpPr>
            <p:nvPr/>
          </p:nvSpPr>
          <p:spPr bwMode="auto">
            <a:xfrm>
              <a:off x="35" y="276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64" name="Rectangle 66"/>
            <p:cNvSpPr>
              <a:spLocks/>
            </p:cNvSpPr>
            <p:nvPr/>
          </p:nvSpPr>
          <p:spPr bwMode="auto">
            <a:xfrm>
              <a:off x="35" y="276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65" name="Rectangle 67"/>
            <p:cNvSpPr>
              <a:spLocks/>
            </p:cNvSpPr>
            <p:nvPr/>
          </p:nvSpPr>
          <p:spPr bwMode="auto">
            <a:xfrm>
              <a:off x="95" y="112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66" name="Rectangle 68"/>
            <p:cNvSpPr>
              <a:spLocks/>
            </p:cNvSpPr>
            <p:nvPr/>
          </p:nvSpPr>
          <p:spPr bwMode="auto">
            <a:xfrm>
              <a:off x="95" y="112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67" name="Rectangle 69"/>
            <p:cNvSpPr>
              <a:spLocks/>
            </p:cNvSpPr>
            <p:nvPr/>
          </p:nvSpPr>
          <p:spPr bwMode="auto">
            <a:xfrm>
              <a:off x="95" y="167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68" name="Rectangle 70"/>
            <p:cNvSpPr>
              <a:spLocks/>
            </p:cNvSpPr>
            <p:nvPr/>
          </p:nvSpPr>
          <p:spPr bwMode="auto">
            <a:xfrm>
              <a:off x="95" y="167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69" name="Rectangle 71"/>
            <p:cNvSpPr>
              <a:spLocks/>
            </p:cNvSpPr>
            <p:nvPr/>
          </p:nvSpPr>
          <p:spPr bwMode="auto">
            <a:xfrm>
              <a:off x="95" y="221"/>
              <a:ext cx="46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70" name="Rectangle 72"/>
            <p:cNvSpPr>
              <a:spLocks/>
            </p:cNvSpPr>
            <p:nvPr/>
          </p:nvSpPr>
          <p:spPr bwMode="auto">
            <a:xfrm>
              <a:off x="95" y="221"/>
              <a:ext cx="46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71" name="Rectangle 73"/>
            <p:cNvSpPr>
              <a:spLocks/>
            </p:cNvSpPr>
            <p:nvPr/>
          </p:nvSpPr>
          <p:spPr bwMode="auto">
            <a:xfrm>
              <a:off x="95" y="276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72" name="Rectangle 74"/>
            <p:cNvSpPr>
              <a:spLocks/>
            </p:cNvSpPr>
            <p:nvPr/>
          </p:nvSpPr>
          <p:spPr bwMode="auto">
            <a:xfrm>
              <a:off x="95" y="276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73" name="Rectangle 75"/>
            <p:cNvSpPr>
              <a:spLocks/>
            </p:cNvSpPr>
            <p:nvPr/>
          </p:nvSpPr>
          <p:spPr bwMode="auto">
            <a:xfrm>
              <a:off x="35" y="342"/>
              <a:ext cx="106" cy="43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grpSp>
          <p:nvGrpSpPr>
            <p:cNvPr id="74" name="Group 76"/>
            <p:cNvGrpSpPr>
              <a:grpSpLocks/>
            </p:cNvGrpSpPr>
            <p:nvPr/>
          </p:nvGrpSpPr>
          <p:grpSpPr bwMode="auto">
            <a:xfrm>
              <a:off x="36" y="413"/>
              <a:ext cx="107" cy="115"/>
              <a:chOff x="0" y="0"/>
              <a:chExt cx="106" cy="115"/>
            </a:xfrm>
          </p:grpSpPr>
          <p:grpSp>
            <p:nvGrpSpPr>
              <p:cNvPr id="202" name="Group 77"/>
              <p:cNvGrpSpPr>
                <a:grpSpLocks/>
              </p:cNvGrpSpPr>
              <p:nvPr/>
            </p:nvGrpSpPr>
            <p:grpSpPr bwMode="auto">
              <a:xfrm rot="5400000">
                <a:off x="-4" y="4"/>
                <a:ext cx="115" cy="107"/>
                <a:chOff x="0" y="0"/>
                <a:chExt cx="115" cy="106"/>
              </a:xfrm>
            </p:grpSpPr>
            <p:sp>
              <p:nvSpPr>
                <p:cNvPr id="204" name="Rectangle 78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sz="1500"/>
                </a:p>
              </p:txBody>
            </p:sp>
            <p:sp>
              <p:nvSpPr>
                <p:cNvPr id="205" name="Rectangle 79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sz="1500"/>
                </a:p>
              </p:txBody>
            </p:sp>
          </p:grpSp>
          <p:sp>
            <p:nvSpPr>
              <p:cNvPr id="203" name="Rectangle 80"/>
              <p:cNvSpPr>
                <a:spLocks/>
              </p:cNvSpPr>
              <p:nvPr/>
            </p:nvSpPr>
            <p:spPr bwMode="auto">
              <a:xfrm>
                <a:off x="1" y="0"/>
                <a:ext cx="105" cy="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</p:grpSp>
        <p:sp>
          <p:nvSpPr>
            <p:cNvPr id="75" name="Rectangle 81"/>
            <p:cNvSpPr>
              <a:spLocks/>
            </p:cNvSpPr>
            <p:nvPr/>
          </p:nvSpPr>
          <p:spPr bwMode="auto">
            <a:xfrm>
              <a:off x="183" y="94"/>
              <a:ext cx="147" cy="46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76" name="Rectangle 82"/>
            <p:cNvSpPr>
              <a:spLocks/>
            </p:cNvSpPr>
            <p:nvPr/>
          </p:nvSpPr>
          <p:spPr bwMode="auto">
            <a:xfrm>
              <a:off x="183" y="94"/>
              <a:ext cx="147" cy="4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77" name="Rectangle 83"/>
            <p:cNvSpPr>
              <a:spLocks/>
            </p:cNvSpPr>
            <p:nvPr/>
          </p:nvSpPr>
          <p:spPr bwMode="auto">
            <a:xfrm>
              <a:off x="201" y="112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78" name="Rectangle 84"/>
            <p:cNvSpPr>
              <a:spLocks/>
            </p:cNvSpPr>
            <p:nvPr/>
          </p:nvSpPr>
          <p:spPr bwMode="auto">
            <a:xfrm>
              <a:off x="201" y="112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79" name="Rectangle 85"/>
            <p:cNvSpPr>
              <a:spLocks/>
            </p:cNvSpPr>
            <p:nvPr/>
          </p:nvSpPr>
          <p:spPr bwMode="auto">
            <a:xfrm>
              <a:off x="201" y="167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80" name="Rectangle 86"/>
            <p:cNvSpPr>
              <a:spLocks/>
            </p:cNvSpPr>
            <p:nvPr/>
          </p:nvSpPr>
          <p:spPr bwMode="auto">
            <a:xfrm>
              <a:off x="201" y="167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81" name="Rectangle 87"/>
            <p:cNvSpPr>
              <a:spLocks/>
            </p:cNvSpPr>
            <p:nvPr/>
          </p:nvSpPr>
          <p:spPr bwMode="auto">
            <a:xfrm>
              <a:off x="201" y="221"/>
              <a:ext cx="47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82" name="Rectangle 88"/>
            <p:cNvSpPr>
              <a:spLocks/>
            </p:cNvSpPr>
            <p:nvPr/>
          </p:nvSpPr>
          <p:spPr bwMode="auto">
            <a:xfrm>
              <a:off x="201" y="221"/>
              <a:ext cx="47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83" name="Rectangle 89"/>
            <p:cNvSpPr>
              <a:spLocks/>
            </p:cNvSpPr>
            <p:nvPr/>
          </p:nvSpPr>
          <p:spPr bwMode="auto">
            <a:xfrm>
              <a:off x="201" y="276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84" name="Rectangle 90"/>
            <p:cNvSpPr>
              <a:spLocks/>
            </p:cNvSpPr>
            <p:nvPr/>
          </p:nvSpPr>
          <p:spPr bwMode="auto">
            <a:xfrm>
              <a:off x="201" y="276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85" name="Rectangle 91"/>
            <p:cNvSpPr>
              <a:spLocks/>
            </p:cNvSpPr>
            <p:nvPr/>
          </p:nvSpPr>
          <p:spPr bwMode="auto">
            <a:xfrm>
              <a:off x="262" y="112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86" name="Rectangle 92"/>
            <p:cNvSpPr>
              <a:spLocks/>
            </p:cNvSpPr>
            <p:nvPr/>
          </p:nvSpPr>
          <p:spPr bwMode="auto">
            <a:xfrm>
              <a:off x="262" y="112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87" name="Rectangle 93"/>
            <p:cNvSpPr>
              <a:spLocks/>
            </p:cNvSpPr>
            <p:nvPr/>
          </p:nvSpPr>
          <p:spPr bwMode="auto">
            <a:xfrm>
              <a:off x="262" y="167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88" name="Rectangle 94"/>
            <p:cNvSpPr>
              <a:spLocks/>
            </p:cNvSpPr>
            <p:nvPr/>
          </p:nvSpPr>
          <p:spPr bwMode="auto">
            <a:xfrm>
              <a:off x="262" y="167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89" name="Rectangle 95"/>
            <p:cNvSpPr>
              <a:spLocks/>
            </p:cNvSpPr>
            <p:nvPr/>
          </p:nvSpPr>
          <p:spPr bwMode="auto">
            <a:xfrm>
              <a:off x="262" y="221"/>
              <a:ext cx="46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90" name="Rectangle 96"/>
            <p:cNvSpPr>
              <a:spLocks/>
            </p:cNvSpPr>
            <p:nvPr/>
          </p:nvSpPr>
          <p:spPr bwMode="auto">
            <a:xfrm>
              <a:off x="262" y="221"/>
              <a:ext cx="46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91" name="Rectangle 97"/>
            <p:cNvSpPr>
              <a:spLocks/>
            </p:cNvSpPr>
            <p:nvPr/>
          </p:nvSpPr>
          <p:spPr bwMode="auto">
            <a:xfrm>
              <a:off x="262" y="276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92" name="Rectangle 98"/>
            <p:cNvSpPr>
              <a:spLocks/>
            </p:cNvSpPr>
            <p:nvPr/>
          </p:nvSpPr>
          <p:spPr bwMode="auto">
            <a:xfrm>
              <a:off x="262" y="276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93" name="Rectangle 99"/>
            <p:cNvSpPr>
              <a:spLocks/>
            </p:cNvSpPr>
            <p:nvPr/>
          </p:nvSpPr>
          <p:spPr bwMode="auto">
            <a:xfrm>
              <a:off x="201" y="342"/>
              <a:ext cx="107" cy="43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grpSp>
          <p:nvGrpSpPr>
            <p:cNvPr id="94" name="Group 100"/>
            <p:cNvGrpSpPr>
              <a:grpSpLocks/>
            </p:cNvGrpSpPr>
            <p:nvPr/>
          </p:nvGrpSpPr>
          <p:grpSpPr bwMode="auto">
            <a:xfrm>
              <a:off x="202" y="413"/>
              <a:ext cx="108" cy="115"/>
              <a:chOff x="0" y="0"/>
              <a:chExt cx="107" cy="115"/>
            </a:xfrm>
          </p:grpSpPr>
          <p:grpSp>
            <p:nvGrpSpPr>
              <p:cNvPr id="198" name="Group 101"/>
              <p:cNvGrpSpPr>
                <a:grpSpLocks/>
              </p:cNvGrpSpPr>
              <p:nvPr/>
            </p:nvGrpSpPr>
            <p:grpSpPr bwMode="auto">
              <a:xfrm rot="5400000">
                <a:off x="-3" y="3"/>
                <a:ext cx="114" cy="107"/>
                <a:chOff x="0" y="0"/>
                <a:chExt cx="115" cy="106"/>
              </a:xfrm>
            </p:grpSpPr>
            <p:sp>
              <p:nvSpPr>
                <p:cNvPr id="200" name="Rectangle 102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sz="1500"/>
                </a:p>
              </p:txBody>
            </p:sp>
            <p:sp>
              <p:nvSpPr>
                <p:cNvPr id="201" name="Rectangle 103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sz="1500"/>
                </a:p>
              </p:txBody>
            </p:sp>
          </p:grpSp>
          <p:sp>
            <p:nvSpPr>
              <p:cNvPr id="199" name="Rectangle 104"/>
              <p:cNvSpPr>
                <a:spLocks/>
              </p:cNvSpPr>
              <p:nvPr/>
            </p:nvSpPr>
            <p:spPr bwMode="auto">
              <a:xfrm>
                <a:off x="0" y="0"/>
                <a:ext cx="105" cy="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</p:grpSp>
        <p:grpSp>
          <p:nvGrpSpPr>
            <p:cNvPr id="95" name="Group 105"/>
            <p:cNvGrpSpPr>
              <a:grpSpLocks/>
            </p:cNvGrpSpPr>
            <p:nvPr/>
          </p:nvGrpSpPr>
          <p:grpSpPr bwMode="auto">
            <a:xfrm>
              <a:off x="350" y="94"/>
              <a:ext cx="147" cy="461"/>
              <a:chOff x="0" y="0"/>
              <a:chExt cx="146" cy="460"/>
            </a:xfrm>
          </p:grpSpPr>
          <p:sp>
            <p:nvSpPr>
              <p:cNvPr id="196" name="Rectangle 106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197" name="Rectangle 107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</p:grpSp>
        <p:sp>
          <p:nvSpPr>
            <p:cNvPr id="96" name="Rectangle 108"/>
            <p:cNvSpPr>
              <a:spLocks/>
            </p:cNvSpPr>
            <p:nvPr/>
          </p:nvSpPr>
          <p:spPr bwMode="auto">
            <a:xfrm>
              <a:off x="368" y="112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97" name="Rectangle 109"/>
            <p:cNvSpPr>
              <a:spLocks/>
            </p:cNvSpPr>
            <p:nvPr/>
          </p:nvSpPr>
          <p:spPr bwMode="auto">
            <a:xfrm>
              <a:off x="368" y="112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98" name="Rectangle 110"/>
            <p:cNvSpPr>
              <a:spLocks/>
            </p:cNvSpPr>
            <p:nvPr/>
          </p:nvSpPr>
          <p:spPr bwMode="auto">
            <a:xfrm>
              <a:off x="368" y="167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99" name="Rectangle 111"/>
            <p:cNvSpPr>
              <a:spLocks/>
            </p:cNvSpPr>
            <p:nvPr/>
          </p:nvSpPr>
          <p:spPr bwMode="auto">
            <a:xfrm>
              <a:off x="368" y="167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00" name="Rectangle 112"/>
            <p:cNvSpPr>
              <a:spLocks/>
            </p:cNvSpPr>
            <p:nvPr/>
          </p:nvSpPr>
          <p:spPr bwMode="auto">
            <a:xfrm>
              <a:off x="368" y="221"/>
              <a:ext cx="47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01" name="Rectangle 113"/>
            <p:cNvSpPr>
              <a:spLocks/>
            </p:cNvSpPr>
            <p:nvPr/>
          </p:nvSpPr>
          <p:spPr bwMode="auto">
            <a:xfrm>
              <a:off x="368" y="221"/>
              <a:ext cx="47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02" name="Rectangle 114"/>
            <p:cNvSpPr>
              <a:spLocks/>
            </p:cNvSpPr>
            <p:nvPr/>
          </p:nvSpPr>
          <p:spPr bwMode="auto">
            <a:xfrm>
              <a:off x="368" y="276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03" name="Rectangle 115"/>
            <p:cNvSpPr>
              <a:spLocks/>
            </p:cNvSpPr>
            <p:nvPr/>
          </p:nvSpPr>
          <p:spPr bwMode="auto">
            <a:xfrm>
              <a:off x="368" y="276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04" name="Rectangle 116"/>
            <p:cNvSpPr>
              <a:spLocks/>
            </p:cNvSpPr>
            <p:nvPr/>
          </p:nvSpPr>
          <p:spPr bwMode="auto">
            <a:xfrm>
              <a:off x="428" y="112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05" name="Rectangle 117"/>
            <p:cNvSpPr>
              <a:spLocks/>
            </p:cNvSpPr>
            <p:nvPr/>
          </p:nvSpPr>
          <p:spPr bwMode="auto">
            <a:xfrm>
              <a:off x="428" y="112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06" name="Rectangle 118"/>
            <p:cNvSpPr>
              <a:spLocks/>
            </p:cNvSpPr>
            <p:nvPr/>
          </p:nvSpPr>
          <p:spPr bwMode="auto">
            <a:xfrm>
              <a:off x="428" y="167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07" name="Rectangle 119"/>
            <p:cNvSpPr>
              <a:spLocks/>
            </p:cNvSpPr>
            <p:nvPr/>
          </p:nvSpPr>
          <p:spPr bwMode="auto">
            <a:xfrm>
              <a:off x="428" y="167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08" name="Rectangle 120"/>
            <p:cNvSpPr>
              <a:spLocks/>
            </p:cNvSpPr>
            <p:nvPr/>
          </p:nvSpPr>
          <p:spPr bwMode="auto">
            <a:xfrm>
              <a:off x="428" y="221"/>
              <a:ext cx="47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09" name="Rectangle 121"/>
            <p:cNvSpPr>
              <a:spLocks/>
            </p:cNvSpPr>
            <p:nvPr/>
          </p:nvSpPr>
          <p:spPr bwMode="auto">
            <a:xfrm>
              <a:off x="428" y="221"/>
              <a:ext cx="47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10" name="Rectangle 122"/>
            <p:cNvSpPr>
              <a:spLocks/>
            </p:cNvSpPr>
            <p:nvPr/>
          </p:nvSpPr>
          <p:spPr bwMode="auto">
            <a:xfrm>
              <a:off x="428" y="276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11" name="Rectangle 123"/>
            <p:cNvSpPr>
              <a:spLocks/>
            </p:cNvSpPr>
            <p:nvPr/>
          </p:nvSpPr>
          <p:spPr bwMode="auto">
            <a:xfrm>
              <a:off x="428" y="276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12" name="Rectangle 124"/>
            <p:cNvSpPr>
              <a:spLocks/>
            </p:cNvSpPr>
            <p:nvPr/>
          </p:nvSpPr>
          <p:spPr bwMode="auto">
            <a:xfrm>
              <a:off x="368" y="342"/>
              <a:ext cx="107" cy="43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grpSp>
          <p:nvGrpSpPr>
            <p:cNvPr id="113" name="Group 125"/>
            <p:cNvGrpSpPr>
              <a:grpSpLocks/>
            </p:cNvGrpSpPr>
            <p:nvPr/>
          </p:nvGrpSpPr>
          <p:grpSpPr bwMode="auto">
            <a:xfrm>
              <a:off x="370" y="413"/>
              <a:ext cx="107" cy="115"/>
              <a:chOff x="0" y="0"/>
              <a:chExt cx="106" cy="115"/>
            </a:xfrm>
          </p:grpSpPr>
          <p:grpSp>
            <p:nvGrpSpPr>
              <p:cNvPr id="192" name="Group 126"/>
              <p:cNvGrpSpPr>
                <a:grpSpLocks/>
              </p:cNvGrpSpPr>
              <p:nvPr/>
            </p:nvGrpSpPr>
            <p:grpSpPr bwMode="auto">
              <a:xfrm rot="5400000">
                <a:off x="-4" y="4"/>
                <a:ext cx="115" cy="107"/>
                <a:chOff x="0" y="0"/>
                <a:chExt cx="115" cy="106"/>
              </a:xfrm>
            </p:grpSpPr>
            <p:sp>
              <p:nvSpPr>
                <p:cNvPr id="194" name="Rectangle 127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sz="1500"/>
                </a:p>
              </p:txBody>
            </p:sp>
            <p:sp>
              <p:nvSpPr>
                <p:cNvPr id="195" name="Rectangle 128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sz="1500"/>
                </a:p>
              </p:txBody>
            </p:sp>
          </p:grpSp>
          <p:sp>
            <p:nvSpPr>
              <p:cNvPr id="193" name="Rectangle 129"/>
              <p:cNvSpPr>
                <a:spLocks/>
              </p:cNvSpPr>
              <p:nvPr/>
            </p:nvSpPr>
            <p:spPr bwMode="auto">
              <a:xfrm>
                <a:off x="1" y="0"/>
                <a:ext cx="105" cy="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</p:grpSp>
        <p:grpSp>
          <p:nvGrpSpPr>
            <p:cNvPr id="114" name="Group 130"/>
            <p:cNvGrpSpPr>
              <a:grpSpLocks/>
            </p:cNvGrpSpPr>
            <p:nvPr/>
          </p:nvGrpSpPr>
          <p:grpSpPr bwMode="auto">
            <a:xfrm>
              <a:off x="534" y="0"/>
              <a:ext cx="514" cy="576"/>
              <a:chOff x="0" y="0"/>
              <a:chExt cx="513" cy="576"/>
            </a:xfrm>
          </p:grpSpPr>
          <p:sp>
            <p:nvSpPr>
              <p:cNvPr id="190" name="Rectangle 131"/>
              <p:cNvSpPr>
                <a:spLocks/>
              </p:cNvSpPr>
              <p:nvPr/>
            </p:nvSpPr>
            <p:spPr bwMode="auto">
              <a:xfrm>
                <a:off x="0" y="0"/>
                <a:ext cx="513" cy="576"/>
              </a:xfrm>
              <a:prstGeom prst="rect">
                <a:avLst/>
              </a:prstGeom>
              <a:solidFill>
                <a:srgbClr val="80808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191" name="Rectangle 132"/>
              <p:cNvSpPr>
                <a:spLocks/>
              </p:cNvSpPr>
              <p:nvPr/>
            </p:nvSpPr>
            <p:spPr bwMode="auto">
              <a:xfrm>
                <a:off x="0" y="0"/>
                <a:ext cx="513" cy="5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</p:grpSp>
        <p:grpSp>
          <p:nvGrpSpPr>
            <p:cNvPr id="115" name="Group 133"/>
            <p:cNvGrpSpPr>
              <a:grpSpLocks/>
            </p:cNvGrpSpPr>
            <p:nvPr/>
          </p:nvGrpSpPr>
          <p:grpSpPr bwMode="auto">
            <a:xfrm>
              <a:off x="550" y="94"/>
              <a:ext cx="147" cy="461"/>
              <a:chOff x="0" y="0"/>
              <a:chExt cx="146" cy="460"/>
            </a:xfrm>
          </p:grpSpPr>
          <p:sp>
            <p:nvSpPr>
              <p:cNvPr id="188" name="Rectangle 134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189" name="Rectangle 135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</p:grpSp>
        <p:sp>
          <p:nvSpPr>
            <p:cNvPr id="116" name="Rectangle 136"/>
            <p:cNvSpPr>
              <a:spLocks/>
            </p:cNvSpPr>
            <p:nvPr/>
          </p:nvSpPr>
          <p:spPr bwMode="auto">
            <a:xfrm>
              <a:off x="569" y="112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17" name="Rectangle 137"/>
            <p:cNvSpPr>
              <a:spLocks/>
            </p:cNvSpPr>
            <p:nvPr/>
          </p:nvSpPr>
          <p:spPr bwMode="auto">
            <a:xfrm>
              <a:off x="569" y="112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18" name="Rectangle 138"/>
            <p:cNvSpPr>
              <a:spLocks/>
            </p:cNvSpPr>
            <p:nvPr/>
          </p:nvSpPr>
          <p:spPr bwMode="auto">
            <a:xfrm>
              <a:off x="569" y="167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19" name="Rectangle 139"/>
            <p:cNvSpPr>
              <a:spLocks/>
            </p:cNvSpPr>
            <p:nvPr/>
          </p:nvSpPr>
          <p:spPr bwMode="auto">
            <a:xfrm>
              <a:off x="569" y="167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20" name="Rectangle 140"/>
            <p:cNvSpPr>
              <a:spLocks/>
            </p:cNvSpPr>
            <p:nvPr/>
          </p:nvSpPr>
          <p:spPr bwMode="auto">
            <a:xfrm>
              <a:off x="569" y="221"/>
              <a:ext cx="46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21" name="Rectangle 141"/>
            <p:cNvSpPr>
              <a:spLocks/>
            </p:cNvSpPr>
            <p:nvPr/>
          </p:nvSpPr>
          <p:spPr bwMode="auto">
            <a:xfrm>
              <a:off x="569" y="221"/>
              <a:ext cx="46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22" name="Rectangle 142"/>
            <p:cNvSpPr>
              <a:spLocks/>
            </p:cNvSpPr>
            <p:nvPr/>
          </p:nvSpPr>
          <p:spPr bwMode="auto">
            <a:xfrm>
              <a:off x="569" y="276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23" name="Rectangle 143"/>
            <p:cNvSpPr>
              <a:spLocks/>
            </p:cNvSpPr>
            <p:nvPr/>
          </p:nvSpPr>
          <p:spPr bwMode="auto">
            <a:xfrm>
              <a:off x="569" y="276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24" name="Rectangle 144"/>
            <p:cNvSpPr>
              <a:spLocks/>
            </p:cNvSpPr>
            <p:nvPr/>
          </p:nvSpPr>
          <p:spPr bwMode="auto">
            <a:xfrm>
              <a:off x="629" y="112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25" name="Rectangle 145"/>
            <p:cNvSpPr>
              <a:spLocks/>
            </p:cNvSpPr>
            <p:nvPr/>
          </p:nvSpPr>
          <p:spPr bwMode="auto">
            <a:xfrm>
              <a:off x="629" y="112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26" name="Rectangle 146"/>
            <p:cNvSpPr>
              <a:spLocks/>
            </p:cNvSpPr>
            <p:nvPr/>
          </p:nvSpPr>
          <p:spPr bwMode="auto">
            <a:xfrm>
              <a:off x="629" y="167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27" name="Rectangle 147"/>
            <p:cNvSpPr>
              <a:spLocks/>
            </p:cNvSpPr>
            <p:nvPr/>
          </p:nvSpPr>
          <p:spPr bwMode="auto">
            <a:xfrm>
              <a:off x="629" y="167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28" name="Rectangle 148"/>
            <p:cNvSpPr>
              <a:spLocks/>
            </p:cNvSpPr>
            <p:nvPr/>
          </p:nvSpPr>
          <p:spPr bwMode="auto">
            <a:xfrm>
              <a:off x="629" y="221"/>
              <a:ext cx="46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29" name="Rectangle 149"/>
            <p:cNvSpPr>
              <a:spLocks/>
            </p:cNvSpPr>
            <p:nvPr/>
          </p:nvSpPr>
          <p:spPr bwMode="auto">
            <a:xfrm>
              <a:off x="629" y="221"/>
              <a:ext cx="46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30" name="Rectangle 150"/>
            <p:cNvSpPr>
              <a:spLocks/>
            </p:cNvSpPr>
            <p:nvPr/>
          </p:nvSpPr>
          <p:spPr bwMode="auto">
            <a:xfrm>
              <a:off x="629" y="276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31" name="Rectangle 151"/>
            <p:cNvSpPr>
              <a:spLocks/>
            </p:cNvSpPr>
            <p:nvPr/>
          </p:nvSpPr>
          <p:spPr bwMode="auto">
            <a:xfrm>
              <a:off x="629" y="276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32" name="Rectangle 152"/>
            <p:cNvSpPr>
              <a:spLocks/>
            </p:cNvSpPr>
            <p:nvPr/>
          </p:nvSpPr>
          <p:spPr bwMode="auto">
            <a:xfrm>
              <a:off x="569" y="342"/>
              <a:ext cx="106" cy="43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grpSp>
          <p:nvGrpSpPr>
            <p:cNvPr id="133" name="Group 153"/>
            <p:cNvGrpSpPr>
              <a:grpSpLocks/>
            </p:cNvGrpSpPr>
            <p:nvPr/>
          </p:nvGrpSpPr>
          <p:grpSpPr bwMode="auto">
            <a:xfrm>
              <a:off x="570" y="413"/>
              <a:ext cx="107" cy="115"/>
              <a:chOff x="0" y="0"/>
              <a:chExt cx="106" cy="115"/>
            </a:xfrm>
          </p:grpSpPr>
          <p:grpSp>
            <p:nvGrpSpPr>
              <p:cNvPr id="184" name="Group 154"/>
              <p:cNvGrpSpPr>
                <a:grpSpLocks/>
              </p:cNvGrpSpPr>
              <p:nvPr/>
            </p:nvGrpSpPr>
            <p:grpSpPr bwMode="auto">
              <a:xfrm rot="5400000">
                <a:off x="-4" y="4"/>
                <a:ext cx="115" cy="107"/>
                <a:chOff x="0" y="0"/>
                <a:chExt cx="115" cy="106"/>
              </a:xfrm>
            </p:grpSpPr>
            <p:sp>
              <p:nvSpPr>
                <p:cNvPr id="186" name="Rectangle 155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sz="1500"/>
                </a:p>
              </p:txBody>
            </p:sp>
            <p:sp>
              <p:nvSpPr>
                <p:cNvPr id="187" name="Rectangle 156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sz="1500"/>
                </a:p>
              </p:txBody>
            </p:sp>
          </p:grpSp>
          <p:sp>
            <p:nvSpPr>
              <p:cNvPr id="185" name="Rectangle 157"/>
              <p:cNvSpPr>
                <a:spLocks/>
              </p:cNvSpPr>
              <p:nvPr/>
            </p:nvSpPr>
            <p:spPr bwMode="auto">
              <a:xfrm>
                <a:off x="1" y="0"/>
                <a:ext cx="105" cy="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</p:grpSp>
        <p:grpSp>
          <p:nvGrpSpPr>
            <p:cNvPr id="134" name="Group 158"/>
            <p:cNvGrpSpPr>
              <a:grpSpLocks/>
            </p:cNvGrpSpPr>
            <p:nvPr/>
          </p:nvGrpSpPr>
          <p:grpSpPr bwMode="auto">
            <a:xfrm>
              <a:off x="717" y="94"/>
              <a:ext cx="147" cy="461"/>
              <a:chOff x="0" y="0"/>
              <a:chExt cx="146" cy="460"/>
            </a:xfrm>
          </p:grpSpPr>
          <p:sp>
            <p:nvSpPr>
              <p:cNvPr id="182" name="Rectangle 159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183" name="Rectangle 160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</p:grpSp>
        <p:sp>
          <p:nvSpPr>
            <p:cNvPr id="135" name="Rectangle 161"/>
            <p:cNvSpPr>
              <a:spLocks/>
            </p:cNvSpPr>
            <p:nvPr/>
          </p:nvSpPr>
          <p:spPr bwMode="auto">
            <a:xfrm>
              <a:off x="735" y="112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36" name="Rectangle 162"/>
            <p:cNvSpPr>
              <a:spLocks/>
            </p:cNvSpPr>
            <p:nvPr/>
          </p:nvSpPr>
          <p:spPr bwMode="auto">
            <a:xfrm>
              <a:off x="735" y="112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37" name="Rectangle 163"/>
            <p:cNvSpPr>
              <a:spLocks/>
            </p:cNvSpPr>
            <p:nvPr/>
          </p:nvSpPr>
          <p:spPr bwMode="auto">
            <a:xfrm>
              <a:off x="735" y="167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38" name="Rectangle 164"/>
            <p:cNvSpPr>
              <a:spLocks/>
            </p:cNvSpPr>
            <p:nvPr/>
          </p:nvSpPr>
          <p:spPr bwMode="auto">
            <a:xfrm>
              <a:off x="735" y="167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39" name="Rectangle 165"/>
            <p:cNvSpPr>
              <a:spLocks/>
            </p:cNvSpPr>
            <p:nvPr/>
          </p:nvSpPr>
          <p:spPr bwMode="auto">
            <a:xfrm>
              <a:off x="735" y="221"/>
              <a:ext cx="47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40" name="Rectangle 166"/>
            <p:cNvSpPr>
              <a:spLocks/>
            </p:cNvSpPr>
            <p:nvPr/>
          </p:nvSpPr>
          <p:spPr bwMode="auto">
            <a:xfrm>
              <a:off x="735" y="221"/>
              <a:ext cx="47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41" name="Rectangle 167"/>
            <p:cNvSpPr>
              <a:spLocks/>
            </p:cNvSpPr>
            <p:nvPr/>
          </p:nvSpPr>
          <p:spPr bwMode="auto">
            <a:xfrm>
              <a:off x="735" y="276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42" name="Rectangle 168"/>
            <p:cNvSpPr>
              <a:spLocks/>
            </p:cNvSpPr>
            <p:nvPr/>
          </p:nvSpPr>
          <p:spPr bwMode="auto">
            <a:xfrm>
              <a:off x="735" y="276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43" name="Rectangle 169"/>
            <p:cNvSpPr>
              <a:spLocks/>
            </p:cNvSpPr>
            <p:nvPr/>
          </p:nvSpPr>
          <p:spPr bwMode="auto">
            <a:xfrm>
              <a:off x="796" y="112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44" name="Rectangle 170"/>
            <p:cNvSpPr>
              <a:spLocks/>
            </p:cNvSpPr>
            <p:nvPr/>
          </p:nvSpPr>
          <p:spPr bwMode="auto">
            <a:xfrm>
              <a:off x="796" y="112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45" name="Rectangle 171"/>
            <p:cNvSpPr>
              <a:spLocks/>
            </p:cNvSpPr>
            <p:nvPr/>
          </p:nvSpPr>
          <p:spPr bwMode="auto">
            <a:xfrm>
              <a:off x="796" y="167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46" name="Rectangle 172"/>
            <p:cNvSpPr>
              <a:spLocks/>
            </p:cNvSpPr>
            <p:nvPr/>
          </p:nvSpPr>
          <p:spPr bwMode="auto">
            <a:xfrm>
              <a:off x="796" y="167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47" name="Rectangle 173"/>
            <p:cNvSpPr>
              <a:spLocks/>
            </p:cNvSpPr>
            <p:nvPr/>
          </p:nvSpPr>
          <p:spPr bwMode="auto">
            <a:xfrm>
              <a:off x="796" y="221"/>
              <a:ext cx="46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48" name="Rectangle 174"/>
            <p:cNvSpPr>
              <a:spLocks/>
            </p:cNvSpPr>
            <p:nvPr/>
          </p:nvSpPr>
          <p:spPr bwMode="auto">
            <a:xfrm>
              <a:off x="796" y="221"/>
              <a:ext cx="46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49" name="Rectangle 175"/>
            <p:cNvSpPr>
              <a:spLocks/>
            </p:cNvSpPr>
            <p:nvPr/>
          </p:nvSpPr>
          <p:spPr bwMode="auto">
            <a:xfrm>
              <a:off x="796" y="276"/>
              <a:ext cx="46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50" name="Rectangle 176"/>
            <p:cNvSpPr>
              <a:spLocks/>
            </p:cNvSpPr>
            <p:nvPr/>
          </p:nvSpPr>
          <p:spPr bwMode="auto">
            <a:xfrm>
              <a:off x="796" y="276"/>
              <a:ext cx="4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51" name="Rectangle 177"/>
            <p:cNvSpPr>
              <a:spLocks/>
            </p:cNvSpPr>
            <p:nvPr/>
          </p:nvSpPr>
          <p:spPr bwMode="auto">
            <a:xfrm>
              <a:off x="735" y="342"/>
              <a:ext cx="107" cy="43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grpSp>
          <p:nvGrpSpPr>
            <p:cNvPr id="152" name="Group 178"/>
            <p:cNvGrpSpPr>
              <a:grpSpLocks/>
            </p:cNvGrpSpPr>
            <p:nvPr/>
          </p:nvGrpSpPr>
          <p:grpSpPr bwMode="auto">
            <a:xfrm>
              <a:off x="737" y="413"/>
              <a:ext cx="107" cy="115"/>
              <a:chOff x="0" y="0"/>
              <a:chExt cx="106" cy="115"/>
            </a:xfrm>
          </p:grpSpPr>
          <p:grpSp>
            <p:nvGrpSpPr>
              <p:cNvPr id="178" name="Group 179"/>
              <p:cNvGrpSpPr>
                <a:grpSpLocks/>
              </p:cNvGrpSpPr>
              <p:nvPr/>
            </p:nvGrpSpPr>
            <p:grpSpPr bwMode="auto">
              <a:xfrm rot="5400000">
                <a:off x="-4" y="4"/>
                <a:ext cx="115" cy="107"/>
                <a:chOff x="0" y="0"/>
                <a:chExt cx="115" cy="106"/>
              </a:xfrm>
            </p:grpSpPr>
            <p:sp>
              <p:nvSpPr>
                <p:cNvPr id="180" name="Rectangle 180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sz="1500"/>
                </a:p>
              </p:txBody>
            </p:sp>
            <p:sp>
              <p:nvSpPr>
                <p:cNvPr id="181" name="Rectangle 181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sz="1500"/>
                </a:p>
              </p:txBody>
            </p:sp>
          </p:grpSp>
          <p:sp>
            <p:nvSpPr>
              <p:cNvPr id="179" name="Rectangle 182"/>
              <p:cNvSpPr>
                <a:spLocks/>
              </p:cNvSpPr>
              <p:nvPr/>
            </p:nvSpPr>
            <p:spPr bwMode="auto">
              <a:xfrm>
                <a:off x="1" y="0"/>
                <a:ext cx="105" cy="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</p:grpSp>
        <p:grpSp>
          <p:nvGrpSpPr>
            <p:cNvPr id="153" name="Group 183"/>
            <p:cNvGrpSpPr>
              <a:grpSpLocks/>
            </p:cNvGrpSpPr>
            <p:nvPr/>
          </p:nvGrpSpPr>
          <p:grpSpPr bwMode="auto">
            <a:xfrm>
              <a:off x="884" y="94"/>
              <a:ext cx="147" cy="461"/>
              <a:chOff x="0" y="0"/>
              <a:chExt cx="146" cy="460"/>
            </a:xfrm>
          </p:grpSpPr>
          <p:sp>
            <p:nvSpPr>
              <p:cNvPr id="176" name="Rectangle 184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177" name="Rectangle 185"/>
              <p:cNvSpPr>
                <a:spLocks/>
              </p:cNvSpPr>
              <p:nvPr/>
            </p:nvSpPr>
            <p:spPr bwMode="auto">
              <a:xfrm>
                <a:off x="0" y="0"/>
                <a:ext cx="146" cy="4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</p:grpSp>
        <p:sp>
          <p:nvSpPr>
            <p:cNvPr id="154" name="Rectangle 186"/>
            <p:cNvSpPr>
              <a:spLocks/>
            </p:cNvSpPr>
            <p:nvPr/>
          </p:nvSpPr>
          <p:spPr bwMode="auto">
            <a:xfrm>
              <a:off x="902" y="112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55" name="Rectangle 187"/>
            <p:cNvSpPr>
              <a:spLocks/>
            </p:cNvSpPr>
            <p:nvPr/>
          </p:nvSpPr>
          <p:spPr bwMode="auto">
            <a:xfrm>
              <a:off x="902" y="112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56" name="Rectangle 188"/>
            <p:cNvSpPr>
              <a:spLocks/>
            </p:cNvSpPr>
            <p:nvPr/>
          </p:nvSpPr>
          <p:spPr bwMode="auto">
            <a:xfrm>
              <a:off x="902" y="167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57" name="Rectangle 189"/>
            <p:cNvSpPr>
              <a:spLocks/>
            </p:cNvSpPr>
            <p:nvPr/>
          </p:nvSpPr>
          <p:spPr bwMode="auto">
            <a:xfrm>
              <a:off x="902" y="167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58" name="Rectangle 190"/>
            <p:cNvSpPr>
              <a:spLocks/>
            </p:cNvSpPr>
            <p:nvPr/>
          </p:nvSpPr>
          <p:spPr bwMode="auto">
            <a:xfrm>
              <a:off x="902" y="221"/>
              <a:ext cx="47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59" name="Rectangle 191"/>
            <p:cNvSpPr>
              <a:spLocks/>
            </p:cNvSpPr>
            <p:nvPr/>
          </p:nvSpPr>
          <p:spPr bwMode="auto">
            <a:xfrm>
              <a:off x="902" y="221"/>
              <a:ext cx="47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60" name="Rectangle 192"/>
            <p:cNvSpPr>
              <a:spLocks/>
            </p:cNvSpPr>
            <p:nvPr/>
          </p:nvSpPr>
          <p:spPr bwMode="auto">
            <a:xfrm>
              <a:off x="902" y="276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61" name="Rectangle 193"/>
            <p:cNvSpPr>
              <a:spLocks/>
            </p:cNvSpPr>
            <p:nvPr/>
          </p:nvSpPr>
          <p:spPr bwMode="auto">
            <a:xfrm>
              <a:off x="902" y="276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62" name="Rectangle 194"/>
            <p:cNvSpPr>
              <a:spLocks/>
            </p:cNvSpPr>
            <p:nvPr/>
          </p:nvSpPr>
          <p:spPr bwMode="auto">
            <a:xfrm>
              <a:off x="962" y="112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63" name="Rectangle 195"/>
            <p:cNvSpPr>
              <a:spLocks/>
            </p:cNvSpPr>
            <p:nvPr/>
          </p:nvSpPr>
          <p:spPr bwMode="auto">
            <a:xfrm>
              <a:off x="962" y="112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64" name="Rectangle 196"/>
            <p:cNvSpPr>
              <a:spLocks/>
            </p:cNvSpPr>
            <p:nvPr/>
          </p:nvSpPr>
          <p:spPr bwMode="auto">
            <a:xfrm>
              <a:off x="962" y="167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65" name="Rectangle 197"/>
            <p:cNvSpPr>
              <a:spLocks/>
            </p:cNvSpPr>
            <p:nvPr/>
          </p:nvSpPr>
          <p:spPr bwMode="auto">
            <a:xfrm>
              <a:off x="962" y="167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66" name="Rectangle 198"/>
            <p:cNvSpPr>
              <a:spLocks/>
            </p:cNvSpPr>
            <p:nvPr/>
          </p:nvSpPr>
          <p:spPr bwMode="auto">
            <a:xfrm>
              <a:off x="962" y="221"/>
              <a:ext cx="47" cy="43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67" name="Rectangle 199"/>
            <p:cNvSpPr>
              <a:spLocks/>
            </p:cNvSpPr>
            <p:nvPr/>
          </p:nvSpPr>
          <p:spPr bwMode="auto">
            <a:xfrm>
              <a:off x="962" y="221"/>
              <a:ext cx="47" cy="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68" name="Rectangle 200"/>
            <p:cNvSpPr>
              <a:spLocks/>
            </p:cNvSpPr>
            <p:nvPr/>
          </p:nvSpPr>
          <p:spPr bwMode="auto">
            <a:xfrm>
              <a:off x="962" y="276"/>
              <a:ext cx="47" cy="42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69" name="Rectangle 201"/>
            <p:cNvSpPr>
              <a:spLocks/>
            </p:cNvSpPr>
            <p:nvPr/>
          </p:nvSpPr>
          <p:spPr bwMode="auto">
            <a:xfrm>
              <a:off x="962" y="276"/>
              <a:ext cx="47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70" name="Rectangle 202"/>
            <p:cNvSpPr>
              <a:spLocks/>
            </p:cNvSpPr>
            <p:nvPr/>
          </p:nvSpPr>
          <p:spPr bwMode="auto">
            <a:xfrm>
              <a:off x="902" y="342"/>
              <a:ext cx="107" cy="43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grpSp>
          <p:nvGrpSpPr>
            <p:cNvPr id="171" name="Group 203"/>
            <p:cNvGrpSpPr>
              <a:grpSpLocks/>
            </p:cNvGrpSpPr>
            <p:nvPr/>
          </p:nvGrpSpPr>
          <p:grpSpPr bwMode="auto">
            <a:xfrm>
              <a:off x="904" y="413"/>
              <a:ext cx="107" cy="115"/>
              <a:chOff x="0" y="0"/>
              <a:chExt cx="106" cy="115"/>
            </a:xfrm>
          </p:grpSpPr>
          <p:grpSp>
            <p:nvGrpSpPr>
              <p:cNvPr id="172" name="Group 204"/>
              <p:cNvGrpSpPr>
                <a:grpSpLocks/>
              </p:cNvGrpSpPr>
              <p:nvPr/>
            </p:nvGrpSpPr>
            <p:grpSpPr bwMode="auto">
              <a:xfrm rot="5400000">
                <a:off x="-4" y="4"/>
                <a:ext cx="115" cy="107"/>
                <a:chOff x="0" y="0"/>
                <a:chExt cx="115" cy="106"/>
              </a:xfrm>
            </p:grpSpPr>
            <p:sp>
              <p:nvSpPr>
                <p:cNvPr id="174" name="Rectangle 205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sz="1500"/>
                </a:p>
              </p:txBody>
            </p:sp>
            <p:sp>
              <p:nvSpPr>
                <p:cNvPr id="175" name="Rectangle 206"/>
                <p:cNvSpPr>
                  <a:spLocks/>
                </p:cNvSpPr>
                <p:nvPr/>
              </p:nvSpPr>
              <p:spPr bwMode="auto">
                <a:xfrm>
                  <a:off x="0" y="0"/>
                  <a:ext cx="115" cy="1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sz="1500"/>
                </a:p>
              </p:txBody>
            </p:sp>
          </p:grpSp>
          <p:sp>
            <p:nvSpPr>
              <p:cNvPr id="173" name="Rectangle 207"/>
              <p:cNvSpPr>
                <a:spLocks/>
              </p:cNvSpPr>
              <p:nvPr/>
            </p:nvSpPr>
            <p:spPr bwMode="auto">
              <a:xfrm>
                <a:off x="1" y="0"/>
                <a:ext cx="105" cy="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</p:grpSp>
      </p:grpSp>
      <p:grpSp>
        <p:nvGrpSpPr>
          <p:cNvPr id="210" name="Group 208"/>
          <p:cNvGrpSpPr>
            <a:grpSpLocks/>
          </p:cNvGrpSpPr>
          <p:nvPr/>
        </p:nvGrpSpPr>
        <p:grpSpPr bwMode="auto">
          <a:xfrm>
            <a:off x="317500" y="4929353"/>
            <a:ext cx="1765300" cy="600075"/>
            <a:chOff x="0" y="0"/>
            <a:chExt cx="1112" cy="504"/>
          </a:xfrm>
        </p:grpSpPr>
        <p:sp>
          <p:nvSpPr>
            <p:cNvPr id="211" name="Rectangle 209"/>
            <p:cNvSpPr>
              <a:spLocks/>
            </p:cNvSpPr>
            <p:nvPr/>
          </p:nvSpPr>
          <p:spPr bwMode="auto">
            <a:xfrm>
              <a:off x="0" y="0"/>
              <a:ext cx="1112" cy="504"/>
            </a:xfrm>
            <a:prstGeom prst="rect">
              <a:avLst/>
            </a:prstGeom>
            <a:solidFill>
              <a:srgbClr val="66FF66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grpSp>
          <p:nvGrpSpPr>
            <p:cNvPr id="212" name="Group 210"/>
            <p:cNvGrpSpPr>
              <a:grpSpLocks/>
            </p:cNvGrpSpPr>
            <p:nvPr/>
          </p:nvGrpSpPr>
          <p:grpSpPr bwMode="auto">
            <a:xfrm>
              <a:off x="51" y="44"/>
              <a:ext cx="256" cy="424"/>
              <a:chOff x="0" y="0"/>
              <a:chExt cx="256" cy="424"/>
            </a:xfrm>
          </p:grpSpPr>
          <p:sp>
            <p:nvSpPr>
              <p:cNvPr id="228" name="Rectangle 211"/>
              <p:cNvSpPr>
                <a:spLocks/>
              </p:cNvSpPr>
              <p:nvPr/>
            </p:nvSpPr>
            <p:spPr bwMode="auto">
              <a:xfrm>
                <a:off x="0" y="0"/>
                <a:ext cx="256" cy="42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229" name="AutoShape 212"/>
              <p:cNvSpPr>
                <a:spLocks/>
              </p:cNvSpPr>
              <p:nvPr/>
            </p:nvSpPr>
            <p:spPr bwMode="auto">
              <a:xfrm>
                <a:off x="24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230" name="AutoShape 213"/>
              <p:cNvSpPr>
                <a:spLocks/>
              </p:cNvSpPr>
              <p:nvPr/>
            </p:nvSpPr>
            <p:spPr bwMode="auto">
              <a:xfrm>
                <a:off x="60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231" name="AutoShape 214"/>
              <p:cNvSpPr>
                <a:spLocks/>
              </p:cNvSpPr>
              <p:nvPr/>
            </p:nvSpPr>
            <p:spPr bwMode="auto">
              <a:xfrm>
                <a:off x="96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232" name="AutoShape 215"/>
              <p:cNvSpPr>
                <a:spLocks/>
              </p:cNvSpPr>
              <p:nvPr/>
            </p:nvSpPr>
            <p:spPr bwMode="auto">
              <a:xfrm>
                <a:off x="132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233" name="AutoShape 216"/>
              <p:cNvSpPr>
                <a:spLocks/>
              </p:cNvSpPr>
              <p:nvPr/>
            </p:nvSpPr>
            <p:spPr bwMode="auto">
              <a:xfrm>
                <a:off x="168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</p:grpSp>
        <p:grpSp>
          <p:nvGrpSpPr>
            <p:cNvPr id="213" name="Group 217"/>
            <p:cNvGrpSpPr>
              <a:grpSpLocks/>
            </p:cNvGrpSpPr>
            <p:nvPr/>
          </p:nvGrpSpPr>
          <p:grpSpPr bwMode="auto">
            <a:xfrm>
              <a:off x="347" y="44"/>
              <a:ext cx="256" cy="424"/>
              <a:chOff x="0" y="0"/>
              <a:chExt cx="256" cy="424"/>
            </a:xfrm>
          </p:grpSpPr>
          <p:sp>
            <p:nvSpPr>
              <p:cNvPr id="222" name="Rectangle 218"/>
              <p:cNvSpPr>
                <a:spLocks/>
              </p:cNvSpPr>
              <p:nvPr/>
            </p:nvSpPr>
            <p:spPr bwMode="auto">
              <a:xfrm>
                <a:off x="0" y="0"/>
                <a:ext cx="256" cy="42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223" name="AutoShape 219"/>
              <p:cNvSpPr>
                <a:spLocks/>
              </p:cNvSpPr>
              <p:nvPr/>
            </p:nvSpPr>
            <p:spPr bwMode="auto">
              <a:xfrm>
                <a:off x="24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224" name="AutoShape 220"/>
              <p:cNvSpPr>
                <a:spLocks/>
              </p:cNvSpPr>
              <p:nvPr/>
            </p:nvSpPr>
            <p:spPr bwMode="auto">
              <a:xfrm>
                <a:off x="60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225" name="AutoShape 221"/>
              <p:cNvSpPr>
                <a:spLocks/>
              </p:cNvSpPr>
              <p:nvPr/>
            </p:nvSpPr>
            <p:spPr bwMode="auto">
              <a:xfrm>
                <a:off x="96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226" name="AutoShape 222"/>
              <p:cNvSpPr>
                <a:spLocks/>
              </p:cNvSpPr>
              <p:nvPr/>
            </p:nvSpPr>
            <p:spPr bwMode="auto">
              <a:xfrm>
                <a:off x="132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227" name="AutoShape 223"/>
              <p:cNvSpPr>
                <a:spLocks/>
              </p:cNvSpPr>
              <p:nvPr/>
            </p:nvSpPr>
            <p:spPr bwMode="auto">
              <a:xfrm>
                <a:off x="168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</p:grpSp>
        <p:grpSp>
          <p:nvGrpSpPr>
            <p:cNvPr id="214" name="Group 224"/>
            <p:cNvGrpSpPr>
              <a:grpSpLocks/>
            </p:cNvGrpSpPr>
            <p:nvPr/>
          </p:nvGrpSpPr>
          <p:grpSpPr bwMode="auto">
            <a:xfrm>
              <a:off x="803" y="44"/>
              <a:ext cx="256" cy="424"/>
              <a:chOff x="0" y="0"/>
              <a:chExt cx="256" cy="424"/>
            </a:xfrm>
          </p:grpSpPr>
          <p:sp>
            <p:nvSpPr>
              <p:cNvPr id="216" name="Rectangle 225"/>
              <p:cNvSpPr>
                <a:spLocks/>
              </p:cNvSpPr>
              <p:nvPr/>
            </p:nvSpPr>
            <p:spPr bwMode="auto">
              <a:xfrm>
                <a:off x="0" y="0"/>
                <a:ext cx="256" cy="42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217" name="AutoShape 226"/>
              <p:cNvSpPr>
                <a:spLocks/>
              </p:cNvSpPr>
              <p:nvPr/>
            </p:nvSpPr>
            <p:spPr bwMode="auto">
              <a:xfrm>
                <a:off x="24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218" name="AutoShape 227"/>
              <p:cNvSpPr>
                <a:spLocks/>
              </p:cNvSpPr>
              <p:nvPr/>
            </p:nvSpPr>
            <p:spPr bwMode="auto">
              <a:xfrm>
                <a:off x="60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219" name="AutoShape 228"/>
              <p:cNvSpPr>
                <a:spLocks/>
              </p:cNvSpPr>
              <p:nvPr/>
            </p:nvSpPr>
            <p:spPr bwMode="auto">
              <a:xfrm>
                <a:off x="96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220" name="AutoShape 229"/>
              <p:cNvSpPr>
                <a:spLocks/>
              </p:cNvSpPr>
              <p:nvPr/>
            </p:nvSpPr>
            <p:spPr bwMode="auto">
              <a:xfrm>
                <a:off x="132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221" name="AutoShape 230"/>
              <p:cNvSpPr>
                <a:spLocks/>
              </p:cNvSpPr>
              <p:nvPr/>
            </p:nvSpPr>
            <p:spPr bwMode="auto">
              <a:xfrm>
                <a:off x="168" y="40"/>
                <a:ext cx="60" cy="337"/>
              </a:xfrm>
              <a:custGeom>
                <a:avLst/>
                <a:gdLst>
                  <a:gd name="T0" fmla="*/ 0 w 21374"/>
                  <a:gd name="T1" fmla="*/ 0 h 21600"/>
                  <a:gd name="T2" fmla="*/ 21374 w 21374"/>
                  <a:gd name="T3" fmla="*/ 21600 h 21600"/>
                </a:gdLst>
                <a:ahLst/>
                <a:cxnLst/>
                <a:rect l="T0" t="T1" r="T2" b="T3"/>
                <a:pathLst>
                  <a:path w="21374" h="21600">
                    <a:moveTo>
                      <a:pt x="1379" y="0"/>
                    </a:moveTo>
                    <a:cubicBezTo>
                      <a:pt x="11489" y="2208"/>
                      <a:pt x="21600" y="4415"/>
                      <a:pt x="21370" y="6683"/>
                    </a:cubicBezTo>
                    <a:cubicBezTo>
                      <a:pt x="21140" y="8950"/>
                      <a:pt x="0" y="11118"/>
                      <a:pt x="0" y="13604"/>
                    </a:cubicBezTo>
                    <a:cubicBezTo>
                      <a:pt x="0" y="16091"/>
                      <a:pt x="10685" y="18835"/>
                      <a:pt x="21370" y="216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</p:grpSp>
        <p:sp>
          <p:nvSpPr>
            <p:cNvPr id="215" name="Rectangle 231"/>
            <p:cNvSpPr>
              <a:spLocks/>
            </p:cNvSpPr>
            <p:nvPr/>
          </p:nvSpPr>
          <p:spPr bwMode="auto">
            <a:xfrm>
              <a:off x="584" y="128"/>
              <a:ext cx="143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33867" bIns="0">
              <a:spAutoFit/>
            </a:bodyPr>
            <a:lstStyle/>
            <a:p>
              <a:pPr marL="33072"/>
              <a:r>
                <a:rPr lang="en-US" sz="1500">
                  <a:solidFill>
                    <a:srgbClr val="000000"/>
                  </a:solidFill>
                  <a:latin typeface="Arial Bold" charset="0"/>
                  <a:cs typeface="Arial Bold" charset="0"/>
                  <a:sym typeface="Arial Bold" charset="0"/>
                </a:rPr>
                <a:t>...</a:t>
              </a:r>
            </a:p>
          </p:txBody>
        </p:sp>
      </p:grpSp>
      <p:sp>
        <p:nvSpPr>
          <p:cNvPr id="234" name="Rectangle 232"/>
          <p:cNvSpPr>
            <a:spLocks/>
          </p:cNvSpPr>
          <p:nvPr/>
        </p:nvSpPr>
        <p:spPr bwMode="auto">
          <a:xfrm>
            <a:off x="931755" y="5548479"/>
            <a:ext cx="391348" cy="2051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3867" bIns="0">
            <a:spAutoFit/>
          </a:bodyPr>
          <a:lstStyle/>
          <a:p>
            <a:pPr marL="33072" algn="ctr"/>
            <a:r>
              <a:rPr lang="en-US" sz="1333">
                <a:latin typeface="Trebuchet MS" pitchFamily="34" charset="0"/>
                <a:cs typeface="Arial" charset="0"/>
              </a:rPr>
              <a:t>Grid</a:t>
            </a:r>
          </a:p>
        </p:txBody>
      </p:sp>
      <p:sp>
        <p:nvSpPr>
          <p:cNvPr id="235" name="Rectangle 233"/>
          <p:cNvSpPr>
            <a:spLocks/>
          </p:cNvSpPr>
          <p:nvPr/>
        </p:nvSpPr>
        <p:spPr bwMode="auto">
          <a:xfrm>
            <a:off x="3106174" y="5586579"/>
            <a:ext cx="574089" cy="2051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3867" bIns="0">
            <a:spAutoFit/>
          </a:bodyPr>
          <a:lstStyle/>
          <a:p>
            <a:pPr marL="33072" algn="ctr"/>
            <a:r>
              <a:rPr lang="en-US" sz="1333">
                <a:latin typeface="Trebuchet MS" pitchFamily="34" charset="0"/>
                <a:cs typeface="Arial" charset="0"/>
              </a:rPr>
              <a:t>Device</a:t>
            </a:r>
          </a:p>
        </p:txBody>
      </p:sp>
      <p:sp>
        <p:nvSpPr>
          <p:cNvPr id="236" name="Rectangle 234"/>
          <p:cNvSpPr>
            <a:spLocks/>
          </p:cNvSpPr>
          <p:nvPr/>
        </p:nvSpPr>
        <p:spPr bwMode="auto">
          <a:xfrm>
            <a:off x="4533900" y="5051989"/>
            <a:ext cx="4381500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3867" bIns="0"/>
          <a:lstStyle/>
          <a:p>
            <a:pPr marL="33072"/>
            <a:r>
              <a:rPr lang="en-US" sz="1500" dirty="0">
                <a:latin typeface="Trebuchet MS" pitchFamily="34" charset="0"/>
                <a:cs typeface="Arial" charset="0"/>
              </a:rPr>
              <a:t>A kernel is launched as a grid of thread blocks</a:t>
            </a:r>
          </a:p>
        </p:txBody>
      </p:sp>
      <p:sp>
        <p:nvSpPr>
          <p:cNvPr id="237" name="Rectangle 234"/>
          <p:cNvSpPr>
            <a:spLocks/>
          </p:cNvSpPr>
          <p:nvPr/>
        </p:nvSpPr>
        <p:spPr bwMode="auto">
          <a:xfrm>
            <a:off x="4533900" y="5463034"/>
            <a:ext cx="4432300" cy="4522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3867" bIns="0"/>
          <a:lstStyle/>
          <a:p>
            <a:pPr marL="33072"/>
            <a:r>
              <a:rPr lang="en-US" sz="1500" dirty="0">
                <a:latin typeface="Trebuchet MS" pitchFamily="34" charset="0"/>
                <a:cs typeface="Arial" charset="0"/>
              </a:rPr>
              <a:t>Blocks and grids can be multi dimensional (</a:t>
            </a:r>
            <a:r>
              <a:rPr lang="en-US" sz="1500" dirty="0" err="1">
                <a:latin typeface="Trebuchet MS" pitchFamily="34" charset="0"/>
                <a:cs typeface="Arial" charset="0"/>
              </a:rPr>
              <a:t>x,y,z</a:t>
            </a:r>
            <a:r>
              <a:rPr lang="en-US" sz="1500" dirty="0">
                <a:latin typeface="Trebuchet MS" pitchFamily="34" charset="0"/>
                <a:cs typeface="Arial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24800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17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CUDA Warps</a:t>
            </a:r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548188" y="3173399"/>
            <a:ext cx="508000" cy="904875"/>
            <a:chOff x="0" y="0"/>
            <a:chExt cx="320" cy="760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0" y="0"/>
              <a:ext cx="320" cy="760"/>
              <a:chOff x="0" y="0"/>
              <a:chExt cx="320" cy="760"/>
            </a:xfrm>
          </p:grpSpPr>
          <p:sp>
            <p:nvSpPr>
              <p:cNvPr id="31" name="Rectangle 6"/>
              <p:cNvSpPr>
                <a:spLocks/>
              </p:cNvSpPr>
              <p:nvPr/>
            </p:nvSpPr>
            <p:spPr bwMode="auto">
              <a:xfrm>
                <a:off x="0" y="0"/>
                <a:ext cx="320" cy="76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  <p:sp>
            <p:nvSpPr>
              <p:cNvPr id="32" name="Rectangle 7"/>
              <p:cNvSpPr>
                <a:spLocks/>
              </p:cNvSpPr>
              <p:nvPr/>
            </p:nvSpPr>
            <p:spPr bwMode="auto">
              <a:xfrm>
                <a:off x="0" y="0"/>
                <a:ext cx="320" cy="7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</p:grp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40" y="30"/>
              <a:ext cx="101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40" y="30"/>
              <a:ext cx="101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40" y="120"/>
              <a:ext cx="101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40" y="120"/>
              <a:ext cx="101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40" y="210"/>
              <a:ext cx="101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40" y="210"/>
              <a:ext cx="101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40" y="300"/>
              <a:ext cx="101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 bwMode="auto">
            <a:xfrm>
              <a:off x="40" y="300"/>
              <a:ext cx="101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170" y="30"/>
              <a:ext cx="102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170" y="30"/>
              <a:ext cx="102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 bwMode="auto">
            <a:xfrm>
              <a:off x="170" y="120"/>
              <a:ext cx="102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170" y="120"/>
              <a:ext cx="102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70" y="210"/>
              <a:ext cx="102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170" y="210"/>
              <a:ext cx="102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170" y="300"/>
              <a:ext cx="102" cy="70"/>
            </a:xfrm>
            <a:prstGeom prst="rect">
              <a:avLst/>
            </a:prstGeom>
            <a:solidFill>
              <a:srgbClr val="FE7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70" y="300"/>
              <a:ext cx="102" cy="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 bwMode="auto">
            <a:xfrm>
              <a:off x="40" y="410"/>
              <a:ext cx="232" cy="70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43" y="525"/>
              <a:ext cx="233" cy="190"/>
              <a:chOff x="0" y="0"/>
              <a:chExt cx="232" cy="190"/>
            </a:xfrm>
          </p:grpSpPr>
          <p:grpSp>
            <p:nvGrpSpPr>
              <p:cNvPr id="27" name="Group 26"/>
              <p:cNvGrpSpPr>
                <a:grpSpLocks/>
              </p:cNvGrpSpPr>
              <p:nvPr/>
            </p:nvGrpSpPr>
            <p:grpSpPr bwMode="auto">
              <a:xfrm rot="5400000">
                <a:off x="21" y="-21"/>
                <a:ext cx="190" cy="232"/>
                <a:chOff x="0" y="0"/>
                <a:chExt cx="190" cy="232"/>
              </a:xfrm>
            </p:grpSpPr>
            <p:sp>
              <p:nvSpPr>
                <p:cNvPr id="29" name="Rectangle 27"/>
                <p:cNvSpPr>
                  <a:spLocks/>
                </p:cNvSpPr>
                <p:nvPr/>
              </p:nvSpPr>
              <p:spPr bwMode="auto">
                <a:xfrm>
                  <a:off x="0" y="0"/>
                  <a:ext cx="190" cy="232"/>
                </a:xfrm>
                <a:prstGeom prst="rect">
                  <a:avLst/>
                </a:prstGeom>
                <a:solidFill>
                  <a:srgbClr val="99CC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sz="1500"/>
                </a:p>
              </p:txBody>
            </p:sp>
            <p:sp>
              <p:nvSpPr>
                <p:cNvPr id="30" name="Rectangle 28"/>
                <p:cNvSpPr>
                  <a:spLocks/>
                </p:cNvSpPr>
                <p:nvPr/>
              </p:nvSpPr>
              <p:spPr bwMode="auto">
                <a:xfrm>
                  <a:off x="0" y="0"/>
                  <a:ext cx="190" cy="23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sz="1500"/>
                </a:p>
              </p:txBody>
            </p:sp>
          </p:grpSp>
          <p:sp>
            <p:nvSpPr>
              <p:cNvPr id="28" name="Rectangle 29"/>
              <p:cNvSpPr>
                <a:spLocks/>
              </p:cNvSpPr>
              <p:nvPr/>
            </p:nvSpPr>
            <p:spPr bwMode="auto">
              <a:xfrm>
                <a:off x="2" y="0"/>
                <a:ext cx="229" cy="12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500"/>
              </a:p>
            </p:txBody>
          </p:sp>
        </p:grpSp>
      </p:grpSp>
      <p:sp>
        <p:nvSpPr>
          <p:cNvPr id="33" name="Rectangle 30"/>
          <p:cNvSpPr>
            <a:spLocks/>
          </p:cNvSpPr>
          <p:nvPr/>
        </p:nvSpPr>
        <p:spPr bwMode="auto">
          <a:xfrm>
            <a:off x="828580" y="3992649"/>
            <a:ext cx="654239" cy="4102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3867" bIns="0">
            <a:spAutoFit/>
          </a:bodyPr>
          <a:lstStyle/>
          <a:p>
            <a:pPr marL="33072" algn="ctr"/>
            <a:r>
              <a:rPr lang="en-US" sz="1333" dirty="0">
                <a:latin typeface="Trebuchet MS" pitchFamily="34" charset="0"/>
                <a:cs typeface="Arial" charset="0"/>
              </a:rPr>
              <a:t>Thread </a:t>
            </a:r>
          </a:p>
          <a:p>
            <a:pPr marL="33072" algn="ctr"/>
            <a:r>
              <a:rPr lang="en-US" sz="1333" dirty="0">
                <a:latin typeface="Trebuchet MS" pitchFamily="34" charset="0"/>
                <a:cs typeface="Arial" charset="0"/>
              </a:rPr>
              <a:t>Block</a:t>
            </a:r>
          </a:p>
        </p:txBody>
      </p:sp>
      <p:sp>
        <p:nvSpPr>
          <p:cNvPr id="34" name="Rectangle 31"/>
          <p:cNvSpPr>
            <a:spLocks/>
          </p:cNvSpPr>
          <p:nvPr/>
        </p:nvSpPr>
        <p:spPr bwMode="auto">
          <a:xfrm>
            <a:off x="4196959" y="4123916"/>
            <a:ext cx="1172010" cy="2051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3867" bIns="0">
            <a:spAutoFit/>
          </a:bodyPr>
          <a:lstStyle/>
          <a:p>
            <a:pPr marL="33072"/>
            <a:r>
              <a:rPr lang="en-US" sz="1333" dirty="0">
                <a:latin typeface="Trebuchet MS" pitchFamily="34" charset="0"/>
                <a:cs typeface="Arial" charset="0"/>
              </a:rPr>
              <a:t>Multiprocessor</a:t>
            </a:r>
          </a:p>
        </p:txBody>
      </p:sp>
      <p:sp>
        <p:nvSpPr>
          <p:cNvPr id="35" name="Rectangle 32"/>
          <p:cNvSpPr>
            <a:spLocks/>
          </p:cNvSpPr>
          <p:nvPr/>
        </p:nvSpPr>
        <p:spPr bwMode="auto">
          <a:xfrm>
            <a:off x="2146300" y="3194831"/>
            <a:ext cx="1270000" cy="247650"/>
          </a:xfrm>
          <a:prstGeom prst="rect">
            <a:avLst/>
          </a:prstGeom>
          <a:solidFill>
            <a:srgbClr val="FFCC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3866" bIns="0" anchor="ctr"/>
          <a:lstStyle/>
          <a:p>
            <a:pPr marL="33072" algn="ctr"/>
            <a:r>
              <a:rPr lang="en-US" sz="1167">
                <a:solidFill>
                  <a:srgbClr val="000000"/>
                </a:solidFill>
                <a:cs typeface="Arial" charset="0"/>
              </a:rPr>
              <a:t>32 Threads</a:t>
            </a:r>
          </a:p>
        </p:txBody>
      </p:sp>
      <p:sp>
        <p:nvSpPr>
          <p:cNvPr id="36" name="Rectangle 33"/>
          <p:cNvSpPr>
            <a:spLocks/>
          </p:cNvSpPr>
          <p:nvPr/>
        </p:nvSpPr>
        <p:spPr bwMode="auto">
          <a:xfrm>
            <a:off x="2146300" y="3499631"/>
            <a:ext cx="1270000" cy="247650"/>
          </a:xfrm>
          <a:prstGeom prst="rect">
            <a:avLst/>
          </a:prstGeom>
          <a:solidFill>
            <a:srgbClr val="FFCC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3866" bIns="0" anchor="ctr"/>
          <a:lstStyle/>
          <a:p>
            <a:pPr marL="33072" algn="ctr"/>
            <a:r>
              <a:rPr lang="en-US" sz="1167">
                <a:solidFill>
                  <a:srgbClr val="000000"/>
                </a:solidFill>
                <a:cs typeface="Arial" charset="0"/>
              </a:rPr>
              <a:t>32 Threads</a:t>
            </a:r>
          </a:p>
        </p:txBody>
      </p:sp>
      <p:sp>
        <p:nvSpPr>
          <p:cNvPr id="37" name="Rectangle 34"/>
          <p:cNvSpPr>
            <a:spLocks/>
          </p:cNvSpPr>
          <p:nvPr/>
        </p:nvSpPr>
        <p:spPr bwMode="auto">
          <a:xfrm>
            <a:off x="2146300" y="3794906"/>
            <a:ext cx="1270000" cy="247650"/>
          </a:xfrm>
          <a:prstGeom prst="rect">
            <a:avLst/>
          </a:prstGeom>
          <a:solidFill>
            <a:srgbClr val="FFCC66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3866" bIns="0" anchor="ctr"/>
          <a:lstStyle/>
          <a:p>
            <a:pPr marL="33072" algn="ctr"/>
            <a:r>
              <a:rPr lang="en-US" sz="1167">
                <a:solidFill>
                  <a:srgbClr val="000000"/>
                </a:solidFill>
                <a:cs typeface="Arial" charset="0"/>
              </a:rPr>
              <a:t>32 Threads</a:t>
            </a:r>
          </a:p>
        </p:txBody>
      </p: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723900" y="3271031"/>
            <a:ext cx="863600" cy="647700"/>
            <a:chOff x="0" y="0"/>
            <a:chExt cx="544" cy="544"/>
          </a:xfrm>
        </p:grpSpPr>
        <p:sp>
          <p:nvSpPr>
            <p:cNvPr id="39" name="Rectangle 36"/>
            <p:cNvSpPr>
              <a:spLocks/>
            </p:cNvSpPr>
            <p:nvPr/>
          </p:nvSpPr>
          <p:spPr bwMode="auto">
            <a:xfrm>
              <a:off x="0" y="0"/>
              <a:ext cx="544" cy="54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rgbClr val="FFCC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40" name="AutoShape 37"/>
            <p:cNvSpPr>
              <a:spLocks/>
            </p:cNvSpPr>
            <p:nvPr/>
          </p:nvSpPr>
          <p:spPr bwMode="auto">
            <a:xfrm>
              <a:off x="36" y="52"/>
              <a:ext cx="89" cy="432"/>
            </a:xfrm>
            <a:custGeom>
              <a:avLst/>
              <a:gdLst>
                <a:gd name="T0" fmla="*/ 0 w 21374"/>
                <a:gd name="T1" fmla="*/ 0 h 21600"/>
                <a:gd name="T2" fmla="*/ 21374 w 21374"/>
                <a:gd name="T3" fmla="*/ 21600 h 21600"/>
              </a:gdLst>
              <a:ahLst/>
              <a:cxnLst/>
              <a:rect l="T0" t="T1" r="T2" b="T3"/>
              <a:pathLst>
                <a:path w="21374" h="21600">
                  <a:moveTo>
                    <a:pt x="1379" y="0"/>
                  </a:moveTo>
                  <a:cubicBezTo>
                    <a:pt x="11489" y="2208"/>
                    <a:pt x="21600" y="4415"/>
                    <a:pt x="21370" y="6683"/>
                  </a:cubicBezTo>
                  <a:cubicBezTo>
                    <a:pt x="21140" y="8950"/>
                    <a:pt x="0" y="11118"/>
                    <a:pt x="0" y="13604"/>
                  </a:cubicBezTo>
                  <a:cubicBezTo>
                    <a:pt x="0" y="16091"/>
                    <a:pt x="10685" y="18835"/>
                    <a:pt x="21370" y="2160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41" name="AutoShape 38"/>
            <p:cNvSpPr>
              <a:spLocks/>
            </p:cNvSpPr>
            <p:nvPr/>
          </p:nvSpPr>
          <p:spPr bwMode="auto">
            <a:xfrm>
              <a:off x="89" y="52"/>
              <a:ext cx="90" cy="432"/>
            </a:xfrm>
            <a:custGeom>
              <a:avLst/>
              <a:gdLst>
                <a:gd name="T0" fmla="*/ 0 w 21374"/>
                <a:gd name="T1" fmla="*/ 0 h 21600"/>
                <a:gd name="T2" fmla="*/ 21374 w 21374"/>
                <a:gd name="T3" fmla="*/ 21600 h 21600"/>
              </a:gdLst>
              <a:ahLst/>
              <a:cxnLst/>
              <a:rect l="T0" t="T1" r="T2" b="T3"/>
              <a:pathLst>
                <a:path w="21374" h="21600">
                  <a:moveTo>
                    <a:pt x="1379" y="0"/>
                  </a:moveTo>
                  <a:cubicBezTo>
                    <a:pt x="11489" y="2208"/>
                    <a:pt x="21600" y="4415"/>
                    <a:pt x="21370" y="6683"/>
                  </a:cubicBezTo>
                  <a:cubicBezTo>
                    <a:pt x="21140" y="8950"/>
                    <a:pt x="0" y="11118"/>
                    <a:pt x="0" y="13604"/>
                  </a:cubicBezTo>
                  <a:cubicBezTo>
                    <a:pt x="0" y="16091"/>
                    <a:pt x="10685" y="18835"/>
                    <a:pt x="21370" y="2160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42" name="AutoShape 39"/>
            <p:cNvSpPr>
              <a:spLocks/>
            </p:cNvSpPr>
            <p:nvPr/>
          </p:nvSpPr>
          <p:spPr bwMode="auto">
            <a:xfrm>
              <a:off x="143" y="52"/>
              <a:ext cx="90" cy="432"/>
            </a:xfrm>
            <a:custGeom>
              <a:avLst/>
              <a:gdLst>
                <a:gd name="T0" fmla="*/ 0 w 21374"/>
                <a:gd name="T1" fmla="*/ 0 h 21600"/>
                <a:gd name="T2" fmla="*/ 21374 w 21374"/>
                <a:gd name="T3" fmla="*/ 21600 h 21600"/>
              </a:gdLst>
              <a:ahLst/>
              <a:cxnLst/>
              <a:rect l="T0" t="T1" r="T2" b="T3"/>
              <a:pathLst>
                <a:path w="21374" h="21600">
                  <a:moveTo>
                    <a:pt x="1379" y="0"/>
                  </a:moveTo>
                  <a:cubicBezTo>
                    <a:pt x="11489" y="2208"/>
                    <a:pt x="21600" y="4415"/>
                    <a:pt x="21370" y="6683"/>
                  </a:cubicBezTo>
                  <a:cubicBezTo>
                    <a:pt x="21140" y="8950"/>
                    <a:pt x="0" y="11118"/>
                    <a:pt x="0" y="13604"/>
                  </a:cubicBezTo>
                  <a:cubicBezTo>
                    <a:pt x="0" y="16091"/>
                    <a:pt x="10685" y="18835"/>
                    <a:pt x="21370" y="2160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43" name="AutoShape 40"/>
            <p:cNvSpPr>
              <a:spLocks/>
            </p:cNvSpPr>
            <p:nvPr/>
          </p:nvSpPr>
          <p:spPr bwMode="auto">
            <a:xfrm>
              <a:off x="197" y="52"/>
              <a:ext cx="89" cy="432"/>
            </a:xfrm>
            <a:custGeom>
              <a:avLst/>
              <a:gdLst>
                <a:gd name="T0" fmla="*/ 0 w 21374"/>
                <a:gd name="T1" fmla="*/ 0 h 21600"/>
                <a:gd name="T2" fmla="*/ 21374 w 21374"/>
                <a:gd name="T3" fmla="*/ 21600 h 21600"/>
              </a:gdLst>
              <a:ahLst/>
              <a:cxnLst/>
              <a:rect l="T0" t="T1" r="T2" b="T3"/>
              <a:pathLst>
                <a:path w="21374" h="21600">
                  <a:moveTo>
                    <a:pt x="1379" y="0"/>
                  </a:moveTo>
                  <a:cubicBezTo>
                    <a:pt x="11489" y="2208"/>
                    <a:pt x="21600" y="4415"/>
                    <a:pt x="21370" y="6683"/>
                  </a:cubicBezTo>
                  <a:cubicBezTo>
                    <a:pt x="21140" y="8950"/>
                    <a:pt x="0" y="11118"/>
                    <a:pt x="0" y="13604"/>
                  </a:cubicBezTo>
                  <a:cubicBezTo>
                    <a:pt x="0" y="16091"/>
                    <a:pt x="10685" y="18835"/>
                    <a:pt x="21370" y="2160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44" name="AutoShape 41"/>
            <p:cNvSpPr>
              <a:spLocks/>
            </p:cNvSpPr>
            <p:nvPr/>
          </p:nvSpPr>
          <p:spPr bwMode="auto">
            <a:xfrm>
              <a:off x="411" y="52"/>
              <a:ext cx="90" cy="432"/>
            </a:xfrm>
            <a:custGeom>
              <a:avLst/>
              <a:gdLst>
                <a:gd name="T0" fmla="*/ 0 w 21374"/>
                <a:gd name="T1" fmla="*/ 0 h 21600"/>
                <a:gd name="T2" fmla="*/ 21374 w 21374"/>
                <a:gd name="T3" fmla="*/ 21600 h 21600"/>
              </a:gdLst>
              <a:ahLst/>
              <a:cxnLst/>
              <a:rect l="T0" t="T1" r="T2" b="T3"/>
              <a:pathLst>
                <a:path w="21374" h="21600">
                  <a:moveTo>
                    <a:pt x="1379" y="0"/>
                  </a:moveTo>
                  <a:cubicBezTo>
                    <a:pt x="11489" y="2208"/>
                    <a:pt x="21600" y="4415"/>
                    <a:pt x="21370" y="6683"/>
                  </a:cubicBezTo>
                  <a:cubicBezTo>
                    <a:pt x="21140" y="8950"/>
                    <a:pt x="0" y="11118"/>
                    <a:pt x="0" y="13604"/>
                  </a:cubicBezTo>
                  <a:cubicBezTo>
                    <a:pt x="0" y="16091"/>
                    <a:pt x="10685" y="18835"/>
                    <a:pt x="21370" y="2160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500"/>
            </a:p>
          </p:txBody>
        </p:sp>
        <p:sp>
          <p:nvSpPr>
            <p:cNvPr id="45" name="Rectangle 42"/>
            <p:cNvSpPr>
              <a:spLocks/>
            </p:cNvSpPr>
            <p:nvPr/>
          </p:nvSpPr>
          <p:spPr bwMode="auto">
            <a:xfrm>
              <a:off x="191" y="88"/>
              <a:ext cx="176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33866" bIns="0">
              <a:spAutoFit/>
            </a:bodyPr>
            <a:lstStyle/>
            <a:p>
              <a:pPr marL="33072"/>
              <a:r>
                <a:rPr lang="en-US" sz="2000">
                  <a:solidFill>
                    <a:srgbClr val="000000"/>
                  </a:solidFill>
                  <a:cs typeface="Arial" charset="0"/>
                </a:rPr>
                <a:t>...</a:t>
              </a:r>
            </a:p>
          </p:txBody>
        </p:sp>
      </p:grpSp>
      <p:sp>
        <p:nvSpPr>
          <p:cNvPr id="46" name="Rectangle 43"/>
          <p:cNvSpPr>
            <a:spLocks/>
          </p:cNvSpPr>
          <p:nvPr/>
        </p:nvSpPr>
        <p:spPr bwMode="auto">
          <a:xfrm>
            <a:off x="2519839" y="4123915"/>
            <a:ext cx="522922" cy="2051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3867" bIns="0">
            <a:spAutoFit/>
          </a:bodyPr>
          <a:lstStyle/>
          <a:p>
            <a:pPr marL="33072" algn="ctr"/>
            <a:r>
              <a:rPr lang="en-US" sz="1333" dirty="0">
                <a:latin typeface="Trebuchet MS" pitchFamily="34" charset="0"/>
                <a:cs typeface="Arial" charset="0"/>
              </a:rPr>
              <a:t>Warps</a:t>
            </a:r>
          </a:p>
        </p:txBody>
      </p:sp>
      <p:sp>
        <p:nvSpPr>
          <p:cNvPr id="47" name="Rectangle 51"/>
          <p:cNvSpPr>
            <a:spLocks/>
          </p:cNvSpPr>
          <p:nvPr/>
        </p:nvSpPr>
        <p:spPr bwMode="auto">
          <a:xfrm>
            <a:off x="5727700" y="2791429"/>
            <a:ext cx="3200400" cy="28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3867" bIns="0"/>
          <a:lstStyle/>
          <a:p>
            <a:pPr marL="33072"/>
            <a:r>
              <a:rPr lang="en-US" sz="2000" dirty="0">
                <a:latin typeface="Trebuchet MS" pitchFamily="34" charset="0"/>
                <a:cs typeface="Arial" charset="0"/>
              </a:rPr>
              <a:t>A thread block consists of a groups of warps</a:t>
            </a:r>
          </a:p>
          <a:p>
            <a:pPr marL="33072"/>
            <a:endParaRPr lang="en-US" sz="2000" dirty="0">
              <a:latin typeface="Trebuchet MS" pitchFamily="34" charset="0"/>
              <a:cs typeface="Arial" charset="0"/>
            </a:endParaRPr>
          </a:p>
          <a:p>
            <a:pPr marL="33072"/>
            <a:r>
              <a:rPr lang="en-US" sz="2000" dirty="0">
                <a:latin typeface="Trebuchet MS" pitchFamily="34" charset="0"/>
                <a:cs typeface="Arial" charset="0"/>
              </a:rPr>
              <a:t>A warp is executed physically in parallel (SIMT) on a multiprocessor</a:t>
            </a:r>
          </a:p>
          <a:p>
            <a:pPr marL="33072"/>
            <a:endParaRPr lang="en-US" sz="2000" dirty="0">
              <a:latin typeface="Trebuchet MS" pitchFamily="34" charset="0"/>
              <a:cs typeface="Arial" charset="0"/>
            </a:endParaRPr>
          </a:p>
          <a:p>
            <a:pPr marL="33072"/>
            <a:r>
              <a:rPr lang="en-US" sz="2000" dirty="0">
                <a:latin typeface="Trebuchet MS" pitchFamily="34" charset="0"/>
                <a:cs typeface="Arial" charset="0"/>
              </a:rPr>
              <a:t>Currently all NVIDIA GPUs use a warp size of 32</a:t>
            </a:r>
          </a:p>
        </p:txBody>
      </p:sp>
      <p:sp>
        <p:nvSpPr>
          <p:cNvPr id="48" name="AutoShape 53"/>
          <p:cNvSpPr>
            <a:spLocks/>
          </p:cNvSpPr>
          <p:nvPr/>
        </p:nvSpPr>
        <p:spPr bwMode="auto">
          <a:xfrm>
            <a:off x="3505200" y="3213881"/>
            <a:ext cx="914400" cy="219075"/>
          </a:xfrm>
          <a:prstGeom prst="rightArrow">
            <a:avLst>
              <a:gd name="adj1" fmla="val 36843"/>
              <a:gd name="adj2" fmla="val 117391"/>
            </a:avLst>
          </a:prstGeom>
          <a:solidFill>
            <a:srgbClr val="99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500"/>
          </a:p>
        </p:txBody>
      </p:sp>
      <p:sp>
        <p:nvSpPr>
          <p:cNvPr id="49" name="Rectangle 54"/>
          <p:cNvSpPr>
            <a:spLocks/>
          </p:cNvSpPr>
          <p:nvPr/>
        </p:nvSpPr>
        <p:spPr bwMode="auto">
          <a:xfrm>
            <a:off x="1714500" y="3461531"/>
            <a:ext cx="21661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3866" bIns="0">
            <a:spAutoFit/>
          </a:bodyPr>
          <a:lstStyle/>
          <a:p>
            <a:pPr marL="33072"/>
            <a:r>
              <a:rPr lang="en-US" sz="2000">
                <a:latin typeface="Arial Bold" charset="0"/>
                <a:cs typeface="Arial Bold" charset="0"/>
                <a:sym typeface="Arial Bold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215251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18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Mapping OpenACC </a:t>
            </a:r>
            <a:r>
              <a:rPr lang="de-DE" dirty="0" err="1"/>
              <a:t>to</a:t>
            </a:r>
            <a:r>
              <a:rPr lang="de-DE" dirty="0"/>
              <a:t> CUDA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compiler is free to do what it wants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general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gang: mapped to blocks		</a:t>
            </a:r>
            <a:r>
              <a:rPr lang="en-US"/>
              <a:t>(COARSE </a:t>
            </a:r>
            <a:r>
              <a:rPr lang="en-US" dirty="0"/>
              <a:t>GRAIN)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worker: mapped to threads	(FINE GRAIN)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vector: mapped to threads		(FINE SIMD/SIMT)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Exact mapping is compiler dependent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Tips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Use a vector size that is divisible by 32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Block size is </a:t>
            </a:r>
            <a:r>
              <a:rPr lang="en-US" dirty="0" err="1"/>
              <a:t>num_workers</a:t>
            </a:r>
            <a:r>
              <a:rPr lang="en-US" dirty="0"/>
              <a:t> * </a:t>
            </a:r>
            <a:r>
              <a:rPr lang="en-US" dirty="0" err="1"/>
              <a:t>vector_length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0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19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OpenACC gang, worker, vector clauses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Gang, worker, vector can be added to a loop clause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 the size using the following clauses on the parallel region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Parallel: </a:t>
            </a:r>
            <a:r>
              <a:rPr lang="en-US" dirty="0" err="1"/>
              <a:t>num_gangs</a:t>
            </a:r>
            <a:r>
              <a:rPr lang="en-US" dirty="0"/>
              <a:t>(n), </a:t>
            </a:r>
            <a:r>
              <a:rPr lang="en-US" dirty="0" err="1"/>
              <a:t>num_workers</a:t>
            </a:r>
            <a:r>
              <a:rPr lang="en-US" dirty="0"/>
              <a:t>(n), </a:t>
            </a:r>
            <a:r>
              <a:rPr lang="en-US" dirty="0" err="1"/>
              <a:t>vector_length</a:t>
            </a:r>
            <a:r>
              <a:rPr lang="en-US" dirty="0"/>
              <a:t>(n)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Kernels: gang(n), worker(n), vector(n)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42129" y="4091235"/>
            <a:ext cx="7488832" cy="2265115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500"/>
              </a:spcAft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rgbClr val="005B82"/>
              </a:buClr>
              <a:buSzPct val="80000"/>
              <a:buFont typeface="Wingdings" pitchFamily="2" charset="2"/>
              <a:buChar char="§"/>
              <a:defRPr lang="de-DE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#pragma </a:t>
            </a:r>
            <a:r>
              <a:rPr lang="en-US" sz="1600" dirty="0" err="1">
                <a:solidFill>
                  <a:srgbClr val="804000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 parallel loop gang worker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num_rows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  #pragma </a:t>
            </a:r>
            <a:r>
              <a:rPr lang="en-US" sz="1600" dirty="0" err="1">
                <a:solidFill>
                  <a:srgbClr val="804000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 loop vector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row_start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row_end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++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3568" y="5839556"/>
            <a:ext cx="7461323" cy="53162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4"/>
                </a:solidFill>
              </a:rPr>
              <a:t>          </a:t>
            </a:r>
            <a:r>
              <a:rPr lang="en-US" sz="2000" b="1" dirty="0">
                <a:solidFill>
                  <a:schemeClr val="tx2"/>
                </a:solidFill>
              </a:rPr>
              <a:t>gang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>
                <a:solidFill>
                  <a:schemeClr val="tx2"/>
                </a:solidFill>
              </a:rPr>
              <a:t>worker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>
                <a:solidFill>
                  <a:schemeClr val="tx2"/>
                </a:solidFill>
              </a:rPr>
              <a:t>vector</a:t>
            </a:r>
            <a:r>
              <a:rPr lang="en-US" sz="2000" b="1" dirty="0">
                <a:solidFill>
                  <a:schemeClr val="tx1"/>
                </a:solidFill>
              </a:rPr>
              <a:t> appear once per parallel region</a:t>
            </a:r>
          </a:p>
        </p:txBody>
      </p:sp>
      <p:pic>
        <p:nvPicPr>
          <p:cNvPr id="10" name="Picture 2" descr="http://img2.wikia.nocookie.net/__cb20130411183132/b-dapedia/images/c/cb/War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4" y="5804116"/>
            <a:ext cx="606448" cy="53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20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2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Memory coalescing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Loop optimizations</a:t>
            </a:r>
          </a:p>
        </p:txBody>
      </p:sp>
    </p:spTree>
    <p:extLst>
      <p:ext uri="{BB962C8B-B14F-4D97-AF65-F5344CB8AC3E}">
        <p14:creationId xmlns:p14="http://schemas.microsoft.com/office/powerpoint/2010/main" val="340949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20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Understanding Compiler Output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42129" y="3284984"/>
            <a:ext cx="7488832" cy="28411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Compiler is reporting how it is assigning work to the device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Gang is being mapped to </a:t>
            </a:r>
            <a:r>
              <a:rPr lang="en-US" dirty="0" err="1"/>
              <a:t>blockIdx.x</a:t>
            </a: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Vector is being mapped to </a:t>
            </a:r>
            <a:r>
              <a:rPr lang="en-US" dirty="0" err="1"/>
              <a:t>threadIdx.x</a:t>
            </a: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Worker is not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application has a thread block size of 128 and launches as many blocks as necessary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43001" y="2060848"/>
            <a:ext cx="900099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42, Accelerator kernel generated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Generating Tesla code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43, #pragma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loop gang, vector(128) /*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213998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21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42:</a:t>
            </a: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#pragma </a:t>
            </a:r>
            <a:r>
              <a:rPr lang="en-US" sz="1600" dirty="0" err="1">
                <a:solidFill>
                  <a:srgbClr val="804000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 parallel loop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43: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num_rows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44: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45:  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0.0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46: 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row_start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row_ptr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47: 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row_ptr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48: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row_start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row_end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++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49: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50:    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col_ptr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51: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52: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53: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395536" y="5445224"/>
            <a:ext cx="8577989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48, Complex loop carried dependence of y-&gt; prevents parallelization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Loop carried reuse of y-&gt; prevents parallelization</a:t>
            </a:r>
            <a:endParaRPr lang="en-US" sz="1600" dirty="0"/>
          </a:p>
        </p:txBody>
      </p:sp>
      <p:sp>
        <p:nvSpPr>
          <p:cNvPr id="8" name="Rectangular Callout 7"/>
          <p:cNvSpPr/>
          <p:nvPr/>
        </p:nvSpPr>
        <p:spPr>
          <a:xfrm>
            <a:off x="5796136" y="2204864"/>
            <a:ext cx="3024336" cy="612648"/>
          </a:xfrm>
          <a:prstGeom prst="wedgeRectCallout">
            <a:avLst>
              <a:gd name="adj1" fmla="val -41017"/>
              <a:gd name="adj2" fmla="val 2621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Want this loop to parallelize with vector parallelism</a:t>
            </a:r>
          </a:p>
        </p:txBody>
      </p:sp>
    </p:spTree>
    <p:extLst>
      <p:ext uri="{BB962C8B-B14F-4D97-AF65-F5344CB8AC3E}">
        <p14:creationId xmlns:p14="http://schemas.microsoft.com/office/powerpoint/2010/main" val="384291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42:</a:t>
            </a: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#pragma </a:t>
            </a:r>
            <a:r>
              <a:rPr lang="en-US" sz="1600" dirty="0" err="1">
                <a:solidFill>
                  <a:srgbClr val="804000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 parallel loop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43: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num_rows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44: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45: 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0.0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46: 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row_start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row_ptr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47: 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row_ptr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48: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row_start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row_end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++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49: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50: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col_ptr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51: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52:  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y_tmp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53: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431868" y="5297491"/>
            <a:ext cx="2376264" cy="828672"/>
          </a:xfrm>
          <a:prstGeom prst="wedgeRectCallout">
            <a:avLst>
              <a:gd name="adj1" fmla="val -230714"/>
              <a:gd name="adj2" fmla="val -768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 up in temporary to remove loop carried dependency</a:t>
            </a:r>
          </a:p>
        </p:txBody>
      </p:sp>
    </p:spTree>
    <p:extLst>
      <p:ext uri="{BB962C8B-B14F-4D97-AF65-F5344CB8AC3E}">
        <p14:creationId xmlns:p14="http://schemas.microsoft.com/office/powerpoint/2010/main" val="185425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23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r>
              <a:rPr lang="de-DE" dirty="0"/>
              <a:t> on K80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pgcc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-fast -acc -ta=tesla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Minfo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=accel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spmv.c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spmv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36, Generating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num_vals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[:num_rows+1],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num_vals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],x[: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Generating copy(y[: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42, Accelerator kernel generated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Generating Tesla code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43, #pragma acc loop gang /*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48, #pragma acc loop vector(128) /*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50, Generating implicit reduction(+: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48, Loop is parallelizable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Runtime 0.168035 s. (was 0.146638 s)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88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24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r>
              <a:rPr lang="de-DE" dirty="0"/>
              <a:t> on K80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49" y="1916113"/>
            <a:ext cx="6184253" cy="4210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F8CF03-247C-4BA8-B671-E3D8803B4C5D}"/>
              </a:ext>
            </a:extLst>
          </p:cNvPr>
          <p:cNvSpPr/>
          <p:nvPr/>
        </p:nvSpPr>
        <p:spPr>
          <a:xfrm>
            <a:off x="1394148" y="5125526"/>
            <a:ext cx="1459451" cy="247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r>
              <a:rPr lang="de-DE" dirty="0"/>
              <a:t> on K80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49" y="1916113"/>
            <a:ext cx="6184253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15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r>
              <a:rPr lang="de-DE" dirty="0"/>
              <a:t> on K80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49" y="1916113"/>
            <a:ext cx="6184253" cy="4210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F8CF03-247C-4BA8-B671-E3D8803B4C5D}"/>
              </a:ext>
            </a:extLst>
          </p:cNvPr>
          <p:cNvSpPr/>
          <p:nvPr/>
        </p:nvSpPr>
        <p:spPr>
          <a:xfrm>
            <a:off x="1372465" y="5589240"/>
            <a:ext cx="1459451" cy="236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62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r>
              <a:rPr lang="de-DE" dirty="0"/>
              <a:t> on K80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49" y="1916113"/>
            <a:ext cx="6184253" cy="4210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15816" y="4077072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64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r>
              <a:rPr lang="de-DE" dirty="0"/>
              <a:t> on K80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28682" y="1916832"/>
            <a:ext cx="7488832" cy="4209331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42:</a:t>
            </a: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#pragma </a:t>
            </a:r>
            <a:r>
              <a:rPr lang="en-US" sz="1600" dirty="0" err="1">
                <a:solidFill>
                  <a:srgbClr val="804000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 parallel loop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43: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num_rows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44: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45: 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0.0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46: 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row_start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row_ptr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47: 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row_ptr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48: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row_start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row_end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++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49: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50: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col_ptr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]];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51: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52:  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y_tmp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53: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539552" y="5061584"/>
            <a:ext cx="831830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42, Accelerator kernel generated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Generating Tesla code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43, 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loop gang /*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48, 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loop vector(128) /*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50, Generating implicit reduction(+: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308304" y="3027240"/>
            <a:ext cx="1728192" cy="369789"/>
          </a:xfrm>
          <a:prstGeom prst="wedgeRectCallout">
            <a:avLst>
              <a:gd name="adj1" fmla="val -119319"/>
              <a:gd name="adj2" fmla="val 23819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vector(128)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7308304" y="2194963"/>
            <a:ext cx="1728192" cy="369789"/>
          </a:xfrm>
          <a:prstGeom prst="wedgeRectCallout">
            <a:avLst>
              <a:gd name="adj1" fmla="val -150545"/>
              <a:gd name="adj2" fmla="val 510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98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29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more information to the compiler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know that each row of the used Matrix has only 27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128 threads for 27 elements does not make sense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Let‘s tell the compiler to use fewer threads for each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2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 sparse matrix storage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30645"/>
              </p:ext>
            </p:extLst>
          </p:nvPr>
        </p:nvGraphicFramePr>
        <p:xfrm>
          <a:off x="742129" y="1732475"/>
          <a:ext cx="26212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373196"/>
              </p:ext>
            </p:extLst>
          </p:nvPr>
        </p:nvGraphicFramePr>
        <p:xfrm>
          <a:off x="1880813" y="5830784"/>
          <a:ext cx="54119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0864"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71491"/>
              </p:ext>
            </p:extLst>
          </p:nvPr>
        </p:nvGraphicFramePr>
        <p:xfrm>
          <a:off x="1882950" y="5294083"/>
          <a:ext cx="54119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6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307341"/>
              </p:ext>
            </p:extLst>
          </p:nvPr>
        </p:nvGraphicFramePr>
        <p:xfrm>
          <a:off x="4709160" y="1732475"/>
          <a:ext cx="26212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67563"/>
              </p:ext>
            </p:extLst>
          </p:nvPr>
        </p:nvGraphicFramePr>
        <p:xfrm>
          <a:off x="1880813" y="4221088"/>
          <a:ext cx="26606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1139" y="58272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1139" y="528876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col_ptr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4543" y="422649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row_ptr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23728" y="4591928"/>
            <a:ext cx="0" cy="695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55776" y="4591928"/>
            <a:ext cx="297824" cy="691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15816" y="4595829"/>
            <a:ext cx="1248857" cy="687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363409" y="4591928"/>
            <a:ext cx="2072687" cy="691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51920" y="4595829"/>
            <a:ext cx="2788529" cy="687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283968" y="4588027"/>
            <a:ext cx="3251660" cy="695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880813" y="5817902"/>
            <a:ext cx="5422843" cy="373987"/>
            <a:chOff x="1880813" y="5817902"/>
            <a:chExt cx="5422843" cy="373987"/>
          </a:xfrm>
        </p:grpSpPr>
        <p:sp>
          <p:nvSpPr>
            <p:cNvPr id="39" name="Rectangle 38"/>
            <p:cNvSpPr/>
            <p:nvPr/>
          </p:nvSpPr>
          <p:spPr>
            <a:xfrm>
              <a:off x="1880813" y="5817902"/>
              <a:ext cx="818979" cy="3739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710735" y="5821157"/>
              <a:ext cx="1224136" cy="37073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59932" y="5822557"/>
              <a:ext cx="1224136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209129" y="5824728"/>
              <a:ext cx="1235079" cy="36716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69269" y="5824728"/>
              <a:ext cx="834387" cy="367159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074674" y="2099414"/>
            <a:ext cx="2255766" cy="1856497"/>
            <a:chOff x="5074674" y="2099414"/>
            <a:chExt cx="2255766" cy="1856497"/>
          </a:xfrm>
        </p:grpSpPr>
        <p:sp>
          <p:nvSpPr>
            <p:cNvPr id="40" name="Rectangle 39"/>
            <p:cNvSpPr/>
            <p:nvPr/>
          </p:nvSpPr>
          <p:spPr>
            <a:xfrm>
              <a:off x="5074675" y="2099414"/>
              <a:ext cx="895367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74674" y="2465693"/>
              <a:ext cx="1364524" cy="37996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535442" y="2850308"/>
              <a:ext cx="1340814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70042" y="3219639"/>
              <a:ext cx="1360398" cy="36336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39198" y="3586579"/>
              <a:ext cx="891242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673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GPU programming using 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30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r>
              <a:rPr lang="de-DE" dirty="0"/>
              <a:t> on K80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28682" y="1916832"/>
            <a:ext cx="7488832" cy="4209331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42:</a:t>
            </a: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#pragma </a:t>
            </a:r>
            <a:r>
              <a:rPr lang="en-US" sz="1600" dirty="0" err="1">
                <a:solidFill>
                  <a:srgbClr val="804000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 parallel loop </a:t>
            </a:r>
            <a:r>
              <a:rPr lang="en-US" sz="1600" b="1" dirty="0" err="1">
                <a:solidFill>
                  <a:srgbClr val="804000"/>
                </a:solidFill>
                <a:latin typeface="Courier New" panose="02070309020205020404" pitchFamily="49" charset="0"/>
              </a:rPr>
              <a:t>vector_length</a:t>
            </a:r>
            <a:r>
              <a:rPr lang="en-US" sz="1600" b="1" dirty="0">
                <a:solidFill>
                  <a:srgbClr val="804000"/>
                </a:solidFill>
                <a:latin typeface="Courier New" panose="02070309020205020404" pitchFamily="49" charset="0"/>
              </a:rPr>
              <a:t>(32)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43: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num_rows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44: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45: 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0.0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46: 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row_start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row_ptr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47: 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row_ptr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48: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row_start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row_end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++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49: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50: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col_ptr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]];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51: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52:  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y_tmp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53: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539552" y="5061584"/>
            <a:ext cx="8180445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42, Accelerator kernel generated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Generating Tesla code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43, #pragma acc loop gang /*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48, #pragma acc loop vector(32) /*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50, Generating implicit reduction(+: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308304" y="3027240"/>
            <a:ext cx="1728192" cy="369789"/>
          </a:xfrm>
          <a:prstGeom prst="wedgeRectCallout">
            <a:avLst>
              <a:gd name="adj1" fmla="val -119319"/>
              <a:gd name="adj2" fmla="val 23819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vector(32)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7308304" y="2194963"/>
            <a:ext cx="1728192" cy="369789"/>
          </a:xfrm>
          <a:prstGeom prst="wedgeRectCallout">
            <a:avLst>
              <a:gd name="adj1" fmla="val -150545"/>
              <a:gd name="adj2" fmla="val 510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21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31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r>
              <a:rPr lang="de-DE" dirty="0"/>
              <a:t> on K80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pgcc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-fast -acc -ta=tesla:gv32mode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Minfo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=accel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spmv.c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spmv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36, Generating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num_vals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[:num_rows+1],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num_vals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],x[: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Generating copy(y[: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42, Accelerator kernel generated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Generating Tesla code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43, #pragma acc loop gang /*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48, #pragma acc loop vector(32) /*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50, Generating implicit reduction(+: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48, Loop is parallelizable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spmv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Runtime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0.114376 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(was 0.168035 s)</a:t>
            </a:r>
          </a:p>
        </p:txBody>
      </p:sp>
    </p:spTree>
    <p:extLst>
      <p:ext uri="{BB962C8B-B14F-4D97-AF65-F5344CB8AC3E}">
        <p14:creationId xmlns:p14="http://schemas.microsoft.com/office/powerpoint/2010/main" val="3972590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32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the code performance portable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device_type</a:t>
            </a:r>
            <a:r>
              <a:rPr lang="en-US" dirty="0"/>
              <a:t> clause</a:t>
            </a:r>
            <a:r>
              <a:rPr lang="en-US" dirty="0">
                <a:solidFill>
                  <a:prstClr val="black"/>
                </a:solidFill>
              </a:rPr>
              <a:t> allows device specific tuning without harming performance portability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All clauses following a </a:t>
            </a:r>
            <a:r>
              <a:rPr lang="en-US" dirty="0" err="1">
                <a:solidFill>
                  <a:prstClr val="black"/>
                </a:solidFill>
              </a:rPr>
              <a:t>device_type</a:t>
            </a:r>
            <a:r>
              <a:rPr lang="en-US" dirty="0">
                <a:solidFill>
                  <a:prstClr val="black"/>
                </a:solidFill>
              </a:rPr>
              <a:t> clause only apply for the given target:</a:t>
            </a:r>
            <a:endParaRPr lang="en-US" sz="1800" dirty="0">
              <a:solidFill>
                <a:srgbClr val="804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804000"/>
                </a:solidFill>
                <a:latin typeface="Courier New" panose="02070309020205020404" pitchFamily="49" charset="0"/>
              </a:rPr>
              <a:t>#pragma </a:t>
            </a:r>
            <a:r>
              <a:rPr lang="en-US" sz="1800" dirty="0" err="1">
                <a:solidFill>
                  <a:srgbClr val="804000"/>
                </a:solidFill>
                <a:latin typeface="Courier New" panose="02070309020205020404" pitchFamily="49" charset="0"/>
              </a:rPr>
              <a:t>acc</a:t>
            </a:r>
            <a:r>
              <a:rPr lang="en-US" sz="1800" dirty="0">
                <a:solidFill>
                  <a:srgbClr val="804000"/>
                </a:solidFill>
                <a:latin typeface="Courier New" panose="02070309020205020404" pitchFamily="49" charset="0"/>
              </a:rPr>
              <a:t> parallel loop </a:t>
            </a:r>
            <a:r>
              <a:rPr lang="en-US" sz="1800" b="1" dirty="0" err="1">
                <a:solidFill>
                  <a:srgbClr val="804000"/>
                </a:solidFill>
                <a:latin typeface="Courier New" panose="02070309020205020404" pitchFamily="49" charset="0"/>
              </a:rPr>
              <a:t>device_type</a:t>
            </a:r>
            <a:r>
              <a:rPr lang="en-US" sz="1800" b="1" dirty="0">
                <a:solidFill>
                  <a:srgbClr val="804000"/>
                </a:solidFill>
                <a:latin typeface="Courier New" panose="02070309020205020404" pitchFamily="49" charset="0"/>
              </a:rPr>
              <a:t>(NVIDIA)</a:t>
            </a:r>
            <a:r>
              <a:rPr lang="en-US" sz="1800" dirty="0">
                <a:solidFill>
                  <a:srgbClr val="804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804000"/>
                </a:solidFill>
                <a:latin typeface="Courier New" panose="02070309020205020404" pitchFamily="49" charset="0"/>
              </a:rPr>
              <a:t>vector_length</a:t>
            </a:r>
            <a:r>
              <a:rPr lang="en-US" sz="1800" dirty="0">
                <a:solidFill>
                  <a:srgbClr val="804000"/>
                </a:solidFill>
                <a:latin typeface="Courier New" panose="02070309020205020404" pitchFamily="49" charset="0"/>
              </a:rPr>
              <a:t>(32) </a:t>
            </a:r>
          </a:p>
          <a:p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row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row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num_rows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86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33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Task 0: Coalescing memory accesses (repeat)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Task 1: Use </a:t>
            </a:r>
            <a:r>
              <a:rPr lang="en-US" dirty="0" err="1"/>
              <a:t>vector_length</a:t>
            </a:r>
            <a:r>
              <a:rPr lang="en-US" dirty="0"/>
              <a:t> to improve the warp execution efficiency (repeat what was shown)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Task 2: Use the guided analysis to further improve the performance.</a:t>
            </a:r>
          </a:p>
          <a:p>
            <a:pPr lvl="2">
              <a:spcAft>
                <a:spcPts val="500"/>
              </a:spcAft>
              <a:buClrTx/>
              <a:buSzTx/>
              <a:buFont typeface="Arial" pitchFamily="34" charset="0"/>
              <a:buChar char="•"/>
            </a:pPr>
            <a:r>
              <a:rPr lang="en-US" dirty="0"/>
              <a:t>Hint: Add worker level parallelism to increase the block size to 128 threads (required to get full occupancy). </a:t>
            </a:r>
          </a:p>
        </p:txBody>
      </p:sp>
    </p:spTree>
    <p:extLst>
      <p:ext uri="{BB962C8B-B14F-4D97-AF65-F5344CB8AC3E}">
        <p14:creationId xmlns:p14="http://schemas.microsoft.com/office/powerpoint/2010/main" val="226906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34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r>
              <a:rPr lang="de-DE" dirty="0"/>
              <a:t> on K80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49" y="1916113"/>
            <a:ext cx="6184253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14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35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r>
              <a:rPr lang="de-DE" dirty="0"/>
              <a:t> on K80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49" y="1916113"/>
            <a:ext cx="6184253" cy="42100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87824" y="4149080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42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36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42:</a:t>
            </a: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#pragma </a:t>
            </a:r>
            <a:r>
              <a:rPr lang="en-US" sz="1600" dirty="0" err="1">
                <a:solidFill>
                  <a:srgbClr val="804000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 parallel loop </a:t>
            </a:r>
            <a:r>
              <a:rPr lang="en-US" sz="1600" dirty="0" err="1">
                <a:solidFill>
                  <a:srgbClr val="804000"/>
                </a:solidFill>
                <a:latin typeface="Courier New" panose="02070309020205020404" pitchFamily="49" charset="0"/>
              </a:rPr>
              <a:t>device_type</a:t>
            </a: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(NVIDIA) </a:t>
            </a:r>
            <a:r>
              <a:rPr lang="en-US" sz="1600" b="1" dirty="0">
                <a:solidFill>
                  <a:srgbClr val="804000"/>
                </a:solidFill>
                <a:latin typeface="Courier New" panose="02070309020205020404" pitchFamily="49" charset="0"/>
              </a:rPr>
              <a:t>gang worker</a:t>
            </a: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4000"/>
                </a:solidFill>
                <a:latin typeface="Courier New" panose="02070309020205020404" pitchFamily="49" charset="0"/>
              </a:rPr>
              <a:t>vector_length</a:t>
            </a: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(32)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43: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num_rows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44: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45: 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0.0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46: 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row_start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row_ptr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47: 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row_ptr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48: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row_start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row_end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++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49: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50: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col_ptr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51: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52:  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y_tmp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53: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800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143001" y="4917817"/>
            <a:ext cx="9000999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42, Accelerator kernel generated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Generating Tesla code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43, #pragma acc loop gang, worker(4) /*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48, #pragma acc loop vector(32) /*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50, Generating implicit reduction(+: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308304" y="3027240"/>
            <a:ext cx="1728192" cy="369789"/>
          </a:xfrm>
          <a:prstGeom prst="wedgeRectCallout">
            <a:avLst>
              <a:gd name="adj1" fmla="val -118885"/>
              <a:gd name="adj2" fmla="val 299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vector(32)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804248" y="2194963"/>
            <a:ext cx="2232248" cy="369789"/>
          </a:xfrm>
          <a:prstGeom prst="wedgeRectCallout">
            <a:avLst>
              <a:gd name="adj1" fmla="val -105888"/>
              <a:gd name="adj2" fmla="val 6591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gang, worker(4)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51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37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Understanding Compiler Output (</a:t>
            </a:r>
            <a:r>
              <a:rPr lang="de-DE" dirty="0" err="1"/>
              <a:t>recap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42129" y="3284984"/>
            <a:ext cx="7488832" cy="28411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Compiler is reporting how it is assigning work to the device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Gang is being mapped to </a:t>
            </a:r>
            <a:r>
              <a:rPr lang="en-US" dirty="0" err="1"/>
              <a:t>blockIdx.x</a:t>
            </a: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Worker is being mapped to </a:t>
            </a:r>
            <a:r>
              <a:rPr lang="en-US" dirty="0" err="1"/>
              <a:t>threadIdx.y</a:t>
            </a: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Vector is being mapped to </a:t>
            </a:r>
            <a:r>
              <a:rPr lang="en-US" dirty="0" err="1"/>
              <a:t>threadIdx.x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application has a thread block size of 4x32 and launches as many blocks as necessary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43001" y="1846451"/>
            <a:ext cx="9000999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42, Accelerator kernel generated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Generating Tesla code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43, #pragma acc loop gang, worker(4) /*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48, #pragma acc loop vector(32) /*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50, Generating implicit reduction(+: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0009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38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r>
              <a:rPr lang="de-DE" dirty="0"/>
              <a:t> on K80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pgcc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-fast -acc -ta=tesla:gv32mode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Minfo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=accel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spmv.c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spmv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36, Generating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num_vals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[:num_rows+1],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num_vals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],x[: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Generating copy(y[: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42, Accelerator kernel generated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Generating Tesla code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43, #pragma acc loop gang, worker(4) /*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48, #pragma acc loop vector(32) /*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50, Generating implicit reduction(+: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48, Loop is parallelizable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spmv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Runtime 0.040940 s. (initial was 0.146638 s)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60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39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NVIDIA Visual Profiler can be used to identify performance bottlenecks in OpenACC Kernels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Coalescing memory accesses is important for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loop clauses allows to provide runtime information (approximate length of matrix rows) to the compiler for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2657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Matrix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(</a:t>
            </a:r>
            <a:r>
              <a:rPr lang="de-DE" dirty="0" err="1"/>
              <a:t>SpMV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42:</a:t>
            </a: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#pragma </a:t>
            </a:r>
            <a:r>
              <a:rPr lang="en-US" sz="1600" dirty="0" err="1">
                <a:solidFill>
                  <a:srgbClr val="804000"/>
                </a:solidFill>
                <a:latin typeface="Courier New" panose="02070309020205020404" pitchFamily="49" charset="0"/>
              </a:rPr>
              <a:t>acc</a:t>
            </a: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 parallel loop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43: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num_rows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44: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45:  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0.0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46: 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row_start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row_ptr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47: 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row_ptr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48: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row_start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row_end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++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49: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50:    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col_ptr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col_idx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51: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52: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53: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5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r>
              <a:rPr lang="de-DE" dirty="0"/>
              <a:t> on K80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pgcc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-fast -acc -ta=tesla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Minfo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=accel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spmv.c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spmv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36, Generating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num_vals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[:num_rows+1],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num_vals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],x[: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Generating copy(y[: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42, Accelerator kernel generated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Generating Tesla code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43, #pragma acc loop gang, vector(128) /*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48, #pragma acc loop seq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48, Complex loop carried dependence of y-&gt; prevents parallelization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Loop carried reuse of y-&gt; prevents parallelization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Runtime 0.146638 s.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63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6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r>
              <a:rPr lang="de-DE" dirty="0"/>
              <a:t> on K80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61" y="1916113"/>
            <a:ext cx="6172629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7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r>
              <a:rPr lang="de-DE" dirty="0"/>
              <a:t> on K80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61" y="1916113"/>
            <a:ext cx="6172629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8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r>
              <a:rPr lang="de-DE" dirty="0"/>
              <a:t> on K80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61" y="1916113"/>
            <a:ext cx="6172629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5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AA9F-ABF9-4530-AEC6-8DED576E2533}" type="datetime1">
              <a:rPr lang="de-DE" smtClean="0"/>
              <a:t>25.10.2018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OpenACC Performance Optimization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9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SpMV</a:t>
            </a:r>
            <a:r>
              <a:rPr lang="de-DE" dirty="0"/>
              <a:t> on K80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61" y="1916113"/>
            <a:ext cx="6172629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74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Jülich">
      <a:dk1>
        <a:sysClr val="windowText" lastClr="000000"/>
      </a:dk1>
      <a:lt1>
        <a:sysClr val="window" lastClr="FFFFFF"/>
      </a:lt1>
      <a:dk2>
        <a:srgbClr val="005B82"/>
      </a:dk2>
      <a:lt2>
        <a:srgbClr val="EEECE1"/>
      </a:lt2>
      <a:accent1>
        <a:srgbClr val="002060"/>
      </a:accent1>
      <a:accent2>
        <a:srgbClr val="00007F"/>
      </a:accent2>
      <a:accent3>
        <a:srgbClr val="6565FF"/>
      </a:accent3>
      <a:accent4>
        <a:srgbClr val="9999FF"/>
      </a:accent4>
      <a:accent5>
        <a:srgbClr val="CBCBFF"/>
      </a:accent5>
      <a:accent6>
        <a:srgbClr val="FFFFFF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2905</Words>
  <Application>Microsoft Office PowerPoint</Application>
  <PresentationFormat>On-screen Show (4:3)</PresentationFormat>
  <Paragraphs>517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MS PGothic</vt:lpstr>
      <vt:lpstr>Arial</vt:lpstr>
      <vt:lpstr>Arial Bold</vt:lpstr>
      <vt:lpstr>Calibri</vt:lpstr>
      <vt:lpstr>Courier New</vt:lpstr>
      <vt:lpstr>Trebuchet MS</vt:lpstr>
      <vt:lpstr>Wingdings</vt:lpstr>
      <vt:lpstr>Larissa</vt:lpstr>
      <vt:lpstr>OpenACC Performance Optimization</vt:lpstr>
      <vt:lpstr>Outline</vt:lpstr>
      <vt:lpstr>CSR sparse matrix storage</vt:lpstr>
      <vt:lpstr>Sparse Matrix Vector Product (SpMV)</vt:lpstr>
      <vt:lpstr>SpMV on K80</vt:lpstr>
      <vt:lpstr>SpMV on K80</vt:lpstr>
      <vt:lpstr>SpMV on K80</vt:lpstr>
      <vt:lpstr>SpMV on K80</vt:lpstr>
      <vt:lpstr>SpMV on K80</vt:lpstr>
      <vt:lpstr>SpMV on K80</vt:lpstr>
      <vt:lpstr>SpMV on K80</vt:lpstr>
      <vt:lpstr>SpMV on K80</vt:lpstr>
      <vt:lpstr>SpMV on K80</vt:lpstr>
      <vt:lpstr>Memory Coalescing</vt:lpstr>
      <vt:lpstr>OpenACC: 3 Levels of Parallelism</vt:lpstr>
      <vt:lpstr>CUDA Execution Model</vt:lpstr>
      <vt:lpstr>CUDA Warps</vt:lpstr>
      <vt:lpstr>Mapping OpenACC to CUDA</vt:lpstr>
      <vt:lpstr>OpenACC gang, worker, vector clauses</vt:lpstr>
      <vt:lpstr>Understanding Compiler Output</vt:lpstr>
      <vt:lpstr>SpMV</vt:lpstr>
      <vt:lpstr>SpMV</vt:lpstr>
      <vt:lpstr>SpMV on K80</vt:lpstr>
      <vt:lpstr>SpMV on K80</vt:lpstr>
      <vt:lpstr>SpMV on K80</vt:lpstr>
      <vt:lpstr>SpMV on K80</vt:lpstr>
      <vt:lpstr>SpMV on K80</vt:lpstr>
      <vt:lpstr>SpMV on K80</vt:lpstr>
      <vt:lpstr>Providing more information to the compiler</vt:lpstr>
      <vt:lpstr>SpMV on K80</vt:lpstr>
      <vt:lpstr>SpMV on K80</vt:lpstr>
      <vt:lpstr>Keeping the code performance portable</vt:lpstr>
      <vt:lpstr>Tasks</vt:lpstr>
      <vt:lpstr>SpMV on K80</vt:lpstr>
      <vt:lpstr>SpMV on K80</vt:lpstr>
      <vt:lpstr>SpMV</vt:lpstr>
      <vt:lpstr>Understanding Compiler Output (recap)</vt:lpstr>
      <vt:lpstr>SpMV on K80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Admin.Reisen</dc:creator>
  <cp:lastModifiedBy>Jiri Kraus</cp:lastModifiedBy>
  <cp:revision>267</cp:revision>
  <cp:lastPrinted>2011-05-13T10:04:16Z</cp:lastPrinted>
  <dcterms:created xsi:type="dcterms:W3CDTF">2011-04-21T10:53:40Z</dcterms:created>
  <dcterms:modified xsi:type="dcterms:W3CDTF">2018-10-25T13:45:03Z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jkraus@nvidia.com</vt:lpwstr>
  </property>
  <property fmtid="{D5CDD505-2E9C-101B-9397-08002B2CF9AE}" pid="5" name="MSIP_Label_6b558183-044c-4105-8d9c-cea02a2a3d86_SetDate">
    <vt:lpwstr>2018-10-25T13:29:08.2809483Z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