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0075" y="0"/>
            <a:ext cx="17687925" cy="10287000"/>
          </a:xfrm>
          <a:custGeom>
            <a:avLst/>
            <a:gdLst/>
            <a:ahLst/>
            <a:cxnLst/>
            <a:rect l="l" t="t" r="r" b="b"/>
            <a:pathLst>
              <a:path w="17687925" h="10287000">
                <a:moveTo>
                  <a:pt x="0" y="10286999"/>
                </a:moveTo>
                <a:lnTo>
                  <a:pt x="17687923" y="10286999"/>
                </a:lnTo>
                <a:lnTo>
                  <a:pt x="176879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00075" cy="10287000"/>
          </a:xfrm>
          <a:custGeom>
            <a:avLst/>
            <a:gdLst/>
            <a:ahLst/>
            <a:cxnLst/>
            <a:rect l="l" t="t" r="r" b="b"/>
            <a:pathLst>
              <a:path w="600075" h="10287000">
                <a:moveTo>
                  <a:pt x="0" y="10286999"/>
                </a:moveTo>
                <a:lnTo>
                  <a:pt x="0" y="0"/>
                </a:lnTo>
                <a:lnTo>
                  <a:pt x="600074" y="0"/>
                </a:lnTo>
                <a:lnTo>
                  <a:pt x="600074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010" y="0"/>
            <a:ext cx="6105524" cy="40766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6430" y="0"/>
            <a:ext cx="5410199" cy="41719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9490" y="5881482"/>
            <a:ext cx="6105524" cy="33813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85886" y="5881481"/>
            <a:ext cx="6076949" cy="33813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35119" y="4626804"/>
            <a:ext cx="3448049" cy="16954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7119" y="4434839"/>
            <a:ext cx="4078223" cy="21214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6424" y="4050968"/>
            <a:ext cx="12095150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8641" y="-2715"/>
            <a:ext cx="14190717" cy="1036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9976" y="2703282"/>
            <a:ext cx="8928047" cy="470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8526104"/>
              <a:ext cx="18288000" cy="1761489"/>
            </a:xfrm>
            <a:custGeom>
              <a:avLst/>
              <a:gdLst/>
              <a:ahLst/>
              <a:cxnLst/>
              <a:rect l="l" t="t" r="r" b="b"/>
              <a:pathLst>
                <a:path w="18288000" h="1761490">
                  <a:moveTo>
                    <a:pt x="18287998" y="1760895"/>
                  </a:moveTo>
                  <a:lnTo>
                    <a:pt x="0" y="1760895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760895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25469" y="11"/>
              <a:ext cx="6505575" cy="10287000"/>
            </a:xfrm>
            <a:custGeom>
              <a:avLst/>
              <a:gdLst/>
              <a:ahLst/>
              <a:cxnLst/>
              <a:rect l="l" t="t" r="r" b="b"/>
              <a:pathLst>
                <a:path w="6505575" h="10287000">
                  <a:moveTo>
                    <a:pt x="28575" y="0"/>
                  </a:moveTo>
                  <a:lnTo>
                    <a:pt x="0" y="0"/>
                  </a:lnTo>
                  <a:lnTo>
                    <a:pt x="0" y="10286987"/>
                  </a:lnTo>
                  <a:lnTo>
                    <a:pt x="28575" y="10286987"/>
                  </a:lnTo>
                  <a:lnTo>
                    <a:pt x="28575" y="0"/>
                  </a:lnTo>
                  <a:close/>
                </a:path>
                <a:path w="6505575" h="10287000">
                  <a:moveTo>
                    <a:pt x="6505575" y="0"/>
                  </a:moveTo>
                  <a:lnTo>
                    <a:pt x="6477000" y="0"/>
                  </a:lnTo>
                  <a:lnTo>
                    <a:pt x="6477000" y="10286987"/>
                  </a:lnTo>
                  <a:lnTo>
                    <a:pt x="6505575" y="10286987"/>
                  </a:lnTo>
                  <a:lnTo>
                    <a:pt x="6505575" y="0"/>
                  </a:lnTo>
                  <a:close/>
                </a:path>
              </a:pathLst>
            </a:custGeom>
            <a:solidFill>
              <a:srgbClr val="111B1D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5481" y="0"/>
              <a:ext cx="6476999" cy="8524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602957"/>
            <a:ext cx="7870825" cy="2703195"/>
          </a:xfrm>
          <a:prstGeom prst="rect"/>
        </p:spPr>
        <p:txBody>
          <a:bodyPr wrap="square" lIns="0" tIns="260350" rIns="0" bIns="0" rtlCol="0" vert="horz">
            <a:spAutoFit/>
          </a:bodyPr>
          <a:lstStyle/>
          <a:p>
            <a:pPr marL="12700" marR="5080">
              <a:lnSpc>
                <a:spcPts val="9560"/>
              </a:lnSpc>
              <a:spcBef>
                <a:spcPts val="2050"/>
              </a:spcBef>
            </a:pPr>
            <a:r>
              <a:rPr dirty="0" sz="9600" spc="165">
                <a:solidFill>
                  <a:srgbClr val="111B1D"/>
                </a:solidFill>
                <a:latin typeface="Cambria"/>
                <a:cs typeface="Cambria"/>
              </a:rPr>
              <a:t>AIR </a:t>
            </a:r>
            <a:r>
              <a:rPr dirty="0" sz="9600" spc="60">
                <a:solidFill>
                  <a:srgbClr val="111B1D"/>
                </a:solidFill>
                <a:latin typeface="Cambria"/>
                <a:cs typeface="Cambria"/>
              </a:rPr>
              <a:t>QUALITY </a:t>
            </a:r>
            <a:r>
              <a:rPr dirty="0" sz="9600" spc="65">
                <a:solidFill>
                  <a:srgbClr val="111B1D"/>
                </a:solidFill>
                <a:latin typeface="Cambria"/>
                <a:cs typeface="Cambria"/>
              </a:rPr>
              <a:t> </a:t>
            </a:r>
            <a:r>
              <a:rPr dirty="0" sz="9600" spc="-95">
                <a:solidFill>
                  <a:srgbClr val="111B1D"/>
                </a:solidFill>
                <a:latin typeface="Cambria"/>
                <a:cs typeface="Cambria"/>
              </a:rPr>
              <a:t>M</a:t>
            </a:r>
            <a:r>
              <a:rPr dirty="0" sz="9600" spc="480">
                <a:solidFill>
                  <a:srgbClr val="111B1D"/>
                </a:solidFill>
                <a:latin typeface="Cambria"/>
                <a:cs typeface="Cambria"/>
              </a:rPr>
              <a:t>O</a:t>
            </a:r>
            <a:r>
              <a:rPr dirty="0" sz="9600" spc="340">
                <a:solidFill>
                  <a:srgbClr val="111B1D"/>
                </a:solidFill>
                <a:latin typeface="Cambria"/>
                <a:cs typeface="Cambria"/>
              </a:rPr>
              <a:t>N</a:t>
            </a:r>
            <a:r>
              <a:rPr dirty="0" sz="9600" spc="-270">
                <a:solidFill>
                  <a:srgbClr val="111B1D"/>
                </a:solidFill>
                <a:latin typeface="Cambria"/>
                <a:cs typeface="Cambria"/>
              </a:rPr>
              <a:t>I</a:t>
            </a:r>
            <a:r>
              <a:rPr dirty="0" sz="9600" spc="-160">
                <a:solidFill>
                  <a:srgbClr val="111B1D"/>
                </a:solidFill>
                <a:latin typeface="Cambria"/>
                <a:cs typeface="Cambria"/>
              </a:rPr>
              <a:t>T</a:t>
            </a:r>
            <a:r>
              <a:rPr dirty="0" sz="9600" spc="480">
                <a:solidFill>
                  <a:srgbClr val="111B1D"/>
                </a:solidFill>
                <a:latin typeface="Cambria"/>
                <a:cs typeface="Cambria"/>
              </a:rPr>
              <a:t>O</a:t>
            </a:r>
            <a:r>
              <a:rPr dirty="0" sz="9600" spc="150">
                <a:solidFill>
                  <a:srgbClr val="111B1D"/>
                </a:solidFill>
                <a:latin typeface="Cambria"/>
                <a:cs typeface="Cambria"/>
              </a:rPr>
              <a:t>R</a:t>
            </a:r>
            <a:r>
              <a:rPr dirty="0" sz="9600" spc="-270">
                <a:solidFill>
                  <a:srgbClr val="111B1D"/>
                </a:solidFill>
                <a:latin typeface="Cambria"/>
                <a:cs typeface="Cambria"/>
              </a:rPr>
              <a:t>I</a:t>
            </a:r>
            <a:r>
              <a:rPr dirty="0" sz="9600" spc="340">
                <a:solidFill>
                  <a:srgbClr val="111B1D"/>
                </a:solidFill>
                <a:latin typeface="Cambria"/>
                <a:cs typeface="Cambria"/>
              </a:rPr>
              <a:t>N</a:t>
            </a:r>
            <a:r>
              <a:rPr dirty="0" sz="9600" spc="810">
                <a:solidFill>
                  <a:srgbClr val="111B1D"/>
                </a:solidFill>
                <a:latin typeface="Cambria"/>
                <a:cs typeface="Cambria"/>
              </a:rPr>
              <a:t>G</a:t>
            </a:r>
            <a:endParaRPr sz="9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62654" y="0"/>
            <a:ext cx="25400" cy="10287000"/>
          </a:xfrm>
          <a:custGeom>
            <a:avLst/>
            <a:gdLst/>
            <a:ahLst/>
            <a:cxnLst/>
            <a:rect l="l" t="t" r="r" b="b"/>
            <a:pathLst>
              <a:path w="25400" h="10287000">
                <a:moveTo>
                  <a:pt x="2534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5344" y="0"/>
                </a:lnTo>
                <a:lnTo>
                  <a:pt x="25344" y="10286999"/>
                </a:lnTo>
                <a:close/>
              </a:path>
            </a:pathLst>
          </a:custGeom>
          <a:solidFill>
            <a:srgbClr val="111B1D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23806" y="1150692"/>
            <a:ext cx="8176259" cy="91363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313690">
              <a:lnSpc>
                <a:spcPct val="100000"/>
              </a:lnSpc>
              <a:spcBef>
                <a:spcPts val="505"/>
              </a:spcBef>
            </a:pP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endParaRPr sz="2050">
              <a:latin typeface="Trebuchet MS"/>
              <a:cs typeface="Trebuchet MS"/>
            </a:endParaRPr>
          </a:p>
          <a:p>
            <a:pPr algn="ctr" marL="1393825" marR="1386205" indent="-635">
              <a:lnSpc>
                <a:spcPts val="2870"/>
              </a:lnSpc>
              <a:spcBef>
                <a:spcPts val="165"/>
              </a:spcBef>
            </a:pPr>
            <a:r>
              <a:rPr dirty="0" sz="2050" spc="-70">
                <a:solidFill>
                  <a:srgbClr val="111B1D"/>
                </a:solidFill>
                <a:latin typeface="Trebuchet MS"/>
                <a:cs typeface="Trebuchet MS"/>
              </a:rPr>
              <a:t>from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statsmodels.tsa.ar_model </a:t>
            </a:r>
            <a:r>
              <a:rPr dirty="0" sz="2050" spc="-55">
                <a:solidFill>
                  <a:srgbClr val="111B1D"/>
                </a:solidFill>
                <a:latin typeface="Trebuchet MS"/>
                <a:cs typeface="Trebuchet MS"/>
              </a:rPr>
              <a:t>import AutoReg </a:t>
            </a:r>
            <a:r>
              <a:rPr dirty="0" sz="2050" spc="-5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7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35">
                <a:solidFill>
                  <a:srgbClr val="111B1D"/>
                </a:solidFill>
                <a:latin typeface="Trebuchet MS"/>
                <a:cs typeface="Trebuchet MS"/>
              </a:rPr>
              <a:t>k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8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_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q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2050" spc="-5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_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rr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endParaRPr sz="2050">
              <a:latin typeface="Trebuchet MS"/>
              <a:cs typeface="Trebuchet MS"/>
            </a:endParaRPr>
          </a:p>
          <a:p>
            <a:pPr algn="ctr" marL="12700" marR="5080">
              <a:lnSpc>
                <a:spcPts val="5740"/>
              </a:lnSpc>
              <a:spcBef>
                <a:spcPts val="570"/>
              </a:spcBef>
            </a:pPr>
            <a:r>
              <a:rPr dirty="0" sz="2050" spc="-60">
                <a:solidFill>
                  <a:srgbClr val="111B1D"/>
                </a:solidFill>
                <a:latin typeface="Trebuchet MS"/>
                <a:cs typeface="Trebuchet MS"/>
              </a:rPr>
              <a:t>data</a:t>
            </a:r>
            <a:r>
              <a:rPr dirty="0" sz="2050" spc="-17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16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0">
                <a:solidFill>
                  <a:srgbClr val="111B1D"/>
                </a:solidFill>
                <a:latin typeface="Trebuchet MS"/>
                <a:cs typeface="Trebuchet MS"/>
              </a:rPr>
              <a:t>pd.read_csv('your_data.csv',</a:t>
            </a:r>
            <a:r>
              <a:rPr dirty="0" sz="2050" spc="-16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55">
                <a:solidFill>
                  <a:srgbClr val="111B1D"/>
                </a:solidFill>
                <a:latin typeface="Trebuchet MS"/>
                <a:cs typeface="Trebuchet MS"/>
              </a:rPr>
              <a:t>parse_dates=['Date'],</a:t>
            </a:r>
            <a:r>
              <a:rPr dirty="0" sz="2050" spc="-16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index_col='Date') </a:t>
            </a:r>
            <a:r>
              <a:rPr dirty="0" sz="2050" spc="-60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75">
                <a:solidFill>
                  <a:srgbClr val="111B1D"/>
                </a:solidFill>
                <a:latin typeface="Trebuchet MS"/>
                <a:cs typeface="Trebuchet MS"/>
              </a:rPr>
              <a:t>train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70">
                <a:solidFill>
                  <a:srgbClr val="111B1D"/>
                </a:solidFill>
                <a:latin typeface="Trebuchet MS"/>
                <a:cs typeface="Trebuchet MS"/>
              </a:rPr>
              <a:t>data['1950-01-01':'1960-12-31']</a:t>
            </a:r>
            <a:endParaRPr sz="2050">
              <a:latin typeface="Trebuchet MS"/>
              <a:cs typeface="Trebuchet MS"/>
            </a:endParaRPr>
          </a:p>
          <a:p>
            <a:pPr algn="ctr">
              <a:lnSpc>
                <a:spcPts val="2130"/>
              </a:lnSpc>
            </a:pP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[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50">
                <a:solidFill>
                  <a:srgbClr val="111B1D"/>
                </a:solidFill>
                <a:latin typeface="Trebuchet MS"/>
                <a:cs typeface="Trebuchet MS"/>
              </a:rPr>
              <a:t>1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960</a:t>
            </a:r>
            <a:r>
              <a:rPr dirty="0" sz="2050" spc="-120">
                <a:solidFill>
                  <a:srgbClr val="111B1D"/>
                </a:solidFill>
                <a:latin typeface="Trebuchet MS"/>
                <a:cs typeface="Trebuchet MS"/>
              </a:rPr>
              <a:t>-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0</a:t>
            </a:r>
            <a:r>
              <a:rPr dirty="0" sz="2050" spc="-150">
                <a:solidFill>
                  <a:srgbClr val="111B1D"/>
                </a:solidFill>
                <a:latin typeface="Trebuchet MS"/>
                <a:cs typeface="Trebuchet MS"/>
              </a:rPr>
              <a:t>1</a:t>
            </a:r>
            <a:r>
              <a:rPr dirty="0" sz="2050" spc="-120">
                <a:solidFill>
                  <a:srgbClr val="111B1D"/>
                </a:solidFill>
                <a:latin typeface="Trebuchet MS"/>
                <a:cs typeface="Trebuchet MS"/>
              </a:rPr>
              <a:t>-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0</a:t>
            </a:r>
            <a:r>
              <a:rPr dirty="0" sz="2050" spc="-150">
                <a:solidFill>
                  <a:srgbClr val="111B1D"/>
                </a:solidFill>
                <a:latin typeface="Trebuchet MS"/>
                <a:cs typeface="Trebuchet MS"/>
              </a:rPr>
              <a:t>1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: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]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50" spc="-5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3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rebuchet MS"/>
              <a:cs typeface="Trebuchet MS"/>
            </a:endParaRPr>
          </a:p>
          <a:p>
            <a:pPr algn="ctr" marL="2087245" marR="2079625">
              <a:lnSpc>
                <a:spcPct val="116700"/>
              </a:lnSpc>
            </a:pP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4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(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[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30">
                <a:solidFill>
                  <a:srgbClr val="111B1D"/>
                </a:solidFill>
                <a:latin typeface="Trebuchet MS"/>
                <a:cs typeface="Trebuchet MS"/>
              </a:rPr>
              <a:t>Q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]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,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125">
                <a:solidFill>
                  <a:srgbClr val="111B1D"/>
                </a:solidFill>
                <a:latin typeface="Trebuchet MS"/>
                <a:cs typeface="Trebuchet MS"/>
              </a:rPr>
              <a:t>)  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r>
              <a:rPr dirty="0" sz="2050" spc="-17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()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rebuchet MS"/>
              <a:cs typeface="Trebuchet MS"/>
            </a:endParaRPr>
          </a:p>
          <a:p>
            <a:pPr algn="ctr" marL="238125" marR="230504">
              <a:lnSpc>
                <a:spcPct val="116700"/>
              </a:lnSpc>
              <a:spcBef>
                <a:spcPts val="5"/>
              </a:spcBef>
            </a:pPr>
            <a:r>
              <a:rPr dirty="0" sz="2050" spc="-55">
                <a:solidFill>
                  <a:srgbClr val="111B1D"/>
                </a:solidFill>
                <a:latin typeface="Trebuchet MS"/>
                <a:cs typeface="Trebuchet MS"/>
              </a:rPr>
              <a:t>predictions</a:t>
            </a:r>
            <a:r>
              <a:rPr dirty="0" sz="2050" spc="-15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15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results.predict(start=len(train),</a:t>
            </a:r>
            <a:r>
              <a:rPr dirty="0" sz="2050" spc="-15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5">
                <a:solidFill>
                  <a:srgbClr val="111B1D"/>
                </a:solidFill>
                <a:latin typeface="Trebuchet MS"/>
                <a:cs typeface="Trebuchet MS"/>
              </a:rPr>
              <a:t>end=len(train)+len(test)-1, </a:t>
            </a:r>
            <a:r>
              <a:rPr dirty="0" sz="2050" spc="-60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0">
                <a:solidFill>
                  <a:srgbClr val="111B1D"/>
                </a:solidFill>
                <a:latin typeface="Trebuchet MS"/>
                <a:cs typeface="Trebuchet MS"/>
              </a:rPr>
              <a:t>dynamic=False)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rebuchet MS"/>
              <a:cs typeface="Trebuchet MS"/>
            </a:endParaRPr>
          </a:p>
          <a:p>
            <a:pPr algn="ctr" marL="1304925" marR="1297305">
              <a:lnSpc>
                <a:spcPct val="116700"/>
              </a:lnSpc>
            </a:pPr>
            <a:r>
              <a:rPr dirty="0" sz="2050" spc="-30">
                <a:solidFill>
                  <a:srgbClr val="111B1D"/>
                </a:solidFill>
                <a:latin typeface="Trebuchet MS"/>
                <a:cs typeface="Trebuchet MS"/>
              </a:rPr>
              <a:t>mse</a:t>
            </a:r>
            <a:r>
              <a:rPr dirty="0" sz="2050" spc="-20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-20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0">
                <a:solidFill>
                  <a:srgbClr val="111B1D"/>
                </a:solidFill>
                <a:latin typeface="Trebuchet MS"/>
                <a:cs typeface="Trebuchet MS"/>
              </a:rPr>
              <a:t>mean_squared_error(test['AQI'],</a:t>
            </a:r>
            <a:r>
              <a:rPr dirty="0" sz="2050" spc="-20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60">
                <a:solidFill>
                  <a:srgbClr val="111B1D"/>
                </a:solidFill>
                <a:latin typeface="Trebuchet MS"/>
                <a:cs typeface="Trebuchet MS"/>
              </a:rPr>
              <a:t>predictions) </a:t>
            </a:r>
            <a:r>
              <a:rPr dirty="0" sz="2050" spc="-60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(</a:t>
            </a:r>
            <a:r>
              <a:rPr dirty="0" sz="2050" spc="-17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100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q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2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rr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: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{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:.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2</a:t>
            </a:r>
            <a:r>
              <a:rPr dirty="0" sz="2050" spc="-17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}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)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rebuchet MS"/>
              <a:cs typeface="Trebuchet MS"/>
            </a:endParaRPr>
          </a:p>
          <a:p>
            <a:pPr algn="ctr" marL="2018030" marR="2010410" indent="-635">
              <a:lnSpc>
                <a:spcPct val="116700"/>
              </a:lnSpc>
            </a:pP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70">
                <a:solidFill>
                  <a:srgbClr val="111B1D"/>
                </a:solidFill>
                <a:latin typeface="Trebuchet MS"/>
                <a:cs typeface="Trebuchet MS"/>
              </a:rPr>
              <a:t>y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110">
                <a:solidFill>
                  <a:srgbClr val="111B1D"/>
                </a:solidFill>
                <a:latin typeface="Trebuchet MS"/>
                <a:cs typeface="Trebuchet MS"/>
              </a:rPr>
              <a:t>t 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(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[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30">
                <a:solidFill>
                  <a:srgbClr val="111B1D"/>
                </a:solidFill>
                <a:latin typeface="Trebuchet MS"/>
                <a:cs typeface="Trebuchet MS"/>
              </a:rPr>
              <a:t>Q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]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,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8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25">
                <a:solidFill>
                  <a:srgbClr val="111B1D"/>
                </a:solidFill>
                <a:latin typeface="Trebuchet MS"/>
                <a:cs typeface="Trebuchet MS"/>
              </a:rPr>
              <a:t>)  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45">
                <a:solidFill>
                  <a:srgbClr val="111B1D"/>
                </a:solidFill>
                <a:latin typeface="Trebuchet MS"/>
                <a:cs typeface="Trebuchet MS"/>
              </a:rPr>
              <a:t>(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8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2050" spc="2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050" spc="-254">
                <a:solidFill>
                  <a:srgbClr val="111B1D"/>
                </a:solidFill>
                <a:latin typeface="Trebuchet MS"/>
                <a:cs typeface="Trebuchet MS"/>
              </a:rPr>
              <a:t>,</a:t>
            </a:r>
            <a:r>
              <a:rPr dirty="0" sz="2050" spc="-21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4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050" spc="-15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2050" spc="-65">
                <a:solidFill>
                  <a:srgbClr val="111B1D"/>
                </a:solidFill>
                <a:latin typeface="Trebuchet MS"/>
                <a:cs typeface="Trebuchet MS"/>
              </a:rPr>
              <a:t>=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5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2050" spc="-10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2050" spc="-8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2050" spc="-135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2050" spc="-10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2050" spc="-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2050" spc="170">
                <a:solidFill>
                  <a:srgbClr val="111B1D"/>
                </a:solidFill>
                <a:latin typeface="Trebuchet MS"/>
                <a:cs typeface="Trebuchet MS"/>
              </a:rPr>
              <a:t>'</a:t>
            </a:r>
            <a:r>
              <a:rPr dirty="0" sz="2050" spc="-125">
                <a:solidFill>
                  <a:srgbClr val="111B1D"/>
                </a:solidFill>
                <a:latin typeface="Trebuchet MS"/>
                <a:cs typeface="Trebuchet MS"/>
              </a:rPr>
              <a:t>)  </a:t>
            </a:r>
            <a:r>
              <a:rPr dirty="0" sz="2050" spc="-90">
                <a:solidFill>
                  <a:srgbClr val="111B1D"/>
                </a:solidFill>
                <a:latin typeface="Trebuchet MS"/>
                <a:cs typeface="Trebuchet MS"/>
              </a:rPr>
              <a:t>plt.legend()</a:t>
            </a:r>
            <a:endParaRPr sz="2050">
              <a:latin typeface="Trebuchet MS"/>
              <a:cs typeface="Trebuchet MS"/>
            </a:endParaRPr>
          </a:p>
          <a:p>
            <a:pPr algn="ctr" marR="96520">
              <a:lnSpc>
                <a:spcPct val="100000"/>
              </a:lnSpc>
              <a:spcBef>
                <a:spcPts val="409"/>
              </a:spcBef>
            </a:pPr>
            <a:r>
              <a:rPr dirty="0" sz="2050" spc="-85">
                <a:solidFill>
                  <a:srgbClr val="111B1D"/>
                </a:solidFill>
                <a:latin typeface="Trebuchet MS"/>
                <a:cs typeface="Trebuchet MS"/>
              </a:rPr>
              <a:t>plt.show()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749" y="135669"/>
            <a:ext cx="1824989" cy="7677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850" spc="34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4850" spc="31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4850" spc="31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4850" spc="-80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4850" spc="-775">
                <a:solidFill>
                  <a:srgbClr val="111B1D"/>
                </a:solidFill>
                <a:latin typeface="Trebuchet MS"/>
                <a:cs typeface="Trebuchet MS"/>
              </a:rPr>
              <a:t>:</a:t>
            </a:r>
            <a:endParaRPr sz="4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735" y="2985547"/>
            <a:ext cx="7976202" cy="4480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614" y="994441"/>
            <a:ext cx="293370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30"/>
              <a:t>OUTPUT:</a:t>
            </a:r>
            <a:endParaRPr sz="5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870" y="5873220"/>
            <a:ext cx="12696824" cy="4124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2629" y="598519"/>
            <a:ext cx="1650174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80">
                <a:solidFill>
                  <a:srgbClr val="111B1D"/>
                </a:solidFill>
              </a:rPr>
              <a:t>2)Autoregressive</a:t>
            </a:r>
            <a:r>
              <a:rPr dirty="0" sz="5200" spc="-555">
                <a:solidFill>
                  <a:srgbClr val="111B1D"/>
                </a:solidFill>
              </a:rPr>
              <a:t> </a:t>
            </a:r>
            <a:r>
              <a:rPr dirty="0" sz="5200" spc="-385">
                <a:solidFill>
                  <a:srgbClr val="111B1D"/>
                </a:solidFill>
              </a:rPr>
              <a:t>integrated</a:t>
            </a:r>
            <a:r>
              <a:rPr dirty="0" sz="5200" spc="-550">
                <a:solidFill>
                  <a:srgbClr val="111B1D"/>
                </a:solidFill>
              </a:rPr>
              <a:t> </a:t>
            </a:r>
            <a:r>
              <a:rPr dirty="0" sz="5200" spc="-465">
                <a:solidFill>
                  <a:srgbClr val="111B1D"/>
                </a:solidFill>
              </a:rPr>
              <a:t>moving</a:t>
            </a:r>
            <a:r>
              <a:rPr dirty="0" sz="5200" spc="-550">
                <a:solidFill>
                  <a:srgbClr val="111B1D"/>
                </a:solidFill>
              </a:rPr>
              <a:t> </a:t>
            </a:r>
            <a:r>
              <a:rPr dirty="0" sz="5200" spc="-484">
                <a:solidFill>
                  <a:srgbClr val="111B1D"/>
                </a:solidFill>
              </a:rPr>
              <a:t>average</a:t>
            </a:r>
            <a:r>
              <a:rPr dirty="0" sz="5200" spc="-550">
                <a:solidFill>
                  <a:srgbClr val="111B1D"/>
                </a:solidFill>
              </a:rPr>
              <a:t> </a:t>
            </a:r>
            <a:r>
              <a:rPr dirty="0" sz="5200" spc="-370">
                <a:solidFill>
                  <a:srgbClr val="111B1D"/>
                </a:solidFill>
              </a:rPr>
              <a:t>model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12466" y="1831064"/>
            <a:ext cx="1470025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25" b="1">
                <a:solidFill>
                  <a:srgbClr val="111B1D"/>
                </a:solidFill>
                <a:latin typeface="Verdana"/>
                <a:cs typeface="Verdana"/>
              </a:rPr>
              <a:t>Defnition:</a:t>
            </a:r>
            <a:endParaRPr sz="5200">
              <a:latin typeface="Verdana"/>
              <a:cs typeface="Verdana"/>
            </a:endParaRPr>
          </a:p>
          <a:p>
            <a:pPr algn="ctr" marL="2244725" marR="5080" indent="-635">
              <a:lnSpc>
                <a:spcPct val="115700"/>
              </a:lnSpc>
              <a:spcBef>
                <a:spcPts val="2715"/>
              </a:spcBef>
            </a:pPr>
            <a:r>
              <a:rPr dirty="0" sz="3900" spc="25">
                <a:solidFill>
                  <a:srgbClr val="111B1D"/>
                </a:solidFill>
                <a:latin typeface="Lucida Sans Unicode"/>
                <a:cs typeface="Lucida Sans Unicode"/>
              </a:rPr>
              <a:t>ARIMA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70">
                <a:solidFill>
                  <a:srgbClr val="111B1D"/>
                </a:solidFill>
                <a:latin typeface="Lucida Sans Unicode"/>
                <a:cs typeface="Lucida Sans Unicode"/>
              </a:rPr>
              <a:t>is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>
                <a:solidFill>
                  <a:srgbClr val="111B1D"/>
                </a:solidFill>
                <a:latin typeface="Lucida Sans Unicode"/>
                <a:cs typeface="Lucida Sans Unicode"/>
              </a:rPr>
              <a:t>an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40">
                <a:solidFill>
                  <a:srgbClr val="111B1D"/>
                </a:solidFill>
                <a:latin typeface="Lucida Sans Unicode"/>
                <a:cs typeface="Lucida Sans Unicode"/>
              </a:rPr>
              <a:t>acronym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25">
                <a:solidFill>
                  <a:srgbClr val="111B1D"/>
                </a:solidFill>
                <a:latin typeface="Lucida Sans Unicode"/>
                <a:cs typeface="Lucida Sans Unicode"/>
              </a:rPr>
              <a:t>for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20">
                <a:solidFill>
                  <a:srgbClr val="111B1D"/>
                </a:solidFill>
                <a:latin typeface="Lucida Sans Unicode"/>
                <a:cs typeface="Lucida Sans Unicode"/>
              </a:rPr>
              <a:t>“autoregressive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5">
                <a:solidFill>
                  <a:srgbClr val="111B1D"/>
                </a:solidFill>
                <a:latin typeface="Lucida Sans Unicode"/>
                <a:cs typeface="Lucida Sans Unicode"/>
              </a:rPr>
              <a:t>integrated </a:t>
            </a:r>
            <a:r>
              <a:rPr dirty="0" sz="3900" spc="-12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45">
                <a:solidFill>
                  <a:srgbClr val="111B1D"/>
                </a:solidFill>
                <a:latin typeface="Lucida Sans Unicode"/>
                <a:cs typeface="Lucida Sans Unicode"/>
              </a:rPr>
              <a:t>moving </a:t>
            </a:r>
            <a:r>
              <a:rPr dirty="0" sz="3900" spc="15">
                <a:solidFill>
                  <a:srgbClr val="111B1D"/>
                </a:solidFill>
                <a:latin typeface="Lucida Sans Unicode"/>
                <a:cs typeface="Lucida Sans Unicode"/>
              </a:rPr>
              <a:t>average.” </a:t>
            </a:r>
            <a:r>
              <a:rPr dirty="0" sz="3900" spc="45">
                <a:solidFill>
                  <a:srgbClr val="111B1D"/>
                </a:solidFill>
                <a:latin typeface="Lucida Sans Unicode"/>
                <a:cs typeface="Lucida Sans Unicode"/>
              </a:rPr>
              <a:t>It's </a:t>
            </a:r>
            <a:r>
              <a:rPr dirty="0" sz="3900" spc="15">
                <a:solidFill>
                  <a:srgbClr val="111B1D"/>
                </a:solidFill>
                <a:latin typeface="Lucida Sans Unicode"/>
                <a:cs typeface="Lucida Sans Unicode"/>
              </a:rPr>
              <a:t>a </a:t>
            </a:r>
            <a:r>
              <a:rPr dirty="0" sz="3900" spc="10">
                <a:solidFill>
                  <a:srgbClr val="111B1D"/>
                </a:solidFill>
                <a:latin typeface="Lucida Sans Unicode"/>
                <a:cs typeface="Lucida Sans Unicode"/>
              </a:rPr>
              <a:t>model </a:t>
            </a:r>
            <a:r>
              <a:rPr dirty="0" sz="3900">
                <a:solidFill>
                  <a:srgbClr val="111B1D"/>
                </a:solidFill>
                <a:latin typeface="Lucida Sans Unicode"/>
                <a:cs typeface="Lucida Sans Unicode"/>
              </a:rPr>
              <a:t>used </a:t>
            </a:r>
            <a:r>
              <a:rPr dirty="0" sz="3900" spc="-50">
                <a:solidFill>
                  <a:srgbClr val="111B1D"/>
                </a:solidFill>
                <a:latin typeface="Lucida Sans Unicode"/>
                <a:cs typeface="Lucida Sans Unicode"/>
              </a:rPr>
              <a:t>in </a:t>
            </a:r>
            <a:r>
              <a:rPr dirty="0" sz="3900" spc="20">
                <a:solidFill>
                  <a:srgbClr val="111B1D"/>
                </a:solidFill>
                <a:latin typeface="Lucida Sans Unicode"/>
                <a:cs typeface="Lucida Sans Unicode"/>
              </a:rPr>
              <a:t>statistics </a:t>
            </a:r>
            <a:r>
              <a:rPr dirty="0" sz="3900" spc="15">
                <a:solidFill>
                  <a:srgbClr val="111B1D"/>
                </a:solidFill>
                <a:latin typeface="Lucida Sans Unicode"/>
                <a:cs typeface="Lucida Sans Unicode"/>
              </a:rPr>
              <a:t>and </a:t>
            </a:r>
            <a:r>
              <a:rPr dirty="0" sz="3900" spc="-12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30">
                <a:solidFill>
                  <a:srgbClr val="111B1D"/>
                </a:solidFill>
                <a:latin typeface="Lucida Sans Unicode"/>
                <a:cs typeface="Lucida Sans Unicode"/>
              </a:rPr>
              <a:t>econometrics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70">
                <a:solidFill>
                  <a:srgbClr val="111B1D"/>
                </a:solidFill>
                <a:latin typeface="Lucida Sans Unicode"/>
                <a:cs typeface="Lucida Sans Unicode"/>
              </a:rPr>
              <a:t>to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5">
                <a:solidFill>
                  <a:srgbClr val="111B1D"/>
                </a:solidFill>
                <a:latin typeface="Lucida Sans Unicode"/>
                <a:cs typeface="Lucida Sans Unicode"/>
              </a:rPr>
              <a:t>measure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65">
                <a:solidFill>
                  <a:srgbClr val="111B1D"/>
                </a:solidFill>
                <a:latin typeface="Lucida Sans Unicode"/>
                <a:cs typeface="Lucida Sans Unicode"/>
              </a:rPr>
              <a:t>events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65">
                <a:solidFill>
                  <a:srgbClr val="111B1D"/>
                </a:solidFill>
                <a:latin typeface="Lucida Sans Unicode"/>
                <a:cs typeface="Lucida Sans Unicode"/>
              </a:rPr>
              <a:t>that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20">
                <a:solidFill>
                  <a:srgbClr val="111B1D"/>
                </a:solidFill>
                <a:latin typeface="Lucida Sans Unicode"/>
                <a:cs typeface="Lucida Sans Unicode"/>
              </a:rPr>
              <a:t>happen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70">
                <a:solidFill>
                  <a:srgbClr val="111B1D"/>
                </a:solidFill>
                <a:latin typeface="Lucida Sans Unicode"/>
                <a:cs typeface="Lucida Sans Unicode"/>
              </a:rPr>
              <a:t>over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15">
                <a:solidFill>
                  <a:srgbClr val="111B1D"/>
                </a:solidFill>
                <a:latin typeface="Lucida Sans Unicode"/>
                <a:cs typeface="Lucida Sans Unicode"/>
              </a:rPr>
              <a:t>a </a:t>
            </a:r>
            <a:r>
              <a:rPr dirty="0" sz="3900" spc="-12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15">
                <a:solidFill>
                  <a:srgbClr val="111B1D"/>
                </a:solidFill>
                <a:latin typeface="Lucida Sans Unicode"/>
                <a:cs typeface="Lucida Sans Unicode"/>
              </a:rPr>
              <a:t>period</a:t>
            </a:r>
            <a:r>
              <a:rPr dirty="0" sz="3900" spc="-2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30">
                <a:solidFill>
                  <a:srgbClr val="111B1D"/>
                </a:solidFill>
                <a:latin typeface="Lucida Sans Unicode"/>
                <a:cs typeface="Lucida Sans Unicode"/>
              </a:rPr>
              <a:t>of</a:t>
            </a:r>
            <a:r>
              <a:rPr dirty="0" sz="3900" spc="-2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35">
                <a:solidFill>
                  <a:srgbClr val="111B1D"/>
                </a:solidFill>
                <a:latin typeface="Lucida Sans Unicode"/>
                <a:cs typeface="Lucida Sans Unicode"/>
              </a:rPr>
              <a:t>time.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52481"/>
            <a:ext cx="7791450" cy="434975"/>
          </a:xfrm>
          <a:custGeom>
            <a:avLst/>
            <a:gdLst/>
            <a:ahLst/>
            <a:cxnLst/>
            <a:rect l="l" t="t" r="r" b="b"/>
            <a:pathLst>
              <a:path w="7791450" h="434975">
                <a:moveTo>
                  <a:pt x="0" y="0"/>
                </a:moveTo>
                <a:lnTo>
                  <a:pt x="7791449" y="0"/>
                </a:lnTo>
                <a:lnTo>
                  <a:pt x="7791449" y="434518"/>
                </a:lnTo>
                <a:lnTo>
                  <a:pt x="0" y="434518"/>
                </a:lnTo>
                <a:lnTo>
                  <a:pt x="0" y="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41603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28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74" y="0"/>
                </a:lnTo>
                <a:lnTo>
                  <a:pt x="28574" y="10286999"/>
                </a:lnTo>
                <a:close/>
              </a:path>
            </a:pathLst>
          </a:custGeom>
          <a:solidFill>
            <a:srgbClr val="111B1D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143875" cy="10287000"/>
            <a:chOff x="0" y="0"/>
            <a:chExt cx="8143875" cy="10287000"/>
          </a:xfrm>
        </p:grpSpPr>
        <p:sp>
          <p:nvSpPr>
            <p:cNvPr id="5" name="object 5"/>
            <p:cNvSpPr/>
            <p:nvPr/>
          </p:nvSpPr>
          <p:spPr>
            <a:xfrm>
              <a:off x="1358049" y="0"/>
              <a:ext cx="28575" cy="10287000"/>
            </a:xfrm>
            <a:custGeom>
              <a:avLst/>
              <a:gdLst/>
              <a:ahLst/>
              <a:cxnLst/>
              <a:rect l="l" t="t" r="r" b="b"/>
              <a:pathLst>
                <a:path w="28575" h="10287000">
                  <a:moveTo>
                    <a:pt x="0" y="0"/>
                  </a:moveTo>
                  <a:lnTo>
                    <a:pt x="28574" y="0"/>
                  </a:lnTo>
                  <a:lnTo>
                    <a:pt x="28574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B1D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43874" cy="46932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509"/>
              <a:ext cx="8020049" cy="55054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93299" y="154244"/>
            <a:ext cx="5452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20" b="0">
                <a:solidFill>
                  <a:srgbClr val="111B1D"/>
                </a:solidFill>
                <a:latin typeface="Verdana"/>
                <a:cs typeface="Verdana"/>
              </a:rPr>
              <a:t>WORKING</a:t>
            </a:r>
            <a:r>
              <a:rPr dirty="0" sz="3200" spc="60" b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95" b="0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3200" spc="60" b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225" b="0">
                <a:solidFill>
                  <a:srgbClr val="111B1D"/>
                </a:solidFill>
                <a:latin typeface="Verdana"/>
                <a:cs typeface="Verdana"/>
              </a:rPr>
              <a:t>ARIMA</a:t>
            </a:r>
            <a:r>
              <a:rPr dirty="0" sz="3200" spc="60" b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50" b="0">
                <a:solidFill>
                  <a:srgbClr val="111B1D"/>
                </a:solidFill>
                <a:latin typeface="Verdana"/>
                <a:cs typeface="Verdana"/>
              </a:rPr>
              <a:t>MODEL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6674" y="858205"/>
            <a:ext cx="8822055" cy="9083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3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04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254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1950" spc="-19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54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45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409">
                <a:solidFill>
                  <a:srgbClr val="111B1D"/>
                </a:solidFill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Verdana"/>
              <a:cs typeface="Verdana"/>
            </a:endParaRPr>
          </a:p>
          <a:p>
            <a:pPr marL="12700" marR="62230">
              <a:lnSpc>
                <a:spcPct val="117900"/>
              </a:lnSpc>
            </a:pP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"AR"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part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1950" spc="-270">
                <a:solidFill>
                  <a:srgbClr val="111B1D"/>
                </a:solidFill>
                <a:latin typeface="Verdana"/>
                <a:cs typeface="Verdana"/>
              </a:rPr>
              <a:t>ARIMA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refers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autoregressive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component. </a:t>
            </a:r>
            <a:r>
              <a:rPr dirty="0" sz="1950" spc="-215">
                <a:solidFill>
                  <a:srgbClr val="111B1D"/>
                </a:solidFill>
                <a:latin typeface="Verdana"/>
                <a:cs typeface="Verdana"/>
              </a:rPr>
              <a:t>It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models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relationship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between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an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several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lagged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observations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(previous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time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steps).</a:t>
            </a:r>
            <a:endParaRPr sz="1950">
              <a:latin typeface="Verdana"/>
              <a:cs typeface="Verdana"/>
            </a:endParaRPr>
          </a:p>
          <a:p>
            <a:pPr marL="12700" marR="1404620">
              <a:lnSpc>
                <a:spcPct val="117900"/>
              </a:lnSpc>
            </a:pPr>
            <a:r>
              <a:rPr dirty="0" sz="1950" spc="-215">
                <a:solidFill>
                  <a:srgbClr val="111B1D"/>
                </a:solidFill>
                <a:latin typeface="Verdana"/>
                <a:cs typeface="Verdana"/>
              </a:rPr>
              <a:t>It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4">
                <a:solidFill>
                  <a:srgbClr val="111B1D"/>
                </a:solidFill>
                <a:latin typeface="Verdana"/>
                <a:cs typeface="Verdana"/>
              </a:rPr>
              <a:t>assumes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that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value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variable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today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related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its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past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values.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31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3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1950" spc="-31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45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409">
                <a:solidFill>
                  <a:srgbClr val="111B1D"/>
                </a:solidFill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</a:pP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"I" 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term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stands </a:t>
            </a:r>
            <a:r>
              <a:rPr dirty="0" sz="1950" spc="-140">
                <a:solidFill>
                  <a:srgbClr val="111B1D"/>
                </a:solidFill>
                <a:latin typeface="Verdana"/>
                <a:cs typeface="Verdana"/>
              </a:rPr>
              <a:t>for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integration. </a:t>
            </a:r>
            <a:r>
              <a:rPr dirty="0" sz="1950" spc="-215">
                <a:solidFill>
                  <a:srgbClr val="111B1D"/>
                </a:solidFill>
                <a:latin typeface="Verdana"/>
                <a:cs typeface="Verdana"/>
              </a:rPr>
              <a:t>It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refers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differencing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raw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observations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(subtracting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an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from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previous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observation)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14">
                <a:solidFill>
                  <a:srgbClr val="111B1D"/>
                </a:solidFill>
                <a:latin typeface="Verdana"/>
                <a:cs typeface="Verdana"/>
              </a:rPr>
              <a:t>in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order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15">
                <a:solidFill>
                  <a:srgbClr val="111B1D"/>
                </a:solidFill>
                <a:latin typeface="Verdana"/>
                <a:cs typeface="Verdana"/>
              </a:rPr>
              <a:t>make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time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series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stationary.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Stationarity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important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0">
                <a:solidFill>
                  <a:srgbClr val="111B1D"/>
                </a:solidFill>
                <a:latin typeface="Verdana"/>
                <a:cs typeface="Verdana"/>
              </a:rPr>
              <a:t>for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70">
                <a:solidFill>
                  <a:srgbClr val="111B1D"/>
                </a:solidFill>
                <a:latin typeface="Verdana"/>
                <a:cs typeface="Verdana"/>
              </a:rPr>
              <a:t>ARIMA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models.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50" spc="-229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254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29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54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3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1950" spc="-19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1950" spc="-229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45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409">
                <a:solidFill>
                  <a:srgbClr val="111B1D"/>
                </a:solidFill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Verdana"/>
              <a:cs typeface="Verdana"/>
            </a:endParaRPr>
          </a:p>
          <a:p>
            <a:pPr marL="12700" marR="540385">
              <a:lnSpc>
                <a:spcPct val="117900"/>
              </a:lnSpc>
            </a:pP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"MA"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part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involves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modeling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relationship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between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an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</a:t>
            </a:r>
            <a:r>
              <a:rPr dirty="0" sz="1950" spc="-2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a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residual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error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from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moving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4">
                <a:solidFill>
                  <a:srgbClr val="111B1D"/>
                </a:solidFill>
                <a:latin typeface="Verdana"/>
                <a:cs typeface="Verdana"/>
              </a:rPr>
              <a:t>average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model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applied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lagged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observations.</a:t>
            </a:r>
            <a:endParaRPr sz="1950">
              <a:latin typeface="Verdana"/>
              <a:cs typeface="Verdana"/>
            </a:endParaRPr>
          </a:p>
          <a:p>
            <a:pPr marL="12700" marR="654050">
              <a:lnSpc>
                <a:spcPct val="117900"/>
              </a:lnSpc>
            </a:pP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parameters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p,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d,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q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are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used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determine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order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54">
                <a:solidFill>
                  <a:srgbClr val="111B1D"/>
                </a:solidFill>
                <a:latin typeface="Verdana"/>
                <a:cs typeface="Verdana"/>
              </a:rPr>
              <a:t>AR,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75">
                <a:solidFill>
                  <a:srgbClr val="111B1D"/>
                </a:solidFill>
                <a:latin typeface="Verdana"/>
                <a:cs typeface="Verdana"/>
              </a:rPr>
              <a:t>I,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50">
                <a:solidFill>
                  <a:srgbClr val="111B1D"/>
                </a:solidFill>
                <a:latin typeface="Verdana"/>
                <a:cs typeface="Verdana"/>
              </a:rPr>
              <a:t>MA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components,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111B1D"/>
                </a:solidFill>
                <a:latin typeface="Verdana"/>
                <a:cs typeface="Verdana"/>
              </a:rPr>
              <a:t>respectively: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Verdana"/>
              <a:cs typeface="Verdana"/>
            </a:endParaRPr>
          </a:p>
          <a:p>
            <a:pPr marL="12700" marR="178435">
              <a:lnSpc>
                <a:spcPct val="117900"/>
              </a:lnSpc>
            </a:pP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order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autoregressive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component,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which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represents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number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lag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observations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included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14">
                <a:solidFill>
                  <a:srgbClr val="111B1D"/>
                </a:solidFill>
                <a:latin typeface="Verdana"/>
                <a:cs typeface="Verdana"/>
              </a:rPr>
              <a:t>in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model.</a:t>
            </a:r>
            <a:endParaRPr sz="1950">
              <a:latin typeface="Verdana"/>
              <a:cs typeface="Verdana"/>
            </a:endParaRPr>
          </a:p>
          <a:p>
            <a:pPr marL="12700" marR="622300">
              <a:lnSpc>
                <a:spcPct val="117900"/>
              </a:lnSpc>
            </a:pP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degree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differencing,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or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number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times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data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differenced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to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achieve</a:t>
            </a:r>
            <a:r>
              <a:rPr dirty="0" sz="1950" spc="-30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stationarity.</a:t>
            </a:r>
            <a:endParaRPr sz="1950">
              <a:latin typeface="Verdana"/>
              <a:cs typeface="Verdana"/>
            </a:endParaRPr>
          </a:p>
          <a:p>
            <a:pPr marL="12700" marR="418465">
              <a:lnSpc>
                <a:spcPct val="117900"/>
              </a:lnSpc>
            </a:pP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q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order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moving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4">
                <a:solidFill>
                  <a:srgbClr val="111B1D"/>
                </a:solidFill>
                <a:latin typeface="Verdana"/>
                <a:cs typeface="Verdana"/>
              </a:rPr>
              <a:t>average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component,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which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represents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number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35">
                <a:solidFill>
                  <a:srgbClr val="111B1D"/>
                </a:solidFill>
                <a:latin typeface="Verdana"/>
                <a:cs typeface="Verdana"/>
              </a:rPr>
              <a:t>gg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204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rr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1950" spc="-19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2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1950" spc="-135">
                <a:solidFill>
                  <a:srgbClr val="111B1D"/>
                </a:solidFill>
                <a:latin typeface="Verdana"/>
                <a:cs typeface="Verdana"/>
              </a:rPr>
              <a:t>q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1950" spc="-19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195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1950" spc="-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1950" spc="-1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1950" spc="-235">
                <a:solidFill>
                  <a:srgbClr val="111B1D"/>
                </a:solidFill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  <a:p>
            <a:pPr marL="12700" marR="864235">
              <a:lnSpc>
                <a:spcPct val="117900"/>
              </a:lnSpc>
            </a:pP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process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2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0">
                <a:solidFill>
                  <a:srgbClr val="111B1D"/>
                </a:solidFill>
                <a:latin typeface="Verdana"/>
                <a:cs typeface="Verdana"/>
              </a:rPr>
              <a:t>selecting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5">
                <a:solidFill>
                  <a:srgbClr val="111B1D"/>
                </a:solidFill>
                <a:latin typeface="Verdana"/>
                <a:cs typeface="Verdana"/>
              </a:rPr>
              <a:t>appropriate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values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40">
                <a:solidFill>
                  <a:srgbClr val="111B1D"/>
                </a:solidFill>
                <a:latin typeface="Verdana"/>
                <a:cs typeface="Verdana"/>
              </a:rPr>
              <a:t>for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p,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85">
                <a:solidFill>
                  <a:srgbClr val="111B1D"/>
                </a:solidFill>
                <a:latin typeface="Verdana"/>
                <a:cs typeface="Verdana"/>
              </a:rPr>
              <a:t>d,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65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q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is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75">
                <a:solidFill>
                  <a:srgbClr val="111B1D"/>
                </a:solidFill>
                <a:latin typeface="Verdana"/>
                <a:cs typeface="Verdana"/>
              </a:rPr>
              <a:t>known</a:t>
            </a:r>
            <a:r>
              <a:rPr dirty="0" sz="1950" spc="-2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95">
                <a:solidFill>
                  <a:srgbClr val="111B1D"/>
                </a:solidFill>
                <a:latin typeface="Verdana"/>
                <a:cs typeface="Verdana"/>
              </a:rPr>
              <a:t>as</a:t>
            </a:r>
            <a:r>
              <a:rPr dirty="0" sz="1950" spc="-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55">
                <a:solidFill>
                  <a:srgbClr val="111B1D"/>
                </a:solidFill>
                <a:latin typeface="Verdana"/>
                <a:cs typeface="Verdana"/>
              </a:rPr>
              <a:t>model </a:t>
            </a:r>
            <a:r>
              <a:rPr dirty="0" sz="1950" spc="-6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1950" spc="-130">
                <a:solidFill>
                  <a:srgbClr val="111B1D"/>
                </a:solidFill>
                <a:latin typeface="Verdana"/>
                <a:cs typeface="Verdana"/>
              </a:rPr>
              <a:t>identification.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144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3" y="0"/>
                </a:lnTo>
                <a:lnTo>
                  <a:pt x="28573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22909" cy="10287000"/>
            <a:chOff x="0" y="0"/>
            <a:chExt cx="422909" cy="10287000"/>
          </a:xfrm>
        </p:grpSpPr>
        <p:sp>
          <p:nvSpPr>
            <p:cNvPr id="4" name="object 4"/>
            <p:cNvSpPr/>
            <p:nvPr/>
          </p:nvSpPr>
          <p:spPr>
            <a:xfrm>
              <a:off x="393753" y="0"/>
              <a:ext cx="28575" cy="10287000"/>
            </a:xfrm>
            <a:custGeom>
              <a:avLst/>
              <a:gdLst/>
              <a:ahLst/>
              <a:cxnLst/>
              <a:rect l="l" t="t" r="r" b="b"/>
              <a:pathLst>
                <a:path w="28575" h="10287000">
                  <a:moveTo>
                    <a:pt x="285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0286999"/>
                  </a:lnTo>
                  <a:close/>
                </a:path>
              </a:pathLst>
            </a:custGeom>
            <a:solidFill>
              <a:srgbClr val="111B1D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419099" y="0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163" y="105861"/>
            <a:ext cx="1561465" cy="614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50" spc="-90">
                <a:solidFill>
                  <a:srgbClr val="111B1D"/>
                </a:solidFill>
              </a:rPr>
              <a:t>C</a:t>
            </a:r>
            <a:r>
              <a:rPr dirty="0" sz="3850" spc="-275">
                <a:solidFill>
                  <a:srgbClr val="111B1D"/>
                </a:solidFill>
              </a:rPr>
              <a:t>O</a:t>
            </a:r>
            <a:r>
              <a:rPr dirty="0" sz="3850" spc="-254">
                <a:solidFill>
                  <a:srgbClr val="111B1D"/>
                </a:solidFill>
              </a:rPr>
              <a:t>D</a:t>
            </a:r>
            <a:r>
              <a:rPr dirty="0" sz="3850" spc="-265">
                <a:solidFill>
                  <a:srgbClr val="111B1D"/>
                </a:solidFill>
              </a:rPr>
              <a:t>E</a:t>
            </a:r>
            <a:r>
              <a:rPr dirty="0" sz="3850" spc="-484">
                <a:solidFill>
                  <a:srgbClr val="111B1D"/>
                </a:solidFill>
              </a:rPr>
              <a:t>:</a:t>
            </a:r>
            <a:endParaRPr sz="3850"/>
          </a:p>
        </p:txBody>
      </p:sp>
      <p:sp>
        <p:nvSpPr>
          <p:cNvPr id="7" name="object 7"/>
          <p:cNvSpPr txBox="1"/>
          <p:nvPr/>
        </p:nvSpPr>
        <p:spPr>
          <a:xfrm>
            <a:off x="6519254" y="365796"/>
            <a:ext cx="4155440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25550" marR="1115695" indent="69850">
              <a:lnSpc>
                <a:spcPct val="118800"/>
              </a:lnSpc>
              <a:spcBef>
                <a:spcPts val="90"/>
              </a:spcBef>
            </a:pP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d 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350" spc="-10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numpy</a:t>
            </a:r>
            <a:r>
              <a:rPr dirty="0" sz="1350" spc="-10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as</a:t>
            </a:r>
            <a:r>
              <a:rPr dirty="0" sz="1350" spc="-10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np</a:t>
            </a:r>
            <a:endParaRPr sz="1350">
              <a:latin typeface="Lucida Sans Unicode"/>
              <a:cs typeface="Lucida Sans Unicode"/>
            </a:endParaRPr>
          </a:p>
          <a:p>
            <a:pPr marL="767080" marR="5080" indent="-755015">
              <a:lnSpc>
                <a:spcPct val="118800"/>
              </a:lnSpc>
            </a:pP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from</a:t>
            </a:r>
            <a:r>
              <a:rPr dirty="0" sz="1350" spc="-7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statsmodels.tsa.arima.model</a:t>
            </a:r>
            <a:r>
              <a:rPr dirty="0" sz="1350" spc="-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350" spc="-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ARIMA </a:t>
            </a:r>
            <a:r>
              <a:rPr dirty="0" sz="1350" spc="-409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350" spc="-9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matplotlib.pyplot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as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plt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078" y="1587723"/>
            <a:ext cx="6751320" cy="8579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588135" marR="1580515">
              <a:lnSpc>
                <a:spcPct val="118800"/>
              </a:lnSpc>
              <a:spcBef>
                <a:spcPts val="90"/>
              </a:spcBef>
            </a:pP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data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31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pd.read_csv('air_quality_data.csv')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data['Date']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30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pd.to_datetime(data['Date']) </a:t>
            </a:r>
            <a:r>
              <a:rPr dirty="0" sz="1350" spc="-41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data.set_index('Date',</a:t>
            </a:r>
            <a:r>
              <a:rPr dirty="0" sz="1350" spc="-9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111B1D"/>
                </a:solidFill>
                <a:latin typeface="Lucida Sans Unicode"/>
                <a:cs typeface="Lucida Sans Unicode"/>
              </a:rPr>
              <a:t>inplace=True)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Lucida Sans Unicode"/>
              <a:cs typeface="Lucida Sans Unicode"/>
            </a:endParaRPr>
          </a:p>
          <a:p>
            <a:pPr algn="ctr" marL="2284730" marR="2277110">
              <a:lnSpc>
                <a:spcPct val="118800"/>
              </a:lnSpc>
            </a:pP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125">
                <a:solidFill>
                  <a:srgbClr val="111B1D"/>
                </a:solidFill>
                <a:latin typeface="Lucida Sans Unicode"/>
                <a:cs typeface="Lucida Sans Unicode"/>
              </a:rPr>
              <a:t>z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-12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350" spc="114">
                <a:solidFill>
                  <a:srgbClr val="111B1D"/>
                </a:solidFill>
                <a:latin typeface="Lucida Sans Unicode"/>
                <a:cs typeface="Lucida Sans Unicode"/>
              </a:rPr>
              <a:t>0</a:t>
            </a:r>
            <a:r>
              <a:rPr dirty="0" sz="1350" spc="-60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6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)) 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[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-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]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plt.title('Air</a:t>
            </a:r>
            <a:r>
              <a:rPr dirty="0" sz="1350" spc="-11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Quality</a:t>
            </a:r>
            <a:r>
              <a:rPr dirty="0" sz="1350" spc="-10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Data') </a:t>
            </a:r>
            <a:r>
              <a:rPr dirty="0" sz="1350" spc="-409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plt.xlabel('Date')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 plt.ylabel('Air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Quality')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plt.show()</a:t>
            </a:r>
            <a:endParaRPr sz="1350">
              <a:latin typeface="Lucida Sans Unicode"/>
              <a:cs typeface="Lucida Sans Unicode"/>
            </a:endParaRPr>
          </a:p>
          <a:p>
            <a:pPr algn="ctr" marL="42545">
              <a:lnSpc>
                <a:spcPct val="100000"/>
              </a:lnSpc>
              <a:spcBef>
                <a:spcPts val="305"/>
              </a:spcBef>
            </a:pP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statsmodels.tsa.stattools</a:t>
            </a:r>
            <a:r>
              <a:rPr dirty="0" sz="1350" spc="-10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350" spc="-10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adfuller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250">
              <a:latin typeface="Lucida Sans Unicode"/>
              <a:cs typeface="Lucida Sans Unicode"/>
            </a:endParaRPr>
          </a:p>
          <a:p>
            <a:pPr algn="ctr" marL="1929130" marR="1921510">
              <a:lnSpc>
                <a:spcPct val="118800"/>
              </a:lnSpc>
            </a:pP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ll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[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-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]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print('ADF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Statistic:',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result[0])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print('p-value:',</a:t>
            </a:r>
            <a:r>
              <a:rPr dirty="0" sz="1350" spc="-9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result[1])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data_diff</a:t>
            </a:r>
            <a:r>
              <a:rPr dirty="0" sz="1350" spc="-6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2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data['AirQuality'].diff().dropna()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250">
              <a:latin typeface="Lucida Sans Unicode"/>
              <a:cs typeface="Lucida Sans Unicode"/>
            </a:endParaRPr>
          </a:p>
          <a:p>
            <a:pPr algn="ctr" marL="259715" marR="252095">
              <a:lnSpc>
                <a:spcPct val="118800"/>
              </a:lnSpc>
            </a:pP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model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2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ARIMA(data['AirQuality'],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111B1D"/>
                </a:solidFill>
                <a:latin typeface="Lucida Sans Unicode"/>
                <a:cs typeface="Lucida Sans Unicode"/>
              </a:rPr>
              <a:t>order=(5,1,0))</a:t>
            </a:r>
            <a:r>
              <a:rPr dirty="0" sz="1350" spc="26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#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Adjust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order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as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needed </a:t>
            </a:r>
            <a:r>
              <a:rPr dirty="0" sz="1350" spc="-41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results</a:t>
            </a:r>
            <a:r>
              <a:rPr dirty="0" sz="1350" spc="-9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30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model.fit()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Lucida Sans Unicode"/>
              <a:cs typeface="Lucida Sans Unicode"/>
            </a:endParaRPr>
          </a:p>
          <a:p>
            <a:pPr marL="1135380" marR="1127760" indent="640080">
              <a:lnSpc>
                <a:spcPct val="118800"/>
              </a:lnSpc>
              <a:tabLst>
                <a:tab pos="3519804" algn="l"/>
              </a:tabLst>
            </a:pP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forecast_steps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10">
                <a:solidFill>
                  <a:srgbClr val="111B1D"/>
                </a:solidFill>
                <a:latin typeface="Lucida Sans Unicode"/>
                <a:cs typeface="Lucida Sans Unicode"/>
              </a:rPr>
              <a:t>12	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Adjust as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needed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forecast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2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results.get_forecast(steps=forecast_steps)</a:t>
            </a:r>
            <a:endParaRPr sz="1350">
              <a:latin typeface="Lucida Sans Unicode"/>
              <a:cs typeface="Lucida Sans Unicode"/>
            </a:endParaRPr>
          </a:p>
          <a:p>
            <a:pPr marL="1532255">
              <a:lnSpc>
                <a:spcPct val="100000"/>
              </a:lnSpc>
              <a:spcBef>
                <a:spcPts val="305"/>
              </a:spcBef>
            </a:pP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250">
              <a:latin typeface="Lucida Sans Unicode"/>
              <a:cs typeface="Lucida Sans Unicode"/>
            </a:endParaRPr>
          </a:p>
          <a:p>
            <a:pPr marL="1040130" marR="1032510" indent="1309370">
              <a:lnSpc>
                <a:spcPct val="118800"/>
              </a:lnSpc>
            </a:pP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35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125">
                <a:solidFill>
                  <a:srgbClr val="111B1D"/>
                </a:solidFill>
                <a:latin typeface="Lucida Sans Unicode"/>
                <a:cs typeface="Lucida Sans Unicode"/>
              </a:rPr>
              <a:t>z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2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-12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350" spc="114">
                <a:solidFill>
                  <a:srgbClr val="111B1D"/>
                </a:solidFill>
                <a:latin typeface="Lucida Sans Unicode"/>
                <a:cs typeface="Lucida Sans Unicode"/>
              </a:rPr>
              <a:t>0</a:t>
            </a:r>
            <a:r>
              <a:rPr dirty="0" sz="1350" spc="-60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6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))  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plt.plot(data.index,</a:t>
            </a:r>
            <a:r>
              <a:rPr dirty="0" sz="1350" spc="-5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data['AirQuality'],</a:t>
            </a:r>
            <a:r>
              <a:rPr dirty="0" sz="1350" spc="-5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label='Observed')</a:t>
            </a:r>
            <a:endParaRPr sz="135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8800"/>
              </a:lnSpc>
            </a:pP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plt.plot(forecasted_data.index,</a:t>
            </a:r>
            <a:r>
              <a:rPr dirty="0" sz="1350" spc="-8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forecasted_data,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111B1D"/>
                </a:solidFill>
                <a:latin typeface="Lucida Sans Unicode"/>
                <a:cs typeface="Lucida Sans Unicode"/>
              </a:rPr>
              <a:t>color='red',</a:t>
            </a:r>
            <a:r>
              <a:rPr dirty="0" sz="1350" spc="-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label='Forecasted') </a:t>
            </a:r>
            <a:r>
              <a:rPr dirty="0" sz="1350" spc="-409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plt.title('Air</a:t>
            </a:r>
            <a:r>
              <a:rPr dirty="0" sz="1350" spc="-9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0">
                <a:solidFill>
                  <a:srgbClr val="111B1D"/>
                </a:solidFill>
                <a:latin typeface="Lucida Sans Unicode"/>
                <a:cs typeface="Lucida Sans Unicode"/>
              </a:rPr>
              <a:t>Quality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Forecast')</a:t>
            </a:r>
            <a:endParaRPr sz="1350">
              <a:latin typeface="Lucida Sans Unicode"/>
              <a:cs typeface="Lucida Sans Unicode"/>
            </a:endParaRPr>
          </a:p>
          <a:p>
            <a:pPr algn="ctr" marL="2428875" marR="2421255" indent="-635">
              <a:lnSpc>
                <a:spcPct val="118800"/>
              </a:lnSpc>
            </a:pP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plt.xlabel('Date') 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6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3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b</a:t>
            </a:r>
            <a:r>
              <a:rPr dirty="0" sz="1350" spc="4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-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9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35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1350" spc="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2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6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350" spc="10">
                <a:solidFill>
                  <a:srgbClr val="111B1D"/>
                </a:solidFill>
                <a:latin typeface="Lucida Sans Unicode"/>
                <a:cs typeface="Lucida Sans Unicode"/>
              </a:rPr>
              <a:t>plt.legend()</a:t>
            </a:r>
            <a:endParaRPr sz="1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350" spc="15">
                <a:solidFill>
                  <a:srgbClr val="111B1D"/>
                </a:solidFill>
                <a:latin typeface="Lucida Sans Unicode"/>
                <a:cs typeface="Lucida Sans Unicode"/>
              </a:rPr>
              <a:t>plt.show()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450">
              <a:latin typeface="Lucida Sans Unicode"/>
              <a:cs typeface="Lucida Sans Unicode"/>
            </a:endParaRPr>
          </a:p>
          <a:p>
            <a:pPr algn="ctr" marR="78105">
              <a:lnSpc>
                <a:spcPct val="100000"/>
              </a:lnSpc>
            </a:pPr>
            <a:r>
              <a:rPr dirty="0" sz="1350" spc="25">
                <a:solidFill>
                  <a:srgbClr val="111B1D"/>
                </a:solidFill>
                <a:latin typeface="Lucida Sans Unicode"/>
                <a:cs typeface="Lucida Sans Unicode"/>
              </a:rPr>
              <a:t>print(forecasted_data)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475" y="2656531"/>
            <a:ext cx="9172574" cy="60021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598519"/>
            <a:ext cx="293370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30"/>
              <a:t>OUTPUT:</a:t>
            </a:r>
            <a:endParaRPr sz="5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7996" y="0"/>
            <a:ext cx="47599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75">
                <a:solidFill>
                  <a:srgbClr val="111B1D"/>
                </a:solidFill>
              </a:rPr>
              <a:t>3</a:t>
            </a:r>
            <a:r>
              <a:rPr dirty="0" sz="6000" spc="-1235">
                <a:solidFill>
                  <a:srgbClr val="111B1D"/>
                </a:solidFill>
              </a:rPr>
              <a:t>)</a:t>
            </a:r>
            <a:r>
              <a:rPr dirty="0" sz="6000" spc="-735">
                <a:solidFill>
                  <a:srgbClr val="111B1D"/>
                </a:solidFill>
              </a:rPr>
              <a:t> </a:t>
            </a:r>
            <a:r>
              <a:rPr dirty="0" sz="6000" spc="-1005">
                <a:solidFill>
                  <a:srgbClr val="111B1D"/>
                </a:solidFill>
              </a:rPr>
              <a:t>G</a:t>
            </a:r>
            <a:r>
              <a:rPr dirty="0" sz="6000" spc="-590">
                <a:solidFill>
                  <a:srgbClr val="111B1D"/>
                </a:solidFill>
              </a:rPr>
              <a:t>r</a:t>
            </a:r>
            <a:r>
              <a:rPr dirty="0" sz="6000" spc="-810">
                <a:solidFill>
                  <a:srgbClr val="111B1D"/>
                </a:solidFill>
              </a:rPr>
              <a:t>a</a:t>
            </a:r>
            <a:r>
              <a:rPr dirty="0" sz="6000" spc="-830">
                <a:solidFill>
                  <a:srgbClr val="111B1D"/>
                </a:solidFill>
              </a:rPr>
              <a:t>y</a:t>
            </a:r>
            <a:r>
              <a:rPr dirty="0" sz="6000" spc="-735">
                <a:solidFill>
                  <a:srgbClr val="111B1D"/>
                </a:solidFill>
              </a:rPr>
              <a:t> </a:t>
            </a:r>
            <a:r>
              <a:rPr dirty="0" sz="6000" spc="-1180">
                <a:solidFill>
                  <a:srgbClr val="111B1D"/>
                </a:solidFill>
              </a:rPr>
              <a:t>m</a:t>
            </a:r>
            <a:r>
              <a:rPr dirty="0" sz="6000" spc="-750">
                <a:solidFill>
                  <a:srgbClr val="111B1D"/>
                </a:solidFill>
              </a:rPr>
              <a:t>o</a:t>
            </a:r>
            <a:r>
              <a:rPr dirty="0" sz="6000" spc="-725">
                <a:solidFill>
                  <a:srgbClr val="111B1D"/>
                </a:solidFill>
              </a:rPr>
              <a:t>d</a:t>
            </a:r>
            <a:r>
              <a:rPr dirty="0" sz="6000" spc="-850">
                <a:solidFill>
                  <a:srgbClr val="111B1D"/>
                </a:solidFill>
              </a:rPr>
              <a:t>e</a:t>
            </a:r>
            <a:r>
              <a:rPr dirty="0" sz="6000" spc="-365">
                <a:solidFill>
                  <a:srgbClr val="111B1D"/>
                </a:solidFill>
              </a:rPr>
              <a:t>l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0703036" y="9940621"/>
            <a:ext cx="7585075" cy="346710"/>
          </a:xfrm>
          <a:custGeom>
            <a:avLst/>
            <a:gdLst/>
            <a:ahLst/>
            <a:cxnLst/>
            <a:rect l="l" t="t" r="r" b="b"/>
            <a:pathLst>
              <a:path w="7585075" h="346709">
                <a:moveTo>
                  <a:pt x="7584962" y="346378"/>
                </a:moveTo>
                <a:lnTo>
                  <a:pt x="0" y="346378"/>
                </a:lnTo>
                <a:lnTo>
                  <a:pt x="0" y="0"/>
                </a:lnTo>
                <a:lnTo>
                  <a:pt x="7584962" y="0"/>
                </a:lnTo>
                <a:lnTo>
                  <a:pt x="7584962" y="34637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6399" y="1402193"/>
            <a:ext cx="16886555" cy="78555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55" b="1">
                <a:solidFill>
                  <a:srgbClr val="111B1D"/>
                </a:solidFill>
                <a:latin typeface="Verdana"/>
                <a:cs typeface="Verdana"/>
              </a:rPr>
              <a:t>Defnition:</a:t>
            </a:r>
            <a:endParaRPr sz="5200">
              <a:latin typeface="Verdana"/>
              <a:cs typeface="Verdana"/>
            </a:endParaRPr>
          </a:p>
          <a:p>
            <a:pPr marL="1657350" marR="591820" indent="-14604">
              <a:lnSpc>
                <a:spcPct val="115799"/>
              </a:lnSpc>
              <a:spcBef>
                <a:spcPts val="3440"/>
              </a:spcBef>
              <a:buSzPct val="97058"/>
              <a:buChar char="•"/>
              <a:tabLst>
                <a:tab pos="1800225" algn="l"/>
              </a:tabLst>
            </a:pPr>
            <a:r>
              <a:rPr dirty="0" sz="3400" spc="-7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5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5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175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70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r>
              <a:rPr dirty="0" sz="3400" spc="-25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5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175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4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4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0">
                <a:solidFill>
                  <a:srgbClr val="111B1D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4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 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used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111B1D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forecast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or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predict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111B1D"/>
                </a:solidFill>
                <a:latin typeface="Lucida Sans Unicode"/>
                <a:cs typeface="Lucida Sans Unicode"/>
              </a:rPr>
              <a:t>air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quality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parameters.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This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is</a:t>
            </a:r>
            <a:endParaRPr sz="3400">
              <a:latin typeface="Lucida Sans Unicode"/>
              <a:cs typeface="Lucida Sans Unicode"/>
            </a:endParaRPr>
          </a:p>
          <a:p>
            <a:pPr algn="ctr" marL="1373505" marR="321310">
              <a:lnSpc>
                <a:spcPct val="115799"/>
              </a:lnSpc>
            </a:pP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termed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"gray"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because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111B1D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falls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between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11B1D"/>
                </a:solidFill>
                <a:latin typeface="Lucida Sans Unicode"/>
                <a:cs typeface="Lucida Sans Unicode"/>
              </a:rPr>
              <a:t>white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(complete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">
                <a:solidFill>
                  <a:srgbClr val="111B1D"/>
                </a:solidFill>
                <a:latin typeface="Lucida Sans Unicode"/>
                <a:cs typeface="Lucida Sans Unicode"/>
              </a:rPr>
              <a:t>information)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and </a:t>
            </a:r>
            <a:r>
              <a:rPr dirty="0" sz="3400" spc="-106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0">
                <a:solidFill>
                  <a:srgbClr val="111B1D"/>
                </a:solidFill>
                <a:latin typeface="Lucida Sans Unicode"/>
                <a:cs typeface="Lucida Sans Unicode"/>
              </a:rPr>
              <a:t>black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(no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111B1D"/>
                </a:solidFill>
                <a:latin typeface="Lucida Sans Unicode"/>
                <a:cs typeface="Lucida Sans Unicode"/>
              </a:rPr>
              <a:t>information).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Lucida Sans Unicode"/>
                <a:cs typeface="Lucida Sans Unicode"/>
              </a:rPr>
              <a:t>Gray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models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11B1D"/>
                </a:solidFill>
                <a:latin typeface="Lucida Sans Unicode"/>
                <a:cs typeface="Lucida Sans Unicode"/>
              </a:rPr>
              <a:t>are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Lucida Sans Unicode"/>
                <a:cs typeface="Lucida Sans Unicode"/>
              </a:rPr>
              <a:t>typically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employed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111B1D"/>
                </a:solidFill>
                <a:latin typeface="Lucida Sans Unicode"/>
                <a:cs typeface="Lucida Sans Unicode"/>
              </a:rPr>
              <a:t>when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there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is </a:t>
            </a:r>
            <a:r>
              <a:rPr dirty="0" sz="3400" spc="-106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limited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or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11B1D"/>
                </a:solidFill>
                <a:latin typeface="Lucida Sans Unicode"/>
                <a:cs typeface="Lucida Sans Unicode"/>
              </a:rPr>
              <a:t>incomplete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data</a:t>
            </a:r>
            <a:r>
              <a:rPr dirty="0" sz="3400" spc="-25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available.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056640" marR="5080" indent="132715">
              <a:lnSpc>
                <a:spcPct val="115799"/>
              </a:lnSpc>
              <a:buSzPct val="97058"/>
              <a:buChar char="•"/>
              <a:tabLst>
                <a:tab pos="1346200" algn="l"/>
              </a:tabLst>
            </a:pPr>
            <a:r>
              <a:rPr dirty="0" sz="3400" spc="-25">
                <a:solidFill>
                  <a:srgbClr val="111B1D"/>
                </a:solidFill>
                <a:latin typeface="Lucida Sans Unicode"/>
                <a:cs typeface="Lucida Sans Unicode"/>
              </a:rPr>
              <a:t>These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models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5">
                <a:solidFill>
                  <a:srgbClr val="111B1D"/>
                </a:solidFill>
                <a:latin typeface="Lucida Sans Unicode"/>
                <a:cs typeface="Lucida Sans Unicode"/>
              </a:rPr>
              <a:t>utilize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combination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111B1D"/>
                </a:solidFill>
                <a:latin typeface="Lucida Sans Unicode"/>
                <a:cs typeface="Lucida Sans Unicode"/>
              </a:rPr>
              <a:t>differential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equations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historical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90">
                <a:solidFill>
                  <a:srgbClr val="111B1D"/>
                </a:solidFill>
                <a:latin typeface="Lucida Sans Unicode"/>
                <a:cs typeface="Lucida Sans Unicode"/>
              </a:rPr>
              <a:t>k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4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40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b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20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2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4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85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0">
                <a:solidFill>
                  <a:srgbClr val="111B1D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5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4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b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14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4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15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4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-35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endParaRPr sz="3400">
              <a:latin typeface="Lucida Sans Unicode"/>
              <a:cs typeface="Lucida Sans Unicode"/>
            </a:endParaRPr>
          </a:p>
          <a:p>
            <a:pPr algn="ctr" marL="1239520" marR="187960" indent="-635">
              <a:lnSpc>
                <a:spcPct val="115799"/>
              </a:lnSpc>
            </a:pPr>
            <a:r>
              <a:rPr dirty="0" sz="3400" spc="-5">
                <a:solidFill>
                  <a:srgbClr val="111B1D"/>
                </a:solidFill>
                <a:latin typeface="Lucida Sans Unicode"/>
                <a:cs typeface="Lucida Sans Unicode"/>
              </a:rPr>
              <a:t>situations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where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traditional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models </a:t>
            </a:r>
            <a:r>
              <a:rPr dirty="0" sz="3400" spc="35">
                <a:solidFill>
                  <a:srgbClr val="111B1D"/>
                </a:solidFill>
                <a:latin typeface="Lucida Sans Unicode"/>
                <a:cs typeface="Lucida Sans Unicode"/>
              </a:rPr>
              <a:t>may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not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be </a:t>
            </a:r>
            <a:r>
              <a:rPr dirty="0" sz="3400" spc="25">
                <a:solidFill>
                  <a:srgbClr val="111B1D"/>
                </a:solidFill>
                <a:latin typeface="Lucida Sans Unicode"/>
                <a:cs typeface="Lucida Sans Unicode"/>
              </a:rPr>
              <a:t>applicable </a:t>
            </a:r>
            <a:r>
              <a:rPr dirty="0" sz="3400" spc="20">
                <a:solidFill>
                  <a:srgbClr val="111B1D"/>
                </a:solidFill>
                <a:latin typeface="Lucida Sans Unicode"/>
                <a:cs typeface="Lucida Sans Unicode"/>
              </a:rPr>
              <a:t>due </a:t>
            </a:r>
            <a:r>
              <a:rPr dirty="0" sz="3400" spc="65">
                <a:solidFill>
                  <a:srgbClr val="111B1D"/>
                </a:solidFill>
                <a:latin typeface="Lucida Sans Unicode"/>
                <a:cs typeface="Lucida Sans Unicode"/>
              </a:rPr>
              <a:t>to </a:t>
            </a:r>
            <a:r>
              <a:rPr dirty="0" sz="3400" spc="45">
                <a:solidFill>
                  <a:srgbClr val="111B1D"/>
                </a:solidFill>
                <a:latin typeface="Lucida Sans Unicode"/>
                <a:cs typeface="Lucida Sans Unicode"/>
              </a:rPr>
              <a:t>data </a:t>
            </a:r>
            <a:r>
              <a:rPr dirty="0" sz="3400" spc="5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constraints.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It's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important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111B1D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note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Lucida Sans Unicode"/>
                <a:cs typeface="Lucida Sans Unicode"/>
              </a:rPr>
              <a:t>that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111B1D"/>
                </a:solidFill>
                <a:latin typeface="Lucida Sans Unicode"/>
                <a:cs typeface="Lucida Sans Unicode"/>
              </a:rPr>
              <a:t>effectiveness</a:t>
            </a:r>
            <a:r>
              <a:rPr dirty="0" sz="3400" spc="-229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0">
                <a:solidFill>
                  <a:srgbClr val="111B1D"/>
                </a:solidFill>
                <a:latin typeface="Lucida Sans Unicode"/>
                <a:cs typeface="Lucida Sans Unicode"/>
              </a:rPr>
              <a:t>gray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11B1D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11B1D"/>
                </a:solidFill>
                <a:latin typeface="Lucida Sans Unicode"/>
                <a:cs typeface="Lucida Sans Unicode"/>
              </a:rPr>
              <a:t>is </a:t>
            </a:r>
            <a:r>
              <a:rPr dirty="0" sz="3400" spc="-106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11B1D"/>
                </a:solidFill>
                <a:latin typeface="Lucida Sans Unicode"/>
                <a:cs typeface="Lucida Sans Unicode"/>
              </a:rPr>
              <a:t>contingent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on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quality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111B1D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relevance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111B1D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11B1D"/>
                </a:solidFill>
                <a:latin typeface="Lucida Sans Unicode"/>
                <a:cs typeface="Lucida Sans Unicode"/>
              </a:rPr>
              <a:t>available</a:t>
            </a:r>
            <a:r>
              <a:rPr dirty="0" sz="3400" spc="-24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111B1D"/>
                </a:solidFill>
                <a:latin typeface="Lucida Sans Unicode"/>
                <a:cs typeface="Lucida Sans Unicode"/>
              </a:rPr>
              <a:t>data.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600" y="0"/>
            <a:ext cx="152400" cy="10287000"/>
          </a:xfrm>
          <a:custGeom>
            <a:avLst/>
            <a:gdLst/>
            <a:ahLst/>
            <a:cxnLst/>
            <a:rect l="l" t="t" r="r" b="b"/>
            <a:pathLst>
              <a:path w="152400" h="10287000">
                <a:moveTo>
                  <a:pt x="1523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2399" y="0"/>
                </a:lnTo>
                <a:lnTo>
                  <a:pt x="152399" y="102869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2074545" cy="11029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50" spc="625" b="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7050" spc="-405" b="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7050" spc="-315" b="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7050" spc="-969" b="0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7050" spc="-1200" b="0">
                <a:solidFill>
                  <a:srgbClr val="111B1D"/>
                </a:solidFill>
                <a:latin typeface="Trebuchet MS"/>
                <a:cs typeface="Trebuchet MS"/>
              </a:rPr>
              <a:t>:</a:t>
            </a:r>
            <a:endParaRPr sz="7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4836" y="961766"/>
            <a:ext cx="9438640" cy="88385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ctr" marL="287655">
              <a:lnSpc>
                <a:spcPct val="100000"/>
              </a:lnSpc>
              <a:spcBef>
                <a:spcPts val="450"/>
              </a:spcBef>
            </a:pP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endParaRPr sz="1850">
              <a:latin typeface="Lucida Sans Unicode"/>
              <a:cs typeface="Lucida Sans Unicode"/>
            </a:endParaRPr>
          </a:p>
          <a:p>
            <a:pPr algn="ctr" marL="1628775" marR="1621155" indent="-635">
              <a:lnSpc>
                <a:spcPct val="115799"/>
              </a:lnSpc>
            </a:pP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from </a:t>
            </a: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sklearn.model_selection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import 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train_test_split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3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155">
                <a:solidFill>
                  <a:srgbClr val="111B1D"/>
                </a:solidFill>
                <a:latin typeface="Lucida Sans Unicode"/>
                <a:cs typeface="Lucida Sans Unicode"/>
              </a:rPr>
              <a:t>k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b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4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5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ss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 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from</a:t>
            </a:r>
            <a:r>
              <a:rPr dirty="0" sz="1850" spc="-1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sklearn.metrics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accuracy_score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2197100" marR="2246630" indent="215265">
              <a:lnSpc>
                <a:spcPct val="115799"/>
              </a:lnSpc>
            </a:pP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data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pd.read_csv('air_quality_data.csv')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data[['feature1',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'feature2',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'feature3',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50">
                <a:solidFill>
                  <a:srgbClr val="111B1D"/>
                </a:solidFill>
                <a:latin typeface="Lucida Sans Unicode"/>
                <a:cs typeface="Lucida Sans Unicode"/>
              </a:rPr>
              <a:t>...]]</a:t>
            </a:r>
            <a:endParaRPr sz="1850">
              <a:latin typeface="Lucida Sans Unicode"/>
              <a:cs typeface="Lucida Sans Unicode"/>
            </a:endParaRPr>
          </a:p>
          <a:p>
            <a:pPr marL="2685415">
              <a:lnSpc>
                <a:spcPct val="100000"/>
              </a:lnSpc>
              <a:spcBef>
                <a:spcPts val="355"/>
              </a:spcBef>
            </a:pP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data['air_quality_code']</a:t>
            </a:r>
            <a:r>
              <a:rPr dirty="0" sz="1850" spc="3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0">
                <a:solidFill>
                  <a:srgbClr val="111B1D"/>
                </a:solidFill>
                <a:latin typeface="Lucida Sans Unicode"/>
                <a:cs typeface="Lucida Sans Unicode"/>
              </a:rPr>
              <a:t>#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5">
                <a:solidFill>
                  <a:srgbClr val="111B1D"/>
                </a:solidFill>
                <a:latin typeface="Lucida Sans Unicode"/>
                <a:cs typeface="Lucida Sans Unicode"/>
              </a:rPr>
              <a:t>Labels</a:t>
            </a:r>
            <a:endParaRPr sz="185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231500"/>
              </a:lnSpc>
            </a:pP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X_train,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X_test,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5">
                <a:solidFill>
                  <a:srgbClr val="111B1D"/>
                </a:solidFill>
                <a:latin typeface="Lucida Sans Unicode"/>
                <a:cs typeface="Lucida Sans Unicode"/>
              </a:rPr>
              <a:t>y_train,</a:t>
            </a:r>
            <a:r>
              <a:rPr dirty="0" sz="1850" spc="-1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5">
                <a:solidFill>
                  <a:srgbClr val="111B1D"/>
                </a:solidFill>
                <a:latin typeface="Lucida Sans Unicode"/>
                <a:cs typeface="Lucida Sans Unicode"/>
              </a:rPr>
              <a:t>y_test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6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train_test_split(X,</a:t>
            </a:r>
            <a:r>
              <a:rPr dirty="0" sz="1850" spc="-1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y,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65">
                <a:solidFill>
                  <a:srgbClr val="111B1D"/>
                </a:solidFill>
                <a:latin typeface="Lucida Sans Unicode"/>
                <a:cs typeface="Lucida Sans Unicode"/>
              </a:rPr>
              <a:t>test_size=0.2,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0">
                <a:solidFill>
                  <a:srgbClr val="111B1D"/>
                </a:solidFill>
                <a:latin typeface="Lucida Sans Unicode"/>
                <a:cs typeface="Lucida Sans Unicode"/>
              </a:rPr>
              <a:t>random_state=42) </a:t>
            </a:r>
            <a:r>
              <a:rPr dirty="0" sz="1850" spc="-57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4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5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ss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endParaRPr sz="1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95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2346325" marR="2338705" indent="641985">
              <a:lnSpc>
                <a:spcPct val="115799"/>
              </a:lnSpc>
              <a:spcBef>
                <a:spcPts val="5"/>
              </a:spcBef>
            </a:pP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35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850" spc="40">
                <a:solidFill>
                  <a:srgbClr val="111B1D"/>
                </a:solidFill>
                <a:latin typeface="Lucida Sans Unicode"/>
                <a:cs typeface="Lucida Sans Unicode"/>
              </a:rPr>
              <a:t>accuracy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7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accuracy_score(y_test,</a:t>
            </a:r>
            <a:r>
              <a:rPr dirty="0" sz="18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y_pred)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3361054" marR="3077210" indent="-276860">
              <a:lnSpc>
                <a:spcPct val="115799"/>
              </a:lnSpc>
            </a:pP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ss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:  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80">
                <a:solidFill>
                  <a:srgbClr val="111B1D"/>
                </a:solidFill>
                <a:latin typeface="Lucida Sans Unicode"/>
                <a:cs typeface="Lucida Sans Unicode"/>
              </a:rPr>
              <a:t>5</a:t>
            </a:r>
            <a:r>
              <a:rPr dirty="0" sz="1850" spc="125">
                <a:solidFill>
                  <a:srgbClr val="111B1D"/>
                </a:solidFill>
                <a:latin typeface="Lucida Sans Unicode"/>
                <a:cs typeface="Lucida Sans Unicode"/>
              </a:rPr>
              <a:t>0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90">
                <a:solidFill>
                  <a:srgbClr val="111B1D"/>
                </a:solidFill>
                <a:latin typeface="Lucida Sans Unicode"/>
                <a:cs typeface="Lucida Sans Unicode"/>
              </a:rPr>
              <a:t>&lt;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90">
                <a:solidFill>
                  <a:srgbClr val="111B1D"/>
                </a:solidFill>
                <a:latin typeface="Lucida Sans Unicode"/>
                <a:cs typeface="Lucida Sans Unicode"/>
              </a:rPr>
              <a:t>&lt;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9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850" spc="120">
                <a:solidFill>
                  <a:srgbClr val="111B1D"/>
                </a:solidFill>
                <a:latin typeface="Lucida Sans Unicode"/>
                <a:cs typeface="Lucida Sans Unicode"/>
              </a:rPr>
              <a:t>00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:</a:t>
            </a:r>
            <a:endParaRPr sz="1850">
              <a:latin typeface="Lucida Sans Unicode"/>
              <a:cs typeface="Lucida Sans Unicode"/>
            </a:endParaRPr>
          </a:p>
          <a:p>
            <a:pPr marL="3867785">
              <a:lnSpc>
                <a:spcPct val="100000"/>
              </a:lnSpc>
              <a:spcBef>
                <a:spcPts val="350"/>
              </a:spcBef>
            </a:pP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20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endParaRPr sz="1850">
              <a:latin typeface="Lucida Sans Unicode"/>
              <a:cs typeface="Lucida Sans Unicode"/>
            </a:endParaRPr>
          </a:p>
          <a:p>
            <a:pPr marL="4575175">
              <a:lnSpc>
                <a:spcPct val="100000"/>
              </a:lnSpc>
              <a:spcBef>
                <a:spcPts val="355"/>
              </a:spcBef>
            </a:pPr>
            <a:r>
              <a:rPr dirty="0" sz="1850" spc="-10">
                <a:solidFill>
                  <a:srgbClr val="111B1D"/>
                </a:solidFill>
                <a:latin typeface="Lucida Sans Unicode"/>
                <a:cs typeface="Lucida Sans Unicode"/>
              </a:rPr>
              <a:t>else:</a:t>
            </a:r>
            <a:endParaRPr sz="1850">
              <a:latin typeface="Lucida Sans Unicode"/>
              <a:cs typeface="Lucida Sans Unicode"/>
            </a:endParaRPr>
          </a:p>
          <a:p>
            <a:pPr marL="3777615">
              <a:lnSpc>
                <a:spcPct val="100000"/>
              </a:lnSpc>
              <a:spcBef>
                <a:spcPts val="350"/>
              </a:spcBef>
            </a:pP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20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h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"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Lucida Sans Unicode"/>
              <a:cs typeface="Lucida Sans Unicode"/>
            </a:endParaRPr>
          </a:p>
          <a:p>
            <a:pPr algn="ctr" marL="1659889" marR="1652270">
              <a:lnSpc>
                <a:spcPct val="115799"/>
              </a:lnSpc>
            </a:pP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w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v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30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w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10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q</a:t>
            </a:r>
            <a:r>
              <a:rPr dirty="0" sz="1850" spc="-20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4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80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-10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850" spc="75">
                <a:solidFill>
                  <a:srgbClr val="111B1D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95">
                <a:solidFill>
                  <a:srgbClr val="111B1D"/>
                </a:solidFill>
                <a:latin typeface="Lucida Sans Unicode"/>
                <a:cs typeface="Lucida Sans Unicode"/>
              </a:rPr>
              <a:t>v</a:t>
            </a:r>
            <a:r>
              <a:rPr dirty="0" sz="1850" spc="25">
                <a:solidFill>
                  <a:srgbClr val="111B1D"/>
                </a:solidFill>
                <a:latin typeface="Lucida Sans Unicode"/>
                <a:cs typeface="Lucida Sans Unicode"/>
              </a:rPr>
              <a:t>'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850" spc="-15">
                <a:solidFill>
                  <a:srgbClr val="111B1D"/>
                </a:solidFill>
                <a:latin typeface="Lucida Sans Unicode"/>
                <a:cs typeface="Lucida Sans Unicode"/>
              </a:rPr>
              <a:t>new_X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new_data[['feature1',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5">
                <a:solidFill>
                  <a:srgbClr val="111B1D"/>
                </a:solidFill>
                <a:latin typeface="Lucida Sans Unicode"/>
                <a:cs typeface="Lucida Sans Unicode"/>
              </a:rPr>
              <a:t>'feature2',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'feature3',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50">
                <a:solidFill>
                  <a:srgbClr val="111B1D"/>
                </a:solidFill>
                <a:latin typeface="Lucida Sans Unicode"/>
                <a:cs typeface="Lucida Sans Unicode"/>
              </a:rPr>
              <a:t>...]] </a:t>
            </a:r>
            <a:r>
              <a:rPr dirty="0" sz="1850" spc="-57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new_predictions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8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model.predict(new_X)</a:t>
            </a:r>
            <a:endParaRPr sz="1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new_codes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59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850" spc="-37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111B1D"/>
                </a:solidFill>
                <a:latin typeface="Lucida Sans Unicode"/>
                <a:cs typeface="Lucida Sans Unicode"/>
              </a:rPr>
              <a:t>[classify_gray(pred)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5">
                <a:solidFill>
                  <a:srgbClr val="111B1D"/>
                </a:solidFill>
                <a:latin typeface="Lucida Sans Unicode"/>
                <a:cs typeface="Lucida Sans Unicode"/>
              </a:rPr>
              <a:t>for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20">
                <a:solidFill>
                  <a:srgbClr val="111B1D"/>
                </a:solidFill>
                <a:latin typeface="Lucida Sans Unicode"/>
                <a:cs typeface="Lucida Sans Unicode"/>
              </a:rPr>
              <a:t>pred</a:t>
            </a:r>
            <a:r>
              <a:rPr dirty="0" sz="18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5">
                <a:solidFill>
                  <a:srgbClr val="111B1D"/>
                </a:solidFill>
                <a:latin typeface="Lucida Sans Unicode"/>
                <a:cs typeface="Lucida Sans Unicode"/>
              </a:rPr>
              <a:t>in</a:t>
            </a:r>
            <a:r>
              <a:rPr dirty="0" sz="18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">
                <a:solidFill>
                  <a:srgbClr val="111B1D"/>
                </a:solidFill>
                <a:latin typeface="Lucida Sans Unicode"/>
                <a:cs typeface="Lucida Sans Unicode"/>
              </a:rPr>
              <a:t>new_predictions]</a:t>
            </a:r>
            <a:endParaRPr sz="1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3200" y="2915513"/>
            <a:ext cx="12230098" cy="5057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251" y="598519"/>
            <a:ext cx="293370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30"/>
              <a:t>OUTPUT:</a:t>
            </a:r>
            <a:endParaRPr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6926" y="4879525"/>
            <a:ext cx="6881131" cy="50858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75"/>
              <a:t>4</a:t>
            </a:r>
            <a:r>
              <a:rPr dirty="0" spc="-1235"/>
              <a:t>)</a:t>
            </a:r>
            <a:r>
              <a:rPr dirty="0" spc="-695"/>
              <a:t> </a:t>
            </a:r>
            <a:r>
              <a:rPr dirty="0" spc="-155"/>
              <a:t>M</a:t>
            </a:r>
            <a:r>
              <a:rPr dirty="0" spc="-580"/>
              <a:t>u</a:t>
            </a:r>
            <a:r>
              <a:rPr dirty="0" spc="-210"/>
              <a:t>l</a:t>
            </a:r>
            <a:r>
              <a:rPr dirty="0" spc="-240"/>
              <a:t>t</a:t>
            </a:r>
            <a:r>
              <a:rPr dirty="0" spc="-340"/>
              <a:t>i</a:t>
            </a:r>
            <a:r>
              <a:rPr dirty="0" spc="-345"/>
              <a:t>p</a:t>
            </a:r>
            <a:r>
              <a:rPr dirty="0" spc="-210"/>
              <a:t>l</a:t>
            </a:r>
            <a:r>
              <a:rPr dirty="0" spc="-505"/>
              <a:t>e</a:t>
            </a:r>
            <a:r>
              <a:rPr dirty="0" spc="-695"/>
              <a:t> </a:t>
            </a:r>
            <a:r>
              <a:rPr dirty="0" spc="-210"/>
              <a:t>l</a:t>
            </a:r>
            <a:r>
              <a:rPr dirty="0" spc="-340"/>
              <a:t>i</a:t>
            </a:r>
            <a:r>
              <a:rPr dirty="0" spc="-525"/>
              <a:t>n</a:t>
            </a:r>
            <a:r>
              <a:rPr dirty="0" spc="-509"/>
              <a:t>e</a:t>
            </a:r>
            <a:r>
              <a:rPr dirty="0" spc="-650"/>
              <a:t>a</a:t>
            </a:r>
            <a:r>
              <a:rPr dirty="0" spc="-484"/>
              <a:t>r</a:t>
            </a:r>
            <a:r>
              <a:rPr dirty="0" spc="-695"/>
              <a:t> </a:t>
            </a:r>
            <a:r>
              <a:rPr dirty="0" spc="-490"/>
              <a:t>r</a:t>
            </a:r>
            <a:r>
              <a:rPr dirty="0" spc="-509"/>
              <a:t>e</a:t>
            </a:r>
            <a:r>
              <a:rPr dirty="0" spc="-910"/>
              <a:t>g</a:t>
            </a:r>
            <a:r>
              <a:rPr dirty="0" spc="-490"/>
              <a:t>r</a:t>
            </a:r>
            <a:r>
              <a:rPr dirty="0" spc="-509"/>
              <a:t>e</a:t>
            </a:r>
            <a:r>
              <a:rPr dirty="0" spc="-630"/>
              <a:t>ss</a:t>
            </a:r>
            <a:r>
              <a:rPr dirty="0" spc="-340"/>
              <a:t>i</a:t>
            </a:r>
            <a:r>
              <a:rPr dirty="0" spc="-390"/>
              <a:t>o</a:t>
            </a:r>
            <a:r>
              <a:rPr dirty="0" spc="-520"/>
              <a:t>n</a:t>
            </a:r>
            <a:r>
              <a:rPr dirty="0" spc="-695"/>
              <a:t> </a:t>
            </a:r>
            <a:r>
              <a:rPr dirty="0" spc="-1240"/>
              <a:t>(</a:t>
            </a:r>
            <a:r>
              <a:rPr dirty="0" spc="-155"/>
              <a:t>M</a:t>
            </a:r>
            <a:r>
              <a:rPr dirty="0" spc="-380"/>
              <a:t>L</a:t>
            </a:r>
            <a:r>
              <a:rPr dirty="0" spc="-745"/>
              <a:t>R</a:t>
            </a:r>
            <a:r>
              <a:rPr dirty="0" spc="-1235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495" y="1507344"/>
            <a:ext cx="15429865" cy="305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55" b="1">
                <a:latin typeface="Verdana"/>
                <a:cs typeface="Verdana"/>
              </a:rPr>
              <a:t>Defnition:</a:t>
            </a:r>
            <a:endParaRPr sz="5200">
              <a:latin typeface="Verdana"/>
              <a:cs typeface="Verdana"/>
            </a:endParaRPr>
          </a:p>
          <a:p>
            <a:pPr algn="ctr" marL="1501775" marR="5080" indent="-635">
              <a:lnSpc>
                <a:spcPct val="115799"/>
              </a:lnSpc>
              <a:spcBef>
                <a:spcPts val="3429"/>
              </a:spcBef>
            </a:pPr>
            <a:r>
              <a:rPr dirty="0" sz="3400" spc="30">
                <a:latin typeface="Lucida Sans Unicode"/>
                <a:cs typeface="Lucida Sans Unicode"/>
              </a:rPr>
              <a:t>Multiple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linear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regression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is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regression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model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60">
                <a:latin typeface="Lucida Sans Unicode"/>
                <a:cs typeface="Lucida Sans Unicode"/>
              </a:rPr>
              <a:t>that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estimates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the </a:t>
            </a:r>
            <a:r>
              <a:rPr dirty="0" sz="3400" spc="60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relationship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between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quantitative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dependent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variable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and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two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or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5">
                <a:latin typeface="Lucida Sans Unicode"/>
                <a:cs typeface="Lucida Sans Unicode"/>
              </a:rPr>
              <a:t>more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5">
                <a:latin typeface="Lucida Sans Unicode"/>
                <a:cs typeface="Lucida Sans Unicode"/>
              </a:rPr>
              <a:t>independent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variables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using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straight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line.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001" y="300101"/>
            <a:ext cx="482917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750"/>
              <a:t>P</a:t>
            </a:r>
            <a:r>
              <a:rPr dirty="0" sz="9200" spc="-760"/>
              <a:t>h</a:t>
            </a:r>
            <a:r>
              <a:rPr dirty="0" sz="9200" spc="-930"/>
              <a:t>a</a:t>
            </a:r>
            <a:r>
              <a:rPr dirty="0" sz="9200" spc="-894"/>
              <a:t>s</a:t>
            </a:r>
            <a:r>
              <a:rPr dirty="0" sz="9200" spc="-725"/>
              <a:t>e</a:t>
            </a:r>
            <a:r>
              <a:rPr dirty="0" sz="9200" spc="-980"/>
              <a:t> </a:t>
            </a:r>
            <a:r>
              <a:rPr dirty="0" sz="9200" spc="-880"/>
              <a:t>-</a:t>
            </a:r>
            <a:r>
              <a:rPr dirty="0" sz="9200" spc="-1420"/>
              <a:t>2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743947" y="2287928"/>
            <a:ext cx="4800600" cy="221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z="5200" spc="-360" b="1">
                <a:latin typeface="Verdana"/>
                <a:cs typeface="Verdana"/>
              </a:rPr>
              <a:t>Project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95"/>
              </a:spcBef>
            </a:pPr>
            <a:r>
              <a:rPr dirty="0" sz="5200" spc="-5" b="1">
                <a:latin typeface="Comic Sans MS"/>
                <a:cs typeface="Comic Sans MS"/>
              </a:rPr>
              <a:t>INNOVATION</a:t>
            </a:r>
            <a:endParaRPr sz="5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2049" y="6915684"/>
            <a:ext cx="5538470" cy="2401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5200" spc="-145" b="1">
                <a:latin typeface="Verdana"/>
                <a:cs typeface="Verdana"/>
              </a:rPr>
              <a:t>M</a:t>
            </a:r>
            <a:r>
              <a:rPr dirty="0" sz="5200" spc="-445" b="1">
                <a:latin typeface="Verdana"/>
                <a:cs typeface="Verdana"/>
              </a:rPr>
              <a:t>.</a:t>
            </a:r>
            <a:r>
              <a:rPr dirty="0" sz="5200" spc="-455" b="1">
                <a:latin typeface="Verdana"/>
                <a:cs typeface="Verdana"/>
              </a:rPr>
              <a:t>V</a:t>
            </a:r>
            <a:r>
              <a:rPr dirty="0" sz="5200" spc="-1140" b="1">
                <a:latin typeface="Verdana"/>
                <a:cs typeface="Verdana"/>
              </a:rPr>
              <a:t>I</a:t>
            </a:r>
            <a:r>
              <a:rPr dirty="0" sz="5200" spc="-145" b="1">
                <a:latin typeface="Verdana"/>
                <a:cs typeface="Verdana"/>
              </a:rPr>
              <a:t>M</a:t>
            </a:r>
            <a:r>
              <a:rPr dirty="0" sz="5200" spc="-425" b="1">
                <a:latin typeface="Verdana"/>
                <a:cs typeface="Verdana"/>
              </a:rPr>
              <a:t>A</a:t>
            </a:r>
            <a:r>
              <a:rPr dirty="0" sz="5200" spc="-310" b="1">
                <a:latin typeface="Verdana"/>
                <a:cs typeface="Verdana"/>
              </a:rPr>
              <a:t>L</a:t>
            </a:r>
            <a:r>
              <a:rPr dirty="0" sz="5200" spc="-555" b="1">
                <a:latin typeface="Verdana"/>
                <a:cs typeface="Verdana"/>
              </a:rPr>
              <a:t> </a:t>
            </a:r>
            <a:r>
              <a:rPr dirty="0" sz="5200" spc="-605" b="1">
                <a:latin typeface="Verdana"/>
                <a:cs typeface="Verdana"/>
              </a:rPr>
              <a:t>R</a:t>
            </a:r>
            <a:r>
              <a:rPr dirty="0" sz="5200" spc="-425" b="1">
                <a:latin typeface="Verdana"/>
                <a:cs typeface="Verdana"/>
              </a:rPr>
              <a:t>A</a:t>
            </a:r>
            <a:r>
              <a:rPr dirty="0" sz="5200" spc="80" b="1">
                <a:latin typeface="Verdana"/>
                <a:cs typeface="Verdana"/>
              </a:rPr>
              <a:t>J  </a:t>
            </a:r>
            <a:r>
              <a:rPr dirty="0" sz="5200" spc="-600" b="1">
                <a:latin typeface="Verdana"/>
                <a:cs typeface="Verdana"/>
              </a:rPr>
              <a:t>422621106301 </a:t>
            </a:r>
            <a:r>
              <a:rPr dirty="0" sz="5200" spc="-595" b="1">
                <a:latin typeface="Verdana"/>
                <a:cs typeface="Verdana"/>
              </a:rPr>
              <a:t> </a:t>
            </a:r>
            <a:r>
              <a:rPr dirty="0" sz="5200" spc="-590" b="1">
                <a:latin typeface="Verdana"/>
                <a:cs typeface="Verdana"/>
              </a:rPr>
              <a:t>au422621106301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1842135" cy="9810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250" spc="555" b="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6250" spc="-360" b="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6250" spc="-280" b="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6250" spc="-860" b="0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6250" spc="-1065" b="0">
                <a:solidFill>
                  <a:srgbClr val="111B1D"/>
                </a:solidFill>
                <a:latin typeface="Trebuchet MS"/>
                <a:cs typeface="Trebuchet MS"/>
              </a:rPr>
              <a:t>:</a:t>
            </a:r>
            <a:endParaRPr sz="6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647" y="530365"/>
            <a:ext cx="219710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3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8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-1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915" y="1153526"/>
            <a:ext cx="5006340" cy="8707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431800">
              <a:lnSpc>
                <a:spcPct val="100000"/>
              </a:lnSpc>
              <a:spcBef>
                <a:spcPts val="114"/>
              </a:spcBef>
            </a:pPr>
            <a:r>
              <a:rPr dirty="0" sz="1750" spc="1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20">
                <a:solidFill>
                  <a:srgbClr val="111B1D"/>
                </a:solidFill>
                <a:latin typeface="Lucida Sans Unicode"/>
                <a:cs typeface="Lucida Sans Unicode"/>
              </a:rPr>
              <a:t>matplotlib</a:t>
            </a:r>
            <a:r>
              <a:rPr dirty="0" sz="1750" spc="-13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as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mpl</a:t>
            </a:r>
            <a:endParaRPr sz="1750">
              <a:latin typeface="Lucida Sans Unicode"/>
              <a:cs typeface="Lucida Sans Unicode"/>
            </a:endParaRPr>
          </a:p>
          <a:p>
            <a:pPr algn="ctr" marL="19050" marR="451484">
              <a:lnSpc>
                <a:spcPct val="233700"/>
              </a:lnSpc>
            </a:pPr>
            <a:r>
              <a:rPr dirty="0" sz="1750" spc="10">
                <a:solidFill>
                  <a:srgbClr val="111B1D"/>
                </a:solidFill>
                <a:latin typeface="Lucida Sans Unicode"/>
                <a:cs typeface="Lucida Sans Unicode"/>
              </a:rPr>
              <a:t>from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mpl_toolkits.mplot3d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750" spc="-114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0">
                <a:solidFill>
                  <a:srgbClr val="111B1D"/>
                </a:solidFill>
                <a:latin typeface="Lucida Sans Unicode"/>
                <a:cs typeface="Lucida Sans Unicode"/>
              </a:rPr>
              <a:t>Axes3D </a:t>
            </a:r>
            <a:r>
              <a:rPr dirty="0" sz="1750" spc="-5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0">
                <a:solidFill>
                  <a:srgbClr val="111B1D"/>
                </a:solidFill>
                <a:latin typeface="Lucida Sans Unicode"/>
                <a:cs typeface="Lucida Sans Unicode"/>
              </a:rPr>
              <a:t>import</a:t>
            </a:r>
            <a:r>
              <a:rPr dirty="0" sz="1750" spc="-13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20">
                <a:solidFill>
                  <a:srgbClr val="111B1D"/>
                </a:solidFill>
                <a:latin typeface="Lucida Sans Unicode"/>
                <a:cs typeface="Lucida Sans Unicode"/>
              </a:rPr>
              <a:t>matplotlib.pyplot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as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plt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Lucida Sans Unicode"/>
              <a:cs typeface="Lucida Sans Unicode"/>
            </a:endParaRPr>
          </a:p>
          <a:p>
            <a:pPr algn="ctr" marR="431800">
              <a:lnSpc>
                <a:spcPct val="100000"/>
              </a:lnSpc>
            </a:pP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-15">
                <a:solidFill>
                  <a:srgbClr val="111B1D"/>
                </a:solidFill>
                <a:latin typeface="Lucida Sans Unicode"/>
                <a:cs typeface="Lucida Sans Unicode"/>
              </a:rPr>
              <a:t>s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: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2143125">
              <a:lnSpc>
                <a:spcPct val="100000"/>
              </a:lnSpc>
            </a:pP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[]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2136140">
              <a:lnSpc>
                <a:spcPct val="100000"/>
              </a:lnSpc>
            </a:pPr>
            <a:r>
              <a:rPr dirty="0" sz="1750" spc="8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[]</a:t>
            </a:r>
            <a:endParaRPr sz="1750">
              <a:latin typeface="Lucida Sans Unicode"/>
              <a:cs typeface="Lucida Sans Unicode"/>
            </a:endParaRPr>
          </a:p>
          <a:p>
            <a:pPr algn="ctr" marL="740410" marR="953135" indent="-635">
              <a:lnSpc>
                <a:spcPct val="233700"/>
              </a:lnSpc>
            </a:pP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7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_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2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  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f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3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3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g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: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2240280">
              <a:lnSpc>
                <a:spcPct val="100000"/>
              </a:lnSpc>
            </a:pP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7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3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endParaRPr sz="1750">
              <a:latin typeface="Lucida Sans Unicode"/>
              <a:cs typeface="Lucida Sans Unicode"/>
            </a:endParaRPr>
          </a:p>
          <a:p>
            <a:pPr marL="1447165" marR="943610" indent="-495934">
              <a:lnSpc>
                <a:spcPct val="233700"/>
              </a:lnSpc>
            </a:pP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2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30">
                <a:solidFill>
                  <a:srgbClr val="111B1D"/>
                </a:solidFill>
                <a:latin typeface="Lucida Sans Unicode"/>
                <a:cs typeface="Lucida Sans Unicode"/>
              </a:rPr>
              <a:t>=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35">
                <a:solidFill>
                  <a:srgbClr val="111B1D"/>
                </a:solidFill>
                <a:latin typeface="Lucida Sans Unicode"/>
                <a:cs typeface="Lucida Sans Unicode"/>
              </a:rPr>
              <a:t>i</a:t>
            </a:r>
            <a:r>
              <a:rPr dirty="0" sz="1750" spc="-240">
                <a:solidFill>
                  <a:srgbClr val="111B1D"/>
                </a:solidFill>
                <a:latin typeface="Lucida Sans Unicode"/>
                <a:cs typeface="Lucida Sans Unicode"/>
              </a:rPr>
              <a:t>/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2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75">
                <a:solidFill>
                  <a:srgbClr val="111B1D"/>
                </a:solidFill>
                <a:latin typeface="Lucida Sans Unicode"/>
                <a:cs typeface="Lucida Sans Unicode"/>
              </a:rPr>
              <a:t>+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o</a:t>
            </a:r>
            <a:r>
              <a:rPr dirty="0" sz="1750" spc="-20">
                <a:solidFill>
                  <a:srgbClr val="111B1D"/>
                </a:solidFill>
                <a:latin typeface="Lucida Sans Unicode"/>
                <a:cs typeface="Lucida Sans Unicode"/>
              </a:rPr>
              <a:t>m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*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  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pp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d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[</a:t>
            </a:r>
            <a:r>
              <a:rPr dirty="0" sz="1750" spc="-17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70">
                <a:solidFill>
                  <a:srgbClr val="111B1D"/>
                </a:solidFill>
                <a:latin typeface="Lucida Sans Unicode"/>
                <a:cs typeface="Lucida Sans Unicode"/>
              </a:rPr>
              <a:t>1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 spc="-140">
                <a:solidFill>
                  <a:srgbClr val="111B1D"/>
                </a:solidFill>
                <a:latin typeface="Lucida Sans Unicode"/>
                <a:cs typeface="Lucida Sans Unicode"/>
              </a:rPr>
              <a:t>2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]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endParaRPr sz="1750">
              <a:latin typeface="Lucida Sans Unicode"/>
              <a:cs typeface="Lucida Sans Unicode"/>
            </a:endParaRPr>
          </a:p>
          <a:p>
            <a:pPr marL="795020" marR="5080" indent="-782955">
              <a:lnSpc>
                <a:spcPct val="233700"/>
              </a:lnSpc>
            </a:pPr>
            <a:r>
              <a:rPr dirty="0" sz="1750" spc="-15">
                <a:solidFill>
                  <a:srgbClr val="111B1D"/>
                </a:solidFill>
                <a:latin typeface="Lucida Sans Unicode"/>
                <a:cs typeface="Lucida Sans Unicode"/>
              </a:rPr>
              <a:t>y.append(random_x1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*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80">
                <a:solidFill>
                  <a:srgbClr val="111B1D"/>
                </a:solidFill>
                <a:latin typeface="Lucida Sans Unicode"/>
                <a:cs typeface="Lucida Sans Unicode"/>
              </a:rPr>
              <a:t>x1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75">
                <a:solidFill>
                  <a:srgbClr val="111B1D"/>
                </a:solidFill>
                <a:latin typeface="Lucida Sans Unicode"/>
                <a:cs typeface="Lucida Sans Unicode"/>
              </a:rPr>
              <a:t>+</a:t>
            </a:r>
            <a:r>
              <a:rPr dirty="0" sz="1750" spc="-434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5">
                <a:solidFill>
                  <a:srgbClr val="111B1D"/>
                </a:solidFill>
                <a:latin typeface="Lucida Sans Unicode"/>
                <a:cs typeface="Lucida Sans Unicode"/>
              </a:rPr>
              <a:t>random_x2</a:t>
            </a:r>
            <a:r>
              <a:rPr dirty="0" sz="1750" spc="-12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*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65">
                <a:solidFill>
                  <a:srgbClr val="111B1D"/>
                </a:solidFill>
                <a:latin typeface="Lucida Sans Unicode"/>
                <a:cs typeface="Lucida Sans Unicode"/>
              </a:rPr>
              <a:t>x2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475">
                <a:solidFill>
                  <a:srgbClr val="111B1D"/>
                </a:solidFill>
                <a:latin typeface="Lucida Sans Unicode"/>
                <a:cs typeface="Lucida Sans Unicode"/>
              </a:rPr>
              <a:t>+</a:t>
            </a:r>
            <a:r>
              <a:rPr dirty="0" sz="1750" spc="-434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85">
                <a:solidFill>
                  <a:srgbClr val="111B1D"/>
                </a:solidFill>
                <a:latin typeface="Lucida Sans Unicode"/>
                <a:cs typeface="Lucida Sans Unicode"/>
              </a:rPr>
              <a:t>1) </a:t>
            </a:r>
            <a:r>
              <a:rPr dirty="0" sz="1750" spc="-540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35">
                <a:solidFill>
                  <a:srgbClr val="111B1D"/>
                </a:solidFill>
                <a:latin typeface="Lucida Sans Unicode"/>
                <a:cs typeface="Lucida Sans Unicode"/>
              </a:rPr>
              <a:t>e</a:t>
            </a:r>
            <a:r>
              <a:rPr dirty="0" sz="1750" spc="65">
                <a:solidFill>
                  <a:srgbClr val="111B1D"/>
                </a:solidFill>
                <a:latin typeface="Lucida Sans Unicode"/>
                <a:cs typeface="Lucida Sans Unicode"/>
              </a:rPr>
              <a:t>t</a:t>
            </a:r>
            <a:r>
              <a:rPr dirty="0" sz="1750" spc="-10">
                <a:solidFill>
                  <a:srgbClr val="111B1D"/>
                </a:solidFill>
                <a:latin typeface="Lucida Sans Unicode"/>
                <a:cs typeface="Lucida Sans Unicode"/>
              </a:rPr>
              <a:t>u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8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 spc="-190">
                <a:solidFill>
                  <a:srgbClr val="111B1D"/>
                </a:solidFill>
                <a:latin typeface="Lucida Sans Unicode"/>
                <a:cs typeface="Lucida Sans Unicode"/>
              </a:rPr>
              <a:t>x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,</a:t>
            </a:r>
            <a:r>
              <a:rPr dirty="0" sz="1750" spc="-125">
                <a:solidFill>
                  <a:srgbClr val="111B1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n</a:t>
            </a:r>
            <a:r>
              <a:rPr dirty="0" sz="1750" spc="30">
                <a:solidFill>
                  <a:srgbClr val="111B1D"/>
                </a:solidFill>
                <a:latin typeface="Lucida Sans Unicode"/>
                <a:cs typeface="Lucida Sans Unicode"/>
              </a:rPr>
              <a:t>p</a:t>
            </a:r>
            <a:r>
              <a:rPr dirty="0" sz="1750" spc="-90">
                <a:solidFill>
                  <a:srgbClr val="111B1D"/>
                </a:solidFill>
                <a:latin typeface="Lucida Sans Unicode"/>
                <a:cs typeface="Lucida Sans Unicode"/>
              </a:rPr>
              <a:t>.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rr</a:t>
            </a:r>
            <a:r>
              <a:rPr dirty="0" sz="1750" spc="15">
                <a:solidFill>
                  <a:srgbClr val="111B1D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8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750" spc="5">
                <a:solidFill>
                  <a:srgbClr val="111B1D"/>
                </a:solidFill>
                <a:latin typeface="Lucida Sans Unicode"/>
                <a:cs typeface="Lucida Sans Unicode"/>
              </a:rPr>
              <a:t>(</a:t>
            </a:r>
            <a:r>
              <a:rPr dirty="0" sz="1750" spc="85">
                <a:solidFill>
                  <a:srgbClr val="111B1D"/>
                </a:solidFill>
                <a:latin typeface="Lucida Sans Unicode"/>
                <a:cs typeface="Lucida Sans Unicode"/>
              </a:rPr>
              <a:t>y</a:t>
            </a:r>
            <a:r>
              <a:rPr dirty="0" sz="1750">
                <a:solidFill>
                  <a:srgbClr val="111B1D"/>
                </a:solidFill>
                <a:latin typeface="Lucida Sans Unicode"/>
                <a:cs typeface="Lucida Sans Unicode"/>
              </a:rPr>
              <a:t>)</a:t>
            </a:r>
            <a:endParaRPr sz="1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890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53268" y="218446"/>
            <a:ext cx="6341745" cy="9043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320040">
              <a:lnSpc>
                <a:spcPct val="100000"/>
              </a:lnSpc>
              <a:spcBef>
                <a:spcPts val="120"/>
              </a:spcBef>
            </a:pPr>
            <a:r>
              <a:rPr dirty="0" sz="2550" spc="30">
                <a:latin typeface="Lucida Sans Unicode"/>
                <a:cs typeface="Lucida Sans Unicode"/>
              </a:rPr>
              <a:t>return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25">
                <a:latin typeface="Lucida Sans Unicode"/>
                <a:cs typeface="Lucida Sans Unicode"/>
              </a:rPr>
              <a:t>np.array(x),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20">
                <a:latin typeface="Lucida Sans Unicode"/>
                <a:cs typeface="Lucida Sans Unicode"/>
              </a:rPr>
              <a:t>np.array(y)</a:t>
            </a:r>
            <a:endParaRPr sz="2550">
              <a:latin typeface="Lucida Sans Unicode"/>
              <a:cs typeface="Lucida Sans Unicode"/>
            </a:endParaRPr>
          </a:p>
          <a:p>
            <a:pPr algn="ctr" marL="339090" marR="331470">
              <a:lnSpc>
                <a:spcPct val="350400"/>
              </a:lnSpc>
            </a:pPr>
            <a:r>
              <a:rPr dirty="0" sz="2550" spc="-280">
                <a:latin typeface="Lucida Sans Unicode"/>
                <a:cs typeface="Lucida Sans Unicode"/>
              </a:rPr>
              <a:t>x</a:t>
            </a:r>
            <a:r>
              <a:rPr dirty="0" sz="2550" spc="-125">
                <a:latin typeface="Lucida Sans Unicode"/>
                <a:cs typeface="Lucida Sans Unicode"/>
              </a:rPr>
              <a:t>,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125">
                <a:latin typeface="Lucida Sans Unicode"/>
                <a:cs typeface="Lucida Sans Unicode"/>
              </a:rPr>
              <a:t>y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625">
                <a:latin typeface="Lucida Sans Unicode"/>
                <a:cs typeface="Lucida Sans Unicode"/>
              </a:rPr>
              <a:t>=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180">
                <a:latin typeface="Lucida Sans Unicode"/>
                <a:cs typeface="Lucida Sans Unicode"/>
              </a:rPr>
              <a:t>g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5">
                <a:latin typeface="Lucida Sans Unicode"/>
                <a:cs typeface="Lucida Sans Unicode"/>
              </a:rPr>
              <a:t>n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25">
                <a:latin typeface="Lucida Sans Unicode"/>
                <a:cs typeface="Lucida Sans Unicode"/>
              </a:rPr>
              <a:t>r</a:t>
            </a: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-170">
                <a:latin typeface="Lucida Sans Unicode"/>
                <a:cs typeface="Lucida Sans Unicode"/>
              </a:rPr>
              <a:t>_</a:t>
            </a:r>
            <a:r>
              <a:rPr dirty="0" sz="2550" spc="40">
                <a:latin typeface="Lucida Sans Unicode"/>
                <a:cs typeface="Lucida Sans Unicode"/>
              </a:rPr>
              <a:t>d</a:t>
            </a: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-25">
                <a:latin typeface="Lucida Sans Unicode"/>
                <a:cs typeface="Lucida Sans Unicode"/>
              </a:rPr>
              <a:t>s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5">
                <a:latin typeface="Lucida Sans Unicode"/>
                <a:cs typeface="Lucida Sans Unicode"/>
              </a:rPr>
              <a:t>(</a:t>
            </a:r>
            <a:r>
              <a:rPr dirty="0" sz="2550" spc="-210">
                <a:latin typeface="Lucida Sans Unicode"/>
                <a:cs typeface="Lucida Sans Unicode"/>
              </a:rPr>
              <a:t>2</a:t>
            </a:r>
            <a:r>
              <a:rPr dirty="0" sz="2550" spc="185">
                <a:latin typeface="Lucida Sans Unicode"/>
                <a:cs typeface="Lucida Sans Unicode"/>
              </a:rPr>
              <a:t>00</a:t>
            </a:r>
            <a:r>
              <a:rPr dirty="0" sz="2550" spc="5">
                <a:latin typeface="Lucida Sans Unicode"/>
                <a:cs typeface="Lucida Sans Unicode"/>
              </a:rPr>
              <a:t>)  </a:t>
            </a:r>
            <a:r>
              <a:rPr dirty="0" sz="2550" spc="5">
                <a:latin typeface="Lucida Sans Unicode"/>
                <a:cs typeface="Lucida Sans Unicode"/>
              </a:rPr>
              <a:t>mpl.rcParams['legend.fontsize'] </a:t>
            </a:r>
            <a:r>
              <a:rPr dirty="0" sz="2550" spc="-625">
                <a:latin typeface="Lucida Sans Unicode"/>
                <a:cs typeface="Lucida Sans Unicode"/>
              </a:rPr>
              <a:t>=</a:t>
            </a:r>
            <a:r>
              <a:rPr dirty="0" sz="2550" spc="-620">
                <a:latin typeface="Lucida Sans Unicode"/>
                <a:cs typeface="Lucida Sans Unicode"/>
              </a:rPr>
              <a:t> </a:t>
            </a:r>
            <a:r>
              <a:rPr dirty="0" sz="2550" spc="-225">
                <a:latin typeface="Lucida Sans Unicode"/>
                <a:cs typeface="Lucida Sans Unicode"/>
              </a:rPr>
              <a:t>12 </a:t>
            </a:r>
            <a:r>
              <a:rPr dirty="0" sz="2550" spc="-795">
                <a:latin typeface="Lucida Sans Unicode"/>
                <a:cs typeface="Lucida Sans Unicode"/>
              </a:rPr>
              <a:t> </a:t>
            </a:r>
            <a:r>
              <a:rPr dirty="0" sz="2550" spc="45">
                <a:latin typeface="Lucida Sans Unicode"/>
                <a:cs typeface="Lucida Sans Unicode"/>
              </a:rPr>
              <a:t>f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-175">
                <a:latin typeface="Lucida Sans Unicode"/>
                <a:cs typeface="Lucida Sans Unicode"/>
              </a:rPr>
              <a:t>g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625">
                <a:latin typeface="Lucida Sans Unicode"/>
                <a:cs typeface="Lucida Sans Unicode"/>
              </a:rPr>
              <a:t>=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40">
                <a:latin typeface="Lucida Sans Unicode"/>
                <a:cs typeface="Lucida Sans Unicode"/>
              </a:rPr>
              <a:t>p</a:t>
            </a:r>
            <a:r>
              <a:rPr dirty="0" sz="2550" spc="15">
                <a:latin typeface="Lucida Sans Unicode"/>
                <a:cs typeface="Lucida Sans Unicode"/>
              </a:rPr>
              <a:t>l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-130">
                <a:latin typeface="Lucida Sans Unicode"/>
                <a:cs typeface="Lucida Sans Unicode"/>
              </a:rPr>
              <a:t>.</a:t>
            </a:r>
            <a:r>
              <a:rPr dirty="0" sz="2550" spc="45">
                <a:latin typeface="Lucida Sans Unicode"/>
                <a:cs typeface="Lucida Sans Unicode"/>
              </a:rPr>
              <a:t>f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-180">
                <a:latin typeface="Lucida Sans Unicode"/>
                <a:cs typeface="Lucida Sans Unicode"/>
              </a:rPr>
              <a:t>g</a:t>
            </a:r>
            <a:r>
              <a:rPr dirty="0" sz="2550" spc="-15">
                <a:latin typeface="Lucida Sans Unicode"/>
                <a:cs typeface="Lucida Sans Unicode"/>
              </a:rPr>
              <a:t>u</a:t>
            </a:r>
            <a:r>
              <a:rPr dirty="0" sz="2550" spc="25">
                <a:latin typeface="Lucida Sans Unicode"/>
                <a:cs typeface="Lucida Sans Unicode"/>
              </a:rPr>
              <a:t>r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5">
                <a:latin typeface="Lucida Sans Unicode"/>
                <a:cs typeface="Lucida Sans Unicode"/>
              </a:rPr>
              <a:t>(</a:t>
            </a:r>
            <a:r>
              <a:rPr dirty="0" sz="2550" spc="5">
                <a:latin typeface="Lucida Sans Unicode"/>
                <a:cs typeface="Lucida Sans Unicode"/>
              </a:rPr>
              <a:t>)</a:t>
            </a:r>
            <a:endParaRPr sz="2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-275">
                <a:latin typeface="Lucida Sans Unicode"/>
                <a:cs typeface="Lucida Sans Unicode"/>
              </a:rPr>
              <a:t>x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625">
                <a:latin typeface="Lucida Sans Unicode"/>
                <a:cs typeface="Lucida Sans Unicode"/>
              </a:rPr>
              <a:t>=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45">
                <a:latin typeface="Lucida Sans Unicode"/>
                <a:cs typeface="Lucida Sans Unicode"/>
              </a:rPr>
              <a:t>f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-180">
                <a:latin typeface="Lucida Sans Unicode"/>
                <a:cs typeface="Lucida Sans Unicode"/>
              </a:rPr>
              <a:t>g</a:t>
            </a:r>
            <a:r>
              <a:rPr dirty="0" sz="2550" spc="-130">
                <a:latin typeface="Lucida Sans Unicode"/>
                <a:cs typeface="Lucida Sans Unicode"/>
              </a:rPr>
              <a:t>.</a:t>
            </a: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40">
                <a:latin typeface="Lucida Sans Unicode"/>
                <a:cs typeface="Lucida Sans Unicode"/>
              </a:rPr>
              <a:t>dd</a:t>
            </a:r>
            <a:r>
              <a:rPr dirty="0" sz="2550" spc="-170">
                <a:latin typeface="Lucida Sans Unicode"/>
                <a:cs typeface="Lucida Sans Unicode"/>
              </a:rPr>
              <a:t>_</a:t>
            </a:r>
            <a:r>
              <a:rPr dirty="0" sz="2550" spc="-25">
                <a:latin typeface="Lucida Sans Unicode"/>
                <a:cs typeface="Lucida Sans Unicode"/>
              </a:rPr>
              <a:t>s</a:t>
            </a:r>
            <a:r>
              <a:rPr dirty="0" sz="2550" spc="-15">
                <a:latin typeface="Lucida Sans Unicode"/>
                <a:cs typeface="Lucida Sans Unicode"/>
              </a:rPr>
              <a:t>u</a:t>
            </a:r>
            <a:r>
              <a:rPr dirty="0" sz="2550" spc="40">
                <a:latin typeface="Lucida Sans Unicode"/>
                <a:cs typeface="Lucida Sans Unicode"/>
              </a:rPr>
              <a:t>bp</a:t>
            </a:r>
            <a:r>
              <a:rPr dirty="0" sz="2550" spc="15">
                <a:latin typeface="Lucida Sans Unicode"/>
                <a:cs typeface="Lucida Sans Unicode"/>
              </a:rPr>
              <a:t>l</a:t>
            </a:r>
            <a:r>
              <a:rPr dirty="0" sz="2550" spc="15">
                <a:latin typeface="Lucida Sans Unicode"/>
                <a:cs typeface="Lucida Sans Unicode"/>
              </a:rPr>
              <a:t>o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5">
                <a:latin typeface="Lucida Sans Unicode"/>
                <a:cs typeface="Lucida Sans Unicode"/>
              </a:rPr>
              <a:t>(</a:t>
            </a:r>
            <a:r>
              <a:rPr dirty="0" sz="2550" spc="40">
                <a:latin typeface="Lucida Sans Unicode"/>
                <a:cs typeface="Lucida Sans Unicode"/>
              </a:rPr>
              <a:t>p</a:t>
            </a:r>
            <a:r>
              <a:rPr dirty="0" sz="2550" spc="25">
                <a:latin typeface="Lucida Sans Unicode"/>
                <a:cs typeface="Lucida Sans Unicode"/>
              </a:rPr>
              <a:t>r</a:t>
            </a:r>
            <a:r>
              <a:rPr dirty="0" sz="2550" spc="15">
                <a:latin typeface="Lucida Sans Unicode"/>
                <a:cs typeface="Lucida Sans Unicode"/>
              </a:rPr>
              <a:t>o</a:t>
            </a:r>
            <a:r>
              <a:rPr dirty="0" sz="2550" spc="-90">
                <a:latin typeface="Lucida Sans Unicode"/>
                <a:cs typeface="Lucida Sans Unicode"/>
              </a:rPr>
              <a:t>j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114">
                <a:latin typeface="Lucida Sans Unicode"/>
                <a:cs typeface="Lucida Sans Unicode"/>
              </a:rPr>
              <a:t>c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15">
                <a:latin typeface="Lucida Sans Unicode"/>
                <a:cs typeface="Lucida Sans Unicode"/>
              </a:rPr>
              <a:t>o</a:t>
            </a:r>
            <a:r>
              <a:rPr dirty="0" sz="2550" spc="10">
                <a:latin typeface="Lucida Sans Unicode"/>
                <a:cs typeface="Lucida Sans Unicode"/>
              </a:rPr>
              <a:t>n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630">
                <a:latin typeface="Lucida Sans Unicode"/>
                <a:cs typeface="Lucida Sans Unicode"/>
              </a:rPr>
              <a:t>=</a:t>
            </a:r>
            <a:r>
              <a:rPr dirty="0" sz="2550" spc="40">
                <a:latin typeface="Lucida Sans Unicode"/>
                <a:cs typeface="Lucida Sans Unicode"/>
              </a:rPr>
              <a:t>'</a:t>
            </a:r>
            <a:r>
              <a:rPr dirty="0" sz="2550" spc="-130">
                <a:latin typeface="Lucida Sans Unicode"/>
                <a:cs typeface="Lucida Sans Unicode"/>
              </a:rPr>
              <a:t>3</a:t>
            </a:r>
            <a:r>
              <a:rPr dirty="0" sz="2550" spc="40">
                <a:latin typeface="Lucida Sans Unicode"/>
                <a:cs typeface="Lucida Sans Unicode"/>
              </a:rPr>
              <a:t>d</a:t>
            </a:r>
            <a:r>
              <a:rPr dirty="0" sz="2550" spc="40">
                <a:latin typeface="Lucida Sans Unicode"/>
                <a:cs typeface="Lucida Sans Unicode"/>
              </a:rPr>
              <a:t>'</a:t>
            </a:r>
            <a:r>
              <a:rPr dirty="0" sz="2550" spc="5">
                <a:latin typeface="Lucida Sans Unicode"/>
                <a:cs typeface="Lucida Sans Unicode"/>
              </a:rPr>
              <a:t>)</a:t>
            </a:r>
            <a:endParaRPr sz="2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465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6799"/>
              </a:lnSpc>
            </a:pPr>
            <a:r>
              <a:rPr dirty="0" sz="2550" spc="-35">
                <a:latin typeface="Lucida Sans Unicode"/>
                <a:cs typeface="Lucida Sans Unicode"/>
              </a:rPr>
              <a:t>ax.scatter(x[:,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110">
                <a:latin typeface="Lucida Sans Unicode"/>
                <a:cs typeface="Lucida Sans Unicode"/>
              </a:rPr>
              <a:t>1],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125">
                <a:latin typeface="Lucida Sans Unicode"/>
                <a:cs typeface="Lucida Sans Unicode"/>
              </a:rPr>
              <a:t>x[:,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95">
                <a:latin typeface="Lucida Sans Unicode"/>
                <a:cs typeface="Lucida Sans Unicode"/>
              </a:rPr>
              <a:t>2],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5">
                <a:latin typeface="Lucida Sans Unicode"/>
                <a:cs typeface="Lucida Sans Unicode"/>
              </a:rPr>
              <a:t>y,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25">
                <a:latin typeface="Lucida Sans Unicode"/>
                <a:cs typeface="Lucida Sans Unicode"/>
              </a:rPr>
              <a:t>label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110">
                <a:latin typeface="Lucida Sans Unicode"/>
                <a:cs typeface="Lucida Sans Unicode"/>
              </a:rPr>
              <a:t>='y',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-20">
                <a:latin typeface="Lucida Sans Unicode"/>
                <a:cs typeface="Lucida Sans Unicode"/>
              </a:rPr>
              <a:t>s</a:t>
            </a:r>
            <a:r>
              <a:rPr dirty="0" sz="2550" spc="-175">
                <a:latin typeface="Lucida Sans Unicode"/>
                <a:cs typeface="Lucida Sans Unicode"/>
              </a:rPr>
              <a:t> </a:t>
            </a:r>
            <a:r>
              <a:rPr dirty="0" sz="2550" spc="-625">
                <a:latin typeface="Lucida Sans Unicode"/>
                <a:cs typeface="Lucida Sans Unicode"/>
              </a:rPr>
              <a:t>=</a:t>
            </a:r>
            <a:r>
              <a:rPr dirty="0" sz="2550" spc="-535">
                <a:latin typeface="Lucida Sans Unicode"/>
                <a:cs typeface="Lucida Sans Unicode"/>
              </a:rPr>
              <a:t> </a:t>
            </a:r>
            <a:r>
              <a:rPr dirty="0" sz="2550" spc="-50">
                <a:latin typeface="Lucida Sans Unicode"/>
                <a:cs typeface="Lucida Sans Unicode"/>
              </a:rPr>
              <a:t>5) </a:t>
            </a:r>
            <a:r>
              <a:rPr dirty="0" sz="2550" spc="-795">
                <a:latin typeface="Lucida Sans Unicode"/>
                <a:cs typeface="Lucida Sans Unicode"/>
              </a:rPr>
              <a:t> </a:t>
            </a:r>
            <a:r>
              <a:rPr dirty="0" sz="2550" spc="-35">
                <a:latin typeface="Lucida Sans Unicode"/>
                <a:cs typeface="Lucida Sans Unicode"/>
              </a:rPr>
              <a:t>ax.legend()</a:t>
            </a:r>
            <a:endParaRPr sz="2550">
              <a:latin typeface="Lucida Sans Unicode"/>
              <a:cs typeface="Lucida Sans Unicode"/>
            </a:endParaRPr>
          </a:p>
          <a:p>
            <a:pPr marL="2309495" marR="1762760" indent="-539750">
              <a:lnSpc>
                <a:spcPct val="233599"/>
              </a:lnSpc>
              <a:spcBef>
                <a:spcPts val="5"/>
              </a:spcBef>
            </a:pPr>
            <a:r>
              <a:rPr dirty="0" sz="2550" spc="15">
                <a:latin typeface="Lucida Sans Unicode"/>
                <a:cs typeface="Lucida Sans Unicode"/>
              </a:rPr>
              <a:t>a</a:t>
            </a:r>
            <a:r>
              <a:rPr dirty="0" sz="2550" spc="-280">
                <a:latin typeface="Lucida Sans Unicode"/>
                <a:cs typeface="Lucida Sans Unicode"/>
              </a:rPr>
              <a:t>x</a:t>
            </a:r>
            <a:r>
              <a:rPr dirty="0" sz="2550" spc="-130">
                <a:latin typeface="Lucida Sans Unicode"/>
                <a:cs typeface="Lucida Sans Unicode"/>
              </a:rPr>
              <a:t>.</a:t>
            </a:r>
            <a:r>
              <a:rPr dirty="0" sz="2550" spc="140">
                <a:latin typeface="Lucida Sans Unicode"/>
                <a:cs typeface="Lucida Sans Unicode"/>
              </a:rPr>
              <a:t>v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50">
                <a:latin typeface="Lucida Sans Unicode"/>
                <a:cs typeface="Lucida Sans Unicode"/>
              </a:rPr>
              <a:t>e</a:t>
            </a:r>
            <a:r>
              <a:rPr dirty="0" sz="2550" spc="45">
                <a:latin typeface="Lucida Sans Unicode"/>
                <a:cs typeface="Lucida Sans Unicode"/>
              </a:rPr>
              <a:t>w</a:t>
            </a:r>
            <a:r>
              <a:rPr dirty="0" sz="2550" spc="-170">
                <a:latin typeface="Lucida Sans Unicode"/>
                <a:cs typeface="Lucida Sans Unicode"/>
              </a:rPr>
              <a:t>_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5">
                <a:latin typeface="Lucida Sans Unicode"/>
                <a:cs typeface="Lucida Sans Unicode"/>
              </a:rPr>
              <a:t>n</a:t>
            </a:r>
            <a:r>
              <a:rPr dirty="0" sz="2550" spc="-55">
                <a:latin typeface="Lucida Sans Unicode"/>
                <a:cs typeface="Lucida Sans Unicode"/>
              </a:rPr>
              <a:t>i</a:t>
            </a:r>
            <a:r>
              <a:rPr dirty="0" sz="2550" spc="100">
                <a:latin typeface="Lucida Sans Unicode"/>
                <a:cs typeface="Lucida Sans Unicode"/>
              </a:rPr>
              <a:t>t</a:t>
            </a:r>
            <a:r>
              <a:rPr dirty="0" sz="2550" spc="5">
                <a:latin typeface="Lucida Sans Unicode"/>
                <a:cs typeface="Lucida Sans Unicode"/>
              </a:rPr>
              <a:t>(</a:t>
            </a:r>
            <a:r>
              <a:rPr dirty="0" sz="2550" spc="-65">
                <a:latin typeface="Lucida Sans Unicode"/>
                <a:cs typeface="Lucida Sans Unicode"/>
              </a:rPr>
              <a:t>4</a:t>
            </a:r>
            <a:r>
              <a:rPr dirty="0" sz="2550" spc="-100">
                <a:latin typeface="Lucida Sans Unicode"/>
                <a:cs typeface="Lucida Sans Unicode"/>
              </a:rPr>
              <a:t>5</a:t>
            </a:r>
            <a:r>
              <a:rPr dirty="0" sz="2550" spc="-125">
                <a:latin typeface="Lucida Sans Unicode"/>
                <a:cs typeface="Lucida Sans Unicode"/>
              </a:rPr>
              <a:t>,</a:t>
            </a:r>
            <a:r>
              <a:rPr dirty="0" sz="2550" spc="-180">
                <a:latin typeface="Lucida Sans Unicode"/>
                <a:cs typeface="Lucida Sans Unicode"/>
              </a:rPr>
              <a:t> </a:t>
            </a:r>
            <a:r>
              <a:rPr dirty="0" sz="2550" spc="185">
                <a:latin typeface="Lucida Sans Unicode"/>
                <a:cs typeface="Lucida Sans Unicode"/>
              </a:rPr>
              <a:t>0</a:t>
            </a:r>
            <a:r>
              <a:rPr dirty="0" sz="2550" spc="5">
                <a:latin typeface="Lucida Sans Unicode"/>
                <a:cs typeface="Lucida Sans Unicode"/>
              </a:rPr>
              <a:t>)  </a:t>
            </a:r>
            <a:r>
              <a:rPr dirty="0" sz="2550" spc="5">
                <a:latin typeface="Lucida Sans Unicode"/>
                <a:cs typeface="Lucida Sans Unicode"/>
              </a:rPr>
              <a:t>plt.show()</a:t>
            </a:r>
            <a:endParaRPr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10511" y="0"/>
            <a:ext cx="2178050" cy="10287000"/>
            <a:chOff x="16110511" y="0"/>
            <a:chExt cx="2178050" cy="10287000"/>
          </a:xfrm>
        </p:grpSpPr>
        <p:sp>
          <p:nvSpPr>
            <p:cNvPr id="3" name="object 3"/>
            <p:cNvSpPr/>
            <p:nvPr/>
          </p:nvSpPr>
          <p:spPr>
            <a:xfrm>
              <a:off x="16110511" y="0"/>
              <a:ext cx="28575" cy="8526145"/>
            </a:xfrm>
            <a:custGeom>
              <a:avLst/>
              <a:gdLst/>
              <a:ahLst/>
              <a:cxnLst/>
              <a:rect l="l" t="t" r="r" b="b"/>
              <a:pathLst>
                <a:path w="28575" h="8526145">
                  <a:moveTo>
                    <a:pt x="0" y="8526105"/>
                  </a:moveTo>
                  <a:lnTo>
                    <a:pt x="28574" y="8526105"/>
                  </a:lnTo>
                  <a:lnTo>
                    <a:pt x="28574" y="0"/>
                  </a:lnTo>
                  <a:lnTo>
                    <a:pt x="0" y="0"/>
                  </a:lnTo>
                  <a:lnTo>
                    <a:pt x="0" y="8526105"/>
                  </a:lnTo>
                  <a:close/>
                </a:path>
              </a:pathLst>
            </a:custGeom>
            <a:solidFill>
              <a:srgbClr val="111B1D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110511" y="8526105"/>
              <a:ext cx="2178050" cy="1761489"/>
            </a:xfrm>
            <a:custGeom>
              <a:avLst/>
              <a:gdLst/>
              <a:ahLst/>
              <a:cxnLst/>
              <a:rect l="l" t="t" r="r" b="b"/>
              <a:pathLst>
                <a:path w="2178050" h="1761490">
                  <a:moveTo>
                    <a:pt x="2177489" y="1760893"/>
                  </a:moveTo>
                  <a:lnTo>
                    <a:pt x="0" y="1760893"/>
                  </a:lnTo>
                  <a:lnTo>
                    <a:pt x="0" y="0"/>
                  </a:lnTo>
                  <a:lnTo>
                    <a:pt x="2177489" y="0"/>
                  </a:lnTo>
                  <a:lnTo>
                    <a:pt x="2177489" y="1760893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6454" y="3756416"/>
            <a:ext cx="857249" cy="8572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424" y="1116318"/>
            <a:ext cx="13249274" cy="8562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5213" y="158665"/>
            <a:ext cx="31153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95">
                <a:solidFill>
                  <a:srgbClr val="111B1D"/>
                </a:solidFill>
              </a:rPr>
              <a:t>OUTPUT:</a:t>
            </a:r>
            <a:endParaRPr sz="6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190" y="264146"/>
            <a:ext cx="16849724" cy="9763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890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6314"/>
            <a:ext cx="8330416" cy="8734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1829" y="1097096"/>
            <a:ext cx="7528559" cy="1046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700" spc="3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6700" spc="-254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6700" spc="-409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6700" spc="-7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6700" spc="-18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6700" spc="-31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6700" spc="-14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6700" spc="-18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6700" spc="-95">
                <a:solidFill>
                  <a:srgbClr val="111B1D"/>
                </a:solidFill>
                <a:latin typeface="Trebuchet MS"/>
                <a:cs typeface="Trebuchet MS"/>
              </a:rPr>
              <a:t>v</a:t>
            </a:r>
            <a:r>
              <a:rPr dirty="0" sz="6700" spc="-409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6700" spc="-68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6700" spc="-4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6700" spc="-9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6700" spc="-7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6700" spc="-409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6700" spc="-95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6700" spc="-180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6700" spc="-15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6700" spc="185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endParaRPr sz="6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1829" y="2576345"/>
            <a:ext cx="10638155" cy="605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3800" spc="-155" b="1">
                <a:solidFill>
                  <a:srgbClr val="111B1D"/>
                </a:solidFill>
                <a:latin typeface="Trebuchet MS"/>
                <a:cs typeface="Trebuchet MS"/>
              </a:rPr>
              <a:t>Predictive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modeling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to</a:t>
            </a:r>
            <a:r>
              <a:rPr dirty="0" sz="3800" spc="-30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forecast</a:t>
            </a:r>
            <a:r>
              <a:rPr dirty="0" sz="3800" spc="-30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45" b="1">
                <a:solidFill>
                  <a:srgbClr val="111B1D"/>
                </a:solidFill>
                <a:latin typeface="Trebuchet MS"/>
                <a:cs typeface="Trebuchet MS"/>
              </a:rPr>
              <a:t>air</a:t>
            </a:r>
            <a:r>
              <a:rPr dirty="0" sz="3800" spc="-30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quality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involves </a:t>
            </a:r>
            <a:r>
              <a:rPr dirty="0" sz="3800" spc="-113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65" b="1">
                <a:solidFill>
                  <a:srgbClr val="111B1D"/>
                </a:solidFill>
                <a:latin typeface="Trebuchet MS"/>
                <a:cs typeface="Trebuchet MS"/>
              </a:rPr>
              <a:t>using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historical 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data </a:t>
            </a:r>
            <a:r>
              <a:rPr dirty="0" sz="3800" spc="-80" b="1">
                <a:solidFill>
                  <a:srgbClr val="111B1D"/>
                </a:solidFill>
                <a:latin typeface="Trebuchet MS"/>
                <a:cs typeface="Trebuchet MS"/>
              </a:rPr>
              <a:t>and 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modeling 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techniques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to </a:t>
            </a:r>
            <a:r>
              <a:rPr dirty="0" sz="3800" spc="-10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50" b="1">
                <a:solidFill>
                  <a:srgbClr val="111B1D"/>
                </a:solidFill>
                <a:latin typeface="Trebuchet MS"/>
                <a:cs typeface="Trebuchet MS"/>
              </a:rPr>
              <a:t>predict </a:t>
            </a:r>
            <a:r>
              <a:rPr dirty="0" sz="3800" spc="-180" b="1">
                <a:solidFill>
                  <a:srgbClr val="111B1D"/>
                </a:solidFill>
                <a:latin typeface="Trebuchet MS"/>
                <a:cs typeface="Trebuchet MS"/>
              </a:rPr>
              <a:t>future </a:t>
            </a:r>
            <a:r>
              <a:rPr dirty="0" sz="3800" spc="-145" b="1">
                <a:solidFill>
                  <a:srgbClr val="111B1D"/>
                </a:solidFill>
                <a:latin typeface="Trebuchet MS"/>
                <a:cs typeface="Trebuchet MS"/>
              </a:rPr>
              <a:t>air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quality 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conditions. </a:t>
            </a:r>
            <a:r>
              <a:rPr dirty="0" sz="3800" spc="-90" b="1">
                <a:solidFill>
                  <a:srgbClr val="111B1D"/>
                </a:solidFill>
                <a:latin typeface="Trebuchet MS"/>
                <a:cs typeface="Trebuchet MS"/>
              </a:rPr>
              <a:t>By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analyzing </a:t>
            </a:r>
            <a:r>
              <a:rPr dirty="0" sz="3800" spc="-10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25" b="1">
                <a:solidFill>
                  <a:srgbClr val="111B1D"/>
                </a:solidFill>
                <a:latin typeface="Trebuchet MS"/>
                <a:cs typeface="Trebuchet MS"/>
              </a:rPr>
              <a:t>factors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such </a:t>
            </a:r>
            <a:r>
              <a:rPr dirty="0" sz="3800" spc="-35" b="1">
                <a:solidFill>
                  <a:srgbClr val="111B1D"/>
                </a:solidFill>
                <a:latin typeface="Trebuchet MS"/>
                <a:cs typeface="Trebuchet MS"/>
              </a:rPr>
              <a:t>as </a:t>
            </a:r>
            <a:r>
              <a:rPr dirty="0" sz="3800" spc="-95" b="1">
                <a:solidFill>
                  <a:srgbClr val="111B1D"/>
                </a:solidFill>
                <a:latin typeface="Trebuchet MS"/>
                <a:cs typeface="Trebuchet MS"/>
              </a:rPr>
              <a:t>pollutant </a:t>
            </a:r>
            <a:r>
              <a:rPr dirty="0" sz="3800" spc="-170" b="1">
                <a:solidFill>
                  <a:srgbClr val="111B1D"/>
                </a:solidFill>
                <a:latin typeface="Trebuchet MS"/>
                <a:cs typeface="Trebuchet MS"/>
              </a:rPr>
              <a:t>levels, </a:t>
            </a:r>
            <a:r>
              <a:rPr dirty="0" sz="3800" spc="-175" b="1">
                <a:solidFill>
                  <a:srgbClr val="111B1D"/>
                </a:solidFill>
                <a:latin typeface="Trebuchet MS"/>
                <a:cs typeface="Trebuchet MS"/>
              </a:rPr>
              <a:t>weather </a:t>
            </a:r>
            <a:r>
              <a:rPr dirty="0" sz="3800" spc="-150" b="1">
                <a:solidFill>
                  <a:srgbClr val="111B1D"/>
                </a:solidFill>
                <a:latin typeface="Trebuchet MS"/>
                <a:cs typeface="Trebuchet MS"/>
              </a:rPr>
              <a:t>patterns, </a:t>
            </a:r>
            <a:r>
              <a:rPr dirty="0" sz="3800" spc="-113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800" spc="-31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45" b="1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125" b="1">
                <a:solidFill>
                  <a:srgbClr val="111B1D"/>
                </a:solidFill>
                <a:latin typeface="Trebuchet MS"/>
                <a:cs typeface="Trebuchet MS"/>
              </a:rPr>
              <a:t>h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250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v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215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45" b="1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v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215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15" b="1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800" spc="-395" b="1">
                <a:solidFill>
                  <a:srgbClr val="111B1D"/>
                </a:solidFill>
                <a:latin typeface="Trebuchet MS"/>
                <a:cs typeface="Trebuchet MS"/>
              </a:rPr>
              <a:t>,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800" spc="-215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50" b="1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170" b="1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v</a:t>
            </a:r>
            <a:r>
              <a:rPr dirty="0" sz="3800" spc="-195" b="1">
                <a:solidFill>
                  <a:srgbClr val="111B1D"/>
                </a:solidFill>
                <a:latin typeface="Trebuchet MS"/>
                <a:cs typeface="Trebuchet MS"/>
              </a:rPr>
              <a:t>e  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models 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can </a:t>
            </a:r>
            <a:r>
              <a:rPr dirty="0" sz="3800" spc="-130" b="1">
                <a:solidFill>
                  <a:srgbClr val="111B1D"/>
                </a:solidFill>
                <a:latin typeface="Trebuchet MS"/>
                <a:cs typeface="Trebuchet MS"/>
              </a:rPr>
              <a:t>provide </a:t>
            </a:r>
            <a:r>
              <a:rPr dirty="0" sz="3800" spc="-75" b="1">
                <a:solidFill>
                  <a:srgbClr val="111B1D"/>
                </a:solidFill>
                <a:latin typeface="Trebuchet MS"/>
                <a:cs typeface="Trebuchet MS"/>
              </a:rPr>
              <a:t>insights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into </a:t>
            </a:r>
            <a:r>
              <a:rPr dirty="0" sz="3800" spc="-180" b="1">
                <a:solidFill>
                  <a:srgbClr val="111B1D"/>
                </a:solidFill>
                <a:latin typeface="Trebuchet MS"/>
                <a:cs typeface="Trebuchet MS"/>
              </a:rPr>
              <a:t>future </a:t>
            </a:r>
            <a:r>
              <a:rPr dirty="0" sz="3800" spc="-145" b="1">
                <a:solidFill>
                  <a:srgbClr val="111B1D"/>
                </a:solidFill>
                <a:latin typeface="Trebuchet MS"/>
                <a:cs typeface="Trebuchet MS"/>
              </a:rPr>
              <a:t>air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quality </a:t>
            </a:r>
            <a:r>
              <a:rPr dirty="0" sz="3800" spc="-113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65" b="1">
                <a:solidFill>
                  <a:srgbClr val="111B1D"/>
                </a:solidFill>
                <a:latin typeface="Trebuchet MS"/>
                <a:cs typeface="Trebuchet MS"/>
              </a:rPr>
              <a:t>trends. </a:t>
            </a:r>
            <a:r>
              <a:rPr dirty="0" sz="3800" spc="-130" b="1">
                <a:solidFill>
                  <a:srgbClr val="111B1D"/>
                </a:solidFill>
                <a:latin typeface="Trebuchet MS"/>
                <a:cs typeface="Trebuchet MS"/>
              </a:rPr>
              <a:t>This </a:t>
            </a:r>
            <a:r>
              <a:rPr dirty="0" sz="3800" spc="-105" b="1">
                <a:solidFill>
                  <a:srgbClr val="111B1D"/>
                </a:solidFill>
                <a:latin typeface="Trebuchet MS"/>
                <a:cs typeface="Trebuchet MS"/>
              </a:rPr>
              <a:t>helps 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in 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proactive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planning, 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decision- </a:t>
            </a:r>
            <a:r>
              <a:rPr dirty="0" sz="3800" spc="-113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14" b="1">
                <a:solidFill>
                  <a:srgbClr val="111B1D"/>
                </a:solidFill>
                <a:latin typeface="Trebuchet MS"/>
                <a:cs typeface="Trebuchet MS"/>
              </a:rPr>
              <a:t>making, </a:t>
            </a:r>
            <a:r>
              <a:rPr dirty="0" sz="3800" spc="-80" b="1">
                <a:solidFill>
                  <a:srgbClr val="111B1D"/>
                </a:solidFill>
                <a:latin typeface="Trebuchet MS"/>
                <a:cs typeface="Trebuchet MS"/>
              </a:rPr>
              <a:t>and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implementing 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measures 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to mitigate </a:t>
            </a:r>
            <a:r>
              <a:rPr dirty="0" sz="3800" spc="-10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250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800" spc="-45" b="1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ll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45" b="1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800" spc="-145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31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11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800" spc="-31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800" spc="-215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800" spc="-45" b="1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170" b="1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800" spc="-175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800" spc="-120" b="1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800" spc="-135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800" spc="-204" b="1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800" spc="-31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800" spc="-125" b="1">
                <a:solidFill>
                  <a:srgbClr val="111B1D"/>
                </a:solidFill>
                <a:latin typeface="Trebuchet MS"/>
                <a:cs typeface="Trebuchet MS"/>
              </a:rPr>
              <a:t>h</a:t>
            </a:r>
            <a:r>
              <a:rPr dirty="0" sz="3800" spc="-24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800" spc="-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800" spc="-85" b="1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800" spc="-1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800" spc="-125" b="1">
                <a:solidFill>
                  <a:srgbClr val="111B1D"/>
                </a:solidFill>
                <a:latin typeface="Trebuchet MS"/>
                <a:cs typeface="Trebuchet MS"/>
              </a:rPr>
              <a:t>h</a:t>
            </a:r>
            <a:r>
              <a:rPr dirty="0" sz="3800" spc="-395" b="1">
                <a:solidFill>
                  <a:srgbClr val="111B1D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135600" y="0"/>
            <a:ext cx="152400" cy="10287000"/>
          </a:xfrm>
          <a:custGeom>
            <a:avLst/>
            <a:gdLst/>
            <a:ahLst/>
            <a:cxnLst/>
            <a:rect l="l" t="t" r="r" b="b"/>
            <a:pathLst>
              <a:path w="152400" h="10287000">
                <a:moveTo>
                  <a:pt x="1523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2399" y="0"/>
                </a:lnTo>
                <a:lnTo>
                  <a:pt x="152399" y="102869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2805" y="3350879"/>
            <a:ext cx="7296149" cy="3867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399" y="922762"/>
            <a:ext cx="168560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35">
                <a:solidFill>
                  <a:srgbClr val="111B1D"/>
                </a:solidFill>
                <a:latin typeface="Trebuchet MS"/>
                <a:cs typeface="Trebuchet MS"/>
              </a:rPr>
              <a:t>predictive</a:t>
            </a:r>
            <a:r>
              <a:rPr dirty="0" sz="7200" spc="-73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7200" spc="-120">
                <a:solidFill>
                  <a:srgbClr val="111B1D"/>
                </a:solidFill>
                <a:latin typeface="Trebuchet MS"/>
                <a:cs typeface="Trebuchet MS"/>
              </a:rPr>
              <a:t>modeling</a:t>
            </a:r>
            <a:r>
              <a:rPr dirty="0" sz="7200" spc="-72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7200" spc="-125">
                <a:solidFill>
                  <a:srgbClr val="111B1D"/>
                </a:solidFill>
                <a:latin typeface="Trebuchet MS"/>
                <a:cs typeface="Trebuchet MS"/>
              </a:rPr>
              <a:t>to</a:t>
            </a:r>
            <a:r>
              <a:rPr dirty="0" sz="7200" spc="-72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7200" spc="-200">
                <a:solidFill>
                  <a:srgbClr val="111B1D"/>
                </a:solidFill>
                <a:latin typeface="Trebuchet MS"/>
                <a:cs typeface="Trebuchet MS"/>
              </a:rPr>
              <a:t>forecast</a:t>
            </a:r>
            <a:r>
              <a:rPr dirty="0" sz="7200" spc="-725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7200" spc="-180">
                <a:solidFill>
                  <a:srgbClr val="111B1D"/>
                </a:solidFill>
                <a:latin typeface="Trebuchet MS"/>
                <a:cs typeface="Trebuchet MS"/>
              </a:rPr>
              <a:t>air</a:t>
            </a:r>
            <a:r>
              <a:rPr dirty="0" sz="7200" spc="-73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7200" spc="-140">
                <a:solidFill>
                  <a:srgbClr val="111B1D"/>
                </a:solidFill>
                <a:latin typeface="Trebuchet MS"/>
                <a:cs typeface="Trebuchet MS"/>
              </a:rPr>
              <a:t>quality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694" y="3186775"/>
            <a:ext cx="9648190" cy="512318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416050" indent="-183515">
              <a:lnSpc>
                <a:spcPct val="100000"/>
              </a:lnSpc>
              <a:spcBef>
                <a:spcPts val="1025"/>
              </a:spcBef>
              <a:buSzPct val="97916"/>
              <a:buChar char="•"/>
              <a:tabLst>
                <a:tab pos="1416685" algn="l"/>
              </a:tabLst>
            </a:pPr>
            <a:r>
              <a:rPr dirty="0" sz="4800" spc="-40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4800" spc="-31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09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645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6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4800" spc="-70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64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755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1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34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585">
                <a:solidFill>
                  <a:srgbClr val="111B1D"/>
                </a:solidFill>
                <a:latin typeface="Verdana"/>
                <a:cs typeface="Verdana"/>
              </a:rPr>
              <a:t>,</a:t>
            </a:r>
            <a:endParaRPr sz="4800">
              <a:latin typeface="Verdana"/>
              <a:cs typeface="Verdana"/>
            </a:endParaRPr>
          </a:p>
          <a:p>
            <a:pPr marL="12700" marR="646430" indent="1242695">
              <a:lnSpc>
                <a:spcPct val="116100"/>
              </a:lnSpc>
              <a:spcBef>
                <a:spcPts val="5"/>
              </a:spcBef>
              <a:buSzPct val="97916"/>
              <a:buChar char="•"/>
              <a:tabLst>
                <a:tab pos="1438275" algn="l"/>
              </a:tabLst>
            </a:pPr>
            <a:r>
              <a:rPr dirty="0" sz="4800" spc="-40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4800" spc="-31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09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645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434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4800" spc="-31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31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245">
                <a:solidFill>
                  <a:srgbClr val="111B1D"/>
                </a:solidFill>
                <a:latin typeface="Verdana"/>
                <a:cs typeface="Verdana"/>
              </a:rPr>
              <a:t>d  </a:t>
            </a:r>
            <a:r>
              <a:rPr dirty="0" sz="4800" spc="-71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645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434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4800" spc="-590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645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6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4800" spc="-70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64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79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590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70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755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1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34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585">
                <a:solidFill>
                  <a:srgbClr val="111B1D"/>
                </a:solidFill>
                <a:latin typeface="Verdana"/>
                <a:cs typeface="Verdana"/>
              </a:rPr>
              <a:t>,</a:t>
            </a:r>
            <a:endParaRPr sz="4800">
              <a:latin typeface="Verdana"/>
              <a:cs typeface="Verdana"/>
            </a:endParaRPr>
          </a:p>
          <a:p>
            <a:pPr lvl="1" marL="3000375" indent="-182880">
              <a:lnSpc>
                <a:spcPct val="100000"/>
              </a:lnSpc>
              <a:spcBef>
                <a:spcPts val="930"/>
              </a:spcBef>
              <a:buSzPct val="97916"/>
              <a:buChar char="•"/>
              <a:tabLst>
                <a:tab pos="3001010" algn="l"/>
              </a:tabLst>
            </a:pPr>
            <a:r>
              <a:rPr dirty="0" sz="4800" spc="-40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64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1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34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585">
                <a:solidFill>
                  <a:srgbClr val="111B1D"/>
                </a:solidFill>
                <a:latin typeface="Verdana"/>
                <a:cs typeface="Verdana"/>
              </a:rPr>
              <a:t>,</a:t>
            </a:r>
            <a:endParaRPr sz="4800">
              <a:latin typeface="Verdana"/>
              <a:cs typeface="Verdana"/>
            </a:endParaRPr>
          </a:p>
          <a:p>
            <a:pPr marL="552450" marR="5080" indent="-552450">
              <a:lnSpc>
                <a:spcPct val="116100"/>
              </a:lnSpc>
              <a:buSzPct val="97916"/>
              <a:buChar char="•"/>
              <a:tabLst>
                <a:tab pos="552450" algn="l"/>
              </a:tabLst>
            </a:pPr>
            <a:r>
              <a:rPr dirty="0" sz="4800" spc="-40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1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45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31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345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50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12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434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484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4800" spc="-42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9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4800" spc="-42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50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4800" spc="-509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4800" spc="-16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4800" spc="-3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4800" spc="-43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4800" spc="-73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4800" spc="-760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4800" spc="-590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4800" spc="-37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4800" spc="-64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4800" spc="-640">
                <a:solidFill>
                  <a:srgbClr val="111B1D"/>
                </a:solidFill>
                <a:latin typeface="Verdana"/>
                <a:cs typeface="Verdana"/>
              </a:rPr>
              <a:t>)  </a:t>
            </a:r>
            <a:r>
              <a:rPr dirty="0" sz="4800" spc="-400">
                <a:solidFill>
                  <a:srgbClr val="111B1D"/>
                </a:solidFill>
                <a:latin typeface="Verdana"/>
                <a:cs typeface="Verdana"/>
              </a:rPr>
              <a:t>model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26101"/>
            <a:ext cx="18288000" cy="1761489"/>
          </a:xfrm>
          <a:custGeom>
            <a:avLst/>
            <a:gdLst/>
            <a:ahLst/>
            <a:cxnLst/>
            <a:rect l="l" t="t" r="r" b="b"/>
            <a:pathLst>
              <a:path w="18288000" h="1761490">
                <a:moveTo>
                  <a:pt x="18287998" y="1760898"/>
                </a:moveTo>
                <a:lnTo>
                  <a:pt x="0" y="1760898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76089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86890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3349" y="904790"/>
            <a:ext cx="14863444" cy="10128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450">
                <a:solidFill>
                  <a:srgbClr val="111B1D"/>
                </a:solidFill>
                <a:latin typeface="Tahoma"/>
                <a:cs typeface="Tahoma"/>
              </a:rPr>
              <a:t>Devices</a:t>
            </a:r>
            <a:r>
              <a:rPr dirty="0" sz="6450" spc="-135">
                <a:solidFill>
                  <a:srgbClr val="111B1D"/>
                </a:solidFill>
                <a:latin typeface="Tahoma"/>
                <a:cs typeface="Tahoma"/>
              </a:rPr>
              <a:t> </a:t>
            </a:r>
            <a:r>
              <a:rPr dirty="0" sz="6450" spc="100">
                <a:solidFill>
                  <a:srgbClr val="111B1D"/>
                </a:solidFill>
                <a:latin typeface="Tahoma"/>
                <a:cs typeface="Tahoma"/>
              </a:rPr>
              <a:t>used</a:t>
            </a:r>
            <a:r>
              <a:rPr dirty="0" sz="6450" spc="-135">
                <a:solidFill>
                  <a:srgbClr val="111B1D"/>
                </a:solidFill>
                <a:latin typeface="Tahoma"/>
                <a:cs typeface="Tahoma"/>
              </a:rPr>
              <a:t> </a:t>
            </a:r>
            <a:r>
              <a:rPr dirty="0" sz="6450" spc="100">
                <a:solidFill>
                  <a:srgbClr val="111B1D"/>
                </a:solidFill>
                <a:latin typeface="Tahoma"/>
                <a:cs typeface="Tahoma"/>
              </a:rPr>
              <a:t>forecast</a:t>
            </a:r>
            <a:r>
              <a:rPr dirty="0" sz="6450" spc="-130">
                <a:solidFill>
                  <a:srgbClr val="111B1D"/>
                </a:solidFill>
                <a:latin typeface="Tahoma"/>
                <a:cs typeface="Tahoma"/>
              </a:rPr>
              <a:t> </a:t>
            </a:r>
            <a:r>
              <a:rPr dirty="0" sz="6450" spc="85">
                <a:solidFill>
                  <a:srgbClr val="111B1D"/>
                </a:solidFill>
                <a:latin typeface="Tahoma"/>
                <a:cs typeface="Tahoma"/>
              </a:rPr>
              <a:t>to</a:t>
            </a:r>
            <a:r>
              <a:rPr dirty="0" sz="6450" spc="-135">
                <a:solidFill>
                  <a:srgbClr val="111B1D"/>
                </a:solidFill>
                <a:latin typeface="Tahoma"/>
                <a:cs typeface="Tahoma"/>
              </a:rPr>
              <a:t> </a:t>
            </a:r>
            <a:r>
              <a:rPr dirty="0" sz="6450" spc="325">
                <a:solidFill>
                  <a:srgbClr val="111B1D"/>
                </a:solidFill>
                <a:latin typeface="Tahoma"/>
                <a:cs typeface="Tahoma"/>
              </a:rPr>
              <a:t>air</a:t>
            </a:r>
            <a:r>
              <a:rPr dirty="0" sz="6450" spc="-135">
                <a:solidFill>
                  <a:srgbClr val="111B1D"/>
                </a:solidFill>
                <a:latin typeface="Tahoma"/>
                <a:cs typeface="Tahoma"/>
              </a:rPr>
              <a:t> </a:t>
            </a:r>
            <a:r>
              <a:rPr dirty="0" sz="6450" spc="180">
                <a:solidFill>
                  <a:srgbClr val="111B1D"/>
                </a:solidFill>
                <a:latin typeface="Tahoma"/>
                <a:cs typeface="Tahoma"/>
              </a:rPr>
              <a:t>quality</a:t>
            </a:r>
            <a:endParaRPr sz="64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1052830" indent="-243204">
              <a:lnSpc>
                <a:spcPct val="100000"/>
              </a:lnSpc>
              <a:spcBef>
                <a:spcPts val="1105"/>
              </a:spcBef>
              <a:buSzPct val="98113"/>
              <a:buChar char="•"/>
              <a:tabLst>
                <a:tab pos="1054100" algn="l"/>
              </a:tabLst>
            </a:pPr>
            <a:r>
              <a:rPr dirty="0" spc="-75"/>
              <a:t>A</a:t>
            </a:r>
            <a:r>
              <a:rPr dirty="0" spc="-45"/>
              <a:t>i</a:t>
            </a:r>
            <a:r>
              <a:rPr dirty="0" spc="-60"/>
              <a:t>r</a:t>
            </a:r>
            <a:r>
              <a:rPr dirty="0" spc="-565"/>
              <a:t> </a:t>
            </a:r>
            <a:r>
              <a:rPr dirty="0" spc="100"/>
              <a:t>q</a:t>
            </a:r>
            <a:r>
              <a:rPr dirty="0" spc="-120"/>
              <a:t>u</a:t>
            </a:r>
            <a:r>
              <a:rPr dirty="0" spc="-235"/>
              <a:t>a</a:t>
            </a:r>
            <a:r>
              <a:rPr dirty="0" spc="90"/>
              <a:t>l</a:t>
            </a:r>
            <a:r>
              <a:rPr dirty="0" spc="-45"/>
              <a:t>i</a:t>
            </a:r>
            <a:r>
              <a:rPr dirty="0" spc="80"/>
              <a:t>t</a:t>
            </a:r>
            <a:r>
              <a:rPr dirty="0" spc="-130"/>
              <a:t>y</a:t>
            </a:r>
            <a:r>
              <a:rPr dirty="0" spc="-565"/>
              <a:t> </a:t>
            </a:r>
            <a:r>
              <a:rPr dirty="0" spc="-130"/>
              <a:t>s</a:t>
            </a:r>
            <a:r>
              <a:rPr dirty="0" spc="-120"/>
              <a:t>e</a:t>
            </a:r>
            <a:r>
              <a:rPr dirty="0" spc="-75"/>
              <a:t>n</a:t>
            </a:r>
            <a:r>
              <a:rPr dirty="0" spc="-130"/>
              <a:t>s</a:t>
            </a:r>
            <a:r>
              <a:rPr dirty="0" spc="55"/>
              <a:t>o</a:t>
            </a:r>
            <a:r>
              <a:rPr dirty="0" spc="-65"/>
              <a:t>r</a:t>
            </a:r>
            <a:r>
              <a:rPr dirty="0" spc="-125"/>
              <a:t>s</a:t>
            </a:r>
          </a:p>
          <a:p>
            <a:pPr marL="1043940" indent="-243204">
              <a:lnSpc>
                <a:spcPct val="100000"/>
              </a:lnSpc>
              <a:spcBef>
                <a:spcPts val="1010"/>
              </a:spcBef>
              <a:buSzPct val="98113"/>
              <a:buChar char="•"/>
              <a:tabLst>
                <a:tab pos="1045210" algn="l"/>
              </a:tabLst>
            </a:pPr>
            <a:r>
              <a:rPr dirty="0" spc="-305"/>
              <a:t>W</a:t>
            </a:r>
            <a:r>
              <a:rPr dirty="0" spc="-120"/>
              <a:t>e</a:t>
            </a:r>
            <a:r>
              <a:rPr dirty="0" spc="-235"/>
              <a:t>a</a:t>
            </a:r>
            <a:r>
              <a:rPr dirty="0" spc="80"/>
              <a:t>t</a:t>
            </a:r>
            <a:r>
              <a:rPr dirty="0" spc="-75"/>
              <a:t>h</a:t>
            </a:r>
            <a:r>
              <a:rPr dirty="0" spc="-120"/>
              <a:t>e</a:t>
            </a:r>
            <a:r>
              <a:rPr dirty="0" spc="-60"/>
              <a:t>r</a:t>
            </a:r>
            <a:r>
              <a:rPr dirty="0" spc="-565"/>
              <a:t> </a:t>
            </a:r>
            <a:r>
              <a:rPr dirty="0" spc="-130"/>
              <a:t>s</a:t>
            </a:r>
            <a:r>
              <a:rPr dirty="0" spc="80"/>
              <a:t>t</a:t>
            </a:r>
            <a:r>
              <a:rPr dirty="0" spc="-235"/>
              <a:t>a</a:t>
            </a:r>
            <a:r>
              <a:rPr dirty="0" spc="80"/>
              <a:t>t</a:t>
            </a:r>
            <a:r>
              <a:rPr dirty="0" spc="-45"/>
              <a:t>i</a:t>
            </a:r>
            <a:r>
              <a:rPr dirty="0" spc="55"/>
              <a:t>o</a:t>
            </a:r>
            <a:r>
              <a:rPr dirty="0" spc="-75"/>
              <a:t>n</a:t>
            </a:r>
            <a:r>
              <a:rPr dirty="0" spc="-125"/>
              <a:t>s</a:t>
            </a:r>
          </a:p>
          <a:p>
            <a:pPr marL="1002030" indent="-243204">
              <a:lnSpc>
                <a:spcPct val="100000"/>
              </a:lnSpc>
              <a:spcBef>
                <a:spcPts val="1010"/>
              </a:spcBef>
              <a:buSzPct val="98113"/>
              <a:buChar char="•"/>
              <a:tabLst>
                <a:tab pos="1003300" algn="l"/>
              </a:tabLst>
            </a:pPr>
            <a:r>
              <a:rPr dirty="0" spc="-385"/>
              <a:t>S</a:t>
            </a:r>
            <a:r>
              <a:rPr dirty="0" spc="-235"/>
              <a:t>a</a:t>
            </a:r>
            <a:r>
              <a:rPr dirty="0" spc="80"/>
              <a:t>t</a:t>
            </a:r>
            <a:r>
              <a:rPr dirty="0" spc="-120"/>
              <a:t>e</a:t>
            </a:r>
            <a:r>
              <a:rPr dirty="0" spc="90"/>
              <a:t>ll</a:t>
            </a:r>
            <a:r>
              <a:rPr dirty="0" spc="-45"/>
              <a:t>i</a:t>
            </a:r>
            <a:r>
              <a:rPr dirty="0" spc="80"/>
              <a:t>t</a:t>
            </a:r>
            <a:r>
              <a:rPr dirty="0" spc="-114"/>
              <a:t>e</a:t>
            </a:r>
            <a:r>
              <a:rPr dirty="0" spc="-565"/>
              <a:t> </a:t>
            </a:r>
            <a:r>
              <a:rPr dirty="0" spc="-45"/>
              <a:t>i</a:t>
            </a:r>
            <a:r>
              <a:rPr dirty="0" spc="-295"/>
              <a:t>m</a:t>
            </a:r>
            <a:r>
              <a:rPr dirty="0" spc="-235"/>
              <a:t>a</a:t>
            </a:r>
            <a:r>
              <a:rPr dirty="0" spc="-385"/>
              <a:t>g</a:t>
            </a:r>
            <a:r>
              <a:rPr dirty="0" spc="-120"/>
              <a:t>e</a:t>
            </a:r>
            <a:r>
              <a:rPr dirty="0" spc="-65"/>
              <a:t>r</a:t>
            </a:r>
            <a:r>
              <a:rPr dirty="0" spc="-130"/>
              <a:t>y</a:t>
            </a:r>
          </a:p>
          <a:p>
            <a:pPr marL="1010919" marR="5080" indent="-1010919">
              <a:lnSpc>
                <a:spcPts val="7370"/>
              </a:lnSpc>
              <a:spcBef>
                <a:spcPts val="210"/>
              </a:spcBef>
              <a:buSzPct val="98113"/>
              <a:buChar char="•"/>
              <a:tabLst>
                <a:tab pos="1010919" algn="l"/>
              </a:tabLst>
            </a:pPr>
            <a:r>
              <a:rPr dirty="0" spc="-75"/>
              <a:t>A</a:t>
            </a:r>
            <a:r>
              <a:rPr dirty="0" spc="80"/>
              <a:t>t</a:t>
            </a:r>
            <a:r>
              <a:rPr dirty="0" spc="-295"/>
              <a:t>m</a:t>
            </a:r>
            <a:r>
              <a:rPr dirty="0" spc="55"/>
              <a:t>o</a:t>
            </a:r>
            <a:r>
              <a:rPr dirty="0" spc="-130"/>
              <a:t>s</a:t>
            </a:r>
            <a:r>
              <a:rPr dirty="0" spc="95"/>
              <a:t>p</a:t>
            </a:r>
            <a:r>
              <a:rPr dirty="0" spc="-75"/>
              <a:t>h</a:t>
            </a:r>
            <a:r>
              <a:rPr dirty="0" spc="-120"/>
              <a:t>e</a:t>
            </a:r>
            <a:r>
              <a:rPr dirty="0" spc="-65"/>
              <a:t>r</a:t>
            </a:r>
            <a:r>
              <a:rPr dirty="0" spc="-45"/>
              <a:t>i</a:t>
            </a:r>
            <a:r>
              <a:rPr dirty="0" spc="180"/>
              <a:t>c</a:t>
            </a:r>
            <a:r>
              <a:rPr dirty="0" spc="-565"/>
              <a:t> </a:t>
            </a:r>
            <a:r>
              <a:rPr dirty="0" spc="-295"/>
              <a:t>m</a:t>
            </a:r>
            <a:r>
              <a:rPr dirty="0" spc="55"/>
              <a:t>o</a:t>
            </a:r>
            <a:r>
              <a:rPr dirty="0" spc="-75"/>
              <a:t>n</a:t>
            </a:r>
            <a:r>
              <a:rPr dirty="0" spc="-45"/>
              <a:t>i</a:t>
            </a:r>
            <a:r>
              <a:rPr dirty="0" spc="80"/>
              <a:t>t</a:t>
            </a:r>
            <a:r>
              <a:rPr dirty="0" spc="55"/>
              <a:t>o</a:t>
            </a:r>
            <a:r>
              <a:rPr dirty="0" spc="-65"/>
              <a:t>r</a:t>
            </a:r>
            <a:r>
              <a:rPr dirty="0" spc="-45"/>
              <a:t>i</a:t>
            </a:r>
            <a:r>
              <a:rPr dirty="0" spc="-75"/>
              <a:t>n</a:t>
            </a:r>
            <a:r>
              <a:rPr dirty="0" spc="-270"/>
              <a:t>g  </a:t>
            </a:r>
            <a:r>
              <a:rPr dirty="0" spc="-105"/>
              <a:t>equipment.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6424" y="4050968"/>
            <a:ext cx="3634104" cy="584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50" spc="5">
                <a:solidFill>
                  <a:srgbClr val="FEFEFE"/>
                </a:solidFill>
                <a:latin typeface="Comic Sans MS"/>
                <a:cs typeface="Comic Sans MS"/>
              </a:rPr>
              <a:t>Weather</a:t>
            </a:r>
            <a:r>
              <a:rPr dirty="0" sz="3650" spc="-45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650">
                <a:solidFill>
                  <a:srgbClr val="FEFEFE"/>
                </a:solidFill>
                <a:latin typeface="Comic Sans MS"/>
                <a:cs typeface="Comic Sans MS"/>
              </a:rPr>
              <a:t>station</a:t>
            </a:r>
            <a:endParaRPr sz="36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89725" y="4147540"/>
            <a:ext cx="4144645" cy="62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00" spc="15">
                <a:solidFill>
                  <a:srgbClr val="FEFEFE"/>
                </a:solidFill>
                <a:latin typeface="Comic Sans MS"/>
                <a:cs typeface="Comic Sans MS"/>
              </a:rPr>
              <a:t>Air</a:t>
            </a:r>
            <a:r>
              <a:rPr dirty="0" sz="3900" spc="-15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900" spc="10">
                <a:solidFill>
                  <a:srgbClr val="FEFEFE"/>
                </a:solidFill>
                <a:latin typeface="Comic Sans MS"/>
                <a:cs typeface="Comic Sans MS"/>
              </a:rPr>
              <a:t>quality</a:t>
            </a:r>
            <a:r>
              <a:rPr dirty="0" sz="3900" spc="-10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900" spc="10">
                <a:solidFill>
                  <a:srgbClr val="FEFEFE"/>
                </a:solidFill>
                <a:latin typeface="Comic Sans MS"/>
                <a:cs typeface="Comic Sans MS"/>
              </a:rPr>
              <a:t>sensor</a:t>
            </a:r>
            <a:endParaRPr sz="39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6168" y="9237376"/>
            <a:ext cx="34874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solidFill>
                  <a:srgbClr val="FEFEFE"/>
                </a:solidFill>
                <a:latin typeface="Comic Sans MS"/>
                <a:cs typeface="Comic Sans MS"/>
              </a:rPr>
              <a:t>Satellite</a:t>
            </a:r>
            <a:r>
              <a:rPr dirty="0" sz="3400" spc="-70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400" spc="-5">
                <a:solidFill>
                  <a:srgbClr val="FEFEFE"/>
                </a:solidFill>
                <a:latin typeface="Comic Sans MS"/>
                <a:cs typeface="Comic Sans MS"/>
              </a:rPr>
              <a:t>imagery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3186" y="9494233"/>
            <a:ext cx="7004684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solidFill>
                  <a:srgbClr val="FEFEFE"/>
                </a:solidFill>
                <a:latin typeface="Comic Sans MS"/>
                <a:cs typeface="Comic Sans MS"/>
              </a:rPr>
              <a:t>Atmospheric</a:t>
            </a:r>
            <a:r>
              <a:rPr dirty="0" sz="3400" spc="-35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400" spc="-5">
                <a:solidFill>
                  <a:srgbClr val="FEFEFE"/>
                </a:solidFill>
                <a:latin typeface="Comic Sans MS"/>
                <a:cs typeface="Comic Sans MS"/>
              </a:rPr>
              <a:t>monitoring</a:t>
            </a:r>
            <a:r>
              <a:rPr dirty="0" sz="3400" spc="-35">
                <a:solidFill>
                  <a:srgbClr val="FEFEFE"/>
                </a:solidFill>
                <a:latin typeface="Comic Sans MS"/>
                <a:cs typeface="Comic Sans MS"/>
              </a:rPr>
              <a:t> </a:t>
            </a:r>
            <a:r>
              <a:rPr dirty="0" sz="3400" spc="-5">
                <a:solidFill>
                  <a:srgbClr val="FEFEFE"/>
                </a:solidFill>
                <a:latin typeface="Comic Sans MS"/>
                <a:cs typeface="Comic Sans MS"/>
              </a:rPr>
              <a:t>equipment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1450" cy="10287000"/>
          </a:xfrm>
          <a:custGeom>
            <a:avLst/>
            <a:gdLst/>
            <a:ahLst/>
            <a:cxnLst/>
            <a:rect l="l" t="t" r="r" b="b"/>
            <a:pathLst>
              <a:path w="171450" h="10287000">
                <a:moveTo>
                  <a:pt x="0" y="10286999"/>
                </a:moveTo>
                <a:lnTo>
                  <a:pt x="0" y="0"/>
                </a:lnTo>
                <a:lnTo>
                  <a:pt x="171449" y="0"/>
                </a:lnTo>
                <a:lnTo>
                  <a:pt x="17144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511" y="5751693"/>
            <a:ext cx="9598976" cy="44204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368" y="0"/>
            <a:ext cx="3923029" cy="1055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750" spc="-505">
                <a:solidFill>
                  <a:srgbClr val="111B1D"/>
                </a:solidFill>
              </a:rPr>
              <a:t>MODELS:</a:t>
            </a:r>
            <a:endParaRPr sz="6750"/>
          </a:p>
        </p:txBody>
      </p:sp>
      <p:sp>
        <p:nvSpPr>
          <p:cNvPr id="5" name="object 5"/>
          <p:cNvSpPr txBox="1"/>
          <p:nvPr/>
        </p:nvSpPr>
        <p:spPr>
          <a:xfrm>
            <a:off x="540504" y="994441"/>
            <a:ext cx="17658080" cy="428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10025">
              <a:lnSpc>
                <a:spcPts val="6235"/>
              </a:lnSpc>
              <a:spcBef>
                <a:spcPts val="100"/>
              </a:spcBef>
            </a:pPr>
            <a:r>
              <a:rPr dirty="0" sz="5200" spc="-965" b="1">
                <a:solidFill>
                  <a:srgbClr val="111B1D"/>
                </a:solidFill>
                <a:latin typeface="Verdana"/>
                <a:cs typeface="Verdana"/>
              </a:rPr>
              <a:t>1</a:t>
            </a:r>
            <a:r>
              <a:rPr dirty="0" sz="5200" spc="-985" b="1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5200" spc="-425" b="1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5200" spc="-470" b="1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5200" spc="-200" b="1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5200" spc="-320" b="1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5200" spc="-395" b="1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200" spc="-415" b="1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200" spc="-730" b="1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5200" spc="-395" b="1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200" spc="-415" b="1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200" spc="-509" b="1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5200" spc="-270" b="1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5200" spc="-375" b="1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5200" spc="-409" b="1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200" spc="-555" b="1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200" spc="-990" b="1">
                <a:solidFill>
                  <a:srgbClr val="111B1D"/>
                </a:solidFill>
                <a:latin typeface="Verdana"/>
                <a:cs typeface="Verdana"/>
              </a:rPr>
              <a:t>(</a:t>
            </a:r>
            <a:r>
              <a:rPr dirty="0" sz="5200" spc="-425" b="1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5200" spc="-605" b="1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200" spc="-985" b="1">
                <a:solidFill>
                  <a:srgbClr val="111B1D"/>
                </a:solidFill>
                <a:latin typeface="Verdana"/>
                <a:cs typeface="Verdana"/>
              </a:rPr>
              <a:t>)</a:t>
            </a:r>
            <a:r>
              <a:rPr dirty="0" sz="5200" spc="-555" b="1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200" spc="-665" b="1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5200" spc="-320" b="1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5200" spc="-285" b="1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5200" spc="-415" b="1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200" spc="-170" b="1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ts val="6235"/>
              </a:lnSpc>
            </a:pPr>
            <a:r>
              <a:rPr dirty="0" sz="5200" spc="-355" b="1">
                <a:solidFill>
                  <a:srgbClr val="111B1D"/>
                </a:solidFill>
                <a:latin typeface="Verdana"/>
                <a:cs typeface="Verdana"/>
              </a:rPr>
              <a:t>Defnition:</a:t>
            </a:r>
            <a:endParaRPr sz="5200">
              <a:latin typeface="Verdana"/>
              <a:cs typeface="Verdana"/>
            </a:endParaRPr>
          </a:p>
          <a:p>
            <a:pPr marL="637540">
              <a:lnSpc>
                <a:spcPct val="100000"/>
              </a:lnSpc>
              <a:spcBef>
                <a:spcPts val="35"/>
              </a:spcBef>
            </a:pPr>
            <a:r>
              <a:rPr dirty="0" sz="5300" spc="-2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5300" spc="-7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18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5300" spc="13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5300" spc="11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5300" spc="-1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-330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5300" spc="-1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-75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5300" spc="1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5300" spc="-114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240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5300" spc="11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5300" spc="15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95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10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5300" spc="-12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229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15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5300" spc="-1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5300" spc="11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5300" spc="229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-7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5300" spc="-12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5300" spc="-7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5300" spc="-6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5300" spc="10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13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5300" spc="6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endParaRPr sz="5300">
              <a:latin typeface="Verdana"/>
              <a:cs typeface="Verdana"/>
            </a:endParaRPr>
          </a:p>
          <a:p>
            <a:pPr marL="637540" marR="5080">
              <a:lnSpc>
                <a:spcPts val="7350"/>
              </a:lnSpc>
              <a:spcBef>
                <a:spcPts val="209"/>
              </a:spcBef>
            </a:pPr>
            <a:r>
              <a:rPr dirty="0" sz="5300" spc="80">
                <a:solidFill>
                  <a:srgbClr val="111B1D"/>
                </a:solidFill>
                <a:latin typeface="Verdana"/>
                <a:cs typeface="Verdana"/>
              </a:rPr>
              <a:t>predict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5300" spc="-4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15">
                <a:solidFill>
                  <a:srgbClr val="111B1D"/>
                </a:solidFill>
                <a:latin typeface="Verdana"/>
                <a:cs typeface="Verdana"/>
              </a:rPr>
              <a:t>future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15">
                <a:solidFill>
                  <a:srgbClr val="111B1D"/>
                </a:solidFill>
                <a:latin typeface="Verdana"/>
                <a:cs typeface="Verdana"/>
              </a:rPr>
              <a:t>based</a:t>
            </a:r>
            <a:r>
              <a:rPr dirty="0" sz="5300" spc="-4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20">
                <a:solidFill>
                  <a:srgbClr val="111B1D"/>
                </a:solidFill>
                <a:latin typeface="Verdana"/>
                <a:cs typeface="Verdana"/>
              </a:rPr>
              <a:t>on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5">
                <a:solidFill>
                  <a:srgbClr val="111B1D"/>
                </a:solidFill>
                <a:latin typeface="Verdana"/>
                <a:cs typeface="Verdana"/>
              </a:rPr>
              <a:t>accumulated</a:t>
            </a:r>
            <a:r>
              <a:rPr dirty="0" sz="5300" spc="-4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30">
                <a:solidFill>
                  <a:srgbClr val="111B1D"/>
                </a:solidFill>
                <a:latin typeface="Verdana"/>
                <a:cs typeface="Verdana"/>
              </a:rPr>
              <a:t>data</a:t>
            </a:r>
            <a:r>
              <a:rPr dirty="0" sz="5300" spc="-459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5">
                <a:solidFill>
                  <a:srgbClr val="111B1D"/>
                </a:solidFill>
                <a:latin typeface="Verdana"/>
                <a:cs typeface="Verdana"/>
              </a:rPr>
              <a:t>from </a:t>
            </a:r>
            <a:r>
              <a:rPr dirty="0" sz="5300" spc="-18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5300" spc="-4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5300" spc="-100">
                <a:solidFill>
                  <a:srgbClr val="111B1D"/>
                </a:solidFill>
                <a:latin typeface="Verdana"/>
                <a:cs typeface="Verdana"/>
              </a:rPr>
              <a:t>past.</a:t>
            </a:r>
            <a:endParaRPr sz="5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099"/>
                </a:moveTo>
                <a:lnTo>
                  <a:pt x="0" y="419099"/>
                </a:lnTo>
                <a:lnTo>
                  <a:pt x="0" y="0"/>
                </a:lnTo>
                <a:lnTo>
                  <a:pt x="419099" y="0"/>
                </a:lnTo>
                <a:lnTo>
                  <a:pt x="419099" y="4190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38" y="0"/>
            <a:ext cx="2794635" cy="8515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400" spc="-750">
                <a:solidFill>
                  <a:srgbClr val="111B1D"/>
                </a:solidFill>
              </a:rPr>
              <a:t>Working: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5334658" y="659756"/>
            <a:ext cx="9395460" cy="962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0220" marR="356235" indent="-490220">
              <a:lnSpc>
                <a:spcPct val="115799"/>
              </a:lnSpc>
              <a:spcBef>
                <a:spcPts val="100"/>
              </a:spcBef>
              <a:buSzPct val="97058"/>
              <a:buChar char="•"/>
              <a:tabLst>
                <a:tab pos="490220" algn="l"/>
              </a:tabLst>
            </a:pPr>
            <a:r>
              <a:rPr dirty="0" sz="3400" spc="-65">
                <a:solidFill>
                  <a:srgbClr val="111B1D"/>
                </a:solidFill>
                <a:latin typeface="Verdana"/>
                <a:cs typeface="Verdana"/>
              </a:rPr>
              <a:t>Autoregressive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models,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11B1D"/>
                </a:solidFill>
                <a:latin typeface="Verdana"/>
                <a:cs typeface="Verdana"/>
              </a:rPr>
              <a:t>also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111B1D"/>
                </a:solidFill>
                <a:latin typeface="Verdana"/>
                <a:cs typeface="Verdana"/>
              </a:rPr>
              <a:t>known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111B1D"/>
                </a:solidFill>
                <a:latin typeface="Verdana"/>
                <a:cs typeface="Verdana"/>
              </a:rPr>
              <a:t>as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AR </a:t>
            </a:r>
            <a:r>
              <a:rPr dirty="0" sz="3400" spc="-118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models.</a:t>
            </a:r>
            <a:endParaRPr sz="3400">
              <a:latin typeface="Verdana"/>
              <a:cs typeface="Verdana"/>
            </a:endParaRPr>
          </a:p>
          <a:p>
            <a:pPr marL="50165" marR="5080" indent="38100">
              <a:lnSpc>
                <a:spcPct val="115799"/>
              </a:lnSpc>
              <a:buSzPct val="97058"/>
              <a:buChar char="•"/>
              <a:tabLst>
                <a:tab pos="244475" algn="l"/>
              </a:tabLst>
            </a:pP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9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hn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q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55">
                <a:solidFill>
                  <a:srgbClr val="111B1D"/>
                </a:solidFill>
                <a:latin typeface="Verdana"/>
                <a:cs typeface="Verdana"/>
              </a:rPr>
              <a:t>e 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endParaRPr sz="3400">
              <a:latin typeface="Verdana"/>
              <a:cs typeface="Verdana"/>
            </a:endParaRPr>
          </a:p>
          <a:p>
            <a:pPr marL="3214370">
              <a:lnSpc>
                <a:spcPct val="100000"/>
              </a:lnSpc>
              <a:spcBef>
                <a:spcPts val="645"/>
              </a:spcBef>
            </a:pPr>
            <a:r>
              <a:rPr dirty="0" sz="3400" spc="-60">
                <a:solidFill>
                  <a:srgbClr val="111B1D"/>
                </a:solidFill>
                <a:latin typeface="Verdana"/>
                <a:cs typeface="Verdana"/>
              </a:rPr>
              <a:t>observations.</a:t>
            </a:r>
            <a:endParaRPr sz="3400">
              <a:latin typeface="Verdana"/>
              <a:cs typeface="Verdana"/>
            </a:endParaRPr>
          </a:p>
          <a:p>
            <a:pPr marL="176530" marR="42545" indent="-176530">
              <a:lnSpc>
                <a:spcPct val="115799"/>
              </a:lnSpc>
              <a:buSzPct val="97058"/>
              <a:buChar char="•"/>
              <a:tabLst>
                <a:tab pos="176530" algn="l"/>
              </a:tabLst>
            </a:pPr>
            <a:r>
              <a:rPr dirty="0" sz="3400" spc="-41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250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340">
                <a:solidFill>
                  <a:srgbClr val="111B1D"/>
                </a:solidFill>
                <a:latin typeface="Verdana"/>
                <a:cs typeface="Verdana"/>
              </a:rPr>
              <a:t>,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55">
                <a:solidFill>
                  <a:srgbClr val="111B1D"/>
                </a:solidFill>
                <a:latin typeface="Verdana"/>
                <a:cs typeface="Verdana"/>
              </a:rPr>
              <a:t>e  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marL="2942590">
              <a:lnSpc>
                <a:spcPct val="100000"/>
              </a:lnSpc>
              <a:spcBef>
                <a:spcPts val="645"/>
              </a:spcBef>
            </a:pP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45">
                <a:solidFill>
                  <a:srgbClr val="111B1D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68910" marR="34925" indent="-168910">
              <a:lnSpc>
                <a:spcPct val="115799"/>
              </a:lnSpc>
              <a:buSzPct val="97058"/>
              <a:buChar char="•"/>
              <a:tabLst>
                <a:tab pos="168910" algn="l"/>
              </a:tabLst>
            </a:pPr>
            <a:r>
              <a:rPr dirty="0" sz="3400" spc="-12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65">
                <a:solidFill>
                  <a:srgbClr val="111B1D"/>
                </a:solidFill>
                <a:latin typeface="Verdana"/>
                <a:cs typeface="Verdana"/>
              </a:rPr>
              <a:t>s 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endParaRPr sz="3400">
              <a:latin typeface="Verdana"/>
              <a:cs typeface="Verdana"/>
            </a:endParaRPr>
          </a:p>
          <a:p>
            <a:pPr marL="1139190">
              <a:lnSpc>
                <a:spcPct val="100000"/>
              </a:lnSpc>
              <a:spcBef>
                <a:spcPts val="645"/>
              </a:spcBef>
            </a:pP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190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rr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345">
                <a:solidFill>
                  <a:srgbClr val="111B1D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76835" marR="80010" indent="-19685">
              <a:lnSpc>
                <a:spcPct val="115799"/>
              </a:lnSpc>
              <a:buSzPct val="97058"/>
              <a:buChar char="•"/>
              <a:tabLst>
                <a:tab pos="318770" algn="l"/>
              </a:tabLst>
            </a:pPr>
            <a:r>
              <a:rPr dirty="0" sz="340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9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-200">
                <a:solidFill>
                  <a:srgbClr val="111B1D"/>
                </a:solidFill>
                <a:latin typeface="Verdana"/>
                <a:cs typeface="Verdana"/>
              </a:rPr>
              <a:t>z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65">
                <a:solidFill>
                  <a:srgbClr val="111B1D"/>
                </a:solidFill>
                <a:latin typeface="Verdana"/>
                <a:cs typeface="Verdana"/>
              </a:rPr>
              <a:t>s 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h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340">
                <a:solidFill>
                  <a:srgbClr val="111B1D"/>
                </a:solidFill>
                <a:latin typeface="Verdana"/>
                <a:cs typeface="Verdana"/>
              </a:rPr>
              <a:t>,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250">
                <a:solidFill>
                  <a:srgbClr val="111B1D"/>
                </a:solidFill>
                <a:latin typeface="Verdana"/>
                <a:cs typeface="Verdana"/>
              </a:rPr>
              <a:t>g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ss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marL="301625">
              <a:lnSpc>
                <a:spcPct val="100000"/>
              </a:lnSpc>
              <a:spcBef>
                <a:spcPts val="645"/>
              </a:spcBef>
            </a:pP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315">
                <a:solidFill>
                  <a:srgbClr val="111B1D"/>
                </a:solidFill>
                <a:latin typeface="Verdana"/>
                <a:cs typeface="Verdana"/>
              </a:rPr>
              <a:t>k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50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45">
                <a:solidFill>
                  <a:srgbClr val="111B1D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lvl="1" marL="347345" marR="213360" indent="-347345">
              <a:lnSpc>
                <a:spcPct val="115799"/>
              </a:lnSpc>
              <a:buSzPct val="97058"/>
              <a:buChar char="•"/>
              <a:tabLst>
                <a:tab pos="347345" algn="l"/>
              </a:tabLst>
            </a:pPr>
            <a:r>
              <a:rPr dirty="0" sz="3400" spc="-41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90">
                <a:solidFill>
                  <a:srgbClr val="111B1D"/>
                </a:solidFill>
                <a:latin typeface="Verdana"/>
                <a:cs typeface="Verdana"/>
              </a:rPr>
              <a:t>'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100">
                <a:solidFill>
                  <a:srgbClr val="111B1D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u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111B1D"/>
                </a:solidFill>
                <a:latin typeface="Verdana"/>
                <a:cs typeface="Verdana"/>
              </a:rPr>
              <a:t>oo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111B1D"/>
                </a:solidFill>
                <a:latin typeface="Verdana"/>
                <a:cs typeface="Verdana"/>
              </a:rPr>
              <a:t>m</a:t>
            </a:r>
            <a:r>
              <a:rPr dirty="0" sz="3400" spc="-75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11B1D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dirty="0" sz="3400" spc="-9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dirty="0" sz="3400" spc="-85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111B1D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r>
              <a:rPr dirty="0" sz="3400" spc="45">
                <a:solidFill>
                  <a:srgbClr val="111B1D"/>
                </a:solidFill>
                <a:latin typeface="Verdana"/>
                <a:cs typeface="Verdana"/>
              </a:rPr>
              <a:t>d  </a:t>
            </a:r>
            <a:r>
              <a:rPr dirty="0" sz="3400" spc="-60">
                <a:solidFill>
                  <a:srgbClr val="111B1D"/>
                </a:solidFill>
                <a:latin typeface="Verdana"/>
                <a:cs typeface="Verdana"/>
              </a:rPr>
              <a:t>forecasting.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75349" y="0"/>
            <a:ext cx="113030" cy="9258935"/>
          </a:xfrm>
          <a:custGeom>
            <a:avLst/>
            <a:gdLst/>
            <a:ahLst/>
            <a:cxnLst/>
            <a:rect l="l" t="t" r="r" b="b"/>
            <a:pathLst>
              <a:path w="113030" h="9258935">
                <a:moveTo>
                  <a:pt x="74549" y="9258753"/>
                </a:moveTo>
                <a:lnTo>
                  <a:pt x="0" y="0"/>
                </a:lnTo>
                <a:lnTo>
                  <a:pt x="38101" y="0"/>
                </a:lnTo>
                <a:lnTo>
                  <a:pt x="112647" y="9258446"/>
                </a:lnTo>
                <a:lnTo>
                  <a:pt x="74549" y="9258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515" y="2561525"/>
            <a:ext cx="8239276" cy="547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56" y="598519"/>
            <a:ext cx="219583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45"/>
              <a:t>Graph: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VMS gaming tamilan</dc:creator>
  <cp:keywords>DAFw4NMzxoE,BAES6V9LxCY</cp:keywords>
  <dc:title>AIR QUALITY MONITORING</dc:title>
  <dcterms:created xsi:type="dcterms:W3CDTF">2023-10-11T11:15:45Z</dcterms:created>
  <dcterms:modified xsi:type="dcterms:W3CDTF">2023-10-11T11:15:45Z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2023-10-11T00:00:00Z</vt:filetime>
  </property>
</Properties>
</file>