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7"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31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824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6653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74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3123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400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87527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00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111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183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8943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456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458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05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80745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39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01379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urful light bulb with business icons">
            <a:extLst>
              <a:ext uri="{FF2B5EF4-FFF2-40B4-BE49-F238E27FC236}">
                <a16:creationId xmlns:a16="http://schemas.microsoft.com/office/drawing/2014/main" id="{EB9467E2-3962-761F-3E6C-24C52236CDA4}"/>
              </a:ext>
            </a:extLst>
          </p:cNvPr>
          <p:cNvPicPr>
            <a:picLocks noChangeAspect="1"/>
          </p:cNvPicPr>
          <p:nvPr/>
        </p:nvPicPr>
        <p:blipFill rotWithShape="1">
          <a:blip r:embed="rId2">
            <a:alphaModFix amt="70000"/>
          </a:blip>
          <a:srcRect t="9727" r="6" b="9884"/>
          <a:stretch/>
        </p:blipFill>
        <p:spPr>
          <a:xfrm>
            <a:off x="20" y="10"/>
            <a:ext cx="12188932" cy="6856614"/>
          </a:xfrm>
          <a:prstGeom prst="rect">
            <a:avLst/>
          </a:prstGeom>
        </p:spPr>
      </p:pic>
      <p:sp>
        <p:nvSpPr>
          <p:cNvPr id="2" name="Title"/>
          <p:cNvSpPr>
            <a:spLocks noGrp="1"/>
          </p:cNvSpPr>
          <p:nvPr>
            <p:ph type="ctrTitle"/>
          </p:nvPr>
        </p:nvSpPr>
        <p:spPr>
          <a:xfrm>
            <a:off x="994404" y="731041"/>
            <a:ext cx="10191942" cy="158913"/>
          </a:xfrm>
        </p:spPr>
        <p:txBody>
          <a:bodyPr>
            <a:normAutofit fontScale="90000"/>
          </a:bodyPr>
          <a:lstStyle/>
          <a:p>
            <a:r>
              <a:rPr lang="en-IN" sz="6600" dirty="0">
                <a:solidFill>
                  <a:schemeClr val="bg2"/>
                </a:solidFill>
              </a:rPr>
              <a:t>......</a:t>
            </a:r>
            <a:r>
              <a:rPr lang="en-IN" sz="6600" dirty="0">
                <a:solidFill>
                  <a:srgbClr val="FFFFFF"/>
                </a:solidFill>
              </a:rPr>
              <a:t> </a:t>
            </a:r>
            <a:endParaRPr sz="6600" dirty="0">
              <a:solidFill>
                <a:srgbClr val="FFFFFF"/>
              </a:solidFill>
            </a:endParaRPr>
          </a:p>
        </p:txBody>
      </p:sp>
      <p:sp>
        <p:nvSpPr>
          <p:cNvPr id="3" name="SubTitle"/>
          <p:cNvSpPr>
            <a:spLocks noGrp="1"/>
          </p:cNvSpPr>
          <p:nvPr>
            <p:ph type="subTitle" idx="1"/>
          </p:nvPr>
        </p:nvSpPr>
        <p:spPr>
          <a:xfrm>
            <a:off x="-1126434" y="4035663"/>
            <a:ext cx="9144000" cy="1114920"/>
          </a:xfrm>
        </p:spPr>
        <p:txBody>
          <a:bodyPr>
            <a:normAutofit lnSpcReduction="10000"/>
          </a:bodyPr>
          <a:lstStyle/>
          <a:p>
            <a:r>
              <a:rPr lang="en-US" sz="4000" b="1" dirty="0">
                <a:solidFill>
                  <a:srgbClr val="FF0000"/>
                </a:solidFill>
              </a:rPr>
              <a:t>Air monitoring</a:t>
            </a:r>
            <a:r>
              <a:rPr lang="en-US" sz="2200" dirty="0">
                <a:solidFill>
                  <a:srgbClr val="FFFFFF"/>
                </a:solidFill>
              </a:rPr>
              <a:t>
</a:t>
            </a:r>
          </a:p>
        </p:txBody>
      </p:sp>
    </p:spTree>
    <p:extLst>
      <p:ext uri="{BB962C8B-B14F-4D97-AF65-F5344CB8AC3E}">
        <p14:creationId xmlns:p14="http://schemas.microsoft.com/office/powerpoint/2010/main" val="225279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White bulbs with a yellow one standing out">
            <a:extLst>
              <a:ext uri="{FF2B5EF4-FFF2-40B4-BE49-F238E27FC236}">
                <a16:creationId xmlns:a16="http://schemas.microsoft.com/office/drawing/2014/main" id="{F2FA481B-DB37-D712-D612-D9594DF0E43A}"/>
              </a:ext>
            </a:extLst>
          </p:cNvPr>
          <p:cNvPicPr>
            <a:picLocks noChangeAspect="1"/>
          </p:cNvPicPr>
          <p:nvPr/>
        </p:nvPicPr>
        <p:blipFill rotWithShape="1">
          <a:blip r:embed="rId2">
            <a:alphaModFix amt="60000"/>
          </a:blip>
          <a:srcRect r="6" b="15606"/>
          <a:stretch/>
        </p:blipFill>
        <p:spPr>
          <a:xfrm>
            <a:off x="105999" y="-15553"/>
            <a:ext cx="12188932" cy="6856614"/>
          </a:xfrm>
          <a:prstGeom prst="rect">
            <a:avLst/>
          </a:prstGeom>
        </p:spPr>
      </p:pic>
      <p:sp>
        <p:nvSpPr>
          <p:cNvPr id="2" name="Title"/>
          <p:cNvSpPr>
            <a:spLocks noGrp="1"/>
          </p:cNvSpPr>
          <p:nvPr>
            <p:ph type="title"/>
          </p:nvPr>
        </p:nvSpPr>
        <p:spPr>
          <a:xfrm>
            <a:off x="10971366" y="4186125"/>
            <a:ext cx="226461" cy="1257498"/>
          </a:xfrm>
        </p:spPr>
        <p:txBody>
          <a:bodyPr anchor="ctr">
            <a:normAutofit fontScale="90000"/>
          </a:bodyPr>
          <a:lstStyle/>
          <a:p>
            <a:r>
              <a:rPr lang="en-IN" u="sng" dirty="0">
                <a:solidFill>
                  <a:schemeClr val="tx1">
                    <a:lumMod val="25000"/>
                    <a:lumOff val="75000"/>
                  </a:schemeClr>
                </a:solidFill>
              </a:rPr>
              <a:t>....</a:t>
            </a:r>
            <a:r>
              <a:rPr lang="en-IN" dirty="0">
                <a:solidFill>
                  <a:srgbClr val="FFFFFF"/>
                </a:solidFill>
              </a:rPr>
              <a:t> </a:t>
            </a:r>
            <a:endParaRPr dirty="0">
              <a:solidFill>
                <a:srgbClr val="FFFFFF"/>
              </a:solidFill>
            </a:endParaRPr>
          </a:p>
        </p:txBody>
      </p:sp>
      <p:sp>
        <p:nvSpPr>
          <p:cNvPr id="3" name="Content Placeholder"/>
          <p:cNvSpPr>
            <a:spLocks noGrp="1"/>
          </p:cNvSpPr>
          <p:nvPr>
            <p:ph idx="1"/>
          </p:nvPr>
        </p:nvSpPr>
        <p:spPr>
          <a:xfrm>
            <a:off x="1234827" y="633711"/>
            <a:ext cx="4977905" cy="5017076"/>
          </a:xfrm>
        </p:spPr>
        <p:txBody>
          <a:bodyPr anchor="ctr">
            <a:normAutofit/>
          </a:bodyPr>
          <a:lstStyle/>
          <a:p>
            <a:pPr lvl="0"/>
            <a:r>
              <a:rPr lang="en-US" sz="1800" dirty="0">
                <a:solidFill>
                  <a:srgbClr val="FFFFFF"/>
                </a:solidFill>
              </a:rPr>
              <a:t>Project definition and design thinking</a:t>
            </a:r>
          </a:p>
        </p:txBody>
      </p:sp>
    </p:spTree>
    <p:extLst>
      <p:ext uri="{BB962C8B-B14F-4D97-AF65-F5344CB8AC3E}">
        <p14:creationId xmlns:p14="http://schemas.microsoft.com/office/powerpoint/2010/main" val="19387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C498-9E71-7C9F-CA6D-AD61F664F473}"/>
              </a:ext>
            </a:extLst>
          </p:cNvPr>
          <p:cNvSpPr>
            <a:spLocks noGrp="1"/>
          </p:cNvSpPr>
          <p:nvPr>
            <p:ph type="title"/>
          </p:nvPr>
        </p:nvSpPr>
        <p:spPr>
          <a:xfrm>
            <a:off x="838200" y="365125"/>
            <a:ext cx="10515600" cy="652859"/>
          </a:xfrm>
        </p:spPr>
        <p:txBody>
          <a:bodyPr/>
          <a:lstStyle/>
          <a:p>
            <a:r>
              <a:rPr lang="en-IN" dirty="0">
                <a:solidFill>
                  <a:schemeClr val="bg2"/>
                </a:solidFill>
              </a:rPr>
              <a:t>...</a:t>
            </a:r>
            <a:r>
              <a:rPr lang="en-IN" dirty="0"/>
              <a:t> </a:t>
            </a:r>
            <a:endParaRPr lang="en-US" dirty="0"/>
          </a:p>
        </p:txBody>
      </p:sp>
      <p:pic>
        <p:nvPicPr>
          <p:cNvPr id="4" name="Picture 4">
            <a:extLst>
              <a:ext uri="{FF2B5EF4-FFF2-40B4-BE49-F238E27FC236}">
                <a16:creationId xmlns:a16="http://schemas.microsoft.com/office/drawing/2014/main" id="{542F3591-8199-549E-B056-EBF16C4BC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281" y="365126"/>
            <a:ext cx="9215438" cy="5811838"/>
          </a:xfrm>
        </p:spPr>
      </p:pic>
    </p:spTree>
    <p:extLst>
      <p:ext uri="{BB962C8B-B14F-4D97-AF65-F5344CB8AC3E}">
        <p14:creationId xmlns:p14="http://schemas.microsoft.com/office/powerpoint/2010/main" val="133372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B443-905C-224B-A13F-059794D7C3C0}"/>
              </a:ext>
            </a:extLst>
          </p:cNvPr>
          <p:cNvSpPr>
            <a:spLocks noGrp="1"/>
          </p:cNvSpPr>
          <p:nvPr>
            <p:ph type="title"/>
          </p:nvPr>
        </p:nvSpPr>
        <p:spPr/>
        <p:txBody>
          <a:bodyPr/>
          <a:lstStyle/>
          <a:p>
            <a:r>
              <a:rPr lang="en-IN" dirty="0"/>
              <a:t>PROJECT DEFINITION</a:t>
            </a:r>
            <a:endParaRPr lang="en-US" dirty="0"/>
          </a:p>
        </p:txBody>
      </p:sp>
      <p:sp>
        <p:nvSpPr>
          <p:cNvPr id="3" name="Content Placeholder 2">
            <a:extLst>
              <a:ext uri="{FF2B5EF4-FFF2-40B4-BE49-F238E27FC236}">
                <a16:creationId xmlns:a16="http://schemas.microsoft.com/office/drawing/2014/main" id="{22637D54-41F7-A841-0471-B51F15148201}"/>
              </a:ext>
            </a:extLst>
          </p:cNvPr>
          <p:cNvSpPr>
            <a:spLocks noGrp="1"/>
          </p:cNvSpPr>
          <p:nvPr>
            <p:ph idx="1"/>
          </p:nvPr>
        </p:nvSpPr>
        <p:spPr/>
        <p:txBody>
          <a:bodyPr/>
          <a:lstStyle/>
          <a:p>
            <a:r>
              <a:rPr lang="en-IN" dirty="0"/>
              <a:t>An air quality index is an indicator developed by government agencies to communicate to the public how polluted the air currently is or how polluted it is forecast to become. As air pollution levels rise, so does the AQI, along with the associated public health risk.</a:t>
            </a:r>
          </a:p>
          <a:p>
            <a:r>
              <a:rPr lang="en-IN" b="0" i="0" dirty="0">
                <a:solidFill>
                  <a:srgbClr val="474747"/>
                </a:solidFill>
                <a:effectLst/>
                <a:latin typeface="Google Sans"/>
              </a:rPr>
              <a:t>Ambient air monitoring is </a:t>
            </a:r>
            <a:r>
              <a:rPr lang="en-IN" b="0" i="0" dirty="0">
                <a:solidFill>
                  <a:srgbClr val="040C28"/>
                </a:solidFill>
                <a:effectLst/>
                <a:latin typeface="Google Sans"/>
              </a:rPr>
              <a:t>the systematic, long-term assessment of pollutant levels by measuring the quantity and types of certain pollutants in the surrounding, outdoor air</a:t>
            </a:r>
            <a:r>
              <a:rPr lang="en-IN" b="0" i="0" dirty="0">
                <a:solidFill>
                  <a:srgbClr val="474747"/>
                </a:solidFill>
                <a:effectLst/>
                <a:latin typeface="Google Sans"/>
              </a:rPr>
              <a:t>.</a:t>
            </a:r>
            <a:endParaRPr lang="en-US" dirty="0"/>
          </a:p>
        </p:txBody>
      </p:sp>
    </p:spTree>
    <p:extLst>
      <p:ext uri="{BB962C8B-B14F-4D97-AF65-F5344CB8AC3E}">
        <p14:creationId xmlns:p14="http://schemas.microsoft.com/office/powerpoint/2010/main" val="22916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1906-682C-48F4-1987-524ECEE51F1A}"/>
              </a:ext>
            </a:extLst>
          </p:cNvPr>
          <p:cNvSpPr>
            <a:spLocks noGrp="1"/>
          </p:cNvSpPr>
          <p:nvPr>
            <p:ph type="title"/>
          </p:nvPr>
        </p:nvSpPr>
        <p:spPr>
          <a:xfrm>
            <a:off x="838200" y="365125"/>
            <a:ext cx="10515600" cy="545703"/>
          </a:xfrm>
        </p:spPr>
        <p:txBody>
          <a:bodyPr>
            <a:normAutofit fontScale="90000"/>
          </a:bodyPr>
          <a:lstStyle/>
          <a:p>
            <a:r>
              <a:rPr lang="en-IN" dirty="0">
                <a:solidFill>
                  <a:schemeClr val="bg2"/>
                </a:solidFill>
              </a:rPr>
              <a:t>...</a:t>
            </a:r>
            <a:r>
              <a:rPr lang="en-IN" dirty="0"/>
              <a:t> </a:t>
            </a:r>
            <a:endParaRPr lang="en-US" dirty="0"/>
          </a:p>
        </p:txBody>
      </p:sp>
      <p:sp>
        <p:nvSpPr>
          <p:cNvPr id="3" name="Content Placeholder 2">
            <a:extLst>
              <a:ext uri="{FF2B5EF4-FFF2-40B4-BE49-F238E27FC236}">
                <a16:creationId xmlns:a16="http://schemas.microsoft.com/office/drawing/2014/main" id="{784B6FEF-7EE7-DBA5-900E-4C96403BF992}"/>
              </a:ext>
            </a:extLst>
          </p:cNvPr>
          <p:cNvSpPr>
            <a:spLocks noGrp="1"/>
          </p:cNvSpPr>
          <p:nvPr>
            <p:ph idx="1"/>
          </p:nvPr>
        </p:nvSpPr>
        <p:spPr>
          <a:xfrm>
            <a:off x="838200" y="767953"/>
            <a:ext cx="10515600" cy="5409010"/>
          </a:xfrm>
        </p:spPr>
        <p:txBody>
          <a:bodyPr/>
          <a:lstStyle/>
          <a:p>
            <a:r>
              <a:rPr lang="en-IN" b="0" i="0" dirty="0">
                <a:solidFill>
                  <a:srgbClr val="474747"/>
                </a:solidFill>
                <a:effectLst/>
                <a:latin typeface="Google Sans"/>
              </a:rPr>
              <a:t>The air particulate monitoring based on the BAM principle </a:t>
            </a:r>
            <a:r>
              <a:rPr lang="en-IN" b="0" i="0" dirty="0">
                <a:solidFill>
                  <a:srgbClr val="040C28"/>
                </a:solidFill>
                <a:effectLst/>
                <a:latin typeface="Google Sans"/>
              </a:rPr>
              <a:t>measures the particle mass density using beta radiation attenuation</a:t>
            </a:r>
            <a:r>
              <a:rPr lang="en-IN" b="0" i="0" dirty="0">
                <a:solidFill>
                  <a:srgbClr val="474747"/>
                </a:solidFill>
                <a:effectLst/>
                <a:latin typeface="Google Sans"/>
              </a:rPr>
              <a:t>. The particulates in the ambient air drawn into the air particulate monitor are deposited on a paper-band filter.</a:t>
            </a:r>
          </a:p>
          <a:p>
            <a:r>
              <a:rPr lang="en-IN" dirty="0"/>
              <a:t>Improving air quality, protecting public health, and ensuring compliance with regulations. </a:t>
            </a:r>
            <a:endParaRPr lang="en-US" dirty="0"/>
          </a:p>
        </p:txBody>
      </p:sp>
    </p:spTree>
    <p:extLst>
      <p:ext uri="{BB962C8B-B14F-4D97-AF65-F5344CB8AC3E}">
        <p14:creationId xmlns:p14="http://schemas.microsoft.com/office/powerpoint/2010/main" val="48995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9DA1-E442-7A3B-BA00-17D5A4C3A957}"/>
              </a:ext>
            </a:extLst>
          </p:cNvPr>
          <p:cNvSpPr>
            <a:spLocks noGrp="1"/>
          </p:cNvSpPr>
          <p:nvPr>
            <p:ph type="title"/>
          </p:nvPr>
        </p:nvSpPr>
        <p:spPr/>
        <p:txBody>
          <a:bodyPr/>
          <a:lstStyle/>
          <a:p>
            <a:r>
              <a:rPr lang="en-IN" dirty="0"/>
              <a:t>TYPES OF AIR MONITORING</a:t>
            </a:r>
            <a:endParaRPr lang="en-US" dirty="0"/>
          </a:p>
        </p:txBody>
      </p:sp>
      <p:sp>
        <p:nvSpPr>
          <p:cNvPr id="3" name="Content Placeholder 2">
            <a:extLst>
              <a:ext uri="{FF2B5EF4-FFF2-40B4-BE49-F238E27FC236}">
                <a16:creationId xmlns:a16="http://schemas.microsoft.com/office/drawing/2014/main" id="{4FEF144F-D822-3D80-8773-02624FBB9862}"/>
              </a:ext>
            </a:extLst>
          </p:cNvPr>
          <p:cNvSpPr>
            <a:spLocks noGrp="1"/>
          </p:cNvSpPr>
          <p:nvPr>
            <p:ph idx="1"/>
          </p:nvPr>
        </p:nvSpPr>
        <p:spPr/>
        <p:txBody>
          <a:bodyPr/>
          <a:lstStyle/>
          <a:p>
            <a:endParaRPr lang="en-IN" b="0" i="0" dirty="0">
              <a:solidFill>
                <a:srgbClr val="1F1F1F"/>
              </a:solidFill>
              <a:effectLst/>
              <a:latin typeface="Google Sans"/>
            </a:endParaRPr>
          </a:p>
          <a:p>
            <a:r>
              <a:rPr lang="en-IN" b="0" i="0" dirty="0">
                <a:solidFill>
                  <a:srgbClr val="1F1F1F"/>
                </a:solidFill>
                <a:effectLst/>
                <a:latin typeface="Google Sans"/>
              </a:rPr>
              <a:t>Ambient air quality monitoring &amp; Testing.</a:t>
            </a:r>
          </a:p>
          <a:p>
            <a:endParaRPr lang="en-IN" b="0" i="0" dirty="0">
              <a:solidFill>
                <a:srgbClr val="1F1F1F"/>
              </a:solidFill>
              <a:effectLst/>
              <a:latin typeface="Google Sans"/>
            </a:endParaRPr>
          </a:p>
          <a:p>
            <a:r>
              <a:rPr lang="en-IN" b="0" i="0" dirty="0">
                <a:solidFill>
                  <a:srgbClr val="1F1F1F"/>
                </a:solidFill>
                <a:effectLst/>
                <a:latin typeface="Google Sans"/>
              </a:rPr>
              <a:t>Indoor air quality monitoring &amp; testing.</a:t>
            </a:r>
          </a:p>
          <a:p>
            <a:endParaRPr lang="en-IN" b="0" i="0" dirty="0">
              <a:solidFill>
                <a:srgbClr val="1F1F1F"/>
              </a:solidFill>
              <a:effectLst/>
              <a:latin typeface="Google Sans"/>
            </a:endParaRPr>
          </a:p>
          <a:p>
            <a:r>
              <a:rPr lang="en-IN" b="0" i="0" dirty="0">
                <a:solidFill>
                  <a:srgbClr val="1F1F1F"/>
                </a:solidFill>
                <a:effectLst/>
                <a:latin typeface="Google Sans"/>
              </a:rPr>
              <a:t>Stack emission monitoring &amp; testing.</a:t>
            </a:r>
          </a:p>
        </p:txBody>
      </p:sp>
    </p:spTree>
    <p:extLst>
      <p:ext uri="{BB962C8B-B14F-4D97-AF65-F5344CB8AC3E}">
        <p14:creationId xmlns:p14="http://schemas.microsoft.com/office/powerpoint/2010/main" val="410184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7543-F1D2-60C7-915A-3179EAD3BF47}"/>
              </a:ext>
            </a:extLst>
          </p:cNvPr>
          <p:cNvSpPr>
            <a:spLocks noGrp="1"/>
          </p:cNvSpPr>
          <p:nvPr>
            <p:ph type="title"/>
          </p:nvPr>
        </p:nvSpPr>
        <p:spPr/>
        <p:txBody>
          <a:bodyPr/>
          <a:lstStyle/>
          <a:p>
            <a:r>
              <a:rPr lang="en-IN" dirty="0"/>
              <a:t>DESIGN THINKING</a:t>
            </a:r>
            <a:endParaRPr lang="en-US" dirty="0"/>
          </a:p>
        </p:txBody>
      </p:sp>
      <p:sp>
        <p:nvSpPr>
          <p:cNvPr id="3" name="Content Placeholder 2">
            <a:extLst>
              <a:ext uri="{FF2B5EF4-FFF2-40B4-BE49-F238E27FC236}">
                <a16:creationId xmlns:a16="http://schemas.microsoft.com/office/drawing/2014/main" id="{A82F66A6-366D-10F8-DEA6-CBE77709958E}"/>
              </a:ext>
            </a:extLst>
          </p:cNvPr>
          <p:cNvSpPr>
            <a:spLocks noGrp="1"/>
          </p:cNvSpPr>
          <p:nvPr>
            <p:ph idx="1"/>
          </p:nvPr>
        </p:nvSpPr>
        <p:spPr/>
        <p:txBody>
          <a:bodyPr/>
          <a:lstStyle/>
          <a:p>
            <a:r>
              <a:rPr lang="en-IN" b="0" i="0" dirty="0">
                <a:solidFill>
                  <a:srgbClr val="000000"/>
                </a:solidFill>
                <a:effectLst/>
                <a:latin typeface="FSBrabo"/>
              </a:rPr>
              <a:t>Fading air quality in India has moved towards malnutrition, for the past few decades. India remain one of the countries where 1.9 million untimely deaths take place due to worsening ambient air quality.</a:t>
            </a:r>
          </a:p>
          <a:p>
            <a:r>
              <a:rPr lang="en-IN" dirty="0"/>
              <a:t>Revelation to outside air pollutants will enlarge the menace of Arrhythmia, Ischemia, Cardiac Failure and Stroke. Air quality data in Solapur has been </a:t>
            </a:r>
            <a:r>
              <a:rPr lang="en-IN" dirty="0" err="1"/>
              <a:t>analyzed</a:t>
            </a:r>
            <a:r>
              <a:rPr lang="en-IN" dirty="0"/>
              <a:t> to scrutinize its condition and to recognize its health situation.</a:t>
            </a:r>
            <a:endParaRPr lang="en-US" dirty="0"/>
          </a:p>
        </p:txBody>
      </p:sp>
    </p:spTree>
    <p:extLst>
      <p:ext uri="{BB962C8B-B14F-4D97-AF65-F5344CB8AC3E}">
        <p14:creationId xmlns:p14="http://schemas.microsoft.com/office/powerpoint/2010/main" val="23500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AB0C-572B-6C9C-2CF0-BD9724A59479}"/>
              </a:ext>
            </a:extLst>
          </p:cNvPr>
          <p:cNvSpPr>
            <a:spLocks noGrp="1"/>
          </p:cNvSpPr>
          <p:nvPr>
            <p:ph type="title"/>
          </p:nvPr>
        </p:nvSpPr>
        <p:spPr>
          <a:xfrm>
            <a:off x="838200" y="365126"/>
            <a:ext cx="10515600" cy="456406"/>
          </a:xfrm>
        </p:spPr>
        <p:txBody>
          <a:bodyPr>
            <a:normAutofit fontScale="90000"/>
          </a:bodyPr>
          <a:lstStyle/>
          <a:p>
            <a:r>
              <a:rPr lang="en-IN" dirty="0">
                <a:solidFill>
                  <a:schemeClr val="bg2"/>
                </a:solidFill>
              </a:rPr>
              <a:t>.....</a:t>
            </a:r>
            <a:r>
              <a:rPr lang="en-IN" dirty="0"/>
              <a:t> </a:t>
            </a:r>
            <a:endParaRPr lang="en-US" dirty="0"/>
          </a:p>
        </p:txBody>
      </p:sp>
      <p:sp>
        <p:nvSpPr>
          <p:cNvPr id="3" name="Content Placeholder 2">
            <a:extLst>
              <a:ext uri="{FF2B5EF4-FFF2-40B4-BE49-F238E27FC236}">
                <a16:creationId xmlns:a16="http://schemas.microsoft.com/office/drawing/2014/main" id="{A960B52D-53E6-305C-F99B-D6D04F14F9FB}"/>
              </a:ext>
            </a:extLst>
          </p:cNvPr>
          <p:cNvSpPr>
            <a:spLocks noGrp="1"/>
          </p:cNvSpPr>
          <p:nvPr>
            <p:ph idx="1"/>
          </p:nvPr>
        </p:nvSpPr>
        <p:spPr>
          <a:xfrm>
            <a:off x="838200" y="821532"/>
            <a:ext cx="10515600" cy="5355431"/>
          </a:xfrm>
        </p:spPr>
        <p:txBody>
          <a:bodyPr/>
          <a:lstStyle/>
          <a:p>
            <a:r>
              <a:rPr lang="en-IN" dirty="0"/>
              <a:t>The goal of this chapter is to tale on the development of a cost effective air quality monitoring system using wireless sensor network (WSN) and </a:t>
            </a:r>
            <a:r>
              <a:rPr lang="en-IN" dirty="0" err="1"/>
              <a:t>IoT</a:t>
            </a:r>
            <a:r>
              <a:rPr lang="en-IN" dirty="0"/>
              <a:t>, deployed in polluted areas of Solapur. The air quality in Solapur had been a tight rope walk for its citizens over the past decades. </a:t>
            </a:r>
          </a:p>
          <a:p>
            <a:r>
              <a:rPr lang="en-IN" dirty="0"/>
              <a:t>Solapur Municipal Corporation in alliance with Central Pollution Control Board and State Pollution Control Board has installed air quality monitoring system as an attempt of </a:t>
            </a:r>
            <a:r>
              <a:rPr lang="en-IN" dirty="0" err="1"/>
              <a:t>Swacch</a:t>
            </a:r>
            <a:r>
              <a:rPr lang="en-IN" dirty="0"/>
              <a:t> Bharat </a:t>
            </a:r>
            <a:r>
              <a:rPr lang="en-IN" dirty="0" err="1"/>
              <a:t>Abhiyan</a:t>
            </a:r>
            <a:r>
              <a:rPr lang="en-IN" dirty="0"/>
              <a:t> Project.</a:t>
            </a:r>
            <a:endParaRPr lang="en-US" dirty="0"/>
          </a:p>
        </p:txBody>
      </p:sp>
    </p:spTree>
    <p:extLst>
      <p:ext uri="{BB962C8B-B14F-4D97-AF65-F5344CB8AC3E}">
        <p14:creationId xmlns:p14="http://schemas.microsoft.com/office/powerpoint/2010/main" val="408200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679C-56AF-8F92-5773-32BF5DE82100}"/>
              </a:ext>
            </a:extLst>
          </p:cNvPr>
          <p:cNvSpPr>
            <a:spLocks noGrp="1"/>
          </p:cNvSpPr>
          <p:nvPr>
            <p:ph type="title"/>
          </p:nvPr>
        </p:nvSpPr>
        <p:spPr>
          <a:xfrm>
            <a:off x="838200" y="365126"/>
            <a:ext cx="10515600" cy="315912"/>
          </a:xfrm>
        </p:spPr>
        <p:txBody>
          <a:bodyPr>
            <a:normAutofit fontScale="90000"/>
          </a:bodyPr>
          <a:lstStyle/>
          <a:p>
            <a:r>
              <a:rPr lang="en-IN" dirty="0">
                <a:solidFill>
                  <a:schemeClr val="bg2"/>
                </a:solidFill>
              </a:rPr>
              <a:t>.....</a:t>
            </a:r>
            <a:r>
              <a:rPr lang="en-IN" dirty="0"/>
              <a:t> </a:t>
            </a:r>
            <a:endParaRPr lang="en-US" dirty="0"/>
          </a:p>
        </p:txBody>
      </p:sp>
      <p:pic>
        <p:nvPicPr>
          <p:cNvPr id="4" name="Picture 4">
            <a:extLst>
              <a:ext uri="{FF2B5EF4-FFF2-40B4-BE49-F238E27FC236}">
                <a16:creationId xmlns:a16="http://schemas.microsoft.com/office/drawing/2014/main" id="{5BB76CB2-E10D-F285-375A-9E6940257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891" y="365126"/>
            <a:ext cx="9590483" cy="6127748"/>
          </a:xfrm>
        </p:spPr>
      </p:pic>
    </p:spTree>
    <p:extLst>
      <p:ext uri="{BB962C8B-B14F-4D97-AF65-F5344CB8AC3E}">
        <p14:creationId xmlns:p14="http://schemas.microsoft.com/office/powerpoint/2010/main" val="404129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 </vt:lpstr>
      <vt:lpstr>.... </vt:lpstr>
      <vt:lpstr>... </vt:lpstr>
      <vt:lpstr>PROJECT DEFINITION</vt:lpstr>
      <vt:lpstr>... </vt:lpstr>
      <vt:lpstr>TYPES OF AIR MONITORING</vt:lpstr>
      <vt:lpstr>DESIGN THINKING</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sarath kumar</dc:creator>
  <cp:lastModifiedBy>mohan. j</cp:lastModifiedBy>
  <cp:revision>2</cp:revision>
  <dcterms:created xsi:type="dcterms:W3CDTF">2023-09-29T10:49:54Z</dcterms:created>
  <dcterms:modified xsi:type="dcterms:W3CDTF">2023-10-04T15:01:19Z</dcterms:modified>
</cp:coreProperties>
</file>