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12" Type="http://schemas.openxmlformats.org/officeDocument/2006/relationships/slide" Target="slides/slide9.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7799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0053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945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2730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759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4422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6836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1521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663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2750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10/18/2023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992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10/18/2023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593939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p15:clr>
            <a:srgbClr val="F26B43"/>
          </p15:clr>
        </p15:guide>
        <p15:guide id="10" pos="7272">
          <p15:clr>
            <a:srgbClr val="F26B43"/>
          </p15:clr>
        </p15:guide>
        <p15:guide id="17" pos="576">
          <p15:clr>
            <a:srgbClr val="F26B43"/>
          </p15:clr>
        </p15:guide>
        <p15:guide id="18" pos="408">
          <p15:clr>
            <a:srgbClr val="F26B43"/>
          </p15:clr>
        </p15:guide>
        <p15:guide id="19" pos="7104">
          <p15:clr>
            <a:srgbClr val="F26B43"/>
          </p15:clr>
        </p15:guide>
        <p15:guide id="20" orient="horz" pos="3744">
          <p15:clr>
            <a:srgbClr val="F26B43"/>
          </p15:clr>
        </p15:guide>
        <p15:guide id="23" orient="horz" pos="1488">
          <p15:clr>
            <a:srgbClr val="F26B43"/>
          </p15:clr>
        </p15:guide>
        <p15:guide id="28" orient="horz" pos="3912">
          <p15:clr>
            <a:srgbClr val="F26B43"/>
          </p15:clr>
        </p15:guide>
        <p15:guide id="29" orient="horz" pos="4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
        <p:nvSpPr>
          <p:cNvPr id="13" name="Google Shape;1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Neon laser lights aligned to form a triangle" id="14" name="Google Shape;14;p1"/>
          <p:cNvPicPr preferRelativeResize="0"/>
          <p:nvPr/>
        </p:nvPicPr>
        <p:blipFill rotWithShape="1">
          <a:blip r:embed="rId2">
            <a:alphaModFix/>
          </a:blip>
          <a:srcRect b="12837" l="0" r="0" t="20717"/>
          <a:stretch/>
        </p:blipFill>
        <p:spPr>
          <a:xfrm>
            <a:off x="20" y="-1"/>
            <a:ext cx="12191980" cy="5063114"/>
          </a:xfrm>
          <a:prstGeom prst="rect">
            <a:avLst/>
          </a:prstGeom>
          <a:noFill/>
          <a:ln>
            <a:noFill/>
          </a:ln>
        </p:spPr>
      </p:pic>
      <p:sp>
        <p:nvSpPr>
          <p:cNvPr id="15" name="Google Shape;15;p1"/>
          <p:cNvSpPr txBox="1"/>
          <p:nvPr>
            <p:ph type="ctrTitle"/>
          </p:nvPr>
        </p:nvSpPr>
        <p:spPr>
          <a:xfrm>
            <a:off x="647701" y="647701"/>
            <a:ext cx="4833600" cy="3233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FFFFFF"/>
              </a:buClr>
              <a:buSzPts val="3600"/>
              <a:buFont typeface="Arial"/>
              <a:buNone/>
            </a:pPr>
            <a:r>
              <a:rPr lang="en-US"/>
              <a:t>ENVIRONMENTAL MONITORING</a:t>
            </a:r>
            <a:br>
              <a:rPr lang="en-US"/>
            </a:br>
            <a:endParaRPr/>
          </a:p>
        </p:txBody>
      </p:sp>
      <p:sp>
        <p:nvSpPr>
          <p:cNvPr id="16" name="Google Shape;16;p1"/>
          <p:cNvSpPr txBox="1"/>
          <p:nvPr>
            <p:ph idx="1" type="subTitle"/>
          </p:nvPr>
        </p:nvSpPr>
        <p:spPr>
          <a:xfrm>
            <a:off x="2667001" y="4528821"/>
            <a:ext cx="9525000" cy="2976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825"/>
              <a:buNone/>
            </a:pPr>
            <a:r>
              <a:rPr b="1" lang="en-US" sz="1100">
                <a:solidFill>
                  <a:schemeClr val="lt1"/>
                </a:solidFill>
              </a:rPr>
              <a:t>..... </a:t>
            </a:r>
            <a:endParaRPr/>
          </a:p>
          <a:p>
            <a:pPr indent="0" lvl="0" marL="0" rtl="0" algn="l">
              <a:lnSpc>
                <a:spcPct val="100000"/>
              </a:lnSpc>
              <a:spcBef>
                <a:spcPts val="1000"/>
              </a:spcBef>
              <a:spcAft>
                <a:spcPts val="0"/>
              </a:spcAft>
              <a:buSzPts val="825"/>
              <a:buNone/>
            </a:pPr>
            <a:r>
              <a:t/>
            </a:r>
            <a:endParaRPr b="1" sz="1100">
              <a:solidFill>
                <a:schemeClr val="lt1"/>
              </a:solidFill>
            </a:endParaRPr>
          </a:p>
          <a:p>
            <a:pPr indent="0" lvl="0" marL="0" rtl="0" algn="l">
              <a:lnSpc>
                <a:spcPct val="100000"/>
              </a:lnSpc>
              <a:spcBef>
                <a:spcPts val="1000"/>
              </a:spcBef>
              <a:spcAft>
                <a:spcPts val="0"/>
              </a:spcAft>
              <a:buSzPts val="825"/>
              <a:buNone/>
            </a:pPr>
            <a:r>
              <a:t/>
            </a:r>
            <a:endParaRPr sz="1100"/>
          </a:p>
          <a:p>
            <a:pPr indent="0" lvl="0" marL="0" rtl="0" algn="l">
              <a:lnSpc>
                <a:spcPct val="100000"/>
              </a:lnSpc>
              <a:spcBef>
                <a:spcPts val="1000"/>
              </a:spcBef>
              <a:spcAft>
                <a:spcPts val="0"/>
              </a:spcAft>
              <a:buSzPts val="825"/>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5207-DB4B-7DA9-F278-1CC985D4FC7A}"/>
              </a:ext>
            </a:extLst>
          </p:cNvPr>
          <p:cNvSpPr>
            <a:spLocks noGrp="1"/>
          </p:cNvSpPr>
          <p:nvPr>
            <p:ph type="title"/>
          </p:nvPr>
        </p:nvSpPr>
        <p:spPr/>
        <p:txBody>
          <a:bodyPr/>
          <a:lstStyle/>
          <a:p>
            <a:r>
              <a:rPr lang="en-IN" dirty="0"/>
              <a:t>Environmental Monitoring prototype</a:t>
            </a:r>
            <a:endParaRPr lang="en-US" dirty="0"/>
          </a:p>
        </p:txBody>
      </p:sp>
      <p:sp>
        <p:nvSpPr>
          <p:cNvPr id="3" name="Content Placeholder 2">
            <a:extLst>
              <a:ext uri="{FF2B5EF4-FFF2-40B4-BE49-F238E27FC236}">
                <a16:creationId xmlns:a16="http://schemas.microsoft.com/office/drawing/2014/main" id="{24C19921-DF99-C3EE-F122-BA5134E51AA8}"/>
              </a:ext>
            </a:extLst>
          </p:cNvPr>
          <p:cNvSpPr>
            <a:spLocks noGrp="1"/>
          </p:cNvSpPr>
          <p:nvPr>
            <p:ph idx="1"/>
          </p:nvPr>
        </p:nvSpPr>
        <p:spPr/>
        <p:txBody>
          <a:bodyPr/>
          <a:lstStyle/>
          <a:p>
            <a:r>
              <a:rPr lang="en-IN" b="1" dirty="0"/>
              <a:t>Components:</a:t>
            </a:r>
          </a:p>
          <a:p>
            <a:r>
              <a:rPr lang="en-IN" dirty="0"/>
              <a:t>NODE ESP32</a:t>
            </a:r>
          </a:p>
          <a:p>
            <a:r>
              <a:rPr lang="en-IN" dirty="0"/>
              <a:t>DHT22 </a:t>
            </a:r>
          </a:p>
          <a:p>
            <a:r>
              <a:rPr lang="en-IN" dirty="0"/>
              <a:t>Connecting wires</a:t>
            </a:r>
            <a:endParaRPr lang="en-US" dirty="0"/>
          </a:p>
        </p:txBody>
      </p:sp>
    </p:spTree>
    <p:extLst>
      <p:ext uri="{BB962C8B-B14F-4D97-AF65-F5344CB8AC3E}">
        <p14:creationId xmlns:p14="http://schemas.microsoft.com/office/powerpoint/2010/main" val="362160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8858-1319-5CBA-5B7C-451E27567598}"/>
              </a:ext>
            </a:extLst>
          </p:cNvPr>
          <p:cNvSpPr>
            <a:spLocks noGrp="1"/>
          </p:cNvSpPr>
          <p:nvPr>
            <p:ph type="title"/>
          </p:nvPr>
        </p:nvSpPr>
        <p:spPr/>
        <p:txBody>
          <a:bodyPr/>
          <a:lstStyle/>
          <a:p>
            <a:r>
              <a:rPr lang="en-IN" dirty="0"/>
              <a:t>Sensing</a:t>
            </a:r>
            <a:endParaRPr lang="en-US" dirty="0"/>
          </a:p>
        </p:txBody>
      </p:sp>
      <p:sp>
        <p:nvSpPr>
          <p:cNvPr id="3" name="Content Placeholder 2">
            <a:extLst>
              <a:ext uri="{FF2B5EF4-FFF2-40B4-BE49-F238E27FC236}">
                <a16:creationId xmlns:a16="http://schemas.microsoft.com/office/drawing/2014/main" id="{2D993F45-FFCC-F7B3-AF9A-FF4BB42E4532}"/>
              </a:ext>
            </a:extLst>
          </p:cNvPr>
          <p:cNvSpPr>
            <a:spLocks noGrp="1"/>
          </p:cNvSpPr>
          <p:nvPr>
            <p:ph idx="1"/>
          </p:nvPr>
        </p:nvSpPr>
        <p:spPr/>
        <p:txBody>
          <a:bodyPr/>
          <a:lstStyle/>
          <a:p>
            <a:r>
              <a:rPr lang="en-IN" b="1" dirty="0"/>
              <a:t>Temperature</a:t>
            </a:r>
          </a:p>
          <a:p>
            <a:r>
              <a:rPr lang="en-IN" b="1" dirty="0"/>
              <a:t>Humidity</a:t>
            </a:r>
          </a:p>
          <a:p>
            <a:endParaRPr lang="en-US" dirty="0"/>
          </a:p>
        </p:txBody>
      </p:sp>
    </p:spTree>
    <p:extLst>
      <p:ext uri="{BB962C8B-B14F-4D97-AF65-F5344CB8AC3E}">
        <p14:creationId xmlns:p14="http://schemas.microsoft.com/office/powerpoint/2010/main" val="17370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F7FC-C2B7-4650-400F-38B6CE15EAC4}"/>
              </a:ext>
            </a:extLst>
          </p:cNvPr>
          <p:cNvSpPr>
            <a:spLocks noGrp="1"/>
          </p:cNvSpPr>
          <p:nvPr>
            <p:ph type="title"/>
          </p:nvPr>
        </p:nvSpPr>
        <p:spPr/>
        <p:txBody>
          <a:bodyPr/>
          <a:lstStyle/>
          <a:p>
            <a:r>
              <a:rPr lang="en-IN" dirty="0"/>
              <a:t>Working principle</a:t>
            </a:r>
            <a:endParaRPr lang="en-US" dirty="0"/>
          </a:p>
        </p:txBody>
      </p:sp>
      <p:sp>
        <p:nvSpPr>
          <p:cNvPr id="3" name="Content Placeholder 2">
            <a:extLst>
              <a:ext uri="{FF2B5EF4-FFF2-40B4-BE49-F238E27FC236}">
                <a16:creationId xmlns:a16="http://schemas.microsoft.com/office/drawing/2014/main" id="{73F84A47-3CE4-7023-8F50-8492D158AE87}"/>
              </a:ext>
            </a:extLst>
          </p:cNvPr>
          <p:cNvSpPr>
            <a:spLocks noGrp="1"/>
          </p:cNvSpPr>
          <p:nvPr>
            <p:ph idx="1"/>
          </p:nvPr>
        </p:nvSpPr>
        <p:spPr/>
        <p:txBody>
          <a:bodyPr/>
          <a:lstStyle/>
          <a:p>
            <a:pPr algn="just"/>
            <a:r>
              <a:rPr lang="en-US" b="1" dirty="0"/>
              <a:t>The ESP32 is a microcontroller that works by executing instructions and processing data. It has a dual-core processor, which means it has two separate processing units that can work simultaneously. This allows for better multitasking and improved performance. The ESP32 also has built-in Wi-Fi and Bluetooth capabilities, making it easy to connect to the internet and communicate with other devices. It's commonly used in </a:t>
            </a:r>
            <a:r>
              <a:rPr lang="en-US" b="1" dirty="0" err="1"/>
              <a:t>IoT</a:t>
            </a:r>
            <a:r>
              <a:rPr lang="en-US" b="1" dirty="0"/>
              <a:t> projects to enable wireless connectivity and control.</a:t>
            </a:r>
          </a:p>
        </p:txBody>
      </p:sp>
    </p:spTree>
    <p:extLst>
      <p:ext uri="{BB962C8B-B14F-4D97-AF65-F5344CB8AC3E}">
        <p14:creationId xmlns:p14="http://schemas.microsoft.com/office/powerpoint/2010/main" val="39532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834A-D80E-ACD0-0B0F-02B19908C156}"/>
              </a:ext>
            </a:extLst>
          </p:cNvPr>
          <p:cNvSpPr>
            <a:spLocks noGrp="1"/>
          </p:cNvSpPr>
          <p:nvPr>
            <p:ph type="title"/>
          </p:nvPr>
        </p:nvSpPr>
        <p:spPr>
          <a:xfrm>
            <a:off x="652371" y="647700"/>
            <a:ext cx="10625229" cy="138113"/>
          </a:xfrm>
        </p:spPr>
        <p:txBody>
          <a:bodyPr>
            <a:normAutofit fontScale="90000"/>
          </a:bodyPr>
          <a:lstStyle/>
          <a:p>
            <a:r>
              <a:rPr lang="en-IN" dirty="0"/>
              <a:t>Prototype</a:t>
            </a:r>
            <a:endParaRPr lang="en-US" dirty="0"/>
          </a:p>
        </p:txBody>
      </p:sp>
      <p:pic>
        <p:nvPicPr>
          <p:cNvPr id="4" name="Picture 4">
            <a:extLst>
              <a:ext uri="{FF2B5EF4-FFF2-40B4-BE49-F238E27FC236}">
                <a16:creationId xmlns:a16="http://schemas.microsoft.com/office/drawing/2014/main" id="{F8ACCEFA-4C35-AA2A-F2A1-0D1B060AA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9125" y="1036638"/>
            <a:ext cx="3679031" cy="5589190"/>
          </a:xfrm>
        </p:spPr>
      </p:pic>
    </p:spTree>
    <p:extLst>
      <p:ext uri="{BB962C8B-B14F-4D97-AF65-F5344CB8AC3E}">
        <p14:creationId xmlns:p14="http://schemas.microsoft.com/office/powerpoint/2010/main" val="251269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C494-0D6C-FE61-BB66-8F72868122A1}"/>
              </a:ext>
            </a:extLst>
          </p:cNvPr>
          <p:cNvSpPr>
            <a:spLocks noGrp="1"/>
          </p:cNvSpPr>
          <p:nvPr>
            <p:ph type="title"/>
          </p:nvPr>
        </p:nvSpPr>
        <p:spPr>
          <a:xfrm>
            <a:off x="783385" y="147637"/>
            <a:ext cx="10625229" cy="1147053"/>
          </a:xfrm>
        </p:spPr>
        <p:txBody>
          <a:bodyPr/>
          <a:lstStyle/>
          <a:p>
            <a:r>
              <a:rPr lang="en-IN" dirty="0"/>
              <a:t>Working</a:t>
            </a:r>
            <a:endParaRPr lang="en-US" dirty="0"/>
          </a:p>
        </p:txBody>
      </p:sp>
      <p:sp>
        <p:nvSpPr>
          <p:cNvPr id="3" name="Content Placeholder 2">
            <a:extLst>
              <a:ext uri="{FF2B5EF4-FFF2-40B4-BE49-F238E27FC236}">
                <a16:creationId xmlns:a16="http://schemas.microsoft.com/office/drawing/2014/main" id="{1A494C40-4954-2190-8533-CE4722CE40EF}"/>
              </a:ext>
            </a:extLst>
          </p:cNvPr>
          <p:cNvSpPr>
            <a:spLocks noGrp="1"/>
          </p:cNvSpPr>
          <p:nvPr>
            <p:ph idx="1"/>
          </p:nvPr>
        </p:nvSpPr>
        <p:spPr>
          <a:xfrm>
            <a:off x="652371" y="1294689"/>
            <a:ext cx="10620855" cy="5415673"/>
          </a:xfrm>
        </p:spPr>
        <p:txBody>
          <a:bodyPr/>
          <a:lstStyle/>
          <a:p>
            <a:pPr algn="just"/>
            <a:r>
              <a:rPr lang="en-US" b="1" dirty="0"/>
              <a:t>To simulate environmental monitoring, you would create a program that collects data from sensors placed in the environment. This data can include temperature, humidity, air quality, and more. The program would periodically read the sensor values and store them for analysis. You can then use this data to monitor and analyze environmental conditions over time, </a:t>
            </a:r>
            <a:endParaRPr lang="en-IN" b="1" dirty="0"/>
          </a:p>
          <a:p>
            <a:pPr algn="just"/>
            <a:r>
              <a:rPr lang="en-US" b="1" dirty="0"/>
              <a:t>identify trends, and make informed decisions based on the data collected. It's a great way to gain insights and take proactive measures to maintain a healthy and sustainable environment.</a:t>
            </a:r>
            <a:endParaRPr lang="en-IN" b="1" dirty="0"/>
          </a:p>
          <a:p>
            <a:pPr algn="just"/>
            <a:r>
              <a:rPr lang="en-IN" b="1" dirty="0"/>
              <a:t>The environmental monitoring system based on wireless sensor network technology is an online monitoring and management support system. Whether the system works normally or not is directly related to the evaluation of monitoring performance and the online diagnosis of equipment working state.</a:t>
            </a:r>
            <a:endParaRPr lang="en-US" b="1" dirty="0"/>
          </a:p>
        </p:txBody>
      </p:sp>
    </p:spTree>
    <p:extLst>
      <p:ext uri="{BB962C8B-B14F-4D97-AF65-F5344CB8AC3E}">
        <p14:creationId xmlns:p14="http://schemas.microsoft.com/office/powerpoint/2010/main" val="19393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54AE-BE23-B5E2-BEA2-1CF039BAE840}"/>
              </a:ext>
            </a:extLst>
          </p:cNvPr>
          <p:cNvSpPr>
            <a:spLocks noGrp="1"/>
          </p:cNvSpPr>
          <p:nvPr>
            <p:ph type="title"/>
          </p:nvPr>
        </p:nvSpPr>
        <p:spPr/>
        <p:txBody>
          <a:bodyPr/>
          <a:lstStyle/>
          <a:p>
            <a:r>
              <a:rPr lang="en-IN" dirty="0"/>
              <a:t>Python script</a:t>
            </a:r>
            <a:endParaRPr lang="en-US" dirty="0"/>
          </a:p>
        </p:txBody>
      </p:sp>
      <p:sp>
        <p:nvSpPr>
          <p:cNvPr id="3" name="Content Placeholder 2">
            <a:extLst>
              <a:ext uri="{FF2B5EF4-FFF2-40B4-BE49-F238E27FC236}">
                <a16:creationId xmlns:a16="http://schemas.microsoft.com/office/drawing/2014/main" id="{022DD0F9-F10F-8904-6CB0-5D335EA04770}"/>
              </a:ext>
            </a:extLst>
          </p:cNvPr>
          <p:cNvSpPr>
            <a:spLocks noGrp="1"/>
          </p:cNvSpPr>
          <p:nvPr>
            <p:ph idx="1"/>
          </p:nvPr>
        </p:nvSpPr>
        <p:spPr>
          <a:xfrm>
            <a:off x="652371" y="2095500"/>
            <a:ext cx="10620855" cy="3848100"/>
          </a:xfrm>
        </p:spPr>
        <p:txBody>
          <a:bodyPr>
            <a:normAutofit fontScale="55000" lnSpcReduction="20000"/>
          </a:bodyPr>
          <a:lstStyle/>
          <a:p>
            <a:r>
              <a:rPr lang="en-US" dirty="0"/>
              <a:t>#include &lt;</a:t>
            </a:r>
            <a:r>
              <a:rPr lang="en-US" dirty="0" err="1"/>
              <a:t>DHT.h</a:t>
            </a:r>
            <a:r>
              <a:rPr lang="en-US" dirty="0"/>
              <a:t>&gt;</a:t>
            </a:r>
            <a:endParaRPr lang="en-IN" dirty="0"/>
          </a:p>
          <a:p>
            <a:r>
              <a:rPr lang="en-US" dirty="0"/>
              <a:t>#define DHTPIN 4  </a:t>
            </a:r>
            <a:endParaRPr lang="en-IN" dirty="0"/>
          </a:p>
          <a:p>
            <a:r>
              <a:rPr lang="en-US" dirty="0"/>
              <a:t>#define DHTTYPE DHT22      </a:t>
            </a:r>
            <a:endParaRPr lang="en-IN" dirty="0"/>
          </a:p>
          <a:p>
            <a:r>
              <a:rPr lang="en-US" dirty="0"/>
              <a:t>DHT </a:t>
            </a:r>
            <a:r>
              <a:rPr lang="en-US" dirty="0" err="1"/>
              <a:t>dht</a:t>
            </a:r>
            <a:r>
              <a:rPr lang="en-US" dirty="0"/>
              <a:t>(DHTPIN, DHTTYPE);</a:t>
            </a:r>
            <a:endParaRPr lang="en-IN" dirty="0"/>
          </a:p>
          <a:p>
            <a:r>
              <a:rPr lang="en-US" dirty="0"/>
              <a:t>void setup() {</a:t>
            </a:r>
            <a:endParaRPr lang="en-IN" dirty="0"/>
          </a:p>
          <a:p>
            <a:r>
              <a:rPr lang="en-US" dirty="0"/>
              <a:t>  </a:t>
            </a:r>
            <a:r>
              <a:rPr lang="en-US" dirty="0" err="1"/>
              <a:t>Serial.begin</a:t>
            </a:r>
            <a:r>
              <a:rPr lang="en-US" dirty="0"/>
              <a:t>(115200); </a:t>
            </a:r>
            <a:endParaRPr lang="en-IN" dirty="0"/>
          </a:p>
          <a:p>
            <a:r>
              <a:rPr lang="en-US" dirty="0"/>
              <a:t> </a:t>
            </a:r>
            <a:r>
              <a:rPr lang="en-US" dirty="0" err="1"/>
              <a:t>dht.begin</a:t>
            </a:r>
            <a:r>
              <a:rPr lang="en-US" dirty="0"/>
              <a:t>();</a:t>
            </a:r>
            <a:endParaRPr lang="en-IN" dirty="0"/>
          </a:p>
          <a:p>
            <a:r>
              <a:rPr lang="en-US" dirty="0"/>
              <a:t>}</a:t>
            </a:r>
            <a:endParaRPr lang="en-IN" dirty="0"/>
          </a:p>
          <a:p>
            <a:r>
              <a:rPr lang="en-US" dirty="0"/>
              <a:t>void loop() { </a:t>
            </a:r>
            <a:endParaRPr lang="en-IN" dirty="0"/>
          </a:p>
          <a:p>
            <a:r>
              <a:rPr lang="en-US" dirty="0"/>
              <a:t> delay(2000);</a:t>
            </a:r>
            <a:endParaRPr lang="en-IN" dirty="0"/>
          </a:p>
          <a:p>
            <a:r>
              <a:rPr lang="en-US" dirty="0"/>
              <a:t> float temperature = </a:t>
            </a:r>
            <a:r>
              <a:rPr lang="en-US" dirty="0" err="1"/>
              <a:t>dht.readTemperature</a:t>
            </a:r>
            <a:r>
              <a:rPr lang="en-US" dirty="0"/>
              <a:t>(); </a:t>
            </a:r>
            <a:endParaRPr lang="en-IN" dirty="0"/>
          </a:p>
          <a:p>
            <a:r>
              <a:rPr lang="en-US" dirty="0"/>
              <a:t>float humidity = </a:t>
            </a:r>
            <a:r>
              <a:rPr lang="en-US" dirty="0" err="1"/>
              <a:t>dht.readHumidity</a:t>
            </a:r>
            <a:r>
              <a:rPr lang="en-US" dirty="0"/>
              <a:t>();</a:t>
            </a:r>
            <a:endParaRPr lang="en-IN" dirty="0"/>
          </a:p>
          <a:p>
            <a:r>
              <a:rPr lang="en-US" dirty="0"/>
              <a:t>("40 %");  }}</a:t>
            </a:r>
          </a:p>
        </p:txBody>
      </p:sp>
    </p:spTree>
    <p:extLst>
      <p:ext uri="{BB962C8B-B14F-4D97-AF65-F5344CB8AC3E}">
        <p14:creationId xmlns:p14="http://schemas.microsoft.com/office/powerpoint/2010/main" val="36355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4E27-B855-98C6-32DC-0EE6DAE8D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23DB95-45A4-E699-D5BC-BB7FCDE87095}"/>
              </a:ext>
            </a:extLst>
          </p:cNvPr>
          <p:cNvSpPr>
            <a:spLocks noGrp="1"/>
          </p:cNvSpPr>
          <p:nvPr>
            <p:ph idx="1"/>
          </p:nvPr>
        </p:nvSpPr>
        <p:spPr/>
        <p:txBody>
          <a:bodyPr>
            <a:normAutofit fontScale="85000" lnSpcReduction="20000"/>
          </a:bodyPr>
          <a:lstStyle/>
          <a:p>
            <a:r>
              <a:rPr lang="en-US" dirty="0"/>
              <a:t>if (</a:t>
            </a:r>
            <a:r>
              <a:rPr lang="en-US" dirty="0" err="1"/>
              <a:t>isnan</a:t>
            </a:r>
            <a:r>
              <a:rPr lang="en-US" dirty="0"/>
              <a:t>(temperature) || </a:t>
            </a:r>
            <a:r>
              <a:rPr lang="en-US" dirty="0" err="1"/>
              <a:t>isnan</a:t>
            </a:r>
            <a:r>
              <a:rPr lang="en-US" dirty="0"/>
              <a:t>(humidity)) {   </a:t>
            </a:r>
            <a:endParaRPr lang="en-IN" dirty="0"/>
          </a:p>
          <a:p>
            <a:r>
              <a:rPr lang="en-US" dirty="0" err="1"/>
              <a:t>Serial.println</a:t>
            </a:r>
            <a:r>
              <a:rPr lang="en-US" dirty="0"/>
              <a:t>("Failed to read from DHT sensor!");  </a:t>
            </a:r>
            <a:endParaRPr lang="en-IN" dirty="0"/>
          </a:p>
          <a:p>
            <a:r>
              <a:rPr lang="en-US" dirty="0"/>
              <a:t>} else {  </a:t>
            </a:r>
            <a:endParaRPr lang="en-IN" dirty="0"/>
          </a:p>
          <a:p>
            <a:r>
              <a:rPr lang="en-US" dirty="0"/>
              <a:t>  </a:t>
            </a:r>
            <a:r>
              <a:rPr lang="en-US" dirty="0" err="1"/>
              <a:t>Serial.print</a:t>
            </a:r>
            <a:r>
              <a:rPr lang="en-US" dirty="0"/>
              <a:t>("Temperature: "); </a:t>
            </a:r>
            <a:endParaRPr lang="en-IN" dirty="0"/>
          </a:p>
          <a:p>
            <a:r>
              <a:rPr lang="en-US" dirty="0"/>
              <a:t>   </a:t>
            </a:r>
            <a:r>
              <a:rPr lang="en-US" dirty="0" err="1"/>
              <a:t>Serial.print</a:t>
            </a:r>
            <a:r>
              <a:rPr lang="en-US" dirty="0"/>
              <a:t>(temperature);  </a:t>
            </a:r>
            <a:endParaRPr lang="en-IN" dirty="0"/>
          </a:p>
          <a:p>
            <a:r>
              <a:rPr lang="en-US" dirty="0"/>
              <a:t>  </a:t>
            </a:r>
            <a:r>
              <a:rPr lang="en-US" dirty="0" err="1"/>
              <a:t>Serial.println</a:t>
            </a:r>
            <a:r>
              <a:rPr lang="en-US" dirty="0"/>
              <a:t>(" 24°C"); </a:t>
            </a:r>
            <a:endParaRPr lang="en-IN" dirty="0"/>
          </a:p>
          <a:p>
            <a:r>
              <a:rPr lang="en-US" dirty="0"/>
              <a:t>   </a:t>
            </a:r>
            <a:r>
              <a:rPr lang="en-US" dirty="0" err="1"/>
              <a:t>Serial.print</a:t>
            </a:r>
            <a:r>
              <a:rPr lang="en-US" dirty="0"/>
              <a:t>("Humidity: ");   </a:t>
            </a:r>
            <a:endParaRPr lang="en-IN" dirty="0"/>
          </a:p>
          <a:p>
            <a:r>
              <a:rPr lang="en-US" dirty="0"/>
              <a:t> </a:t>
            </a:r>
            <a:r>
              <a:rPr lang="en-US" dirty="0" err="1"/>
              <a:t>Serial.print</a:t>
            </a:r>
            <a:r>
              <a:rPr lang="en-US" dirty="0"/>
              <a:t>(humidity);  </a:t>
            </a:r>
            <a:endParaRPr lang="en-IN" dirty="0"/>
          </a:p>
          <a:p>
            <a:r>
              <a:rPr lang="en-US" dirty="0"/>
              <a:t>  </a:t>
            </a:r>
            <a:r>
              <a:rPr lang="en-US" dirty="0" err="1"/>
              <a:t>Serial.println</a:t>
            </a:r>
            <a:r>
              <a:rPr lang="en-IN" dirty="0"/>
              <a:t>(“40 %”) ;</a:t>
            </a:r>
          </a:p>
          <a:p>
            <a:r>
              <a:rPr lang="en-IN" dirty="0"/>
              <a:t>}</a:t>
            </a:r>
            <a:endParaRPr lang="en-US" dirty="0"/>
          </a:p>
        </p:txBody>
      </p:sp>
    </p:spTree>
    <p:extLst>
      <p:ext uri="{BB962C8B-B14F-4D97-AF65-F5344CB8AC3E}">
        <p14:creationId xmlns:p14="http://schemas.microsoft.com/office/powerpoint/2010/main" val="303486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D37C-9889-CECF-2940-09A9573DF37C}"/>
              </a:ext>
            </a:extLst>
          </p:cNvPr>
          <p:cNvSpPr>
            <a:spLocks noGrp="1"/>
          </p:cNvSpPr>
          <p:nvPr>
            <p:ph type="title"/>
          </p:nvPr>
        </p:nvSpPr>
        <p:spPr>
          <a:xfrm>
            <a:off x="652371" y="647701"/>
            <a:ext cx="10625229" cy="266700"/>
          </a:xfrm>
        </p:spPr>
        <p:txBody>
          <a:bodyPr>
            <a:normAutofit fontScale="90000"/>
          </a:bodyPr>
          <a:lstStyle/>
          <a:p>
            <a:r>
              <a:rPr lang="en-IN" dirty="0">
                <a:solidFill>
                  <a:schemeClr val="tx1"/>
                </a:solidFill>
              </a:rPr>
              <a:t>....</a:t>
            </a:r>
            <a:r>
              <a:rPr lang="en-IN" dirty="0"/>
              <a:t> </a:t>
            </a:r>
            <a:endParaRPr lang="en-US" dirty="0"/>
          </a:p>
        </p:txBody>
      </p:sp>
      <p:pic>
        <p:nvPicPr>
          <p:cNvPr id="4" name="Picture 4">
            <a:extLst>
              <a:ext uri="{FF2B5EF4-FFF2-40B4-BE49-F238E27FC236}">
                <a16:creationId xmlns:a16="http://schemas.microsoft.com/office/drawing/2014/main" id="{A0647144-541E-DCA4-2E60-ACCB716C20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673" y="914401"/>
            <a:ext cx="10473928" cy="5425677"/>
          </a:xfrm>
        </p:spPr>
      </p:pic>
    </p:spTree>
    <p:extLst>
      <p:ext uri="{BB962C8B-B14F-4D97-AF65-F5344CB8AC3E}">
        <p14:creationId xmlns:p14="http://schemas.microsoft.com/office/powerpoint/2010/main" val="4287577458"/>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