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presProps" Target="presProps.xml"/><Relationship Id="rId36" Type="http://schemas.openxmlformats.org/officeDocument/2006/relationships/viewProps" Target="viewProps.xml"/><Relationship Id="rId3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ctrTitle"/>
          </p:nvPr>
        </p:nvSpPr>
        <p:spPr>
          <a:xfrm rot="0">
            <a:off x="762000" y="1523999"/>
            <a:ext cx="10668000" cy="19859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1" i="0" u="none" strike="noStrike" kern="1200" cap="none" spc="130" baseline="0">
                <a:solidFill>
                  <a:schemeClr val="tx1"/>
                </a:solidFill>
                <a:latin typeface="Impact" pitchFamily="0" charset="0"/>
                <a:ea typeface="宋体" pitchFamily="0" charset="0"/>
                <a:cs typeface="Lucida Sans"/>
              </a:rPr>
              <a:t>Click to edit Master title style</a:t>
            </a:r>
            <a:endParaRPr lang="zh-CN" altLang="en-US" sz="6000" b="1" i="0" u="none" strike="noStrike" kern="1200" cap="none" spc="130" baseline="0">
              <a:solidFill>
                <a:schemeClr val="tx1"/>
              </a:solidFill>
              <a:latin typeface="Impact" pitchFamily="0" charset="0"/>
              <a:ea typeface="宋体" pitchFamily="0" charset="0"/>
              <a:cs typeface="Lucida Sans"/>
            </a:endParaRPr>
          </a:p>
        </p:txBody>
      </p:sp>
      <p:sp>
        <p:nvSpPr>
          <p:cNvPr id="8" name="文本框"/>
          <p:cNvSpPr>
            <a:spLocks noGrp="1"/>
          </p:cNvSpPr>
          <p:nvPr>
            <p:ph type="subTitle" idx="1"/>
          </p:nvPr>
        </p:nvSpPr>
        <p:spPr>
          <a:xfrm rot="0">
            <a:off x="762000" y="3809999"/>
            <a:ext cx="10667998" cy="1985963"/>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2400" b="0" i="0" u="none" strike="noStrike" kern="1200" cap="none" spc="120" baseline="0">
                <a:solidFill>
                  <a:schemeClr val="tx1"/>
                </a:solidFill>
                <a:latin typeface="Arial Nova Cond" pitchFamily="0" charset="0"/>
                <a:ea typeface="宋体" pitchFamily="0" charset="0"/>
                <a:cs typeface="Lucida Sans"/>
              </a:rPr>
              <a:t>Click to edit Master subtitle style</a:t>
            </a:r>
            <a:endParaRPr lang="zh-CN" altLang="en-US" sz="2400" b="0" i="0" u="none" strike="noStrike" kern="1200" cap="none" spc="120" baseline="0">
              <a:solidFill>
                <a:schemeClr val="tx1"/>
              </a:solidFill>
              <a:latin typeface="Arial Nova Cond" pitchFamily="0" charset="0"/>
              <a:ea typeface="宋体" pitchFamily="0" charset="0"/>
              <a:cs typeface="Lucida Sans"/>
            </a:endParaRPr>
          </a:p>
        </p:txBody>
      </p:sp>
      <p:sp>
        <p:nvSpPr>
          <p:cNvPr id="9" name="文本框"/>
          <p:cNvSpPr>
            <a:spLocks noGrp="1"/>
          </p:cNvSpPr>
          <p:nvPr>
            <p:ph type="dt" idx="10"/>
          </p:nvPr>
        </p:nvSpPr>
        <p:spPr>
          <a:xfrm rot="0">
            <a:off x="762000" y="401594"/>
            <a:ext cx="3048000" cy="365124"/>
          </a:xfrm>
          <a:prstGeom prst="rect"/>
          <a:noFill/>
          <a:ln cmpd="sng" cap="flat">
            <a:noFill/>
            <a:prstDash val="solid"/>
            <a:miter/>
          </a:ln>
        </p:spPr>
        <p:txBody>
          <a:bodyPr vert="horz" wrap="square" lIns="109728" tIns="109728" rIns="109728" bIns="91440" anchor="b" anchorCtr="0">
            <a:prstTxWarp prst="textNoShape"/>
          </a:bodyPr>
          <a:lstStyle/>
          <a:p>
            <a:pPr marL="0" indent="0" algn="l">
              <a:lnSpc>
                <a:spcPct val="100000"/>
              </a:lnSpc>
              <a:spcBef>
                <a:spcPts val="0"/>
              </a:spcBef>
              <a:spcAft>
                <a:spcPts val="0"/>
              </a:spcAft>
              <a:buNone/>
            </a:pPr>
            <a:endParaRPr lang="zh-CN" altLang="en-US" sz="1000" b="0" i="0" u="none" strike="noStrike" kern="1200" cap="none" spc="50" baseline="0">
              <a:solidFill>
                <a:schemeClr val="tx1"/>
              </a:solidFill>
              <a:latin typeface="Arial Nova Cond" pitchFamily="0" charset="0"/>
              <a:ea typeface="宋体" pitchFamily="0" charset="0"/>
              <a:cs typeface="Arial Nova Cond" pitchFamily="0" charset="0"/>
            </a:endParaRPr>
          </a:p>
        </p:txBody>
      </p:sp>
      <p:sp>
        <p:nvSpPr>
          <p:cNvPr id="10" name="文本框"/>
          <p:cNvSpPr>
            <a:spLocks noGrp="1"/>
          </p:cNvSpPr>
          <p:nvPr>
            <p:ph type="ftr"/>
          </p:nvPr>
        </p:nvSpPr>
        <p:spPr>
          <a:xfrm rot="0">
            <a:off x="6858000" y="6096000"/>
            <a:ext cx="4572001" cy="365125"/>
          </a:xfrm>
          <a:prstGeom prst="rect"/>
          <a:noFill/>
          <a:ln cmpd="sng" cap="flat">
            <a:noFill/>
            <a:prstDash val="solid"/>
            <a:miter/>
          </a:ln>
        </p:spPr>
        <p:txBody>
          <a:bodyPr vert="horz" wrap="square" lIns="109728" tIns="109728" rIns="109728" bIns="91440" anchor="t"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chemeClr val="tx1"/>
              </a:solidFill>
              <a:latin typeface="Arial Nova Cond" pitchFamily="0" charset="0"/>
              <a:ea typeface="宋体" pitchFamily="0" charset="0"/>
              <a:cs typeface="Arial Nova Cond" pitchFamily="0" charset="0"/>
            </a:endParaRPr>
          </a:p>
        </p:txBody>
      </p:sp>
      <p:sp>
        <p:nvSpPr>
          <p:cNvPr id="11" name="文本框"/>
          <p:cNvSpPr>
            <a:spLocks noGrp="1"/>
          </p:cNvSpPr>
          <p:nvPr>
            <p:ph type="sldNum"/>
          </p:nvPr>
        </p:nvSpPr>
        <p:spPr>
          <a:xfrm rot="0">
            <a:off x="9144000" y="401594"/>
            <a:ext cx="2286000" cy="762000"/>
          </a:xfrm>
          <a:prstGeom prst="rect"/>
          <a:noFill/>
          <a:ln cmpd="sng" cap="flat">
            <a:noFill/>
            <a:prstDash val="solid"/>
            <a:miter/>
          </a:ln>
        </p:spPr>
        <p:txBody>
          <a:bodyPr vert="horz" wrap="square" lIns="109728" tIns="109728" rIns="109728" bIns="91440" anchor="t" anchorCtr="0">
            <a:prstTxWarp prst="textNoShape"/>
          </a:bodyPr>
          <a:lstStyle/>
          <a:p>
            <a:pPr marL="0" indent="0" algn="r">
              <a:lnSpc>
                <a:spcPct val="100000"/>
              </a:lnSpc>
              <a:spcBef>
                <a:spcPts val="0"/>
              </a:spcBef>
              <a:spcAft>
                <a:spcPts val="0"/>
              </a:spcAft>
              <a:buNone/>
            </a:pPr>
            <a:fld id="{CAD2D6BD-DE1B-4B5F-8B41-2702339687B9}" type="slidenum">
              <a:rPr lang="en-US" altLang="zh-CN" sz="4000" b="0" i="0" u="none" strike="noStrike" kern="1200" cap="none" spc="0" baseline="0">
                <a:solidFill>
                  <a:schemeClr val="tx1"/>
                </a:solidFill>
                <a:latin typeface="Impact" pitchFamily="0" charset="0"/>
                <a:ea typeface="宋体" pitchFamily="0" charset="0"/>
                <a:cs typeface="Arial Nova Cond" pitchFamily="0" charset="0"/>
              </a:rPr>
              <a:t>&lt;#&gt;</a:t>
            </a:fld>
            <a:endParaRPr lang="zh-CN" altLang="en-US" sz="4000" b="0" i="0" u="none" strike="noStrike" kern="1200" cap="none" spc="0" baseline="0">
              <a:solidFill>
                <a:schemeClr val="tx1"/>
              </a:solidFill>
              <a:latin typeface="Impact" pitchFamily="0" charset="0"/>
              <a:ea typeface="宋体" pitchFamily="0" charset="0"/>
              <a:cs typeface="Arial Nova Cond" pitchFamily="0" charset="0"/>
            </a:endParaRPr>
          </a:p>
        </p:txBody>
      </p:sp>
    </p:spTree>
    <p:extLst>
      <p:ext uri="{BB962C8B-B14F-4D97-AF65-F5344CB8AC3E}">
        <p14:creationId xmlns:p14="http://schemas.microsoft.com/office/powerpoint/2010/main" val="34681102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446653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175430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9" name="文本框"/>
          <p:cNvSpPr>
            <a:spLocks xmlns:a="http://schemas.openxmlformats.org/drawingml/2006/main" noGrp="1"/>
          </p:cNvSpPr>
          <p:nvPr>
            <p:ph type="title"/>
          </p:nvPr>
        </p:nvSpPr>
        <p:spPr>
          <a:xfrm xmlns:a="http://schemas.openxmlformats.org/drawingml/2006/main" rot="0">
            <a:off x="762000" y="1524000"/>
            <a:ext cx="9144000" cy="126364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20" name="文本框"/>
          <p:cNvSpPr>
            <a:spLocks xmlns:a="http://schemas.openxmlformats.org/drawingml/2006/main" noGrp="1"/>
          </p:cNvSpPr>
          <p:nvPr>
            <p:ph type="body" idx="1"/>
          </p:nvPr>
        </p:nvSpPr>
        <p:spPr>
          <a:xfrm xmlns:a="http://schemas.openxmlformats.org/drawingml/2006/main" rot="0">
            <a:off x="762000" y="3047999"/>
            <a:ext cx="10668000" cy="30480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1" name="文本框"/>
          <p:cNvSpPr>
            <a:spLocks xmlns:a="http://schemas.openxmlformats.org/drawingml/2006/main" noGrp="1"/>
          </p:cNvSpPr>
          <p:nvPr>
            <p:ph type="dt" idx="10"/>
          </p:nvPr>
        </p:nvSpPr>
        <p:spPr>
          <a:xfrm xmlns:a="http://schemas.openxmlformats.org/drawingml/2006/main" rot="0">
            <a:off x="762000" y="401594"/>
            <a:ext cx="3048000" cy="365124"/>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endParaRPr lang="zh-CN" altLang="en-US" sz="1000" spc="50">
              <a:solidFill>
                <a:schemeClr val="tx1"/>
              </a:solidFill>
              <a:latin typeface="Arial Nova Cond" pitchFamily="0" charset="0"/>
              <a:ea typeface="宋体" pitchFamily="0" charset="0"/>
              <a:cs typeface="Arial Nova Cond" pitchFamily="0" charset="0"/>
            </a:endParaRPr>
          </a:p>
        </p:txBody>
      </p:sp>
      <p:sp>
        <p:nvSpPr>
          <p:cNvPr id="22" name="文本框"/>
          <p:cNvSpPr>
            <a:spLocks xmlns:a="http://schemas.openxmlformats.org/drawingml/2006/main" noGrp="1"/>
          </p:cNvSpPr>
          <p:nvPr>
            <p:ph type="ftr"/>
          </p:nvPr>
        </p:nvSpPr>
        <p:spPr>
          <a:xfrm xmlns:a="http://schemas.openxmlformats.org/drawingml/2006/main" rot="0">
            <a:off x="6858000" y="6096000"/>
            <a:ext cx="4572001"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a:endParaRPr lang="zh-CN" altLang="en-US" sz="900">
              <a:solidFill>
                <a:schemeClr val="tx1"/>
              </a:solidFill>
              <a:latin typeface="Arial Nova Cond" pitchFamily="0" charset="0"/>
              <a:ea typeface="宋体" pitchFamily="0" charset="0"/>
              <a:cs typeface="Arial Nova Cond" pitchFamily="0" charset="0"/>
            </a:endParaRPr>
          </a:p>
        </p:txBody>
      </p:sp>
      <p:sp>
        <p:nvSpPr>
          <p:cNvPr id="23" name="文本框"/>
          <p:cNvSpPr>
            <a:spLocks xmlns:a="http://schemas.openxmlformats.org/drawingml/2006/main" noGrp="1"/>
          </p:cNvSpPr>
          <p:nvPr>
            <p:ph type="sldNum"/>
          </p:nvPr>
        </p:nvSpPr>
        <p:spPr>
          <a:xfrm xmlns:a="http://schemas.openxmlformats.org/drawingml/2006/main" rot="0">
            <a:off x="9144000" y="401594"/>
            <a:ext cx="2286000" cy="7620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a:fld id="{CAD2D6BD-DE1B-4B5F-8B41-2702339687B9}" type="slidenum">
              <a:rPr lang="en-US" altLang="zh-CN" sz="4000" b="0" i="0" u="none" strike="noStrike" kern="1200" cap="none" spc="0" baseline="0">
                <a:solidFill>
                  <a:schemeClr val="tx1"/>
                </a:solidFill>
                <a:latin typeface="Impact" pitchFamily="0" charset="0"/>
                <a:ea typeface="宋体" pitchFamily="0" charset="0"/>
                <a:cs typeface="Arial Nova Cond" pitchFamily="0" charset="0"/>
              </a:rPr>
              <a:t>&lt;#&gt;</a:t>
            </a:fld>
            <a:endParaRPr lang="zh-CN" altLang="en-US" sz="4000">
              <a:solidFill>
                <a:schemeClr val="tx1"/>
              </a:solidFill>
              <a:latin typeface="Impact" pitchFamily="0" charset="0"/>
              <a:ea typeface="宋体" pitchFamily="0" charset="0"/>
              <a:cs typeface="Arial Nova Cond" pitchFamily="0" charset="0"/>
            </a:endParaRPr>
          </a:p>
        </p:txBody>
      </p:sp>
    </p:spTree>
    <p:extLst>
      <p:ext uri="{BB962C8B-B14F-4D97-AF65-F5344CB8AC3E}">
        <p14:creationId xmlns:p14="http://schemas.microsoft.com/office/powerpoint/2010/main" val="57775922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562301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523244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830805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4092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533350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483314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064316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113518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762000" y="1524000"/>
            <a:ext cx="9144000" cy="1263649"/>
          </a:xfrm>
          <a:prstGeom prst="rect"/>
          <a:noFill/>
          <a:ln w="12700" cmpd="sng" cap="flat">
            <a:noFill/>
            <a:prstDash val="solid"/>
            <a:miter/>
          </a:ln>
        </p:spPr>
        <p:txBody>
          <a:bodyPr vert="horz" wrap="square" lIns="109728" tIns="109728" rIns="109728" bIns="91440" anchor="t"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762000" y="3047999"/>
            <a:ext cx="10668000" cy="3048001"/>
          </a:xfrm>
          <a:prstGeom prst="rect"/>
          <a:noFill/>
          <a:ln w="12700" cmpd="sng" cap="flat">
            <a:noFill/>
            <a:prstDash val="solid"/>
            <a:miter/>
          </a:ln>
        </p:spPr>
        <p:txBody>
          <a:bodyPr vert="horz" wrap="square" lIns="109728" tIns="109728" rIns="109728" bIns="9144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2000" y="401594"/>
            <a:ext cx="3048000" cy="365124"/>
          </a:xfrm>
          <a:prstGeom prst="rect"/>
          <a:noFill/>
          <a:ln w="12700" cmpd="sng" cap="flat">
            <a:noFill/>
            <a:prstDash val="solid"/>
            <a:miter/>
          </a:ln>
        </p:spPr>
        <p:txBody>
          <a:bodyPr vert="horz" wrap="square" lIns="109728" tIns="109728" rIns="109728" bIns="91440" anchor="b" anchorCtr="0">
            <a:prstTxWarp prst="textNoShape"/>
          </a:bodyPr>
          <a:lstStyle/>
          <a:p>
            <a:pPr algn="l"/>
            <a:fld id="{CAD2D6BD-DE1B-4B5F-8B41-2702339687B9}" type="datetime1">
              <a:rPr lang="en-US" altLang="zh-CN" sz="1000" spc="50">
                <a:solidFill>
                  <a:schemeClr val="tx1"/>
                </a:solidFill>
                <a:latin typeface="Arial Nova Cond" pitchFamily="0" charset="0"/>
                <a:ea typeface="宋体" pitchFamily="0" charset="0"/>
                <a:cs typeface="Arial Nova Cond" pitchFamily="0" charset="0"/>
              </a:rPr>
              <a:t>11/1/2023</a:t>
            </a:fld>
            <a:endParaRPr lang="zh-CN" altLang="en-US" sz="1000" spc="50">
              <a:solidFill>
                <a:schemeClr val="tx1"/>
              </a:solidFill>
              <a:latin typeface="Arial Nova Cond" pitchFamily="0" charset="0"/>
              <a:ea typeface="宋体" pitchFamily="0" charset="0"/>
              <a:cs typeface="Arial Nova Cond" pitchFamily="0" charset="0"/>
            </a:endParaRPr>
          </a:p>
        </p:txBody>
      </p:sp>
      <p:sp>
        <p:nvSpPr>
          <p:cNvPr id="5" name="文本框"/>
          <p:cNvSpPr>
            <a:spLocks noGrp="1"/>
          </p:cNvSpPr>
          <p:nvPr>
            <p:ph type="ftr" idx="3"/>
          </p:nvPr>
        </p:nvSpPr>
        <p:spPr>
          <a:xfrm rot="0">
            <a:off x="6858000" y="6096000"/>
            <a:ext cx="4572001" cy="365125"/>
          </a:xfrm>
          <a:prstGeom prst="rect"/>
          <a:noFill/>
          <a:ln w="12700" cmpd="sng" cap="flat">
            <a:noFill/>
            <a:prstDash val="solid"/>
            <a:miter/>
          </a:ln>
        </p:spPr>
        <p:txBody>
          <a:bodyPr vert="horz" wrap="square" lIns="109728" tIns="109728" rIns="109728" bIns="91440" anchor="t" anchorCtr="0">
            <a:prstTxWarp prst="textNoShape"/>
          </a:bodyPr>
          <a:lstStyle/>
          <a:p>
            <a:pPr algn="r"/>
            <a:endParaRPr lang="zh-CN" altLang="en-US" sz="900">
              <a:solidFill>
                <a:schemeClr val="tx1"/>
              </a:solidFill>
              <a:latin typeface="Arial Nova Cond" pitchFamily="0" charset="0"/>
              <a:ea typeface="宋体" pitchFamily="0" charset="0"/>
              <a:cs typeface="Arial Nova Cond" pitchFamily="0" charset="0"/>
            </a:endParaRPr>
          </a:p>
        </p:txBody>
      </p:sp>
      <p:sp>
        <p:nvSpPr>
          <p:cNvPr id="6" name="文本框"/>
          <p:cNvSpPr>
            <a:spLocks noGrp="1"/>
          </p:cNvSpPr>
          <p:nvPr>
            <p:ph type="sldNum" idx="4"/>
          </p:nvPr>
        </p:nvSpPr>
        <p:spPr>
          <a:xfrm rot="0">
            <a:off x="9144000" y="401594"/>
            <a:ext cx="2286000" cy="762000"/>
          </a:xfrm>
          <a:prstGeom prst="rect"/>
          <a:noFill/>
          <a:ln w="12700" cmpd="sng" cap="flat">
            <a:noFill/>
            <a:prstDash val="solid"/>
            <a:miter/>
          </a:ln>
        </p:spPr>
        <p:txBody>
          <a:bodyPr vert="horz" wrap="square" lIns="109728" tIns="109728" rIns="109728" bIns="91440" anchor="t" anchorCtr="0">
            <a:prstTxWarp prst="textNoShape"/>
          </a:bodyPr>
          <a:lstStyle/>
          <a:p>
            <a:pPr algn="r"/>
            <a:fld id="{CAD2D6BD-DE1B-4B5F-8B41-2702339687B9}" type="slidenum">
              <a:rPr lang="en-US" altLang="zh-CN" sz="4000" b="0" i="0" u="none" strike="noStrike" kern="1200" cap="none" spc="0" baseline="0">
                <a:solidFill>
                  <a:schemeClr val="tx1"/>
                </a:solidFill>
                <a:latin typeface="Impact" pitchFamily="0" charset="0"/>
                <a:ea typeface="宋体" pitchFamily="0" charset="0"/>
                <a:cs typeface="Arial Nova Cond" pitchFamily="0" charset="0"/>
              </a:rPr>
              <a:t>&lt;#&gt;</a:t>
            </a:fld>
            <a:endParaRPr lang="zh-CN" altLang="en-US" sz="4000">
              <a:solidFill>
                <a:schemeClr val="tx1"/>
              </a:solidFill>
              <a:latin typeface="Impact" pitchFamily="0" charset="0"/>
              <a:ea typeface="宋体" pitchFamily="0" charset="0"/>
              <a:cs typeface="Arial Nova Cond" pitchFamily="0" charset="0"/>
            </a:endParaRPr>
          </a:p>
        </p:txBody>
      </p:sp>
    </p:spTree>
    <p:extLst>
      <p:ext uri="{BB962C8B-B14F-4D97-AF65-F5344CB8AC3E}">
        <p14:creationId xmlns:p14="http://schemas.microsoft.com/office/powerpoint/2010/main" val="194422262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90000"/>
        </a:lnSpc>
        <a:spcBef>
          <a:spcPts val="0"/>
        </a:spcBef>
        <a:buNone/>
        <a:defRPr sz="4400" b="1" kern="1200" spc="130">
          <a:solidFill>
            <a:schemeClr val="tx1"/>
          </a:solidFill>
          <a:latin typeface="Impact" pitchFamily="0" charset="0"/>
          <a:ea typeface="宋体" pitchFamily="0" charset="0"/>
          <a:cs typeface="Impac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spc="120">
          <a:solidFill>
            <a:schemeClr val="tx1"/>
          </a:solidFill>
          <a:latin typeface="Arial Nova Cond" pitchFamily="0" charset="0"/>
          <a:ea typeface="宋体" pitchFamily="0" charset="0"/>
          <a:cs typeface="Arial Nova Cond"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spc="100">
          <a:solidFill>
            <a:schemeClr val="tx1"/>
          </a:solidFill>
          <a:latin typeface="Arial Nova Cond" pitchFamily="0" charset="0"/>
          <a:ea typeface="宋体" pitchFamily="0" charset="0"/>
          <a:cs typeface="Arial Nova Cond"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spc="100">
          <a:solidFill>
            <a:schemeClr val="tx1"/>
          </a:solidFill>
          <a:latin typeface="Arial Nova Cond" pitchFamily="0" charset="0"/>
          <a:ea typeface="宋体" pitchFamily="0" charset="0"/>
          <a:cs typeface="Arial Nova Cond"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spc="100">
          <a:solidFill>
            <a:schemeClr val="tx1"/>
          </a:solidFill>
          <a:latin typeface="Arial Nova Cond" pitchFamily="0" charset="0"/>
          <a:ea typeface="宋体" pitchFamily="0" charset="0"/>
          <a:cs typeface="Arial Nova Cond"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spc="100">
          <a:solidFill>
            <a:schemeClr val="tx1"/>
          </a:solidFill>
          <a:latin typeface="Arial Nova Cond" pitchFamily="0" charset="0"/>
          <a:ea typeface="宋体" pitchFamily="0" charset="0"/>
          <a:cs typeface="Arial Nova Cond"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rial Nova Cond" pitchFamily="0" charset="0"/>
          <a:ea typeface="宋体" pitchFamily="0" charset="0"/>
          <a:cs typeface="Arial Nova Cond"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rial Nova Cond" pitchFamily="0" charset="0"/>
          <a:ea typeface="宋体" pitchFamily="0" charset="0"/>
          <a:cs typeface="Arial Nova Cond"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rial Nova Cond" pitchFamily="0" charset="0"/>
          <a:ea typeface="宋体" pitchFamily="0" charset="0"/>
          <a:cs typeface="Arial Nova Cond"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rial Nova Cond" pitchFamily="0" charset="0"/>
          <a:ea typeface="宋体" pitchFamily="0" charset="0"/>
          <a:cs typeface="Arial Nova Cond"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pimg1.jpeg"/><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4.jpeg"/><Relationship Id="rId2" Type="http://schemas.openxmlformats.org/officeDocument/2006/relationships/image" Target="../media/5.jpeg"/><Relationship Id="rId3"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image" Target="../media/11.jpeg"/><Relationship Id="rId2"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image" Target="../media/12.jpeg"/><Relationship Id="rId2"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image" Target="../media/13.jpeg"/><Relationship Id="rId2"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image" Target="../media/14.jpe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image" Target="../media/3.jpeg"/><Relationship Id="rId3"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useBgFill="1">
        <p:nvSpPr>
          <p:cNvPr id="12" name="矩形"/>
          <p:cNvSpPr>
            <a:spLocks noChangeAspect="1"/>
          </p:cNvSpPr>
          <p:nvPr/>
        </p:nvSpPr>
        <p:spPr>
          <a:xfrm rot="0">
            <a:off x="0" y="0"/>
            <a:ext cx="12192000" cy="6858000"/>
          </a:xfrm>
          <a:prstGeom prst="rect"/>
          <a:ln w="12700" cmpd="sng" cap="flat">
            <a:noFill/>
            <a:prstDash val="solid"/>
            <a:miter/>
          </a:ln>
        </p:spPr>
      </p:sp>
      <p:sp>
        <p:nvSpPr>
          <p:cNvPr id="13" name="文本框"/>
          <p:cNvSpPr>
            <a:spLocks noGrp="1"/>
          </p:cNvSpPr>
          <p:nvPr>
            <p:ph type="ctrTitle"/>
          </p:nvPr>
        </p:nvSpPr>
        <p:spPr>
          <a:xfrm rot="0">
            <a:off x="761999" y="1062039"/>
            <a:ext cx="7006829" cy="1775289"/>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5400" b="1" i="0" u="none" strike="noStrike" kern="1200" cap="none" spc="130" baseline="0">
                <a:solidFill>
                  <a:schemeClr val="tx1"/>
                </a:solidFill>
                <a:latin typeface="Impact" pitchFamily="0" charset="0"/>
                <a:ea typeface="宋体" pitchFamily="0" charset="0"/>
                <a:cs typeface="Lucida Sans"/>
              </a:rPr>
              <a:t>Environmental monitoring</a:t>
            </a:r>
            <a:endParaRPr lang="zh-CN" altLang="en-US" sz="5400" b="1" i="0" u="none" strike="noStrike" kern="1200" cap="none" spc="130" baseline="0">
              <a:solidFill>
                <a:schemeClr val="tx1"/>
              </a:solidFill>
              <a:latin typeface="Impact" pitchFamily="0" charset="0"/>
              <a:ea typeface="宋体" pitchFamily="0" charset="0"/>
              <a:cs typeface="Lucida Sans"/>
            </a:endParaRPr>
          </a:p>
        </p:txBody>
      </p:sp>
      <p:pic>
        <p:nvPicPr>
          <p:cNvPr id="15" name="图片"/>
          <p:cNvPicPr>
            <a:picLocks noChangeAspect="1"/>
          </p:cNvPicPr>
          <p:nvPr/>
        </p:nvPicPr>
        <p:blipFill>
          <a:blip r:embed="rId1" cstate="print"/>
          <a:srcRect b="5" l="13973" r="5"/>
          <a:stretch>
            <a:fillRect/>
          </a:stretch>
        </p:blipFill>
        <p:spPr>
          <a:xfrm rot="0">
            <a:off x="4232496" y="10"/>
            <a:ext cx="7959506" cy="6857992"/>
          </a:xfrm>
          <a:prstGeom prst="rect"/>
          <a:noFill/>
          <a:ln w="12700" cmpd="sng" cap="flat">
            <a:noFill/>
            <a:prstDash val="solid"/>
            <a:miter/>
          </a:ln>
        </p:spPr>
      </p:pic>
      <p:grpSp>
        <p:nvGrpSpPr>
          <p:cNvPr id="18" name="组合"/>
          <p:cNvGrpSpPr>
            <a:grpSpLocks/>
          </p:cNvGrpSpPr>
          <p:nvPr/>
        </p:nvGrpSpPr>
        <p:grpSpPr>
          <a:xfrm>
            <a:off x="4078283" y="-1"/>
            <a:ext cx="874716" cy="6858003"/>
            <a:chOff x="4078283" y="-1"/>
            <a:chExt cx="874716" cy="6858003"/>
          </a:xfrm>
        </p:grpSpPr>
        <p:sp>
          <p:nvSpPr>
            <p:cNvPr id="16" name="曲线"/>
            <p:cNvSpPr>
              <a:spLocks/>
            </p:cNvSpPr>
            <p:nvPr/>
          </p:nvSpPr>
          <p:spPr>
            <a:xfrm rot="5400000">
              <a:off x="1086640" y="2991641"/>
              <a:ext cx="6858003" cy="874716"/>
            </a:xfrm>
            <a:custGeom>
              <a:gdLst>
                <a:gd name="T1" fmla="*/ 0 w 21600"/>
                <a:gd name="T2" fmla="*/ 0 h 21600"/>
                <a:gd name="T3" fmla="*/ 21600 w 21600"/>
                <a:gd name="T4" fmla="*/ 21600 h 21600"/>
              </a:gdLst>
              <a:rect l="T1" t="T2" r="T3" b="T4"/>
              <a:pathLst>
                <a:path w="21600" h="21600">
                  <a:moveTo>
                    <a:pt x="0" y="13169"/>
                  </a:moveTo>
                  <a:lnTo>
                    <a:pt x="0" y="1708"/>
                  </a:lnTo>
                  <a:lnTo>
                    <a:pt x="67" y="1776"/>
                  </a:lnTo>
                  <a:cubicBezTo>
                    <a:pt x="291" y="1493"/>
                    <a:pt x="502" y="2157"/>
                    <a:pt x="721" y="2175"/>
                  </a:cubicBezTo>
                  <a:cubicBezTo>
                    <a:pt x="820" y="2185"/>
                    <a:pt x="917" y="2335"/>
                    <a:pt x="987" y="1550"/>
                  </a:cubicBezTo>
                  <a:cubicBezTo>
                    <a:pt x="996" y="1446"/>
                    <a:pt x="1040" y="1503"/>
                    <a:pt x="1067" y="1536"/>
                  </a:cubicBezTo>
                  <a:cubicBezTo>
                    <a:pt x="1127" y="1606"/>
                    <a:pt x="1186" y="1785"/>
                    <a:pt x="1246" y="1780"/>
                  </a:cubicBezTo>
                  <a:cubicBezTo>
                    <a:pt x="1369" y="1776"/>
                    <a:pt x="1492" y="1700"/>
                    <a:pt x="1615" y="1616"/>
                  </a:cubicBezTo>
                  <a:cubicBezTo>
                    <a:pt x="1661" y="1583"/>
                    <a:pt x="1705" y="1456"/>
                    <a:pt x="1751" y="1366"/>
                  </a:cubicBezTo>
                  <a:cubicBezTo>
                    <a:pt x="1776" y="1315"/>
                    <a:pt x="1803" y="1178"/>
                    <a:pt x="1826" y="1206"/>
                  </a:cubicBezTo>
                  <a:cubicBezTo>
                    <a:pt x="1962" y="1371"/>
                    <a:pt x="2086" y="966"/>
                    <a:pt x="2215" y="764"/>
                  </a:cubicBezTo>
                  <a:cubicBezTo>
                    <a:pt x="2274" y="670"/>
                    <a:pt x="2330" y="444"/>
                    <a:pt x="2387" y="289"/>
                  </a:cubicBezTo>
                  <a:cubicBezTo>
                    <a:pt x="2402" y="247"/>
                    <a:pt x="2419" y="209"/>
                    <a:pt x="2434" y="218"/>
                  </a:cubicBezTo>
                  <a:cubicBezTo>
                    <a:pt x="2520" y="275"/>
                    <a:pt x="2605" y="355"/>
                    <a:pt x="2690" y="416"/>
                  </a:cubicBezTo>
                  <a:cubicBezTo>
                    <a:pt x="2768" y="472"/>
                    <a:pt x="2846" y="491"/>
                    <a:pt x="2882" y="1183"/>
                  </a:cubicBezTo>
                  <a:cubicBezTo>
                    <a:pt x="2888" y="1291"/>
                    <a:pt x="2906" y="1371"/>
                    <a:pt x="2920" y="1442"/>
                  </a:cubicBezTo>
                  <a:cubicBezTo>
                    <a:pt x="3133" y="2528"/>
                    <a:pt x="3247" y="2500"/>
                    <a:pt x="3455" y="1352"/>
                  </a:cubicBezTo>
                  <a:cubicBezTo>
                    <a:pt x="3476" y="1235"/>
                    <a:pt x="3523" y="1150"/>
                    <a:pt x="3537" y="1244"/>
                  </a:cubicBezTo>
                  <a:cubicBezTo>
                    <a:pt x="3659" y="2025"/>
                    <a:pt x="3793" y="1940"/>
                    <a:pt x="3934" y="1696"/>
                  </a:cubicBezTo>
                  <a:cubicBezTo>
                    <a:pt x="3971" y="1630"/>
                    <a:pt x="4023" y="1630"/>
                    <a:pt x="4050" y="1785"/>
                  </a:cubicBezTo>
                  <a:cubicBezTo>
                    <a:pt x="4182" y="2505"/>
                    <a:pt x="4323" y="2401"/>
                    <a:pt x="4465" y="2190"/>
                  </a:cubicBezTo>
                  <a:cubicBezTo>
                    <a:pt x="4488" y="2157"/>
                    <a:pt x="4515" y="1978"/>
                    <a:pt x="4524" y="1813"/>
                  </a:cubicBezTo>
                  <a:cubicBezTo>
                    <a:pt x="4558" y="1230"/>
                    <a:pt x="4623" y="1032"/>
                    <a:pt x="4693" y="868"/>
                  </a:cubicBezTo>
                  <a:cubicBezTo>
                    <a:pt x="4805" y="599"/>
                    <a:pt x="4915" y="284"/>
                    <a:pt x="5027" y="30"/>
                  </a:cubicBezTo>
                  <a:cubicBezTo>
                    <a:pt x="5055" y="-30"/>
                    <a:pt x="5089" y="7"/>
                    <a:pt x="5118" y="77"/>
                  </a:cubicBezTo>
                  <a:cubicBezTo>
                    <a:pt x="5216" y="317"/>
                    <a:pt x="5278" y="919"/>
                    <a:pt x="5347" y="1474"/>
                  </a:cubicBezTo>
                  <a:cubicBezTo>
                    <a:pt x="5377" y="1719"/>
                    <a:pt x="5418" y="1893"/>
                    <a:pt x="5458" y="2034"/>
                  </a:cubicBezTo>
                  <a:cubicBezTo>
                    <a:pt x="5563" y="2397"/>
                    <a:pt x="5670" y="2721"/>
                    <a:pt x="5775" y="3065"/>
                  </a:cubicBezTo>
                  <a:cubicBezTo>
                    <a:pt x="5785" y="3097"/>
                    <a:pt x="5794" y="3182"/>
                    <a:pt x="5802" y="3253"/>
                  </a:cubicBezTo>
                  <a:cubicBezTo>
                    <a:pt x="5880" y="3996"/>
                    <a:pt x="5957" y="4744"/>
                    <a:pt x="6036" y="5487"/>
                  </a:cubicBezTo>
                  <a:cubicBezTo>
                    <a:pt x="6051" y="5628"/>
                    <a:pt x="6072" y="5732"/>
                    <a:pt x="6088" y="5868"/>
                  </a:cubicBezTo>
                  <a:cubicBezTo>
                    <a:pt x="6111" y="6056"/>
                    <a:pt x="6140" y="6235"/>
                    <a:pt x="6152" y="6461"/>
                  </a:cubicBezTo>
                  <a:cubicBezTo>
                    <a:pt x="6189" y="7171"/>
                    <a:pt x="6261" y="7477"/>
                    <a:pt x="6351" y="7609"/>
                  </a:cubicBezTo>
                  <a:cubicBezTo>
                    <a:pt x="6433" y="7731"/>
                    <a:pt x="6515" y="7835"/>
                    <a:pt x="6597" y="7976"/>
                  </a:cubicBezTo>
                  <a:cubicBezTo>
                    <a:pt x="6696" y="8145"/>
                    <a:pt x="6795" y="8329"/>
                    <a:pt x="6894" y="8536"/>
                  </a:cubicBezTo>
                  <a:cubicBezTo>
                    <a:pt x="6936" y="8625"/>
                    <a:pt x="6981" y="8729"/>
                    <a:pt x="7018" y="8912"/>
                  </a:cubicBezTo>
                  <a:cubicBezTo>
                    <a:pt x="7120" y="9420"/>
                    <a:pt x="7230" y="9763"/>
                    <a:pt x="7351" y="9627"/>
                  </a:cubicBezTo>
                  <a:cubicBezTo>
                    <a:pt x="7447" y="9519"/>
                    <a:pt x="7528" y="9796"/>
                    <a:pt x="7588" y="10229"/>
                  </a:cubicBezTo>
                  <a:cubicBezTo>
                    <a:pt x="7698" y="11015"/>
                    <a:pt x="7815" y="10836"/>
                    <a:pt x="7931" y="10582"/>
                  </a:cubicBezTo>
                  <a:cubicBezTo>
                    <a:pt x="7991" y="10450"/>
                    <a:pt x="8040" y="10469"/>
                    <a:pt x="8097" y="10596"/>
                  </a:cubicBezTo>
                  <a:cubicBezTo>
                    <a:pt x="8229" y="10892"/>
                    <a:pt x="8317" y="11697"/>
                    <a:pt x="8403" y="12403"/>
                  </a:cubicBezTo>
                  <a:cubicBezTo>
                    <a:pt x="8475" y="13005"/>
                    <a:pt x="8557" y="13343"/>
                    <a:pt x="8646" y="13597"/>
                  </a:cubicBezTo>
                  <a:cubicBezTo>
                    <a:pt x="8759" y="13922"/>
                    <a:pt x="8848" y="13800"/>
                    <a:pt x="8902" y="13019"/>
                  </a:cubicBezTo>
                  <a:cubicBezTo>
                    <a:pt x="8917" y="12798"/>
                    <a:pt x="8944" y="12539"/>
                    <a:pt x="8972" y="12473"/>
                  </a:cubicBezTo>
                  <a:cubicBezTo>
                    <a:pt x="9108" y="12144"/>
                    <a:pt x="9246" y="11664"/>
                    <a:pt x="9392" y="11956"/>
                  </a:cubicBezTo>
                  <a:cubicBezTo>
                    <a:pt x="9594" y="12356"/>
                    <a:pt x="9791" y="12332"/>
                    <a:pt x="9992" y="11937"/>
                  </a:cubicBezTo>
                  <a:cubicBezTo>
                    <a:pt x="10319" y="11297"/>
                    <a:pt x="10646" y="10620"/>
                    <a:pt x="10990" y="10761"/>
                  </a:cubicBezTo>
                  <a:cubicBezTo>
                    <a:pt x="11047" y="10784"/>
                    <a:pt x="11115" y="10497"/>
                    <a:pt x="11164" y="10215"/>
                  </a:cubicBezTo>
                  <a:cubicBezTo>
                    <a:pt x="11258" y="9679"/>
                    <a:pt x="11254" y="9636"/>
                    <a:pt x="11360" y="10079"/>
                  </a:cubicBezTo>
                  <a:cubicBezTo>
                    <a:pt x="11385" y="10187"/>
                    <a:pt x="11416" y="10253"/>
                    <a:pt x="11435" y="10413"/>
                  </a:cubicBezTo>
                  <a:cubicBezTo>
                    <a:pt x="11529" y="11227"/>
                    <a:pt x="11646" y="11029"/>
                    <a:pt x="11763" y="10911"/>
                  </a:cubicBezTo>
                  <a:cubicBezTo>
                    <a:pt x="11783" y="10888"/>
                    <a:pt x="11808" y="10855"/>
                    <a:pt x="11825" y="10921"/>
                  </a:cubicBezTo>
                  <a:cubicBezTo>
                    <a:pt x="11904" y="11217"/>
                    <a:pt x="11970" y="11114"/>
                    <a:pt x="12039" y="10709"/>
                  </a:cubicBezTo>
                  <a:cubicBezTo>
                    <a:pt x="12098" y="10361"/>
                    <a:pt x="12167" y="10154"/>
                    <a:pt x="12237" y="10587"/>
                  </a:cubicBezTo>
                  <a:cubicBezTo>
                    <a:pt x="12393" y="11546"/>
                    <a:pt x="12560" y="11593"/>
                    <a:pt x="12736" y="10987"/>
                  </a:cubicBezTo>
                  <a:cubicBezTo>
                    <a:pt x="12862" y="10554"/>
                    <a:pt x="12986" y="10455"/>
                    <a:pt x="13119" y="10892"/>
                  </a:cubicBezTo>
                  <a:cubicBezTo>
                    <a:pt x="13170" y="11062"/>
                    <a:pt x="13236" y="10949"/>
                    <a:pt x="13295" y="10987"/>
                  </a:cubicBezTo>
                  <a:cubicBezTo>
                    <a:pt x="13329" y="11005"/>
                    <a:pt x="13366" y="11010"/>
                    <a:pt x="13395" y="11128"/>
                  </a:cubicBezTo>
                  <a:cubicBezTo>
                    <a:pt x="13472" y="11429"/>
                    <a:pt x="13543" y="11815"/>
                    <a:pt x="13620" y="12111"/>
                  </a:cubicBezTo>
                  <a:cubicBezTo>
                    <a:pt x="13658" y="12252"/>
                    <a:pt x="13702" y="12327"/>
                    <a:pt x="13744" y="12332"/>
                  </a:cubicBezTo>
                  <a:cubicBezTo>
                    <a:pt x="13868" y="12356"/>
                    <a:pt x="13992" y="12356"/>
                    <a:pt x="14116" y="12313"/>
                  </a:cubicBezTo>
                  <a:cubicBezTo>
                    <a:pt x="14320" y="12247"/>
                    <a:pt x="14527" y="12233"/>
                    <a:pt x="14674" y="10831"/>
                  </a:cubicBezTo>
                  <a:cubicBezTo>
                    <a:pt x="14686" y="10718"/>
                    <a:pt x="14712" y="10653"/>
                    <a:pt x="14732" y="10634"/>
                  </a:cubicBezTo>
                  <a:cubicBezTo>
                    <a:pt x="14826" y="10544"/>
                    <a:pt x="14923" y="10535"/>
                    <a:pt x="15016" y="10389"/>
                  </a:cubicBezTo>
                  <a:cubicBezTo>
                    <a:pt x="15090" y="10272"/>
                    <a:pt x="15152" y="10309"/>
                    <a:pt x="15209" y="10723"/>
                  </a:cubicBezTo>
                  <a:cubicBezTo>
                    <a:pt x="15282" y="11269"/>
                    <a:pt x="15372" y="11589"/>
                    <a:pt x="15471" y="11415"/>
                  </a:cubicBezTo>
                  <a:cubicBezTo>
                    <a:pt x="15569" y="11245"/>
                    <a:pt x="15634" y="11612"/>
                    <a:pt x="15707" y="11993"/>
                  </a:cubicBezTo>
                  <a:cubicBezTo>
                    <a:pt x="15760" y="12271"/>
                    <a:pt x="15820" y="12619"/>
                    <a:pt x="15878" y="12647"/>
                  </a:cubicBezTo>
                  <a:cubicBezTo>
                    <a:pt x="16012" y="12708"/>
                    <a:pt x="16126" y="13677"/>
                    <a:pt x="16271" y="13127"/>
                  </a:cubicBezTo>
                  <a:cubicBezTo>
                    <a:pt x="16280" y="13089"/>
                    <a:pt x="16298" y="13184"/>
                    <a:pt x="16312" y="13207"/>
                  </a:cubicBezTo>
                  <a:cubicBezTo>
                    <a:pt x="16422" y="13386"/>
                    <a:pt x="16526" y="13212"/>
                    <a:pt x="16607" y="12624"/>
                  </a:cubicBezTo>
                  <a:cubicBezTo>
                    <a:pt x="16713" y="11857"/>
                    <a:pt x="16831" y="11782"/>
                    <a:pt x="16961" y="12031"/>
                  </a:cubicBezTo>
                  <a:cubicBezTo>
                    <a:pt x="17003" y="12111"/>
                    <a:pt x="17045" y="12167"/>
                    <a:pt x="17088" y="12233"/>
                  </a:cubicBezTo>
                  <a:cubicBezTo>
                    <a:pt x="17146" y="12327"/>
                    <a:pt x="17204" y="12426"/>
                    <a:pt x="17261" y="12520"/>
                  </a:cubicBezTo>
                  <a:cubicBezTo>
                    <a:pt x="17317" y="12614"/>
                    <a:pt x="17379" y="12774"/>
                    <a:pt x="17422" y="12370"/>
                  </a:cubicBezTo>
                  <a:cubicBezTo>
                    <a:pt x="17459" y="12022"/>
                    <a:pt x="17486" y="12054"/>
                    <a:pt x="17520" y="12356"/>
                  </a:cubicBezTo>
                  <a:cubicBezTo>
                    <a:pt x="17639" y="13409"/>
                    <a:pt x="17783" y="14068"/>
                    <a:pt x="17966" y="14115"/>
                  </a:cubicBezTo>
                  <a:cubicBezTo>
                    <a:pt x="18004" y="14124"/>
                    <a:pt x="18043" y="14190"/>
                    <a:pt x="18080" y="14261"/>
                  </a:cubicBezTo>
                  <a:cubicBezTo>
                    <a:pt x="18103" y="14303"/>
                    <a:pt x="18130" y="14350"/>
                    <a:pt x="18144" y="14477"/>
                  </a:cubicBezTo>
                  <a:cubicBezTo>
                    <a:pt x="18251" y="15446"/>
                    <a:pt x="18385" y="16119"/>
                    <a:pt x="18531" y="16660"/>
                  </a:cubicBezTo>
                  <a:cubicBezTo>
                    <a:pt x="18583" y="16853"/>
                    <a:pt x="18639" y="17046"/>
                    <a:pt x="18695" y="17102"/>
                  </a:cubicBezTo>
                  <a:cubicBezTo>
                    <a:pt x="18754" y="17159"/>
                    <a:pt x="18816" y="17065"/>
                    <a:pt x="18876" y="17013"/>
                  </a:cubicBezTo>
                  <a:cubicBezTo>
                    <a:pt x="18911" y="16985"/>
                    <a:pt x="18952" y="16989"/>
                    <a:pt x="18980" y="16853"/>
                  </a:cubicBezTo>
                  <a:cubicBezTo>
                    <a:pt x="19070" y="16425"/>
                    <a:pt x="19156" y="15964"/>
                    <a:pt x="19240" y="15465"/>
                  </a:cubicBezTo>
                  <a:cubicBezTo>
                    <a:pt x="19311" y="15037"/>
                    <a:pt x="19325" y="14976"/>
                    <a:pt x="19387" y="15512"/>
                  </a:cubicBezTo>
                  <a:cubicBezTo>
                    <a:pt x="19451" y="16063"/>
                    <a:pt x="19530" y="16349"/>
                    <a:pt x="19618" y="16467"/>
                  </a:cubicBezTo>
                  <a:cubicBezTo>
                    <a:pt x="19756" y="16651"/>
                    <a:pt x="19896" y="16806"/>
                    <a:pt x="20036" y="16895"/>
                  </a:cubicBezTo>
                  <a:cubicBezTo>
                    <a:pt x="20162" y="16975"/>
                    <a:pt x="20223" y="16542"/>
                    <a:pt x="20248" y="15559"/>
                  </a:cubicBezTo>
                  <a:cubicBezTo>
                    <a:pt x="20263" y="15013"/>
                    <a:pt x="20281" y="14421"/>
                    <a:pt x="20358" y="14275"/>
                  </a:cubicBezTo>
                  <a:cubicBezTo>
                    <a:pt x="20483" y="14040"/>
                    <a:pt x="20614" y="13936"/>
                    <a:pt x="20675" y="12784"/>
                  </a:cubicBezTo>
                  <a:cubicBezTo>
                    <a:pt x="20710" y="13038"/>
                    <a:pt x="20731" y="13188"/>
                    <a:pt x="20751" y="13339"/>
                  </a:cubicBezTo>
                  <a:cubicBezTo>
                    <a:pt x="20807" y="13757"/>
                    <a:pt x="20924" y="13936"/>
                    <a:pt x="20984" y="13574"/>
                  </a:cubicBezTo>
                  <a:cubicBezTo>
                    <a:pt x="21071" y="13047"/>
                    <a:pt x="21152" y="13146"/>
                    <a:pt x="21236" y="13555"/>
                  </a:cubicBezTo>
                  <a:cubicBezTo>
                    <a:pt x="21306" y="13894"/>
                    <a:pt x="21380" y="14024"/>
                    <a:pt x="21455" y="14036"/>
                  </a:cubicBezTo>
                  <a:lnTo>
                    <a:pt x="21600" y="13884"/>
                  </a:lnTo>
                  <a:lnTo>
                    <a:pt x="21600" y="18138"/>
                  </a:lnTo>
                  <a:lnTo>
                    <a:pt x="21466" y="18377"/>
                  </a:lnTo>
                  <a:cubicBezTo>
                    <a:pt x="21395" y="18513"/>
                    <a:pt x="21326" y="18758"/>
                    <a:pt x="21254" y="18848"/>
                  </a:cubicBezTo>
                  <a:cubicBezTo>
                    <a:pt x="21083" y="19059"/>
                    <a:pt x="20911" y="19210"/>
                    <a:pt x="20739" y="19379"/>
                  </a:cubicBezTo>
                  <a:cubicBezTo>
                    <a:pt x="20561" y="19553"/>
                    <a:pt x="20384" y="19737"/>
                    <a:pt x="20207" y="19892"/>
                  </a:cubicBezTo>
                  <a:cubicBezTo>
                    <a:pt x="20110" y="19972"/>
                    <a:pt x="20012" y="19986"/>
                    <a:pt x="19915" y="20061"/>
                  </a:cubicBezTo>
                  <a:cubicBezTo>
                    <a:pt x="19829" y="20127"/>
                    <a:pt x="19745" y="20249"/>
                    <a:pt x="19660" y="20329"/>
                  </a:cubicBezTo>
                  <a:cubicBezTo>
                    <a:pt x="19586" y="20395"/>
                    <a:pt x="19511" y="20433"/>
                    <a:pt x="19438" y="20499"/>
                  </a:cubicBezTo>
                  <a:cubicBezTo>
                    <a:pt x="19319" y="20607"/>
                    <a:pt x="19202" y="20729"/>
                    <a:pt x="19084" y="20842"/>
                  </a:cubicBezTo>
                  <a:cubicBezTo>
                    <a:pt x="19035" y="20884"/>
                    <a:pt x="18983" y="21002"/>
                    <a:pt x="18937" y="20932"/>
                  </a:cubicBezTo>
                  <a:cubicBezTo>
                    <a:pt x="18821" y="20753"/>
                    <a:pt x="18706" y="20804"/>
                    <a:pt x="18590" y="20927"/>
                  </a:cubicBezTo>
                  <a:cubicBezTo>
                    <a:pt x="18551" y="20969"/>
                    <a:pt x="18508" y="20960"/>
                    <a:pt x="18470" y="20880"/>
                  </a:cubicBezTo>
                  <a:cubicBezTo>
                    <a:pt x="18391" y="20720"/>
                    <a:pt x="18315" y="20494"/>
                    <a:pt x="18238" y="20296"/>
                  </a:cubicBezTo>
                  <a:cubicBezTo>
                    <a:pt x="18229" y="20273"/>
                    <a:pt x="18219" y="20268"/>
                    <a:pt x="18210" y="20254"/>
                  </a:cubicBezTo>
                  <a:cubicBezTo>
                    <a:pt x="18159" y="20174"/>
                    <a:pt x="18109" y="20094"/>
                    <a:pt x="18058" y="20024"/>
                  </a:cubicBezTo>
                  <a:cubicBezTo>
                    <a:pt x="18030" y="19986"/>
                    <a:pt x="18002" y="19981"/>
                    <a:pt x="17974" y="19948"/>
                  </a:cubicBezTo>
                  <a:cubicBezTo>
                    <a:pt x="17867" y="19817"/>
                    <a:pt x="17750" y="20038"/>
                    <a:pt x="17657" y="19468"/>
                  </a:cubicBezTo>
                  <a:cubicBezTo>
                    <a:pt x="17597" y="19102"/>
                    <a:pt x="17539" y="19186"/>
                    <a:pt x="17475" y="19243"/>
                  </a:cubicBezTo>
                  <a:cubicBezTo>
                    <a:pt x="17426" y="19285"/>
                    <a:pt x="17377" y="19271"/>
                    <a:pt x="17327" y="19276"/>
                  </a:cubicBezTo>
                  <a:cubicBezTo>
                    <a:pt x="17241" y="19290"/>
                    <a:pt x="17155" y="19294"/>
                    <a:pt x="17068" y="19318"/>
                  </a:cubicBezTo>
                  <a:cubicBezTo>
                    <a:pt x="17041" y="19327"/>
                    <a:pt x="17012" y="19445"/>
                    <a:pt x="16985" y="19426"/>
                  </a:cubicBezTo>
                  <a:cubicBezTo>
                    <a:pt x="16861" y="19337"/>
                    <a:pt x="16736" y="19196"/>
                    <a:pt x="16611" y="19116"/>
                  </a:cubicBezTo>
                  <a:cubicBezTo>
                    <a:pt x="16540" y="19069"/>
                    <a:pt x="16468" y="19158"/>
                    <a:pt x="16397" y="19092"/>
                  </a:cubicBezTo>
                  <a:cubicBezTo>
                    <a:pt x="16316" y="19017"/>
                    <a:pt x="16237" y="18824"/>
                    <a:pt x="16157" y="18706"/>
                  </a:cubicBezTo>
                  <a:cubicBezTo>
                    <a:pt x="16135" y="18673"/>
                    <a:pt x="16110" y="18716"/>
                    <a:pt x="16087" y="18725"/>
                  </a:cubicBezTo>
                  <a:cubicBezTo>
                    <a:pt x="16060" y="18735"/>
                    <a:pt x="16034" y="18753"/>
                    <a:pt x="16008" y="18758"/>
                  </a:cubicBezTo>
                  <a:cubicBezTo>
                    <a:pt x="15928" y="18768"/>
                    <a:pt x="15847" y="18753"/>
                    <a:pt x="15767" y="18786"/>
                  </a:cubicBezTo>
                  <a:cubicBezTo>
                    <a:pt x="15717" y="18805"/>
                    <a:pt x="15666" y="18998"/>
                    <a:pt x="15620" y="18927"/>
                  </a:cubicBezTo>
                  <a:cubicBezTo>
                    <a:pt x="15527" y="18791"/>
                    <a:pt x="15434" y="19097"/>
                    <a:pt x="15341" y="18843"/>
                  </a:cubicBezTo>
                  <a:cubicBezTo>
                    <a:pt x="15312" y="18768"/>
                    <a:pt x="15273" y="18956"/>
                    <a:pt x="15238" y="18965"/>
                  </a:cubicBezTo>
                  <a:cubicBezTo>
                    <a:pt x="15151" y="18989"/>
                    <a:pt x="15064" y="18984"/>
                    <a:pt x="14977" y="18979"/>
                  </a:cubicBezTo>
                  <a:cubicBezTo>
                    <a:pt x="14899" y="18975"/>
                    <a:pt x="14818" y="19040"/>
                    <a:pt x="14743" y="18909"/>
                  </a:cubicBezTo>
                  <a:cubicBezTo>
                    <a:pt x="14664" y="18768"/>
                    <a:pt x="14594" y="18786"/>
                    <a:pt x="14517" y="18946"/>
                  </a:cubicBezTo>
                  <a:cubicBezTo>
                    <a:pt x="14465" y="19054"/>
                    <a:pt x="14410" y="19069"/>
                    <a:pt x="14356" y="19102"/>
                  </a:cubicBezTo>
                  <a:cubicBezTo>
                    <a:pt x="14298" y="19139"/>
                    <a:pt x="14234" y="19040"/>
                    <a:pt x="14181" y="19196"/>
                  </a:cubicBezTo>
                  <a:cubicBezTo>
                    <a:pt x="14024" y="19657"/>
                    <a:pt x="13862" y="19755"/>
                    <a:pt x="13698" y="19755"/>
                  </a:cubicBezTo>
                  <a:cubicBezTo>
                    <a:pt x="13668" y="19755"/>
                    <a:pt x="13637" y="19690"/>
                    <a:pt x="13608" y="19619"/>
                  </a:cubicBezTo>
                  <a:cubicBezTo>
                    <a:pt x="13440" y="19196"/>
                    <a:pt x="13272" y="19233"/>
                    <a:pt x="13101" y="19492"/>
                  </a:cubicBezTo>
                  <a:cubicBezTo>
                    <a:pt x="13065" y="19548"/>
                    <a:pt x="13026" y="19558"/>
                    <a:pt x="12990" y="19501"/>
                  </a:cubicBezTo>
                  <a:cubicBezTo>
                    <a:pt x="12891" y="19337"/>
                    <a:pt x="12794" y="19064"/>
                    <a:pt x="12694" y="18946"/>
                  </a:cubicBezTo>
                  <a:cubicBezTo>
                    <a:pt x="12528" y="18753"/>
                    <a:pt x="12385" y="19403"/>
                    <a:pt x="12237" y="19826"/>
                  </a:cubicBezTo>
                  <a:cubicBezTo>
                    <a:pt x="12096" y="20226"/>
                    <a:pt x="11976" y="21129"/>
                    <a:pt x="11809" y="20927"/>
                  </a:cubicBezTo>
                  <a:cubicBezTo>
                    <a:pt x="11792" y="20908"/>
                    <a:pt x="11774" y="21035"/>
                    <a:pt x="11755" y="21068"/>
                  </a:cubicBezTo>
                  <a:cubicBezTo>
                    <a:pt x="11704" y="21157"/>
                    <a:pt x="11653" y="21265"/>
                    <a:pt x="11601" y="21308"/>
                  </a:cubicBezTo>
                  <a:cubicBezTo>
                    <a:pt x="11538" y="21364"/>
                    <a:pt x="11474" y="21345"/>
                    <a:pt x="11411" y="21393"/>
                  </a:cubicBezTo>
                  <a:cubicBezTo>
                    <a:pt x="11330" y="21449"/>
                    <a:pt x="11250" y="21600"/>
                    <a:pt x="11170" y="21600"/>
                  </a:cubicBezTo>
                  <a:cubicBezTo>
                    <a:pt x="11105" y="21600"/>
                    <a:pt x="11041" y="21425"/>
                    <a:pt x="10977" y="21341"/>
                  </a:cubicBezTo>
                  <a:cubicBezTo>
                    <a:pt x="10886" y="21223"/>
                    <a:pt x="10787" y="21256"/>
                    <a:pt x="10707" y="20955"/>
                  </a:cubicBezTo>
                  <a:cubicBezTo>
                    <a:pt x="10622" y="20635"/>
                    <a:pt x="10541" y="20489"/>
                    <a:pt x="10452" y="20588"/>
                  </a:cubicBezTo>
                  <a:cubicBezTo>
                    <a:pt x="10423" y="20621"/>
                    <a:pt x="10385" y="20819"/>
                    <a:pt x="10372" y="21021"/>
                  </a:cubicBezTo>
                  <a:cubicBezTo>
                    <a:pt x="10343" y="21472"/>
                    <a:pt x="10302" y="21552"/>
                    <a:pt x="10248" y="21397"/>
                  </a:cubicBezTo>
                  <a:cubicBezTo>
                    <a:pt x="10200" y="21265"/>
                    <a:pt x="10142" y="21200"/>
                    <a:pt x="10110" y="20946"/>
                  </a:cubicBezTo>
                  <a:cubicBezTo>
                    <a:pt x="10018" y="20226"/>
                    <a:pt x="9901" y="20202"/>
                    <a:pt x="9787" y="20009"/>
                  </a:cubicBezTo>
                  <a:cubicBezTo>
                    <a:pt x="9717" y="19892"/>
                    <a:pt x="9652" y="19887"/>
                    <a:pt x="9583" y="19967"/>
                  </a:cubicBezTo>
                  <a:cubicBezTo>
                    <a:pt x="9432" y="20146"/>
                    <a:pt x="9285" y="19892"/>
                    <a:pt x="9139" y="19567"/>
                  </a:cubicBezTo>
                  <a:cubicBezTo>
                    <a:pt x="9043" y="19351"/>
                    <a:pt x="8945" y="19219"/>
                    <a:pt x="8850" y="18998"/>
                  </a:cubicBezTo>
                  <a:cubicBezTo>
                    <a:pt x="8778" y="18829"/>
                    <a:pt x="8707" y="18626"/>
                    <a:pt x="8641" y="18354"/>
                  </a:cubicBezTo>
                  <a:cubicBezTo>
                    <a:pt x="8547" y="17954"/>
                    <a:pt x="8464" y="17352"/>
                    <a:pt x="8343" y="17511"/>
                  </a:cubicBezTo>
                  <a:cubicBezTo>
                    <a:pt x="8237" y="17653"/>
                    <a:pt x="8141" y="17356"/>
                    <a:pt x="8044" y="17074"/>
                  </a:cubicBezTo>
                  <a:cubicBezTo>
                    <a:pt x="7972" y="16867"/>
                    <a:pt x="7901" y="16655"/>
                    <a:pt x="7827" y="16524"/>
                  </a:cubicBezTo>
                  <a:cubicBezTo>
                    <a:pt x="7740" y="16368"/>
                    <a:pt x="7641" y="16434"/>
                    <a:pt x="7563" y="16147"/>
                  </a:cubicBezTo>
                  <a:cubicBezTo>
                    <a:pt x="7481" y="15846"/>
                    <a:pt x="7413" y="16048"/>
                    <a:pt x="7341" y="16133"/>
                  </a:cubicBezTo>
                  <a:cubicBezTo>
                    <a:pt x="7225" y="16265"/>
                    <a:pt x="7110" y="16509"/>
                    <a:pt x="6993" y="16199"/>
                  </a:cubicBezTo>
                  <a:cubicBezTo>
                    <a:pt x="6850" y="15823"/>
                    <a:pt x="6709" y="15418"/>
                    <a:pt x="6567" y="15061"/>
                  </a:cubicBezTo>
                  <a:cubicBezTo>
                    <a:pt x="6511" y="14924"/>
                    <a:pt x="6452" y="14868"/>
                    <a:pt x="6394" y="14806"/>
                  </a:cubicBezTo>
                  <a:cubicBezTo>
                    <a:pt x="6340" y="14755"/>
                    <a:pt x="6274" y="14886"/>
                    <a:pt x="6232" y="14689"/>
                  </a:cubicBezTo>
                  <a:cubicBezTo>
                    <a:pt x="6124" y="14181"/>
                    <a:pt x="6013" y="13932"/>
                    <a:pt x="5889" y="13932"/>
                  </a:cubicBezTo>
                  <a:cubicBezTo>
                    <a:pt x="5842" y="13932"/>
                    <a:pt x="5796" y="13720"/>
                    <a:pt x="5749" y="13682"/>
                  </a:cubicBezTo>
                  <a:cubicBezTo>
                    <a:pt x="5684" y="13635"/>
                    <a:pt x="5610" y="13508"/>
                    <a:pt x="5553" y="13687"/>
                  </a:cubicBezTo>
                  <a:cubicBezTo>
                    <a:pt x="5421" y="14110"/>
                    <a:pt x="5313" y="13757"/>
                    <a:pt x="5197" y="13339"/>
                  </a:cubicBezTo>
                  <a:cubicBezTo>
                    <a:pt x="5083" y="12925"/>
                    <a:pt x="4963" y="12595"/>
                    <a:pt x="4842" y="12323"/>
                  </a:cubicBezTo>
                  <a:cubicBezTo>
                    <a:pt x="4797" y="12224"/>
                    <a:pt x="4742" y="12388"/>
                    <a:pt x="4692" y="12421"/>
                  </a:cubicBezTo>
                  <a:cubicBezTo>
                    <a:pt x="4674" y="12431"/>
                    <a:pt x="4654" y="12445"/>
                    <a:pt x="4638" y="12398"/>
                  </a:cubicBezTo>
                  <a:cubicBezTo>
                    <a:pt x="4481" y="11946"/>
                    <a:pt x="4322" y="11603"/>
                    <a:pt x="4152" y="11838"/>
                  </a:cubicBezTo>
                  <a:cubicBezTo>
                    <a:pt x="4137" y="11862"/>
                    <a:pt x="4119" y="11810"/>
                    <a:pt x="4104" y="11777"/>
                  </a:cubicBezTo>
                  <a:cubicBezTo>
                    <a:pt x="4027" y="11608"/>
                    <a:pt x="3953" y="11339"/>
                    <a:pt x="3876" y="11278"/>
                  </a:cubicBezTo>
                  <a:cubicBezTo>
                    <a:pt x="3685" y="11128"/>
                    <a:pt x="3493" y="11067"/>
                    <a:pt x="3301" y="10968"/>
                  </a:cubicBezTo>
                  <a:cubicBezTo>
                    <a:pt x="3289" y="10963"/>
                    <a:pt x="3276" y="10963"/>
                    <a:pt x="3265" y="10930"/>
                  </a:cubicBezTo>
                  <a:cubicBezTo>
                    <a:pt x="3194" y="10728"/>
                    <a:pt x="3133" y="10794"/>
                    <a:pt x="3073" y="11179"/>
                  </a:cubicBezTo>
                  <a:cubicBezTo>
                    <a:pt x="3046" y="11349"/>
                    <a:pt x="3010" y="11438"/>
                    <a:pt x="2977" y="11532"/>
                  </a:cubicBezTo>
                  <a:cubicBezTo>
                    <a:pt x="2929" y="11673"/>
                    <a:pt x="2879" y="11810"/>
                    <a:pt x="2828" y="11899"/>
                  </a:cubicBezTo>
                  <a:cubicBezTo>
                    <a:pt x="2779" y="11984"/>
                    <a:pt x="2725" y="12102"/>
                    <a:pt x="2677" y="12036"/>
                  </a:cubicBezTo>
                  <a:cubicBezTo>
                    <a:pt x="2591" y="11918"/>
                    <a:pt x="2509" y="11655"/>
                    <a:pt x="2423" y="11481"/>
                  </a:cubicBezTo>
                  <a:cubicBezTo>
                    <a:pt x="2394" y="11419"/>
                    <a:pt x="2362" y="11429"/>
                    <a:pt x="2331" y="11424"/>
                  </a:cubicBezTo>
                  <a:cubicBezTo>
                    <a:pt x="2261" y="11410"/>
                    <a:pt x="2189" y="11546"/>
                    <a:pt x="2125" y="11156"/>
                  </a:cubicBezTo>
                  <a:cubicBezTo>
                    <a:pt x="2066" y="10789"/>
                    <a:pt x="2007" y="10897"/>
                    <a:pt x="1945" y="11175"/>
                  </a:cubicBezTo>
                  <a:cubicBezTo>
                    <a:pt x="1901" y="11372"/>
                    <a:pt x="1850" y="11528"/>
                    <a:pt x="1801" y="11603"/>
                  </a:cubicBezTo>
                  <a:cubicBezTo>
                    <a:pt x="1732" y="11706"/>
                    <a:pt x="1664" y="11749"/>
                    <a:pt x="1591" y="11688"/>
                  </a:cubicBezTo>
                  <a:cubicBezTo>
                    <a:pt x="1538" y="11645"/>
                    <a:pt x="1496" y="11626"/>
                    <a:pt x="1455" y="11377"/>
                  </a:cubicBezTo>
                  <a:cubicBezTo>
                    <a:pt x="1448" y="11339"/>
                    <a:pt x="1436" y="11330"/>
                    <a:pt x="1427" y="11335"/>
                  </a:cubicBezTo>
                  <a:cubicBezTo>
                    <a:pt x="1309" y="11415"/>
                    <a:pt x="1192" y="11372"/>
                    <a:pt x="1073" y="11316"/>
                  </a:cubicBezTo>
                  <a:cubicBezTo>
                    <a:pt x="921" y="11241"/>
                    <a:pt x="761" y="11462"/>
                    <a:pt x="630" y="12252"/>
                  </a:cubicBezTo>
                  <a:cubicBezTo>
                    <a:pt x="611" y="12370"/>
                    <a:pt x="582" y="12421"/>
                    <a:pt x="557" y="12450"/>
                  </a:cubicBezTo>
                  <a:cubicBezTo>
                    <a:pt x="438" y="12572"/>
                    <a:pt x="319" y="12657"/>
                    <a:pt x="200" y="12793"/>
                  </a:cubicBezTo>
                  <a:cubicBezTo>
                    <a:pt x="135" y="12868"/>
                    <a:pt x="67" y="12934"/>
                    <a:pt x="8" y="13141"/>
                  </a:cubicBezTo>
                  <a:lnTo>
                    <a:pt x="0" y="13169"/>
                  </a:lnTo>
                  <a:close/>
                </a:path>
              </a:pathLst>
            </a:custGeom>
            <a:solidFill>
              <a:srgbClr val="FFFFFF"/>
            </a:solidFill>
            <a:ln w="12700" cmpd="sng" cap="flat">
              <a:noFill/>
              <a:prstDash val="solid"/>
              <a:round/>
            </a:ln>
          </p:spPr>
        </p:sp>
        <p:sp>
          <p:nvSpPr>
            <p:cNvPr id="17" name="曲线"/>
            <p:cNvSpPr>
              <a:spLocks/>
            </p:cNvSpPr>
            <p:nvPr/>
          </p:nvSpPr>
          <p:spPr>
            <a:xfrm rot="5400000">
              <a:off x="1086640" y="2991641"/>
              <a:ext cx="6858003" cy="874716"/>
            </a:xfrm>
            <a:custGeom>
              <a:gdLst>
                <a:gd name="T1" fmla="*/ 0 w 21600"/>
                <a:gd name="T2" fmla="*/ 0 h 21600"/>
                <a:gd name="T3" fmla="*/ 21600 w 21600"/>
                <a:gd name="T4" fmla="*/ 21600 h 21600"/>
              </a:gdLst>
              <a:rect l="T1" t="T2" r="T3" b="T4"/>
              <a:pathLst>
                <a:path w="21600" h="21600">
                  <a:moveTo>
                    <a:pt x="0" y="13169"/>
                  </a:moveTo>
                  <a:lnTo>
                    <a:pt x="0" y="1708"/>
                  </a:lnTo>
                  <a:lnTo>
                    <a:pt x="67" y="1776"/>
                  </a:lnTo>
                  <a:cubicBezTo>
                    <a:pt x="291" y="1493"/>
                    <a:pt x="502" y="2157"/>
                    <a:pt x="721" y="2175"/>
                  </a:cubicBezTo>
                  <a:cubicBezTo>
                    <a:pt x="820" y="2185"/>
                    <a:pt x="917" y="2335"/>
                    <a:pt x="987" y="1550"/>
                  </a:cubicBezTo>
                  <a:cubicBezTo>
                    <a:pt x="996" y="1446"/>
                    <a:pt x="1040" y="1503"/>
                    <a:pt x="1067" y="1536"/>
                  </a:cubicBezTo>
                  <a:cubicBezTo>
                    <a:pt x="1127" y="1606"/>
                    <a:pt x="1186" y="1785"/>
                    <a:pt x="1246" y="1780"/>
                  </a:cubicBezTo>
                  <a:cubicBezTo>
                    <a:pt x="1369" y="1776"/>
                    <a:pt x="1492" y="1700"/>
                    <a:pt x="1615" y="1616"/>
                  </a:cubicBezTo>
                  <a:cubicBezTo>
                    <a:pt x="1661" y="1583"/>
                    <a:pt x="1705" y="1456"/>
                    <a:pt x="1751" y="1366"/>
                  </a:cubicBezTo>
                  <a:cubicBezTo>
                    <a:pt x="1776" y="1315"/>
                    <a:pt x="1803" y="1178"/>
                    <a:pt x="1826" y="1206"/>
                  </a:cubicBezTo>
                  <a:cubicBezTo>
                    <a:pt x="1962" y="1371"/>
                    <a:pt x="2086" y="966"/>
                    <a:pt x="2215" y="764"/>
                  </a:cubicBezTo>
                  <a:cubicBezTo>
                    <a:pt x="2274" y="670"/>
                    <a:pt x="2330" y="444"/>
                    <a:pt x="2387" y="289"/>
                  </a:cubicBezTo>
                  <a:cubicBezTo>
                    <a:pt x="2402" y="247"/>
                    <a:pt x="2419" y="209"/>
                    <a:pt x="2434" y="218"/>
                  </a:cubicBezTo>
                  <a:cubicBezTo>
                    <a:pt x="2520" y="275"/>
                    <a:pt x="2605" y="355"/>
                    <a:pt x="2690" y="416"/>
                  </a:cubicBezTo>
                  <a:cubicBezTo>
                    <a:pt x="2768" y="472"/>
                    <a:pt x="2846" y="491"/>
                    <a:pt x="2882" y="1183"/>
                  </a:cubicBezTo>
                  <a:cubicBezTo>
                    <a:pt x="2888" y="1291"/>
                    <a:pt x="2906" y="1371"/>
                    <a:pt x="2920" y="1442"/>
                  </a:cubicBezTo>
                  <a:cubicBezTo>
                    <a:pt x="3133" y="2528"/>
                    <a:pt x="3247" y="2500"/>
                    <a:pt x="3455" y="1352"/>
                  </a:cubicBezTo>
                  <a:cubicBezTo>
                    <a:pt x="3476" y="1235"/>
                    <a:pt x="3523" y="1150"/>
                    <a:pt x="3537" y="1244"/>
                  </a:cubicBezTo>
                  <a:cubicBezTo>
                    <a:pt x="3659" y="2025"/>
                    <a:pt x="3793" y="1940"/>
                    <a:pt x="3934" y="1696"/>
                  </a:cubicBezTo>
                  <a:cubicBezTo>
                    <a:pt x="3971" y="1630"/>
                    <a:pt x="4023" y="1630"/>
                    <a:pt x="4050" y="1785"/>
                  </a:cubicBezTo>
                  <a:cubicBezTo>
                    <a:pt x="4182" y="2505"/>
                    <a:pt x="4323" y="2401"/>
                    <a:pt x="4465" y="2190"/>
                  </a:cubicBezTo>
                  <a:cubicBezTo>
                    <a:pt x="4488" y="2157"/>
                    <a:pt x="4515" y="1978"/>
                    <a:pt x="4524" y="1813"/>
                  </a:cubicBezTo>
                  <a:cubicBezTo>
                    <a:pt x="4558" y="1230"/>
                    <a:pt x="4623" y="1032"/>
                    <a:pt x="4693" y="868"/>
                  </a:cubicBezTo>
                  <a:cubicBezTo>
                    <a:pt x="4805" y="599"/>
                    <a:pt x="4915" y="284"/>
                    <a:pt x="5027" y="30"/>
                  </a:cubicBezTo>
                  <a:cubicBezTo>
                    <a:pt x="5055" y="-30"/>
                    <a:pt x="5089" y="7"/>
                    <a:pt x="5118" y="77"/>
                  </a:cubicBezTo>
                  <a:cubicBezTo>
                    <a:pt x="5216" y="317"/>
                    <a:pt x="5278" y="919"/>
                    <a:pt x="5347" y="1474"/>
                  </a:cubicBezTo>
                  <a:cubicBezTo>
                    <a:pt x="5377" y="1719"/>
                    <a:pt x="5418" y="1893"/>
                    <a:pt x="5458" y="2034"/>
                  </a:cubicBezTo>
                  <a:cubicBezTo>
                    <a:pt x="5563" y="2397"/>
                    <a:pt x="5670" y="2721"/>
                    <a:pt x="5775" y="3065"/>
                  </a:cubicBezTo>
                  <a:cubicBezTo>
                    <a:pt x="5785" y="3097"/>
                    <a:pt x="5794" y="3182"/>
                    <a:pt x="5802" y="3253"/>
                  </a:cubicBezTo>
                  <a:cubicBezTo>
                    <a:pt x="5880" y="3996"/>
                    <a:pt x="5957" y="4744"/>
                    <a:pt x="6036" y="5487"/>
                  </a:cubicBezTo>
                  <a:cubicBezTo>
                    <a:pt x="6051" y="5628"/>
                    <a:pt x="6072" y="5732"/>
                    <a:pt x="6088" y="5868"/>
                  </a:cubicBezTo>
                  <a:cubicBezTo>
                    <a:pt x="6111" y="6056"/>
                    <a:pt x="6140" y="6235"/>
                    <a:pt x="6152" y="6461"/>
                  </a:cubicBezTo>
                  <a:cubicBezTo>
                    <a:pt x="6189" y="7171"/>
                    <a:pt x="6261" y="7477"/>
                    <a:pt x="6351" y="7609"/>
                  </a:cubicBezTo>
                  <a:cubicBezTo>
                    <a:pt x="6433" y="7731"/>
                    <a:pt x="6515" y="7835"/>
                    <a:pt x="6597" y="7976"/>
                  </a:cubicBezTo>
                  <a:cubicBezTo>
                    <a:pt x="6696" y="8145"/>
                    <a:pt x="6795" y="8329"/>
                    <a:pt x="6894" y="8536"/>
                  </a:cubicBezTo>
                  <a:cubicBezTo>
                    <a:pt x="6936" y="8625"/>
                    <a:pt x="6981" y="8729"/>
                    <a:pt x="7018" y="8912"/>
                  </a:cubicBezTo>
                  <a:cubicBezTo>
                    <a:pt x="7120" y="9420"/>
                    <a:pt x="7230" y="9763"/>
                    <a:pt x="7351" y="9627"/>
                  </a:cubicBezTo>
                  <a:cubicBezTo>
                    <a:pt x="7447" y="9519"/>
                    <a:pt x="7528" y="9796"/>
                    <a:pt x="7588" y="10229"/>
                  </a:cubicBezTo>
                  <a:cubicBezTo>
                    <a:pt x="7698" y="11015"/>
                    <a:pt x="7815" y="10836"/>
                    <a:pt x="7931" y="10582"/>
                  </a:cubicBezTo>
                  <a:cubicBezTo>
                    <a:pt x="7991" y="10450"/>
                    <a:pt x="8040" y="10469"/>
                    <a:pt x="8097" y="10596"/>
                  </a:cubicBezTo>
                  <a:cubicBezTo>
                    <a:pt x="8229" y="10892"/>
                    <a:pt x="8317" y="11697"/>
                    <a:pt x="8403" y="12403"/>
                  </a:cubicBezTo>
                  <a:cubicBezTo>
                    <a:pt x="8475" y="13005"/>
                    <a:pt x="8557" y="13343"/>
                    <a:pt x="8646" y="13597"/>
                  </a:cubicBezTo>
                  <a:cubicBezTo>
                    <a:pt x="8759" y="13922"/>
                    <a:pt x="8848" y="13800"/>
                    <a:pt x="8902" y="13019"/>
                  </a:cubicBezTo>
                  <a:cubicBezTo>
                    <a:pt x="8917" y="12798"/>
                    <a:pt x="8944" y="12539"/>
                    <a:pt x="8972" y="12473"/>
                  </a:cubicBezTo>
                  <a:cubicBezTo>
                    <a:pt x="9108" y="12144"/>
                    <a:pt x="9246" y="11664"/>
                    <a:pt x="9392" y="11956"/>
                  </a:cubicBezTo>
                  <a:cubicBezTo>
                    <a:pt x="9594" y="12356"/>
                    <a:pt x="9791" y="12332"/>
                    <a:pt x="9992" y="11937"/>
                  </a:cubicBezTo>
                  <a:cubicBezTo>
                    <a:pt x="10319" y="11297"/>
                    <a:pt x="10646" y="10620"/>
                    <a:pt x="10990" y="10761"/>
                  </a:cubicBezTo>
                  <a:cubicBezTo>
                    <a:pt x="11047" y="10784"/>
                    <a:pt x="11115" y="10497"/>
                    <a:pt x="11164" y="10215"/>
                  </a:cubicBezTo>
                  <a:cubicBezTo>
                    <a:pt x="11258" y="9679"/>
                    <a:pt x="11254" y="9636"/>
                    <a:pt x="11360" y="10079"/>
                  </a:cubicBezTo>
                  <a:cubicBezTo>
                    <a:pt x="11385" y="10187"/>
                    <a:pt x="11416" y="10253"/>
                    <a:pt x="11435" y="10413"/>
                  </a:cubicBezTo>
                  <a:cubicBezTo>
                    <a:pt x="11529" y="11227"/>
                    <a:pt x="11646" y="11029"/>
                    <a:pt x="11763" y="10911"/>
                  </a:cubicBezTo>
                  <a:cubicBezTo>
                    <a:pt x="11783" y="10888"/>
                    <a:pt x="11808" y="10855"/>
                    <a:pt x="11825" y="10921"/>
                  </a:cubicBezTo>
                  <a:cubicBezTo>
                    <a:pt x="11904" y="11217"/>
                    <a:pt x="11970" y="11114"/>
                    <a:pt x="12039" y="10709"/>
                  </a:cubicBezTo>
                  <a:cubicBezTo>
                    <a:pt x="12098" y="10361"/>
                    <a:pt x="12167" y="10154"/>
                    <a:pt x="12237" y="10587"/>
                  </a:cubicBezTo>
                  <a:cubicBezTo>
                    <a:pt x="12393" y="11546"/>
                    <a:pt x="12560" y="11593"/>
                    <a:pt x="12736" y="10987"/>
                  </a:cubicBezTo>
                  <a:cubicBezTo>
                    <a:pt x="12862" y="10554"/>
                    <a:pt x="12986" y="10455"/>
                    <a:pt x="13119" y="10892"/>
                  </a:cubicBezTo>
                  <a:cubicBezTo>
                    <a:pt x="13170" y="11062"/>
                    <a:pt x="13236" y="10949"/>
                    <a:pt x="13295" y="10987"/>
                  </a:cubicBezTo>
                  <a:cubicBezTo>
                    <a:pt x="13329" y="11005"/>
                    <a:pt x="13366" y="11010"/>
                    <a:pt x="13395" y="11128"/>
                  </a:cubicBezTo>
                  <a:cubicBezTo>
                    <a:pt x="13472" y="11429"/>
                    <a:pt x="13543" y="11815"/>
                    <a:pt x="13620" y="12111"/>
                  </a:cubicBezTo>
                  <a:cubicBezTo>
                    <a:pt x="13658" y="12252"/>
                    <a:pt x="13702" y="12327"/>
                    <a:pt x="13744" y="12332"/>
                  </a:cubicBezTo>
                  <a:cubicBezTo>
                    <a:pt x="13868" y="12356"/>
                    <a:pt x="13992" y="12356"/>
                    <a:pt x="14116" y="12313"/>
                  </a:cubicBezTo>
                  <a:cubicBezTo>
                    <a:pt x="14320" y="12247"/>
                    <a:pt x="14527" y="12233"/>
                    <a:pt x="14674" y="10831"/>
                  </a:cubicBezTo>
                  <a:cubicBezTo>
                    <a:pt x="14686" y="10718"/>
                    <a:pt x="14712" y="10653"/>
                    <a:pt x="14732" y="10634"/>
                  </a:cubicBezTo>
                  <a:cubicBezTo>
                    <a:pt x="14826" y="10544"/>
                    <a:pt x="14923" y="10535"/>
                    <a:pt x="15016" y="10389"/>
                  </a:cubicBezTo>
                  <a:cubicBezTo>
                    <a:pt x="15090" y="10272"/>
                    <a:pt x="15152" y="10309"/>
                    <a:pt x="15209" y="10723"/>
                  </a:cubicBezTo>
                  <a:cubicBezTo>
                    <a:pt x="15282" y="11269"/>
                    <a:pt x="15372" y="11589"/>
                    <a:pt x="15471" y="11415"/>
                  </a:cubicBezTo>
                  <a:cubicBezTo>
                    <a:pt x="15569" y="11245"/>
                    <a:pt x="15634" y="11612"/>
                    <a:pt x="15707" y="11993"/>
                  </a:cubicBezTo>
                  <a:cubicBezTo>
                    <a:pt x="15760" y="12271"/>
                    <a:pt x="15820" y="12619"/>
                    <a:pt x="15878" y="12647"/>
                  </a:cubicBezTo>
                  <a:cubicBezTo>
                    <a:pt x="16012" y="12708"/>
                    <a:pt x="16126" y="13677"/>
                    <a:pt x="16271" y="13127"/>
                  </a:cubicBezTo>
                  <a:cubicBezTo>
                    <a:pt x="16280" y="13089"/>
                    <a:pt x="16298" y="13184"/>
                    <a:pt x="16312" y="13207"/>
                  </a:cubicBezTo>
                  <a:cubicBezTo>
                    <a:pt x="16422" y="13386"/>
                    <a:pt x="16526" y="13212"/>
                    <a:pt x="16607" y="12624"/>
                  </a:cubicBezTo>
                  <a:cubicBezTo>
                    <a:pt x="16713" y="11857"/>
                    <a:pt x="16831" y="11782"/>
                    <a:pt x="16961" y="12031"/>
                  </a:cubicBezTo>
                  <a:cubicBezTo>
                    <a:pt x="17003" y="12111"/>
                    <a:pt x="17045" y="12167"/>
                    <a:pt x="17088" y="12233"/>
                  </a:cubicBezTo>
                  <a:cubicBezTo>
                    <a:pt x="17146" y="12327"/>
                    <a:pt x="17204" y="12426"/>
                    <a:pt x="17261" y="12520"/>
                  </a:cubicBezTo>
                  <a:cubicBezTo>
                    <a:pt x="17317" y="12614"/>
                    <a:pt x="17379" y="12774"/>
                    <a:pt x="17422" y="12370"/>
                  </a:cubicBezTo>
                  <a:cubicBezTo>
                    <a:pt x="17459" y="12022"/>
                    <a:pt x="17486" y="12054"/>
                    <a:pt x="17520" y="12356"/>
                  </a:cubicBezTo>
                  <a:cubicBezTo>
                    <a:pt x="17639" y="13409"/>
                    <a:pt x="17783" y="14068"/>
                    <a:pt x="17966" y="14115"/>
                  </a:cubicBezTo>
                  <a:cubicBezTo>
                    <a:pt x="18004" y="14124"/>
                    <a:pt x="18043" y="14190"/>
                    <a:pt x="18080" y="14261"/>
                  </a:cubicBezTo>
                  <a:cubicBezTo>
                    <a:pt x="18103" y="14303"/>
                    <a:pt x="18130" y="14350"/>
                    <a:pt x="18144" y="14477"/>
                  </a:cubicBezTo>
                  <a:cubicBezTo>
                    <a:pt x="18251" y="15446"/>
                    <a:pt x="18385" y="16119"/>
                    <a:pt x="18531" y="16660"/>
                  </a:cubicBezTo>
                  <a:cubicBezTo>
                    <a:pt x="18583" y="16853"/>
                    <a:pt x="18639" y="17046"/>
                    <a:pt x="18695" y="17102"/>
                  </a:cubicBezTo>
                  <a:cubicBezTo>
                    <a:pt x="18754" y="17159"/>
                    <a:pt x="18816" y="17065"/>
                    <a:pt x="18876" y="17013"/>
                  </a:cubicBezTo>
                  <a:cubicBezTo>
                    <a:pt x="18911" y="16985"/>
                    <a:pt x="18952" y="16989"/>
                    <a:pt x="18980" y="16853"/>
                  </a:cubicBezTo>
                  <a:cubicBezTo>
                    <a:pt x="19070" y="16425"/>
                    <a:pt x="19156" y="15964"/>
                    <a:pt x="19240" y="15465"/>
                  </a:cubicBezTo>
                  <a:cubicBezTo>
                    <a:pt x="19311" y="15037"/>
                    <a:pt x="19325" y="14976"/>
                    <a:pt x="19387" y="15512"/>
                  </a:cubicBezTo>
                  <a:cubicBezTo>
                    <a:pt x="19451" y="16063"/>
                    <a:pt x="19530" y="16349"/>
                    <a:pt x="19618" y="16467"/>
                  </a:cubicBezTo>
                  <a:cubicBezTo>
                    <a:pt x="19756" y="16651"/>
                    <a:pt x="19896" y="16806"/>
                    <a:pt x="20036" y="16895"/>
                  </a:cubicBezTo>
                  <a:cubicBezTo>
                    <a:pt x="20162" y="16975"/>
                    <a:pt x="20223" y="16542"/>
                    <a:pt x="20248" y="15559"/>
                  </a:cubicBezTo>
                  <a:cubicBezTo>
                    <a:pt x="20263" y="15013"/>
                    <a:pt x="20281" y="14421"/>
                    <a:pt x="20358" y="14275"/>
                  </a:cubicBezTo>
                  <a:cubicBezTo>
                    <a:pt x="20483" y="14040"/>
                    <a:pt x="20614" y="13936"/>
                    <a:pt x="20675" y="12784"/>
                  </a:cubicBezTo>
                  <a:cubicBezTo>
                    <a:pt x="20710" y="13038"/>
                    <a:pt x="20731" y="13188"/>
                    <a:pt x="20751" y="13339"/>
                  </a:cubicBezTo>
                  <a:cubicBezTo>
                    <a:pt x="20807" y="13757"/>
                    <a:pt x="20924" y="13936"/>
                    <a:pt x="20984" y="13574"/>
                  </a:cubicBezTo>
                  <a:cubicBezTo>
                    <a:pt x="21071" y="13047"/>
                    <a:pt x="21152" y="13146"/>
                    <a:pt x="21236" y="13555"/>
                  </a:cubicBezTo>
                  <a:cubicBezTo>
                    <a:pt x="21306" y="13894"/>
                    <a:pt x="21380" y="14024"/>
                    <a:pt x="21455" y="14036"/>
                  </a:cubicBezTo>
                  <a:lnTo>
                    <a:pt x="21600" y="13884"/>
                  </a:lnTo>
                  <a:lnTo>
                    <a:pt x="21600" y="18138"/>
                  </a:lnTo>
                  <a:lnTo>
                    <a:pt x="21466" y="18377"/>
                  </a:lnTo>
                  <a:cubicBezTo>
                    <a:pt x="21395" y="18513"/>
                    <a:pt x="21326" y="18758"/>
                    <a:pt x="21254" y="18848"/>
                  </a:cubicBezTo>
                  <a:cubicBezTo>
                    <a:pt x="21083" y="19059"/>
                    <a:pt x="20911" y="19210"/>
                    <a:pt x="20739" y="19379"/>
                  </a:cubicBezTo>
                  <a:cubicBezTo>
                    <a:pt x="20561" y="19553"/>
                    <a:pt x="20384" y="19737"/>
                    <a:pt x="20207" y="19892"/>
                  </a:cubicBezTo>
                  <a:cubicBezTo>
                    <a:pt x="20110" y="19972"/>
                    <a:pt x="20012" y="19986"/>
                    <a:pt x="19915" y="20061"/>
                  </a:cubicBezTo>
                  <a:cubicBezTo>
                    <a:pt x="19829" y="20127"/>
                    <a:pt x="19745" y="20249"/>
                    <a:pt x="19660" y="20329"/>
                  </a:cubicBezTo>
                  <a:cubicBezTo>
                    <a:pt x="19586" y="20395"/>
                    <a:pt x="19511" y="20433"/>
                    <a:pt x="19438" y="20499"/>
                  </a:cubicBezTo>
                  <a:cubicBezTo>
                    <a:pt x="19319" y="20607"/>
                    <a:pt x="19202" y="20729"/>
                    <a:pt x="19084" y="20842"/>
                  </a:cubicBezTo>
                  <a:cubicBezTo>
                    <a:pt x="19035" y="20884"/>
                    <a:pt x="18983" y="21002"/>
                    <a:pt x="18937" y="20932"/>
                  </a:cubicBezTo>
                  <a:cubicBezTo>
                    <a:pt x="18821" y="20753"/>
                    <a:pt x="18706" y="20804"/>
                    <a:pt x="18590" y="20927"/>
                  </a:cubicBezTo>
                  <a:cubicBezTo>
                    <a:pt x="18551" y="20969"/>
                    <a:pt x="18508" y="20960"/>
                    <a:pt x="18470" y="20880"/>
                  </a:cubicBezTo>
                  <a:cubicBezTo>
                    <a:pt x="18391" y="20720"/>
                    <a:pt x="18315" y="20494"/>
                    <a:pt x="18238" y="20296"/>
                  </a:cubicBezTo>
                  <a:cubicBezTo>
                    <a:pt x="18229" y="20273"/>
                    <a:pt x="18219" y="20268"/>
                    <a:pt x="18210" y="20254"/>
                  </a:cubicBezTo>
                  <a:cubicBezTo>
                    <a:pt x="18159" y="20174"/>
                    <a:pt x="18109" y="20094"/>
                    <a:pt x="18058" y="20024"/>
                  </a:cubicBezTo>
                  <a:cubicBezTo>
                    <a:pt x="18030" y="19986"/>
                    <a:pt x="18002" y="19981"/>
                    <a:pt x="17974" y="19948"/>
                  </a:cubicBezTo>
                  <a:cubicBezTo>
                    <a:pt x="17867" y="19817"/>
                    <a:pt x="17750" y="20038"/>
                    <a:pt x="17657" y="19468"/>
                  </a:cubicBezTo>
                  <a:cubicBezTo>
                    <a:pt x="17597" y="19102"/>
                    <a:pt x="17539" y="19186"/>
                    <a:pt x="17475" y="19243"/>
                  </a:cubicBezTo>
                  <a:cubicBezTo>
                    <a:pt x="17426" y="19285"/>
                    <a:pt x="17377" y="19271"/>
                    <a:pt x="17327" y="19276"/>
                  </a:cubicBezTo>
                  <a:cubicBezTo>
                    <a:pt x="17241" y="19290"/>
                    <a:pt x="17155" y="19294"/>
                    <a:pt x="17068" y="19318"/>
                  </a:cubicBezTo>
                  <a:cubicBezTo>
                    <a:pt x="17041" y="19327"/>
                    <a:pt x="17012" y="19445"/>
                    <a:pt x="16985" y="19426"/>
                  </a:cubicBezTo>
                  <a:cubicBezTo>
                    <a:pt x="16861" y="19337"/>
                    <a:pt x="16736" y="19196"/>
                    <a:pt x="16611" y="19116"/>
                  </a:cubicBezTo>
                  <a:cubicBezTo>
                    <a:pt x="16540" y="19069"/>
                    <a:pt x="16468" y="19158"/>
                    <a:pt x="16397" y="19092"/>
                  </a:cubicBezTo>
                  <a:cubicBezTo>
                    <a:pt x="16316" y="19017"/>
                    <a:pt x="16237" y="18824"/>
                    <a:pt x="16157" y="18706"/>
                  </a:cubicBezTo>
                  <a:cubicBezTo>
                    <a:pt x="16135" y="18673"/>
                    <a:pt x="16110" y="18716"/>
                    <a:pt x="16087" y="18725"/>
                  </a:cubicBezTo>
                  <a:cubicBezTo>
                    <a:pt x="16060" y="18735"/>
                    <a:pt x="16034" y="18753"/>
                    <a:pt x="16008" y="18758"/>
                  </a:cubicBezTo>
                  <a:cubicBezTo>
                    <a:pt x="15928" y="18768"/>
                    <a:pt x="15847" y="18753"/>
                    <a:pt x="15767" y="18786"/>
                  </a:cubicBezTo>
                  <a:cubicBezTo>
                    <a:pt x="15717" y="18805"/>
                    <a:pt x="15666" y="18998"/>
                    <a:pt x="15620" y="18927"/>
                  </a:cubicBezTo>
                  <a:cubicBezTo>
                    <a:pt x="15527" y="18791"/>
                    <a:pt x="15434" y="19097"/>
                    <a:pt x="15341" y="18843"/>
                  </a:cubicBezTo>
                  <a:cubicBezTo>
                    <a:pt x="15312" y="18768"/>
                    <a:pt x="15273" y="18956"/>
                    <a:pt x="15238" y="18965"/>
                  </a:cubicBezTo>
                  <a:cubicBezTo>
                    <a:pt x="15151" y="18989"/>
                    <a:pt x="15064" y="18984"/>
                    <a:pt x="14977" y="18979"/>
                  </a:cubicBezTo>
                  <a:cubicBezTo>
                    <a:pt x="14899" y="18975"/>
                    <a:pt x="14818" y="19040"/>
                    <a:pt x="14743" y="18909"/>
                  </a:cubicBezTo>
                  <a:cubicBezTo>
                    <a:pt x="14664" y="18768"/>
                    <a:pt x="14594" y="18786"/>
                    <a:pt x="14517" y="18946"/>
                  </a:cubicBezTo>
                  <a:cubicBezTo>
                    <a:pt x="14465" y="19054"/>
                    <a:pt x="14410" y="19069"/>
                    <a:pt x="14356" y="19102"/>
                  </a:cubicBezTo>
                  <a:cubicBezTo>
                    <a:pt x="14298" y="19139"/>
                    <a:pt x="14234" y="19040"/>
                    <a:pt x="14181" y="19196"/>
                  </a:cubicBezTo>
                  <a:cubicBezTo>
                    <a:pt x="14024" y="19657"/>
                    <a:pt x="13862" y="19755"/>
                    <a:pt x="13698" y="19755"/>
                  </a:cubicBezTo>
                  <a:cubicBezTo>
                    <a:pt x="13668" y="19755"/>
                    <a:pt x="13637" y="19690"/>
                    <a:pt x="13608" y="19619"/>
                  </a:cubicBezTo>
                  <a:cubicBezTo>
                    <a:pt x="13440" y="19196"/>
                    <a:pt x="13272" y="19233"/>
                    <a:pt x="13101" y="19492"/>
                  </a:cubicBezTo>
                  <a:cubicBezTo>
                    <a:pt x="13065" y="19548"/>
                    <a:pt x="13026" y="19558"/>
                    <a:pt x="12990" y="19501"/>
                  </a:cubicBezTo>
                  <a:cubicBezTo>
                    <a:pt x="12891" y="19337"/>
                    <a:pt x="12794" y="19064"/>
                    <a:pt x="12694" y="18946"/>
                  </a:cubicBezTo>
                  <a:cubicBezTo>
                    <a:pt x="12528" y="18753"/>
                    <a:pt x="12385" y="19403"/>
                    <a:pt x="12237" y="19826"/>
                  </a:cubicBezTo>
                  <a:cubicBezTo>
                    <a:pt x="12096" y="20226"/>
                    <a:pt x="11976" y="21129"/>
                    <a:pt x="11809" y="20927"/>
                  </a:cubicBezTo>
                  <a:cubicBezTo>
                    <a:pt x="11792" y="20908"/>
                    <a:pt x="11774" y="21035"/>
                    <a:pt x="11755" y="21068"/>
                  </a:cubicBezTo>
                  <a:cubicBezTo>
                    <a:pt x="11704" y="21157"/>
                    <a:pt x="11653" y="21265"/>
                    <a:pt x="11601" y="21308"/>
                  </a:cubicBezTo>
                  <a:cubicBezTo>
                    <a:pt x="11538" y="21364"/>
                    <a:pt x="11474" y="21345"/>
                    <a:pt x="11411" y="21393"/>
                  </a:cubicBezTo>
                  <a:cubicBezTo>
                    <a:pt x="11330" y="21449"/>
                    <a:pt x="11250" y="21600"/>
                    <a:pt x="11170" y="21600"/>
                  </a:cubicBezTo>
                  <a:cubicBezTo>
                    <a:pt x="11105" y="21600"/>
                    <a:pt x="11041" y="21425"/>
                    <a:pt x="10977" y="21341"/>
                  </a:cubicBezTo>
                  <a:cubicBezTo>
                    <a:pt x="10886" y="21223"/>
                    <a:pt x="10787" y="21256"/>
                    <a:pt x="10707" y="20955"/>
                  </a:cubicBezTo>
                  <a:cubicBezTo>
                    <a:pt x="10622" y="20635"/>
                    <a:pt x="10541" y="20489"/>
                    <a:pt x="10452" y="20588"/>
                  </a:cubicBezTo>
                  <a:cubicBezTo>
                    <a:pt x="10423" y="20621"/>
                    <a:pt x="10385" y="20819"/>
                    <a:pt x="10372" y="21021"/>
                  </a:cubicBezTo>
                  <a:cubicBezTo>
                    <a:pt x="10343" y="21472"/>
                    <a:pt x="10302" y="21552"/>
                    <a:pt x="10248" y="21397"/>
                  </a:cubicBezTo>
                  <a:cubicBezTo>
                    <a:pt x="10200" y="21265"/>
                    <a:pt x="10142" y="21200"/>
                    <a:pt x="10110" y="20946"/>
                  </a:cubicBezTo>
                  <a:cubicBezTo>
                    <a:pt x="10018" y="20226"/>
                    <a:pt x="9901" y="20202"/>
                    <a:pt x="9787" y="20009"/>
                  </a:cubicBezTo>
                  <a:cubicBezTo>
                    <a:pt x="9717" y="19892"/>
                    <a:pt x="9652" y="19887"/>
                    <a:pt x="9583" y="19967"/>
                  </a:cubicBezTo>
                  <a:cubicBezTo>
                    <a:pt x="9432" y="20146"/>
                    <a:pt x="9285" y="19892"/>
                    <a:pt x="9139" y="19567"/>
                  </a:cubicBezTo>
                  <a:cubicBezTo>
                    <a:pt x="9043" y="19351"/>
                    <a:pt x="8945" y="19219"/>
                    <a:pt x="8850" y="18998"/>
                  </a:cubicBezTo>
                  <a:cubicBezTo>
                    <a:pt x="8778" y="18829"/>
                    <a:pt x="8707" y="18626"/>
                    <a:pt x="8641" y="18354"/>
                  </a:cubicBezTo>
                  <a:cubicBezTo>
                    <a:pt x="8547" y="17954"/>
                    <a:pt x="8464" y="17352"/>
                    <a:pt x="8343" y="17511"/>
                  </a:cubicBezTo>
                  <a:cubicBezTo>
                    <a:pt x="8237" y="17653"/>
                    <a:pt x="8141" y="17356"/>
                    <a:pt x="8044" y="17074"/>
                  </a:cubicBezTo>
                  <a:cubicBezTo>
                    <a:pt x="7972" y="16867"/>
                    <a:pt x="7901" y="16655"/>
                    <a:pt x="7827" y="16524"/>
                  </a:cubicBezTo>
                  <a:cubicBezTo>
                    <a:pt x="7740" y="16368"/>
                    <a:pt x="7641" y="16434"/>
                    <a:pt x="7563" y="16147"/>
                  </a:cubicBezTo>
                  <a:cubicBezTo>
                    <a:pt x="7481" y="15846"/>
                    <a:pt x="7413" y="16048"/>
                    <a:pt x="7341" y="16133"/>
                  </a:cubicBezTo>
                  <a:cubicBezTo>
                    <a:pt x="7225" y="16265"/>
                    <a:pt x="7110" y="16509"/>
                    <a:pt x="6993" y="16199"/>
                  </a:cubicBezTo>
                  <a:cubicBezTo>
                    <a:pt x="6850" y="15823"/>
                    <a:pt x="6709" y="15418"/>
                    <a:pt x="6567" y="15061"/>
                  </a:cubicBezTo>
                  <a:cubicBezTo>
                    <a:pt x="6511" y="14924"/>
                    <a:pt x="6452" y="14868"/>
                    <a:pt x="6394" y="14806"/>
                  </a:cubicBezTo>
                  <a:cubicBezTo>
                    <a:pt x="6340" y="14755"/>
                    <a:pt x="6274" y="14886"/>
                    <a:pt x="6232" y="14689"/>
                  </a:cubicBezTo>
                  <a:cubicBezTo>
                    <a:pt x="6124" y="14181"/>
                    <a:pt x="6013" y="13932"/>
                    <a:pt x="5889" y="13932"/>
                  </a:cubicBezTo>
                  <a:cubicBezTo>
                    <a:pt x="5842" y="13932"/>
                    <a:pt x="5796" y="13720"/>
                    <a:pt x="5749" y="13682"/>
                  </a:cubicBezTo>
                  <a:cubicBezTo>
                    <a:pt x="5684" y="13635"/>
                    <a:pt x="5610" y="13508"/>
                    <a:pt x="5553" y="13687"/>
                  </a:cubicBezTo>
                  <a:cubicBezTo>
                    <a:pt x="5421" y="14110"/>
                    <a:pt x="5313" y="13757"/>
                    <a:pt x="5197" y="13339"/>
                  </a:cubicBezTo>
                  <a:cubicBezTo>
                    <a:pt x="5083" y="12925"/>
                    <a:pt x="4963" y="12595"/>
                    <a:pt x="4842" y="12323"/>
                  </a:cubicBezTo>
                  <a:cubicBezTo>
                    <a:pt x="4797" y="12224"/>
                    <a:pt x="4742" y="12388"/>
                    <a:pt x="4692" y="12421"/>
                  </a:cubicBezTo>
                  <a:cubicBezTo>
                    <a:pt x="4674" y="12431"/>
                    <a:pt x="4654" y="12445"/>
                    <a:pt x="4638" y="12398"/>
                  </a:cubicBezTo>
                  <a:cubicBezTo>
                    <a:pt x="4481" y="11946"/>
                    <a:pt x="4322" y="11603"/>
                    <a:pt x="4152" y="11838"/>
                  </a:cubicBezTo>
                  <a:cubicBezTo>
                    <a:pt x="4137" y="11862"/>
                    <a:pt x="4119" y="11810"/>
                    <a:pt x="4104" y="11777"/>
                  </a:cubicBezTo>
                  <a:cubicBezTo>
                    <a:pt x="4027" y="11608"/>
                    <a:pt x="3953" y="11339"/>
                    <a:pt x="3876" y="11278"/>
                  </a:cubicBezTo>
                  <a:cubicBezTo>
                    <a:pt x="3685" y="11128"/>
                    <a:pt x="3493" y="11067"/>
                    <a:pt x="3301" y="10968"/>
                  </a:cubicBezTo>
                  <a:cubicBezTo>
                    <a:pt x="3289" y="10963"/>
                    <a:pt x="3276" y="10963"/>
                    <a:pt x="3265" y="10930"/>
                  </a:cubicBezTo>
                  <a:cubicBezTo>
                    <a:pt x="3194" y="10728"/>
                    <a:pt x="3133" y="10794"/>
                    <a:pt x="3073" y="11179"/>
                  </a:cubicBezTo>
                  <a:cubicBezTo>
                    <a:pt x="3046" y="11349"/>
                    <a:pt x="3010" y="11438"/>
                    <a:pt x="2977" y="11532"/>
                  </a:cubicBezTo>
                  <a:cubicBezTo>
                    <a:pt x="2929" y="11673"/>
                    <a:pt x="2879" y="11810"/>
                    <a:pt x="2828" y="11899"/>
                  </a:cubicBezTo>
                  <a:cubicBezTo>
                    <a:pt x="2779" y="11984"/>
                    <a:pt x="2725" y="12102"/>
                    <a:pt x="2677" y="12036"/>
                  </a:cubicBezTo>
                  <a:cubicBezTo>
                    <a:pt x="2591" y="11918"/>
                    <a:pt x="2509" y="11655"/>
                    <a:pt x="2423" y="11481"/>
                  </a:cubicBezTo>
                  <a:cubicBezTo>
                    <a:pt x="2394" y="11419"/>
                    <a:pt x="2362" y="11429"/>
                    <a:pt x="2331" y="11424"/>
                  </a:cubicBezTo>
                  <a:cubicBezTo>
                    <a:pt x="2261" y="11410"/>
                    <a:pt x="2189" y="11546"/>
                    <a:pt x="2125" y="11156"/>
                  </a:cubicBezTo>
                  <a:cubicBezTo>
                    <a:pt x="2066" y="10789"/>
                    <a:pt x="2007" y="10897"/>
                    <a:pt x="1945" y="11175"/>
                  </a:cubicBezTo>
                  <a:cubicBezTo>
                    <a:pt x="1901" y="11372"/>
                    <a:pt x="1850" y="11528"/>
                    <a:pt x="1801" y="11603"/>
                  </a:cubicBezTo>
                  <a:cubicBezTo>
                    <a:pt x="1732" y="11706"/>
                    <a:pt x="1664" y="11749"/>
                    <a:pt x="1591" y="11688"/>
                  </a:cubicBezTo>
                  <a:cubicBezTo>
                    <a:pt x="1538" y="11645"/>
                    <a:pt x="1496" y="11626"/>
                    <a:pt x="1455" y="11377"/>
                  </a:cubicBezTo>
                  <a:cubicBezTo>
                    <a:pt x="1448" y="11339"/>
                    <a:pt x="1436" y="11330"/>
                    <a:pt x="1427" y="11335"/>
                  </a:cubicBezTo>
                  <a:cubicBezTo>
                    <a:pt x="1309" y="11415"/>
                    <a:pt x="1192" y="11372"/>
                    <a:pt x="1073" y="11316"/>
                  </a:cubicBezTo>
                  <a:cubicBezTo>
                    <a:pt x="921" y="11241"/>
                    <a:pt x="761" y="11462"/>
                    <a:pt x="630" y="12252"/>
                  </a:cubicBezTo>
                  <a:cubicBezTo>
                    <a:pt x="611" y="12370"/>
                    <a:pt x="582" y="12421"/>
                    <a:pt x="557" y="12450"/>
                  </a:cubicBezTo>
                  <a:cubicBezTo>
                    <a:pt x="438" y="12572"/>
                    <a:pt x="319" y="12657"/>
                    <a:pt x="200" y="12793"/>
                  </a:cubicBezTo>
                  <a:cubicBezTo>
                    <a:pt x="135" y="12868"/>
                    <a:pt x="67" y="12934"/>
                    <a:pt x="8" y="13141"/>
                  </a:cubicBezTo>
                  <a:lnTo>
                    <a:pt x="0" y="13169"/>
                  </a:lnTo>
                  <a:close/>
                </a:path>
              </a:pathLst>
            </a:custGeom>
            <a:blipFill rotWithShape="1">
              <a:blip r:embed="rId2">
                <a:alphaModFix amt="57000"/>
              </a:blip>
              <a:tile tx="0" ty="0" sx="100000" sy="100000" flip="none" algn="tl"/>
            </a:blipFill>
            <a:ln w="12700" cmpd="sng" cap="flat">
              <a:noFill/>
              <a:prstDash val="solid"/>
              <a:round/>
            </a:ln>
          </p:spPr>
        </p:sp>
      </p:grpSp>
    </p:spTree>
    <p:extLst>
      <p:ext uri="{BB962C8B-B14F-4D97-AF65-F5344CB8AC3E}">
        <p14:creationId xmlns:p14="http://schemas.microsoft.com/office/powerpoint/2010/main" val="196538884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190500" y="291704"/>
            <a:ext cx="9917907" cy="86915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tx1"/>
                </a:solidFill>
                <a:latin typeface="Impact" pitchFamily="0" charset="0"/>
                <a:ea typeface="宋体" pitchFamily="0" charset="0"/>
                <a:cs typeface="Lucida Sans"/>
              </a:rPr>
              <a:t>Diagram of humidity monitoring </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pic>
        <p:nvPicPr>
          <p:cNvPr id="43" name="图片"/>
          <p:cNvPicPr>
            <a:picLocks noChangeAspect="1"/>
          </p:cNvPicPr>
          <p:nvPr/>
        </p:nvPicPr>
        <p:blipFill>
          <a:blip r:embed="rId1" cstate="print"/>
          <a:stretch>
            <a:fillRect/>
          </a:stretch>
        </p:blipFill>
        <p:spPr>
          <a:xfrm rot="0">
            <a:off x="666352" y="1498600"/>
            <a:ext cx="3388733" cy="5067696"/>
          </a:xfrm>
          <a:prstGeom prst="rect"/>
          <a:noFill/>
          <a:ln w="12700" cmpd="sng" cap="flat">
            <a:noFill/>
            <a:prstDash val="solid"/>
            <a:miter/>
          </a:ln>
        </p:spPr>
      </p:pic>
      <p:pic>
        <p:nvPicPr>
          <p:cNvPr id="44" name="图片"/>
          <p:cNvPicPr>
            <a:picLocks noChangeAspect="1"/>
          </p:cNvPicPr>
          <p:nvPr/>
        </p:nvPicPr>
        <p:blipFill>
          <a:blip r:embed="rId2" cstate="print"/>
          <a:stretch>
            <a:fillRect/>
          </a:stretch>
        </p:blipFill>
        <p:spPr>
          <a:xfrm rot="0">
            <a:off x="4633303" y="1648221"/>
            <a:ext cx="7007228" cy="4768453"/>
          </a:xfrm>
          <a:prstGeom prst="rect"/>
          <a:noFill/>
          <a:ln w="12700" cmpd="sng" cap="flat">
            <a:noFill/>
            <a:prstDash val="solid"/>
            <a:miter/>
          </a:ln>
        </p:spPr>
      </p:pic>
    </p:spTree>
    <p:extLst>
      <p:ext uri="{BB962C8B-B14F-4D97-AF65-F5344CB8AC3E}">
        <p14:creationId xmlns:p14="http://schemas.microsoft.com/office/powerpoint/2010/main" val="55173722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762000" y="285751"/>
            <a:ext cx="9144000" cy="73223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tx1"/>
                </a:solidFill>
                <a:latin typeface="Impact" pitchFamily="0" charset="0"/>
                <a:ea typeface="宋体" pitchFamily="0" charset="0"/>
                <a:cs typeface="Lucida Sans"/>
              </a:rPr>
              <a:t>Pie chart</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pic>
        <p:nvPicPr>
          <p:cNvPr id="46" name="图片"/>
          <p:cNvPicPr>
            <a:picLocks noChangeAspect="1"/>
          </p:cNvPicPr>
          <p:nvPr/>
        </p:nvPicPr>
        <p:blipFill>
          <a:blip r:embed="rId1" cstate="print"/>
          <a:stretch>
            <a:fillRect/>
          </a:stretch>
        </p:blipFill>
        <p:spPr>
          <a:xfrm rot="0">
            <a:off x="1035844" y="1223168"/>
            <a:ext cx="9929813" cy="5349080"/>
          </a:xfrm>
          <a:prstGeom prst="rect"/>
          <a:noFill/>
          <a:ln w="12700" cmpd="sng" cap="flat">
            <a:noFill/>
            <a:prstDash val="solid"/>
            <a:round/>
          </a:ln>
        </p:spPr>
      </p:pic>
    </p:spTree>
    <p:extLst>
      <p:ext uri="{BB962C8B-B14F-4D97-AF65-F5344CB8AC3E}">
        <p14:creationId xmlns:p14="http://schemas.microsoft.com/office/powerpoint/2010/main" val="172499454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404812" y="291704"/>
            <a:ext cx="9144000" cy="65484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tx1"/>
                </a:solidFill>
                <a:latin typeface="Impact" pitchFamily="0" charset="0"/>
                <a:ea typeface="宋体" pitchFamily="0" charset="0"/>
                <a:cs typeface="Lucida Sans"/>
              </a:rPr>
              <a:t>Program</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sp>
        <p:nvSpPr>
          <p:cNvPr id="48" name="文本框"/>
          <p:cNvSpPr>
            <a:spLocks noGrp="1"/>
          </p:cNvSpPr>
          <p:nvPr>
            <p:ph type="body" idx="1"/>
          </p:nvPr>
        </p:nvSpPr>
        <p:spPr>
          <a:xfrm rot="0">
            <a:off x="404812" y="970359"/>
            <a:ext cx="10804923" cy="4917282"/>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Humidity:</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#include &lt;dht11.h&gt;
#define DHT11PIN 4
dht11 </a:t>
            </a:r>
            <a:r>
              <a:rPr lang="en-US" altLang="zh-CN" sz="2800" b="1" i="0" u="none" strike="noStrike" kern="1200" cap="none" spc="120" baseline="0">
                <a:solidFill>
                  <a:schemeClr val="tx1"/>
                </a:solidFill>
                <a:latin typeface="Arial Nova Cond" pitchFamily="0" charset="0"/>
                <a:ea typeface="宋体" pitchFamily="0" charset="0"/>
                <a:cs typeface="Lucida Sans"/>
              </a:rPr>
              <a:t>Dhsetu</a:t>
            </a:r>
            <a:r>
              <a:rPr lang="en-US" altLang="zh-CN" sz="2800" b="1" i="0" u="none" strike="noStrike" kern="1200" cap="none" spc="120" baseline="0">
                <a:solidFill>
                  <a:schemeClr val="tx1"/>
                </a:solidFill>
                <a:latin typeface="Arial Nova Cond" pitchFamily="0" charset="0"/>
                <a:ea typeface="宋体" pitchFamily="0" charset="0"/>
                <a:cs typeface="Lucida Sans"/>
              </a:rPr>
              <a:t>;
void  setup()
{
</a:t>
            </a:r>
            <a:r>
              <a:rPr lang="en-US" altLang="zh-CN" sz="2800" b="1" i="0" u="none" strike="noStrike" kern="1200" cap="none" spc="120" baseline="0">
                <a:solidFill>
                  <a:schemeClr val="tx1"/>
                </a:solidFill>
                <a:latin typeface="Arial Nova Cond" pitchFamily="0" charset="0"/>
                <a:ea typeface="宋体" pitchFamily="0" charset="0"/>
                <a:cs typeface="Lucida Sans"/>
              </a:rPr>
              <a:t>Serial.begin</a:t>
            </a:r>
            <a:r>
              <a:rPr lang="en-US" altLang="zh-CN" sz="2800" b="1" i="0" u="none" strike="noStrike" kern="1200" cap="none" spc="120" baseline="0">
                <a:solidFill>
                  <a:schemeClr val="tx1"/>
                </a:solidFill>
                <a:latin typeface="Arial Nova Cond" pitchFamily="0" charset="0"/>
                <a:ea typeface="宋体" pitchFamily="0" charset="0"/>
                <a:cs typeface="Lucida Sans"/>
              </a:rPr>
              <a:t>(9600);
}
void loop()
{</a:t>
            </a:r>
            <a:endParaRPr lang="zh-CN" altLang="en-US" sz="2800" b="0" i="0" u="none" strike="noStrike" kern="1200" cap="none" spc="120" baseline="0">
              <a:solidFill>
                <a:schemeClr val="tx1"/>
              </a:solidFill>
              <a:latin typeface="Arial Nova Cond" pitchFamily="0" charset="0"/>
              <a:ea typeface="宋体" pitchFamily="0" charset="0"/>
              <a:cs typeface="Lucida Sans"/>
            </a:endParaRPr>
          </a:p>
        </p:txBody>
      </p:sp>
    </p:spTree>
    <p:extLst>
      <p:ext uri="{BB962C8B-B14F-4D97-AF65-F5344CB8AC3E}">
        <p14:creationId xmlns:p14="http://schemas.microsoft.com/office/powerpoint/2010/main" val="27546030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title"/>
          </p:nvPr>
        </p:nvSpPr>
        <p:spPr>
          <a:xfrm rot="0">
            <a:off x="261938" y="130176"/>
            <a:ext cx="9144000" cy="51276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bg1"/>
                </a:solidFill>
                <a:latin typeface="Impact" pitchFamily="0" charset="0"/>
                <a:ea typeface="宋体" pitchFamily="0" charset="0"/>
                <a:cs typeface="Lucida Sans"/>
              </a:rPr>
              <a:t>...</a:t>
            </a:r>
            <a:r>
              <a:rPr lang="en-US" altLang="zh-CN" sz="4400" b="1" i="0" u="none" strike="noStrike" kern="1200" cap="none" spc="130" baseline="0">
                <a:solidFill>
                  <a:schemeClr val="tx1"/>
                </a:solidFill>
                <a:latin typeface="Impact" pitchFamily="0" charset="0"/>
                <a:ea typeface="宋体" pitchFamily="0" charset="0"/>
                <a:cs typeface="Lucida Sans"/>
              </a:rPr>
              <a:t> </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sp>
        <p:nvSpPr>
          <p:cNvPr id="50" name="文本框"/>
          <p:cNvSpPr>
            <a:spLocks noGrp="1"/>
          </p:cNvSpPr>
          <p:nvPr>
            <p:ph type="body" idx="1"/>
          </p:nvPr>
        </p:nvSpPr>
        <p:spPr>
          <a:xfrm rot="0">
            <a:off x="517922" y="910828"/>
            <a:ext cx="10912078" cy="5304235"/>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Serial.println</a:t>
            </a:r>
            <a:r>
              <a:rPr lang="en-US" altLang="zh-CN" sz="2800" b="1" i="0" u="none" strike="noStrike" kern="1200" cap="none" spc="120" baseline="0">
                <a:solidFill>
                  <a:schemeClr val="tx1"/>
                </a:solidFill>
                <a:latin typeface="Arial Nova Cond" pitchFamily="0" charset="0"/>
                <a:ea typeface="宋体" pitchFamily="0" charset="0"/>
                <a:cs typeface="Lucida Sans"/>
              </a:rPr>
              <a:t>();
</a:t>
            </a:r>
            <a:r>
              <a:rPr lang="en-US" altLang="zh-CN" sz="2800" b="1" i="0" u="none" strike="noStrike" kern="1200" cap="none" spc="120" baseline="0">
                <a:solidFill>
                  <a:schemeClr val="tx1"/>
                </a:solidFill>
                <a:latin typeface="Arial Nova Cond" pitchFamily="0" charset="0"/>
                <a:ea typeface="宋体" pitchFamily="0" charset="0"/>
                <a:cs typeface="Lucida Sans"/>
              </a:rPr>
              <a:t>int</a:t>
            </a:r>
            <a:r>
              <a:rPr lang="en-US" altLang="zh-CN" sz="2800" b="1" i="0" u="none" strike="noStrike" kern="1200" cap="none" spc="120" baseline="0">
                <a:solidFill>
                  <a:schemeClr val="tx1"/>
                </a:solidFill>
                <a:latin typeface="Arial Nova Cond" pitchFamily="0" charset="0"/>
                <a:ea typeface="宋体" pitchFamily="0" charset="0"/>
                <a:cs typeface="Lucida Sans"/>
              </a:rPr>
              <a:t> </a:t>
            </a:r>
            <a:r>
              <a:rPr lang="en-US" altLang="zh-CN" sz="2800" b="1" i="0" u="none" strike="noStrike" kern="1200" cap="none" spc="120" baseline="0">
                <a:solidFill>
                  <a:schemeClr val="tx1"/>
                </a:solidFill>
                <a:latin typeface="Arial Nova Cond" pitchFamily="0" charset="0"/>
                <a:ea typeface="宋体" pitchFamily="0" charset="0"/>
                <a:cs typeface="Lucida Sans"/>
              </a:rPr>
              <a:t>chk</a:t>
            </a:r>
            <a:r>
              <a:rPr lang="en-US" altLang="zh-CN" sz="2800" b="1" i="0" u="none" strike="noStrike" kern="1200" cap="none" spc="120" baseline="0">
                <a:solidFill>
                  <a:schemeClr val="tx1"/>
                </a:solidFill>
                <a:latin typeface="Arial Nova Cond" pitchFamily="0" charset="0"/>
                <a:ea typeface="宋体" pitchFamily="0" charset="0"/>
                <a:cs typeface="Lucida Sans"/>
              </a:rPr>
              <a:t> = DHT11.read(DHT11PIN);
 </a:t>
            </a:r>
            <a:r>
              <a:rPr lang="en-US" altLang="zh-CN" sz="2800" b="1" i="0" u="none" strike="noStrike" kern="1200" cap="none" spc="120" baseline="0">
                <a:solidFill>
                  <a:schemeClr val="tx1"/>
                </a:solidFill>
                <a:latin typeface="Arial Nova Cond" pitchFamily="0" charset="0"/>
                <a:ea typeface="宋体" pitchFamily="0" charset="0"/>
                <a:cs typeface="Lucida Sans"/>
              </a:rPr>
              <a:t>Serial.print</a:t>
            </a:r>
            <a:r>
              <a:rPr lang="en-US" altLang="zh-CN" sz="2800" b="1" i="0" u="none" strike="noStrike" kern="1200" cap="none" spc="120" baseline="0">
                <a:solidFill>
                  <a:schemeClr val="tx1"/>
                </a:solidFill>
                <a:latin typeface="Arial Nova Cond" pitchFamily="0" charset="0"/>
                <a:ea typeface="宋体" pitchFamily="0" charset="0"/>
                <a:cs typeface="Lucida Sans"/>
              </a:rPr>
              <a:t>(“Humidity (%): “); 
</a:t>
            </a:r>
            <a:r>
              <a:rPr lang="en-US" altLang="zh-CN" sz="2800" b="1" i="0" u="none" strike="noStrike" kern="1200" cap="none" spc="120" baseline="0">
                <a:solidFill>
                  <a:schemeClr val="tx1"/>
                </a:solidFill>
                <a:latin typeface="Arial Nova Cond" pitchFamily="0" charset="0"/>
                <a:ea typeface="宋体" pitchFamily="0" charset="0"/>
                <a:cs typeface="Lucida Sans"/>
              </a:rPr>
              <a:t>Serial.println</a:t>
            </a:r>
            <a:r>
              <a:rPr lang="en-US" altLang="zh-CN" sz="2800" b="1" i="0" u="none" strike="noStrike" kern="1200" cap="none" spc="120" baseline="0">
                <a:solidFill>
                  <a:schemeClr val="tx1"/>
                </a:solidFill>
                <a:latin typeface="Arial Nova Cond" pitchFamily="0" charset="0"/>
                <a:ea typeface="宋体" pitchFamily="0" charset="0"/>
                <a:cs typeface="Lucida Sans"/>
              </a:rPr>
              <a:t>((float)DHT11.humidity, 2);</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Serial.print</a:t>
            </a:r>
            <a:r>
              <a:rPr lang="en-US" altLang="zh-CN" sz="2800" b="1" i="0" u="none" strike="noStrike" kern="1200" cap="none" spc="120" baseline="0">
                <a:solidFill>
                  <a:schemeClr val="tx1"/>
                </a:solidFill>
                <a:latin typeface="Arial Nova Cond" pitchFamily="0" charset="0"/>
                <a:ea typeface="宋体" pitchFamily="0" charset="0"/>
                <a:cs typeface="Lucida Sans"/>
              </a:rPr>
              <a:t>("Temperature  (C): "); </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Serial.println</a:t>
            </a:r>
            <a:r>
              <a:rPr lang="en-US" altLang="zh-CN" sz="2800" b="1" i="0" u="none" strike="noStrike" kern="1200" cap="none" spc="120" baseline="0">
                <a:solidFill>
                  <a:schemeClr val="tx1"/>
                </a:solidFill>
                <a:latin typeface="Arial Nova Cond" pitchFamily="0" charset="0"/>
                <a:ea typeface="宋体" pitchFamily="0" charset="0"/>
                <a:cs typeface="Lucida Sans"/>
              </a:rPr>
              <a:t>((float)DHT11.temperature, 2);</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 delay(2000);</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a:t>
            </a:r>
            <a:endParaRPr lang="zh-CN" altLang="en-US" sz="2800" b="1" i="0" u="none" strike="noStrike" kern="1200" cap="none" spc="120" baseline="0">
              <a:solidFill>
                <a:schemeClr val="tx1"/>
              </a:solidFill>
              <a:latin typeface="Arial Nova Cond" pitchFamily="0" charset="0"/>
              <a:ea typeface="宋体" pitchFamily="0" charset="0"/>
              <a:cs typeface="Lucida Sans"/>
            </a:endParaRPr>
          </a:p>
        </p:txBody>
      </p:sp>
    </p:spTree>
    <p:extLst>
      <p:ext uri="{BB962C8B-B14F-4D97-AF65-F5344CB8AC3E}">
        <p14:creationId xmlns:p14="http://schemas.microsoft.com/office/powerpoint/2010/main" val="1186115987"/>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226218" y="130175"/>
            <a:ext cx="9328547" cy="79851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tx1"/>
                </a:solidFill>
                <a:latin typeface="Impact" pitchFamily="0" charset="0"/>
                <a:ea typeface="宋体" pitchFamily="0" charset="0"/>
                <a:cs typeface="Lucida Sans"/>
              </a:rPr>
              <a:t>Temperature program</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sp>
        <p:nvSpPr>
          <p:cNvPr id="52" name="文本框"/>
          <p:cNvSpPr>
            <a:spLocks noGrp="1"/>
          </p:cNvSpPr>
          <p:nvPr>
            <p:ph type="body" idx="1"/>
          </p:nvPr>
        </p:nvSpPr>
        <p:spPr>
          <a:xfrm rot="0">
            <a:off x="375047" y="1071563"/>
            <a:ext cx="11501437" cy="5393531"/>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float temp;</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int</a:t>
            </a:r>
            <a:r>
              <a:rPr lang="en-US" altLang="zh-CN" sz="2800" b="1" i="0" u="none" strike="noStrike" kern="1200" cap="none" spc="120" baseline="0">
                <a:solidFill>
                  <a:schemeClr val="tx1"/>
                </a:solidFill>
                <a:latin typeface="Arial Nova Cond" pitchFamily="0" charset="0"/>
                <a:ea typeface="宋体" pitchFamily="0" charset="0"/>
                <a:cs typeface="Lucida Sans"/>
              </a:rPr>
              <a:t> </a:t>
            </a:r>
            <a:r>
              <a:rPr lang="en-US" altLang="zh-CN" sz="2800" b="1" i="0" u="none" strike="noStrike" kern="1200" cap="none" spc="120" baseline="0">
                <a:solidFill>
                  <a:schemeClr val="tx1"/>
                </a:solidFill>
                <a:latin typeface="Arial Nova Cond" pitchFamily="0" charset="0"/>
                <a:ea typeface="宋体" pitchFamily="0" charset="0"/>
                <a:cs typeface="Lucida Sans"/>
              </a:rPr>
              <a:t>tempPin</a:t>
            </a:r>
            <a:r>
              <a:rPr lang="en-US" altLang="zh-CN" sz="2800" b="1" i="0" u="none" strike="noStrike" kern="1200" cap="none" spc="120" baseline="0">
                <a:solidFill>
                  <a:schemeClr val="tx1"/>
                </a:solidFill>
                <a:latin typeface="Arial Nova Cond" pitchFamily="0" charset="0"/>
                <a:ea typeface="宋体" pitchFamily="0" charset="0"/>
                <a:cs typeface="Lucida Sans"/>
              </a:rPr>
              <a:t> = 0;</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void setup() { </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  </a:t>
            </a:r>
            <a:r>
              <a:rPr lang="en-US" altLang="zh-CN" sz="2800" b="1" i="0" u="none" strike="noStrike" kern="1200" cap="none" spc="120" baseline="0">
                <a:solidFill>
                  <a:schemeClr val="tx1"/>
                </a:solidFill>
                <a:latin typeface="Arial Nova Cond" pitchFamily="0" charset="0"/>
                <a:ea typeface="宋体" pitchFamily="0" charset="0"/>
                <a:cs typeface="Lucida Sans"/>
              </a:rPr>
              <a:t>Serial.begin</a:t>
            </a:r>
            <a:r>
              <a:rPr lang="en-US" altLang="zh-CN" sz="2800" b="1" i="0" u="none" strike="noStrike" kern="1200" cap="none" spc="120" baseline="0">
                <a:solidFill>
                  <a:schemeClr val="tx1"/>
                </a:solidFill>
                <a:latin typeface="Arial Nova Cond" pitchFamily="0" charset="0"/>
                <a:ea typeface="宋体" pitchFamily="0" charset="0"/>
                <a:cs typeface="Lucida Sans"/>
              </a:rPr>
              <a:t>(9600);</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void loop() {   </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temp = </a:t>
            </a:r>
            <a:r>
              <a:rPr lang="en-US" altLang="zh-CN" sz="2800" b="1" i="0" u="none" strike="noStrike" kern="1200" cap="none" spc="120" baseline="0">
                <a:solidFill>
                  <a:schemeClr val="tx1"/>
                </a:solidFill>
                <a:latin typeface="Arial Nova Cond" pitchFamily="0" charset="0"/>
                <a:ea typeface="宋体" pitchFamily="0" charset="0"/>
                <a:cs typeface="Lucida Sans"/>
              </a:rPr>
              <a:t>analogRead</a:t>
            </a:r>
            <a:r>
              <a:rPr lang="en-US" altLang="zh-CN" sz="2800" b="1" i="0" u="none" strike="noStrike" kern="1200" cap="none" spc="120" baseline="0">
                <a:solidFill>
                  <a:schemeClr val="tx1"/>
                </a:solidFill>
                <a:latin typeface="Arial Nova Cond" pitchFamily="0" charset="0"/>
                <a:ea typeface="宋体" pitchFamily="0" charset="0"/>
                <a:cs typeface="Lucida Sans"/>
              </a:rPr>
              <a:t>(</a:t>
            </a:r>
            <a:r>
              <a:rPr lang="en-US" altLang="zh-CN" sz="2800" b="1" i="0" u="none" strike="noStrike" kern="1200" cap="none" spc="120" baseline="0">
                <a:solidFill>
                  <a:schemeClr val="tx1"/>
                </a:solidFill>
                <a:latin typeface="Arial Nova Cond" pitchFamily="0" charset="0"/>
                <a:ea typeface="宋体" pitchFamily="0" charset="0"/>
                <a:cs typeface="Lucida Sans"/>
              </a:rPr>
              <a:t>tempPin</a:t>
            </a:r>
            <a:r>
              <a:rPr lang="en-US" altLang="zh-CN" sz="2800" b="1" i="0" u="none" strike="noStrike" kern="1200" cap="none" spc="120" baseline="0">
                <a:solidFill>
                  <a:schemeClr val="tx1"/>
                </a:solidFill>
                <a:latin typeface="Arial Nova Cond" pitchFamily="0" charset="0"/>
                <a:ea typeface="宋体" pitchFamily="0" charset="0"/>
                <a:cs typeface="Lucida Sans"/>
              </a:rPr>
              <a:t>); </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   temp = temp * 0.48828125; </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 </a:t>
            </a:r>
            <a:r>
              <a:rPr lang="en-US" altLang="zh-CN" sz="2800" b="1" i="0" u="none" strike="noStrike" kern="1200" cap="none" spc="120" baseline="0">
                <a:solidFill>
                  <a:schemeClr val="tx1"/>
                </a:solidFill>
                <a:latin typeface="Arial Nova Cond" pitchFamily="0" charset="0"/>
                <a:ea typeface="宋体" pitchFamily="0" charset="0"/>
                <a:cs typeface="Lucida Sans"/>
              </a:rPr>
              <a:t>Serial.print</a:t>
            </a:r>
            <a:r>
              <a:rPr lang="en-US" altLang="zh-CN" sz="2800" b="1" i="0" u="none" strike="noStrike" kern="1200" cap="none" spc="120" baseline="0">
                <a:solidFill>
                  <a:schemeClr val="tx1"/>
                </a:solidFill>
                <a:latin typeface="Arial Nova Cond" pitchFamily="0" charset="0"/>
                <a:ea typeface="宋体" pitchFamily="0" charset="0"/>
                <a:cs typeface="Lucida Sans"/>
              </a:rPr>
              <a:t>("TEMPERATURE = ");</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   </a:t>
            </a:r>
            <a:r>
              <a:rPr lang="en-US" altLang="zh-CN" sz="2800" b="1" i="0" u="none" strike="noStrike" kern="1200" cap="none" spc="120" baseline="0">
                <a:solidFill>
                  <a:schemeClr val="tx1"/>
                </a:solidFill>
                <a:latin typeface="Arial Nova Cond" pitchFamily="0" charset="0"/>
                <a:ea typeface="宋体" pitchFamily="0" charset="0"/>
                <a:cs typeface="Lucida Sans"/>
              </a:rPr>
              <a:t>Serial.print</a:t>
            </a:r>
            <a:r>
              <a:rPr lang="en-US" altLang="zh-CN" sz="2800" b="1" i="0" u="none" strike="noStrike" kern="1200" cap="none" spc="120" baseline="0">
                <a:solidFill>
                  <a:schemeClr val="tx1"/>
                </a:solidFill>
                <a:latin typeface="Arial Nova Cond" pitchFamily="0" charset="0"/>
                <a:ea typeface="宋体" pitchFamily="0" charset="0"/>
                <a:cs typeface="Lucida Sans"/>
              </a:rPr>
              <a:t>(temp); </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endParaRPr lang="zh-CN" altLang="en-US" sz="2800" b="0" i="0" u="none" strike="noStrike" kern="1200" cap="none" spc="120" baseline="0">
              <a:solidFill>
                <a:schemeClr val="tx1"/>
              </a:solidFill>
              <a:latin typeface="Arial Nova Cond" pitchFamily="0" charset="0"/>
              <a:ea typeface="宋体" pitchFamily="0" charset="0"/>
              <a:cs typeface="Lucida Sans"/>
            </a:endParaRPr>
          </a:p>
        </p:txBody>
      </p:sp>
    </p:spTree>
    <p:extLst>
      <p:ext uri="{BB962C8B-B14F-4D97-AF65-F5344CB8AC3E}">
        <p14:creationId xmlns:p14="http://schemas.microsoft.com/office/powerpoint/2010/main" val="1464878706"/>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title"/>
          </p:nvPr>
        </p:nvSpPr>
        <p:spPr>
          <a:xfrm rot="0">
            <a:off x="172640" y="273843"/>
            <a:ext cx="9144000" cy="126364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bg1"/>
                </a:solidFill>
                <a:latin typeface="Impact" pitchFamily="0" charset="0"/>
                <a:ea typeface="宋体" pitchFamily="0" charset="0"/>
                <a:cs typeface="Lucida Sans"/>
              </a:rPr>
              <a:t>.....</a:t>
            </a:r>
            <a:r>
              <a:rPr lang="en-US" altLang="zh-CN" sz="4400" b="1" i="0" u="none" strike="noStrike" kern="1200" cap="none" spc="130" baseline="0">
                <a:solidFill>
                  <a:schemeClr val="tx1"/>
                </a:solidFill>
                <a:latin typeface="Impact" pitchFamily="0" charset="0"/>
                <a:ea typeface="宋体" pitchFamily="0" charset="0"/>
                <a:cs typeface="Lucida Sans"/>
              </a:rPr>
              <a:t> </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sp>
        <p:nvSpPr>
          <p:cNvPr id="54" name="文本框"/>
          <p:cNvSpPr>
            <a:spLocks noGrp="1"/>
          </p:cNvSpPr>
          <p:nvPr>
            <p:ph type="body" idx="1"/>
          </p:nvPr>
        </p:nvSpPr>
        <p:spPr>
          <a:xfrm rot="0">
            <a:off x="428625" y="2000251"/>
            <a:ext cx="11001375" cy="403621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temperature value</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   </a:t>
            </a:r>
            <a:r>
              <a:rPr lang="en-US" altLang="zh-CN" sz="2800" b="1" i="0" u="none" strike="noStrike" kern="1200" cap="none" spc="120" baseline="0">
                <a:solidFill>
                  <a:schemeClr val="tx1"/>
                </a:solidFill>
                <a:latin typeface="Arial Nova Cond" pitchFamily="0" charset="0"/>
                <a:ea typeface="宋体" pitchFamily="0" charset="0"/>
                <a:cs typeface="Lucida Sans"/>
              </a:rPr>
              <a:t>Serial.print</a:t>
            </a:r>
            <a:r>
              <a:rPr lang="en-US" altLang="zh-CN" sz="2800" b="1" i="0" u="none" strike="noStrike" kern="1200" cap="none" spc="120" baseline="0">
                <a:solidFill>
                  <a:schemeClr val="tx1"/>
                </a:solidFill>
                <a:latin typeface="Arial Nova Cond" pitchFamily="0" charset="0"/>
                <a:ea typeface="宋体" pitchFamily="0" charset="0"/>
                <a:cs typeface="Lucida Sans"/>
              </a:rPr>
              <a:t>("*C");  </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 </a:t>
            </a:r>
            <a:r>
              <a:rPr lang="en-US" altLang="zh-CN" sz="2800" b="1" i="0" u="none" strike="noStrike" kern="1200" cap="none" spc="120" baseline="0">
                <a:solidFill>
                  <a:schemeClr val="tx1"/>
                </a:solidFill>
                <a:latin typeface="Arial Nova Cond" pitchFamily="0" charset="0"/>
                <a:ea typeface="宋体" pitchFamily="0" charset="0"/>
                <a:cs typeface="Lucida Sans"/>
              </a:rPr>
              <a:t>Serial.println</a:t>
            </a:r>
            <a:r>
              <a:rPr lang="en-US" altLang="zh-CN" sz="2800" b="1" i="0" u="none" strike="noStrike" kern="1200" cap="none" spc="120" baseline="0">
                <a:solidFill>
                  <a:schemeClr val="tx1"/>
                </a:solidFill>
                <a:latin typeface="Arial Nova Cond" pitchFamily="0" charset="0"/>
                <a:ea typeface="宋体" pitchFamily="0" charset="0"/>
                <a:cs typeface="Lucida Sans"/>
              </a:rPr>
              <a:t>();   </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delay(1000); </a:t>
            </a:r>
            <a:endParaRPr lang="zh-CN" altLang="en-US" sz="2800" b="1" i="0" u="none" strike="noStrike" kern="1200" cap="none" spc="120" baseline="0">
              <a:solidFill>
                <a:schemeClr val="tx1"/>
              </a:solidFill>
              <a:latin typeface="Arial Nova Cond" pitchFamily="0" charset="0"/>
              <a:ea typeface="宋体" pitchFamily="0" charset="0"/>
              <a:cs typeface="Lucida Sans"/>
            </a:endParaRPr>
          </a:p>
        </p:txBody>
      </p:sp>
    </p:spTree>
    <p:extLst>
      <p:ext uri="{BB962C8B-B14F-4D97-AF65-F5344CB8AC3E}">
        <p14:creationId xmlns:p14="http://schemas.microsoft.com/office/powerpoint/2010/main" val="1909142896"/>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226218" y="273843"/>
            <a:ext cx="11203782" cy="81557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tx1"/>
                </a:solidFill>
                <a:latin typeface="Impact" pitchFamily="0" charset="0"/>
                <a:ea typeface="宋体" pitchFamily="0" charset="0"/>
                <a:cs typeface="Lucida Sans"/>
              </a:rPr>
              <a:t>C program of environmental monitoring</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sp>
        <p:nvSpPr>
          <p:cNvPr id="56" name="文本框"/>
          <p:cNvSpPr>
            <a:spLocks noGrp="1"/>
          </p:cNvSpPr>
          <p:nvPr>
            <p:ph type="body" idx="1"/>
          </p:nvPr>
        </p:nvSpPr>
        <p:spPr>
          <a:xfrm rot="0">
            <a:off x="464344" y="1089423"/>
            <a:ext cx="11203782" cy="5339952"/>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#include &lt;</a:t>
            </a:r>
            <a:r>
              <a:rPr lang="en-US" altLang="zh-CN" sz="2800" b="0" i="0" u="none" strike="noStrike" kern="1200" cap="none" spc="120" baseline="0">
                <a:solidFill>
                  <a:schemeClr val="tx1"/>
                </a:solidFill>
                <a:latin typeface="Arial Nova Cond" pitchFamily="0" charset="0"/>
                <a:ea typeface="宋体" pitchFamily="0" charset="0"/>
                <a:cs typeface="Lucida Sans"/>
              </a:rPr>
              <a:t>DHT.h</a:t>
            </a:r>
            <a:r>
              <a:rPr lang="en-US" altLang="zh-CN" sz="2800" b="0" i="0" u="none" strike="noStrike" kern="1200" cap="none" spc="120" baseline="0">
                <a:solidFill>
                  <a:schemeClr val="tx1"/>
                </a:solidFill>
                <a:latin typeface="Arial Nova Cond" pitchFamily="0" charset="0"/>
                <a:ea typeface="宋体" pitchFamily="0" charset="0"/>
                <a:cs typeface="Lucida Sans"/>
              </a:rPr>
              <a:t>&gt;</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#define DHTPIN 4  </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#define DHTTYPE DHT22      </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DHT </a:t>
            </a:r>
            <a:r>
              <a:rPr lang="en-US" altLang="zh-CN" sz="2800" b="0" i="0" u="none" strike="noStrike" kern="1200" cap="none" spc="120" baseline="0">
                <a:solidFill>
                  <a:schemeClr val="tx1"/>
                </a:solidFill>
                <a:latin typeface="Arial Nova Cond" pitchFamily="0" charset="0"/>
                <a:ea typeface="宋体" pitchFamily="0" charset="0"/>
                <a:cs typeface="Lucida Sans"/>
              </a:rPr>
              <a:t>dht</a:t>
            </a:r>
            <a:r>
              <a:rPr lang="en-US" altLang="zh-CN" sz="2800" b="0" i="0" u="none" strike="noStrike" kern="1200" cap="none" spc="120" baseline="0">
                <a:solidFill>
                  <a:schemeClr val="tx1"/>
                </a:solidFill>
                <a:latin typeface="Arial Nova Cond" pitchFamily="0" charset="0"/>
                <a:ea typeface="宋体" pitchFamily="0" charset="0"/>
                <a:cs typeface="Lucida Sans"/>
              </a:rPr>
              <a:t>(DHTPIN, DHTTYPE);</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void setup() {</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  </a:t>
            </a:r>
            <a:r>
              <a:rPr lang="en-US" altLang="zh-CN" sz="2800" b="0" i="0" u="none" strike="noStrike" kern="1200" cap="none" spc="120" baseline="0">
                <a:solidFill>
                  <a:schemeClr val="tx1"/>
                </a:solidFill>
                <a:latin typeface="Arial Nova Cond" pitchFamily="0" charset="0"/>
                <a:ea typeface="宋体" pitchFamily="0" charset="0"/>
                <a:cs typeface="Lucida Sans"/>
              </a:rPr>
              <a:t>Serial.begin</a:t>
            </a:r>
            <a:r>
              <a:rPr lang="en-US" altLang="zh-CN" sz="2800" b="0" i="0" u="none" strike="noStrike" kern="1200" cap="none" spc="120" baseline="0">
                <a:solidFill>
                  <a:schemeClr val="tx1"/>
                </a:solidFill>
                <a:latin typeface="Arial Nova Cond" pitchFamily="0" charset="0"/>
                <a:ea typeface="宋体" pitchFamily="0" charset="0"/>
                <a:cs typeface="Lucida Sans"/>
              </a:rPr>
              <a:t>(115200); </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 </a:t>
            </a:r>
            <a:r>
              <a:rPr lang="en-US" altLang="zh-CN" sz="2800" b="0" i="0" u="none" strike="noStrike" kern="1200" cap="none" spc="120" baseline="0">
                <a:solidFill>
                  <a:schemeClr val="tx1"/>
                </a:solidFill>
                <a:latin typeface="Arial Nova Cond" pitchFamily="0" charset="0"/>
                <a:ea typeface="宋体" pitchFamily="0" charset="0"/>
                <a:cs typeface="Lucida Sans"/>
              </a:rPr>
              <a:t>dht.begin</a:t>
            </a:r>
            <a:r>
              <a:rPr lang="en-US" altLang="zh-CN" sz="2800" b="0" i="0" u="none" strike="noStrike" kern="1200" cap="none" spc="120" baseline="0">
                <a:solidFill>
                  <a:schemeClr val="tx1"/>
                </a:solidFill>
                <a:latin typeface="Arial Nova Cond" pitchFamily="0" charset="0"/>
                <a:ea typeface="宋体" pitchFamily="0" charset="0"/>
                <a:cs typeface="Lucida Sans"/>
              </a:rPr>
              <a:t>();</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void loop() { </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 delay(2000);</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endParaRPr lang="zh-CN" altLang="en-US" sz="2800" b="0" i="0" u="none" strike="noStrike" kern="1200" cap="none" spc="120" baseline="0">
              <a:solidFill>
                <a:schemeClr val="tx1"/>
              </a:solidFill>
              <a:latin typeface="Arial Nova Cond" pitchFamily="0" charset="0"/>
              <a:ea typeface="宋体" pitchFamily="0" charset="0"/>
              <a:cs typeface="Lucida Sans"/>
            </a:endParaRPr>
          </a:p>
        </p:txBody>
      </p:sp>
    </p:spTree>
    <p:extLst>
      <p:ext uri="{BB962C8B-B14F-4D97-AF65-F5344CB8AC3E}">
        <p14:creationId xmlns:p14="http://schemas.microsoft.com/office/powerpoint/2010/main" val="1681462360"/>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7" name="文本框"/>
          <p:cNvSpPr>
            <a:spLocks noGrp="1"/>
          </p:cNvSpPr>
          <p:nvPr>
            <p:ph type="title"/>
          </p:nvPr>
        </p:nvSpPr>
        <p:spPr>
          <a:xfrm rot="0">
            <a:off x="208358" y="130175"/>
            <a:ext cx="9144000" cy="15557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bg1"/>
                </a:solidFill>
                <a:latin typeface="Impact" pitchFamily="0" charset="0"/>
                <a:ea typeface="宋体" pitchFamily="0" charset="0"/>
                <a:cs typeface="Lucida Sans"/>
              </a:rPr>
              <a:t>....</a:t>
            </a:r>
            <a:r>
              <a:rPr lang="en-US" altLang="zh-CN" sz="4400" b="1" i="0" u="none" strike="noStrike" kern="1200" cap="none" spc="130" baseline="0">
                <a:solidFill>
                  <a:schemeClr val="tx1"/>
                </a:solidFill>
                <a:latin typeface="Impact" pitchFamily="0" charset="0"/>
                <a:ea typeface="宋体" pitchFamily="0" charset="0"/>
                <a:cs typeface="Lucida Sans"/>
              </a:rPr>
              <a:t> </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sp>
        <p:nvSpPr>
          <p:cNvPr id="58" name="文本框"/>
          <p:cNvSpPr>
            <a:spLocks noGrp="1"/>
          </p:cNvSpPr>
          <p:nvPr>
            <p:ph type="body" idx="1"/>
          </p:nvPr>
        </p:nvSpPr>
        <p:spPr>
          <a:xfrm rot="0">
            <a:off x="339328" y="207961"/>
            <a:ext cx="11054953" cy="6775054"/>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 float temperature = </a:t>
            </a:r>
            <a:r>
              <a:rPr lang="en-US" altLang="zh-CN" sz="2800" b="0" i="0" u="none" strike="noStrike" kern="1200" cap="none" spc="120" baseline="0">
                <a:solidFill>
                  <a:schemeClr val="tx1"/>
                </a:solidFill>
                <a:latin typeface="Arial Nova Cond" pitchFamily="0" charset="0"/>
                <a:ea typeface="宋体" pitchFamily="0" charset="0"/>
                <a:cs typeface="Lucida Sans"/>
              </a:rPr>
              <a:t>dht.readTemperature</a:t>
            </a:r>
            <a:r>
              <a:rPr lang="en-US" altLang="zh-CN" sz="2800" b="0" i="0" u="none" strike="noStrike" kern="1200" cap="none" spc="120" baseline="0">
                <a:solidFill>
                  <a:schemeClr val="tx1"/>
                </a:solidFill>
                <a:latin typeface="Arial Nova Cond" pitchFamily="0" charset="0"/>
                <a:ea typeface="宋体" pitchFamily="0" charset="0"/>
                <a:cs typeface="Lucida Sans"/>
              </a:rPr>
              <a:t>(); </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float humidity = </a:t>
            </a:r>
            <a:r>
              <a:rPr lang="en-US" altLang="zh-CN" sz="2800" b="0" i="0" u="none" strike="noStrike" kern="1200" cap="none" spc="120" baseline="0">
                <a:solidFill>
                  <a:schemeClr val="tx1"/>
                </a:solidFill>
                <a:latin typeface="Arial Nova Cond" pitchFamily="0" charset="0"/>
                <a:ea typeface="宋体" pitchFamily="0" charset="0"/>
                <a:cs typeface="Lucida Sans"/>
              </a:rPr>
              <a:t>dht.readHumidity</a:t>
            </a:r>
            <a:r>
              <a:rPr lang="en-US" altLang="zh-CN" sz="2800" b="0" i="0" u="none" strike="noStrike" kern="1200" cap="none" spc="120" baseline="0">
                <a:solidFill>
                  <a:schemeClr val="tx1"/>
                </a:solidFill>
                <a:latin typeface="Arial Nova Cond" pitchFamily="0" charset="0"/>
                <a:ea typeface="宋体" pitchFamily="0" charset="0"/>
                <a:cs typeface="Lucida Sans"/>
              </a:rPr>
              <a:t>();</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("40 %");  }}</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if (</a:t>
            </a:r>
            <a:r>
              <a:rPr lang="en-US" altLang="zh-CN" sz="2800" b="0" i="0" u="none" strike="noStrike" kern="1200" cap="none" spc="120" baseline="0">
                <a:solidFill>
                  <a:schemeClr val="tx1"/>
                </a:solidFill>
                <a:latin typeface="Arial Nova Cond" pitchFamily="0" charset="0"/>
                <a:ea typeface="宋体" pitchFamily="0" charset="0"/>
                <a:cs typeface="Lucida Sans"/>
              </a:rPr>
              <a:t>isnan</a:t>
            </a:r>
            <a:r>
              <a:rPr lang="en-US" altLang="zh-CN" sz="2800" b="0" i="0" u="none" strike="noStrike" kern="1200" cap="none" spc="120" baseline="0">
                <a:solidFill>
                  <a:schemeClr val="tx1"/>
                </a:solidFill>
                <a:latin typeface="Arial Nova Cond" pitchFamily="0" charset="0"/>
                <a:ea typeface="宋体" pitchFamily="0" charset="0"/>
                <a:cs typeface="Lucida Sans"/>
              </a:rPr>
              <a:t>(temperature) || </a:t>
            </a:r>
            <a:r>
              <a:rPr lang="en-US" altLang="zh-CN" sz="2800" b="0" i="0" u="none" strike="noStrike" kern="1200" cap="none" spc="120" baseline="0">
                <a:solidFill>
                  <a:schemeClr val="tx1"/>
                </a:solidFill>
                <a:latin typeface="Arial Nova Cond" pitchFamily="0" charset="0"/>
                <a:ea typeface="宋体" pitchFamily="0" charset="0"/>
                <a:cs typeface="Lucida Sans"/>
              </a:rPr>
              <a:t>isnan</a:t>
            </a:r>
            <a:r>
              <a:rPr lang="en-US" altLang="zh-CN" sz="2800" b="0" i="0" u="none" strike="noStrike" kern="1200" cap="none" spc="120" baseline="0">
                <a:solidFill>
                  <a:schemeClr val="tx1"/>
                </a:solidFill>
                <a:latin typeface="Arial Nova Cond" pitchFamily="0" charset="0"/>
                <a:ea typeface="宋体" pitchFamily="0" charset="0"/>
                <a:cs typeface="Lucida Sans"/>
              </a:rPr>
              <a:t>(humidity)) {   </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Serial.println</a:t>
            </a:r>
            <a:r>
              <a:rPr lang="en-US" altLang="zh-CN" sz="2800" b="0" i="0" u="none" strike="noStrike" kern="1200" cap="none" spc="120" baseline="0">
                <a:solidFill>
                  <a:schemeClr val="tx1"/>
                </a:solidFill>
                <a:latin typeface="Arial Nova Cond" pitchFamily="0" charset="0"/>
                <a:ea typeface="宋体" pitchFamily="0" charset="0"/>
                <a:cs typeface="Lucida Sans"/>
              </a:rPr>
              <a:t>("Failed to read from DHT sensor!");  </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 else {  </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  </a:t>
            </a:r>
            <a:r>
              <a:rPr lang="en-US" altLang="zh-CN" sz="2800" b="0" i="0" u="none" strike="noStrike" kern="1200" cap="none" spc="120" baseline="0">
                <a:solidFill>
                  <a:schemeClr val="tx1"/>
                </a:solidFill>
                <a:latin typeface="Arial Nova Cond" pitchFamily="0" charset="0"/>
                <a:ea typeface="宋体" pitchFamily="0" charset="0"/>
                <a:cs typeface="Lucida Sans"/>
              </a:rPr>
              <a:t>Serial.print</a:t>
            </a:r>
            <a:r>
              <a:rPr lang="en-US" altLang="zh-CN" sz="2800" b="0" i="0" u="none" strike="noStrike" kern="1200" cap="none" spc="120" baseline="0">
                <a:solidFill>
                  <a:schemeClr val="tx1"/>
                </a:solidFill>
                <a:latin typeface="Arial Nova Cond" pitchFamily="0" charset="0"/>
                <a:ea typeface="宋体" pitchFamily="0" charset="0"/>
                <a:cs typeface="Lucida Sans"/>
              </a:rPr>
              <a:t>("Temperature: "); </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   </a:t>
            </a:r>
            <a:r>
              <a:rPr lang="en-US" altLang="zh-CN" sz="2800" b="0" i="0" u="none" strike="noStrike" kern="1200" cap="none" spc="120" baseline="0">
                <a:solidFill>
                  <a:schemeClr val="tx1"/>
                </a:solidFill>
                <a:latin typeface="Arial Nova Cond" pitchFamily="0" charset="0"/>
                <a:ea typeface="宋体" pitchFamily="0" charset="0"/>
                <a:cs typeface="Lucida Sans"/>
              </a:rPr>
              <a:t>Serial.print</a:t>
            </a:r>
            <a:r>
              <a:rPr lang="en-US" altLang="zh-CN" sz="2800" b="0" i="0" u="none" strike="noStrike" kern="1200" cap="none" spc="120" baseline="0">
                <a:solidFill>
                  <a:schemeClr val="tx1"/>
                </a:solidFill>
                <a:latin typeface="Arial Nova Cond" pitchFamily="0" charset="0"/>
                <a:ea typeface="宋体" pitchFamily="0" charset="0"/>
                <a:cs typeface="Lucida Sans"/>
              </a:rPr>
              <a:t>(temperature);  </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  </a:t>
            </a:r>
            <a:r>
              <a:rPr lang="en-US" altLang="zh-CN" sz="2800" b="0" i="0" u="none" strike="noStrike" kern="1200" cap="none" spc="120" baseline="0">
                <a:solidFill>
                  <a:schemeClr val="tx1"/>
                </a:solidFill>
                <a:latin typeface="Arial Nova Cond" pitchFamily="0" charset="0"/>
                <a:ea typeface="宋体" pitchFamily="0" charset="0"/>
                <a:cs typeface="Lucida Sans"/>
              </a:rPr>
              <a:t>Serial.println</a:t>
            </a:r>
            <a:r>
              <a:rPr lang="en-US" altLang="zh-CN" sz="2800" b="0" i="0" u="none" strike="noStrike" kern="1200" cap="none" spc="120" baseline="0">
                <a:solidFill>
                  <a:schemeClr val="tx1"/>
                </a:solidFill>
                <a:latin typeface="Arial Nova Cond" pitchFamily="0" charset="0"/>
                <a:ea typeface="宋体" pitchFamily="0" charset="0"/>
                <a:cs typeface="Lucida Sans"/>
              </a:rPr>
              <a:t>(" 24°C"); </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   </a:t>
            </a:r>
            <a:r>
              <a:rPr lang="en-US" altLang="zh-CN" sz="2800" b="0" i="0" u="none" strike="noStrike" kern="1200" cap="none" spc="120" baseline="0">
                <a:solidFill>
                  <a:schemeClr val="tx1"/>
                </a:solidFill>
                <a:latin typeface="Arial Nova Cond" pitchFamily="0" charset="0"/>
                <a:ea typeface="宋体" pitchFamily="0" charset="0"/>
                <a:cs typeface="Lucida Sans"/>
              </a:rPr>
              <a:t>Serial.print</a:t>
            </a:r>
            <a:r>
              <a:rPr lang="en-US" altLang="zh-CN" sz="2800" b="0" i="0" u="none" strike="noStrike" kern="1200" cap="none" spc="120" baseline="0">
                <a:solidFill>
                  <a:schemeClr val="tx1"/>
                </a:solidFill>
                <a:latin typeface="Arial Nova Cond" pitchFamily="0" charset="0"/>
                <a:ea typeface="宋体" pitchFamily="0" charset="0"/>
                <a:cs typeface="Lucida Sans"/>
              </a:rPr>
              <a:t>("Humidity: ");   </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 </a:t>
            </a:r>
            <a:r>
              <a:rPr lang="en-US" altLang="zh-CN" sz="2800" b="0" i="0" u="none" strike="noStrike" kern="1200" cap="none" spc="120" baseline="0">
                <a:solidFill>
                  <a:schemeClr val="tx1"/>
                </a:solidFill>
                <a:latin typeface="Arial Nova Cond" pitchFamily="0" charset="0"/>
                <a:ea typeface="宋体" pitchFamily="0" charset="0"/>
                <a:cs typeface="Lucida Sans"/>
              </a:rPr>
              <a:t>Serial.print</a:t>
            </a:r>
            <a:r>
              <a:rPr lang="en-US" altLang="zh-CN" sz="2800" b="0" i="0" u="none" strike="noStrike" kern="1200" cap="none" spc="120" baseline="0">
                <a:solidFill>
                  <a:schemeClr val="tx1"/>
                </a:solidFill>
                <a:latin typeface="Arial Nova Cond" pitchFamily="0" charset="0"/>
                <a:ea typeface="宋体" pitchFamily="0" charset="0"/>
                <a:cs typeface="Lucida Sans"/>
              </a:rPr>
              <a:t>(humidity);  </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  </a:t>
            </a:r>
            <a:r>
              <a:rPr lang="en-US" altLang="zh-CN" sz="2800" b="0" i="0" u="none" strike="noStrike" kern="1200" cap="none" spc="120" baseline="0">
                <a:solidFill>
                  <a:schemeClr val="tx1"/>
                </a:solidFill>
                <a:latin typeface="Arial Nova Cond" pitchFamily="0" charset="0"/>
                <a:ea typeface="宋体" pitchFamily="0" charset="0"/>
                <a:cs typeface="Lucida Sans"/>
              </a:rPr>
              <a:t>Serial.println</a:t>
            </a:r>
            <a:r>
              <a:rPr lang="en-US" altLang="zh-CN" sz="2800" b="0" i="0" u="none" strike="noStrike" kern="1200" cap="none" spc="120" baseline="0">
                <a:solidFill>
                  <a:schemeClr val="tx1"/>
                </a:solidFill>
                <a:latin typeface="Arial Nova Cond" pitchFamily="0" charset="0"/>
                <a:ea typeface="宋体" pitchFamily="0" charset="0"/>
                <a:cs typeface="Lucida Sans"/>
              </a:rPr>
              <a:t>(“40 %”) ;</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a:t>
            </a:r>
            <a:endParaRPr lang="zh-CN" altLang="en-US" sz="2800" b="0" i="0" u="none" strike="noStrike" kern="1200" cap="none" spc="120" baseline="0">
              <a:solidFill>
                <a:schemeClr val="tx1"/>
              </a:solidFill>
              <a:latin typeface="Arial Nova Cond" pitchFamily="0" charset="0"/>
              <a:ea typeface="宋体" pitchFamily="0" charset="0"/>
              <a:cs typeface="Lucida Sans"/>
            </a:endParaRPr>
          </a:p>
        </p:txBody>
      </p:sp>
    </p:spTree>
    <p:extLst>
      <p:ext uri="{BB962C8B-B14F-4D97-AF65-F5344CB8AC3E}">
        <p14:creationId xmlns:p14="http://schemas.microsoft.com/office/powerpoint/2010/main" val="465816109"/>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333375" y="130175"/>
            <a:ext cx="9917907" cy="6318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tx1"/>
                </a:solidFill>
                <a:latin typeface="Impact" pitchFamily="0" charset="0"/>
                <a:ea typeface="宋体" pitchFamily="0" charset="0"/>
                <a:cs typeface="Lucida Sans"/>
              </a:rPr>
              <a:t>Python program</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sp>
        <p:nvSpPr>
          <p:cNvPr id="60" name="文本框"/>
          <p:cNvSpPr>
            <a:spLocks noGrp="1"/>
          </p:cNvSpPr>
          <p:nvPr>
            <p:ph type="body" idx="1"/>
          </p:nvPr>
        </p:nvSpPr>
        <p:spPr>
          <a:xfrm rot="0">
            <a:off x="458391" y="892175"/>
            <a:ext cx="11525250" cy="5965825"/>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#include &lt;</a:t>
            </a:r>
            <a:r>
              <a:rPr lang="en-US" altLang="zh-CN" sz="2800" b="1" i="0" u="none" strike="noStrike" kern="1200" cap="none" spc="120" baseline="0">
                <a:solidFill>
                  <a:schemeClr val="tx1"/>
                </a:solidFill>
                <a:latin typeface="Arial Nova Cond" pitchFamily="0" charset="0"/>
                <a:ea typeface="宋体" pitchFamily="0" charset="0"/>
                <a:cs typeface="Lucida Sans"/>
              </a:rPr>
              <a:t>stdio.h</a:t>
            </a:r>
            <a:r>
              <a:rPr lang="en-US" altLang="zh-CN" sz="2800" b="1" i="0" u="none" strike="noStrike" kern="1200" cap="none" spc="120" baseline="0">
                <a:solidFill>
                  <a:schemeClr val="tx1"/>
                </a:solidFill>
                <a:latin typeface="Arial Nova Cond" pitchFamily="0" charset="0"/>
                <a:ea typeface="宋体" pitchFamily="0" charset="0"/>
                <a:cs typeface="Lucida Sans"/>
              </a:rPr>
              <a:t>&gt;</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#include &lt;</a:t>
            </a:r>
            <a:r>
              <a:rPr lang="en-US" altLang="zh-CN" sz="2800" b="1" i="0" u="none" strike="noStrike" kern="1200" cap="none" spc="120" baseline="0">
                <a:solidFill>
                  <a:schemeClr val="tx1"/>
                </a:solidFill>
                <a:latin typeface="Arial Nova Cond" pitchFamily="0" charset="0"/>
                <a:ea typeface="宋体" pitchFamily="0" charset="0"/>
                <a:cs typeface="Lucida Sans"/>
              </a:rPr>
              <a:t>stdlib.h</a:t>
            </a:r>
            <a:r>
              <a:rPr lang="en-US" altLang="zh-CN" sz="2800" b="1" i="0" u="none" strike="noStrike" kern="1200" cap="none" spc="120" baseline="0">
                <a:solidFill>
                  <a:schemeClr val="tx1"/>
                </a:solidFill>
                <a:latin typeface="Arial Nova Cond" pitchFamily="0" charset="0"/>
                <a:ea typeface="宋体" pitchFamily="0" charset="0"/>
                <a:cs typeface="Lucida Sans"/>
              </a:rPr>
              <a:t>&gt;</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#include &lt;</a:t>
            </a:r>
            <a:r>
              <a:rPr lang="en-US" altLang="zh-CN" sz="2800" b="1" i="0" u="none" strike="noStrike" kern="1200" cap="none" spc="120" baseline="0">
                <a:solidFill>
                  <a:schemeClr val="tx1"/>
                </a:solidFill>
                <a:latin typeface="Arial Nova Cond" pitchFamily="0" charset="0"/>
                <a:ea typeface="宋体" pitchFamily="0" charset="0"/>
                <a:cs typeface="Lucida Sans"/>
              </a:rPr>
              <a:t>time.h</a:t>
            </a:r>
            <a:r>
              <a:rPr lang="en-US" altLang="zh-CN" sz="2800" b="1" i="0" u="none" strike="noStrike" kern="1200" cap="none" spc="120" baseline="0">
                <a:solidFill>
                  <a:schemeClr val="tx1"/>
                </a:solidFill>
                <a:latin typeface="Arial Nova Cond" pitchFamily="0" charset="0"/>
                <a:ea typeface="宋体" pitchFamily="0" charset="0"/>
                <a:cs typeface="Lucida Sans"/>
              </a:rPr>
              <a:t>&gt;</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double </a:t>
            </a:r>
            <a:r>
              <a:rPr lang="en-US" altLang="zh-CN" sz="2800" b="1" i="0" u="none" strike="noStrike" kern="1200" cap="none" spc="120" baseline="0">
                <a:solidFill>
                  <a:schemeClr val="tx1"/>
                </a:solidFill>
                <a:latin typeface="Arial Nova Cond" pitchFamily="0" charset="0"/>
                <a:ea typeface="宋体" pitchFamily="0" charset="0"/>
                <a:cs typeface="Lucida Sans"/>
              </a:rPr>
              <a:t>readEnvironmentalData</a:t>
            </a:r>
            <a:r>
              <a:rPr lang="en-US" altLang="zh-CN" sz="2800" b="1" i="0" u="none" strike="noStrike" kern="1200" cap="none" spc="120" baseline="0">
                <a:solidFill>
                  <a:schemeClr val="tx1"/>
                </a:solidFill>
                <a:latin typeface="Arial Nova Cond" pitchFamily="0" charset="0"/>
                <a:ea typeface="宋体" pitchFamily="0" charset="0"/>
                <a:cs typeface="Lucida Sans"/>
              </a:rPr>
              <a:t>() {</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  return 25.5;</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int</a:t>
            </a:r>
            <a:r>
              <a:rPr lang="en-US" altLang="zh-CN" sz="2800" b="1" i="0" u="none" strike="noStrike" kern="1200" cap="none" spc="120" baseline="0">
                <a:solidFill>
                  <a:schemeClr val="tx1"/>
                </a:solidFill>
                <a:latin typeface="Arial Nova Cond" pitchFamily="0" charset="0"/>
                <a:ea typeface="宋体" pitchFamily="0" charset="0"/>
                <a:cs typeface="Lucida Sans"/>
              </a:rPr>
              <a:t> main() {</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    FILE *file;</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    char filename[] = “</a:t>
            </a:r>
            <a:r>
              <a:rPr lang="en-US" altLang="zh-CN" sz="2800" b="1" i="0" u="none" strike="noStrike" kern="1200" cap="none" spc="120" baseline="0">
                <a:solidFill>
                  <a:schemeClr val="tx1"/>
                </a:solidFill>
                <a:latin typeface="Arial Nova Cond" pitchFamily="0" charset="0"/>
                <a:ea typeface="宋体" pitchFamily="0" charset="0"/>
                <a:cs typeface="Lucida Sans"/>
              </a:rPr>
              <a:t>environmental_data.log</a:t>
            </a:r>
            <a:r>
              <a:rPr lang="en-US" altLang="zh-CN" sz="2800" b="1" i="0" u="none" strike="noStrike" kern="1200" cap="none" spc="120" baseline="0">
                <a:solidFill>
                  <a:schemeClr val="tx1"/>
                </a:solidFill>
                <a:latin typeface="Arial Nova Cond" pitchFamily="0" charset="0"/>
                <a:ea typeface="宋体" pitchFamily="0" charset="0"/>
                <a:cs typeface="Lucida Sans"/>
              </a:rPr>
              <a:t>”;</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    file = </a:t>
            </a:r>
            <a:r>
              <a:rPr lang="en-US" altLang="zh-CN" sz="2800" b="1" i="0" u="none" strike="noStrike" kern="1200" cap="none" spc="120" baseline="0">
                <a:solidFill>
                  <a:schemeClr val="tx1"/>
                </a:solidFill>
                <a:latin typeface="Arial Nova Cond" pitchFamily="0" charset="0"/>
                <a:ea typeface="宋体" pitchFamily="0" charset="0"/>
                <a:cs typeface="Lucida Sans"/>
              </a:rPr>
              <a:t>fopen</a:t>
            </a:r>
            <a:r>
              <a:rPr lang="en-US" altLang="zh-CN" sz="2800" b="1" i="0" u="none" strike="noStrike" kern="1200" cap="none" spc="120" baseline="0">
                <a:solidFill>
                  <a:schemeClr val="tx1"/>
                </a:solidFill>
                <a:latin typeface="Arial Nova Cond" pitchFamily="0" charset="0"/>
                <a:ea typeface="宋体" pitchFamily="0" charset="0"/>
                <a:cs typeface="Lucida Sans"/>
              </a:rPr>
              <a:t>(filename, “a”);</a:t>
            </a:r>
            <a:endParaRPr lang="zh-CN" altLang="en-US" sz="2800" b="1" i="0" u="none" strike="noStrike" kern="1200" cap="none" spc="120" baseline="0">
              <a:solidFill>
                <a:schemeClr val="tx1"/>
              </a:solidFill>
              <a:latin typeface="Arial Nova Cond" pitchFamily="0" charset="0"/>
              <a:ea typeface="宋体" pitchFamily="0" charset="0"/>
              <a:cs typeface="Lucida Sans"/>
            </a:endParaRPr>
          </a:p>
        </p:txBody>
      </p:sp>
    </p:spTree>
    <p:extLst>
      <p:ext uri="{BB962C8B-B14F-4D97-AF65-F5344CB8AC3E}">
        <p14:creationId xmlns:p14="http://schemas.microsoft.com/office/powerpoint/2010/main" val="522864768"/>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1" name="文本框"/>
          <p:cNvSpPr>
            <a:spLocks noGrp="1"/>
          </p:cNvSpPr>
          <p:nvPr>
            <p:ph type="title"/>
          </p:nvPr>
        </p:nvSpPr>
        <p:spPr>
          <a:xfrm rot="0">
            <a:off x="208358" y="130175"/>
            <a:ext cx="9144000" cy="31630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bg1"/>
                </a:solidFill>
                <a:latin typeface="Impact" pitchFamily="0" charset="0"/>
                <a:ea typeface="宋体" pitchFamily="0" charset="0"/>
                <a:cs typeface="Lucida Sans"/>
              </a:rPr>
              <a:t>.....</a:t>
            </a:r>
            <a:r>
              <a:rPr lang="en-US" altLang="zh-CN" sz="4400" b="1" i="0" u="none" strike="noStrike" kern="1200" cap="none" spc="130" baseline="0">
                <a:solidFill>
                  <a:schemeClr val="tx1"/>
                </a:solidFill>
                <a:latin typeface="Impact" pitchFamily="0" charset="0"/>
                <a:ea typeface="宋体" pitchFamily="0" charset="0"/>
                <a:cs typeface="Lucida Sans"/>
              </a:rPr>
              <a:t> </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sp>
        <p:nvSpPr>
          <p:cNvPr id="62" name="文本框"/>
          <p:cNvSpPr>
            <a:spLocks noGrp="1"/>
          </p:cNvSpPr>
          <p:nvPr>
            <p:ph type="body" idx="1"/>
          </p:nvPr>
        </p:nvSpPr>
        <p:spPr>
          <a:xfrm rot="0">
            <a:off x="506015" y="0"/>
            <a:ext cx="11179968" cy="7268766"/>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if (file == NULL) {</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        </a:t>
            </a:r>
            <a:r>
              <a:rPr lang="en-US" altLang="zh-CN" sz="2800" b="0" i="0" u="none" strike="noStrike" kern="1200" cap="none" spc="120" baseline="0">
                <a:solidFill>
                  <a:schemeClr val="tx1"/>
                </a:solidFill>
                <a:latin typeface="Arial Nova Cond" pitchFamily="0" charset="0"/>
                <a:ea typeface="宋体" pitchFamily="0" charset="0"/>
                <a:cs typeface="Lucida Sans"/>
              </a:rPr>
              <a:t>printf</a:t>
            </a:r>
            <a:r>
              <a:rPr lang="en-US" altLang="zh-CN" sz="2800" b="0" i="0" u="none" strike="noStrike" kern="1200" cap="none" spc="120" baseline="0">
                <a:solidFill>
                  <a:schemeClr val="tx1"/>
                </a:solidFill>
                <a:latin typeface="Arial Nova Cond" pitchFamily="0" charset="0"/>
                <a:ea typeface="宋体" pitchFamily="0" charset="0"/>
                <a:cs typeface="Lucida Sans"/>
              </a:rPr>
              <a:t>(“Error opening the file.\n”);</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        return 1;</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    }</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    </a:t>
            </a:r>
            <a:r>
              <a:rPr lang="en-US" altLang="zh-CN" sz="2800" b="0" i="0" u="none" strike="noStrike" kern="1200" cap="none" spc="120" baseline="0">
                <a:solidFill>
                  <a:schemeClr val="tx1"/>
                </a:solidFill>
                <a:latin typeface="Arial Nova Cond" pitchFamily="0" charset="0"/>
                <a:ea typeface="宋体" pitchFamily="0" charset="0"/>
                <a:cs typeface="Lucida Sans"/>
              </a:rPr>
              <a:t>time_t</a:t>
            </a:r>
            <a:r>
              <a:rPr lang="en-US" altLang="zh-CN" sz="2800" b="0" i="0" u="none" strike="noStrike" kern="1200" cap="none" spc="120" baseline="0">
                <a:solidFill>
                  <a:schemeClr val="tx1"/>
                </a:solidFill>
                <a:latin typeface="Arial Nova Cond" pitchFamily="0" charset="0"/>
                <a:ea typeface="宋体" pitchFamily="0" charset="0"/>
                <a:cs typeface="Lucida Sans"/>
              </a:rPr>
              <a:t> </a:t>
            </a:r>
            <a:r>
              <a:rPr lang="en-US" altLang="zh-CN" sz="2800" b="0" i="0" u="none" strike="noStrike" kern="1200" cap="none" spc="120" baseline="0">
                <a:solidFill>
                  <a:schemeClr val="tx1"/>
                </a:solidFill>
                <a:latin typeface="Arial Nova Cond" pitchFamily="0" charset="0"/>
                <a:ea typeface="宋体" pitchFamily="0" charset="0"/>
                <a:cs typeface="Lucida Sans"/>
              </a:rPr>
              <a:t>rawtime</a:t>
            </a:r>
            <a:r>
              <a:rPr lang="en-US" altLang="zh-CN" sz="2800" b="0" i="0" u="none" strike="noStrike" kern="1200" cap="none" spc="120" baseline="0">
                <a:solidFill>
                  <a:schemeClr val="tx1"/>
                </a:solidFill>
                <a:latin typeface="Arial Nova Cond" pitchFamily="0" charset="0"/>
                <a:ea typeface="宋体" pitchFamily="0" charset="0"/>
                <a:cs typeface="Lucida Sans"/>
              </a:rPr>
              <a:t>;</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    </a:t>
            </a:r>
            <a:r>
              <a:rPr lang="en-US" altLang="zh-CN" sz="2800" b="0" i="0" u="none" strike="noStrike" kern="1200" cap="none" spc="120" baseline="0">
                <a:solidFill>
                  <a:schemeClr val="tx1"/>
                </a:solidFill>
                <a:latin typeface="Arial Nova Cond" pitchFamily="0" charset="0"/>
                <a:ea typeface="宋体" pitchFamily="0" charset="0"/>
                <a:cs typeface="Lucida Sans"/>
              </a:rPr>
              <a:t>struct</a:t>
            </a:r>
            <a:r>
              <a:rPr lang="en-US" altLang="zh-CN" sz="2800" b="0" i="0" u="none" strike="noStrike" kern="1200" cap="none" spc="120" baseline="0">
                <a:solidFill>
                  <a:schemeClr val="tx1"/>
                </a:solidFill>
                <a:latin typeface="Arial Nova Cond" pitchFamily="0" charset="0"/>
                <a:ea typeface="宋体" pitchFamily="0" charset="0"/>
                <a:cs typeface="Lucida Sans"/>
              </a:rPr>
              <a:t> tm *</a:t>
            </a:r>
            <a:r>
              <a:rPr lang="en-US" altLang="zh-CN" sz="2800" b="0" i="0" u="none" strike="noStrike" kern="1200" cap="none" spc="120" baseline="0">
                <a:solidFill>
                  <a:schemeClr val="tx1"/>
                </a:solidFill>
                <a:latin typeface="Arial Nova Cond" pitchFamily="0" charset="0"/>
                <a:ea typeface="宋体" pitchFamily="0" charset="0"/>
                <a:cs typeface="Lucida Sans"/>
              </a:rPr>
              <a:t>timeinfo</a:t>
            </a:r>
            <a:r>
              <a:rPr lang="en-US" altLang="zh-CN" sz="2800" b="0" i="0" u="none" strike="noStrike" kern="1200" cap="none" spc="120" baseline="0">
                <a:solidFill>
                  <a:schemeClr val="tx1"/>
                </a:solidFill>
                <a:latin typeface="Arial Nova Cond" pitchFamily="0" charset="0"/>
                <a:ea typeface="宋体" pitchFamily="0" charset="0"/>
                <a:cs typeface="Lucida Sans"/>
              </a:rPr>
              <a:t>;</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    time(&amp;</a:t>
            </a:r>
            <a:r>
              <a:rPr lang="en-US" altLang="zh-CN" sz="2800" b="0" i="0" u="none" strike="noStrike" kern="1200" cap="none" spc="120" baseline="0">
                <a:solidFill>
                  <a:schemeClr val="tx1"/>
                </a:solidFill>
                <a:latin typeface="Arial Nova Cond" pitchFamily="0" charset="0"/>
                <a:ea typeface="宋体" pitchFamily="0" charset="0"/>
                <a:cs typeface="Lucida Sans"/>
              </a:rPr>
              <a:t>rawtime</a:t>
            </a:r>
            <a:r>
              <a:rPr lang="en-US" altLang="zh-CN" sz="2800" b="0" i="0" u="none" strike="noStrike" kern="1200" cap="none" spc="120" baseline="0">
                <a:solidFill>
                  <a:schemeClr val="tx1"/>
                </a:solidFill>
                <a:latin typeface="Arial Nova Cond" pitchFamily="0" charset="0"/>
                <a:ea typeface="宋体" pitchFamily="0" charset="0"/>
                <a:cs typeface="Lucida Sans"/>
              </a:rPr>
              <a:t>);</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    </a:t>
            </a:r>
            <a:r>
              <a:rPr lang="en-US" altLang="zh-CN" sz="2800" b="0" i="0" u="none" strike="noStrike" kern="1200" cap="none" spc="120" baseline="0">
                <a:solidFill>
                  <a:schemeClr val="tx1"/>
                </a:solidFill>
                <a:latin typeface="Arial Nova Cond" pitchFamily="0" charset="0"/>
                <a:ea typeface="宋体" pitchFamily="0" charset="0"/>
                <a:cs typeface="Lucida Sans"/>
              </a:rPr>
              <a:t>timeinfo</a:t>
            </a:r>
            <a:r>
              <a:rPr lang="en-US" altLang="zh-CN" sz="2800" b="0" i="0" u="none" strike="noStrike" kern="1200" cap="none" spc="120" baseline="0">
                <a:solidFill>
                  <a:schemeClr val="tx1"/>
                </a:solidFill>
                <a:latin typeface="Arial Nova Cond" pitchFamily="0" charset="0"/>
                <a:ea typeface="宋体" pitchFamily="0" charset="0"/>
                <a:cs typeface="Lucida Sans"/>
              </a:rPr>
              <a:t> = </a:t>
            </a:r>
            <a:r>
              <a:rPr lang="en-US" altLang="zh-CN" sz="2800" b="0" i="0" u="none" strike="noStrike" kern="1200" cap="none" spc="120" baseline="0">
                <a:solidFill>
                  <a:schemeClr val="tx1"/>
                </a:solidFill>
                <a:latin typeface="Arial Nova Cond" pitchFamily="0" charset="0"/>
                <a:ea typeface="宋体" pitchFamily="0" charset="0"/>
                <a:cs typeface="Lucida Sans"/>
              </a:rPr>
              <a:t>localtime</a:t>
            </a:r>
            <a:r>
              <a:rPr lang="en-US" altLang="zh-CN" sz="2800" b="0" i="0" u="none" strike="noStrike" kern="1200" cap="none" spc="120" baseline="0">
                <a:solidFill>
                  <a:schemeClr val="tx1"/>
                </a:solidFill>
                <a:latin typeface="Arial Nova Cond" pitchFamily="0" charset="0"/>
                <a:ea typeface="宋体" pitchFamily="0" charset="0"/>
                <a:cs typeface="Lucida Sans"/>
              </a:rPr>
              <a:t>(&amp;</a:t>
            </a:r>
            <a:r>
              <a:rPr lang="en-US" altLang="zh-CN" sz="2800" b="0" i="0" u="none" strike="noStrike" kern="1200" cap="none" spc="120" baseline="0">
                <a:solidFill>
                  <a:schemeClr val="tx1"/>
                </a:solidFill>
                <a:latin typeface="Arial Nova Cond" pitchFamily="0" charset="0"/>
                <a:ea typeface="宋体" pitchFamily="0" charset="0"/>
                <a:cs typeface="Lucida Sans"/>
              </a:rPr>
              <a:t>rawtime</a:t>
            </a:r>
            <a:r>
              <a:rPr lang="en-US" altLang="zh-CN" sz="2800" b="0" i="0" u="none" strike="noStrike" kern="1200" cap="none" spc="120" baseline="0">
                <a:solidFill>
                  <a:schemeClr val="tx1"/>
                </a:solidFill>
                <a:latin typeface="Arial Nova Cond" pitchFamily="0" charset="0"/>
                <a:ea typeface="宋体" pitchFamily="0" charset="0"/>
                <a:cs typeface="Lucida Sans"/>
              </a:rPr>
              <a:t>);</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    double </a:t>
            </a:r>
            <a:r>
              <a:rPr lang="en-US" altLang="zh-CN" sz="2800" b="0" i="0" u="none" strike="noStrike" kern="1200" cap="none" spc="120" baseline="0">
                <a:solidFill>
                  <a:schemeClr val="tx1"/>
                </a:solidFill>
                <a:latin typeface="Arial Nova Cond" pitchFamily="0" charset="0"/>
                <a:ea typeface="宋体" pitchFamily="0" charset="0"/>
                <a:cs typeface="Lucida Sans"/>
              </a:rPr>
              <a:t>environmentalData</a:t>
            </a:r>
            <a:r>
              <a:rPr lang="en-US" altLang="zh-CN" sz="2800" b="0" i="0" u="none" strike="noStrike" kern="1200" cap="none" spc="120" baseline="0">
                <a:solidFill>
                  <a:schemeClr val="tx1"/>
                </a:solidFill>
                <a:latin typeface="Arial Nova Cond" pitchFamily="0" charset="0"/>
                <a:ea typeface="宋体" pitchFamily="0" charset="0"/>
                <a:cs typeface="Lucida Sans"/>
              </a:rPr>
              <a:t> = </a:t>
            </a:r>
            <a:r>
              <a:rPr lang="en-US" altLang="zh-CN" sz="2800" b="0" i="0" u="none" strike="noStrike" kern="1200" cap="none" spc="120" baseline="0">
                <a:solidFill>
                  <a:schemeClr val="tx1"/>
                </a:solidFill>
                <a:latin typeface="Arial Nova Cond" pitchFamily="0" charset="0"/>
                <a:ea typeface="宋体" pitchFamily="0" charset="0"/>
                <a:cs typeface="Lucida Sans"/>
              </a:rPr>
              <a:t>readEnvironmentalData</a:t>
            </a:r>
            <a:r>
              <a:rPr lang="en-US" altLang="zh-CN" sz="2800" b="0" i="0" u="none" strike="noStrike" kern="1200" cap="none" spc="120" baseline="0">
                <a:solidFill>
                  <a:schemeClr val="tx1"/>
                </a:solidFill>
                <a:latin typeface="Arial Nova Cond" pitchFamily="0" charset="0"/>
                <a:ea typeface="宋体" pitchFamily="0" charset="0"/>
                <a:cs typeface="Lucida Sans"/>
              </a:rPr>
              <a:t>();</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    </a:t>
            </a:r>
            <a:r>
              <a:rPr lang="en-US" altLang="zh-CN" sz="2800" b="0" i="0" u="none" strike="noStrike" kern="1200" cap="none" spc="120" baseline="0">
                <a:solidFill>
                  <a:schemeClr val="tx1"/>
                </a:solidFill>
                <a:latin typeface="Arial Nova Cond" pitchFamily="0" charset="0"/>
                <a:ea typeface="宋体" pitchFamily="0" charset="0"/>
                <a:cs typeface="Lucida Sans"/>
              </a:rPr>
              <a:t>fprintf</a:t>
            </a:r>
            <a:r>
              <a:rPr lang="en-US" altLang="zh-CN" sz="2800" b="0" i="0" u="none" strike="noStrike" kern="1200" cap="none" spc="120" baseline="0">
                <a:solidFill>
                  <a:schemeClr val="tx1"/>
                </a:solidFill>
                <a:latin typeface="Arial Nova Cond" pitchFamily="0" charset="0"/>
                <a:ea typeface="宋体" pitchFamily="0" charset="0"/>
                <a:cs typeface="Lucida Sans"/>
              </a:rPr>
              <a:t>(file, “Timestamp: %s”, </a:t>
            </a:r>
            <a:r>
              <a:rPr lang="en-US" altLang="zh-CN" sz="2800" b="0" i="0" u="none" strike="noStrike" kern="1200" cap="none" spc="120" baseline="0">
                <a:solidFill>
                  <a:schemeClr val="tx1"/>
                </a:solidFill>
                <a:latin typeface="Arial Nova Cond" pitchFamily="0" charset="0"/>
                <a:ea typeface="宋体" pitchFamily="0" charset="0"/>
                <a:cs typeface="Lucida Sans"/>
              </a:rPr>
              <a:t>asctime</a:t>
            </a:r>
            <a:r>
              <a:rPr lang="en-US" altLang="zh-CN" sz="2800" b="0" i="0" u="none" strike="noStrike" kern="1200" cap="none" spc="120" baseline="0">
                <a:solidFill>
                  <a:schemeClr val="tx1"/>
                </a:solidFill>
                <a:latin typeface="Arial Nova Cond" pitchFamily="0" charset="0"/>
                <a:ea typeface="宋体" pitchFamily="0" charset="0"/>
                <a:cs typeface="Lucida Sans"/>
              </a:rPr>
              <a:t>(</a:t>
            </a:r>
            <a:r>
              <a:rPr lang="en-US" altLang="zh-CN" sz="2800" b="0" i="0" u="none" strike="noStrike" kern="1200" cap="none" spc="120" baseline="0">
                <a:solidFill>
                  <a:schemeClr val="tx1"/>
                </a:solidFill>
                <a:latin typeface="Arial Nova Cond" pitchFamily="0" charset="0"/>
                <a:ea typeface="宋体" pitchFamily="0" charset="0"/>
                <a:cs typeface="Lucida Sans"/>
              </a:rPr>
              <a:t>timeinfo</a:t>
            </a:r>
            <a:r>
              <a:rPr lang="en-US" altLang="zh-CN" sz="2800" b="0" i="0" u="none" strike="noStrike" kern="1200" cap="none" spc="120" baseline="0">
                <a:solidFill>
                  <a:schemeClr val="tx1"/>
                </a:solidFill>
                <a:latin typeface="Arial Nova Cond" pitchFamily="0" charset="0"/>
                <a:ea typeface="宋体" pitchFamily="0" charset="0"/>
                <a:cs typeface="Lucida Sans"/>
              </a:rPr>
              <a:t>));</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    </a:t>
            </a:r>
            <a:r>
              <a:rPr lang="en-US" altLang="zh-CN" sz="2800" b="0" i="0" u="none" strike="noStrike" kern="1200" cap="none" spc="120" baseline="0">
                <a:solidFill>
                  <a:schemeClr val="tx1"/>
                </a:solidFill>
                <a:latin typeface="Arial Nova Cond" pitchFamily="0" charset="0"/>
                <a:ea typeface="宋体" pitchFamily="0" charset="0"/>
                <a:cs typeface="Lucida Sans"/>
              </a:rPr>
              <a:t>fprintf</a:t>
            </a:r>
            <a:r>
              <a:rPr lang="en-US" altLang="zh-CN" sz="2800" b="0" i="0" u="none" strike="noStrike" kern="1200" cap="none" spc="120" baseline="0">
                <a:solidFill>
                  <a:schemeClr val="tx1"/>
                </a:solidFill>
                <a:latin typeface="Arial Nova Cond" pitchFamily="0" charset="0"/>
                <a:ea typeface="宋体" pitchFamily="0" charset="0"/>
                <a:cs typeface="Lucida Sans"/>
              </a:rPr>
              <a:t>(file, “Environmental Data: %lf\n”, </a:t>
            </a:r>
            <a:r>
              <a:rPr lang="en-US" altLang="zh-CN" sz="2800" b="0" i="0" u="none" strike="noStrike" kern="1200" cap="none" spc="120" baseline="0">
                <a:solidFill>
                  <a:schemeClr val="tx1"/>
                </a:solidFill>
                <a:latin typeface="Arial Nova Cond" pitchFamily="0" charset="0"/>
                <a:ea typeface="宋体" pitchFamily="0" charset="0"/>
                <a:cs typeface="Lucida Sans"/>
              </a:rPr>
              <a:t>environmentalData</a:t>
            </a:r>
            <a:r>
              <a:rPr lang="en-US" altLang="zh-CN" sz="2800" b="0" i="0" u="none" strike="noStrike" kern="1200" cap="none" spc="120" baseline="0">
                <a:solidFill>
                  <a:schemeClr val="tx1"/>
                </a:solidFill>
                <a:latin typeface="Arial Nova Cond" pitchFamily="0" charset="0"/>
                <a:ea typeface="宋体" pitchFamily="0" charset="0"/>
                <a:cs typeface="Lucida Sans"/>
              </a:rPr>
              <a:t>);</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    </a:t>
            </a:r>
            <a:r>
              <a:rPr lang="en-US" altLang="zh-CN" sz="2800" b="0" i="0" u="none" strike="noStrike" kern="1200" cap="none" spc="120" baseline="0">
                <a:solidFill>
                  <a:schemeClr val="tx1"/>
                </a:solidFill>
                <a:latin typeface="Arial Nova Cond" pitchFamily="0" charset="0"/>
                <a:ea typeface="宋体" pitchFamily="0" charset="0"/>
                <a:cs typeface="Lucida Sans"/>
              </a:rPr>
              <a:t>fclose</a:t>
            </a:r>
            <a:r>
              <a:rPr lang="en-US" altLang="zh-CN" sz="2800" b="0" i="0" u="none" strike="noStrike" kern="1200" cap="none" spc="120" baseline="0">
                <a:solidFill>
                  <a:schemeClr val="tx1"/>
                </a:solidFill>
                <a:latin typeface="Arial Nova Cond" pitchFamily="0" charset="0"/>
                <a:ea typeface="宋体" pitchFamily="0" charset="0"/>
                <a:cs typeface="Lucida Sans"/>
              </a:rPr>
              <a:t>(file);</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    return 0;</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a:t>
            </a:r>
            <a:endParaRPr lang="zh-CN" altLang="en-US" sz="2800" b="0" i="0" u="none" strike="noStrike" kern="1200" cap="none" spc="120" baseline="0">
              <a:solidFill>
                <a:schemeClr val="tx1"/>
              </a:solidFill>
              <a:latin typeface="Arial Nova Cond" pitchFamily="0" charset="0"/>
              <a:ea typeface="宋体" pitchFamily="0" charset="0"/>
              <a:cs typeface="Lucida Sans"/>
            </a:endParaRPr>
          </a:p>
        </p:txBody>
      </p:sp>
    </p:spTree>
    <p:extLst>
      <p:ext uri="{BB962C8B-B14F-4D97-AF65-F5344CB8AC3E}">
        <p14:creationId xmlns:p14="http://schemas.microsoft.com/office/powerpoint/2010/main" val="74339950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4" name="文本框"/>
          <p:cNvSpPr>
            <a:spLocks noGrp="1"/>
          </p:cNvSpPr>
          <p:nvPr>
            <p:ph type="title"/>
          </p:nvPr>
        </p:nvSpPr>
        <p:spPr>
          <a:xfrm rot="0">
            <a:off x="458390" y="363140"/>
            <a:ext cx="9144000" cy="126364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tx1"/>
                </a:solidFill>
                <a:latin typeface="Impact" pitchFamily="0" charset="0"/>
                <a:ea typeface="宋体" pitchFamily="0" charset="0"/>
                <a:cs typeface="Lucida Sans"/>
              </a:rPr>
              <a:t>Introduction</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sp>
        <p:nvSpPr>
          <p:cNvPr id="25" name="文本框"/>
          <p:cNvSpPr>
            <a:spLocks noGrp="1"/>
          </p:cNvSpPr>
          <p:nvPr>
            <p:ph type="body" idx="1"/>
          </p:nvPr>
        </p:nvSpPr>
        <p:spPr>
          <a:xfrm rot="0">
            <a:off x="458390" y="1339452"/>
            <a:ext cx="10310812" cy="5518546"/>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just">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Pollution monitoring refers to the quantitative or qualitative measure of the presence, effect, or level of any polluting substance in a defined environment (air, water, or soil). </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just">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Environmental monitoring is a tool to assess environmental conditions and trends, support policy development and its implementation, and develop information for reporting to national policymakers, international forums and the public.</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just">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describes the processes and activities that need to take place to characterize and monitor the quality of the environment. Environmental monitoring is used in the preparation of environmental impact assessments, as well as in many circumstances in which human activities carry a risk of harmful effects on the natural environment. </a:t>
            </a:r>
            <a:endParaRPr lang="zh-CN" altLang="en-US" sz="2800" b="1" i="0" u="none" strike="noStrike" kern="1200" cap="none" spc="120" baseline="0">
              <a:solidFill>
                <a:schemeClr val="tx1"/>
              </a:solidFill>
              <a:latin typeface="Arial Nova Cond" pitchFamily="0" charset="0"/>
              <a:ea typeface="宋体" pitchFamily="0" charset="0"/>
              <a:cs typeface="Lucida Sans"/>
            </a:endParaRPr>
          </a:p>
        </p:txBody>
      </p:sp>
    </p:spTree>
    <p:extLst>
      <p:ext uri="{BB962C8B-B14F-4D97-AF65-F5344CB8AC3E}">
        <p14:creationId xmlns:p14="http://schemas.microsoft.com/office/powerpoint/2010/main" val="1231863692"/>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3" name="文本框"/>
          <p:cNvSpPr>
            <a:spLocks noGrp="1"/>
          </p:cNvSpPr>
          <p:nvPr>
            <p:ph type="title"/>
          </p:nvPr>
        </p:nvSpPr>
        <p:spPr>
          <a:xfrm rot="0">
            <a:off x="351234" y="264914"/>
            <a:ext cx="9144000" cy="99417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tx1"/>
                </a:solidFill>
                <a:latin typeface="Impact" pitchFamily="0" charset="0"/>
                <a:ea typeface="宋体" pitchFamily="0" charset="0"/>
                <a:cs typeface="Lucida Sans"/>
              </a:rPr>
              <a:t>Simulation of project</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pic>
        <p:nvPicPr>
          <p:cNvPr id="64" name="图片"/>
          <p:cNvPicPr>
            <a:picLocks noChangeAspect="1"/>
          </p:cNvPicPr>
          <p:nvPr/>
        </p:nvPicPr>
        <p:blipFill>
          <a:blip r:embed="rId1" cstate="print"/>
          <a:stretch>
            <a:fillRect/>
          </a:stretch>
        </p:blipFill>
        <p:spPr>
          <a:xfrm rot="0">
            <a:off x="4613966" y="1258888"/>
            <a:ext cx="2964067" cy="5133975"/>
          </a:xfrm>
          <a:prstGeom prst="rect"/>
          <a:noFill/>
          <a:ln w="12700" cmpd="sng" cap="flat">
            <a:noFill/>
            <a:prstDash val="solid"/>
            <a:miter/>
          </a:ln>
        </p:spPr>
      </p:pic>
    </p:spTree>
    <p:extLst>
      <p:ext uri="{BB962C8B-B14F-4D97-AF65-F5344CB8AC3E}">
        <p14:creationId xmlns:p14="http://schemas.microsoft.com/office/powerpoint/2010/main" val="1706598160"/>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392906" y="232172"/>
            <a:ext cx="11037093" cy="71437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tx1"/>
                </a:solidFill>
                <a:latin typeface="Impact" pitchFamily="0" charset="0"/>
                <a:ea typeface="宋体" pitchFamily="0" charset="0"/>
                <a:cs typeface="Lucida Sans"/>
              </a:rPr>
              <a:t>Works</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sp>
        <p:nvSpPr>
          <p:cNvPr id="66" name="文本框"/>
          <p:cNvSpPr>
            <a:spLocks noGrp="1"/>
          </p:cNvSpPr>
          <p:nvPr>
            <p:ph type="body" idx="1"/>
          </p:nvPr>
        </p:nvSpPr>
        <p:spPr>
          <a:xfrm rot="0">
            <a:off x="392906" y="1196579"/>
            <a:ext cx="11430001" cy="5107780"/>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just">
              <a:lnSpc>
                <a:spcPct val="90000"/>
              </a:lnSpc>
              <a:spcBef>
                <a:spcPts val="1000"/>
              </a:spcBef>
              <a:spcAft>
                <a:spcPts val="0"/>
              </a:spcAft>
              <a:buFont typeface="Arial" pitchFamily="34" charset="0"/>
              <a:buChar char="•"/>
            </a:pPr>
            <a:r>
              <a:rPr lang="en-US" altLang="zh-CN" sz="2800" b="0" i="0" u="none" strike="noStrike" kern="1200" cap="none" spc="120" baseline="0">
                <a:solidFill>
                  <a:schemeClr val="tx1"/>
                </a:solidFill>
                <a:latin typeface="Arial Nova Cond" pitchFamily="0" charset="0"/>
                <a:ea typeface="宋体" pitchFamily="0" charset="0"/>
                <a:cs typeface="Lucida Sans"/>
              </a:rPr>
              <a:t> </a:t>
            </a:r>
            <a:r>
              <a:rPr lang="en-US" altLang="zh-CN" sz="2800" b="1" i="0" u="none" strike="noStrike" kern="1200" cap="none" spc="120" baseline="0">
                <a:solidFill>
                  <a:schemeClr val="tx1"/>
                </a:solidFill>
                <a:latin typeface="Arial Nova Cond" pitchFamily="0" charset="0"/>
                <a:ea typeface="宋体" pitchFamily="0" charset="0"/>
                <a:cs typeface="Lucida Sans"/>
              </a:rPr>
              <a:t>The ESP32 is a microcontroller that works by executing instructions and processing data. It has a dual-core processor, which means it has two separate processing units that can work simultaneously. This allows for better multitasking and improved performance. The ESP32 also has built-in Wi-Fi and Bluetooth capabilities, making it easy to connect to the internet and communicate with other devices. It’s commonly used in </a:t>
            </a:r>
            <a:r>
              <a:rPr lang="en-US" altLang="zh-CN" sz="2800" b="1" i="0" u="none" strike="noStrike" kern="1200" cap="none" spc="120" baseline="0">
                <a:solidFill>
                  <a:schemeClr val="tx1"/>
                </a:solidFill>
                <a:latin typeface="Arial Nova Cond" pitchFamily="0" charset="0"/>
                <a:ea typeface="宋体" pitchFamily="0" charset="0"/>
                <a:cs typeface="Lucida Sans"/>
              </a:rPr>
              <a:t>IoT</a:t>
            </a:r>
            <a:r>
              <a:rPr lang="en-US" altLang="zh-CN" sz="2800" b="1" i="0" u="none" strike="noStrike" kern="1200" cap="none" spc="120" baseline="0">
                <a:solidFill>
                  <a:schemeClr val="tx1"/>
                </a:solidFill>
                <a:latin typeface="Arial Nova Cond" pitchFamily="0" charset="0"/>
                <a:ea typeface="宋体" pitchFamily="0" charset="0"/>
                <a:cs typeface="Lucida Sans"/>
              </a:rPr>
              <a:t> projects to enable wireless connectivity and control.
To simulate environmental monitoring, you would create a program that collects data from sensors placed in the environment. This data can include temperature, humidity, air quality, and more. The program would periodically read the sensor values and store them for analysis. You can then use this data to monitor and </a:t>
            </a:r>
            <a:r>
              <a:rPr lang="en-US" altLang="zh-CN" sz="2800" b="1" i="0" u="none" strike="noStrike" kern="1200" cap="none" spc="120" baseline="0">
                <a:solidFill>
                  <a:schemeClr val="tx1"/>
                </a:solidFill>
                <a:latin typeface="Arial Nova Cond" pitchFamily="0" charset="0"/>
                <a:ea typeface="宋体" pitchFamily="0" charset="0"/>
                <a:cs typeface="Lucida Sans"/>
              </a:rPr>
              <a:t>analyze</a:t>
            </a:r>
            <a:r>
              <a:rPr lang="en-US" altLang="zh-CN" sz="2800" b="1" i="0" u="none" strike="noStrike" kern="1200" cap="none" spc="120" baseline="0">
                <a:solidFill>
                  <a:schemeClr val="tx1"/>
                </a:solidFill>
                <a:latin typeface="Arial Nova Cond" pitchFamily="0" charset="0"/>
                <a:ea typeface="宋体" pitchFamily="0" charset="0"/>
                <a:cs typeface="Lucida Sans"/>
              </a:rPr>
              <a:t> environmental conditions over time, </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endParaRPr lang="zh-CN" altLang="en-US" sz="2800" b="0" i="0" u="none" strike="noStrike" kern="1200" cap="none" spc="120" baseline="0">
              <a:solidFill>
                <a:schemeClr val="tx1"/>
              </a:solidFill>
              <a:latin typeface="Arial Nova Cond" pitchFamily="0" charset="0"/>
              <a:ea typeface="宋体" pitchFamily="0" charset="0"/>
              <a:cs typeface="Lucida Sans"/>
            </a:endParaRPr>
          </a:p>
        </p:txBody>
      </p:sp>
    </p:spTree>
    <p:extLst>
      <p:ext uri="{BB962C8B-B14F-4D97-AF65-F5344CB8AC3E}">
        <p14:creationId xmlns:p14="http://schemas.microsoft.com/office/powerpoint/2010/main" val="672536904"/>
      </p:ext>
    </p:extLst>
  </p:cSld>
  <p:clrMapOvr>
    <a:masterClrMapping/>
  </p:clrMapOvr>
</p:sld>
</file>

<file path=ppt/slides/slide2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154781" y="0"/>
            <a:ext cx="9596437" cy="76199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bg1"/>
                </a:solidFill>
                <a:latin typeface="Impact" pitchFamily="0" charset="0"/>
                <a:ea typeface="宋体" pitchFamily="0" charset="0"/>
                <a:cs typeface="Lucida Sans"/>
              </a:rPr>
              <a:t>.....</a:t>
            </a:r>
            <a:r>
              <a:rPr lang="en-US" altLang="zh-CN" sz="4400" b="1" i="0" u="none" strike="noStrike" kern="1200" cap="none" spc="130" baseline="0">
                <a:solidFill>
                  <a:schemeClr val="tx1"/>
                </a:solidFill>
                <a:latin typeface="Impact" pitchFamily="0" charset="0"/>
                <a:ea typeface="宋体" pitchFamily="0" charset="0"/>
                <a:cs typeface="Lucida Sans"/>
              </a:rPr>
              <a:t> </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sp>
        <p:nvSpPr>
          <p:cNvPr id="68" name="文本框"/>
          <p:cNvSpPr>
            <a:spLocks noGrp="1"/>
          </p:cNvSpPr>
          <p:nvPr>
            <p:ph type="body" idx="1"/>
          </p:nvPr>
        </p:nvSpPr>
        <p:spPr>
          <a:xfrm rot="0">
            <a:off x="517922" y="761998"/>
            <a:ext cx="10912078" cy="5863829"/>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just">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identify trends, and make informed decisions based on the data collected. It's a great way to gain insights and take proactive measures to maintain a healthy and sustainable environment.</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just">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The environmental monitoring system based on wireless sensor network technology is an online monitoring and management support system. Whether the system works normally or not is directly related to the evaluation of monitoring performance and the online diagnosis of equipment working state.</a:t>
            </a:r>
            <a:endParaRPr lang="zh-CN" altLang="en-US" sz="2800" b="1" i="0" u="none" strike="noStrike" kern="1200" cap="none" spc="120" baseline="0">
              <a:solidFill>
                <a:schemeClr val="tx1"/>
              </a:solidFill>
              <a:latin typeface="Arial Nova Cond" pitchFamily="0" charset="0"/>
              <a:ea typeface="宋体" pitchFamily="0" charset="0"/>
              <a:cs typeface="Lucida Sans"/>
            </a:endParaRPr>
          </a:p>
        </p:txBody>
      </p:sp>
    </p:spTree>
    <p:extLst>
      <p:ext uri="{BB962C8B-B14F-4D97-AF65-F5344CB8AC3E}">
        <p14:creationId xmlns:p14="http://schemas.microsoft.com/office/powerpoint/2010/main" val="1113552731"/>
      </p:ext>
    </p:extLst>
  </p:cSld>
  <p:clrMapOvr>
    <a:masterClrMapping/>
  </p:clrMapOvr>
</p:sld>
</file>

<file path=ppt/slides/slide2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9" name="文本框"/>
          <p:cNvSpPr>
            <a:spLocks noGrp="1"/>
          </p:cNvSpPr>
          <p:nvPr>
            <p:ph type="title"/>
          </p:nvPr>
        </p:nvSpPr>
        <p:spPr>
          <a:xfrm rot="0">
            <a:off x="547687" y="1"/>
            <a:ext cx="9114235" cy="7620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tx1"/>
                </a:solidFill>
                <a:latin typeface="Impact" pitchFamily="0" charset="0"/>
                <a:ea typeface="宋体" pitchFamily="0" charset="0"/>
                <a:cs typeface="Lucida Sans"/>
              </a:rPr>
              <a:t>Flow chart of project</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pic>
        <p:nvPicPr>
          <p:cNvPr id="70" name="图片"/>
          <p:cNvPicPr>
            <a:picLocks noChangeAspect="1"/>
          </p:cNvPicPr>
          <p:nvPr/>
        </p:nvPicPr>
        <p:blipFill>
          <a:blip r:embed="rId1" cstate="print"/>
          <a:stretch>
            <a:fillRect/>
          </a:stretch>
        </p:blipFill>
        <p:spPr>
          <a:xfrm rot="0">
            <a:off x="1268015" y="1696641"/>
            <a:ext cx="9644062" cy="4399359"/>
          </a:xfrm>
          <a:prstGeom prst="rect"/>
          <a:noFill/>
          <a:ln w="12700" cmpd="sng" cap="flat">
            <a:noFill/>
            <a:prstDash val="solid"/>
            <a:miter/>
          </a:ln>
        </p:spPr>
      </p:pic>
    </p:spTree>
    <p:extLst>
      <p:ext uri="{BB962C8B-B14F-4D97-AF65-F5344CB8AC3E}">
        <p14:creationId xmlns:p14="http://schemas.microsoft.com/office/powerpoint/2010/main" val="843676191"/>
      </p:ext>
    </p:extLst>
  </p:cSld>
  <p:clrMapOvr>
    <a:masterClrMapping/>
  </p:clrMapOvr>
</p:sld>
</file>

<file path=ppt/slides/slide2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1" name="文本框"/>
          <p:cNvSpPr>
            <a:spLocks noGrp="1"/>
          </p:cNvSpPr>
          <p:nvPr>
            <p:ph type="title"/>
          </p:nvPr>
        </p:nvSpPr>
        <p:spPr>
          <a:xfrm rot="0">
            <a:off x="351234" y="130175"/>
            <a:ext cx="9144000" cy="126364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tx1"/>
                </a:solidFill>
                <a:latin typeface="Impact" pitchFamily="0" charset="0"/>
                <a:ea typeface="宋体" pitchFamily="0" charset="0"/>
                <a:cs typeface="Lucida Sans"/>
              </a:rPr>
              <a:t>Flow graph of working</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pic>
        <p:nvPicPr>
          <p:cNvPr id="72" name="图片"/>
          <p:cNvPicPr>
            <a:picLocks noChangeAspect="1"/>
          </p:cNvPicPr>
          <p:nvPr/>
        </p:nvPicPr>
        <p:blipFill>
          <a:blip r:embed="rId1" cstate="print"/>
          <a:stretch>
            <a:fillRect/>
          </a:stretch>
        </p:blipFill>
        <p:spPr>
          <a:xfrm rot="0">
            <a:off x="351234" y="1393824"/>
            <a:ext cx="11257359" cy="5071270"/>
          </a:xfrm>
          <a:prstGeom prst="rect"/>
          <a:noFill/>
          <a:ln w="12700" cmpd="sng" cap="flat">
            <a:noFill/>
            <a:prstDash val="solid"/>
            <a:miter/>
          </a:ln>
        </p:spPr>
      </p:pic>
    </p:spTree>
    <p:extLst>
      <p:ext uri="{BB962C8B-B14F-4D97-AF65-F5344CB8AC3E}">
        <p14:creationId xmlns:p14="http://schemas.microsoft.com/office/powerpoint/2010/main" val="1879083891"/>
      </p:ext>
    </p:extLst>
  </p:cSld>
  <p:clrMapOvr>
    <a:masterClrMapping/>
  </p:clrMapOvr>
</p:sld>
</file>

<file path=ppt/slides/slide2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3" name="文本框"/>
          <p:cNvSpPr>
            <a:spLocks noGrp="1"/>
          </p:cNvSpPr>
          <p:nvPr>
            <p:ph type="title"/>
          </p:nvPr>
        </p:nvSpPr>
        <p:spPr>
          <a:xfrm rot="0">
            <a:off x="404812" y="0"/>
            <a:ext cx="9144000" cy="56554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tx1"/>
                </a:solidFill>
                <a:latin typeface="Impact" pitchFamily="0" charset="0"/>
                <a:ea typeface="宋体" pitchFamily="0" charset="0"/>
                <a:cs typeface="Lucida Sans"/>
              </a:rPr>
              <a:t>Firebase console</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pic>
        <p:nvPicPr>
          <p:cNvPr id="74" name="图片"/>
          <p:cNvPicPr>
            <a:picLocks noChangeAspect="1"/>
          </p:cNvPicPr>
          <p:nvPr/>
        </p:nvPicPr>
        <p:blipFill>
          <a:blip r:embed="rId1" cstate="print"/>
          <a:stretch>
            <a:fillRect/>
          </a:stretch>
        </p:blipFill>
        <p:spPr>
          <a:xfrm rot="0">
            <a:off x="750094" y="1143000"/>
            <a:ext cx="10161984" cy="5227401"/>
          </a:xfrm>
          <a:prstGeom prst="rect"/>
          <a:noFill/>
          <a:ln w="12700" cmpd="sng" cap="flat">
            <a:noFill/>
            <a:prstDash val="solid"/>
            <a:miter/>
          </a:ln>
        </p:spPr>
      </p:pic>
    </p:spTree>
    <p:extLst>
      <p:ext uri="{BB962C8B-B14F-4D97-AF65-F5344CB8AC3E}">
        <p14:creationId xmlns:p14="http://schemas.microsoft.com/office/powerpoint/2010/main" val="827552688"/>
      </p:ext>
    </p:extLst>
  </p:cSld>
  <p:clrMapOvr>
    <a:masterClrMapping/>
  </p:clrMapOvr>
</p:sld>
</file>

<file path=ppt/slides/slide2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5" name="文本框"/>
          <p:cNvSpPr>
            <a:spLocks noGrp="1"/>
          </p:cNvSpPr>
          <p:nvPr>
            <p:ph type="title"/>
          </p:nvPr>
        </p:nvSpPr>
        <p:spPr>
          <a:xfrm flipV="1" rot="0">
            <a:off x="762000" y="125017"/>
            <a:ext cx="9144000" cy="37504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bg1"/>
                </a:solidFill>
                <a:latin typeface="Impact" pitchFamily="0" charset="0"/>
                <a:ea typeface="宋体" pitchFamily="0" charset="0"/>
                <a:cs typeface="Lucida Sans"/>
              </a:rPr>
              <a:t>.....</a:t>
            </a:r>
            <a:r>
              <a:rPr lang="en-US" altLang="zh-CN" sz="4400" b="1" i="0" u="none" strike="noStrike" kern="1200" cap="none" spc="130" baseline="0">
                <a:solidFill>
                  <a:schemeClr val="tx1"/>
                </a:solidFill>
                <a:latin typeface="Impact" pitchFamily="0" charset="0"/>
                <a:ea typeface="宋体" pitchFamily="0" charset="0"/>
                <a:cs typeface="Lucida Sans"/>
              </a:rPr>
              <a:t> </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pic>
        <p:nvPicPr>
          <p:cNvPr id="76" name="图片"/>
          <p:cNvPicPr>
            <a:picLocks noChangeAspect="1"/>
          </p:cNvPicPr>
          <p:nvPr/>
        </p:nvPicPr>
        <p:blipFill>
          <a:blip r:embed="rId1" cstate="print"/>
          <a:stretch>
            <a:fillRect/>
          </a:stretch>
        </p:blipFill>
        <p:spPr>
          <a:xfrm rot="0">
            <a:off x="958344" y="500063"/>
            <a:ext cx="10388024" cy="5840412"/>
          </a:xfrm>
          <a:prstGeom prst="rect"/>
          <a:noFill/>
          <a:ln w="12700" cmpd="sng" cap="flat">
            <a:noFill/>
            <a:prstDash val="solid"/>
            <a:miter/>
          </a:ln>
        </p:spPr>
      </p:pic>
    </p:spTree>
    <p:extLst>
      <p:ext uri="{BB962C8B-B14F-4D97-AF65-F5344CB8AC3E}">
        <p14:creationId xmlns:p14="http://schemas.microsoft.com/office/powerpoint/2010/main" val="1144751116"/>
      </p:ext>
    </p:extLst>
  </p:cSld>
  <p:clrMapOvr>
    <a:masterClrMapping/>
  </p:clrMapOvr>
</p:sld>
</file>

<file path=ppt/slides/slide2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7" name="文本框"/>
          <p:cNvSpPr>
            <a:spLocks noGrp="1"/>
          </p:cNvSpPr>
          <p:nvPr>
            <p:ph type="title"/>
          </p:nvPr>
        </p:nvSpPr>
        <p:spPr>
          <a:xfrm flipV="1" rot="0">
            <a:off x="208360" y="142876"/>
            <a:ext cx="9144000" cy="11310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bg1"/>
                </a:solidFill>
                <a:latin typeface="Impact" pitchFamily="0" charset="0"/>
                <a:ea typeface="宋体" pitchFamily="0" charset="0"/>
                <a:cs typeface="Lucida Sans"/>
              </a:rPr>
              <a:t>....</a:t>
            </a:r>
            <a:r>
              <a:rPr lang="en-US" altLang="zh-CN" sz="4400" b="1" i="0" u="none" strike="noStrike" kern="1200" cap="none" spc="130" baseline="0">
                <a:solidFill>
                  <a:schemeClr val="tx1"/>
                </a:solidFill>
                <a:latin typeface="Impact" pitchFamily="0" charset="0"/>
                <a:ea typeface="宋体" pitchFamily="0" charset="0"/>
                <a:cs typeface="Lucida Sans"/>
              </a:rPr>
              <a:t> </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pic>
        <p:nvPicPr>
          <p:cNvPr id="78" name="图片"/>
          <p:cNvPicPr>
            <a:picLocks noChangeAspect="1"/>
          </p:cNvPicPr>
          <p:nvPr/>
        </p:nvPicPr>
        <p:blipFill>
          <a:blip r:embed="rId1" cstate="print"/>
          <a:stretch>
            <a:fillRect/>
          </a:stretch>
        </p:blipFill>
        <p:spPr>
          <a:xfrm rot="0">
            <a:off x="571500" y="517524"/>
            <a:ext cx="11144248" cy="5947997"/>
          </a:xfrm>
          <a:prstGeom prst="rect"/>
          <a:noFill/>
          <a:ln w="12700" cmpd="sng" cap="flat">
            <a:noFill/>
            <a:prstDash val="solid"/>
            <a:miter/>
          </a:ln>
        </p:spPr>
      </p:pic>
    </p:spTree>
    <p:extLst>
      <p:ext uri="{BB962C8B-B14F-4D97-AF65-F5344CB8AC3E}">
        <p14:creationId xmlns:p14="http://schemas.microsoft.com/office/powerpoint/2010/main" val="2071684353"/>
      </p:ext>
    </p:extLst>
  </p:cSld>
  <p:clrMapOvr>
    <a:masterClrMapping/>
  </p:clrMapOvr>
</p:sld>
</file>

<file path=ppt/slides/slide2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9" name="文本框"/>
          <p:cNvSpPr>
            <a:spLocks noGrp="1"/>
          </p:cNvSpPr>
          <p:nvPr>
            <p:ph type="title"/>
          </p:nvPr>
        </p:nvSpPr>
        <p:spPr>
          <a:xfrm rot="0">
            <a:off x="762000" y="1524000"/>
            <a:ext cx="9144000" cy="126364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bg1"/>
                </a:solidFill>
                <a:latin typeface="Impact" pitchFamily="0" charset="0"/>
                <a:ea typeface="宋体" pitchFamily="0" charset="0"/>
                <a:cs typeface="Lucida Sans"/>
              </a:rPr>
              <a:t>....</a:t>
            </a:r>
            <a:r>
              <a:rPr lang="en-US" altLang="zh-CN" sz="4400" b="1" i="0" u="none" strike="noStrike" kern="1200" cap="none" spc="130" baseline="0">
                <a:solidFill>
                  <a:schemeClr val="tx1"/>
                </a:solidFill>
                <a:latin typeface="Impact" pitchFamily="0" charset="0"/>
                <a:ea typeface="宋体" pitchFamily="0" charset="0"/>
                <a:cs typeface="Lucida Sans"/>
              </a:rPr>
              <a:t> </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pic>
        <p:nvPicPr>
          <p:cNvPr id="80" name="图片"/>
          <p:cNvPicPr>
            <a:picLocks noChangeAspect="1"/>
          </p:cNvPicPr>
          <p:nvPr/>
        </p:nvPicPr>
        <p:blipFill>
          <a:blip r:embed="rId1" cstate="print"/>
          <a:stretch>
            <a:fillRect/>
          </a:stretch>
        </p:blipFill>
        <p:spPr>
          <a:xfrm rot="0">
            <a:off x="651625" y="465138"/>
            <a:ext cx="11020509" cy="6196012"/>
          </a:xfrm>
          <a:prstGeom prst="rect"/>
          <a:noFill/>
          <a:ln w="12700" cmpd="sng" cap="flat">
            <a:noFill/>
            <a:prstDash val="solid"/>
            <a:miter/>
          </a:ln>
        </p:spPr>
      </p:pic>
    </p:spTree>
    <p:extLst>
      <p:ext uri="{BB962C8B-B14F-4D97-AF65-F5344CB8AC3E}">
        <p14:creationId xmlns:p14="http://schemas.microsoft.com/office/powerpoint/2010/main" val="1653418918"/>
      </p:ext>
    </p:extLst>
  </p:cSld>
  <p:clrMapOvr>
    <a:masterClrMapping/>
  </p:clrMapOvr>
</p:sld>
</file>

<file path=ppt/slides/slide2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1" name="文本框"/>
          <p:cNvSpPr>
            <a:spLocks noGrp="1"/>
          </p:cNvSpPr>
          <p:nvPr>
            <p:ph type="title"/>
          </p:nvPr>
        </p:nvSpPr>
        <p:spPr>
          <a:xfrm rot="0">
            <a:off x="297656" y="130175"/>
            <a:ext cx="9144000" cy="106640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tx1"/>
                </a:solidFill>
                <a:latin typeface="Impact" pitchFamily="0" charset="0"/>
                <a:ea typeface="宋体" pitchFamily="0" charset="0"/>
                <a:cs typeface="Lucida Sans"/>
              </a:rPr>
              <a:t>Steps of firebase</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sp>
        <p:nvSpPr>
          <p:cNvPr id="82" name="文本框"/>
          <p:cNvSpPr>
            <a:spLocks noGrp="1"/>
          </p:cNvSpPr>
          <p:nvPr>
            <p:ph type="body" idx="1"/>
          </p:nvPr>
        </p:nvSpPr>
        <p:spPr>
          <a:xfrm rot="0">
            <a:off x="446484" y="1196578"/>
            <a:ext cx="11430001" cy="5000625"/>
          </a:xfrm>
          <a:prstGeom prst="rect"/>
          <a:noFill/>
          <a:ln w="12700" cmpd="sng" cap="flat">
            <a:noFill/>
            <a:prstDash val="solid"/>
            <a:miter/>
          </a:ln>
        </p:spPr>
        <p:txBody>
          <a:bodyPr vert="horz" wrap="square" lIns="91440" tIns="45720" rIns="91440" bIns="45720" anchor="t" anchorCtr="0">
            <a:prstTxWarp prst="textNoShape"/>
          </a:bodyPr>
          <a:lstStyle/>
          <a:p>
            <a:pPr marL="514350" indent="-514350" algn="l">
              <a:lnSpc>
                <a:spcPct val="90000"/>
              </a:lnSpc>
              <a:spcBef>
                <a:spcPts val="1000"/>
              </a:spcBef>
              <a:spcAft>
                <a:spcPts val="0"/>
              </a:spcAft>
              <a:buFontTx/>
              <a:buAutoNum type="arabicPeriod"/>
            </a:pPr>
            <a:r>
              <a:rPr lang="en-US" altLang="zh-CN" sz="2800" b="0" i="0" u="none" strike="noStrike" kern="1200" cap="none" spc="120" baseline="0">
                <a:solidFill>
                  <a:schemeClr val="tx1"/>
                </a:solidFill>
                <a:latin typeface="Arial Nova Cond" pitchFamily="0" charset="0"/>
                <a:ea typeface="宋体" pitchFamily="0" charset="0"/>
                <a:cs typeface="Lucida Sans"/>
              </a:rPr>
              <a:t>Search firebase console in any search engine</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514350" indent="-514350" algn="l">
              <a:lnSpc>
                <a:spcPct val="90000"/>
              </a:lnSpc>
              <a:spcBef>
                <a:spcPts val="1000"/>
              </a:spcBef>
              <a:spcAft>
                <a:spcPts val="0"/>
              </a:spcAft>
              <a:buFontTx/>
              <a:buAutoNum type="arabicPeriod"/>
            </a:pPr>
            <a:r>
              <a:rPr lang="en-US" altLang="zh-CN" sz="2800" b="0" i="0" u="none" strike="noStrike" kern="1200" cap="none" spc="120" baseline="0">
                <a:solidFill>
                  <a:schemeClr val="tx1"/>
                </a:solidFill>
                <a:latin typeface="Arial Nova Cond" pitchFamily="0" charset="0"/>
                <a:ea typeface="宋体" pitchFamily="0" charset="0"/>
                <a:cs typeface="Lucida Sans"/>
              </a:rPr>
              <a:t>Then tap firebase console</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514350" indent="-514350" algn="l">
              <a:lnSpc>
                <a:spcPct val="90000"/>
              </a:lnSpc>
              <a:spcBef>
                <a:spcPts val="1000"/>
              </a:spcBef>
              <a:spcAft>
                <a:spcPts val="0"/>
              </a:spcAft>
              <a:buFontTx/>
              <a:buAutoNum type="arabicPeriod"/>
            </a:pPr>
            <a:r>
              <a:rPr lang="en-US" altLang="zh-CN" sz="2800" b="0" i="0" u="none" strike="noStrike" kern="1200" cap="none" spc="120" baseline="0">
                <a:solidFill>
                  <a:schemeClr val="tx1"/>
                </a:solidFill>
                <a:latin typeface="Arial Nova Cond" pitchFamily="0" charset="0"/>
                <a:ea typeface="宋体" pitchFamily="0" charset="0"/>
                <a:cs typeface="Lucida Sans"/>
              </a:rPr>
              <a:t>Then add new project</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514350" indent="-514350" algn="l">
              <a:lnSpc>
                <a:spcPct val="90000"/>
              </a:lnSpc>
              <a:spcBef>
                <a:spcPts val="1000"/>
              </a:spcBef>
              <a:spcAft>
                <a:spcPts val="0"/>
              </a:spcAft>
              <a:buFontTx/>
              <a:buAutoNum type="arabicPeriod"/>
            </a:pPr>
            <a:r>
              <a:rPr lang="en-US" altLang="zh-CN" sz="2800" b="0" i="0" u="none" strike="noStrike" kern="1200" cap="none" spc="120" baseline="0">
                <a:solidFill>
                  <a:schemeClr val="tx1"/>
                </a:solidFill>
                <a:latin typeface="Arial Nova Cond" pitchFamily="0" charset="0"/>
                <a:ea typeface="宋体" pitchFamily="0" charset="0"/>
                <a:cs typeface="Lucida Sans"/>
              </a:rPr>
              <a:t>Then click your project</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514350" indent="-514350" algn="l">
              <a:lnSpc>
                <a:spcPct val="90000"/>
              </a:lnSpc>
              <a:spcBef>
                <a:spcPts val="1000"/>
              </a:spcBef>
              <a:spcAft>
                <a:spcPts val="0"/>
              </a:spcAft>
              <a:buFontTx/>
              <a:buAutoNum type="arabicPeriod"/>
            </a:pPr>
            <a:r>
              <a:rPr lang="en-US" altLang="zh-CN" sz="2800" b="0" i="0" u="none" strike="noStrike" kern="1200" cap="none" spc="120" baseline="0">
                <a:solidFill>
                  <a:schemeClr val="tx1"/>
                </a:solidFill>
                <a:latin typeface="Arial Nova Cond" pitchFamily="0" charset="0"/>
                <a:ea typeface="宋体" pitchFamily="0" charset="0"/>
                <a:cs typeface="Lucida Sans"/>
              </a:rPr>
              <a:t>Then click </a:t>
            </a:r>
            <a:r>
              <a:rPr lang="en-US" altLang="zh-CN" sz="2800" b="0" i="0" u="none" strike="noStrike" kern="1200" cap="none" spc="120" baseline="0">
                <a:solidFill>
                  <a:schemeClr val="tx1"/>
                </a:solidFill>
                <a:latin typeface="Arial Nova Cond" pitchFamily="0" charset="0"/>
                <a:ea typeface="宋体" pitchFamily="0" charset="0"/>
                <a:cs typeface="Lucida Sans"/>
              </a:rPr>
              <a:t>realtime</a:t>
            </a:r>
            <a:r>
              <a:rPr lang="en-US" altLang="zh-CN" sz="2800" b="0" i="0" u="none" strike="noStrike" kern="1200" cap="none" spc="120" baseline="0">
                <a:solidFill>
                  <a:schemeClr val="tx1"/>
                </a:solidFill>
                <a:latin typeface="Arial Nova Cond" pitchFamily="0" charset="0"/>
                <a:ea typeface="宋体" pitchFamily="0" charset="0"/>
                <a:cs typeface="Lucida Sans"/>
              </a:rPr>
              <a:t> database</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514350" indent="-514350" algn="l">
              <a:lnSpc>
                <a:spcPct val="90000"/>
              </a:lnSpc>
              <a:spcBef>
                <a:spcPts val="1000"/>
              </a:spcBef>
              <a:spcAft>
                <a:spcPts val="0"/>
              </a:spcAft>
              <a:buFontTx/>
              <a:buAutoNum type="arabicPeriod"/>
            </a:pPr>
            <a:r>
              <a:rPr lang="en-US" altLang="zh-CN" sz="2800" b="0" i="0" u="none" strike="noStrike" kern="1200" cap="none" spc="120" baseline="0">
                <a:solidFill>
                  <a:schemeClr val="tx1"/>
                </a:solidFill>
                <a:latin typeface="Arial Nova Cond" pitchFamily="0" charset="0"/>
                <a:ea typeface="宋体" pitchFamily="0" charset="0"/>
                <a:cs typeface="Lucida Sans"/>
              </a:rPr>
              <a:t>Then select database location</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514350" indent="-514350" algn="l">
              <a:lnSpc>
                <a:spcPct val="90000"/>
              </a:lnSpc>
              <a:spcBef>
                <a:spcPts val="1000"/>
              </a:spcBef>
              <a:spcAft>
                <a:spcPts val="0"/>
              </a:spcAft>
              <a:buFontTx/>
              <a:buAutoNum type="arabicPeriod"/>
            </a:pPr>
            <a:r>
              <a:rPr lang="en-US" altLang="zh-CN" sz="2800" b="0" i="0" u="none" strike="noStrike" kern="1200" cap="none" spc="120" baseline="0">
                <a:solidFill>
                  <a:schemeClr val="tx1"/>
                </a:solidFill>
                <a:latin typeface="Arial Nova Cond" pitchFamily="0" charset="0"/>
                <a:ea typeface="宋体" pitchFamily="0" charset="0"/>
                <a:cs typeface="Lucida Sans"/>
              </a:rPr>
              <a:t>Then enter your </a:t>
            </a:r>
            <a:r>
              <a:rPr lang="en-US" altLang="zh-CN" sz="2800" b="0" i="0" u="none" strike="noStrike" kern="1200" cap="none" spc="120" baseline="0">
                <a:solidFill>
                  <a:schemeClr val="tx1"/>
                </a:solidFill>
                <a:latin typeface="Arial Nova Cond" pitchFamily="0" charset="0"/>
                <a:ea typeface="宋体" pitchFamily="0" charset="0"/>
                <a:cs typeface="Lucida Sans"/>
              </a:rPr>
              <a:t>wokwi</a:t>
            </a:r>
            <a:r>
              <a:rPr lang="en-US" altLang="zh-CN" sz="2800" b="0" i="0" u="none" strike="noStrike" kern="1200" cap="none" spc="120" baseline="0">
                <a:solidFill>
                  <a:schemeClr val="tx1"/>
                </a:solidFill>
                <a:latin typeface="Arial Nova Cond" pitchFamily="0" charset="0"/>
                <a:ea typeface="宋体" pitchFamily="0" charset="0"/>
                <a:cs typeface="Lucida Sans"/>
              </a:rPr>
              <a:t> coding</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514350" indent="-514350" algn="l">
              <a:lnSpc>
                <a:spcPct val="90000"/>
              </a:lnSpc>
              <a:spcBef>
                <a:spcPts val="1000"/>
              </a:spcBef>
              <a:spcAft>
                <a:spcPts val="0"/>
              </a:spcAft>
              <a:buFontTx/>
              <a:buAutoNum type="arabicPeriod"/>
            </a:pPr>
            <a:r>
              <a:rPr lang="en-US" altLang="zh-CN" sz="2800" b="0" i="0" u="none" strike="noStrike" kern="1200" cap="none" spc="120" baseline="0">
                <a:solidFill>
                  <a:schemeClr val="tx1"/>
                </a:solidFill>
                <a:latin typeface="Arial Nova Cond" pitchFamily="0" charset="0"/>
                <a:ea typeface="宋体" pitchFamily="0" charset="0"/>
                <a:cs typeface="Lucida Sans"/>
              </a:rPr>
              <a:t>Then run the program</a:t>
            </a: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514350" indent="-514350" algn="l">
              <a:lnSpc>
                <a:spcPct val="90000"/>
              </a:lnSpc>
              <a:spcBef>
                <a:spcPts val="1000"/>
              </a:spcBef>
              <a:spcAft>
                <a:spcPts val="0"/>
              </a:spcAft>
              <a:buFontTx/>
              <a:buAutoNum type="arabicPeriod"/>
            </a:pP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514350" indent="-514350" algn="l">
              <a:lnSpc>
                <a:spcPct val="90000"/>
              </a:lnSpc>
              <a:spcBef>
                <a:spcPts val="1000"/>
              </a:spcBef>
              <a:spcAft>
                <a:spcPts val="0"/>
              </a:spcAft>
              <a:buFontTx/>
              <a:buAutoNum type="arabicPeriod"/>
            </a:pP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514350" indent="-514350" algn="l">
              <a:lnSpc>
                <a:spcPct val="90000"/>
              </a:lnSpc>
              <a:spcBef>
                <a:spcPts val="1000"/>
              </a:spcBef>
              <a:spcAft>
                <a:spcPts val="0"/>
              </a:spcAft>
              <a:buFontTx/>
              <a:buAutoNum type="arabicPeriod"/>
            </a:pP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514350" indent="-514350" algn="l">
              <a:lnSpc>
                <a:spcPct val="90000"/>
              </a:lnSpc>
              <a:spcBef>
                <a:spcPts val="1000"/>
              </a:spcBef>
              <a:spcAft>
                <a:spcPts val="0"/>
              </a:spcAft>
              <a:buFontTx/>
              <a:buAutoNum type="arabicPeriod"/>
            </a:pP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514350" indent="-514350" algn="l">
              <a:lnSpc>
                <a:spcPct val="90000"/>
              </a:lnSpc>
              <a:spcBef>
                <a:spcPts val="1000"/>
              </a:spcBef>
              <a:spcAft>
                <a:spcPts val="0"/>
              </a:spcAft>
              <a:buFontTx/>
              <a:buAutoNum type="arabicPeriod"/>
            </a:pP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514350" indent="-514350" algn="l">
              <a:lnSpc>
                <a:spcPct val="90000"/>
              </a:lnSpc>
              <a:spcBef>
                <a:spcPts val="1000"/>
              </a:spcBef>
              <a:spcAft>
                <a:spcPts val="0"/>
              </a:spcAft>
              <a:buFontTx/>
              <a:buAutoNum type="arabicPeriod"/>
            </a:pPr>
            <a:endParaRPr lang="en-US" altLang="zh-CN" sz="2800" b="0" i="0" u="none" strike="noStrike" kern="1200" cap="none" spc="120" baseline="0">
              <a:solidFill>
                <a:schemeClr val="tx1"/>
              </a:solidFill>
              <a:latin typeface="Arial Nova Cond" pitchFamily="0" charset="0"/>
              <a:ea typeface="宋体" pitchFamily="0" charset="0"/>
              <a:cs typeface="Lucida Sans"/>
            </a:endParaRPr>
          </a:p>
          <a:p>
            <a:pPr marL="514350" indent="-514350" algn="l">
              <a:lnSpc>
                <a:spcPct val="90000"/>
              </a:lnSpc>
              <a:spcBef>
                <a:spcPts val="1000"/>
              </a:spcBef>
              <a:spcAft>
                <a:spcPts val="0"/>
              </a:spcAft>
              <a:buFontTx/>
              <a:buAutoNum type="arabicPeriod"/>
            </a:pPr>
            <a:endParaRPr lang="zh-CN" altLang="en-US" sz="2800" b="0" i="0" u="none" strike="noStrike" kern="1200" cap="none" spc="120" baseline="0">
              <a:solidFill>
                <a:schemeClr val="tx1"/>
              </a:solidFill>
              <a:latin typeface="Arial Nova Cond" pitchFamily="0" charset="0"/>
              <a:ea typeface="宋体" pitchFamily="0" charset="0"/>
              <a:cs typeface="Lucida Sans"/>
            </a:endParaRPr>
          </a:p>
        </p:txBody>
      </p:sp>
    </p:spTree>
    <p:extLst>
      <p:ext uri="{BB962C8B-B14F-4D97-AF65-F5344CB8AC3E}">
        <p14:creationId xmlns:p14="http://schemas.microsoft.com/office/powerpoint/2010/main" val="160651937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title"/>
          </p:nvPr>
        </p:nvSpPr>
        <p:spPr>
          <a:xfrm rot="0">
            <a:off x="172641" y="130175"/>
            <a:ext cx="8935640" cy="6318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bg1"/>
                </a:solidFill>
                <a:latin typeface="Impact" pitchFamily="0" charset="0"/>
                <a:ea typeface="宋体" pitchFamily="0" charset="0"/>
                <a:cs typeface="Lucida Sans"/>
              </a:rPr>
              <a:t>.....</a:t>
            </a:r>
            <a:r>
              <a:rPr lang="en-US" altLang="zh-CN" sz="4400" b="1" i="0" u="none" strike="noStrike" kern="1200" cap="none" spc="130" baseline="0">
                <a:solidFill>
                  <a:schemeClr val="tx1"/>
                </a:solidFill>
                <a:latin typeface="Impact" pitchFamily="0" charset="0"/>
                <a:ea typeface="宋体" pitchFamily="0" charset="0"/>
                <a:cs typeface="Lucida Sans"/>
              </a:rPr>
              <a:t> </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sp>
        <p:nvSpPr>
          <p:cNvPr id="27" name="文本框"/>
          <p:cNvSpPr>
            <a:spLocks noGrp="1"/>
          </p:cNvSpPr>
          <p:nvPr>
            <p:ph type="body" idx="1"/>
          </p:nvPr>
        </p:nvSpPr>
        <p:spPr>
          <a:xfrm rot="0">
            <a:off x="172641" y="1000124"/>
            <a:ext cx="11257359" cy="5095875"/>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just">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All monitoring strategies and programs have reasons and justifications which are often designed to establish the current status of an environment or to establish trends in environmental parameters. In all cases, the results of monitoring will be reviewed, analyzed statistically, and published. The design of a monitoring program must therefore have regard to the final use of the data before monitoring starts.</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just">
              <a:lnSpc>
                <a:spcPct val="90000"/>
              </a:lnSpc>
              <a:spcBef>
                <a:spcPts val="1000"/>
              </a:spcBef>
              <a:spcAft>
                <a:spcPts val="0"/>
              </a:spcAft>
              <a:buFont typeface="Arial" pitchFamily="34" charset="0"/>
              <a:buChar char="•"/>
            </a:pP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just">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Environmental monitoring includes monitoring of air quality, soils and water quality.</a:t>
            </a:r>
            <a:endParaRPr lang="zh-CN" altLang="en-US" sz="2800" b="1" i="0" u="none" strike="noStrike" kern="1200" cap="none" spc="120" baseline="0">
              <a:solidFill>
                <a:schemeClr val="tx1"/>
              </a:solidFill>
              <a:latin typeface="Arial Nova Cond" pitchFamily="0" charset="0"/>
              <a:ea typeface="宋体" pitchFamily="0" charset="0"/>
              <a:cs typeface="Lucida Sans"/>
            </a:endParaRPr>
          </a:p>
        </p:txBody>
      </p:sp>
    </p:spTree>
    <p:extLst>
      <p:ext uri="{BB962C8B-B14F-4D97-AF65-F5344CB8AC3E}">
        <p14:creationId xmlns:p14="http://schemas.microsoft.com/office/powerpoint/2010/main" val="2041070667"/>
      </p:ext>
    </p:extLst>
  </p:cSld>
  <p:clrMapOvr>
    <a:masterClrMapping/>
  </p:clrMapOvr>
</p:sld>
</file>

<file path=ppt/slides/slide3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3" name="文本框"/>
          <p:cNvSpPr>
            <a:spLocks noGrp="1"/>
          </p:cNvSpPr>
          <p:nvPr>
            <p:ph type="title"/>
          </p:nvPr>
        </p:nvSpPr>
        <p:spPr>
          <a:xfrm rot="0">
            <a:off x="422672" y="375047"/>
            <a:ext cx="9144000" cy="77390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tx1"/>
                </a:solidFill>
                <a:latin typeface="Impact" pitchFamily="0" charset="0"/>
                <a:ea typeface="宋体" pitchFamily="0" charset="0"/>
                <a:cs typeface="Lucida Sans"/>
              </a:rPr>
              <a:t>Related work</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sp>
        <p:nvSpPr>
          <p:cNvPr id="84" name="文本框"/>
          <p:cNvSpPr>
            <a:spLocks noGrp="1"/>
          </p:cNvSpPr>
          <p:nvPr>
            <p:ph type="body" idx="1"/>
          </p:nvPr>
        </p:nvSpPr>
        <p:spPr>
          <a:xfrm rot="0">
            <a:off x="714375" y="1518048"/>
            <a:ext cx="10715626" cy="4464843"/>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just">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I can help you with environmental monitoring-related work! Environmental monitoring involves collecting data about the environment to assess its quality and make informed decisions. This can include monitoring air quality, water quality, temperature, humidity, and more. By using sensors and data analysis techniques, you can gather valuable insights to understand and improve environmental conditions. Let me know if you have any specific questions or if there’s anything else I can assist you with.</a:t>
            </a:r>
            <a:endParaRPr lang="zh-CN" altLang="en-US" sz="2800" b="1" i="0" u="none" strike="noStrike" kern="1200" cap="none" spc="120" baseline="0">
              <a:solidFill>
                <a:schemeClr val="tx1"/>
              </a:solidFill>
              <a:latin typeface="Arial Nova Cond" pitchFamily="0" charset="0"/>
              <a:ea typeface="宋体" pitchFamily="0" charset="0"/>
              <a:cs typeface="Lucida Sans"/>
            </a:endParaRPr>
          </a:p>
        </p:txBody>
      </p:sp>
    </p:spTree>
    <p:extLst>
      <p:ext uri="{BB962C8B-B14F-4D97-AF65-F5344CB8AC3E}">
        <p14:creationId xmlns:p14="http://schemas.microsoft.com/office/powerpoint/2010/main" val="783087452"/>
      </p:ext>
    </p:extLst>
  </p:cSld>
  <p:clrMapOvr>
    <a:masterClrMapping/>
  </p:clrMapOvr>
</p:sld>
</file>

<file path=ppt/slides/slide3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5" name="文本框"/>
          <p:cNvSpPr>
            <a:spLocks noGrp="1"/>
          </p:cNvSpPr>
          <p:nvPr>
            <p:ph type="title"/>
          </p:nvPr>
        </p:nvSpPr>
        <p:spPr>
          <a:xfrm rot="0">
            <a:off x="762000" y="291703"/>
            <a:ext cx="9144000" cy="126364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tx1"/>
                </a:solidFill>
                <a:latin typeface="Impact" pitchFamily="0" charset="0"/>
                <a:ea typeface="宋体" pitchFamily="0" charset="0"/>
                <a:cs typeface="Lucida Sans"/>
              </a:rPr>
              <a:t>Conclusion</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sp>
        <p:nvSpPr>
          <p:cNvPr id="86" name="文本框"/>
          <p:cNvSpPr>
            <a:spLocks noGrp="1"/>
          </p:cNvSpPr>
          <p:nvPr>
            <p:ph type="body" idx="1"/>
          </p:nvPr>
        </p:nvSpPr>
        <p:spPr>
          <a:xfrm rot="0">
            <a:off x="762000" y="1321595"/>
            <a:ext cx="10668000" cy="4774405"/>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just">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Based on the information you provided, the working principle of the ESP32 microcontroller involves its ability to monitor and simulate environmental conditions. It can collect data from various sensors and simulate different scenarios for environmental monitoring. Let me know if you'd like more details.</a:t>
            </a:r>
            <a:endParaRPr lang="zh-CN" altLang="en-US" sz="2800" b="1" i="0" u="none" strike="noStrike" kern="1200" cap="none" spc="120" baseline="0">
              <a:solidFill>
                <a:schemeClr val="tx1"/>
              </a:solidFill>
              <a:latin typeface="Arial Nova Cond" pitchFamily="0" charset="0"/>
              <a:ea typeface="宋体" pitchFamily="0" charset="0"/>
              <a:cs typeface="Lucida Sans"/>
            </a:endParaRPr>
          </a:p>
        </p:txBody>
      </p:sp>
    </p:spTree>
    <p:extLst>
      <p:ext uri="{BB962C8B-B14F-4D97-AF65-F5344CB8AC3E}">
        <p14:creationId xmlns:p14="http://schemas.microsoft.com/office/powerpoint/2010/main" val="1085419960"/>
      </p:ext>
    </p:extLst>
  </p:cSld>
  <p:clrMapOvr>
    <a:masterClrMapping/>
  </p:clrMapOvr>
</p:sld>
</file>

<file path=ppt/slides/slide3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7" name="文本框"/>
          <p:cNvSpPr>
            <a:spLocks noGrp="1"/>
          </p:cNvSpPr>
          <p:nvPr>
            <p:ph type="title"/>
          </p:nvPr>
        </p:nvSpPr>
        <p:spPr>
          <a:xfrm flipV="1" rot="0">
            <a:off x="762000" y="339328"/>
            <a:ext cx="9144000" cy="2500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bg1"/>
                </a:solidFill>
                <a:latin typeface="Impact" pitchFamily="0" charset="0"/>
                <a:ea typeface="宋体" pitchFamily="0" charset="0"/>
                <a:cs typeface="Lucida Sans"/>
              </a:rPr>
              <a:t>.....</a:t>
            </a:r>
            <a:r>
              <a:rPr lang="en-US" altLang="zh-CN" sz="4400" b="1" i="0" u="none" strike="noStrike" kern="1200" cap="none" spc="130" baseline="0">
                <a:solidFill>
                  <a:schemeClr val="tx1"/>
                </a:solidFill>
                <a:latin typeface="Impact" pitchFamily="0" charset="0"/>
                <a:ea typeface="宋体" pitchFamily="0" charset="0"/>
                <a:cs typeface="Lucida Sans"/>
              </a:rPr>
              <a:t> </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pic>
        <p:nvPicPr>
          <p:cNvPr id="88" name="图片"/>
          <p:cNvPicPr>
            <a:picLocks noChangeAspect="1"/>
          </p:cNvPicPr>
          <p:nvPr/>
        </p:nvPicPr>
        <p:blipFill>
          <a:blip r:embed="rId1" cstate="print"/>
          <a:stretch>
            <a:fillRect/>
          </a:stretch>
        </p:blipFill>
        <p:spPr>
          <a:xfrm rot="0">
            <a:off x="762001" y="588963"/>
            <a:ext cx="10668000" cy="5680075"/>
          </a:xfrm>
          <a:prstGeom prst="rect"/>
          <a:noFill/>
          <a:ln w="12700" cmpd="sng" cap="flat">
            <a:noFill/>
            <a:prstDash val="solid"/>
            <a:miter/>
          </a:ln>
        </p:spPr>
      </p:pic>
    </p:spTree>
    <p:extLst>
      <p:ext uri="{BB962C8B-B14F-4D97-AF65-F5344CB8AC3E}">
        <p14:creationId xmlns:p14="http://schemas.microsoft.com/office/powerpoint/2010/main" val="94965398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8" name="文本框"/>
          <p:cNvSpPr>
            <a:spLocks noGrp="1"/>
          </p:cNvSpPr>
          <p:nvPr>
            <p:ph type="title"/>
          </p:nvPr>
        </p:nvSpPr>
        <p:spPr>
          <a:xfrm flipV="1" rot="0">
            <a:off x="762000" y="160735"/>
            <a:ext cx="9144000" cy="44648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bg1"/>
                </a:solidFill>
                <a:latin typeface="Impact" pitchFamily="0" charset="0"/>
                <a:ea typeface="宋体" pitchFamily="0" charset="0"/>
                <a:cs typeface="Lucida Sans"/>
              </a:rPr>
              <a:t>....</a:t>
            </a:r>
            <a:r>
              <a:rPr lang="en-US" altLang="zh-CN" sz="4400" b="1" i="0" u="none" strike="noStrike" kern="1200" cap="none" spc="130" baseline="0">
                <a:solidFill>
                  <a:schemeClr val="tx1"/>
                </a:solidFill>
                <a:latin typeface="Impact" pitchFamily="0" charset="0"/>
                <a:ea typeface="宋体" pitchFamily="0" charset="0"/>
                <a:cs typeface="Lucida Sans"/>
              </a:rPr>
              <a:t> </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sp>
        <p:nvSpPr>
          <p:cNvPr id="29" name="文本框"/>
          <p:cNvSpPr>
            <a:spLocks noGrp="1"/>
          </p:cNvSpPr>
          <p:nvPr>
            <p:ph type="body" idx="1"/>
          </p:nvPr>
        </p:nvSpPr>
        <p:spPr>
          <a:xfrm rot="0">
            <a:off x="285749" y="1035844"/>
            <a:ext cx="11626453" cy="5357811"/>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just">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I can give you an induction on environmental monitoring! Environmental monitoring is the process of collecting data about the environment to assess its quality and make informed decisions. It involves using sensors to measure various parameters such as air quality, water quality, temperature, and humidity. The collected data is then analyzed to identify any potential issues or trends. This information helps in understanding the current state of the environment and taking necessary actions to protect and improve it. Let me know if you have any specific questions or if there's anything else I can assist you with.</a:t>
            </a:r>
            <a:endParaRPr lang="zh-CN" altLang="en-US" sz="2800" b="1" i="0" u="none" strike="noStrike" kern="1200" cap="none" spc="120" baseline="0">
              <a:solidFill>
                <a:schemeClr val="tx1"/>
              </a:solidFill>
              <a:latin typeface="Arial Nova Cond" pitchFamily="0" charset="0"/>
              <a:ea typeface="宋体" pitchFamily="0" charset="0"/>
              <a:cs typeface="Lucida Sans"/>
            </a:endParaRPr>
          </a:p>
        </p:txBody>
      </p:sp>
    </p:spTree>
    <p:extLst>
      <p:ext uri="{BB962C8B-B14F-4D97-AF65-F5344CB8AC3E}">
        <p14:creationId xmlns:p14="http://schemas.microsoft.com/office/powerpoint/2010/main" val="32778976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0" name="文本框"/>
          <p:cNvSpPr>
            <a:spLocks noGrp="1"/>
          </p:cNvSpPr>
          <p:nvPr>
            <p:ph type="title"/>
          </p:nvPr>
        </p:nvSpPr>
        <p:spPr>
          <a:xfrm rot="0">
            <a:off x="422670" y="363140"/>
            <a:ext cx="11007329" cy="110132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tx1"/>
                </a:solidFill>
                <a:latin typeface="Impact" pitchFamily="0" charset="0"/>
                <a:ea typeface="宋体" pitchFamily="0" charset="0"/>
                <a:cs typeface="Lucida Sans"/>
              </a:rPr>
              <a:t>Project objectives</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sp>
        <p:nvSpPr>
          <p:cNvPr id="31" name="文本框"/>
          <p:cNvSpPr>
            <a:spLocks noGrp="1"/>
          </p:cNvSpPr>
          <p:nvPr>
            <p:ph type="body" idx="1"/>
          </p:nvPr>
        </p:nvSpPr>
        <p:spPr>
          <a:xfrm rot="0">
            <a:off x="250031" y="1268017"/>
            <a:ext cx="11941969" cy="4947046"/>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just">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Define objectives such as real-time environmental monitoring, aiding park visitors in activity planning, promoting outdoor experiences, and enhancing visitor satisfaction.</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just">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IoT</a:t>
            </a:r>
            <a:r>
              <a:rPr lang="en-US" altLang="zh-CN" sz="2800" b="1" i="0" u="none" strike="noStrike" kern="1200" cap="none" spc="120" baseline="0">
                <a:solidFill>
                  <a:schemeClr val="tx1"/>
                </a:solidFill>
                <a:latin typeface="Arial Nova Cond" pitchFamily="0" charset="0"/>
                <a:ea typeface="宋体" pitchFamily="0" charset="0"/>
                <a:cs typeface="Lucida Sans"/>
              </a:rPr>
              <a:t> Devices Designs: Plan the deployment of </a:t>
            </a:r>
            <a:r>
              <a:rPr lang="en-US" altLang="zh-CN" sz="2800" b="1" i="0" u="none" strike="noStrike" kern="1200" cap="none" spc="120" baseline="0">
                <a:solidFill>
                  <a:schemeClr val="tx1"/>
                </a:solidFill>
                <a:latin typeface="Arial Nova Cond" pitchFamily="0" charset="0"/>
                <a:ea typeface="宋体" pitchFamily="0" charset="0"/>
                <a:cs typeface="Lucida Sans"/>
              </a:rPr>
              <a:t>IoT</a:t>
            </a:r>
            <a:r>
              <a:rPr lang="en-US" altLang="zh-CN" sz="2800" b="1" i="0" u="none" strike="noStrike" kern="1200" cap="none" spc="120" baseline="0">
                <a:solidFill>
                  <a:schemeClr val="tx1"/>
                </a:solidFill>
                <a:latin typeface="Arial Nova Cond" pitchFamily="0" charset="0"/>
                <a:ea typeface="宋体" pitchFamily="0" charset="0"/>
                <a:cs typeface="Lucida Sans"/>
              </a:rPr>
              <a:t> sensors (e.g., temperature and humidity sensors) in public parks.</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just">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Environmental Monitoring Platform: Design a web-based platform to display real time environmental data to the public.</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just">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Integration Approach: Determine how </a:t>
            </a:r>
            <a:r>
              <a:rPr lang="en-US" altLang="zh-CN" sz="2800" b="1" i="0" u="none" strike="noStrike" kern="1200" cap="none" spc="120" baseline="0">
                <a:solidFill>
                  <a:schemeClr val="tx1"/>
                </a:solidFill>
                <a:latin typeface="Arial Nova Cond" pitchFamily="0" charset="0"/>
                <a:ea typeface="宋体" pitchFamily="0" charset="0"/>
                <a:cs typeface="Lucida Sans"/>
              </a:rPr>
              <a:t>IoT</a:t>
            </a:r>
            <a:r>
              <a:rPr lang="en-US" altLang="zh-CN" sz="2800" b="1" i="0" u="none" strike="noStrike" kern="1200" cap="none" spc="120" baseline="0">
                <a:solidFill>
                  <a:schemeClr val="tx1"/>
                </a:solidFill>
                <a:latin typeface="Arial Nova Cond" pitchFamily="0" charset="0"/>
                <a:ea typeface="宋体" pitchFamily="0" charset="0"/>
                <a:cs typeface="Lucida Sans"/>
              </a:rPr>
              <a:t> devices will send data to the environmental monitoring platform.</a:t>
            </a:r>
            <a:endParaRPr lang="zh-CN" altLang="en-US" sz="2800" b="1" i="0" u="none" strike="noStrike" kern="1200" cap="none" spc="120" baseline="0">
              <a:solidFill>
                <a:schemeClr val="tx1"/>
              </a:solidFill>
              <a:latin typeface="Arial Nova Cond" pitchFamily="0" charset="0"/>
              <a:ea typeface="宋体" pitchFamily="0" charset="0"/>
              <a:cs typeface="Lucida Sans"/>
            </a:endParaRPr>
          </a:p>
        </p:txBody>
      </p:sp>
      <p:sp>
        <p:nvSpPr>
          <p:cNvPr id="32" name="矩形"/>
          <p:cNvSpPr>
            <a:spLocks/>
          </p:cNvSpPr>
          <p:nvPr/>
        </p:nvSpPr>
        <p:spPr>
          <a:xfrm rot="0">
            <a:off x="3076277" y="2828836"/>
            <a:ext cx="6152554" cy="1200328"/>
          </a:xfrm>
          <a:prstGeom prst="rect"/>
          <a:noFill/>
          <a:ln w="12700" cmpd="sng" cap="flat">
            <a:noFill/>
            <a:prstDash val="solid"/>
            <a:miter/>
          </a:ln>
        </p:spPr>
      </p:sp>
    </p:spTree>
    <p:extLst>
      <p:ext uri="{BB962C8B-B14F-4D97-AF65-F5344CB8AC3E}">
        <p14:creationId xmlns:p14="http://schemas.microsoft.com/office/powerpoint/2010/main" val="208779273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3" name="文本框"/>
          <p:cNvSpPr>
            <a:spLocks noGrp="1"/>
          </p:cNvSpPr>
          <p:nvPr>
            <p:ph type="title"/>
          </p:nvPr>
        </p:nvSpPr>
        <p:spPr>
          <a:xfrm rot="0">
            <a:off x="315516" y="291703"/>
            <a:ext cx="9144000" cy="126364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tx1"/>
                </a:solidFill>
                <a:latin typeface="Impact" pitchFamily="0" charset="0"/>
                <a:ea typeface="宋体" pitchFamily="0" charset="0"/>
                <a:cs typeface="Lucida Sans"/>
              </a:rPr>
              <a:t>Temperature monitoring</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sp>
        <p:nvSpPr>
          <p:cNvPr id="34" name="文本框"/>
          <p:cNvSpPr>
            <a:spLocks noGrp="1"/>
          </p:cNvSpPr>
          <p:nvPr>
            <p:ph type="body" idx="1"/>
          </p:nvPr>
        </p:nvSpPr>
        <p:spPr>
          <a:xfrm rot="0">
            <a:off x="315516" y="1116211"/>
            <a:ext cx="11114483" cy="4161233"/>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just">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Introduction:</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just">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                            Temperature is a physical quantity that expresses quantitatively the attribute of hotness or coldness. Temperature is measured with a thermometer. It </a:t>
            </a:r>
            <a:r>
              <a:rPr lang="en-US" altLang="zh-CN" sz="2800" b="1" i="0" u="none" strike="noStrike" kern="1200" cap="none" spc="120" baseline="0">
                <a:solidFill>
                  <a:schemeClr val="tx1"/>
                </a:solidFill>
                <a:latin typeface="Arial Nova Cond" pitchFamily="0" charset="0"/>
                <a:ea typeface="宋体" pitchFamily="0" charset="0"/>
                <a:cs typeface="Lucida Sans"/>
              </a:rPr>
              <a:t>relects</a:t>
            </a:r>
            <a:r>
              <a:rPr lang="en-US" altLang="zh-CN" sz="2800" b="1" i="0" u="none" strike="noStrike" kern="1200" cap="none" spc="120" baseline="0">
                <a:solidFill>
                  <a:schemeClr val="tx1"/>
                </a:solidFill>
                <a:latin typeface="Arial Nova Cond" pitchFamily="0" charset="0"/>
                <a:ea typeface="宋体" pitchFamily="0" charset="0"/>
                <a:cs typeface="Lucida Sans"/>
              </a:rPr>
              <a:t> the kinetic energy of the vibrating and colliding atoms making up a substance.</a:t>
            </a:r>
            <a:endParaRPr lang="en-US" altLang="zh-CN" sz="2800" b="1" i="0" u="none" strike="noStrike" kern="1200" cap="none" spc="120" baseline="0">
              <a:solidFill>
                <a:schemeClr val="tx1"/>
              </a:solidFill>
              <a:latin typeface="Arial Nova Cond" pitchFamily="0" charset="0"/>
              <a:ea typeface="宋体" pitchFamily="0" charset="0"/>
              <a:cs typeface="Lucida Sans"/>
            </a:endParaRPr>
          </a:p>
          <a:p>
            <a:pPr marL="228600" indent="-228600" algn="just">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Thermometers are calibrated in various temperature scales that historically have relied on various reference points and thermometric substances for definition. </a:t>
            </a:r>
            <a:endParaRPr lang="zh-CN" altLang="en-US" sz="2800" b="1" i="0" u="none" strike="noStrike" kern="1200" cap="none" spc="120" baseline="0">
              <a:solidFill>
                <a:schemeClr val="tx1"/>
              </a:solidFill>
              <a:latin typeface="Arial Nova Cond" pitchFamily="0" charset="0"/>
              <a:ea typeface="宋体" pitchFamily="0" charset="0"/>
              <a:cs typeface="Lucida Sans"/>
            </a:endParaRPr>
          </a:p>
        </p:txBody>
      </p:sp>
    </p:spTree>
    <p:extLst>
      <p:ext uri="{BB962C8B-B14F-4D97-AF65-F5344CB8AC3E}">
        <p14:creationId xmlns:p14="http://schemas.microsoft.com/office/powerpoint/2010/main" val="122800213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5" name="文本框"/>
          <p:cNvSpPr>
            <a:spLocks noGrp="1"/>
          </p:cNvSpPr>
          <p:nvPr>
            <p:ph type="title"/>
          </p:nvPr>
        </p:nvSpPr>
        <p:spPr>
          <a:xfrm rot="0">
            <a:off x="333375" y="130176"/>
            <a:ext cx="9144000" cy="35202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bg1"/>
                </a:solidFill>
                <a:latin typeface="Impact" pitchFamily="0" charset="0"/>
                <a:ea typeface="宋体" pitchFamily="0" charset="0"/>
                <a:cs typeface="Lucida Sans"/>
              </a:rPr>
              <a:t>....</a:t>
            </a:r>
            <a:r>
              <a:rPr lang="en-US" altLang="zh-CN" sz="4400" b="1" i="0" u="none" strike="noStrike" kern="1200" cap="none" spc="130" baseline="0">
                <a:solidFill>
                  <a:schemeClr val="tx1"/>
                </a:solidFill>
                <a:latin typeface="Impact" pitchFamily="0" charset="0"/>
                <a:ea typeface="宋体" pitchFamily="0" charset="0"/>
                <a:cs typeface="Lucida Sans"/>
              </a:rPr>
              <a:t> </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sp>
        <p:nvSpPr>
          <p:cNvPr id="36" name="文本框"/>
          <p:cNvSpPr>
            <a:spLocks noGrp="1"/>
          </p:cNvSpPr>
          <p:nvPr>
            <p:ph type="body" idx="1"/>
          </p:nvPr>
        </p:nvSpPr>
        <p:spPr>
          <a:xfrm rot="0">
            <a:off x="333375" y="339328"/>
            <a:ext cx="11096625" cy="6036469"/>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just">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The most common scales are the Celsius scale with the unit symbol °C (formerly called centigrade), the Fahrenheit scale (°F), and the Kelvin scale (K), the latter being used predominantly for scientific purposes. The kelvin is one of the seven base units in the </a:t>
            </a:r>
            <a:r>
              <a:rPr lang="en-US" altLang="zh-CN" sz="2800" b="1" i="0" u="none" strike="noStrike" kern="1200" cap="none" spc="120" baseline="0">
                <a:solidFill>
                  <a:schemeClr val="tx1"/>
                </a:solidFill>
                <a:latin typeface="Arial Nova Cond" pitchFamily="0" charset="0"/>
                <a:ea typeface="宋体" pitchFamily="0" charset="0"/>
                <a:cs typeface="Lucida Sans"/>
              </a:rPr>
              <a:t>Internation</a:t>
            </a:r>
            <a:endParaRPr lang="zh-CN" altLang="en-US" sz="2800" b="1" i="0" u="none" strike="noStrike" kern="1200" cap="none" spc="120" baseline="0">
              <a:solidFill>
                <a:schemeClr val="tx1"/>
              </a:solidFill>
              <a:latin typeface="Arial Nova Cond" pitchFamily="0" charset="0"/>
              <a:ea typeface="宋体" pitchFamily="0" charset="0"/>
              <a:cs typeface="Lucida Sans"/>
            </a:endParaRPr>
          </a:p>
        </p:txBody>
      </p:sp>
    </p:spTree>
    <p:extLst>
      <p:ext uri="{BB962C8B-B14F-4D97-AF65-F5344CB8AC3E}">
        <p14:creationId xmlns:p14="http://schemas.microsoft.com/office/powerpoint/2010/main" val="123467890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文本框"/>
          <p:cNvSpPr>
            <a:spLocks noGrp="1"/>
          </p:cNvSpPr>
          <p:nvPr>
            <p:ph type="title"/>
          </p:nvPr>
        </p:nvSpPr>
        <p:spPr>
          <a:xfrm rot="0">
            <a:off x="136922" y="130175"/>
            <a:ext cx="9144000" cy="22701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bg1"/>
                </a:solidFill>
                <a:latin typeface="Impact" pitchFamily="0" charset="0"/>
                <a:ea typeface="宋体" pitchFamily="0" charset="0"/>
                <a:cs typeface="Lucida Sans"/>
              </a:rPr>
              <a:t>....</a:t>
            </a:r>
            <a:r>
              <a:rPr lang="en-US" altLang="zh-CN" sz="4400" b="1" i="0" u="none" strike="noStrike" kern="1200" cap="none" spc="130" baseline="0">
                <a:solidFill>
                  <a:schemeClr val="tx1"/>
                </a:solidFill>
                <a:latin typeface="Impact" pitchFamily="0" charset="0"/>
                <a:ea typeface="宋体" pitchFamily="0" charset="0"/>
                <a:cs typeface="Lucida Sans"/>
              </a:rPr>
              <a:t> </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pic>
        <p:nvPicPr>
          <p:cNvPr id="38" name="图片"/>
          <p:cNvPicPr>
            <a:picLocks noChangeAspect="1"/>
          </p:cNvPicPr>
          <p:nvPr/>
        </p:nvPicPr>
        <p:blipFill>
          <a:blip r:embed="rId1" cstate="print"/>
          <a:stretch>
            <a:fillRect/>
          </a:stretch>
        </p:blipFill>
        <p:spPr>
          <a:xfrm rot="0">
            <a:off x="1375569" y="738188"/>
            <a:ext cx="2857500" cy="5686425"/>
          </a:xfrm>
          <a:prstGeom prst="rect"/>
          <a:noFill/>
          <a:ln w="12700" cmpd="sng" cap="flat">
            <a:noFill/>
            <a:prstDash val="solid"/>
            <a:miter/>
          </a:ln>
        </p:spPr>
      </p:pic>
      <p:pic>
        <p:nvPicPr>
          <p:cNvPr id="39" name="图片"/>
          <p:cNvPicPr>
            <a:picLocks noChangeAspect="1"/>
          </p:cNvPicPr>
          <p:nvPr/>
        </p:nvPicPr>
        <p:blipFill>
          <a:blip r:embed="rId2" cstate="print"/>
          <a:stretch>
            <a:fillRect/>
          </a:stretch>
        </p:blipFill>
        <p:spPr>
          <a:xfrm rot="0">
            <a:off x="4503736" y="1456552"/>
            <a:ext cx="7354889" cy="3944896"/>
          </a:xfrm>
          <a:prstGeom prst="rect"/>
          <a:noFill/>
          <a:ln w="12700" cmpd="sng" cap="flat">
            <a:noFill/>
            <a:prstDash val="solid"/>
            <a:miter/>
          </a:ln>
        </p:spPr>
      </p:pic>
    </p:spTree>
    <p:extLst>
      <p:ext uri="{BB962C8B-B14F-4D97-AF65-F5344CB8AC3E}">
        <p14:creationId xmlns:p14="http://schemas.microsoft.com/office/powerpoint/2010/main" val="33613523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315516" y="130175"/>
            <a:ext cx="9144000" cy="126364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4400" b="1" i="0" u="none" strike="noStrike" kern="1200" cap="none" spc="130" baseline="0">
                <a:solidFill>
                  <a:schemeClr val="tx1"/>
                </a:solidFill>
                <a:latin typeface="Impact" pitchFamily="0" charset="0"/>
                <a:ea typeface="宋体" pitchFamily="0" charset="0"/>
                <a:cs typeface="Lucida Sans"/>
              </a:rPr>
              <a:t>Humidity monitoring</a:t>
            </a:r>
            <a:endParaRPr lang="zh-CN" altLang="en-US" sz="4400" b="1" i="0" u="none" strike="noStrike" kern="1200" cap="none" spc="130" baseline="0">
              <a:solidFill>
                <a:schemeClr val="tx1"/>
              </a:solidFill>
              <a:latin typeface="Impact" pitchFamily="0" charset="0"/>
              <a:ea typeface="宋体" pitchFamily="0" charset="0"/>
              <a:cs typeface="Lucida Sans"/>
            </a:endParaRPr>
          </a:p>
        </p:txBody>
      </p:sp>
      <p:sp>
        <p:nvSpPr>
          <p:cNvPr id="41" name="文本框"/>
          <p:cNvSpPr>
            <a:spLocks noGrp="1"/>
          </p:cNvSpPr>
          <p:nvPr>
            <p:ph type="body" idx="1"/>
          </p:nvPr>
        </p:nvSpPr>
        <p:spPr>
          <a:xfrm rot="0">
            <a:off x="315515" y="892969"/>
            <a:ext cx="11489531" cy="5286375"/>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just">
              <a:lnSpc>
                <a:spcPct val="90000"/>
              </a:lnSpc>
              <a:spcBef>
                <a:spcPts val="1000"/>
              </a:spcBef>
              <a:spcAft>
                <a:spcPts val="0"/>
              </a:spcAft>
              <a:buFont typeface="Arial" pitchFamily="34" charset="0"/>
              <a:buChar char="•"/>
            </a:pPr>
            <a:r>
              <a:rPr lang="en-US" altLang="zh-CN" sz="2800" b="1" i="0" u="none" strike="noStrike" kern="1200" cap="none" spc="120" baseline="0">
                <a:solidFill>
                  <a:schemeClr val="tx1"/>
                </a:solidFill>
                <a:latin typeface="Arial Nova Cond" pitchFamily="0" charset="0"/>
                <a:ea typeface="宋体" pitchFamily="0" charset="0"/>
                <a:cs typeface="Lucida Sans"/>
              </a:rPr>
              <a:t>Humidity is the concentration of water vapor present in the air. Water vapor, the gaseous state of water, is generally invisible to the human </a:t>
            </a:r>
            <a:r>
              <a:rPr lang="en-US" altLang="zh-CN" sz="2800" b="1" i="0" u="none" strike="noStrike" kern="1200" cap="none" spc="120" baseline="0">
                <a:solidFill>
                  <a:schemeClr val="tx1"/>
                </a:solidFill>
                <a:latin typeface="Arial Nova Cond" pitchFamily="0" charset="0"/>
                <a:ea typeface="宋体" pitchFamily="0" charset="0"/>
                <a:cs typeface="Lucida Sans"/>
              </a:rPr>
              <a:t>eye.Humidity</a:t>
            </a:r>
            <a:r>
              <a:rPr lang="en-US" altLang="zh-CN" sz="2800" b="1" i="0" u="none" strike="noStrike" kern="1200" cap="none" spc="120" baseline="0">
                <a:solidFill>
                  <a:schemeClr val="tx1"/>
                </a:solidFill>
                <a:latin typeface="Arial Nova Cond" pitchFamily="0" charset="0"/>
                <a:ea typeface="宋体" pitchFamily="0" charset="0"/>
                <a:cs typeface="Lucida Sans"/>
              </a:rPr>
              <a:t> indicates the likelihood for precipitation, dew, or fog to be </a:t>
            </a:r>
            <a:r>
              <a:rPr lang="en-US" altLang="zh-CN" sz="2800" b="1" i="0" u="none" strike="noStrike" kern="1200" cap="none" spc="120" baseline="0">
                <a:solidFill>
                  <a:schemeClr val="tx1"/>
                </a:solidFill>
                <a:latin typeface="Arial Nova Cond" pitchFamily="0" charset="0"/>
                <a:ea typeface="宋体" pitchFamily="0" charset="0"/>
                <a:cs typeface="Lucida Sans"/>
              </a:rPr>
              <a:t>present.Humidity</a:t>
            </a:r>
            <a:r>
              <a:rPr lang="en-US" altLang="zh-CN" sz="2800" b="1" i="0" u="none" strike="noStrike" kern="1200" cap="none" spc="120" baseline="0">
                <a:solidFill>
                  <a:schemeClr val="tx1"/>
                </a:solidFill>
                <a:latin typeface="Arial Nova Cond" pitchFamily="0" charset="0"/>
                <a:ea typeface="宋体" pitchFamily="0" charset="0"/>
                <a:cs typeface="Lucida Sans"/>
              </a:rPr>
              <a:t> depends on the temperature and pressure of the system of interest. The same amount of water vapor results in higher relative humidity in cool air than warm air. A related parameter is the dew point. The amount of water vapor needed to achieve saturation increases as the temperature increases.</a:t>
            </a:r>
            <a:endParaRPr lang="zh-CN" altLang="en-US" sz="2800" b="1" i="0" u="none" strike="noStrike" kern="1200" cap="none" spc="120" baseline="0">
              <a:solidFill>
                <a:schemeClr val="tx1"/>
              </a:solidFill>
              <a:latin typeface="Arial Nova Cond" pitchFamily="0" charset="0"/>
              <a:ea typeface="宋体" pitchFamily="0" charset="0"/>
              <a:cs typeface="Lucida Sans"/>
            </a:endParaRPr>
          </a:p>
        </p:txBody>
      </p:sp>
    </p:spTree>
    <p:extLst>
      <p:ext uri="{BB962C8B-B14F-4D97-AF65-F5344CB8AC3E}">
        <p14:creationId xmlns:p14="http://schemas.microsoft.com/office/powerpoint/2010/main" val="536470462"/>
      </p:ext>
    </p:extLst>
  </p:cSld>
  <p:clrMapOvr>
    <a:masterClrMapping/>
  </p:clrMapOvr>
</p:sld>
</file>

<file path=ppt/theme/theme1.xml><?xml version="1.0" encoding="utf-8"?>
<a:theme xmlns:a="http://schemas.openxmlformats.org/drawingml/2006/main" name="TornVTI">
  <a:themeElements>
    <a:clrScheme name="TornVTI">
      <a:dk1>
        <a:srgbClr val="FFFFFF"/>
      </a:dk1>
      <a:lt1>
        <a:srgbClr val="000000"/>
      </a:lt1>
      <a:dk2>
        <a:srgbClr val="E2E3E8"/>
      </a:dk2>
      <a:lt2>
        <a:srgbClr val="243141"/>
      </a:lt2>
      <a:accent1>
        <a:srgbClr val="AAA180"/>
      </a:accent1>
      <a:accent2>
        <a:srgbClr val="9CA671"/>
      </a:accent2>
      <a:accent3>
        <a:srgbClr val="8FA87F"/>
      </a:accent3>
      <a:accent4>
        <a:srgbClr val="76AD78"/>
      </a:accent4>
      <a:accent5>
        <a:srgbClr val="81AB94"/>
      </a:accent5>
      <a:accent6>
        <a:srgbClr val="74AAA2"/>
      </a:accent6>
      <a:hlink>
        <a:srgbClr val="6978AE"/>
      </a:hlink>
      <a:folHlink>
        <a:srgbClr val="7F7F7F"/>
      </a:folHlink>
    </a:clrScheme>
    <a:fontScheme name="TornVTI">
      <a:majorFont>
        <a:latin typeface=""/>
        <a:ea typeface=""/>
        <a:cs typeface=""/>
      </a:majorFont>
      <a:minorFont>
        <a:latin typeface=""/>
        <a:ea typeface=""/>
        <a:cs typeface=""/>
      </a:minorFont>
    </a:fontScheme>
    <a:fmtScheme name="Torn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Environmental monitoring</dc:title>
  <dc:creator>sarath kumar</dc:creator>
  <cp:lastModifiedBy>root</cp:lastModifiedBy>
  <cp:revision>3</cp:revision>
  <dcterms:created xsi:type="dcterms:W3CDTF">2023-11-01T05:59:15Z</dcterms:created>
  <dcterms:modified xsi:type="dcterms:W3CDTF">2023-11-01T12:35:18Z</dcterms:modified>
</cp:coreProperties>
</file>