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19E3-CAB5-DB55-66E5-3500FBC7FF7B}"/>
              </a:ext>
            </a:extLst>
          </p:cNvPr>
          <p:cNvSpPr>
            <a:spLocks noGrp="1"/>
          </p:cNvSpPr>
          <p:nvPr>
            <p:ph type="ctrTitle"/>
          </p:nvPr>
        </p:nvSpPr>
        <p:spPr/>
        <p:txBody>
          <a:bodyPr/>
          <a:lstStyle/>
          <a:p>
            <a:r>
              <a:rPr lang="en-US" dirty="0"/>
              <a:t>SMART WATER MANAGEMENT </a:t>
            </a:r>
          </a:p>
        </p:txBody>
      </p:sp>
      <p:sp>
        <p:nvSpPr>
          <p:cNvPr id="3" name="Subtitle 2">
            <a:extLst>
              <a:ext uri="{FF2B5EF4-FFF2-40B4-BE49-F238E27FC236}">
                <a16:creationId xmlns:a16="http://schemas.microsoft.com/office/drawing/2014/main" id="{F48689F0-B932-9109-725C-9A97BB510EF1}"/>
              </a:ext>
            </a:extLst>
          </p:cNvPr>
          <p:cNvSpPr>
            <a:spLocks noGrp="1"/>
          </p:cNvSpPr>
          <p:nvPr>
            <p:ph type="subTitle" idx="1"/>
          </p:nvPr>
        </p:nvSpPr>
        <p:spPr/>
        <p:txBody>
          <a:bodyPr/>
          <a:lstStyle/>
          <a:p>
            <a:r>
              <a:rPr lang="en-US" dirty="0"/>
              <a:t>Iot_phase5</a:t>
            </a:r>
          </a:p>
        </p:txBody>
      </p:sp>
    </p:spTree>
    <p:extLst>
      <p:ext uri="{BB962C8B-B14F-4D97-AF65-F5344CB8AC3E}">
        <p14:creationId xmlns:p14="http://schemas.microsoft.com/office/powerpoint/2010/main" val="347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6860-6F2D-67B7-AD17-8B50480F8EA4}"/>
              </a:ext>
            </a:extLst>
          </p:cNvPr>
          <p:cNvSpPr>
            <a:spLocks noGrp="1"/>
          </p:cNvSpPr>
          <p:nvPr>
            <p:ph type="title"/>
          </p:nvPr>
        </p:nvSpPr>
        <p:spPr/>
        <p:txBody>
          <a:bodyPr/>
          <a:lstStyle/>
          <a:p>
            <a:r>
              <a:rPr lang="en-US" dirty="0"/>
              <a:t>Picture or diagram </a:t>
            </a:r>
          </a:p>
        </p:txBody>
      </p:sp>
      <p:pic>
        <p:nvPicPr>
          <p:cNvPr id="4" name="Content Placeholder 3">
            <a:extLst>
              <a:ext uri="{FF2B5EF4-FFF2-40B4-BE49-F238E27FC236}">
                <a16:creationId xmlns:a16="http://schemas.microsoft.com/office/drawing/2014/main" id="{E3EDD1ED-EC00-70CC-D5BB-3BDC3E2AAB95}"/>
              </a:ext>
            </a:extLst>
          </p:cNvPr>
          <p:cNvPicPr>
            <a:picLocks noGrp="1" noChangeAspect="1"/>
          </p:cNvPicPr>
          <p:nvPr>
            <p:ph sz="quarter" idx="13"/>
          </p:nvPr>
        </p:nvPicPr>
        <p:blipFill>
          <a:blip r:embed="rId2"/>
          <a:stretch>
            <a:fillRect/>
          </a:stretch>
        </p:blipFill>
        <p:spPr>
          <a:xfrm>
            <a:off x="3177694" y="2815246"/>
            <a:ext cx="5515142" cy="3424237"/>
          </a:xfrm>
        </p:spPr>
      </p:pic>
    </p:spTree>
    <p:extLst>
      <p:ext uri="{BB962C8B-B14F-4D97-AF65-F5344CB8AC3E}">
        <p14:creationId xmlns:p14="http://schemas.microsoft.com/office/powerpoint/2010/main" val="70833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63AAC-C205-B4B7-7154-BC8BFA911B45}"/>
              </a:ext>
            </a:extLst>
          </p:cNvPr>
          <p:cNvSpPr>
            <a:spLocks noGrp="1"/>
          </p:cNvSpPr>
          <p:nvPr>
            <p:ph type="title"/>
          </p:nvPr>
        </p:nvSpPr>
        <p:spPr/>
        <p:txBody>
          <a:bodyPr/>
          <a:lstStyle/>
          <a:p>
            <a:r>
              <a:rPr lang="en-US" dirty="0" err="1"/>
              <a:t>Iot</a:t>
            </a:r>
            <a:r>
              <a:rPr lang="en-US" dirty="0"/>
              <a:t> sensor and mobile app diagram </a:t>
            </a:r>
          </a:p>
        </p:txBody>
      </p:sp>
      <p:pic>
        <p:nvPicPr>
          <p:cNvPr id="4" name="Content Placeholder 3">
            <a:extLst>
              <a:ext uri="{FF2B5EF4-FFF2-40B4-BE49-F238E27FC236}">
                <a16:creationId xmlns:a16="http://schemas.microsoft.com/office/drawing/2014/main" id="{7AE539D0-F6FD-22B5-8CA7-7FD458DD00F6}"/>
              </a:ext>
            </a:extLst>
          </p:cNvPr>
          <p:cNvPicPr>
            <a:picLocks noGrp="1" noChangeAspect="1"/>
          </p:cNvPicPr>
          <p:nvPr>
            <p:ph sz="quarter" idx="13"/>
          </p:nvPr>
        </p:nvPicPr>
        <p:blipFill>
          <a:blip r:embed="rId2"/>
          <a:stretch>
            <a:fillRect/>
          </a:stretch>
        </p:blipFill>
        <p:spPr>
          <a:xfrm>
            <a:off x="2019506" y="2456260"/>
            <a:ext cx="3188082" cy="3424237"/>
          </a:xfrm>
        </p:spPr>
      </p:pic>
      <p:pic>
        <p:nvPicPr>
          <p:cNvPr id="5" name="Picture 4">
            <a:extLst>
              <a:ext uri="{FF2B5EF4-FFF2-40B4-BE49-F238E27FC236}">
                <a16:creationId xmlns:a16="http://schemas.microsoft.com/office/drawing/2014/main" id="{8963C4CC-57CA-F53E-C098-A489FB9FD2CD}"/>
              </a:ext>
            </a:extLst>
          </p:cNvPr>
          <p:cNvPicPr>
            <a:picLocks noChangeAspect="1"/>
          </p:cNvPicPr>
          <p:nvPr/>
        </p:nvPicPr>
        <p:blipFill>
          <a:blip r:embed="rId3"/>
          <a:stretch>
            <a:fillRect/>
          </a:stretch>
        </p:blipFill>
        <p:spPr>
          <a:xfrm>
            <a:off x="5817243" y="2535397"/>
            <a:ext cx="4953000" cy="3265962"/>
          </a:xfrm>
          <a:prstGeom prst="rect">
            <a:avLst/>
          </a:prstGeom>
        </p:spPr>
      </p:pic>
    </p:spTree>
    <p:extLst>
      <p:ext uri="{BB962C8B-B14F-4D97-AF65-F5344CB8AC3E}">
        <p14:creationId xmlns:p14="http://schemas.microsoft.com/office/powerpoint/2010/main" val="228298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54DA-57A0-33C3-E734-06BA66703732}"/>
              </a:ext>
            </a:extLst>
          </p:cNvPr>
          <p:cNvSpPr>
            <a:spLocks noGrp="1"/>
          </p:cNvSpPr>
          <p:nvPr>
            <p:ph type="title"/>
          </p:nvPr>
        </p:nvSpPr>
        <p:spPr/>
        <p:txBody>
          <a:bodyPr/>
          <a:lstStyle/>
          <a:p>
            <a:r>
              <a:rPr lang="en-US" dirty="0"/>
              <a:t>Water monitoring system </a:t>
            </a:r>
          </a:p>
        </p:txBody>
      </p:sp>
      <p:sp>
        <p:nvSpPr>
          <p:cNvPr id="3" name="Content Placeholder 2">
            <a:extLst>
              <a:ext uri="{FF2B5EF4-FFF2-40B4-BE49-F238E27FC236}">
                <a16:creationId xmlns:a16="http://schemas.microsoft.com/office/drawing/2014/main" id="{7F9EEDCF-317A-9518-E5CC-57CBFC339BC3}"/>
              </a:ext>
            </a:extLst>
          </p:cNvPr>
          <p:cNvSpPr>
            <a:spLocks noGrp="1"/>
          </p:cNvSpPr>
          <p:nvPr>
            <p:ph sz="quarter" idx="13"/>
          </p:nvPr>
        </p:nvSpPr>
        <p:spPr/>
        <p:txBody>
          <a:bodyPr/>
          <a:lstStyle/>
          <a:p>
            <a:r>
              <a:rPr lang="en-US" dirty="0"/>
              <a:t>The </a:t>
            </a:r>
            <a:r>
              <a:rPr lang="en-US" dirty="0" err="1"/>
              <a:t>Energyly</a:t>
            </a:r>
            <a:r>
              <a:rPr lang="en-US" dirty="0"/>
              <a:t> Water Monitoring System gives you the power to monitor your water usage, by combining software, hardware, wireless communications and sensors, </a:t>
            </a:r>
            <a:r>
              <a:rPr lang="en-US" dirty="0" err="1"/>
              <a:t>Energyly</a:t>
            </a:r>
            <a:r>
              <a:rPr lang="en-US" dirty="0"/>
              <a:t> industry-leading </a:t>
            </a:r>
            <a:r>
              <a:rPr lang="en-US" dirty="0" err="1"/>
              <a:t>IoT</a:t>
            </a:r>
            <a:r>
              <a:rPr lang="en-US" dirty="0"/>
              <a:t> water monitoring and analytics solutions help industries and hotels to increase productivity, and compliance while enhancing safety, sustainability and service</a:t>
            </a:r>
          </a:p>
          <a:p>
            <a:endParaRPr lang="en-US" dirty="0"/>
          </a:p>
        </p:txBody>
      </p:sp>
    </p:spTree>
    <p:extLst>
      <p:ext uri="{BB962C8B-B14F-4D97-AF65-F5344CB8AC3E}">
        <p14:creationId xmlns:p14="http://schemas.microsoft.com/office/powerpoint/2010/main" val="405797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8B0-B491-FF81-98B0-D16F20FCC0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FFD9F8-4DD9-DB74-F88C-F7936E2A50A5}"/>
              </a:ext>
            </a:extLst>
          </p:cNvPr>
          <p:cNvSpPr>
            <a:spLocks noGrp="1"/>
          </p:cNvSpPr>
          <p:nvPr>
            <p:ph sz="quarter" idx="13"/>
          </p:nvPr>
        </p:nvSpPr>
        <p:spPr/>
        <p:txBody>
          <a:bodyPr/>
          <a:lstStyle/>
          <a:p>
            <a:r>
              <a:rPr lang="en-US" dirty="0" err="1"/>
              <a:t>Energyly</a:t>
            </a:r>
            <a:r>
              <a:rPr lang="en-US" dirty="0"/>
              <a:t> water monitoring solutions help industries and hotels to meet the wide array of challenges from water monitoring, leakage detection, water pressure management (reducing water pressure from 70 to 50 psi could lower the total water consumption of an industry by 10 to 20%), sewer overflows and flooding to water quality, water meter data collection. </a:t>
            </a:r>
          </a:p>
          <a:p>
            <a:r>
              <a:rPr lang="en-US" dirty="0"/>
              <a:t>Which also enables them to more effectively manage their problems such as water conservation procedures and operations in addition to the installation of water-efficient equipment and accessories.</a:t>
            </a:r>
          </a:p>
        </p:txBody>
      </p:sp>
    </p:spTree>
    <p:extLst>
      <p:ext uri="{BB962C8B-B14F-4D97-AF65-F5344CB8AC3E}">
        <p14:creationId xmlns:p14="http://schemas.microsoft.com/office/powerpoint/2010/main" val="365350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66FA-DFB5-E24E-834D-D6146B93F2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DB936E-889C-2EB3-84B2-4E56F685BBE4}"/>
              </a:ext>
            </a:extLst>
          </p:cNvPr>
          <p:cNvSpPr>
            <a:spLocks noGrp="1"/>
          </p:cNvSpPr>
          <p:nvPr>
            <p:ph sz="quarter" idx="13"/>
          </p:nvPr>
        </p:nvSpPr>
        <p:spPr/>
        <p:txBody>
          <a:bodyPr/>
          <a:lstStyle/>
          <a:p>
            <a:r>
              <a:rPr lang="en-US" dirty="0"/>
              <a:t>You can access your Analytics Dashboard from virtually anywhere and receive on-demand alerts via email, text through iOS and Android app or by connecting to the secure website.</a:t>
            </a:r>
          </a:p>
        </p:txBody>
      </p:sp>
      <p:pic>
        <p:nvPicPr>
          <p:cNvPr id="4" name="Picture 3">
            <a:extLst>
              <a:ext uri="{FF2B5EF4-FFF2-40B4-BE49-F238E27FC236}">
                <a16:creationId xmlns:a16="http://schemas.microsoft.com/office/drawing/2014/main" id="{9B547F42-20A0-3450-C5ED-066EF52CCDC7}"/>
              </a:ext>
            </a:extLst>
          </p:cNvPr>
          <p:cNvPicPr>
            <a:picLocks noChangeAspect="1"/>
          </p:cNvPicPr>
          <p:nvPr/>
        </p:nvPicPr>
        <p:blipFill>
          <a:blip r:embed="rId2"/>
          <a:stretch>
            <a:fillRect/>
          </a:stretch>
        </p:blipFill>
        <p:spPr>
          <a:xfrm>
            <a:off x="4260182" y="3429000"/>
            <a:ext cx="3671009" cy="2648427"/>
          </a:xfrm>
          <a:prstGeom prst="rect">
            <a:avLst/>
          </a:prstGeom>
        </p:spPr>
      </p:pic>
    </p:spTree>
    <p:extLst>
      <p:ext uri="{BB962C8B-B14F-4D97-AF65-F5344CB8AC3E}">
        <p14:creationId xmlns:p14="http://schemas.microsoft.com/office/powerpoint/2010/main" val="1025869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DBA2-93EF-1C67-C946-38421F95FEB1}"/>
              </a:ext>
            </a:extLst>
          </p:cNvPr>
          <p:cNvSpPr>
            <a:spLocks noGrp="1"/>
          </p:cNvSpPr>
          <p:nvPr>
            <p:ph type="title"/>
          </p:nvPr>
        </p:nvSpPr>
        <p:spPr/>
        <p:txBody>
          <a:bodyPr/>
          <a:lstStyle/>
          <a:p>
            <a:r>
              <a:rPr lang="en-US" dirty="0"/>
              <a:t>Water save method diagram </a:t>
            </a:r>
          </a:p>
        </p:txBody>
      </p:sp>
      <p:pic>
        <p:nvPicPr>
          <p:cNvPr id="6" name="Content Placeholder 5">
            <a:extLst>
              <a:ext uri="{FF2B5EF4-FFF2-40B4-BE49-F238E27FC236}">
                <a16:creationId xmlns:a16="http://schemas.microsoft.com/office/drawing/2014/main" id="{4C08E2E0-B745-AA08-D671-C04697BB0772}"/>
              </a:ext>
            </a:extLst>
          </p:cNvPr>
          <p:cNvPicPr>
            <a:picLocks noGrp="1" noChangeAspect="1"/>
          </p:cNvPicPr>
          <p:nvPr>
            <p:ph sz="quarter" idx="13"/>
          </p:nvPr>
        </p:nvPicPr>
        <p:blipFill>
          <a:blip r:embed="rId2"/>
          <a:stretch>
            <a:fillRect/>
          </a:stretch>
        </p:blipFill>
        <p:spPr>
          <a:xfrm>
            <a:off x="1229979" y="2599135"/>
            <a:ext cx="4866021" cy="3424237"/>
          </a:xfrm>
        </p:spPr>
      </p:pic>
      <p:pic>
        <p:nvPicPr>
          <p:cNvPr id="7" name="Picture 6">
            <a:extLst>
              <a:ext uri="{FF2B5EF4-FFF2-40B4-BE49-F238E27FC236}">
                <a16:creationId xmlns:a16="http://schemas.microsoft.com/office/drawing/2014/main" id="{6ED77F79-EBB2-4B51-7655-4153920E173C}"/>
              </a:ext>
            </a:extLst>
          </p:cNvPr>
          <p:cNvPicPr>
            <a:picLocks noChangeAspect="1"/>
          </p:cNvPicPr>
          <p:nvPr/>
        </p:nvPicPr>
        <p:blipFill>
          <a:blip r:embed="rId3"/>
          <a:stretch>
            <a:fillRect/>
          </a:stretch>
        </p:blipFill>
        <p:spPr>
          <a:xfrm>
            <a:off x="7678341" y="2234803"/>
            <a:ext cx="3086100" cy="4152900"/>
          </a:xfrm>
          <a:prstGeom prst="rect">
            <a:avLst/>
          </a:prstGeom>
        </p:spPr>
      </p:pic>
    </p:spTree>
    <p:extLst>
      <p:ext uri="{BB962C8B-B14F-4D97-AF65-F5344CB8AC3E}">
        <p14:creationId xmlns:p14="http://schemas.microsoft.com/office/powerpoint/2010/main" val="1101705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BCCC-F10F-447F-3F26-DA6349B90F0D}"/>
              </a:ext>
            </a:extLst>
          </p:cNvPr>
          <p:cNvSpPr>
            <a:spLocks noGrp="1"/>
          </p:cNvSpPr>
          <p:nvPr>
            <p:ph type="title"/>
          </p:nvPr>
        </p:nvSpPr>
        <p:spPr/>
        <p:txBody>
          <a:bodyPr/>
          <a:lstStyle/>
          <a:p>
            <a:r>
              <a:rPr lang="en-US" dirty="0"/>
              <a:t>Global water distribution </a:t>
            </a:r>
          </a:p>
        </p:txBody>
      </p:sp>
      <p:pic>
        <p:nvPicPr>
          <p:cNvPr id="4" name="Content Placeholder 3">
            <a:extLst>
              <a:ext uri="{FF2B5EF4-FFF2-40B4-BE49-F238E27FC236}">
                <a16:creationId xmlns:a16="http://schemas.microsoft.com/office/drawing/2014/main" id="{B0F57A4F-1050-4D14-2A81-3FE95C108672}"/>
              </a:ext>
            </a:extLst>
          </p:cNvPr>
          <p:cNvPicPr>
            <a:picLocks noGrp="1" noChangeAspect="1"/>
          </p:cNvPicPr>
          <p:nvPr>
            <p:ph sz="quarter" idx="13"/>
          </p:nvPr>
        </p:nvPicPr>
        <p:blipFill>
          <a:blip r:embed="rId2"/>
          <a:stretch>
            <a:fillRect/>
          </a:stretch>
        </p:blipFill>
        <p:spPr>
          <a:xfrm>
            <a:off x="4715796" y="2509838"/>
            <a:ext cx="2474658" cy="3424237"/>
          </a:xfrm>
        </p:spPr>
      </p:pic>
    </p:spTree>
    <p:extLst>
      <p:ext uri="{BB962C8B-B14F-4D97-AF65-F5344CB8AC3E}">
        <p14:creationId xmlns:p14="http://schemas.microsoft.com/office/powerpoint/2010/main" val="1720183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8E03-DF75-4E3C-518A-E30770ACBB30}"/>
              </a:ext>
            </a:extLst>
          </p:cNvPr>
          <p:cNvSpPr>
            <a:spLocks noGrp="1"/>
          </p:cNvSpPr>
          <p:nvPr>
            <p:ph type="title"/>
          </p:nvPr>
        </p:nvSpPr>
        <p:spPr>
          <a:xfrm>
            <a:off x="913775" y="1149697"/>
            <a:ext cx="10364451" cy="5011787"/>
          </a:xfrm>
        </p:spPr>
        <p:txBody>
          <a:bodyPr/>
          <a:lstStyle/>
          <a:p>
            <a:r>
              <a:rPr lang="en-US" dirty="0">
                <a:solidFill>
                  <a:schemeClr val="accent6"/>
                </a:solidFill>
              </a:rPr>
              <a:t>Thank you </a:t>
            </a:r>
          </a:p>
        </p:txBody>
      </p:sp>
      <p:sp>
        <p:nvSpPr>
          <p:cNvPr id="3" name="Content Placeholder 2">
            <a:extLst>
              <a:ext uri="{FF2B5EF4-FFF2-40B4-BE49-F238E27FC236}">
                <a16:creationId xmlns:a16="http://schemas.microsoft.com/office/drawing/2014/main" id="{67F2C100-5F5B-3EDD-4AF7-300D7613C6B5}"/>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387574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1746-53D0-3358-2808-5A9B9C882CD3}"/>
              </a:ext>
            </a:extLst>
          </p:cNvPr>
          <p:cNvSpPr>
            <a:spLocks noGrp="1"/>
          </p:cNvSpPr>
          <p:nvPr>
            <p:ph type="title"/>
          </p:nvPr>
        </p:nvSpPr>
        <p:spPr/>
        <p:txBody>
          <a:bodyPr/>
          <a:lstStyle/>
          <a:p>
            <a:r>
              <a:rPr lang="en-US" dirty="0" err="1"/>
              <a:t>Iot</a:t>
            </a:r>
            <a:r>
              <a:rPr lang="en-US" dirty="0"/>
              <a:t> sensor setup, mobile app development and Raspberry pi Integration..</a:t>
            </a:r>
          </a:p>
        </p:txBody>
      </p:sp>
      <p:sp>
        <p:nvSpPr>
          <p:cNvPr id="3" name="Content Placeholder 2">
            <a:extLst>
              <a:ext uri="{FF2B5EF4-FFF2-40B4-BE49-F238E27FC236}">
                <a16:creationId xmlns:a16="http://schemas.microsoft.com/office/drawing/2014/main" id="{04FC1DC0-CE32-4059-0830-B3046506E286}"/>
              </a:ext>
            </a:extLst>
          </p:cNvPr>
          <p:cNvSpPr>
            <a:spLocks noGrp="1"/>
          </p:cNvSpPr>
          <p:nvPr>
            <p:ph sz="quarter" idx="13"/>
          </p:nvPr>
        </p:nvSpPr>
        <p:spPr/>
        <p:txBody>
          <a:bodyPr/>
          <a:lstStyle/>
          <a:p>
            <a:r>
              <a:rPr lang="en-US" dirty="0"/>
              <a:t>The Internet of Things (</a:t>
            </a:r>
            <a:r>
              <a:rPr lang="en-US" dirty="0" err="1"/>
              <a:t>IoT</a:t>
            </a:r>
            <a:r>
              <a:rPr lang="en-US" dirty="0"/>
              <a:t>) involves connecting everyday objects and devices to the internet, allowing them to collect and exchange data, and be remotely controlled or monitored. </a:t>
            </a:r>
          </a:p>
          <a:p>
            <a:r>
              <a:rPr lang="en-US" dirty="0"/>
              <a:t>Using popular hardware platforms like Arduino and Raspberry Pi, you can create </a:t>
            </a:r>
            <a:r>
              <a:rPr lang="en-US" dirty="0" err="1"/>
              <a:t>IoT</a:t>
            </a:r>
            <a:r>
              <a:rPr lang="en-US" dirty="0"/>
              <a:t> projects and build innovative solutions. Here’s an overview of </a:t>
            </a:r>
            <a:r>
              <a:rPr lang="en-US" dirty="0" err="1"/>
              <a:t>IoT</a:t>
            </a:r>
            <a:r>
              <a:rPr lang="en-US" dirty="0"/>
              <a:t> using Arduino and Raspberry Pi:</a:t>
            </a:r>
          </a:p>
        </p:txBody>
      </p:sp>
    </p:spTree>
    <p:extLst>
      <p:ext uri="{BB962C8B-B14F-4D97-AF65-F5344CB8AC3E}">
        <p14:creationId xmlns:p14="http://schemas.microsoft.com/office/powerpoint/2010/main" val="83228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8195-37D1-8FCE-DC7F-BCF6F207B4FC}"/>
              </a:ext>
            </a:extLst>
          </p:cNvPr>
          <p:cNvSpPr>
            <a:spLocks noGrp="1"/>
          </p:cNvSpPr>
          <p:nvPr>
            <p:ph type="title"/>
          </p:nvPr>
        </p:nvSpPr>
        <p:spPr/>
        <p:txBody>
          <a:bodyPr/>
          <a:lstStyle/>
          <a:p>
            <a:r>
              <a:rPr lang="en-US" dirty="0"/>
              <a:t>Arduino </a:t>
            </a:r>
          </a:p>
        </p:txBody>
      </p:sp>
      <p:sp>
        <p:nvSpPr>
          <p:cNvPr id="3" name="Content Placeholder 2">
            <a:extLst>
              <a:ext uri="{FF2B5EF4-FFF2-40B4-BE49-F238E27FC236}">
                <a16:creationId xmlns:a16="http://schemas.microsoft.com/office/drawing/2014/main" id="{2D50A638-096B-EC77-9D9B-C35D34AA3A7B}"/>
              </a:ext>
            </a:extLst>
          </p:cNvPr>
          <p:cNvSpPr>
            <a:spLocks noGrp="1"/>
          </p:cNvSpPr>
          <p:nvPr>
            <p:ph sz="quarter" idx="13"/>
          </p:nvPr>
        </p:nvSpPr>
        <p:spPr/>
        <p:txBody>
          <a:bodyPr/>
          <a:lstStyle/>
          <a:p>
            <a:r>
              <a:rPr lang="en-US" dirty="0"/>
              <a:t>Arduino is an open-source hardware and software platform that is widely used for building </a:t>
            </a:r>
            <a:r>
              <a:rPr lang="en-US" dirty="0" err="1"/>
              <a:t>IoT</a:t>
            </a:r>
            <a:r>
              <a:rPr lang="en-US" dirty="0"/>
              <a:t> prototypes and projects. It consists of a microcontroller (e.g., Arduino Uno, Arduino Nano) and an integrated development environment (IDE) for programming.
</a:t>
            </a:r>
            <a:r>
              <a:rPr lang="en-US" dirty="0" err="1"/>
              <a:t>IoT</a:t>
            </a:r>
            <a:r>
              <a:rPr lang="en-US" dirty="0"/>
              <a:t> Applications: With Arduino, you can create </a:t>
            </a:r>
            <a:r>
              <a:rPr lang="en-US" dirty="0" err="1"/>
              <a:t>IoT</a:t>
            </a:r>
            <a:r>
              <a:rPr lang="en-US" dirty="0"/>
              <a:t> devices for various applications, such as home automation, environmental monitoring, smart agriculture, and more.</a:t>
            </a:r>
          </a:p>
        </p:txBody>
      </p:sp>
    </p:spTree>
    <p:extLst>
      <p:ext uri="{BB962C8B-B14F-4D97-AF65-F5344CB8AC3E}">
        <p14:creationId xmlns:p14="http://schemas.microsoft.com/office/powerpoint/2010/main" val="252668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8397-C938-37AE-85B1-AC9FBA0447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D15B0-2DC2-E4E9-FE08-0B49DCE3930D}"/>
              </a:ext>
            </a:extLst>
          </p:cNvPr>
          <p:cNvSpPr>
            <a:spLocks noGrp="1"/>
          </p:cNvSpPr>
          <p:nvPr>
            <p:ph sz="quarter" idx="13"/>
          </p:nvPr>
        </p:nvSpPr>
        <p:spPr/>
        <p:txBody>
          <a:bodyPr/>
          <a:lstStyle/>
          <a:p>
            <a:r>
              <a:rPr lang="en-US" dirty="0"/>
              <a:t>Sensors and Actuators: Arduino boards can interface with a wide range of sensors (e.g., temperature, humidity, motion) and actuators (e.g., motors, relays) to collect data and control physical devices.</a:t>
            </a:r>
          </a:p>
          <a:p>
            <a:r>
              <a:rPr lang="en-US" dirty="0"/>
              <a:t>Connectivity: Arduino can be connected to the internet using additional hardware modules like Wi-Fi or Ethernet shields, or through platforms like Arduino </a:t>
            </a:r>
            <a:r>
              <a:rPr lang="en-US" dirty="0" err="1"/>
              <a:t>IoT</a:t>
            </a:r>
            <a:r>
              <a:rPr lang="en-US" dirty="0"/>
              <a:t> Cloud.</a:t>
            </a:r>
          </a:p>
        </p:txBody>
      </p:sp>
    </p:spTree>
    <p:extLst>
      <p:ext uri="{BB962C8B-B14F-4D97-AF65-F5344CB8AC3E}">
        <p14:creationId xmlns:p14="http://schemas.microsoft.com/office/powerpoint/2010/main" val="335416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00CB-C169-74A2-D725-828147AC9773}"/>
              </a:ext>
            </a:extLst>
          </p:cNvPr>
          <p:cNvSpPr>
            <a:spLocks noGrp="1"/>
          </p:cNvSpPr>
          <p:nvPr>
            <p:ph type="title"/>
          </p:nvPr>
        </p:nvSpPr>
        <p:spPr/>
        <p:txBody>
          <a:bodyPr/>
          <a:lstStyle/>
          <a:p>
            <a:r>
              <a:rPr lang="en-US" dirty="0"/>
              <a:t>Raspberry Pi </a:t>
            </a:r>
          </a:p>
        </p:txBody>
      </p:sp>
      <p:sp>
        <p:nvSpPr>
          <p:cNvPr id="3" name="Content Placeholder 2">
            <a:extLst>
              <a:ext uri="{FF2B5EF4-FFF2-40B4-BE49-F238E27FC236}">
                <a16:creationId xmlns:a16="http://schemas.microsoft.com/office/drawing/2014/main" id="{1A7A3FF1-4CA1-DCBC-A71B-CA579E923C2C}"/>
              </a:ext>
            </a:extLst>
          </p:cNvPr>
          <p:cNvSpPr>
            <a:spLocks noGrp="1"/>
          </p:cNvSpPr>
          <p:nvPr>
            <p:ph sz="quarter" idx="13"/>
          </p:nvPr>
        </p:nvSpPr>
        <p:spPr/>
        <p:txBody>
          <a:bodyPr/>
          <a:lstStyle/>
          <a:p>
            <a:r>
              <a:rPr lang="en-US" dirty="0"/>
              <a:t>Raspberry Pi is a small, affordable, and versatile single-board computer that is ideal for </a:t>
            </a:r>
            <a:r>
              <a:rPr lang="en-US" dirty="0" err="1"/>
              <a:t>IoT</a:t>
            </a:r>
            <a:r>
              <a:rPr lang="en-US" dirty="0"/>
              <a:t> projects. It runs a full operating system (typically a version of Linux) and offers a wide range of connectivity options.</a:t>
            </a:r>
          </a:p>
          <a:p>
            <a:r>
              <a:rPr lang="en-US" dirty="0" err="1"/>
              <a:t>IoT</a:t>
            </a:r>
            <a:r>
              <a:rPr lang="en-US" dirty="0"/>
              <a:t> Applications: Raspberry Pi can be used for more complex </a:t>
            </a:r>
            <a:r>
              <a:rPr lang="en-US" dirty="0" err="1"/>
              <a:t>IoT</a:t>
            </a:r>
            <a:r>
              <a:rPr lang="en-US" dirty="0"/>
              <a:t> applications, such as home automation hubs, media centers, and industrial monitoring systems.</a:t>
            </a:r>
          </a:p>
        </p:txBody>
      </p:sp>
    </p:spTree>
    <p:extLst>
      <p:ext uri="{BB962C8B-B14F-4D97-AF65-F5344CB8AC3E}">
        <p14:creationId xmlns:p14="http://schemas.microsoft.com/office/powerpoint/2010/main" val="350188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82AA-B1B3-EEA2-A9A7-8BAF8AD707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88E306-0F9B-1753-BF76-C1F7856D02BD}"/>
              </a:ext>
            </a:extLst>
          </p:cNvPr>
          <p:cNvSpPr>
            <a:spLocks noGrp="1"/>
          </p:cNvSpPr>
          <p:nvPr>
            <p:ph sz="quarter" idx="13"/>
          </p:nvPr>
        </p:nvSpPr>
        <p:spPr/>
        <p:txBody>
          <a:bodyPr/>
          <a:lstStyle/>
          <a:p>
            <a:r>
              <a:rPr lang="en-US" dirty="0"/>
              <a:t>Connectivity: Raspberry Pi has built-in Ethernet and USB ports, but it can also be connected to the internet via Wi-Fi or cellular modules. It supports MQTT (Message Queuing Telemetry Transport) and other </a:t>
            </a:r>
            <a:r>
              <a:rPr lang="en-US" dirty="0" err="1"/>
              <a:t>IoT</a:t>
            </a:r>
            <a:r>
              <a:rPr lang="en-US" dirty="0"/>
              <a:t> protocols for communication.</a:t>
            </a:r>
          </a:p>
          <a:p>
            <a:pPr marL="0" indent="0">
              <a:buNone/>
            </a:pPr>
            <a:r>
              <a:rPr lang="en-US" dirty="0"/>
              <a:t>Programming: You can use programming languages like Python and </a:t>
            </a:r>
            <a:r>
              <a:rPr lang="en-US" dirty="0" err="1"/>
              <a:t>Node.js</a:t>
            </a:r>
            <a:r>
              <a:rPr lang="en-US" dirty="0"/>
              <a:t> to create </a:t>
            </a:r>
            <a:r>
              <a:rPr lang="en-US" dirty="0" err="1"/>
              <a:t>IoT</a:t>
            </a:r>
            <a:r>
              <a:rPr lang="en-US" dirty="0"/>
              <a:t> applications on Raspberry Pi.</a:t>
            </a:r>
          </a:p>
        </p:txBody>
      </p:sp>
    </p:spTree>
    <p:extLst>
      <p:ext uri="{BB962C8B-B14F-4D97-AF65-F5344CB8AC3E}">
        <p14:creationId xmlns:p14="http://schemas.microsoft.com/office/powerpoint/2010/main" val="104336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4A50-012F-C0FF-6079-B5E053DCA64C}"/>
              </a:ext>
            </a:extLst>
          </p:cNvPr>
          <p:cNvSpPr>
            <a:spLocks noGrp="1"/>
          </p:cNvSpPr>
          <p:nvPr>
            <p:ph type="title"/>
          </p:nvPr>
        </p:nvSpPr>
        <p:spPr/>
        <p:txBody>
          <a:bodyPr/>
          <a:lstStyle/>
          <a:p>
            <a:r>
              <a:rPr lang="en-US" dirty="0" err="1"/>
              <a:t>Iot</a:t>
            </a:r>
            <a:r>
              <a:rPr lang="en-US" dirty="0"/>
              <a:t> development Process </a:t>
            </a:r>
          </a:p>
        </p:txBody>
      </p:sp>
      <p:sp>
        <p:nvSpPr>
          <p:cNvPr id="3" name="Content Placeholder 2">
            <a:extLst>
              <a:ext uri="{FF2B5EF4-FFF2-40B4-BE49-F238E27FC236}">
                <a16:creationId xmlns:a16="http://schemas.microsoft.com/office/drawing/2014/main" id="{2D3F98CD-212A-D44B-AA95-24A3E414C53B}"/>
              </a:ext>
            </a:extLst>
          </p:cNvPr>
          <p:cNvSpPr>
            <a:spLocks noGrp="1"/>
          </p:cNvSpPr>
          <p:nvPr>
            <p:ph sz="quarter" idx="13"/>
          </p:nvPr>
        </p:nvSpPr>
        <p:spPr/>
        <p:txBody>
          <a:bodyPr>
            <a:normAutofit lnSpcReduction="10000"/>
          </a:bodyPr>
          <a:lstStyle/>
          <a:p>
            <a:r>
              <a:rPr lang="en-US" dirty="0"/>
              <a:t>Project Planning: Define the objectives, requirements, and components of your </a:t>
            </a:r>
            <a:r>
              <a:rPr lang="en-US" dirty="0" err="1"/>
              <a:t>IoT</a:t>
            </a:r>
            <a:r>
              <a:rPr lang="en-US" dirty="0"/>
              <a:t> project. Determine what data you want to collect, what actions you want to perform, and how you’ll interface with the hardware.</a:t>
            </a:r>
          </a:p>
          <a:p>
            <a:r>
              <a:rPr lang="en-US" dirty="0"/>
              <a:t>Hardware Setup: Connect sensors, actuators, and communication modules to your Arduino or Raspberry Pi. Ensure that you have the necessary power supply and connections.</a:t>
            </a:r>
          </a:p>
          <a:p>
            <a:r>
              <a:rPr lang="en-US" dirty="0"/>
              <a:t>Programming: Write code to read data from sensors, control actuators, and implement logic for your </a:t>
            </a:r>
            <a:r>
              <a:rPr lang="en-US" dirty="0" err="1"/>
              <a:t>IoT</a:t>
            </a:r>
            <a:r>
              <a:rPr lang="en-US" dirty="0"/>
              <a:t> application. Use appropriate libraries and programming languages for your platform.</a:t>
            </a:r>
          </a:p>
        </p:txBody>
      </p:sp>
    </p:spTree>
    <p:extLst>
      <p:ext uri="{BB962C8B-B14F-4D97-AF65-F5344CB8AC3E}">
        <p14:creationId xmlns:p14="http://schemas.microsoft.com/office/powerpoint/2010/main" val="215006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4B9-32D6-B87C-C932-306621ACC7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F59A3B-C323-117F-D81C-B47EF661ADE3}"/>
              </a:ext>
            </a:extLst>
          </p:cNvPr>
          <p:cNvSpPr>
            <a:spLocks noGrp="1"/>
          </p:cNvSpPr>
          <p:nvPr>
            <p:ph sz="quarter" idx="13"/>
          </p:nvPr>
        </p:nvSpPr>
        <p:spPr/>
        <p:txBody>
          <a:bodyPr/>
          <a:lstStyle/>
          <a:p>
            <a:r>
              <a:rPr lang="en-US" dirty="0"/>
              <a:t>Communication: Set up communication between your </a:t>
            </a:r>
            <a:r>
              <a:rPr lang="en-US" dirty="0" err="1"/>
              <a:t>IoT</a:t>
            </a:r>
            <a:r>
              <a:rPr lang="en-US" dirty="0"/>
              <a:t> devices and the cloud or other remote servers using protocols like MQTT or HTTP.
Cloud Integration: If required, store and manage your </a:t>
            </a:r>
            <a:r>
              <a:rPr lang="en-US" dirty="0" err="1"/>
              <a:t>IoT</a:t>
            </a:r>
            <a:r>
              <a:rPr lang="en-US" dirty="0"/>
              <a:t> data in the cloud (e.g., AWS </a:t>
            </a:r>
            <a:r>
              <a:rPr lang="en-US" dirty="0" err="1"/>
              <a:t>IoT</a:t>
            </a:r>
            <a:r>
              <a:rPr lang="en-US" dirty="0"/>
              <a:t>, Azure </a:t>
            </a:r>
            <a:r>
              <a:rPr lang="en-US" dirty="0" err="1"/>
              <a:t>IoT</a:t>
            </a:r>
            <a:r>
              <a:rPr lang="en-US" dirty="0"/>
              <a:t>, Google Cloud </a:t>
            </a:r>
            <a:r>
              <a:rPr lang="en-US" dirty="0" err="1"/>
              <a:t>IoT</a:t>
            </a:r>
            <a:r>
              <a:rPr lang="en-US" dirty="0"/>
              <a:t>) for remote monitoring and control.</a:t>
            </a:r>
          </a:p>
          <a:p>
            <a:r>
              <a:rPr lang="en-US" dirty="0"/>
              <a:t>User Interface: Create a user interface (web or mobile app) to interact with and visualize data from your </a:t>
            </a:r>
            <a:r>
              <a:rPr lang="en-US" dirty="0" err="1"/>
              <a:t>IoT</a:t>
            </a:r>
            <a:r>
              <a:rPr lang="en-US" dirty="0"/>
              <a:t> devices.
Testing and Deployment: Test your </a:t>
            </a:r>
            <a:r>
              <a:rPr lang="en-US" dirty="0" err="1"/>
              <a:t>IoT</a:t>
            </a:r>
            <a:r>
              <a:rPr lang="en-US" dirty="0"/>
              <a:t> solution thoroughly, fix any issues, and deploy it in your target environment.</a:t>
            </a:r>
          </a:p>
        </p:txBody>
      </p:sp>
    </p:spTree>
    <p:extLst>
      <p:ext uri="{BB962C8B-B14F-4D97-AF65-F5344CB8AC3E}">
        <p14:creationId xmlns:p14="http://schemas.microsoft.com/office/powerpoint/2010/main" val="307657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D351-554F-4190-5FE2-28B3E58CE61D}"/>
              </a:ext>
            </a:extLst>
          </p:cNvPr>
          <p:cNvSpPr>
            <a:spLocks noGrp="1"/>
          </p:cNvSpPr>
          <p:nvPr>
            <p:ph type="title"/>
          </p:nvPr>
        </p:nvSpPr>
        <p:spPr/>
        <p:txBody>
          <a:bodyPr/>
          <a:lstStyle/>
          <a:p>
            <a:r>
              <a:rPr lang="en-US" dirty="0"/>
              <a:t>Example </a:t>
            </a:r>
            <a:r>
              <a:rPr lang="en-US" dirty="0" err="1"/>
              <a:t>IoT</a:t>
            </a:r>
            <a:r>
              <a:rPr lang="en-US" dirty="0"/>
              <a:t> project </a:t>
            </a:r>
          </a:p>
        </p:txBody>
      </p:sp>
      <p:sp>
        <p:nvSpPr>
          <p:cNvPr id="3" name="Content Placeholder 2">
            <a:extLst>
              <a:ext uri="{FF2B5EF4-FFF2-40B4-BE49-F238E27FC236}">
                <a16:creationId xmlns:a16="http://schemas.microsoft.com/office/drawing/2014/main" id="{D83DEC86-10D8-61E0-6D2D-335F3F4C7A05}"/>
              </a:ext>
            </a:extLst>
          </p:cNvPr>
          <p:cNvSpPr>
            <a:spLocks noGrp="1"/>
          </p:cNvSpPr>
          <p:nvPr>
            <p:ph sz="quarter" idx="13"/>
          </p:nvPr>
        </p:nvSpPr>
        <p:spPr/>
        <p:txBody>
          <a:bodyPr>
            <a:normAutofit lnSpcReduction="10000"/>
          </a:bodyPr>
          <a:lstStyle/>
          <a:p>
            <a:r>
              <a:rPr lang="en-US" dirty="0"/>
              <a:t>Smart Home Automation: Control lighting, HVAC systems, and security cameras remotely.
Environmental Monitoring: Measure temperature, humidity, air quality, and more in real-time.
</a:t>
            </a:r>
            <a:r>
              <a:rPr lang="en-US" dirty="0" err="1"/>
              <a:t>IoT</a:t>
            </a:r>
            <a:r>
              <a:rPr lang="en-US" dirty="0"/>
              <a:t> Weather Station: Collect weather data and upload it to online platforms.
Industrial </a:t>
            </a:r>
            <a:r>
              <a:rPr lang="en-US" dirty="0" err="1"/>
              <a:t>IoT</a:t>
            </a:r>
            <a:r>
              <a:rPr lang="en-US" dirty="0"/>
              <a:t> (</a:t>
            </a:r>
            <a:r>
              <a:rPr lang="en-US" dirty="0" err="1"/>
              <a:t>IIoT</a:t>
            </a:r>
            <a:r>
              <a:rPr lang="en-US" dirty="0"/>
              <a:t>): Monitor and optimize industrial processes and equipment.
Smart Agriculture: Monitor soil moisture, temperature, and automate irrigation systems.</a:t>
            </a:r>
          </a:p>
        </p:txBody>
      </p:sp>
    </p:spTree>
    <p:extLst>
      <p:ext uri="{BB962C8B-B14F-4D97-AF65-F5344CB8AC3E}">
        <p14:creationId xmlns:p14="http://schemas.microsoft.com/office/powerpoint/2010/main" val="336927257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Droplet</vt:lpstr>
      <vt:lpstr>SMART WATER MANAGEMENT </vt:lpstr>
      <vt:lpstr>Iot sensor setup, mobile app development and Raspberry pi Integration..</vt:lpstr>
      <vt:lpstr>Arduino </vt:lpstr>
      <vt:lpstr>PowerPoint Presentation</vt:lpstr>
      <vt:lpstr>Raspberry Pi </vt:lpstr>
      <vt:lpstr>PowerPoint Presentation</vt:lpstr>
      <vt:lpstr>Iot development Process </vt:lpstr>
      <vt:lpstr>PowerPoint Presentation</vt:lpstr>
      <vt:lpstr>Example IoT project </vt:lpstr>
      <vt:lpstr>Picture or diagram </vt:lpstr>
      <vt:lpstr>Iot sensor and mobile app diagram </vt:lpstr>
      <vt:lpstr>Water monitoring system </vt:lpstr>
      <vt:lpstr>PowerPoint Presentation</vt:lpstr>
      <vt:lpstr>PowerPoint Presentation</vt:lpstr>
      <vt:lpstr>Water save method diagram </vt:lpstr>
      <vt:lpstr>Global water distribution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MANAGEMENT </dc:title>
  <dc:creator>sathishkumar p</dc:creator>
  <cp:lastModifiedBy>sathishkumar p</cp:lastModifiedBy>
  <cp:revision>3</cp:revision>
  <dcterms:created xsi:type="dcterms:W3CDTF">2023-11-01T11:59:27Z</dcterms:created>
  <dcterms:modified xsi:type="dcterms:W3CDTF">2023-11-01T12:59:33Z</dcterms:modified>
</cp:coreProperties>
</file>