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8CB0-1B5D-020F-A686-BB7AB0431F81}"/>
              </a:ext>
            </a:extLst>
          </p:cNvPr>
          <p:cNvSpPr>
            <a:spLocks noGrp="1"/>
          </p:cNvSpPr>
          <p:nvPr>
            <p:ph type="ctrTitle"/>
          </p:nvPr>
        </p:nvSpPr>
        <p:spPr>
          <a:xfrm>
            <a:off x="857250" y="2976663"/>
            <a:ext cx="7766936" cy="1631056"/>
          </a:xfrm>
        </p:spPr>
        <p:txBody>
          <a:bodyPr/>
          <a:lstStyle/>
          <a:p>
            <a:r>
              <a:rPr lang="en-US" b="1" dirty="0"/>
              <a:t> </a:t>
            </a:r>
            <a:br>
              <a:rPr lang="en-US" b="1" dirty="0"/>
            </a:br>
            <a:br>
              <a:rPr lang="en-US" b="1" dirty="0"/>
            </a:br>
            <a:br>
              <a:rPr lang="en-US" b="1" dirty="0"/>
            </a:br>
            <a:r>
              <a:rPr lang="en-US" b="1" dirty="0"/>
              <a:t> </a:t>
            </a:r>
            <a:br>
              <a:rPr lang="en-US" b="1" dirty="0"/>
            </a:br>
            <a:br>
              <a:rPr lang="en-US" b="1" dirty="0"/>
            </a:br>
            <a:r>
              <a:rPr lang="en-US" b="1" dirty="0"/>
              <a:t>INTERNET OF THING</a:t>
            </a:r>
            <a:br>
              <a:rPr lang="en-US" b="1" dirty="0"/>
            </a:br>
            <a:br>
              <a:rPr lang="en-US" b="1" dirty="0"/>
            </a:br>
            <a:r>
              <a:rPr lang="en-US" b="1" dirty="0"/>
              <a:t>Smart water system  </a:t>
            </a:r>
          </a:p>
        </p:txBody>
      </p:sp>
      <p:sp>
        <p:nvSpPr>
          <p:cNvPr id="3" name="Subtitle 2">
            <a:extLst>
              <a:ext uri="{FF2B5EF4-FFF2-40B4-BE49-F238E27FC236}">
                <a16:creationId xmlns:a16="http://schemas.microsoft.com/office/drawing/2014/main" id="{60570D74-ED37-8230-FA74-65161447F890}"/>
              </a:ext>
            </a:extLst>
          </p:cNvPr>
          <p:cNvSpPr>
            <a:spLocks noGrp="1"/>
          </p:cNvSpPr>
          <p:nvPr>
            <p:ph type="subTitle" idx="1"/>
          </p:nvPr>
        </p:nvSpPr>
        <p:spPr>
          <a:xfrm>
            <a:off x="408715" y="5122396"/>
            <a:ext cx="7766936" cy="1096899"/>
          </a:xfrm>
        </p:spPr>
        <p:txBody>
          <a:bodyPr>
            <a:normAutofit/>
          </a:bodyPr>
          <a:lstStyle/>
          <a:p>
            <a:r>
              <a:rPr lang="en-US" dirty="0">
                <a:solidFill>
                  <a:schemeClr val="accent2"/>
                </a:solidFill>
              </a:rPr>
              <a:t>    </a:t>
            </a:r>
          </a:p>
          <a:p>
            <a:r>
              <a:rPr lang="en-US" dirty="0">
                <a:solidFill>
                  <a:schemeClr val="accent2"/>
                </a:solidFill>
              </a:rPr>
              <a:t> </a:t>
            </a:r>
          </a:p>
        </p:txBody>
      </p:sp>
    </p:spTree>
    <p:extLst>
      <p:ext uri="{BB962C8B-B14F-4D97-AF65-F5344CB8AC3E}">
        <p14:creationId xmlns:p14="http://schemas.microsoft.com/office/powerpoint/2010/main" val="99824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DBB1-9060-B627-B6A1-1C756E855174}"/>
              </a:ext>
            </a:extLst>
          </p:cNvPr>
          <p:cNvSpPr>
            <a:spLocks noGrp="1"/>
          </p:cNvSpPr>
          <p:nvPr>
            <p:ph type="title"/>
          </p:nvPr>
        </p:nvSpPr>
        <p:spPr>
          <a:xfrm>
            <a:off x="677334" y="1339452"/>
            <a:ext cx="8596668" cy="590947"/>
          </a:xfrm>
        </p:spPr>
        <p:txBody>
          <a:bodyPr>
            <a:normAutofit fontScale="90000"/>
          </a:bodyPr>
          <a:lstStyle/>
          <a:p>
            <a:r>
              <a:rPr lang="en-US" dirty="0"/>
              <a:t>Agriculture based water conservation</a:t>
            </a:r>
            <a:br>
              <a:rPr lang="en-US" dirty="0"/>
            </a:br>
            <a:endParaRPr lang="en-US" dirty="0"/>
          </a:p>
        </p:txBody>
      </p:sp>
      <p:sp>
        <p:nvSpPr>
          <p:cNvPr id="3" name="Content Placeholder 2">
            <a:extLst>
              <a:ext uri="{FF2B5EF4-FFF2-40B4-BE49-F238E27FC236}">
                <a16:creationId xmlns:a16="http://schemas.microsoft.com/office/drawing/2014/main" id="{2A296E22-532C-AA8A-4398-3D76480A77FD}"/>
              </a:ext>
            </a:extLst>
          </p:cNvPr>
          <p:cNvSpPr>
            <a:spLocks noGrp="1"/>
          </p:cNvSpPr>
          <p:nvPr>
            <p:ph idx="1"/>
          </p:nvPr>
        </p:nvSpPr>
        <p:spPr/>
        <p:txBody>
          <a:bodyPr/>
          <a:lstStyle/>
          <a:p>
            <a:r>
              <a:rPr lang="en-US" dirty="0"/>
              <a:t>We usually observe that most of the rainwater gets wasted although it is one of the most precious natural resources.</a:t>
            </a:r>
          </a:p>
          <a:p>
            <a:r>
              <a:rPr lang="en-US" dirty="0"/>
              <a:t> This rainwater can be used to recharge the groundwater levels by a technique known as rainwater harvesting. </a:t>
            </a:r>
          </a:p>
          <a:p>
            <a:r>
              <a:rPr lang="en-US" dirty="0"/>
              <a:t>Farmers can play an important role in water management by using a water conservation method for irrigation known as drip irrigation.</a:t>
            </a:r>
          </a:p>
          <a:p>
            <a:r>
              <a:rPr lang="en-US" dirty="0"/>
              <a:t> In this technique, plants are watered using narrow tubes and this water is directly delivered at the base of the plant.</a:t>
            </a:r>
          </a:p>
        </p:txBody>
      </p:sp>
    </p:spTree>
    <p:extLst>
      <p:ext uri="{BB962C8B-B14F-4D97-AF65-F5344CB8AC3E}">
        <p14:creationId xmlns:p14="http://schemas.microsoft.com/office/powerpoint/2010/main" val="403532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0B61-67A0-6FE1-F8A5-6218226A6801}"/>
              </a:ext>
            </a:extLst>
          </p:cNvPr>
          <p:cNvSpPr>
            <a:spLocks noGrp="1"/>
          </p:cNvSpPr>
          <p:nvPr>
            <p:ph type="title"/>
          </p:nvPr>
        </p:nvSpPr>
        <p:spPr>
          <a:xfrm>
            <a:off x="1945349" y="1164034"/>
            <a:ext cx="8596668" cy="1320800"/>
          </a:xfrm>
        </p:spPr>
        <p:txBody>
          <a:bodyPr/>
          <a:lstStyle/>
          <a:p>
            <a:r>
              <a:rPr lang="en-US" dirty="0"/>
              <a:t>Diagram For agriculture water conservation </a:t>
            </a:r>
          </a:p>
        </p:txBody>
      </p:sp>
      <p:pic>
        <p:nvPicPr>
          <p:cNvPr id="4" name="Content Placeholder 3">
            <a:extLst>
              <a:ext uri="{FF2B5EF4-FFF2-40B4-BE49-F238E27FC236}">
                <a16:creationId xmlns:a16="http://schemas.microsoft.com/office/drawing/2014/main" id="{D875967C-21D6-E83D-CF5A-F12FF79A54B9}"/>
              </a:ext>
            </a:extLst>
          </p:cNvPr>
          <p:cNvPicPr>
            <a:picLocks noGrp="1" noChangeAspect="1"/>
          </p:cNvPicPr>
          <p:nvPr>
            <p:ph idx="1"/>
          </p:nvPr>
        </p:nvPicPr>
        <p:blipFill>
          <a:blip r:embed="rId2"/>
          <a:stretch>
            <a:fillRect/>
          </a:stretch>
        </p:blipFill>
        <p:spPr>
          <a:xfrm>
            <a:off x="2137569" y="2405856"/>
            <a:ext cx="5676900" cy="3390900"/>
          </a:xfrm>
        </p:spPr>
      </p:pic>
    </p:spTree>
    <p:extLst>
      <p:ext uri="{BB962C8B-B14F-4D97-AF65-F5344CB8AC3E}">
        <p14:creationId xmlns:p14="http://schemas.microsoft.com/office/powerpoint/2010/main" val="1962511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903F-1FA1-517D-C11C-F53EFEBD8C0D}"/>
              </a:ext>
            </a:extLst>
          </p:cNvPr>
          <p:cNvSpPr>
            <a:spLocks noGrp="1"/>
          </p:cNvSpPr>
          <p:nvPr>
            <p:ph type="title"/>
          </p:nvPr>
        </p:nvSpPr>
        <p:spPr>
          <a:xfrm>
            <a:off x="1070240" y="2108200"/>
            <a:ext cx="8596668" cy="1320800"/>
          </a:xfrm>
        </p:spPr>
        <p:txBody>
          <a:bodyPr/>
          <a:lstStyle/>
          <a:p>
            <a:r>
              <a:rPr lang="en-US" dirty="0"/>
              <a:t>2.IOT sensor design </a:t>
            </a:r>
          </a:p>
        </p:txBody>
      </p:sp>
      <p:sp>
        <p:nvSpPr>
          <p:cNvPr id="3" name="Content Placeholder 2">
            <a:extLst>
              <a:ext uri="{FF2B5EF4-FFF2-40B4-BE49-F238E27FC236}">
                <a16:creationId xmlns:a16="http://schemas.microsoft.com/office/drawing/2014/main" id="{9E499745-02E1-FD4F-633A-B92DD709DC09}"/>
              </a:ext>
            </a:extLst>
          </p:cNvPr>
          <p:cNvSpPr>
            <a:spLocks noGrp="1"/>
          </p:cNvSpPr>
          <p:nvPr>
            <p:ph idx="1"/>
          </p:nvPr>
        </p:nvSpPr>
        <p:spPr>
          <a:xfrm>
            <a:off x="1070240" y="2977227"/>
            <a:ext cx="8596668" cy="3880773"/>
          </a:xfrm>
        </p:spPr>
        <p:txBody>
          <a:bodyPr/>
          <a:lstStyle/>
          <a:p>
            <a:r>
              <a:rPr lang="en-US" dirty="0"/>
              <a:t>Sensors: </a:t>
            </a:r>
            <a:r>
              <a:rPr lang="en-US" dirty="0" err="1"/>
              <a:t>IoT</a:t>
            </a:r>
            <a:r>
              <a:rPr lang="en-US" dirty="0"/>
              <a:t> sensors are used to measure various parameters of water quality, such as pH, temperature, dissolved oxygen, and the presence of chemicals and microorganisms.</a:t>
            </a:r>
          </a:p>
          <a:p>
            <a:r>
              <a:rPr lang="en-US" dirty="0"/>
              <a:t> These sensors can be placed in rivers, lakes, and other bodies of water, and they can transmit data in real-time to a central monitoring system.</a:t>
            </a:r>
          </a:p>
        </p:txBody>
      </p:sp>
    </p:spTree>
    <p:extLst>
      <p:ext uri="{BB962C8B-B14F-4D97-AF65-F5344CB8AC3E}">
        <p14:creationId xmlns:p14="http://schemas.microsoft.com/office/powerpoint/2010/main" val="912800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89C9-50EB-F580-25DD-4E02F8B3ED3C}"/>
              </a:ext>
            </a:extLst>
          </p:cNvPr>
          <p:cNvSpPr>
            <a:spLocks noGrp="1"/>
          </p:cNvSpPr>
          <p:nvPr>
            <p:ph type="title"/>
          </p:nvPr>
        </p:nvSpPr>
        <p:spPr>
          <a:xfrm>
            <a:off x="1409569" y="1448991"/>
            <a:ext cx="8596668" cy="1320800"/>
          </a:xfrm>
        </p:spPr>
        <p:txBody>
          <a:bodyPr/>
          <a:lstStyle/>
          <a:p>
            <a:r>
              <a:rPr lang="en-US" dirty="0"/>
              <a:t>IOT sensor </a:t>
            </a:r>
          </a:p>
        </p:txBody>
      </p:sp>
      <p:pic>
        <p:nvPicPr>
          <p:cNvPr id="4" name="Content Placeholder 3">
            <a:extLst>
              <a:ext uri="{FF2B5EF4-FFF2-40B4-BE49-F238E27FC236}">
                <a16:creationId xmlns:a16="http://schemas.microsoft.com/office/drawing/2014/main" id="{5D119F82-993F-1CAF-C6D7-92A3F9BCEA7E}"/>
              </a:ext>
            </a:extLst>
          </p:cNvPr>
          <p:cNvPicPr>
            <a:picLocks noGrp="1" noChangeAspect="1"/>
          </p:cNvPicPr>
          <p:nvPr>
            <p:ph idx="1"/>
          </p:nvPr>
        </p:nvPicPr>
        <p:blipFill>
          <a:blip r:embed="rId2"/>
          <a:stretch>
            <a:fillRect/>
          </a:stretch>
        </p:blipFill>
        <p:spPr>
          <a:xfrm>
            <a:off x="1547019" y="2272506"/>
            <a:ext cx="6858000" cy="3657600"/>
          </a:xfrm>
        </p:spPr>
      </p:pic>
    </p:spTree>
    <p:extLst>
      <p:ext uri="{BB962C8B-B14F-4D97-AF65-F5344CB8AC3E}">
        <p14:creationId xmlns:p14="http://schemas.microsoft.com/office/powerpoint/2010/main" val="224145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5BD6-34B9-2551-D905-0A4209FB2B37}"/>
              </a:ext>
            </a:extLst>
          </p:cNvPr>
          <p:cNvSpPr>
            <a:spLocks noGrp="1"/>
          </p:cNvSpPr>
          <p:nvPr>
            <p:ph type="title"/>
          </p:nvPr>
        </p:nvSpPr>
        <p:spPr>
          <a:xfrm>
            <a:off x="838069" y="2108200"/>
            <a:ext cx="8596668" cy="1320800"/>
          </a:xfrm>
        </p:spPr>
        <p:txBody>
          <a:bodyPr/>
          <a:lstStyle/>
          <a:p>
            <a:r>
              <a:rPr lang="en-US" dirty="0"/>
              <a:t>3.Real time parking </a:t>
            </a:r>
          </a:p>
        </p:txBody>
      </p:sp>
      <p:sp>
        <p:nvSpPr>
          <p:cNvPr id="3" name="Content Placeholder 2">
            <a:extLst>
              <a:ext uri="{FF2B5EF4-FFF2-40B4-BE49-F238E27FC236}">
                <a16:creationId xmlns:a16="http://schemas.microsoft.com/office/drawing/2014/main" id="{C1916411-98F5-B8D3-4865-DDC56024D8DB}"/>
              </a:ext>
            </a:extLst>
          </p:cNvPr>
          <p:cNvSpPr>
            <a:spLocks noGrp="1"/>
          </p:cNvSpPr>
          <p:nvPr>
            <p:ph idx="1"/>
          </p:nvPr>
        </p:nvSpPr>
        <p:spPr>
          <a:xfrm>
            <a:off x="1177397" y="2977227"/>
            <a:ext cx="8596668" cy="3880773"/>
          </a:xfrm>
        </p:spPr>
        <p:txBody>
          <a:bodyPr/>
          <a:lstStyle/>
          <a:p>
            <a:r>
              <a:rPr lang="en-US" dirty="0"/>
              <a:t>It allows users to find and reserve the chosen parking spot. </a:t>
            </a:r>
          </a:p>
          <a:p>
            <a:r>
              <a:rPr lang="en-US" dirty="0"/>
              <a:t>Additionally, the app can navigate the driver to the booked place. This parking service app tends to provide a flexible payment system. </a:t>
            </a:r>
          </a:p>
          <a:p>
            <a:r>
              <a:rPr lang="en-US" dirty="0"/>
              <a:t>So, the users usually can pay by credit card or in cash</a:t>
            </a:r>
          </a:p>
        </p:txBody>
      </p:sp>
    </p:spTree>
    <p:extLst>
      <p:ext uri="{BB962C8B-B14F-4D97-AF65-F5344CB8AC3E}">
        <p14:creationId xmlns:p14="http://schemas.microsoft.com/office/powerpoint/2010/main" val="12239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5F42-33EA-0DAD-2BD4-54B1A86365B1}"/>
              </a:ext>
            </a:extLst>
          </p:cNvPr>
          <p:cNvSpPr>
            <a:spLocks noGrp="1"/>
          </p:cNvSpPr>
          <p:nvPr>
            <p:ph type="title"/>
          </p:nvPr>
        </p:nvSpPr>
        <p:spPr>
          <a:xfrm>
            <a:off x="1552444" y="1146969"/>
            <a:ext cx="8596668" cy="926306"/>
          </a:xfrm>
        </p:spPr>
        <p:txBody>
          <a:bodyPr/>
          <a:lstStyle/>
          <a:p>
            <a:r>
              <a:rPr lang="en-US" dirty="0"/>
              <a:t>Parking app basic features </a:t>
            </a:r>
          </a:p>
        </p:txBody>
      </p:sp>
      <p:pic>
        <p:nvPicPr>
          <p:cNvPr id="4" name="Content Placeholder 3">
            <a:extLst>
              <a:ext uri="{FF2B5EF4-FFF2-40B4-BE49-F238E27FC236}">
                <a16:creationId xmlns:a16="http://schemas.microsoft.com/office/drawing/2014/main" id="{BEB47E94-3DF5-D72F-6D30-0DE42064B613}"/>
              </a:ext>
            </a:extLst>
          </p:cNvPr>
          <p:cNvPicPr>
            <a:picLocks noGrp="1" noChangeAspect="1"/>
          </p:cNvPicPr>
          <p:nvPr>
            <p:ph idx="1"/>
          </p:nvPr>
        </p:nvPicPr>
        <p:blipFill>
          <a:blip r:embed="rId2"/>
          <a:stretch>
            <a:fillRect/>
          </a:stretch>
        </p:blipFill>
        <p:spPr>
          <a:xfrm>
            <a:off x="2137569" y="2348706"/>
            <a:ext cx="5676900" cy="3505200"/>
          </a:xfrm>
        </p:spPr>
      </p:pic>
    </p:spTree>
    <p:extLst>
      <p:ext uri="{BB962C8B-B14F-4D97-AF65-F5344CB8AC3E}">
        <p14:creationId xmlns:p14="http://schemas.microsoft.com/office/powerpoint/2010/main" val="327438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67DB-433F-7C35-0FD7-DA2B142FB209}"/>
              </a:ext>
            </a:extLst>
          </p:cNvPr>
          <p:cNvSpPr>
            <a:spLocks noGrp="1"/>
          </p:cNvSpPr>
          <p:nvPr>
            <p:ph type="title"/>
          </p:nvPr>
        </p:nvSpPr>
        <p:spPr>
          <a:xfrm>
            <a:off x="677334" y="1875234"/>
            <a:ext cx="8596668" cy="589359"/>
          </a:xfrm>
        </p:spPr>
        <p:txBody>
          <a:bodyPr>
            <a:normAutofit fontScale="90000"/>
          </a:bodyPr>
          <a:lstStyle/>
          <a:p>
            <a:r>
              <a:rPr lang="en-US" dirty="0"/>
              <a:t>4.IOT sensor of data sharing </a:t>
            </a:r>
          </a:p>
        </p:txBody>
      </p:sp>
      <p:sp>
        <p:nvSpPr>
          <p:cNvPr id="3" name="Content Placeholder 2">
            <a:extLst>
              <a:ext uri="{FF2B5EF4-FFF2-40B4-BE49-F238E27FC236}">
                <a16:creationId xmlns:a16="http://schemas.microsoft.com/office/drawing/2014/main" id="{A879B1F4-0C33-B257-120E-DC783406CF89}"/>
              </a:ext>
            </a:extLst>
          </p:cNvPr>
          <p:cNvSpPr>
            <a:spLocks noGrp="1"/>
          </p:cNvSpPr>
          <p:nvPr>
            <p:ph idx="1"/>
          </p:nvPr>
        </p:nvSpPr>
        <p:spPr>
          <a:xfrm>
            <a:off x="1052381" y="2757025"/>
            <a:ext cx="8596668" cy="3880773"/>
          </a:xfrm>
        </p:spPr>
        <p:txBody>
          <a:bodyPr/>
          <a:lstStyle/>
          <a:p>
            <a:r>
              <a:rPr lang="en-US" dirty="0"/>
              <a:t>In a nutshell, </a:t>
            </a:r>
            <a:r>
              <a:rPr lang="en-US" dirty="0" err="1"/>
              <a:t>IoT</a:t>
            </a:r>
            <a:r>
              <a:rPr lang="en-US" dirty="0"/>
              <a:t> works like this: </a:t>
            </a:r>
          </a:p>
          <a:p>
            <a:r>
              <a:rPr lang="en-US" dirty="0"/>
              <a:t>Devices have hardware, like sensors, that collect data.</a:t>
            </a:r>
          </a:p>
          <a:p>
            <a:r>
              <a:rPr lang="en-US" dirty="0"/>
              <a:t> The data collected by the sensors is then shared via the cloud and integrated with software. </a:t>
            </a:r>
          </a:p>
          <a:p>
            <a:r>
              <a:rPr lang="en-US" dirty="0"/>
              <a:t>The software then analyzes and transmits the data to users via an app or website.</a:t>
            </a:r>
          </a:p>
        </p:txBody>
      </p:sp>
    </p:spTree>
    <p:extLst>
      <p:ext uri="{BB962C8B-B14F-4D97-AF65-F5344CB8AC3E}">
        <p14:creationId xmlns:p14="http://schemas.microsoft.com/office/powerpoint/2010/main" val="182106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BA70-4505-9E77-340A-7AF23E5A96B2}"/>
              </a:ext>
            </a:extLst>
          </p:cNvPr>
          <p:cNvSpPr>
            <a:spLocks noGrp="1"/>
          </p:cNvSpPr>
          <p:nvPr>
            <p:ph type="title"/>
          </p:nvPr>
        </p:nvSpPr>
        <p:spPr>
          <a:xfrm>
            <a:off x="1463146" y="1046163"/>
            <a:ext cx="8596668" cy="1320800"/>
          </a:xfrm>
        </p:spPr>
        <p:txBody>
          <a:bodyPr/>
          <a:lstStyle/>
          <a:p>
            <a:r>
              <a:rPr lang="en-US" dirty="0"/>
              <a:t>IOT sensor of data diagram </a:t>
            </a:r>
          </a:p>
        </p:txBody>
      </p:sp>
      <p:pic>
        <p:nvPicPr>
          <p:cNvPr id="4" name="Content Placeholder 3">
            <a:extLst>
              <a:ext uri="{FF2B5EF4-FFF2-40B4-BE49-F238E27FC236}">
                <a16:creationId xmlns:a16="http://schemas.microsoft.com/office/drawing/2014/main" id="{8DEEAAD6-2B85-BFDE-062F-7556143EFDB3}"/>
              </a:ext>
            </a:extLst>
          </p:cNvPr>
          <p:cNvPicPr>
            <a:picLocks noGrp="1" noChangeAspect="1"/>
          </p:cNvPicPr>
          <p:nvPr>
            <p:ph idx="1"/>
          </p:nvPr>
        </p:nvPicPr>
        <p:blipFill>
          <a:blip r:embed="rId2"/>
          <a:stretch>
            <a:fillRect/>
          </a:stretch>
        </p:blipFill>
        <p:spPr>
          <a:xfrm>
            <a:off x="2976288" y="2366963"/>
            <a:ext cx="3641572" cy="3881437"/>
          </a:xfrm>
        </p:spPr>
      </p:pic>
    </p:spTree>
    <p:extLst>
      <p:ext uri="{BB962C8B-B14F-4D97-AF65-F5344CB8AC3E}">
        <p14:creationId xmlns:p14="http://schemas.microsoft.com/office/powerpoint/2010/main" val="152863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D70D-6BE1-6C47-6466-6742EFAA6B22}"/>
              </a:ext>
            </a:extLst>
          </p:cNvPr>
          <p:cNvSpPr>
            <a:spLocks noGrp="1"/>
          </p:cNvSpPr>
          <p:nvPr>
            <p:ph type="title"/>
          </p:nvPr>
        </p:nvSpPr>
        <p:spPr>
          <a:xfrm>
            <a:off x="1797666" y="2288382"/>
            <a:ext cx="8596668" cy="1320800"/>
          </a:xfrm>
        </p:spPr>
        <p:txBody>
          <a:bodyPr/>
          <a:lstStyle/>
          <a:p>
            <a:r>
              <a:rPr lang="en-US" dirty="0"/>
              <a:t>THANK YOU </a:t>
            </a:r>
          </a:p>
        </p:txBody>
      </p:sp>
      <p:sp>
        <p:nvSpPr>
          <p:cNvPr id="5" name="Content Placeholder 4">
            <a:extLst>
              <a:ext uri="{FF2B5EF4-FFF2-40B4-BE49-F238E27FC236}">
                <a16:creationId xmlns:a16="http://schemas.microsoft.com/office/drawing/2014/main" id="{49DBC24F-E20D-2101-BD23-D0552DD73417}"/>
              </a:ext>
            </a:extLst>
          </p:cNvPr>
          <p:cNvSpPr>
            <a:spLocks noGrp="1"/>
          </p:cNvSpPr>
          <p:nvPr>
            <p:ph idx="1"/>
          </p:nvPr>
        </p:nvSpPr>
        <p:spPr>
          <a:xfrm rot="10800000">
            <a:off x="677334" y="2160589"/>
            <a:ext cx="8596668" cy="3880773"/>
          </a:xfrm>
        </p:spPr>
        <p:txBody>
          <a:bodyPr/>
          <a:lstStyle/>
          <a:p>
            <a:endParaRPr lang="en-US" dirty="0"/>
          </a:p>
        </p:txBody>
      </p:sp>
    </p:spTree>
    <p:extLst>
      <p:ext uri="{BB962C8B-B14F-4D97-AF65-F5344CB8AC3E}">
        <p14:creationId xmlns:p14="http://schemas.microsoft.com/office/powerpoint/2010/main" val="90131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2DD2-B37A-D07B-4638-D52E706A62AE}"/>
              </a:ext>
            </a:extLst>
          </p:cNvPr>
          <p:cNvSpPr>
            <a:spLocks noGrp="1"/>
          </p:cNvSpPr>
          <p:nvPr>
            <p:ph type="title"/>
          </p:nvPr>
        </p:nvSpPr>
        <p:spPr>
          <a:xfrm>
            <a:off x="1230974" y="1678782"/>
            <a:ext cx="8596668" cy="1320800"/>
          </a:xfrm>
        </p:spPr>
        <p:txBody>
          <a:bodyPr/>
          <a:lstStyle/>
          <a:p>
            <a:r>
              <a:rPr lang="en-US" dirty="0"/>
              <a:t>Project definition </a:t>
            </a:r>
          </a:p>
        </p:txBody>
      </p:sp>
      <p:sp>
        <p:nvSpPr>
          <p:cNvPr id="3" name="Content Placeholder 2">
            <a:extLst>
              <a:ext uri="{FF2B5EF4-FFF2-40B4-BE49-F238E27FC236}">
                <a16:creationId xmlns:a16="http://schemas.microsoft.com/office/drawing/2014/main" id="{A166D2D1-C07F-0AB3-409B-70A2FBD1EBE3}"/>
              </a:ext>
            </a:extLst>
          </p:cNvPr>
          <p:cNvSpPr>
            <a:spLocks noGrp="1"/>
          </p:cNvSpPr>
          <p:nvPr>
            <p:ph idx="1"/>
          </p:nvPr>
        </p:nvSpPr>
        <p:spPr>
          <a:xfrm>
            <a:off x="1230974" y="2339182"/>
            <a:ext cx="6216385" cy="2661443"/>
          </a:xfrm>
        </p:spPr>
        <p:txBody>
          <a:bodyPr/>
          <a:lstStyle/>
          <a:p>
            <a:r>
              <a:rPr lang="en-US" dirty="0"/>
              <a:t>: The project involves implementing </a:t>
            </a:r>
            <a:r>
              <a:rPr lang="en-US" dirty="0" err="1"/>
              <a:t>IoT</a:t>
            </a:r>
            <a:r>
              <a:rPr lang="en-US" dirty="0"/>
              <a:t> sensors to monitor water consumption in public places such as parks and gardens. The objective is to promote water conservation by making real-time water consumption data publicly available. This project includes defining objectives, designing the </a:t>
            </a:r>
            <a:r>
              <a:rPr lang="en-US" dirty="0" err="1"/>
              <a:t>IoT</a:t>
            </a:r>
            <a:r>
              <a:rPr lang="en-US" dirty="0"/>
              <a:t> sensor system, developing the data-sharing platform, and integrating them using </a:t>
            </a:r>
            <a:r>
              <a:rPr lang="en-US" dirty="0" err="1"/>
              <a:t>IoT</a:t>
            </a:r>
            <a:r>
              <a:rPr lang="en-US" dirty="0"/>
              <a:t> technology and Python.</a:t>
            </a:r>
          </a:p>
        </p:txBody>
      </p:sp>
    </p:spTree>
    <p:extLst>
      <p:ext uri="{BB962C8B-B14F-4D97-AF65-F5344CB8AC3E}">
        <p14:creationId xmlns:p14="http://schemas.microsoft.com/office/powerpoint/2010/main" val="33911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912D-341D-2A15-16B2-16201651625C}"/>
              </a:ext>
            </a:extLst>
          </p:cNvPr>
          <p:cNvSpPr>
            <a:spLocks noGrp="1"/>
          </p:cNvSpPr>
          <p:nvPr>
            <p:ph type="title"/>
          </p:nvPr>
        </p:nvSpPr>
        <p:spPr>
          <a:xfrm>
            <a:off x="677334" y="1089422"/>
            <a:ext cx="8596668" cy="840978"/>
          </a:xfrm>
        </p:spPr>
        <p:txBody>
          <a:bodyPr/>
          <a:lstStyle/>
          <a:p>
            <a:r>
              <a:rPr lang="en-US" dirty="0"/>
              <a:t>Design thinking </a:t>
            </a:r>
          </a:p>
        </p:txBody>
      </p:sp>
      <p:sp>
        <p:nvSpPr>
          <p:cNvPr id="3" name="Content Placeholder 2">
            <a:extLst>
              <a:ext uri="{FF2B5EF4-FFF2-40B4-BE49-F238E27FC236}">
                <a16:creationId xmlns:a16="http://schemas.microsoft.com/office/drawing/2014/main" id="{9F2AE479-7A97-69C9-5FA1-91937D471390}"/>
              </a:ext>
            </a:extLst>
          </p:cNvPr>
          <p:cNvSpPr>
            <a:spLocks noGrp="1"/>
          </p:cNvSpPr>
          <p:nvPr>
            <p:ph idx="1"/>
          </p:nvPr>
        </p:nvSpPr>
        <p:spPr/>
        <p:txBody>
          <a:bodyPr/>
          <a:lstStyle/>
          <a:p>
            <a:r>
              <a:rPr lang="en-US" dirty="0"/>
              <a:t>Project Objectives: Define objectives such as real-time water consumption monitoring, public awareness, water conservation, and sustainable resource management.
</a:t>
            </a:r>
            <a:r>
              <a:rPr lang="en-US" dirty="0" err="1"/>
              <a:t>IoT</a:t>
            </a:r>
            <a:r>
              <a:rPr lang="en-US" dirty="0"/>
              <a:t> Sensor Design: Plan the design and deployment of </a:t>
            </a:r>
            <a:r>
              <a:rPr lang="en-US" dirty="0" err="1"/>
              <a:t>IoT</a:t>
            </a:r>
            <a:r>
              <a:rPr lang="en-US" dirty="0"/>
              <a:t> sensors to monitor water consumption in public places.
Real-Time Transit Information Platform: Design a mobile app interface that displays real-time parking availability to users.
Integration Approach: Determine how </a:t>
            </a:r>
            <a:r>
              <a:rPr lang="en-US" dirty="0" err="1"/>
              <a:t>IoT</a:t>
            </a:r>
            <a:r>
              <a:rPr lang="en-US" dirty="0"/>
              <a:t> sensors will send data to the data-sharing platform.</a:t>
            </a:r>
          </a:p>
        </p:txBody>
      </p:sp>
    </p:spTree>
    <p:extLst>
      <p:ext uri="{BB962C8B-B14F-4D97-AF65-F5344CB8AC3E}">
        <p14:creationId xmlns:p14="http://schemas.microsoft.com/office/powerpoint/2010/main" val="389740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E56E-1DEA-859A-62DD-4D9C8CA9F0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F6A0AB-F793-374B-3FC9-628D818942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354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091F-0274-CCCF-BD31-AF89008F3B21}"/>
              </a:ext>
            </a:extLst>
          </p:cNvPr>
          <p:cNvSpPr>
            <a:spLocks noGrp="1"/>
          </p:cNvSpPr>
          <p:nvPr>
            <p:ph type="title"/>
          </p:nvPr>
        </p:nvSpPr>
        <p:spPr>
          <a:xfrm>
            <a:off x="891646" y="1666414"/>
            <a:ext cx="8596668" cy="1320800"/>
          </a:xfrm>
        </p:spPr>
        <p:txBody>
          <a:bodyPr/>
          <a:lstStyle/>
          <a:p>
            <a:pPr marL="742950" indent="-742950">
              <a:buFont typeface="+mj-lt"/>
              <a:buAutoNum type="arabicPeriod"/>
            </a:pPr>
            <a:r>
              <a:rPr lang="en-US" dirty="0"/>
              <a:t>Project objectives</a:t>
            </a:r>
            <a:br>
              <a:rPr lang="en-US" dirty="0"/>
            </a:br>
            <a:r>
              <a:rPr lang="en-US" dirty="0"/>
              <a:t>introduction:</a:t>
            </a:r>
          </a:p>
        </p:txBody>
      </p:sp>
      <p:sp>
        <p:nvSpPr>
          <p:cNvPr id="3" name="Content Placeholder 2">
            <a:extLst>
              <a:ext uri="{FF2B5EF4-FFF2-40B4-BE49-F238E27FC236}">
                <a16:creationId xmlns:a16="http://schemas.microsoft.com/office/drawing/2014/main" id="{5C358579-1F36-A1E2-BC8C-55F16C61747D}"/>
              </a:ext>
            </a:extLst>
          </p:cNvPr>
          <p:cNvSpPr>
            <a:spLocks noGrp="1"/>
          </p:cNvSpPr>
          <p:nvPr>
            <p:ph idx="1"/>
          </p:nvPr>
        </p:nvSpPr>
        <p:spPr>
          <a:xfrm>
            <a:off x="1016663" y="2987214"/>
            <a:ext cx="7770150" cy="3880773"/>
          </a:xfrm>
        </p:spPr>
        <p:txBody>
          <a:bodyPr/>
          <a:lstStyle/>
          <a:p>
            <a:r>
              <a:rPr lang="en-US" dirty="0"/>
              <a:t>The activity of movement and control of water resources to minimize the damage to property and life and also to maximize the efficient beneficial use is known as water management. If the management of water is good in dams and levees it reduces the risk of harm caused due to flooding.</a:t>
            </a:r>
          </a:p>
        </p:txBody>
      </p:sp>
    </p:spTree>
    <p:extLst>
      <p:ext uri="{BB962C8B-B14F-4D97-AF65-F5344CB8AC3E}">
        <p14:creationId xmlns:p14="http://schemas.microsoft.com/office/powerpoint/2010/main" val="61142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290D-2258-4AA7-9742-35973F30086E}"/>
              </a:ext>
            </a:extLst>
          </p:cNvPr>
          <p:cNvSpPr>
            <a:spLocks noGrp="1"/>
          </p:cNvSpPr>
          <p:nvPr>
            <p:ph type="title"/>
          </p:nvPr>
        </p:nvSpPr>
        <p:spPr>
          <a:xfrm>
            <a:off x="677334" y="1500189"/>
            <a:ext cx="8596668" cy="1320800"/>
          </a:xfrm>
        </p:spPr>
        <p:txBody>
          <a:bodyPr/>
          <a:lstStyle/>
          <a:p>
            <a:r>
              <a:rPr lang="en-US" dirty="0"/>
              <a:t>Water management </a:t>
            </a:r>
          </a:p>
        </p:txBody>
      </p:sp>
      <p:sp>
        <p:nvSpPr>
          <p:cNvPr id="3" name="Content Placeholder 2">
            <a:extLst>
              <a:ext uri="{FF2B5EF4-FFF2-40B4-BE49-F238E27FC236}">
                <a16:creationId xmlns:a16="http://schemas.microsoft.com/office/drawing/2014/main" id="{85BA13DA-5387-9649-1AE3-E037009E233E}"/>
              </a:ext>
            </a:extLst>
          </p:cNvPr>
          <p:cNvSpPr>
            <a:spLocks noGrp="1"/>
          </p:cNvSpPr>
          <p:nvPr>
            <p:ph idx="1"/>
          </p:nvPr>
        </p:nvSpPr>
        <p:spPr/>
        <p:txBody>
          <a:bodyPr/>
          <a:lstStyle/>
          <a:p>
            <a:r>
              <a:rPr lang="en-US" dirty="0"/>
              <a:t>Planning, developing, and managing water resources in terms of both water quantity and quality across all water applications is known as water resources management (WRM).
Water management is a process of developing, optimizing and planning of water resources via many practices which are defined by many policies and regulations</a:t>
            </a:r>
          </a:p>
        </p:txBody>
      </p:sp>
    </p:spTree>
    <p:extLst>
      <p:ext uri="{BB962C8B-B14F-4D97-AF65-F5344CB8AC3E}">
        <p14:creationId xmlns:p14="http://schemas.microsoft.com/office/powerpoint/2010/main" val="305663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B13D-36D3-59E8-CBCB-F0A92407E09B}"/>
              </a:ext>
            </a:extLst>
          </p:cNvPr>
          <p:cNvSpPr>
            <a:spLocks noGrp="1"/>
          </p:cNvSpPr>
          <p:nvPr>
            <p:ph type="title"/>
          </p:nvPr>
        </p:nvSpPr>
        <p:spPr>
          <a:xfrm>
            <a:off x="1623881" y="1303734"/>
            <a:ext cx="8596668" cy="797322"/>
          </a:xfrm>
        </p:spPr>
        <p:txBody>
          <a:bodyPr/>
          <a:lstStyle/>
          <a:p>
            <a:r>
              <a:rPr lang="en-US" dirty="0"/>
              <a:t>Water management </a:t>
            </a:r>
          </a:p>
        </p:txBody>
      </p:sp>
      <p:pic>
        <p:nvPicPr>
          <p:cNvPr id="4" name="Content Placeholder 3">
            <a:extLst>
              <a:ext uri="{FF2B5EF4-FFF2-40B4-BE49-F238E27FC236}">
                <a16:creationId xmlns:a16="http://schemas.microsoft.com/office/drawing/2014/main" id="{D316C845-BAE4-70C9-C578-A5E4265C68F7}"/>
              </a:ext>
            </a:extLst>
          </p:cNvPr>
          <p:cNvPicPr>
            <a:picLocks noGrp="1" noChangeAspect="1"/>
          </p:cNvPicPr>
          <p:nvPr>
            <p:ph idx="1"/>
          </p:nvPr>
        </p:nvPicPr>
        <p:blipFill>
          <a:blip r:embed="rId2"/>
          <a:stretch>
            <a:fillRect/>
          </a:stretch>
        </p:blipFill>
        <p:spPr>
          <a:xfrm>
            <a:off x="2531182" y="2196307"/>
            <a:ext cx="4425332" cy="3881437"/>
          </a:xfrm>
        </p:spPr>
      </p:pic>
    </p:spTree>
    <p:extLst>
      <p:ext uri="{BB962C8B-B14F-4D97-AF65-F5344CB8AC3E}">
        <p14:creationId xmlns:p14="http://schemas.microsoft.com/office/powerpoint/2010/main" val="258639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4D11-4C26-BDC2-3AD1-A8B042096163}"/>
              </a:ext>
            </a:extLst>
          </p:cNvPr>
          <p:cNvSpPr>
            <a:spLocks noGrp="1"/>
          </p:cNvSpPr>
          <p:nvPr>
            <p:ph type="title"/>
          </p:nvPr>
        </p:nvSpPr>
        <p:spPr>
          <a:xfrm>
            <a:off x="677334" y="1214438"/>
            <a:ext cx="8596668" cy="715962"/>
          </a:xfrm>
        </p:spPr>
        <p:txBody>
          <a:bodyPr/>
          <a:lstStyle/>
          <a:p>
            <a:r>
              <a:rPr lang="en-US" dirty="0"/>
              <a:t>Water conservation and methods </a:t>
            </a:r>
          </a:p>
        </p:txBody>
      </p:sp>
      <p:sp>
        <p:nvSpPr>
          <p:cNvPr id="3" name="Content Placeholder 2">
            <a:extLst>
              <a:ext uri="{FF2B5EF4-FFF2-40B4-BE49-F238E27FC236}">
                <a16:creationId xmlns:a16="http://schemas.microsoft.com/office/drawing/2014/main" id="{22CF9DDF-0B7D-99CC-7276-94C5D3415D0B}"/>
              </a:ext>
            </a:extLst>
          </p:cNvPr>
          <p:cNvSpPr>
            <a:spLocks noGrp="1"/>
          </p:cNvSpPr>
          <p:nvPr>
            <p:ph idx="1"/>
          </p:nvPr>
        </p:nvSpPr>
        <p:spPr/>
        <p:txBody>
          <a:bodyPr/>
          <a:lstStyle/>
          <a:p>
            <a:r>
              <a:rPr lang="en-US" dirty="0"/>
              <a:t>Water Conservation Methods With a well-planned system, water is supplied to many places regularly in a city.</a:t>
            </a:r>
          </a:p>
          <a:p>
            <a:r>
              <a:rPr lang="en-US" dirty="0"/>
              <a:t>This is generally planned by civic authorities in a city. But many times we observe that some amount of water is wasted through leakage of pipe and many other reasons. </a:t>
            </a:r>
          </a:p>
          <a:p>
            <a:r>
              <a:rPr lang="en-US" dirty="0"/>
              <a:t>As we know that proper water management is necessary for the conservation of water. Thus, it is important for civic authorities to take care of these issues while supplying water to our homes</a:t>
            </a:r>
          </a:p>
        </p:txBody>
      </p:sp>
    </p:spTree>
    <p:extLst>
      <p:ext uri="{BB962C8B-B14F-4D97-AF65-F5344CB8AC3E}">
        <p14:creationId xmlns:p14="http://schemas.microsoft.com/office/powerpoint/2010/main" val="348067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7366-D1CC-D298-CD38-3C4394040227}"/>
              </a:ext>
            </a:extLst>
          </p:cNvPr>
          <p:cNvSpPr>
            <a:spLocks noGrp="1"/>
          </p:cNvSpPr>
          <p:nvPr>
            <p:ph type="title"/>
          </p:nvPr>
        </p:nvSpPr>
        <p:spPr>
          <a:xfrm>
            <a:off x="677334" y="1017984"/>
            <a:ext cx="8596668" cy="912416"/>
          </a:xfrm>
        </p:spPr>
        <p:txBody>
          <a:bodyPr>
            <a:normAutofit fontScale="90000"/>
          </a:bodyPr>
          <a:lstStyle/>
          <a:p>
            <a:r>
              <a:rPr lang="en-US" dirty="0"/>
              <a:t>Water conservation ways at home</a:t>
            </a:r>
            <a:br>
              <a:rPr lang="en-US" dirty="0"/>
            </a:br>
            <a:endParaRPr lang="en-US" dirty="0"/>
          </a:p>
        </p:txBody>
      </p:sp>
      <p:pic>
        <p:nvPicPr>
          <p:cNvPr id="4" name="Content Placeholder 3">
            <a:extLst>
              <a:ext uri="{FF2B5EF4-FFF2-40B4-BE49-F238E27FC236}">
                <a16:creationId xmlns:a16="http://schemas.microsoft.com/office/drawing/2014/main" id="{761C3CBC-810A-5F0C-9612-8B5075DD8271}"/>
              </a:ext>
            </a:extLst>
          </p:cNvPr>
          <p:cNvPicPr>
            <a:picLocks noGrp="1" noChangeAspect="1"/>
          </p:cNvPicPr>
          <p:nvPr>
            <p:ph idx="1"/>
          </p:nvPr>
        </p:nvPicPr>
        <p:blipFill>
          <a:blip r:embed="rId2"/>
          <a:stretch>
            <a:fillRect/>
          </a:stretch>
        </p:blipFill>
        <p:spPr>
          <a:xfrm>
            <a:off x="3977022" y="2196307"/>
            <a:ext cx="1997292" cy="3881437"/>
          </a:xfrm>
        </p:spPr>
      </p:pic>
    </p:spTree>
    <p:extLst>
      <p:ext uri="{BB962C8B-B14F-4D97-AF65-F5344CB8AC3E}">
        <p14:creationId xmlns:p14="http://schemas.microsoft.com/office/powerpoint/2010/main" val="28244671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       INTERNET OF THING  Smart water system  </vt:lpstr>
      <vt:lpstr>Project definition </vt:lpstr>
      <vt:lpstr>Design thinking </vt:lpstr>
      <vt:lpstr>PowerPoint Presentation</vt:lpstr>
      <vt:lpstr>Project objectives introduction:</vt:lpstr>
      <vt:lpstr>Water management </vt:lpstr>
      <vt:lpstr>Water management </vt:lpstr>
      <vt:lpstr>Water conservation and methods </vt:lpstr>
      <vt:lpstr>Water conservation ways at home </vt:lpstr>
      <vt:lpstr>Agriculture based water conservation </vt:lpstr>
      <vt:lpstr>Diagram For agriculture water conservation </vt:lpstr>
      <vt:lpstr>2.IOT sensor design </vt:lpstr>
      <vt:lpstr>IOT sensor </vt:lpstr>
      <vt:lpstr>3.Real time parking </vt:lpstr>
      <vt:lpstr>Parking app basic features </vt:lpstr>
      <vt:lpstr>4.IOT sensor of data sharing </vt:lpstr>
      <vt:lpstr>IOT sensor of data diagram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INTERNET OF THING  Smart water system  </dc:title>
  <dc:creator>Guest User</dc:creator>
  <cp:lastModifiedBy>Guest User</cp:lastModifiedBy>
  <cp:revision>2</cp:revision>
  <dcterms:created xsi:type="dcterms:W3CDTF">2023-10-04T11:32:16Z</dcterms:created>
  <dcterms:modified xsi:type="dcterms:W3CDTF">2023-10-04T13:34:49Z</dcterms:modified>
</cp:coreProperties>
</file>