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3" r:id="rId2"/>
    <p:sldId id="320" r:id="rId3"/>
    <p:sldId id="317" r:id="rId4"/>
    <p:sldId id="324" r:id="rId5"/>
    <p:sldId id="32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3333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60" d="100"/>
          <a:sy n="160" d="100"/>
        </p:scale>
        <p:origin x="17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売れ筋商品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8735801860383888"/>
          <c:y val="0.2475164835164835"/>
          <c:w val="0.70356184928938692"/>
          <c:h val="0.50862472960110761"/>
        </c:manualLayout>
      </c:layout>
      <c:barChart>
        <c:barDir val="bar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10</c:v>
                </c:pt>
                <c:pt idx="2">
                  <c:v>10</c:v>
                </c:pt>
                <c:pt idx="4">
                  <c:v>18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93-42AE-B1CE-E0DDE5107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15247864"/>
        <c:axId val="515248848"/>
      </c:barChart>
      <c:catAx>
        <c:axId val="515247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5248848"/>
        <c:crosses val="autoZero"/>
        <c:auto val="1"/>
        <c:lblAlgn val="ctr"/>
        <c:lblOffset val="100"/>
        <c:noMultiLvlLbl val="0"/>
      </c:catAx>
      <c:valAx>
        <c:axId val="515248848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15247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10000"/>
      </a:schemeClr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>
                <a:solidFill>
                  <a:schemeClr val="bg2">
                    <a:lumMod val="75000"/>
                  </a:schemeClr>
                </a:solidFill>
              </a:rPr>
              <a:t>ターゲット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26120273005099542"/>
          <c:y val="0.25650142411720334"/>
          <c:w val="0.53142025923072378"/>
          <c:h val="0.629619414047774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EC-4E22-8C25-33FE0CF619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EC-4E22-8C25-33FE0CF619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AEC-4E22-8C25-33FE0CF619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AEC-4E22-8C25-33FE0CF6190A}"/>
              </c:ext>
            </c:extLst>
          </c:dPt>
          <c:cat>
            <c:strRef>
              <c:f>Sheet1!$A$2:$A$5</c:f>
              <c:strCache>
                <c:ptCount val="4"/>
                <c:pt idx="0">
                  <c:v>20代男性</c:v>
                </c:pt>
                <c:pt idx="1">
                  <c:v>第 2 四半期</c:v>
                </c:pt>
                <c:pt idx="2">
                  <c:v>第 3 四半期</c:v>
                </c:pt>
                <c:pt idx="3">
                  <c:v>第 4 四半期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EC-4E22-8C25-33FE0CF61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50000"/>
      </a:schemeClr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0.16605</cdr:x>
      <cdr:y>0.29146</cdr:y>
    </cdr:from>
    <cdr:to>
      <cdr:x>0.64217</cdr:x>
      <cdr:y>0.39149</cdr:y>
    </cdr:to>
    <cdr:sp macro="" textlink="">
      <cdr:nvSpPr>
        <cdr:cNvPr id="2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2777BB91-9D3D-4330-9AF1-EB84158276F8}"/>
            </a:ext>
          </a:extLst>
        </cdr:cNvPr>
        <cdr:cNvSpPr txBox="1"/>
      </cdr:nvSpPr>
      <cdr:spPr>
        <a:xfrm xmlns:a="http://schemas.openxmlformats.org/drawingml/2006/main">
          <a:off x="534833" y="732199"/>
          <a:ext cx="1533525" cy="2512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square" lIns="91440" tIns="45720" rIns="91440" bIns="45720" rtlCol="0">
          <a:noAutofit/>
        </a:bodyPr>
        <a:lstStyle xmlns:a="http://schemas.openxmlformats.org/drawingml/2006/main"/>
        <a:p xmlns:a="http://schemas.openxmlformats.org/drawingml/2006/main">
          <a:r>
            <a:rPr lang="en-US" altLang="ja-JP" sz="1050" dirty="0">
              <a:solidFill>
                <a:schemeClr val="bg2">
                  <a:lumMod val="90000"/>
                </a:schemeClr>
              </a:solidFill>
            </a:rPr>
            <a:t>Nintendo</a:t>
          </a:r>
          <a:r>
            <a:rPr lang="ja-JP" altLang="en-US" sz="1050" dirty="0">
              <a:solidFill>
                <a:schemeClr val="bg2">
                  <a:lumMod val="90000"/>
                </a:schemeClr>
              </a:solidFill>
            </a:rPr>
            <a:t>　</a:t>
          </a:r>
          <a:r>
            <a:rPr lang="en-US" altLang="ja-JP" sz="1050" dirty="0">
              <a:solidFill>
                <a:schemeClr val="bg2">
                  <a:lumMod val="90000"/>
                </a:schemeClr>
              </a:solidFill>
            </a:rPr>
            <a:t>Switch</a:t>
          </a:r>
          <a:endParaRPr lang="ja-JP" altLang="en-US" sz="1050" dirty="0">
            <a:solidFill>
              <a:schemeClr val="bg2">
                <a:lumMod val="9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0.16704</cdr:x>
      <cdr:y>0.44442</cdr:y>
    </cdr:from>
    <cdr:to>
      <cdr:x>0.64316</cdr:x>
      <cdr:y>0.54444</cdr:y>
    </cdr:to>
    <cdr:sp macro="" textlink="">
      <cdr:nvSpPr>
        <cdr:cNvPr id="4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F52538A9-2066-4EBA-816B-8C0FAE6B268C}"/>
            </a:ext>
          </a:extLst>
        </cdr:cNvPr>
        <cdr:cNvSpPr txBox="1"/>
      </cdr:nvSpPr>
      <cdr:spPr>
        <a:xfrm xmlns:a="http://schemas.openxmlformats.org/drawingml/2006/main">
          <a:off x="538008" y="1116444"/>
          <a:ext cx="1533525" cy="2512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91440" tIns="45720" rIns="91440" bIns="45720" rtlCol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ja-JP" altLang="en-US" sz="1050" dirty="0">
              <a:solidFill>
                <a:schemeClr val="bg2">
                  <a:lumMod val="90000"/>
                </a:schemeClr>
              </a:solidFill>
            </a:rPr>
            <a:t>ビタミン</a:t>
          </a:r>
          <a:r>
            <a:rPr lang="en-US" altLang="ja-JP" sz="1050" dirty="0">
              <a:solidFill>
                <a:schemeClr val="bg2">
                  <a:lumMod val="90000"/>
                </a:schemeClr>
              </a:solidFill>
            </a:rPr>
            <a:t>C</a:t>
          </a:r>
          <a:r>
            <a:rPr lang="ja-JP" altLang="en-US" sz="1050" dirty="0">
              <a:solidFill>
                <a:schemeClr val="bg2">
                  <a:lumMod val="90000"/>
                </a:schemeClr>
              </a:solidFill>
            </a:rPr>
            <a:t>　サプリ</a:t>
          </a:r>
        </a:p>
      </cdr:txBody>
    </cdr:sp>
  </cdr:relSizeAnchor>
  <cdr:relSizeAnchor xmlns:cdr="http://schemas.openxmlformats.org/drawingml/2006/chartDrawing">
    <cdr:from>
      <cdr:x>0.17417</cdr:x>
      <cdr:y>0.58369</cdr:y>
    </cdr:from>
    <cdr:to>
      <cdr:x>0.65029</cdr:x>
      <cdr:y>0.68371</cdr:y>
    </cdr:to>
    <cdr:sp macro="" textlink="">
      <cdr:nvSpPr>
        <cdr:cNvPr id="5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F52538A9-2066-4EBA-816B-8C0FAE6B268C}"/>
            </a:ext>
          </a:extLst>
        </cdr:cNvPr>
        <cdr:cNvSpPr txBox="1"/>
      </cdr:nvSpPr>
      <cdr:spPr>
        <a:xfrm xmlns:a="http://schemas.openxmlformats.org/drawingml/2006/main">
          <a:off x="560980" y="1466315"/>
          <a:ext cx="1533525" cy="2512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91440" tIns="45720" rIns="91440" bIns="45720" rtlCol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ja-JP" altLang="en-US" sz="1050" dirty="0">
              <a:solidFill>
                <a:schemeClr val="bg2">
                  <a:lumMod val="90000"/>
                </a:schemeClr>
              </a:solidFill>
            </a:rPr>
            <a:t>保温マグカップ</a:t>
          </a:r>
        </a:p>
      </cdr:txBody>
    </cdr:sp>
  </cdr:relSizeAnchor>
  <cdr:relSizeAnchor xmlns:cdr="http://schemas.openxmlformats.org/drawingml/2006/chartDrawing">
    <cdr:from>
      <cdr:x>0.1744</cdr:x>
      <cdr:y>0.71579</cdr:y>
    </cdr:from>
    <cdr:to>
      <cdr:x>0.65052</cdr:x>
      <cdr:y>0.81582</cdr:y>
    </cdr:to>
    <cdr:sp macro="" textlink="">
      <cdr:nvSpPr>
        <cdr:cNvPr id="6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AD1CB22E-8652-4FCF-948C-D661FA57D04F}"/>
            </a:ext>
          </a:extLst>
        </cdr:cNvPr>
        <cdr:cNvSpPr txBox="1"/>
      </cdr:nvSpPr>
      <cdr:spPr>
        <a:xfrm xmlns:a="http://schemas.openxmlformats.org/drawingml/2006/main">
          <a:off x="561727" y="1798181"/>
          <a:ext cx="1533525" cy="2512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91440" tIns="45720" rIns="91440" bIns="45720" rtlCol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sz="1050" dirty="0" err="1">
              <a:solidFill>
                <a:schemeClr val="bg2">
                  <a:lumMod val="90000"/>
                </a:schemeClr>
              </a:solidFill>
            </a:rPr>
            <a:t>AirPods</a:t>
          </a:r>
          <a:r>
            <a:rPr lang="ja-JP" altLang="en-US" sz="1050" dirty="0">
              <a:solidFill>
                <a:schemeClr val="bg2">
                  <a:lumMod val="90000"/>
                </a:schemeClr>
              </a:solidFill>
            </a:rPr>
            <a:t> </a:t>
          </a:r>
          <a:r>
            <a:rPr lang="en-US" altLang="ja-JP" sz="1050" dirty="0">
              <a:solidFill>
                <a:schemeClr val="bg2">
                  <a:lumMod val="90000"/>
                </a:schemeClr>
              </a:solidFill>
            </a:rPr>
            <a:t>Pro</a:t>
          </a:r>
          <a:endParaRPr lang="ja-JP" altLang="en-US" sz="1050" dirty="0">
            <a:solidFill>
              <a:schemeClr val="bg2">
                <a:lumMod val="90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0.56026</cdr:x>
      <cdr:y>0.54509</cdr:y>
    </cdr:from>
    <cdr:to>
      <cdr:x>0.78849</cdr:x>
      <cdr:y>0.62122</cdr:y>
    </cdr:to>
    <cdr:sp macro="" textlink="">
      <cdr:nvSpPr>
        <cdr:cNvPr id="2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135AF78D-8796-4353-9D6B-B35A94556B76}"/>
            </a:ext>
          </a:extLst>
        </cdr:cNvPr>
        <cdr:cNvSpPr txBox="1"/>
      </cdr:nvSpPr>
      <cdr:spPr>
        <a:xfrm xmlns:a="http://schemas.openxmlformats.org/drawingml/2006/main">
          <a:off x="1804537" y="1369351"/>
          <a:ext cx="735106" cy="1912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square" lIns="91440" tIns="45720" rIns="91440" bIns="45720" rtlCol="0">
          <a:noAutofit/>
        </a:bodyPr>
        <a:lstStyle xmlns:a="http://schemas.openxmlformats.org/drawingml/2006/main"/>
        <a:p xmlns:a="http://schemas.openxmlformats.org/drawingml/2006/main">
          <a:r>
            <a:rPr lang="en-US" altLang="ja-JP" sz="600" dirty="0">
              <a:solidFill>
                <a:schemeClr val="bg1"/>
              </a:solidFill>
            </a:rPr>
            <a:t>20</a:t>
          </a:r>
          <a:r>
            <a:rPr lang="ja-JP" altLang="en-US" sz="600" dirty="0">
              <a:solidFill>
                <a:schemeClr val="bg1"/>
              </a:solidFill>
            </a:rPr>
            <a:t>代男性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344362" y="752479"/>
            <a:ext cx="6858001" cy="5353044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309091" y="1695622"/>
            <a:ext cx="4808348" cy="1769963"/>
          </a:xfrm>
        </p:spPr>
        <p:txBody>
          <a:bodyPr anchor="b">
            <a:normAutofit/>
          </a:bodyPr>
          <a:lstStyle>
            <a:lvl1pPr algn="l">
              <a:lnSpc>
                <a:spcPts val="4000"/>
              </a:lnSpc>
              <a:defRPr sz="30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大見出し（メイリオ</a:t>
            </a:r>
            <a:r>
              <a:rPr kumimoji="1" lang="en-US" altLang="ja-JP"/>
              <a:t>B 30pt. </a:t>
            </a:r>
            <a:r>
              <a:rPr kumimoji="1" lang="ja-JP" altLang="en-US"/>
              <a:t>行間</a:t>
            </a:r>
            <a:r>
              <a:rPr kumimoji="1" lang="en-US" altLang="ja-JP"/>
              <a:t>40pt. Gray)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309091" y="3579734"/>
            <a:ext cx="4808348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rgbClr val="717375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/>
              <a:t>見出し（メイリオ 22pt. </a:t>
            </a:r>
            <a:r>
              <a:rPr kumimoji="1" lang="ja-JP" altLang="en-US"/>
              <a:t>行間</a:t>
            </a:r>
            <a:r>
              <a:rPr kumimoji="1" lang="en-US" altLang="ja-JP"/>
              <a:t>30pt. Gray)</a:t>
            </a:r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16/07/01</a:t>
            </a:r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7" y="2080322"/>
            <a:ext cx="2511964" cy="26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2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表紙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344362" y="752479"/>
            <a:ext cx="6858001" cy="5353044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309091" y="1695622"/>
            <a:ext cx="4808348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章タイトル（メイリオ</a:t>
            </a:r>
            <a:r>
              <a:rPr kumimoji="1" lang="en-US" altLang="ja-JP"/>
              <a:t>B 28pt. </a:t>
            </a:r>
            <a:r>
              <a:rPr kumimoji="1" lang="ja-JP" altLang="en-US"/>
              <a:t>行間</a:t>
            </a:r>
            <a:r>
              <a:rPr kumimoji="1" lang="ja-JP" altLang="ja-JP"/>
              <a:t>3</a:t>
            </a:r>
            <a:r>
              <a:rPr kumimoji="1" lang="en-US" altLang="ja-JP"/>
              <a:t>6pt. White)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309091" y="3579734"/>
            <a:ext cx="4808348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/>
              <a:t>見出し（メイリオ 20pt. </a:t>
            </a:r>
            <a:r>
              <a:rPr kumimoji="1" lang="ja-JP" altLang="en-US"/>
              <a:t>行間</a:t>
            </a:r>
            <a:r>
              <a:rPr kumimoji="1" lang="en-US" altLang="ja-JP"/>
              <a:t>28pt. white)</a:t>
            </a:r>
          </a:p>
        </p:txBody>
      </p:sp>
    </p:spTree>
    <p:extLst>
      <p:ext uri="{BB962C8B-B14F-4D97-AF65-F5344CB8AC3E}">
        <p14:creationId xmlns:p14="http://schemas.microsoft.com/office/powerpoint/2010/main" val="1014235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々表紙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344362" y="752479"/>
            <a:ext cx="6858001" cy="5353044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309091" y="1695622"/>
            <a:ext cx="4808348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8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章タイトル（メイリオ</a:t>
            </a:r>
            <a:r>
              <a:rPr kumimoji="1" lang="en-US" altLang="ja-JP"/>
              <a:t>B 28pt. </a:t>
            </a:r>
            <a:r>
              <a:rPr kumimoji="1" lang="ja-JP" altLang="en-US"/>
              <a:t>行間</a:t>
            </a:r>
            <a:r>
              <a:rPr kumimoji="1" lang="ja-JP" altLang="ja-JP"/>
              <a:t>3</a:t>
            </a:r>
            <a:r>
              <a:rPr kumimoji="1" lang="en-US" altLang="ja-JP"/>
              <a:t>6pt. White)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309091" y="3579734"/>
            <a:ext cx="4808348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/>
              <a:t>見出し（メイリオ 20pt. </a:t>
            </a:r>
            <a:r>
              <a:rPr kumimoji="1" lang="ja-JP" altLang="en-US"/>
              <a:t>行間</a:t>
            </a:r>
            <a:r>
              <a:rPr kumimoji="1" lang="en-US" altLang="ja-JP"/>
              <a:t>28pt. white)</a:t>
            </a:r>
          </a:p>
        </p:txBody>
      </p:sp>
    </p:spTree>
    <p:extLst>
      <p:ext uri="{BB962C8B-B14F-4D97-AF65-F5344CB8AC3E}">
        <p14:creationId xmlns:p14="http://schemas.microsoft.com/office/powerpoint/2010/main" val="4153114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大見出しとコンテンツ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91" y="154375"/>
            <a:ext cx="730871" cy="784812"/>
          </a:xfrm>
          <a:prstGeom prst="rect">
            <a:avLst/>
          </a:prstGeom>
        </p:spPr>
      </p:pic>
      <p:sp>
        <p:nvSpPr>
          <p:cNvPr id="15" name="フローチャート: 処理 14"/>
          <p:cNvSpPr/>
          <p:nvPr userDrawn="1"/>
        </p:nvSpPr>
        <p:spPr>
          <a:xfrm>
            <a:off x="0" y="0"/>
            <a:ext cx="74108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36418" y="290035"/>
            <a:ext cx="8441599" cy="572029"/>
          </a:xfrm>
        </p:spPr>
        <p:txBody>
          <a:bodyPr/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ja-JP" altLang="en-US"/>
              <a:t>タイトルの書式設定（メイリオ</a:t>
            </a:r>
            <a:r>
              <a:rPr lang="en-US" altLang="ja-JP"/>
              <a:t>B 24pt.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36418" y="946727"/>
            <a:ext cx="8448830" cy="5487940"/>
          </a:xfrm>
        </p:spPr>
        <p:txBody>
          <a:bodyPr/>
          <a:lstStyle>
            <a:lvl1pPr>
              <a:defRPr sz="20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テキストの書式設定（メイリオ</a:t>
            </a:r>
            <a:r>
              <a:rPr kumimoji="1" lang="en-US" altLang="ja-JP"/>
              <a:t> 20pt.</a:t>
            </a:r>
            <a:r>
              <a:rPr kumimoji="1" lang="ja-JP" altLang="en-US"/>
              <a:t>）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レベル（メイリオ</a:t>
            </a:r>
            <a:r>
              <a:rPr kumimoji="1" lang="en-US" altLang="ja-JP"/>
              <a:t> 16pt.</a:t>
            </a:r>
            <a:r>
              <a:rPr kumimoji="1" lang="ja-JP" altLang="en-US"/>
              <a:t>）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069892" y="0"/>
            <a:ext cx="74108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26313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レイアウト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91" y="154375"/>
            <a:ext cx="730871" cy="784812"/>
          </a:xfrm>
          <a:prstGeom prst="rect">
            <a:avLst/>
          </a:prstGeom>
        </p:spPr>
      </p:pic>
      <p:sp>
        <p:nvSpPr>
          <p:cNvPr id="15" name="フローチャート: 処理 14"/>
          <p:cNvSpPr/>
          <p:nvPr userDrawn="1"/>
        </p:nvSpPr>
        <p:spPr>
          <a:xfrm>
            <a:off x="0" y="0"/>
            <a:ext cx="74108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36418" y="290035"/>
            <a:ext cx="8441599" cy="572029"/>
          </a:xfrm>
        </p:spPr>
        <p:txBody>
          <a:bodyPr/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ja-JP" altLang="en-US"/>
              <a:t>タイトルの書式設定（メイリオ</a:t>
            </a:r>
            <a:r>
              <a:rPr lang="en-US" altLang="ja-JP"/>
              <a:t>B 24pt.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36418" y="946727"/>
            <a:ext cx="8448830" cy="5487940"/>
          </a:xfrm>
        </p:spPr>
        <p:txBody>
          <a:bodyPr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テキストの書式設定（メイリオ</a:t>
            </a:r>
            <a:r>
              <a:rPr kumimoji="1" lang="en-US" altLang="ja-JP"/>
              <a:t> 20pt.</a:t>
            </a:r>
            <a:r>
              <a:rPr kumimoji="1" lang="ja-JP" altLang="en-US"/>
              <a:t>）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069892" y="0"/>
            <a:ext cx="74108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7745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18582" y="6583409"/>
            <a:ext cx="2133600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16/07/01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626605" y="6583409"/>
            <a:ext cx="392540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52" y="6588755"/>
            <a:ext cx="47053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89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309091" y="2981740"/>
            <a:ext cx="4808348" cy="1159705"/>
          </a:xfrm>
        </p:spPr>
        <p:txBody>
          <a:bodyPr>
            <a:normAutofit/>
          </a:bodyPr>
          <a:lstStyle/>
          <a:p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309091" y="4293706"/>
            <a:ext cx="4808348" cy="1067753"/>
          </a:xfrm>
        </p:spPr>
        <p:txBody>
          <a:bodyPr>
            <a:normAutofit/>
          </a:bodyPr>
          <a:lstStyle/>
          <a:p>
            <a:r>
              <a:rPr lang="ja-JP" altLang="en-US" sz="1650" dirty="0"/>
              <a:t>パーソル プロセス＆テクノロジー㈱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prstClr val="black">
                    <a:tint val="75000"/>
                  </a:prstClr>
                </a:solidFill>
                <a:latin typeface="Verdana"/>
                <a:ea typeface="メイリオ"/>
              </a:rPr>
              <a:t>16/07/01</a:t>
            </a:r>
            <a:endParaRPr lang="ja-JP" altLang="en-US" dirty="0">
              <a:solidFill>
                <a:prstClr val="black">
                  <a:tint val="75000"/>
                </a:prstClr>
              </a:solidFill>
              <a:latin typeface="Verdana"/>
              <a:ea typeface="メイリオ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B60A28-1321-4C7B-BA48-44F0016D9E4E}"/>
              </a:ext>
            </a:extLst>
          </p:cNvPr>
          <p:cNvSpPr txBox="1"/>
          <p:nvPr/>
        </p:nvSpPr>
        <p:spPr>
          <a:xfrm>
            <a:off x="3309091" y="2686929"/>
            <a:ext cx="4808348" cy="7596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Verdana"/>
                <a:ea typeface="メイリオ"/>
              </a:rPr>
              <a:t>EC</a:t>
            </a:r>
            <a:r>
              <a:rPr lang="ja-JP" altLang="en-US" dirty="0">
                <a:solidFill>
                  <a:prstClr val="black"/>
                </a:solidFill>
                <a:latin typeface="Verdana"/>
                <a:ea typeface="メイリオ"/>
              </a:rPr>
              <a:t>サイト　管理画面設計書</a:t>
            </a:r>
            <a:endParaRPr lang="en-US" altLang="ja-JP" dirty="0">
              <a:solidFill>
                <a:prstClr val="black"/>
              </a:solidFill>
              <a:latin typeface="Verdana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83514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591B06-F6AB-4619-8D66-57719246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33C2635-2571-4C7F-A245-C22D44DA7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9" y="51916"/>
            <a:ext cx="7954485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0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591B06-F6AB-4619-8D66-57719246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D39005-C29E-4654-8DD8-82B2556F7798}"/>
              </a:ext>
            </a:extLst>
          </p:cNvPr>
          <p:cNvSpPr/>
          <p:nvPr/>
        </p:nvSpPr>
        <p:spPr>
          <a:xfrm>
            <a:off x="443883" y="1376040"/>
            <a:ext cx="8256234" cy="5086905"/>
          </a:xfrm>
          <a:prstGeom prst="rect">
            <a:avLst/>
          </a:prstGeom>
          <a:solidFill>
            <a:srgbClr val="F3F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6FC573B-719A-4EF0-B819-BDB73C567091}"/>
              </a:ext>
            </a:extLst>
          </p:cNvPr>
          <p:cNvSpPr/>
          <p:nvPr/>
        </p:nvSpPr>
        <p:spPr>
          <a:xfrm>
            <a:off x="3080552" y="1899820"/>
            <a:ext cx="3018408" cy="403934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BE0C47-27EB-4942-A25D-8D383CCE2E92}"/>
              </a:ext>
            </a:extLst>
          </p:cNvPr>
          <p:cNvSpPr txBox="1"/>
          <p:nvPr/>
        </p:nvSpPr>
        <p:spPr>
          <a:xfrm>
            <a:off x="3515559" y="2894120"/>
            <a:ext cx="1420427" cy="45276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D8BB36-740D-4DC5-90F9-02AF02F505A6}"/>
              </a:ext>
            </a:extLst>
          </p:cNvPr>
          <p:cNvSpPr txBox="1"/>
          <p:nvPr/>
        </p:nvSpPr>
        <p:spPr>
          <a:xfrm>
            <a:off x="3386827" y="2505724"/>
            <a:ext cx="1677880" cy="58592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ja-JP" altLang="en-US" sz="28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ログイン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7761371-34D7-4AED-B26B-F636FA95ED1E}"/>
              </a:ext>
            </a:extLst>
          </p:cNvPr>
          <p:cNvCxnSpPr>
            <a:cxnSpLocks/>
          </p:cNvCxnSpPr>
          <p:nvPr/>
        </p:nvCxnSpPr>
        <p:spPr>
          <a:xfrm>
            <a:off x="3497801" y="3844031"/>
            <a:ext cx="2219418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E6F0B99-9B19-4D31-AF9F-F3CC6DAE2193}"/>
              </a:ext>
            </a:extLst>
          </p:cNvPr>
          <p:cNvCxnSpPr>
            <a:cxnSpLocks/>
          </p:cNvCxnSpPr>
          <p:nvPr/>
        </p:nvCxnSpPr>
        <p:spPr>
          <a:xfrm>
            <a:off x="3497801" y="4706645"/>
            <a:ext cx="2219418" cy="0"/>
          </a:xfrm>
          <a:prstGeom prst="line">
            <a:avLst/>
          </a:prstGeom>
          <a:ln w="28575"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4B68BC-A5B4-44D7-BB34-BDBAAB9F349B}"/>
              </a:ext>
            </a:extLst>
          </p:cNvPr>
          <p:cNvSpPr txBox="1"/>
          <p:nvPr/>
        </p:nvSpPr>
        <p:spPr>
          <a:xfrm>
            <a:off x="3417902" y="3422343"/>
            <a:ext cx="967666" cy="164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ja-JP" altLang="en-US" sz="700" dirty="0">
                <a:solidFill>
                  <a:schemeClr val="bg1">
                    <a:lumMod val="85000"/>
                  </a:schemeClr>
                </a:solidFill>
              </a:rPr>
              <a:t>ユーザーネーム</a:t>
            </a:r>
            <a:r>
              <a:rPr lang="en-US" altLang="ja-JP" sz="700" dirty="0">
                <a:solidFill>
                  <a:schemeClr val="bg1">
                    <a:lumMod val="85000"/>
                  </a:schemeClr>
                </a:solidFill>
              </a:rPr>
              <a:t>*</a:t>
            </a:r>
            <a:endParaRPr lang="ja-JP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5D48AB-0A06-4BCA-B14D-ECE4221B1256}"/>
              </a:ext>
            </a:extLst>
          </p:cNvPr>
          <p:cNvSpPr txBox="1"/>
          <p:nvPr/>
        </p:nvSpPr>
        <p:spPr>
          <a:xfrm>
            <a:off x="3417902" y="4290134"/>
            <a:ext cx="967666" cy="164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ja-JP" altLang="en-US" sz="700" dirty="0">
                <a:solidFill>
                  <a:schemeClr val="bg1">
                    <a:lumMod val="85000"/>
                  </a:schemeClr>
                </a:solidFill>
              </a:rPr>
              <a:t>パスワード</a:t>
            </a:r>
            <a:r>
              <a:rPr lang="en-US" altLang="ja-JP" sz="700" dirty="0">
                <a:solidFill>
                  <a:schemeClr val="bg1">
                    <a:lumMod val="85000"/>
                  </a:schemeClr>
                </a:solidFill>
              </a:rPr>
              <a:t>*</a:t>
            </a:r>
            <a:endParaRPr lang="ja-JP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9098AE-9935-4BCE-8B40-7D3CD3B0C7F4}"/>
              </a:ext>
            </a:extLst>
          </p:cNvPr>
          <p:cNvSpPr/>
          <p:nvPr/>
        </p:nvSpPr>
        <p:spPr>
          <a:xfrm>
            <a:off x="3480047" y="4923409"/>
            <a:ext cx="2237172" cy="328474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/>
              <a:t>Login</a:t>
            </a:r>
            <a:endParaRPr lang="ja-JP" altLang="en-US" sz="1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7A04CB7-AE0C-42E9-9CEF-A057D7BAC403}"/>
              </a:ext>
            </a:extLst>
          </p:cNvPr>
          <p:cNvSpPr/>
          <p:nvPr/>
        </p:nvSpPr>
        <p:spPr>
          <a:xfrm>
            <a:off x="4669656" y="5468647"/>
            <a:ext cx="1047565" cy="221941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dirty="0"/>
              <a:t>新規作成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586CFB5-AE03-4A5D-BCE7-EC67E18B1431}"/>
              </a:ext>
            </a:extLst>
          </p:cNvPr>
          <p:cNvSpPr/>
          <p:nvPr/>
        </p:nvSpPr>
        <p:spPr>
          <a:xfrm>
            <a:off x="3471170" y="5459769"/>
            <a:ext cx="1012055" cy="221941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700" dirty="0"/>
              <a:t>パスワードリセット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1CCB46E-63FF-4049-B1D1-A7CFA712235F}"/>
              </a:ext>
            </a:extLst>
          </p:cNvPr>
          <p:cNvSpPr txBox="1"/>
          <p:nvPr/>
        </p:nvSpPr>
        <p:spPr>
          <a:xfrm>
            <a:off x="461638" y="301841"/>
            <a:ext cx="3764131" cy="5859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ja-JP" altLang="en-US" dirty="0"/>
              <a:t>ログイン画面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9903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B9E7A7-5BDA-4F27-AECF-4955C6E6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62C592-D0A7-4738-B5CA-84B7F0AD90C0}"/>
              </a:ext>
            </a:extLst>
          </p:cNvPr>
          <p:cNvSpPr/>
          <p:nvPr/>
        </p:nvSpPr>
        <p:spPr>
          <a:xfrm>
            <a:off x="443883" y="1302430"/>
            <a:ext cx="8256234" cy="5086905"/>
          </a:xfrm>
          <a:prstGeom prst="rect">
            <a:avLst/>
          </a:prstGeom>
          <a:solidFill>
            <a:srgbClr val="F3F3F3"/>
          </a:solidFill>
          <a:ln>
            <a:solidFill>
              <a:srgbClr val="003D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93BEE9-FCD8-4F3A-ABE0-16D488E21ACE}"/>
              </a:ext>
            </a:extLst>
          </p:cNvPr>
          <p:cNvSpPr txBox="1"/>
          <p:nvPr/>
        </p:nvSpPr>
        <p:spPr>
          <a:xfrm>
            <a:off x="618835" y="1292860"/>
            <a:ext cx="2752436" cy="3950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800" b="1" dirty="0"/>
              <a:t>新規作成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AFD14E-8383-49B7-B4C0-C04B8219B379}"/>
              </a:ext>
            </a:extLst>
          </p:cNvPr>
          <p:cNvSpPr/>
          <p:nvPr/>
        </p:nvSpPr>
        <p:spPr>
          <a:xfrm>
            <a:off x="7102764" y="5874326"/>
            <a:ext cx="1330036" cy="332509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登録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DC34B56-79A5-474C-B5B1-05A2D237D416}"/>
              </a:ext>
            </a:extLst>
          </p:cNvPr>
          <p:cNvSpPr/>
          <p:nvPr/>
        </p:nvSpPr>
        <p:spPr>
          <a:xfrm>
            <a:off x="5601855" y="5883561"/>
            <a:ext cx="1330036" cy="3325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dirty="0"/>
              <a:t>キャンセル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4B5C570-60FD-424C-9AEB-0D62D7841901}"/>
              </a:ext>
            </a:extLst>
          </p:cNvPr>
          <p:cNvGrpSpPr/>
          <p:nvPr/>
        </p:nvGrpSpPr>
        <p:grpSpPr>
          <a:xfrm>
            <a:off x="618835" y="1612278"/>
            <a:ext cx="4645893" cy="1799359"/>
            <a:chOff x="628071" y="1768790"/>
            <a:chExt cx="4645893" cy="2631615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F83FAEA-E03A-4B4B-9AA2-D379E74A2699}"/>
                </a:ext>
              </a:extLst>
            </p:cNvPr>
            <p:cNvSpPr txBox="1"/>
            <p:nvPr/>
          </p:nvSpPr>
          <p:spPr>
            <a:xfrm>
              <a:off x="637309" y="1768790"/>
              <a:ext cx="1657927" cy="300158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1100" dirty="0"/>
                <a:t>ユーザーネーム</a:t>
              </a:r>
              <a:r>
                <a:rPr kumimoji="1"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8DF1EB3-E0E0-4F38-BFAB-00F14BEE7034}"/>
                </a:ext>
              </a:extLst>
            </p:cNvPr>
            <p:cNvSpPr/>
            <p:nvPr/>
          </p:nvSpPr>
          <p:spPr>
            <a:xfrm>
              <a:off x="711200" y="2142837"/>
              <a:ext cx="4562764" cy="240146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E0EC1BA-C1EF-43A1-AEF7-C4B78A69AA4E}"/>
                </a:ext>
              </a:extLst>
            </p:cNvPr>
            <p:cNvSpPr txBox="1"/>
            <p:nvPr/>
          </p:nvSpPr>
          <p:spPr>
            <a:xfrm>
              <a:off x="637308" y="2486923"/>
              <a:ext cx="1043709" cy="31403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1100" dirty="0"/>
                <a:t>氏名</a:t>
              </a:r>
              <a:r>
                <a:rPr kumimoji="1"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D814BFD9-C1C0-4BAD-8389-27AD87CC09C5}"/>
                </a:ext>
              </a:extLst>
            </p:cNvPr>
            <p:cNvSpPr/>
            <p:nvPr/>
          </p:nvSpPr>
          <p:spPr>
            <a:xfrm>
              <a:off x="711200" y="2810167"/>
              <a:ext cx="4562764" cy="240147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691CC6E-3CE1-41AD-B5B4-4DB4E9ECD477}"/>
                </a:ext>
              </a:extLst>
            </p:cNvPr>
            <p:cNvSpPr txBox="1"/>
            <p:nvPr/>
          </p:nvSpPr>
          <p:spPr>
            <a:xfrm>
              <a:off x="628071" y="3214703"/>
              <a:ext cx="1592614" cy="31831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1100" dirty="0"/>
                <a:t>メールアドレス</a:t>
              </a:r>
              <a:r>
                <a:rPr kumimoji="1"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47431266-081D-4CD7-B72B-D828FFEA0398}"/>
                </a:ext>
              </a:extLst>
            </p:cNvPr>
            <p:cNvSpPr/>
            <p:nvPr/>
          </p:nvSpPr>
          <p:spPr>
            <a:xfrm>
              <a:off x="701963" y="3524825"/>
              <a:ext cx="4562764" cy="240147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697A5C4-A9BF-4070-AB73-1C862EAEF8D8}"/>
                </a:ext>
              </a:extLst>
            </p:cNvPr>
            <p:cNvSpPr txBox="1"/>
            <p:nvPr/>
          </p:nvSpPr>
          <p:spPr>
            <a:xfrm>
              <a:off x="637307" y="3863538"/>
              <a:ext cx="2115129" cy="31403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1100" dirty="0"/>
                <a:t>メールアドレス確認</a:t>
              </a:r>
              <a:r>
                <a:rPr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A12F6481-8660-4545-8D8F-B6301C089C1D}"/>
                </a:ext>
              </a:extLst>
            </p:cNvPr>
            <p:cNvSpPr/>
            <p:nvPr/>
          </p:nvSpPr>
          <p:spPr>
            <a:xfrm>
              <a:off x="701963" y="4160256"/>
              <a:ext cx="4562764" cy="240149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4595C63-78DB-47B4-BB41-7A5969DB2547}"/>
              </a:ext>
            </a:extLst>
          </p:cNvPr>
          <p:cNvGrpSpPr/>
          <p:nvPr/>
        </p:nvGrpSpPr>
        <p:grpSpPr>
          <a:xfrm>
            <a:off x="618834" y="3455519"/>
            <a:ext cx="4636657" cy="1775691"/>
            <a:chOff x="637307" y="1828800"/>
            <a:chExt cx="4636657" cy="259700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D99F211-09B5-4161-B20B-A4E080FB6DA9}"/>
                </a:ext>
              </a:extLst>
            </p:cNvPr>
            <p:cNvSpPr txBox="1"/>
            <p:nvPr/>
          </p:nvSpPr>
          <p:spPr>
            <a:xfrm>
              <a:off x="637309" y="1828800"/>
              <a:ext cx="1043709" cy="24014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1100" dirty="0"/>
                <a:t>連絡先</a:t>
              </a:r>
              <a:r>
                <a:rPr kumimoji="1"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BA298B30-5841-4808-92D5-61B7FB44F26B}"/>
                </a:ext>
              </a:extLst>
            </p:cNvPr>
            <p:cNvSpPr/>
            <p:nvPr/>
          </p:nvSpPr>
          <p:spPr>
            <a:xfrm>
              <a:off x="711200" y="2142837"/>
              <a:ext cx="4562764" cy="240146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A031719-A955-43EB-9B20-490AA63FA31F}"/>
                </a:ext>
              </a:extLst>
            </p:cNvPr>
            <p:cNvSpPr txBox="1"/>
            <p:nvPr/>
          </p:nvSpPr>
          <p:spPr>
            <a:xfrm>
              <a:off x="637308" y="2486923"/>
              <a:ext cx="1043709" cy="31403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1100" dirty="0"/>
                <a:t>郵便番号</a:t>
              </a:r>
              <a:r>
                <a:rPr kumimoji="1"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D4A57F45-52C8-4BDE-8604-A21F514A81E9}"/>
                </a:ext>
              </a:extLst>
            </p:cNvPr>
            <p:cNvSpPr/>
            <p:nvPr/>
          </p:nvSpPr>
          <p:spPr>
            <a:xfrm>
              <a:off x="711200" y="2810167"/>
              <a:ext cx="4562764" cy="240147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E345BC2-C04D-4EB1-BC03-864F78F4665E}"/>
                </a:ext>
              </a:extLst>
            </p:cNvPr>
            <p:cNvSpPr txBox="1"/>
            <p:nvPr/>
          </p:nvSpPr>
          <p:spPr>
            <a:xfrm>
              <a:off x="637308" y="3175008"/>
              <a:ext cx="1043709" cy="31403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1100" dirty="0"/>
                <a:t>住所１</a:t>
              </a:r>
              <a:r>
                <a:rPr kumimoji="1"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E72291E2-CD27-4B8E-9D3F-4EBD89C9B7F4}"/>
                </a:ext>
              </a:extLst>
            </p:cNvPr>
            <p:cNvSpPr/>
            <p:nvPr/>
          </p:nvSpPr>
          <p:spPr>
            <a:xfrm>
              <a:off x="711200" y="3484417"/>
              <a:ext cx="4562764" cy="240148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A0E95C7-AE08-4AD9-8241-158A06EDC3E6}"/>
                </a:ext>
              </a:extLst>
            </p:cNvPr>
            <p:cNvSpPr txBox="1"/>
            <p:nvPr/>
          </p:nvSpPr>
          <p:spPr>
            <a:xfrm>
              <a:off x="637307" y="3818406"/>
              <a:ext cx="1043709" cy="31403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1100" dirty="0"/>
                <a:t>住所</a:t>
              </a:r>
              <a:r>
                <a:rPr kumimoji="1" lang="en-US" altLang="ja-JP" sz="1100" dirty="0"/>
                <a:t>2</a:t>
              </a:r>
              <a:endParaRPr kumimoji="1" lang="ja-JP" altLang="en-US" sz="1100" dirty="0"/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8D334A27-9C46-417E-A8E0-993973BDCEAB}"/>
                </a:ext>
              </a:extLst>
            </p:cNvPr>
            <p:cNvSpPr/>
            <p:nvPr/>
          </p:nvSpPr>
          <p:spPr>
            <a:xfrm>
              <a:off x="711200" y="4185652"/>
              <a:ext cx="4562764" cy="240148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39E40F5A-D978-4C72-941D-E4CB78D9C0C6}"/>
              </a:ext>
            </a:extLst>
          </p:cNvPr>
          <p:cNvGrpSpPr/>
          <p:nvPr/>
        </p:nvGrpSpPr>
        <p:grpSpPr>
          <a:xfrm>
            <a:off x="618834" y="5316418"/>
            <a:ext cx="4636656" cy="835206"/>
            <a:chOff x="637308" y="1828800"/>
            <a:chExt cx="4636656" cy="1221514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A770F550-418E-449F-AFFA-D47D35171228}"/>
                </a:ext>
              </a:extLst>
            </p:cNvPr>
            <p:cNvSpPr txBox="1"/>
            <p:nvPr/>
          </p:nvSpPr>
          <p:spPr>
            <a:xfrm>
              <a:off x="637309" y="1828800"/>
              <a:ext cx="1043709" cy="24014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kumimoji="1" lang="ja-JP" altLang="en-US" sz="1100" dirty="0"/>
                <a:t>パスワード</a:t>
              </a:r>
              <a:r>
                <a:rPr kumimoji="1" lang="en-US" altLang="ja-JP" sz="1100" dirty="0"/>
                <a:t>*</a:t>
              </a:r>
              <a:endParaRPr kumimoji="1" lang="ja-JP" altLang="en-US" sz="1100" dirty="0"/>
            </a:p>
          </p:txBody>
        </p:sp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ADBB8447-9BD6-4A2B-B677-F0B09D45AF02}"/>
                </a:ext>
              </a:extLst>
            </p:cNvPr>
            <p:cNvSpPr/>
            <p:nvPr/>
          </p:nvSpPr>
          <p:spPr>
            <a:xfrm>
              <a:off x="711200" y="2142837"/>
              <a:ext cx="4562764" cy="240146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32D019AF-3B50-4D11-A157-95A8300B0ED2}"/>
                </a:ext>
              </a:extLst>
            </p:cNvPr>
            <p:cNvSpPr txBox="1"/>
            <p:nvPr/>
          </p:nvSpPr>
          <p:spPr>
            <a:xfrm>
              <a:off x="637308" y="2486923"/>
              <a:ext cx="1779132" cy="32324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ja-JP" altLang="en-US" sz="1100" dirty="0"/>
                <a:t>パスワード確認*</a:t>
              </a:r>
              <a:endParaRPr lang="en-US" altLang="ja-JP" sz="1100" dirty="0"/>
            </a:p>
            <a:p>
              <a:endParaRPr kumimoji="1" lang="ja-JP" altLang="en-US" sz="1100" dirty="0"/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70534CE8-4454-4B08-A651-66157A81CBBD}"/>
                </a:ext>
              </a:extLst>
            </p:cNvPr>
            <p:cNvSpPr/>
            <p:nvPr/>
          </p:nvSpPr>
          <p:spPr>
            <a:xfrm>
              <a:off x="711200" y="2810167"/>
              <a:ext cx="4562764" cy="240147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9D29BF-A24C-4892-8A74-3B7638A3DB12}"/>
              </a:ext>
            </a:extLst>
          </p:cNvPr>
          <p:cNvSpPr txBox="1"/>
          <p:nvPr/>
        </p:nvSpPr>
        <p:spPr>
          <a:xfrm>
            <a:off x="461636" y="301839"/>
            <a:ext cx="3764131" cy="5859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kumimoji="1" lang="ja-JP" altLang="en-US" sz="1800" dirty="0"/>
              <a:t>アカウント新規作成画面</a:t>
            </a: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71900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1B965B-388C-4512-96AE-92E07124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4745C8-77DD-4690-A9C7-207BE8F01384}"/>
              </a:ext>
            </a:extLst>
          </p:cNvPr>
          <p:cNvSpPr/>
          <p:nvPr/>
        </p:nvSpPr>
        <p:spPr>
          <a:xfrm>
            <a:off x="443883" y="1376040"/>
            <a:ext cx="8256234" cy="5086905"/>
          </a:xfrm>
          <a:prstGeom prst="rect">
            <a:avLst/>
          </a:prstGeom>
          <a:solidFill>
            <a:srgbClr val="F3F3F3">
              <a:alpha val="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BD31B4-BCAC-4BEC-91A8-EC5918D29DF9}"/>
              </a:ext>
            </a:extLst>
          </p:cNvPr>
          <p:cNvGrpSpPr/>
          <p:nvPr/>
        </p:nvGrpSpPr>
        <p:grpSpPr>
          <a:xfrm>
            <a:off x="461639" y="1367157"/>
            <a:ext cx="8256233" cy="399501"/>
            <a:chOff x="461639" y="1367157"/>
            <a:chExt cx="8256233" cy="399501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62CE795-3DB3-4235-BA85-AAA41C1DED9B}"/>
                </a:ext>
              </a:extLst>
            </p:cNvPr>
            <p:cNvSpPr/>
            <p:nvPr/>
          </p:nvSpPr>
          <p:spPr>
            <a:xfrm>
              <a:off x="461639" y="1384917"/>
              <a:ext cx="8256233" cy="3728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AE1F30C-3241-45C4-8121-B2B83492D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590" y="1384917"/>
              <a:ext cx="375522" cy="381741"/>
            </a:xfrm>
            <a:prstGeom prst="rect">
              <a:avLst/>
            </a:prstGeom>
            <a:grpFill/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A73B898-081F-436C-89A6-7BAC7BD1C95C}"/>
                </a:ext>
              </a:extLst>
            </p:cNvPr>
            <p:cNvSpPr/>
            <p:nvPr/>
          </p:nvSpPr>
          <p:spPr>
            <a:xfrm>
              <a:off x="1162968" y="1367157"/>
              <a:ext cx="1180733" cy="38174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/>
                <a:t>サイト名</a:t>
              </a: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EE0829A-7151-484C-8EDD-7B0240F87DD8}"/>
              </a:ext>
            </a:extLst>
          </p:cNvPr>
          <p:cNvSpPr/>
          <p:nvPr/>
        </p:nvSpPr>
        <p:spPr>
          <a:xfrm>
            <a:off x="443883" y="1771650"/>
            <a:ext cx="1489692" cy="4691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>
                <a:solidFill>
                  <a:schemeClr val="bg2">
                    <a:lumMod val="90000"/>
                  </a:schemeClr>
                </a:solidFill>
              </a:rPr>
              <a:t>商品登録</a:t>
            </a:r>
            <a:endParaRPr kumimoji="1" lang="en-US" altLang="ja-JP" sz="1000" dirty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endParaRPr lang="en-US" altLang="ja-JP" sz="1000" dirty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r>
              <a:rPr lang="ja-JP" altLang="en-US" sz="1000" dirty="0">
                <a:solidFill>
                  <a:schemeClr val="bg2">
                    <a:lumMod val="90000"/>
                  </a:schemeClr>
                </a:solidFill>
              </a:rPr>
              <a:t>発送状況</a:t>
            </a:r>
            <a:endParaRPr lang="en-US" altLang="ja-JP" sz="1000" dirty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endParaRPr lang="en-US" altLang="ja-JP" sz="1000" dirty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bg2">
                    <a:lumMod val="90000"/>
                  </a:schemeClr>
                </a:solidFill>
              </a:rPr>
              <a:t>在庫状況</a:t>
            </a:r>
            <a:endParaRPr kumimoji="1" lang="en-US" altLang="ja-JP" sz="1000" dirty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endParaRPr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endParaRPr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endParaRPr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endParaRPr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endParaRPr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endParaRPr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endParaRPr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endParaRPr lang="en-US" altLang="ja-JP" sz="1000" dirty="0"/>
          </a:p>
          <a:p>
            <a:pPr algn="ctr"/>
            <a:endParaRPr kumimoji="1" lang="ja-JP" altLang="en-US" sz="10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F505342-7250-4E1B-B325-F4A759DFC54C}"/>
              </a:ext>
            </a:extLst>
          </p:cNvPr>
          <p:cNvSpPr/>
          <p:nvPr/>
        </p:nvSpPr>
        <p:spPr>
          <a:xfrm>
            <a:off x="518789" y="1933575"/>
            <a:ext cx="1348111" cy="314325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/>
              <a:t>ダッシュボード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FFCBAD1-7AF8-48BE-BAF6-658FE8E6B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1392366"/>
            <a:ext cx="362001" cy="314369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AA32E5F-42AF-4A6B-9630-C2C994734949}"/>
              </a:ext>
            </a:extLst>
          </p:cNvPr>
          <p:cNvGrpSpPr/>
          <p:nvPr/>
        </p:nvGrpSpPr>
        <p:grpSpPr>
          <a:xfrm>
            <a:off x="2095500" y="1933575"/>
            <a:ext cx="1489692" cy="1495425"/>
            <a:chOff x="2095500" y="1933575"/>
            <a:chExt cx="1489692" cy="1495425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FBF8BDD2-279C-4795-A41F-434BAC49A195}"/>
                </a:ext>
              </a:extLst>
            </p:cNvPr>
            <p:cNvSpPr/>
            <p:nvPr/>
          </p:nvSpPr>
          <p:spPr>
            <a:xfrm>
              <a:off x="2095500" y="1933575"/>
              <a:ext cx="1489692" cy="1495425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5CF813-5824-4203-8FFE-2CBE37988B70}"/>
                </a:ext>
              </a:extLst>
            </p:cNvPr>
            <p:cNvSpPr/>
            <p:nvPr/>
          </p:nvSpPr>
          <p:spPr>
            <a:xfrm>
              <a:off x="2095500" y="1933575"/>
              <a:ext cx="1489692" cy="37286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/>
                <a:t>売上高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D87B436-71CC-4798-A887-45DE7811DD22}"/>
              </a:ext>
            </a:extLst>
          </p:cNvPr>
          <p:cNvGrpSpPr/>
          <p:nvPr/>
        </p:nvGrpSpPr>
        <p:grpSpPr>
          <a:xfrm>
            <a:off x="4349815" y="1867224"/>
            <a:ext cx="1489692" cy="1495425"/>
            <a:chOff x="2095500" y="1933575"/>
            <a:chExt cx="1489692" cy="1495425"/>
          </a:xfrm>
          <a:solidFill>
            <a:schemeClr val="tx2">
              <a:lumMod val="75000"/>
            </a:schemeClr>
          </a:solidFill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10403CE-8AE8-4CEC-8273-6A12FC9FC045}"/>
                </a:ext>
              </a:extLst>
            </p:cNvPr>
            <p:cNvSpPr/>
            <p:nvPr/>
          </p:nvSpPr>
          <p:spPr>
            <a:xfrm>
              <a:off x="2095500" y="1933575"/>
              <a:ext cx="1489692" cy="1495425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9C38BA48-81EC-4616-8C46-F00B8ACB8F1E}"/>
                </a:ext>
              </a:extLst>
            </p:cNvPr>
            <p:cNvSpPr/>
            <p:nvPr/>
          </p:nvSpPr>
          <p:spPr>
            <a:xfrm>
              <a:off x="2095500" y="1933575"/>
              <a:ext cx="1489692" cy="372862"/>
            </a:xfrm>
            <a:prstGeom prst="rect">
              <a:avLst/>
            </a:prstGeom>
            <a:solidFill>
              <a:srgbClr val="0099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/>
                <a:t>費用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DD30E81-61D5-4238-B59E-1F35E0DAE7B4}"/>
              </a:ext>
            </a:extLst>
          </p:cNvPr>
          <p:cNvGrpSpPr/>
          <p:nvPr/>
        </p:nvGrpSpPr>
        <p:grpSpPr>
          <a:xfrm>
            <a:off x="5396882" y="1927455"/>
            <a:ext cx="1489692" cy="1495425"/>
            <a:chOff x="2095500" y="1933575"/>
            <a:chExt cx="1489692" cy="1495425"/>
          </a:xfrm>
          <a:solidFill>
            <a:schemeClr val="tx2">
              <a:lumMod val="75000"/>
            </a:schemeClr>
          </a:solidFill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C456B9F-8AAB-48B0-93A5-8FAD0BE19E71}"/>
                </a:ext>
              </a:extLst>
            </p:cNvPr>
            <p:cNvSpPr/>
            <p:nvPr/>
          </p:nvSpPr>
          <p:spPr>
            <a:xfrm>
              <a:off x="2095500" y="1933575"/>
              <a:ext cx="1489692" cy="1495425"/>
            </a:xfrm>
            <a:prstGeom prst="rect">
              <a:avLst/>
            </a:prstGeom>
            <a:solidFill>
              <a:srgbClr val="6600FF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D411A94-58BA-46DB-A088-84DA5610D955}"/>
                </a:ext>
              </a:extLst>
            </p:cNvPr>
            <p:cNvSpPr/>
            <p:nvPr/>
          </p:nvSpPr>
          <p:spPr>
            <a:xfrm>
              <a:off x="2095500" y="1933575"/>
              <a:ext cx="1489692" cy="372862"/>
            </a:xfrm>
            <a:prstGeom prst="rect">
              <a:avLst/>
            </a:prstGeom>
            <a:solidFill>
              <a:srgbClr val="3333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/>
                <a:t>利益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BA2E7F5-09B4-498C-B10A-AA00FA0F7221}"/>
              </a:ext>
            </a:extLst>
          </p:cNvPr>
          <p:cNvGrpSpPr/>
          <p:nvPr/>
        </p:nvGrpSpPr>
        <p:grpSpPr>
          <a:xfrm>
            <a:off x="7040420" y="1927455"/>
            <a:ext cx="1489692" cy="1495425"/>
            <a:chOff x="2095500" y="1933575"/>
            <a:chExt cx="1489692" cy="1495425"/>
          </a:xfrm>
          <a:solidFill>
            <a:schemeClr val="accent4">
              <a:lumMod val="75000"/>
            </a:schemeClr>
          </a:solidFill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586ECAA-46C7-4DA8-BED1-7BC0BBDE0EF7}"/>
                </a:ext>
              </a:extLst>
            </p:cNvPr>
            <p:cNvSpPr/>
            <p:nvPr/>
          </p:nvSpPr>
          <p:spPr>
            <a:xfrm>
              <a:off x="2095500" y="1933575"/>
              <a:ext cx="1489692" cy="14954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456E6B9-1F06-4868-AB08-F1FB0D11414F}"/>
                </a:ext>
              </a:extLst>
            </p:cNvPr>
            <p:cNvSpPr/>
            <p:nvPr/>
          </p:nvSpPr>
          <p:spPr>
            <a:xfrm>
              <a:off x="2095500" y="1933575"/>
              <a:ext cx="1489692" cy="3728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/>
                <a:t>売上目標</a:t>
              </a:r>
            </a:p>
          </p:txBody>
        </p:sp>
      </p:grpSp>
      <p:graphicFrame>
        <p:nvGraphicFramePr>
          <p:cNvPr id="31" name="グラフ 30">
            <a:extLst>
              <a:ext uri="{FF2B5EF4-FFF2-40B4-BE49-F238E27FC236}">
                <a16:creationId xmlns:a16="http://schemas.microsoft.com/office/drawing/2014/main" id="{8F6AC3D5-5D37-4BED-884D-9618D817E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7161917"/>
              </p:ext>
            </p:extLst>
          </p:nvPr>
        </p:nvGraphicFramePr>
        <p:xfrm>
          <a:off x="2095500" y="3683779"/>
          <a:ext cx="3140383" cy="2512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グラフ 33">
            <a:extLst>
              <a:ext uri="{FF2B5EF4-FFF2-40B4-BE49-F238E27FC236}">
                <a16:creationId xmlns:a16="http://schemas.microsoft.com/office/drawing/2014/main" id="{A9517707-4E7A-48BD-8EEF-E63F43002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510612"/>
              </p:ext>
            </p:extLst>
          </p:nvPr>
        </p:nvGraphicFramePr>
        <p:xfrm>
          <a:off x="5396883" y="3679342"/>
          <a:ext cx="3133230" cy="2512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テキスト ボックス 1">
            <a:extLst>
              <a:ext uri="{FF2B5EF4-FFF2-40B4-BE49-F238E27FC236}">
                <a16:creationId xmlns:a16="http://schemas.microsoft.com/office/drawing/2014/main" id="{4E7B66DD-0A40-4E73-AEB4-B83DC71B7630}"/>
              </a:ext>
            </a:extLst>
          </p:cNvPr>
          <p:cNvSpPr txBox="1"/>
          <p:nvPr/>
        </p:nvSpPr>
        <p:spPr>
          <a:xfrm>
            <a:off x="6393894" y="5144317"/>
            <a:ext cx="735106" cy="19124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600" dirty="0">
                <a:solidFill>
                  <a:schemeClr val="bg1"/>
                </a:solidFill>
              </a:rPr>
              <a:t>20</a:t>
            </a:r>
            <a:r>
              <a:rPr lang="ja-JP" altLang="en-US" sz="600" dirty="0">
                <a:solidFill>
                  <a:schemeClr val="bg1"/>
                </a:solidFill>
              </a:rPr>
              <a:t>代女性</a:t>
            </a:r>
          </a:p>
        </p:txBody>
      </p:sp>
      <p:sp>
        <p:nvSpPr>
          <p:cNvPr id="36" name="テキスト ボックス 1">
            <a:extLst>
              <a:ext uri="{FF2B5EF4-FFF2-40B4-BE49-F238E27FC236}">
                <a16:creationId xmlns:a16="http://schemas.microsoft.com/office/drawing/2014/main" id="{0193CDAA-EBE8-44D4-B5CE-CC5EB2595E04}"/>
              </a:ext>
            </a:extLst>
          </p:cNvPr>
          <p:cNvSpPr txBox="1"/>
          <p:nvPr/>
        </p:nvSpPr>
        <p:spPr>
          <a:xfrm>
            <a:off x="6393894" y="4681615"/>
            <a:ext cx="735106" cy="19124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600" dirty="0">
                <a:solidFill>
                  <a:schemeClr val="bg1"/>
                </a:solidFill>
              </a:rPr>
              <a:t>30</a:t>
            </a:r>
            <a:r>
              <a:rPr lang="ja-JP" altLang="en-US" sz="600" dirty="0">
                <a:solidFill>
                  <a:schemeClr val="bg1"/>
                </a:solidFill>
              </a:rPr>
              <a:t>代男性</a:t>
            </a:r>
          </a:p>
        </p:txBody>
      </p:sp>
      <p:sp>
        <p:nvSpPr>
          <p:cNvPr id="37" name="テキスト ボックス 1">
            <a:extLst>
              <a:ext uri="{FF2B5EF4-FFF2-40B4-BE49-F238E27FC236}">
                <a16:creationId xmlns:a16="http://schemas.microsoft.com/office/drawing/2014/main" id="{55DD8A17-B672-4EB9-A7EB-4FC887BE46E0}"/>
              </a:ext>
            </a:extLst>
          </p:cNvPr>
          <p:cNvSpPr txBox="1"/>
          <p:nvPr/>
        </p:nvSpPr>
        <p:spPr>
          <a:xfrm>
            <a:off x="6620056" y="4390303"/>
            <a:ext cx="735106" cy="19124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600" dirty="0">
                <a:solidFill>
                  <a:schemeClr val="bg1"/>
                </a:solidFill>
              </a:rPr>
              <a:t>40</a:t>
            </a:r>
            <a:r>
              <a:rPr lang="ja-JP" altLang="en-US" sz="600" dirty="0">
                <a:solidFill>
                  <a:schemeClr val="bg1"/>
                </a:solidFill>
              </a:rPr>
              <a:t>代男性</a:t>
            </a:r>
          </a:p>
        </p:txBody>
      </p:sp>
    </p:spTree>
    <p:extLst>
      <p:ext uri="{BB962C8B-B14F-4D97-AF65-F5344CB8AC3E}">
        <p14:creationId xmlns:p14="http://schemas.microsoft.com/office/powerpoint/2010/main" val="231651099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L Template A4 for IR (1)">
  <a:themeElements>
    <a:clrScheme name="PERSOL2">
      <a:dk1>
        <a:sysClr val="windowText" lastClr="000000"/>
      </a:dk1>
      <a:lt1>
        <a:sysClr val="window" lastClr="FFFFFF"/>
      </a:lt1>
      <a:dk2>
        <a:srgbClr val="97999B"/>
      </a:dk2>
      <a:lt2>
        <a:srgbClr val="D9D9D6"/>
      </a:lt2>
      <a:accent1>
        <a:srgbClr val="003D4C"/>
      </a:accent1>
      <a:accent2>
        <a:srgbClr val="6399AE"/>
      </a:accent2>
      <a:accent3>
        <a:srgbClr val="FFB81C"/>
      </a:accent3>
      <a:accent4>
        <a:srgbClr val="AB2328"/>
      </a:accent4>
      <a:accent5>
        <a:srgbClr val="BBBCBC"/>
      </a:accent5>
      <a:accent6>
        <a:srgbClr val="53565A"/>
      </a:accent6>
      <a:hlink>
        <a:srgbClr val="00C8C8"/>
      </a:hlink>
      <a:folHlink>
        <a:srgbClr val="FFE900"/>
      </a:folHlink>
    </a:clrScheme>
    <a:fontScheme name="PERSOL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Autofit/>
      </a:bodyPr>
      <a:lstStyle>
        <a:defPPr>
          <a:defRPr sz="18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95</Words>
  <Application>Microsoft Office PowerPoint</Application>
  <PresentationFormat>画面に合わせる (4:3)</PresentationFormat>
  <Paragraphs>64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メイリオ</vt:lpstr>
      <vt:lpstr>Arial</vt:lpstr>
      <vt:lpstr>Verdana</vt:lpstr>
      <vt:lpstr>PERSOL Template A4 for IR (1)</vt:lpstr>
      <vt:lpstr>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宮本 慧司</dc:creator>
  <cp:lastModifiedBy>宮本 慧司</cp:lastModifiedBy>
  <cp:revision>11</cp:revision>
  <dcterms:created xsi:type="dcterms:W3CDTF">2019-12-25T16:09:07Z</dcterms:created>
  <dcterms:modified xsi:type="dcterms:W3CDTF">2019-12-25T18:00:27Z</dcterms:modified>
</cp:coreProperties>
</file>