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59" r:id="rId8"/>
    <p:sldId id="258" r:id="rId9"/>
    <p:sldId id="257" r:id="rId10"/>
    <p:sldId id="260" r:id="rId11"/>
    <p:sldId id="261" r:id="rId12"/>
    <p:sldId id="262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7" r:id="rId22"/>
    <p:sldId id="276" r:id="rId23"/>
    <p:sldId id="29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87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DFC3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58438" cy="2396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Library </a:t>
            </a:r>
            <a:r>
              <a:rPr lang="en-US" dirty="0" smtClean="0"/>
              <a:t>to help </a:t>
            </a:r>
            <a:r>
              <a:rPr lang="en-US" dirty="0"/>
              <a:t>create </a:t>
            </a:r>
            <a:r>
              <a:rPr lang="en-US" dirty="0" smtClean="0"/>
              <a:t>PROGRAMS WITH simple and efficient concurrency, strongly testable functions, and separation of data and functions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DFC3 supports and ENABLES the following SOFTWARE design FEATURES:</a:t>
            </a:r>
          </a:p>
          <a:p>
            <a:r>
              <a:rPr lang="en-US" dirty="0" smtClean="0"/>
              <a:t>- Mutable Program State Data</a:t>
            </a:r>
          </a:p>
          <a:p>
            <a:r>
              <a:rPr lang="en-US" dirty="0" smtClean="0"/>
              <a:t>- Immutable Function State</a:t>
            </a:r>
          </a:p>
          <a:p>
            <a:r>
              <a:rPr lang="en-US" dirty="0" smtClean="0"/>
              <a:t>- Seamless and Efficient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also created with the (define) function:</a:t>
            </a:r>
          </a:p>
          <a:p>
            <a:pPr lvl="1"/>
            <a:r>
              <a:rPr lang="en-US" dirty="0" smtClean="0"/>
              <a:t>(define (function-name arg1 …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;function statements</a:t>
            </a:r>
            <a:br>
              <a:rPr lang="en-US" dirty="0" smtClean="0"/>
            </a:br>
            <a:r>
              <a:rPr lang="en-US" dirty="0" smtClean="0"/>
              <a:t>  ;last returned value is the return value of the function)</a:t>
            </a:r>
          </a:p>
          <a:p>
            <a:r>
              <a:rPr lang="en-US" dirty="0" smtClean="0"/>
              <a:t>Functions are invoked with parenthesis:</a:t>
            </a:r>
          </a:p>
          <a:p>
            <a:pPr lvl="1"/>
            <a:r>
              <a:rPr lang="en-US" dirty="0" smtClean="0"/>
              <a:t>(+ 1 2 3) ;the ‘+’ function returns 6 here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printf</a:t>
            </a:r>
            <a:r>
              <a:rPr lang="en-US" dirty="0" smtClean="0"/>
              <a:t> “Hello World!\n”) ;the ‘</a:t>
            </a:r>
            <a:r>
              <a:rPr lang="en-US" dirty="0" err="1" smtClean="0"/>
              <a:t>printf</a:t>
            </a:r>
            <a:r>
              <a:rPr lang="en-US" dirty="0" smtClean="0"/>
              <a:t>’ function prints “Hello World!”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7877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supports many control statements, the most common are (if) and (when)</a:t>
            </a:r>
          </a:p>
          <a:p>
            <a:pPr lvl="1"/>
            <a:r>
              <a:rPr lang="en-US" dirty="0" smtClean="0"/>
              <a:t>(if my-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-equals-false)</a:t>
            </a:r>
          </a:p>
          <a:p>
            <a:pPr lvl="1"/>
            <a:r>
              <a:rPr lang="en-US" dirty="0" smtClean="0"/>
              <a:t>(when my-</a:t>
            </a:r>
            <a:r>
              <a:rPr lang="en-US" dirty="0" err="1" smtClean="0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-equals-true)</a:t>
            </a:r>
          </a:p>
        </p:txBody>
      </p:sp>
    </p:spTree>
    <p:extLst>
      <p:ext uri="{BB962C8B-B14F-4D97-AF65-F5344CB8AC3E}">
        <p14:creationId xmlns:p14="http://schemas.microsoft.com/office/powerpoint/2010/main" val="1028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example:</a:t>
            </a:r>
          </a:p>
          <a:p>
            <a:pPr lvl="1"/>
            <a:r>
              <a:rPr lang="en-US" dirty="0" smtClean="0"/>
              <a:t>(define (my-foo-function </a:t>
            </a:r>
            <a:r>
              <a:rPr lang="en-US" dirty="0" err="1" smtClean="0"/>
              <a:t>arg</a:t>
            </a:r>
            <a:r>
              <a:rPr lang="en-US" dirty="0" smtClean="0"/>
              <a:t>-a </a:t>
            </a:r>
            <a:r>
              <a:rPr lang="en-US" dirty="0" err="1" smtClean="0"/>
              <a:t>arg</a:t>
            </a:r>
            <a:r>
              <a:rPr lang="en-US" dirty="0" smtClean="0"/>
              <a:t>-b)</a:t>
            </a:r>
            <a:br>
              <a:rPr lang="en-US" dirty="0" smtClean="0"/>
            </a:br>
            <a:r>
              <a:rPr lang="en-US" dirty="0" smtClean="0"/>
              <a:t>  (if </a:t>
            </a:r>
            <a:r>
              <a:rPr lang="en-US" dirty="0" err="1" smtClean="0"/>
              <a:t>arg</a:t>
            </a:r>
            <a:r>
              <a:rPr lang="en-US" dirty="0" smtClean="0"/>
              <a:t>-a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err="1" smtClean="0"/>
              <a:t>arg</a:t>
            </a:r>
            <a:r>
              <a:rPr lang="en-US" dirty="0" smtClean="0"/>
              <a:t>-a: ~a\n” </a:t>
            </a:r>
            <a:r>
              <a:rPr lang="en-US" dirty="0" err="1" smtClean="0"/>
              <a:t>arg</a:t>
            </a:r>
            <a:r>
              <a:rPr lang="en-US" dirty="0" smtClean="0"/>
              <a:t>-a)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err="1" smtClean="0"/>
              <a:t>arg</a:t>
            </a:r>
            <a:r>
              <a:rPr lang="en-US" dirty="0" smtClean="0"/>
              <a:t>-b: ~a\n” </a:t>
            </a:r>
            <a:r>
              <a:rPr lang="en-US" dirty="0" err="1" smtClean="0"/>
              <a:t>arg</a:t>
            </a:r>
            <a:r>
              <a:rPr lang="en-US" dirty="0" smtClean="0"/>
              <a:t>-b)))</a:t>
            </a:r>
          </a:p>
          <a:p>
            <a:pPr lvl="1"/>
            <a:r>
              <a:rPr lang="en-US" dirty="0" smtClean="0"/>
              <a:t>(my-foo-function #t “</a:t>
            </a:r>
            <a:r>
              <a:rPr lang="en-US" dirty="0" err="1"/>
              <a:t>a</a:t>
            </a:r>
            <a:r>
              <a:rPr lang="en-US" dirty="0" err="1" smtClean="0"/>
              <a:t>rg</a:t>
            </a:r>
            <a:r>
              <a:rPr lang="en-US" dirty="0" smtClean="0"/>
              <a:t>-a was True!”) ; prints “Printing </a:t>
            </a:r>
            <a:r>
              <a:rPr lang="en-US" dirty="0" err="1" smtClean="0"/>
              <a:t>arg</a:t>
            </a:r>
            <a:r>
              <a:rPr lang="en-US" dirty="0" smtClean="0"/>
              <a:t>-a: </a:t>
            </a:r>
            <a:r>
              <a:rPr lang="en-US" dirty="0" err="1" smtClean="0"/>
              <a:t>arg</a:t>
            </a:r>
            <a:r>
              <a:rPr lang="en-US" dirty="0" smtClean="0"/>
              <a:t>-a was True!”</a:t>
            </a:r>
          </a:p>
          <a:p>
            <a:pPr lvl="1"/>
            <a:r>
              <a:rPr lang="en-US" dirty="0" smtClean="0"/>
              <a:t>(my-foo-function #f “foo text!”) ; prints “Printing </a:t>
            </a:r>
            <a:r>
              <a:rPr lang="en-US" dirty="0" err="1" smtClean="0"/>
              <a:t>arg</a:t>
            </a:r>
            <a:r>
              <a:rPr lang="en-US" dirty="0" smtClean="0"/>
              <a:t>-b: foo text!”</a:t>
            </a:r>
          </a:p>
        </p:txBody>
      </p:sp>
    </p:spTree>
    <p:extLst>
      <p:ext uri="{BB962C8B-B14F-4D97-AF65-F5344CB8AC3E}">
        <p14:creationId xmlns:p14="http://schemas.microsoft.com/office/powerpoint/2010/main" val="28760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Lisp?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</a:t>
            </a:r>
            <a:r>
              <a:rPr lang="en-US" dirty="0" err="1" smtClean="0"/>
              <a:t>Computepools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Computepools</a:t>
            </a:r>
            <a:r>
              <a:rPr lang="en-US" dirty="0" smtClean="0"/>
              <a:t> are containers of generic worker threads</a:t>
            </a:r>
          </a:p>
          <a:p>
            <a:r>
              <a:rPr lang="en-US" dirty="0" smtClean="0"/>
              <a:t>The worker threads evaluate tasks placed in their queues</a:t>
            </a:r>
          </a:p>
          <a:p>
            <a:r>
              <a:rPr lang="en-US" dirty="0" smtClean="0"/>
              <a:t>Tasks are bundles of program </a:t>
            </a:r>
            <a:r>
              <a:rPr lang="en-US" dirty="0" smtClean="0"/>
              <a:t>state and </a:t>
            </a:r>
            <a:r>
              <a:rPr lang="en-US" dirty="0" err="1" smtClean="0"/>
              <a:t>coroutine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coroutine</a:t>
            </a:r>
            <a:r>
              <a:rPr lang="en-US" dirty="0" smtClean="0"/>
              <a:t> is a </a:t>
            </a:r>
            <a:r>
              <a:rPr lang="en-US" dirty="0" smtClean="0"/>
              <a:t>function </a:t>
            </a:r>
            <a:r>
              <a:rPr lang="en-US" dirty="0" smtClean="0"/>
              <a:t>that can pause using a ‘yield’ function and resume </a:t>
            </a:r>
            <a:r>
              <a:rPr lang="en-US" dirty="0" smtClean="0"/>
              <a:t>at </a:t>
            </a:r>
            <a:r>
              <a:rPr lang="en-US" dirty="0" smtClean="0"/>
              <a:t>a later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276" y="7620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80" y="231226"/>
            <a:ext cx="8267799" cy="6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6" y="568848"/>
            <a:ext cx="6875632" cy="5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90778" cy="1478570"/>
          </a:xfrm>
        </p:spPr>
        <p:txBody>
          <a:bodyPr/>
          <a:lstStyle/>
          <a:p>
            <a:r>
              <a:rPr lang="en-US" dirty="0" smtClean="0"/>
              <a:t>Program State Management with </a:t>
            </a:r>
            <a:r>
              <a:rPr lang="en-US" dirty="0" err="1" smtClean="0"/>
              <a:t>Datapools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141413" y="1980182"/>
            <a:ext cx="9905999" cy="37243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containers where </a:t>
            </a:r>
            <a:r>
              <a:rPr lang="en-US" dirty="0" smtClean="0"/>
              <a:t>program data can be stored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Datapools</a:t>
            </a:r>
            <a:r>
              <a:rPr lang="en-US" dirty="0" smtClean="0"/>
              <a:t> </a:t>
            </a:r>
            <a:r>
              <a:rPr lang="en-US" dirty="0"/>
              <a:t>also store </a:t>
            </a:r>
            <a:r>
              <a:rPr lang="en-US" dirty="0" smtClean="0"/>
              <a:t>callbacks (message handlers)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connected to a </a:t>
            </a:r>
            <a:r>
              <a:rPr lang="en-US" dirty="0" err="1"/>
              <a:t>Computepool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stored in </a:t>
            </a:r>
            <a:r>
              <a:rPr lang="en-US" dirty="0" err="1"/>
              <a:t>datapools</a:t>
            </a:r>
            <a:r>
              <a:rPr lang="en-US" dirty="0"/>
              <a:t> is accessible to the </a:t>
            </a:r>
            <a:r>
              <a:rPr lang="en-US" dirty="0" err="1"/>
              <a:t>Computepool</a:t>
            </a:r>
            <a:r>
              <a:rPr lang="en-US" dirty="0"/>
              <a:t> worker </a:t>
            </a:r>
            <a:r>
              <a:rPr lang="en-US" dirty="0" smtClean="0"/>
              <a:t>threads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1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3" y="191001"/>
            <a:ext cx="8620887" cy="63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31" y="352838"/>
            <a:ext cx="8116480" cy="62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Code has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OOP-inflected programming languages, computer software becomes more verbose, less readable, less descriptive, and harder to modify and maintain</a:t>
            </a:r>
            <a:r>
              <a:rPr lang="en-US" dirty="0" smtClean="0"/>
              <a:t>.” – Richard Mansfield</a:t>
            </a:r>
          </a:p>
          <a:p>
            <a:r>
              <a:rPr lang="en-US" dirty="0"/>
              <a:t>“OOP is about taming complexity through modeling, but we have not mastered this yet, possibly because we have difficulty distinguishing real and accidental complexity</a:t>
            </a:r>
            <a:r>
              <a:rPr lang="en-US" dirty="0" smtClean="0"/>
              <a:t>.” – Oscar </a:t>
            </a:r>
            <a:r>
              <a:rPr lang="en-US" dirty="0" err="1" smtClean="0"/>
              <a:t>Nierstraz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7" y="287917"/>
            <a:ext cx="9437330" cy="60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Redirection to and From </a:t>
            </a:r>
            <a:r>
              <a:rPr lang="en-US" dirty="0" err="1" smtClean="0"/>
              <a:t>Computepool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Datapools</a:t>
            </a:r>
            <a:r>
              <a:rPr lang="en-US" dirty="0" smtClean="0"/>
              <a:t> can be retrieved </a:t>
            </a:r>
            <a:r>
              <a:rPr lang="en-US" dirty="0"/>
              <a:t>as input </a:t>
            </a:r>
            <a:r>
              <a:rPr lang="en-US" dirty="0" smtClean="0"/>
              <a:t>for </a:t>
            </a:r>
            <a:r>
              <a:rPr lang="en-US" dirty="0" err="1" smtClean="0"/>
              <a:t>Computepool</a:t>
            </a:r>
            <a:r>
              <a:rPr lang="en-US" dirty="0"/>
              <a:t> </a:t>
            </a:r>
            <a:r>
              <a:rPr lang="en-US" dirty="0" smtClean="0"/>
              <a:t>tasks</a:t>
            </a:r>
            <a:endParaRPr lang="en-US" dirty="0" smtClean="0"/>
          </a:p>
          <a:p>
            <a:r>
              <a:rPr lang="en-US" dirty="0" smtClean="0"/>
              <a:t>Output from a </a:t>
            </a:r>
            <a:r>
              <a:rPr lang="en-US" dirty="0" err="1" smtClean="0"/>
              <a:t>Computepool</a:t>
            </a:r>
            <a:r>
              <a:rPr lang="en-US" dirty="0" smtClean="0"/>
              <a:t> task can be </a:t>
            </a:r>
            <a:r>
              <a:rPr lang="en-US" dirty="0" smtClean="0"/>
              <a:t>redirected:</a:t>
            </a:r>
          </a:p>
          <a:p>
            <a:pPr lvl="1"/>
            <a:r>
              <a:rPr lang="en-US" dirty="0" smtClean="0"/>
              <a:t>back </a:t>
            </a:r>
            <a:r>
              <a:rPr lang="en-US" dirty="0" smtClean="0"/>
              <a:t>into </a:t>
            </a:r>
            <a:r>
              <a:rPr lang="en-US" dirty="0" err="1" smtClean="0"/>
              <a:t>Datapools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messages,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stored in asynchronous </a:t>
            </a:r>
            <a:r>
              <a:rPr lang="en-U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15" y="303126"/>
            <a:ext cx="8387600" cy="62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code examples - </a:t>
            </a:r>
            <a:r>
              <a:rPr lang="en-US" dirty="0" smtClean="0"/>
              <a:t>Questions </a:t>
            </a:r>
            <a:r>
              <a:rPr lang="en-US" dirty="0" smtClean="0"/>
              <a:t>on dfc3?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Code Examples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4128" y="2233445"/>
            <a:ext cx="9905999" cy="3541714"/>
          </a:xfrm>
        </p:spPr>
        <p:txBody>
          <a:bodyPr/>
          <a:lstStyle/>
          <a:p>
            <a:r>
              <a:rPr lang="en-US" dirty="0" smtClean="0"/>
              <a:t>Please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777" y="1431459"/>
            <a:ext cx="6086873" cy="46264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;defining a function named '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;generate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input argument 5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5))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;return nothing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(void))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Go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437" y="1618726"/>
            <a:ext cx="7219949" cy="4296299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(go-ex)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a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connected to a new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2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~a\n"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 new task for the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27))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;kill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8652"/>
            <a:ext cx="9905998" cy="1025724"/>
          </a:xfrm>
        </p:spPr>
        <p:txBody>
          <a:bodyPr/>
          <a:lstStyle/>
          <a:p>
            <a:r>
              <a:rPr lang="en-US" dirty="0" smtClean="0"/>
              <a:t>Message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0" y="885825"/>
            <a:ext cx="8315324" cy="5886449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(message-ex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several new variables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;message handlers activate when an incoming message has a matching type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[ex-message-type 'ex-type]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;creating a new message using our ex type and the payload value '6'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 (make-message ex-message-type 6)])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"this time you gave me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(register-message-handler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;use the generator instead of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ex-message-type) ;handler is called for incoming messages of this type)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our message to be handled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ex-message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632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-130375"/>
            <a:ext cx="9905998" cy="1025724"/>
          </a:xfrm>
        </p:spPr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73" y="781049"/>
            <a:ext cx="8126328" cy="579819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(yield-ex)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;make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only 1 worker thread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;make an asynchronous channel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(channel)])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"pre-yield\n")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;yield value is arbitrary, it is ignored by the worker threads. Generally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;only useful for user managed code where you expect yield results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(yield 0)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;this line blocks until there's something in the channel to get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"~a\n"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;the previous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cannot complete until this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completes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"hello-world!\n"))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2625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291" y="1199626"/>
            <a:ext cx="7744242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(testing-ex)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;reset global test values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(reset-test-results)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;start a new test section, automatically call (print-test-report) if this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;is not the first test-section invoked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(test-section "example testing")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"Is the output value true?"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#t)))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"Can we compare successfully?"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3)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4)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;print the aggregate results of the test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(print-test-report))</a:t>
            </a:r>
          </a:p>
        </p:txBody>
      </p:sp>
    </p:spTree>
    <p:extLst>
      <p:ext uri="{BB962C8B-B14F-4D97-AF65-F5344CB8AC3E}">
        <p14:creationId xmlns:p14="http://schemas.microsoft.com/office/powerpoint/2010/main" val="24703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State data and Functions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60013" cy="4237038"/>
          </a:xfrm>
        </p:spPr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smtClean="0"/>
              <a:t>best practice design </a:t>
            </a:r>
            <a:r>
              <a:rPr lang="en-US" dirty="0" smtClean="0"/>
              <a:t>mixes program state and program functionality by default</a:t>
            </a:r>
          </a:p>
          <a:p>
            <a:r>
              <a:rPr lang="en-US" dirty="0" smtClean="0"/>
              <a:t>Mixing program state with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makes testing difficult because program state must be simulated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unpredictable errors at unexpected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changes in one part of your program can unexpectedly break other parts</a:t>
            </a:r>
            <a:endParaRPr lang="en-US" dirty="0"/>
          </a:p>
          <a:p>
            <a:r>
              <a:rPr lang="en-US" dirty="0" smtClean="0"/>
              <a:t>If the only information </a:t>
            </a:r>
            <a:r>
              <a:rPr lang="en-US" dirty="0" smtClean="0"/>
              <a:t>functions can access is the API, these issues don’t happen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0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88" y="-130373"/>
            <a:ext cx="9905998" cy="1025724"/>
          </a:xfrm>
        </p:spPr>
        <p:txBody>
          <a:bodyPr/>
          <a:lstStyle/>
          <a:p>
            <a:r>
              <a:rPr lang="en-US" dirty="0" smtClean="0"/>
              <a:t>Interaction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135" y="666750"/>
            <a:ext cx="7545303" cy="603885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(interaction-ex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which passes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back and forth through channels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(pass-ball who in out pass-limit)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(intern-recursion who in out pass-limit)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;block till we get the ball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([ball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in)])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catches the ball\n" who)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(when (not (equal? pass-limit 0))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([new-limit (- pass-limit 1)])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ball)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throws the ball\n\n" who)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(intern-recursion who in out new-limit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(intern-recursion who in out pass-limit))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[ch1 (channel)]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[ch2 (channel)]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[pass-limit 3])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ch2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"Son" ch1 ch2 pass-limit))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"Dad" ch2 ch1 pass-limit))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66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smtClean="0"/>
              <a:t>Go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027279"/>
            <a:ext cx="8442050" cy="5421146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(redirect-go-ex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;setup our data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test-data 3)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outputs some data as a list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5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register our various data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;register a variable to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[test-data-key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redirected results will modify said data\n\n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(go) and redirect output to various places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(list (list '#:data test-data-key #f)))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9" y="0"/>
            <a:ext cx="9905998" cy="814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handler input and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27346"/>
            <a:ext cx="10469477" cy="596663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(redirect-handler-ex)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test-data 4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"test data initial value: ~a\n\n" test-data)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(let* ([data-key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'some-type]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;make a new message with specified type, content payload, and source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"arbitrary content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prints message content and a modified input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(output-modified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"message content: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(let* ([a (car input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[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new-a (+ a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 new-a))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(register-message-handler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output-modified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;list of input to gather from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'#:data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;specify return destinations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;send a message to our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;wait for the handler to finish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 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ntest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data's new value: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;print the modified field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6274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-113329"/>
            <a:ext cx="9905998" cy="1025724"/>
          </a:xfrm>
        </p:spPr>
        <p:txBody>
          <a:bodyPr/>
          <a:lstStyle/>
          <a:p>
            <a:r>
              <a:rPr lang="en-US" dirty="0" smtClean="0"/>
              <a:t>Non-trivial computation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42951"/>
            <a:ext cx="12192000" cy="57531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(non-trivial-computation-ex nth)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;defining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calculate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(find-nth-prime-co n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;;Return #t if given number is prime, else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(is-prime? n [i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(&gt;= i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#t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(if (equal? 0 (remainder n i))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(let ([new-i (+ i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(is-prime? n new-i)))))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(find-nth-prime n [candidate 2] [count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(equal? n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candidate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(let ([new-count (+ count 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[next-n (- n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(if (is-prime? 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next-n count new-count)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 candidate new-count)))))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([nth-prime (find-nth-prime 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output-channel nth-prime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;launch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intensive task and do other 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([output-channel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(find-nth-prime-co 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output-channel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the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 number\n" nth)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"Now we can do other things or wait for it to finish\n")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([res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"Here's our 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prime: ~a\n" nth res)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"Doing other things!\n")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(sleep 1.0)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(print-loop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5149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to solving a complex problem is to break it into pieces</a:t>
            </a:r>
          </a:p>
          <a:p>
            <a:r>
              <a:rPr lang="en-US" dirty="0" smtClean="0"/>
              <a:t>The DFC3 library allows code to be broken into separate Data and Functionality areas.</a:t>
            </a:r>
          </a:p>
          <a:p>
            <a:r>
              <a:rPr lang="en-US" dirty="0" smtClean="0"/>
              <a:t>DFC3 hooks the realms of Data and Functionality together with powerful concurrent, multithreading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necessary but dangerous in many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269538" cy="3922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Concurrent/asynchronous program design is </a:t>
            </a:r>
            <a:r>
              <a:rPr lang="en-US" dirty="0" smtClean="0"/>
              <a:t>necessary when:</a:t>
            </a:r>
          </a:p>
          <a:p>
            <a:pPr lvl="1"/>
            <a:r>
              <a:rPr lang="en-US" dirty="0" smtClean="0"/>
              <a:t>to enable communication</a:t>
            </a:r>
          </a:p>
          <a:p>
            <a:pPr lvl="1"/>
            <a:r>
              <a:rPr lang="en-US" dirty="0" smtClean="0"/>
              <a:t>to make programs event driven</a:t>
            </a:r>
          </a:p>
          <a:p>
            <a:pPr lvl="1"/>
            <a:r>
              <a:rPr lang="en-US" dirty="0" smtClean="0"/>
              <a:t>to make</a:t>
            </a:r>
            <a:r>
              <a:rPr lang="en-US" dirty="0" smtClean="0"/>
              <a:t> programs fast</a:t>
            </a:r>
            <a:endParaRPr lang="en-US" dirty="0" smtClean="0"/>
          </a:p>
          <a:p>
            <a:r>
              <a:rPr lang="en-US" dirty="0" smtClean="0"/>
              <a:t>Traditional concurrency techniques have problems: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/>
              <a:t>are error </a:t>
            </a:r>
            <a:r>
              <a:rPr lang="en-US" dirty="0" smtClean="0"/>
              <a:t>prone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 smtClean="0"/>
              <a:t>to </a:t>
            </a:r>
            <a:r>
              <a:rPr lang="en-US" dirty="0" smtClean="0"/>
              <a:t>maintain</a:t>
            </a:r>
          </a:p>
          <a:p>
            <a:pPr lvl="1"/>
            <a:r>
              <a:rPr lang="en-US" dirty="0" smtClean="0"/>
              <a:t>Obfuscate (hide)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use a lot of limited programmer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attempts to provide a </a:t>
            </a:r>
            <a:r>
              <a:rPr lang="en-US" dirty="0" smtClean="0"/>
              <a:t>better SOLUTION </a:t>
            </a:r>
            <a:r>
              <a:rPr lang="en-US" dirty="0" smtClean="0"/>
              <a:t>to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can be started and run in the background with minimal effort</a:t>
            </a:r>
          </a:p>
          <a:p>
            <a:r>
              <a:rPr lang="en-US" dirty="0" smtClean="0"/>
              <a:t>Callbacks to messages are simple to create in DFC3</a:t>
            </a:r>
          </a:p>
          <a:p>
            <a:r>
              <a:rPr lang="en-US" dirty="0" smtClean="0"/>
              <a:t>Thread management is painless and uses an efficient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DFC3 prototype is written in Racket Lisp</a:t>
            </a:r>
          </a:p>
          <a:p>
            <a:r>
              <a:rPr lang="en-US" dirty="0" smtClean="0"/>
              <a:t>The functionality DFC3 implements can be written in other languages</a:t>
            </a:r>
          </a:p>
          <a:p>
            <a:r>
              <a:rPr lang="en-US" dirty="0" smtClean="0"/>
              <a:t>Further information is included in the Lisp primer I have given out before this presentation</a:t>
            </a:r>
          </a:p>
          <a:p>
            <a:r>
              <a:rPr lang="en-US" dirty="0"/>
              <a:t>Please ask questions if something is not clear!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Scopes and </a:t>
            </a:r>
            <a:r>
              <a:rPr lang="en-US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Parenthesis ( ) enclose scopes</a:t>
            </a:r>
          </a:p>
          <a:p>
            <a:pPr lvl="1"/>
            <a:r>
              <a:rPr lang="en-US" dirty="0" smtClean="0"/>
              <a:t>Variables and functions defined within the current scope</a:t>
            </a:r>
            <a:r>
              <a:rPr lang="en-US" dirty="0"/>
              <a:t> </a:t>
            </a:r>
            <a:r>
              <a:rPr lang="en-US" dirty="0" smtClean="0"/>
              <a:t>are only available to the current scope and child scopes</a:t>
            </a:r>
            <a:endParaRPr lang="en-US" dirty="0"/>
          </a:p>
          <a:p>
            <a:r>
              <a:rPr lang="en-US" dirty="0" smtClean="0"/>
              <a:t>Comments </a:t>
            </a:r>
            <a:r>
              <a:rPr lang="en-US" dirty="0"/>
              <a:t>begin with a semicolon ‘;’</a:t>
            </a:r>
          </a:p>
          <a:p>
            <a:r>
              <a:rPr lang="en-US" dirty="0" smtClean="0"/>
              <a:t>Parenthesis enclose all code including functions:</a:t>
            </a:r>
          </a:p>
          <a:p>
            <a:pPr lvl="1"/>
            <a:r>
              <a:rPr lang="en-US" dirty="0" smtClean="0"/>
              <a:t>(+ 1 2) ;returns 3</a:t>
            </a:r>
          </a:p>
        </p:txBody>
      </p:sp>
    </p:spTree>
    <p:extLst>
      <p:ext uri="{BB962C8B-B14F-4D97-AF65-F5344CB8AC3E}">
        <p14:creationId xmlns:p14="http://schemas.microsoft.com/office/powerpoint/2010/main" val="20752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4301"/>
            <a:ext cx="9905999" cy="4630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 declaration happens with (define) or (let):</a:t>
            </a:r>
          </a:p>
          <a:p>
            <a:pPr lvl="1"/>
            <a:r>
              <a:rPr lang="en-US" dirty="0" smtClean="0"/>
              <a:t>(define my-variable my-value) ;declare and define a variable in the current scope</a:t>
            </a:r>
          </a:p>
          <a:p>
            <a:pPr lvl="1"/>
            <a:r>
              <a:rPr lang="en-US" dirty="0" smtClean="0"/>
              <a:t>(let ([my-variable1 my-value1] ;declare and define variables in a new scope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…</a:t>
            </a:r>
            <a:br>
              <a:rPr lang="en-US" dirty="0" smtClean="0"/>
            </a:br>
            <a:r>
              <a:rPr lang="en-US" dirty="0" smtClean="0"/>
              <a:t>       [my-</a:t>
            </a:r>
            <a:r>
              <a:rPr lang="en-US" dirty="0" err="1" smtClean="0"/>
              <a:t>variableN</a:t>
            </a:r>
            <a:r>
              <a:rPr lang="en-US" dirty="0" smtClean="0"/>
              <a:t> my-</a:t>
            </a:r>
            <a:r>
              <a:rPr lang="en-US" dirty="0" err="1" smtClean="0"/>
              <a:t>valueN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… ;do things here with your variables)</a:t>
            </a:r>
          </a:p>
          <a:p>
            <a:r>
              <a:rPr lang="en-US" dirty="0" smtClean="0"/>
              <a:t>Variables are dynamically typed by default in Lisp. Optional </a:t>
            </a:r>
            <a:r>
              <a:rPr lang="en-US" dirty="0"/>
              <a:t>t</a:t>
            </a:r>
            <a:r>
              <a:rPr lang="en-US" dirty="0" smtClean="0"/>
              <a:t>ype systems are also available. Example variable values:</a:t>
            </a:r>
          </a:p>
          <a:p>
            <a:pPr lvl="1"/>
            <a:r>
              <a:rPr lang="en-US" dirty="0" smtClean="0"/>
              <a:t>#t ;is </a:t>
            </a:r>
            <a:r>
              <a:rPr lang="en-US" dirty="0" err="1" smtClean="0"/>
              <a:t>boolean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#f ;is </a:t>
            </a:r>
            <a:r>
              <a:rPr lang="en-US" dirty="0" err="1" smtClean="0"/>
              <a:t>boolean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“a string”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 ‘a-symbol</a:t>
            </a:r>
          </a:p>
        </p:txBody>
      </p:sp>
    </p:spTree>
    <p:extLst>
      <p:ext uri="{BB962C8B-B14F-4D97-AF65-F5344CB8AC3E}">
        <p14:creationId xmlns:p14="http://schemas.microsoft.com/office/powerpoint/2010/main" val="1159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3272</TotalTime>
  <Words>2162</Words>
  <Application>Microsoft Office PowerPoint</Application>
  <PresentationFormat>Widescreen</PresentationFormat>
  <Paragraphs>314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Consolas</vt:lpstr>
      <vt:lpstr>Trebuchet MS</vt:lpstr>
      <vt:lpstr>Tw Cen MT</vt:lpstr>
      <vt:lpstr>Circuit</vt:lpstr>
      <vt:lpstr>DFC3</vt:lpstr>
      <vt:lpstr>Object Oriented Code has problems</vt:lpstr>
      <vt:lpstr>Keeping State data and Functions Separate</vt:lpstr>
      <vt:lpstr>Keep it simple stupid</vt:lpstr>
      <vt:lpstr>Concurrent programming is necessary but dangerous in many languages</vt:lpstr>
      <vt:lpstr>DFC3 attempts to provide a better SOLUTION to Concurrency</vt:lpstr>
      <vt:lpstr>A Brief Introduction to LIsp</vt:lpstr>
      <vt:lpstr>Lisp Scopes and COmments</vt:lpstr>
      <vt:lpstr>Lisp variables</vt:lpstr>
      <vt:lpstr>Lisp Functions</vt:lpstr>
      <vt:lpstr>Lisp Control Statements</vt:lpstr>
      <vt:lpstr>Putting it together</vt:lpstr>
      <vt:lpstr>Questions about Lisp?</vt:lpstr>
      <vt:lpstr>Concurrency with Computepools</vt:lpstr>
      <vt:lpstr>PowerPoint Presentation</vt:lpstr>
      <vt:lpstr>PowerPoint Presentation</vt:lpstr>
      <vt:lpstr>Program State Management with Datapools</vt:lpstr>
      <vt:lpstr>PowerPoint Presentation</vt:lpstr>
      <vt:lpstr>PowerPoint Presentation</vt:lpstr>
      <vt:lpstr>PowerPoint Presentation</vt:lpstr>
      <vt:lpstr>Data Redirection to and From Computepool Tasks</vt:lpstr>
      <vt:lpstr>PowerPoint Presentation</vt:lpstr>
      <vt:lpstr>Before code examples - Questions on dfc3?</vt:lpstr>
      <vt:lpstr>DFC3 Code Examples</vt:lpstr>
      <vt:lpstr>Coroutine example</vt:lpstr>
      <vt:lpstr>Go example</vt:lpstr>
      <vt:lpstr>Message example</vt:lpstr>
      <vt:lpstr>YIELD example</vt:lpstr>
      <vt:lpstr>TESTING example</vt:lpstr>
      <vt:lpstr>Interaction example</vt:lpstr>
      <vt:lpstr>Go Output Redirection</vt:lpstr>
      <vt:lpstr>Message handler input and output redirection</vt:lpstr>
      <vt:lpstr>Non-trivial computation example</vt:lpstr>
      <vt:lpstr>Questions?</vt:lpstr>
    </vt:vector>
  </TitlesOfParts>
  <Company>Elektrobit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DFC3</dc:title>
  <dc:creator>Dennis Blayne</dc:creator>
  <cp:lastModifiedBy>Dennis Blayne</cp:lastModifiedBy>
  <cp:revision>81</cp:revision>
  <dcterms:created xsi:type="dcterms:W3CDTF">2018-11-13T17:50:55Z</dcterms:created>
  <dcterms:modified xsi:type="dcterms:W3CDTF">2018-11-17T20:04:36Z</dcterms:modified>
</cp:coreProperties>
</file>