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59" r:id="rId8"/>
    <p:sldId id="258" r:id="rId9"/>
    <p:sldId id="257" r:id="rId10"/>
    <p:sldId id="260" r:id="rId11"/>
    <p:sldId id="261" r:id="rId12"/>
    <p:sldId id="262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7" r:id="rId22"/>
    <p:sldId id="276" r:id="rId23"/>
    <p:sldId id="29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87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58438" cy="2396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Library </a:t>
            </a:r>
            <a:r>
              <a:rPr lang="en-US" dirty="0" smtClean="0"/>
              <a:t>to help </a:t>
            </a:r>
            <a:r>
              <a:rPr lang="en-US" dirty="0"/>
              <a:t>create </a:t>
            </a:r>
            <a:r>
              <a:rPr lang="en-US" dirty="0" smtClean="0"/>
              <a:t>PROGRAMS WITH simple and efficient concurrency, strongly testable functions, and separation of data and functions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DFC3 supports and ENABLES the following SOFTWARE design FEATURES:</a:t>
            </a:r>
          </a:p>
          <a:p>
            <a:r>
              <a:rPr lang="en-US" dirty="0" smtClean="0"/>
              <a:t>- Mutable Program State Data</a:t>
            </a:r>
          </a:p>
          <a:p>
            <a:r>
              <a:rPr lang="en-US" dirty="0" smtClean="0"/>
              <a:t>- Immutable Function State</a:t>
            </a:r>
          </a:p>
          <a:p>
            <a:r>
              <a:rPr lang="en-US" dirty="0" smtClean="0"/>
              <a:t>- Seamless and Efficient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also created with the (define) function:</a:t>
            </a:r>
          </a:p>
          <a:p>
            <a:pPr lvl="1"/>
            <a:r>
              <a:rPr lang="en-US" dirty="0" smtClean="0"/>
              <a:t>(define (function-name arg1 …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;function statements</a:t>
            </a:r>
            <a:br>
              <a:rPr lang="en-US" dirty="0" smtClean="0"/>
            </a:br>
            <a:r>
              <a:rPr lang="en-US" dirty="0" smtClean="0"/>
              <a:t>  ;last returned value is the return value of the function)</a:t>
            </a:r>
          </a:p>
          <a:p>
            <a:r>
              <a:rPr lang="en-US" dirty="0" smtClean="0"/>
              <a:t>Functions are invoked with parenthesis:</a:t>
            </a:r>
          </a:p>
          <a:p>
            <a:pPr lvl="1"/>
            <a:r>
              <a:rPr lang="en-US" dirty="0" smtClean="0"/>
              <a:t>(+ 1 2 3) ;the ‘+’ function returns 6 here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 “Hello World!\n”) ;the ‘</a:t>
            </a:r>
            <a:r>
              <a:rPr lang="en-US" dirty="0" err="1" smtClean="0"/>
              <a:t>printf</a:t>
            </a:r>
            <a:r>
              <a:rPr lang="en-US" dirty="0" smtClean="0"/>
              <a:t>’ function prints “Hello World!”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7877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supports many control statements, the most common are (if) and (when)</a:t>
            </a:r>
          </a:p>
          <a:p>
            <a:pPr lvl="1"/>
            <a:r>
              <a:rPr lang="en-US" dirty="0" smtClean="0"/>
              <a:t>(if my-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-equals-false)</a:t>
            </a:r>
          </a:p>
          <a:p>
            <a:pPr lvl="1"/>
            <a:r>
              <a:rPr lang="en-US" dirty="0" smtClean="0"/>
              <a:t>(when my-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-equals-true)</a:t>
            </a:r>
          </a:p>
        </p:txBody>
      </p:sp>
    </p:spTree>
    <p:extLst>
      <p:ext uri="{BB962C8B-B14F-4D97-AF65-F5344CB8AC3E}">
        <p14:creationId xmlns:p14="http://schemas.microsoft.com/office/powerpoint/2010/main" val="10285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</a:p>
          <a:p>
            <a:pPr lvl="1"/>
            <a:r>
              <a:rPr lang="en-US" dirty="0" smtClean="0"/>
              <a:t>(define (my-foo-function </a:t>
            </a:r>
            <a:r>
              <a:rPr lang="en-US" dirty="0" err="1" smtClean="0"/>
              <a:t>arg</a:t>
            </a:r>
            <a:r>
              <a:rPr lang="en-US" dirty="0" smtClean="0"/>
              <a:t>-a </a:t>
            </a:r>
            <a:r>
              <a:rPr lang="en-US" dirty="0" err="1" smtClean="0"/>
              <a:t>arg</a:t>
            </a:r>
            <a:r>
              <a:rPr lang="en-US" dirty="0" smtClean="0"/>
              <a:t>-b)</a:t>
            </a:r>
            <a:br>
              <a:rPr lang="en-US" dirty="0" smtClean="0"/>
            </a:br>
            <a:r>
              <a:rPr lang="en-US" dirty="0" smtClean="0"/>
              <a:t>  (if </a:t>
            </a:r>
            <a:r>
              <a:rPr lang="en-US" dirty="0" err="1" smtClean="0"/>
              <a:t>arg</a:t>
            </a:r>
            <a:r>
              <a:rPr lang="en-US" dirty="0" smtClean="0"/>
              <a:t>-a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err="1" smtClean="0"/>
              <a:t>arg</a:t>
            </a:r>
            <a:r>
              <a:rPr lang="en-US" dirty="0" smtClean="0"/>
              <a:t>-a: ~a\n” </a:t>
            </a:r>
            <a:r>
              <a:rPr lang="en-US" dirty="0" err="1" smtClean="0"/>
              <a:t>arg</a:t>
            </a:r>
            <a:r>
              <a:rPr lang="en-US" dirty="0" smtClean="0"/>
              <a:t>-a)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err="1" smtClean="0"/>
              <a:t>arg</a:t>
            </a:r>
            <a:r>
              <a:rPr lang="en-US" dirty="0" smtClean="0"/>
              <a:t>-b: ~a\n” </a:t>
            </a:r>
            <a:r>
              <a:rPr lang="en-US" dirty="0" err="1" smtClean="0"/>
              <a:t>arg</a:t>
            </a:r>
            <a:r>
              <a:rPr lang="en-US" dirty="0" smtClean="0"/>
              <a:t>-b)))</a:t>
            </a:r>
          </a:p>
          <a:p>
            <a:pPr lvl="1"/>
            <a:r>
              <a:rPr lang="en-US" dirty="0" smtClean="0"/>
              <a:t>(my-foo-function #t “</a:t>
            </a:r>
            <a:r>
              <a:rPr lang="en-US" dirty="0" err="1"/>
              <a:t>a</a:t>
            </a:r>
            <a:r>
              <a:rPr lang="en-US" dirty="0" err="1" smtClean="0"/>
              <a:t>rg</a:t>
            </a:r>
            <a:r>
              <a:rPr lang="en-US" dirty="0" smtClean="0"/>
              <a:t>-a was True!”) ; prints “Printing </a:t>
            </a:r>
            <a:r>
              <a:rPr lang="en-US" dirty="0" err="1" smtClean="0"/>
              <a:t>arg</a:t>
            </a:r>
            <a:r>
              <a:rPr lang="en-US" dirty="0" smtClean="0"/>
              <a:t>-a: </a:t>
            </a:r>
            <a:r>
              <a:rPr lang="en-US" dirty="0" err="1" smtClean="0"/>
              <a:t>arg</a:t>
            </a:r>
            <a:r>
              <a:rPr lang="en-US" dirty="0" smtClean="0"/>
              <a:t>-a was True!”</a:t>
            </a:r>
          </a:p>
          <a:p>
            <a:pPr lvl="1"/>
            <a:r>
              <a:rPr lang="en-US" dirty="0" smtClean="0"/>
              <a:t>(my-foo-function #f “foo text!”) ; prints “Printing </a:t>
            </a:r>
            <a:r>
              <a:rPr lang="en-US" dirty="0" err="1" smtClean="0"/>
              <a:t>arg</a:t>
            </a:r>
            <a:r>
              <a:rPr lang="en-US" dirty="0" smtClean="0"/>
              <a:t>-b: foo text!”</a:t>
            </a:r>
          </a:p>
        </p:txBody>
      </p:sp>
    </p:spTree>
    <p:extLst>
      <p:ext uri="{BB962C8B-B14F-4D97-AF65-F5344CB8AC3E}">
        <p14:creationId xmlns:p14="http://schemas.microsoft.com/office/powerpoint/2010/main" val="28760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Lisp?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Computepools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Computepools</a:t>
            </a:r>
            <a:r>
              <a:rPr lang="en-US" dirty="0" smtClean="0"/>
              <a:t> are containers of generic worker threads</a:t>
            </a:r>
          </a:p>
          <a:p>
            <a:r>
              <a:rPr lang="en-US" dirty="0" smtClean="0"/>
              <a:t>The worker threads evaluate tasks placed in their queues</a:t>
            </a:r>
          </a:p>
          <a:p>
            <a:r>
              <a:rPr lang="en-US" dirty="0" smtClean="0"/>
              <a:t>Tasks are bundles of program state information and </a:t>
            </a:r>
            <a:r>
              <a:rPr lang="en-US" dirty="0" err="1" smtClean="0"/>
              <a:t>coroutine</a:t>
            </a:r>
            <a:r>
              <a:rPr lang="en-US" dirty="0" smtClean="0"/>
              <a:t> functions to execute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coroutine</a:t>
            </a:r>
            <a:r>
              <a:rPr lang="en-US" dirty="0" smtClean="0"/>
              <a:t> is a special kind of function that can pause using a ‘yield’ function and resume execution at a later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276" y="7620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0" y="231226"/>
            <a:ext cx="8267799" cy="6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568848"/>
            <a:ext cx="6875632" cy="5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90778" cy="1478570"/>
          </a:xfrm>
        </p:spPr>
        <p:txBody>
          <a:bodyPr/>
          <a:lstStyle/>
          <a:p>
            <a:r>
              <a:rPr lang="en-US" dirty="0" smtClean="0"/>
              <a:t>Program State Management with </a:t>
            </a:r>
            <a:r>
              <a:rPr lang="en-US" dirty="0" err="1" smtClean="0"/>
              <a:t>Datapools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141413" y="1980182"/>
            <a:ext cx="9905999" cy="3724331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containers where registered data is stored in an internal hash </a:t>
            </a:r>
            <a:r>
              <a:rPr lang="en-US" dirty="0" smtClean="0"/>
              <a:t>table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also store register message handlers; callbacks that are executed when receiving </a:t>
            </a:r>
            <a:r>
              <a:rPr lang="en-US" dirty="0" smtClean="0"/>
              <a:t>messages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connected to a </a:t>
            </a:r>
            <a:r>
              <a:rPr lang="en-US" dirty="0" err="1"/>
              <a:t>Computepool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stored in </a:t>
            </a:r>
            <a:r>
              <a:rPr lang="en-US" dirty="0" err="1"/>
              <a:t>datapools</a:t>
            </a:r>
            <a:r>
              <a:rPr lang="en-US" dirty="0"/>
              <a:t> is accessible to the </a:t>
            </a:r>
            <a:r>
              <a:rPr lang="en-US" dirty="0" err="1"/>
              <a:t>Computepool</a:t>
            </a:r>
            <a:r>
              <a:rPr lang="en-US" dirty="0"/>
              <a:t> worker </a:t>
            </a:r>
            <a:r>
              <a:rPr lang="en-US" dirty="0" smtClean="0"/>
              <a:t>threads and automatically protected against common read/write synchronization errors</a:t>
            </a:r>
          </a:p>
        </p:txBody>
      </p:sp>
    </p:spTree>
    <p:extLst>
      <p:ext uri="{BB962C8B-B14F-4D97-AF65-F5344CB8AC3E}">
        <p14:creationId xmlns:p14="http://schemas.microsoft.com/office/powerpoint/2010/main" val="36931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3" y="191001"/>
            <a:ext cx="8620887" cy="63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1" y="352838"/>
            <a:ext cx="8116480" cy="6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Code has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OOP-inflected programming languages, computer software becomes more verbose, less readable, less descriptive, and harder to modify and maintain</a:t>
            </a:r>
            <a:r>
              <a:rPr lang="en-US" dirty="0" smtClean="0"/>
              <a:t>.” – Richard Mansfield</a:t>
            </a:r>
          </a:p>
          <a:p>
            <a:r>
              <a:rPr lang="en-US" dirty="0"/>
              <a:t>“OOP is about taming complexity through modeling, but we have not mastered this yet, possibly because we have difficulty distinguishing real and accidental complexity</a:t>
            </a:r>
            <a:r>
              <a:rPr lang="en-US" dirty="0" smtClean="0"/>
              <a:t>.” – Oscar </a:t>
            </a:r>
            <a:r>
              <a:rPr lang="en-US" dirty="0" err="1" smtClean="0"/>
              <a:t>Nierstraz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7" y="287917"/>
            <a:ext cx="9437330" cy="60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Redirection to and From </a:t>
            </a:r>
            <a:r>
              <a:rPr lang="en-US" dirty="0" err="1" smtClean="0"/>
              <a:t>Computepool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Datapools</a:t>
            </a:r>
            <a:r>
              <a:rPr lang="en-US" dirty="0" smtClean="0"/>
              <a:t> can be retrieved by </a:t>
            </a:r>
            <a:r>
              <a:rPr lang="en-US" dirty="0" err="1" smtClean="0"/>
              <a:t>Computepool</a:t>
            </a:r>
            <a:r>
              <a:rPr lang="en-US" dirty="0" smtClean="0"/>
              <a:t> worker threads and given as input into tasks</a:t>
            </a:r>
          </a:p>
          <a:p>
            <a:r>
              <a:rPr lang="en-US" dirty="0" smtClean="0"/>
              <a:t>Output from completed </a:t>
            </a:r>
            <a:r>
              <a:rPr lang="en-US" dirty="0" err="1" smtClean="0"/>
              <a:t>Computepool</a:t>
            </a:r>
            <a:r>
              <a:rPr lang="en-US" dirty="0" smtClean="0"/>
              <a:t> tasks can be redirected back into </a:t>
            </a:r>
            <a:r>
              <a:rPr lang="en-US" dirty="0" err="1" smtClean="0"/>
              <a:t>Datapools</a:t>
            </a:r>
            <a:r>
              <a:rPr lang="en-US" dirty="0" smtClean="0"/>
              <a:t>, sent as messages, or stored in asynchronous channels for later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15" y="303126"/>
            <a:ext cx="8387600" cy="6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code examples - </a:t>
            </a:r>
            <a:r>
              <a:rPr lang="en-US" dirty="0" err="1" smtClean="0"/>
              <a:t>Questons</a:t>
            </a:r>
            <a:r>
              <a:rPr lang="en-US" dirty="0" smtClean="0"/>
              <a:t> on dfc3?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Code Examples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4128" y="2233445"/>
            <a:ext cx="9905999" cy="3541714"/>
          </a:xfrm>
        </p:spPr>
        <p:txBody>
          <a:bodyPr/>
          <a:lstStyle/>
          <a:p>
            <a:r>
              <a:rPr lang="en-US" dirty="0" smtClean="0"/>
              <a:t>Please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99625"/>
            <a:ext cx="1048861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;defining a function named '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-ex'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(define (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-ex)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;define 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 generator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(define-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(ex-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-generator x)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(</a:t>
            </a:r>
            <a:r>
              <a:rPr lang="en-US" sz="1600" dirty="0" err="1">
                <a:solidFill>
                  <a:schemeClr val="bg1"/>
                </a:solidFill>
              </a:rPr>
              <a:t>printf</a:t>
            </a:r>
            <a:r>
              <a:rPr lang="en-US" sz="1600" dirty="0">
                <a:solidFill>
                  <a:schemeClr val="bg1"/>
                </a:solidFill>
              </a:rPr>
              <a:t> "you gave me ~a" x))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;generate suspended 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 with input argument 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(define suspended-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 (ex-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-generator 5))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;run 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(suspended-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;return nothing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(void))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Go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99625"/>
            <a:ext cx="1048861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(define (go-ex)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;create a new scope with a new </a:t>
            </a:r>
            <a:r>
              <a:rPr lang="en-US" sz="1600" dirty="0" err="1">
                <a:solidFill>
                  <a:schemeClr val="bg1"/>
                </a:solidFill>
              </a:rPr>
              <a:t>datapool</a:t>
            </a:r>
            <a:r>
              <a:rPr lang="en-US" sz="1600" dirty="0">
                <a:solidFill>
                  <a:schemeClr val="bg1"/>
                </a:solidFill>
              </a:rPr>
              <a:t> connected to a new </a:t>
            </a:r>
            <a:r>
              <a:rPr lang="en-US" sz="1600" dirty="0" err="1">
                <a:solidFill>
                  <a:schemeClr val="bg1"/>
                </a:solidFill>
              </a:rPr>
              <a:t>datapool</a:t>
            </a:r>
            <a:r>
              <a:rPr lang="en-US" sz="1600" dirty="0">
                <a:solidFill>
                  <a:schemeClr val="bg1"/>
                </a:solidFill>
              </a:rPr>
              <a:t> with 2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;worker threads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(let ([</a:t>
            </a:r>
            <a:r>
              <a:rPr lang="en-US" sz="1600" dirty="0" err="1">
                <a:solidFill>
                  <a:schemeClr val="bg1"/>
                </a:solidFill>
              </a:rPr>
              <a:t>datapool</a:t>
            </a:r>
            <a:r>
              <a:rPr lang="en-US" sz="1600" dirty="0">
                <a:solidFill>
                  <a:schemeClr val="bg1"/>
                </a:solidFill>
              </a:rPr>
              <a:t> (make-</a:t>
            </a:r>
            <a:r>
              <a:rPr lang="en-US" sz="1600" dirty="0" err="1">
                <a:solidFill>
                  <a:schemeClr val="bg1"/>
                </a:solidFill>
              </a:rPr>
              <a:t>datapool</a:t>
            </a:r>
            <a:r>
              <a:rPr lang="en-US" sz="1600" dirty="0">
                <a:solidFill>
                  <a:schemeClr val="bg1"/>
                </a:solidFill>
              </a:rPr>
              <a:t> (make-</a:t>
            </a:r>
            <a:r>
              <a:rPr lang="en-US" sz="1600" dirty="0" err="1">
                <a:solidFill>
                  <a:schemeClr val="bg1"/>
                </a:solidFill>
              </a:rPr>
              <a:t>computepool</a:t>
            </a:r>
            <a:r>
              <a:rPr lang="en-US" sz="1600" dirty="0">
                <a:solidFill>
                  <a:schemeClr val="bg1"/>
                </a:solidFill>
              </a:rPr>
              <a:t> 2))])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(define-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(ex-go-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 x)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(</a:t>
            </a:r>
            <a:r>
              <a:rPr lang="en-US" sz="1600" dirty="0" err="1">
                <a:solidFill>
                  <a:schemeClr val="bg1"/>
                </a:solidFill>
              </a:rPr>
              <a:t>printf</a:t>
            </a:r>
            <a:r>
              <a:rPr lang="en-US" sz="1600" dirty="0">
                <a:solidFill>
                  <a:schemeClr val="bg1"/>
                </a:solidFill>
              </a:rPr>
              <a:t> "you gave me ~a\n" x))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;send a suspended 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 as a new task for the worker threads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(go </a:t>
            </a:r>
            <a:r>
              <a:rPr lang="en-US" sz="1600" dirty="0" err="1">
                <a:solidFill>
                  <a:schemeClr val="bg1"/>
                </a:solidFill>
              </a:rPr>
              <a:t>datapool</a:t>
            </a:r>
            <a:r>
              <a:rPr lang="en-US" sz="1600" dirty="0">
                <a:solidFill>
                  <a:schemeClr val="bg1"/>
                </a:solidFill>
              </a:rPr>
              <a:t> (ex-go-</a:t>
            </a:r>
            <a:r>
              <a:rPr lang="en-US" sz="1600" dirty="0" err="1">
                <a:solidFill>
                  <a:schemeClr val="bg1"/>
                </a:solidFill>
              </a:rPr>
              <a:t>coroutine</a:t>
            </a:r>
            <a:r>
              <a:rPr lang="en-US" sz="1600" dirty="0">
                <a:solidFill>
                  <a:schemeClr val="bg1"/>
                </a:solidFill>
              </a:rPr>
              <a:t> 27))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;kill worker threads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(close-</a:t>
            </a:r>
            <a:r>
              <a:rPr lang="en-US" sz="1600" dirty="0" err="1">
                <a:solidFill>
                  <a:schemeClr val="bg1"/>
                </a:solidFill>
              </a:rPr>
              <a:t>dp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datapool</a:t>
            </a:r>
            <a:r>
              <a:rPr lang="en-US" sz="1600" dirty="0">
                <a:solidFill>
                  <a:schemeClr val="bg1"/>
                </a:solidFill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199625"/>
            <a:ext cx="11887199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(define (message-ex)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;create a new scope with several new variables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(let* ([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computepool</a:t>
            </a:r>
            <a:r>
              <a:rPr lang="en-US" sz="1400" dirty="0">
                <a:solidFill>
                  <a:schemeClr val="bg1"/>
                </a:solidFill>
              </a:rPr>
              <a:t> 2))]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;message handlers activate when an incoming message has a matching type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[ex-message-type 'ex-type]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;creating a new message using our ex type and the payload value '6'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[ex-message (make-message ex-message-type 6)])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(ex-handler-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"this time you gave me ~a\n" (message-content 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)))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;register a new message handler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(register-message-handler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ex-handler-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;use the generator instead of a suspended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ex-message-type) ;handler is called for incoming messages of this type)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;send our message to be handled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(send-message 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ex-message)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2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199625"/>
            <a:ext cx="11887199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(define (yield-ex)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;make a </a:t>
            </a:r>
            <a:r>
              <a:rPr lang="en-US" sz="1400" dirty="0" err="1">
                <a:solidFill>
                  <a:schemeClr val="bg1"/>
                </a:solidFill>
              </a:rPr>
              <a:t>computepool</a:t>
            </a:r>
            <a:r>
              <a:rPr lang="en-US" sz="1400" dirty="0">
                <a:solidFill>
                  <a:schemeClr val="bg1"/>
                </a:solidFill>
              </a:rPr>
              <a:t> with only 1 worker thread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(let ([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computepool</a:t>
            </a:r>
            <a:r>
              <a:rPr lang="en-US" sz="1400" dirty="0">
                <a:solidFill>
                  <a:schemeClr val="bg1"/>
                </a:solidFill>
              </a:rPr>
              <a:t> 1))]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;make an asynchronous channel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[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 (channel)])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(ex-yield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"pre-yield\n")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;yield value is arbitrary, it is ignored by the worker threads. Generally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;only useful for user managed code where you expect yield results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(yield 0)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;this line blocks until there's something in the channel to get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"~a\n" (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-get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)))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;the previous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cannot complete until this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completes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(another-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(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-put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 "hello-world!\n"))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(go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(ex-yield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(go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(another-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2625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07" y="1212136"/>
            <a:ext cx="10748210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(define (testing-ex)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(define-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(return-</a:t>
            </a:r>
            <a:r>
              <a:rPr lang="en-US" sz="1400" dirty="0" err="1">
                <a:solidFill>
                  <a:schemeClr val="bg1"/>
                </a:solidFill>
              </a:rPr>
              <a:t>inp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inp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inp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;reset global test values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(reset-test-results)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;start a new test section, automatically call (print-test-report) if this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;is not the first test-section invoked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(test-section "example testing")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(test-true? "Is the output value true?" ((return-</a:t>
            </a:r>
            <a:r>
              <a:rPr lang="en-US" sz="1400" dirty="0" err="1">
                <a:solidFill>
                  <a:schemeClr val="bg1"/>
                </a:solidFill>
              </a:rPr>
              <a:t>inp</a:t>
            </a:r>
            <a:r>
              <a:rPr lang="en-US" sz="1400" dirty="0">
                <a:solidFill>
                  <a:schemeClr val="bg1"/>
                </a:solidFill>
              </a:rPr>
              <a:t> #t)))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(test-true? "What about now?" ((return-</a:t>
            </a:r>
            <a:r>
              <a:rPr lang="en-US" sz="1400" dirty="0" err="1">
                <a:solidFill>
                  <a:schemeClr val="bg1"/>
                </a:solidFill>
              </a:rPr>
              <a:t>inp</a:t>
            </a:r>
            <a:r>
              <a:rPr lang="en-US" sz="1400" dirty="0">
                <a:solidFill>
                  <a:schemeClr val="bg1"/>
                </a:solidFill>
              </a:rPr>
              <a:t> #f)))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(test-equal? "Can we compare successfully?" ((return-</a:t>
            </a:r>
            <a:r>
              <a:rPr lang="en-US" sz="1400" dirty="0" err="1">
                <a:solidFill>
                  <a:schemeClr val="bg1"/>
                </a:solidFill>
              </a:rPr>
              <a:t>inp</a:t>
            </a:r>
            <a:r>
              <a:rPr lang="en-US" sz="1400" dirty="0">
                <a:solidFill>
                  <a:schemeClr val="bg1"/>
                </a:solidFill>
              </a:rPr>
              <a:t> 3)) 3)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(test-equal? "What about now?" ((return-</a:t>
            </a:r>
            <a:r>
              <a:rPr lang="en-US" sz="1400" dirty="0" err="1">
                <a:solidFill>
                  <a:schemeClr val="bg1"/>
                </a:solidFill>
              </a:rPr>
              <a:t>inp</a:t>
            </a:r>
            <a:r>
              <a:rPr lang="en-US" sz="1400" dirty="0">
                <a:solidFill>
                  <a:schemeClr val="bg1"/>
                </a:solidFill>
              </a:rPr>
              <a:t> 3)) 4)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;print the aggregate results of the test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(print-test-report))</a:t>
            </a:r>
          </a:p>
        </p:txBody>
      </p:sp>
    </p:spTree>
    <p:extLst>
      <p:ext uri="{BB962C8B-B14F-4D97-AF65-F5344CB8AC3E}">
        <p14:creationId xmlns:p14="http://schemas.microsoft.com/office/powerpoint/2010/main" val="24703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State data and Functions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object oriented design mixes program state and program functionality by default</a:t>
            </a:r>
          </a:p>
          <a:p>
            <a:r>
              <a:rPr lang="en-US" dirty="0" smtClean="0"/>
              <a:t>Mixing program state with functions means testing is difficult and creates unpredictable errors at unexpected times</a:t>
            </a:r>
            <a:endParaRPr lang="en-US" dirty="0"/>
          </a:p>
          <a:p>
            <a:r>
              <a:rPr lang="en-US" dirty="0" smtClean="0"/>
              <a:t>If the only information our functions know about is what is given during the API call, we can much more thoroughly test programs and have increased confidence in our products</a:t>
            </a:r>
          </a:p>
        </p:txBody>
      </p:sp>
    </p:spTree>
    <p:extLst>
      <p:ext uri="{BB962C8B-B14F-4D97-AF65-F5344CB8AC3E}">
        <p14:creationId xmlns:p14="http://schemas.microsoft.com/office/powerpoint/2010/main" val="259401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Interaction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026695"/>
            <a:ext cx="11887199" cy="553349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(define (interaction-ex)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;define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which passes a </a:t>
            </a:r>
            <a:r>
              <a:rPr lang="en-US" sz="1400" dirty="0" err="1">
                <a:solidFill>
                  <a:schemeClr val="bg1"/>
                </a:solidFill>
              </a:rPr>
              <a:t>'ball</a:t>
            </a:r>
            <a:r>
              <a:rPr lang="en-US" sz="1400" dirty="0">
                <a:solidFill>
                  <a:schemeClr val="bg1"/>
                </a:solidFill>
              </a:rPr>
              <a:t>' back and forth through channels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(define-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(pass-ball who in out pass-limit)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(define (intern-recursion who in out pass-limit)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;block till we get the ball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(let ([ball (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-get in)])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"~a catches the ball\n" who)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(when (not (equal? pass-limit 0))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(let ([new-limit (- pass-limit 1)])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-put out ball)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"~a throws the ball\n\n" who)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(intern-recursion who in out new-limit)))))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(intern-recursion who in out pass-limit))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(let ([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computepool</a:t>
            </a:r>
            <a:r>
              <a:rPr lang="en-US" sz="1400" dirty="0">
                <a:solidFill>
                  <a:schemeClr val="bg1"/>
                </a:solidFill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[ch1 (channel)]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[ch2 (channel)]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[pass-limit 3])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-put ch2 </a:t>
            </a:r>
            <a:r>
              <a:rPr lang="en-US" sz="1400" dirty="0" err="1">
                <a:solidFill>
                  <a:schemeClr val="bg1"/>
                </a:solidFill>
              </a:rPr>
              <a:t>'ball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(go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(pass-ball "Son" ch1 ch2 pass-limit))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(go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(pass-ball "Dad" ch2 ch1 pass-limit))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(wait-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4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smtClean="0"/>
              <a:t>Go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27" y="922788"/>
            <a:ext cx="11519848" cy="569708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(define (redirect-go-ex)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;setup our data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(define test-data 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;define a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that outputs some data as a list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(define-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(output-new-test-data)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5)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;create </a:t>
            </a:r>
            <a:r>
              <a:rPr lang="en-US" sz="1400" dirty="0" err="1">
                <a:solidFill>
                  <a:schemeClr val="bg1"/>
                </a:solidFill>
              </a:rPr>
              <a:t>datapools</a:t>
            </a:r>
            <a:r>
              <a:rPr lang="en-US" sz="1400" dirty="0">
                <a:solidFill>
                  <a:schemeClr val="bg1"/>
                </a:solidFill>
              </a:rPr>
              <a:t> and register our various data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(let* ([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computepool</a:t>
            </a:r>
            <a:r>
              <a:rPr lang="en-US" sz="1400" dirty="0">
                <a:solidFill>
                  <a:schemeClr val="bg1"/>
                </a:solidFill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;register a variable to a 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[test-data-key (register-data!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test-data)])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test-data-key))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"\</a:t>
            </a:r>
            <a:r>
              <a:rPr lang="en-US" sz="1400" dirty="0" err="1">
                <a:solidFill>
                  <a:schemeClr val="bg1"/>
                </a:solidFill>
              </a:rPr>
              <a:t>nRun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where redirected results will modify said data\n\n")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;run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with (go) and redirect output to various places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(go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(output-new-test-data) (list (list '#:data test-data-key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(wait-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test-data-key))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)))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9" y="0"/>
            <a:ext cx="9905998" cy="81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handler input and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660671"/>
            <a:ext cx="11887199" cy="59666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(define (redirect-handler-ex)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(let ([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computepool</a:t>
            </a:r>
            <a:r>
              <a:rPr lang="en-US" sz="1400" dirty="0">
                <a:solidFill>
                  <a:schemeClr val="bg1"/>
                </a:solidFill>
              </a:rPr>
              <a:t> 2))])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(define test-data 4)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"test data initial value: ~a\n\n" test-data)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(let* ([data-key (register-data!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test-data)]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-type 'some-type]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;make a new message with specified type, content payload, and source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;key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 (make-message 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-type "arbitrary content!")])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;a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that prints message content and a modified input value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(define-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(output-modified 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"message content: ~a\n" (message-content 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(let* ([a (car input)]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[new-a (+ a 2)])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new-a))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(register-message-handler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output-modified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-type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#f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;specify input values from handler's 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to get when calling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;output-modified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(list (list data-key #f))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;specify return </a:t>
            </a:r>
            <a:r>
              <a:rPr lang="en-US" sz="1400" dirty="0" err="1">
                <a:solidFill>
                  <a:schemeClr val="bg1"/>
                </a:solidFill>
              </a:rPr>
              <a:t>destinatinos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(list (list '#:data data-key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;send a message to our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(send-message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msg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;wait for the handler to finish processing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(wait-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;print the modified field results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"\</a:t>
            </a:r>
            <a:r>
              <a:rPr lang="en-US" sz="1400" dirty="0" err="1">
                <a:solidFill>
                  <a:schemeClr val="bg1"/>
                </a:solidFill>
              </a:rPr>
              <a:t>ntest</a:t>
            </a:r>
            <a:r>
              <a:rPr lang="en-US" sz="1400" dirty="0">
                <a:solidFill>
                  <a:schemeClr val="bg1"/>
                </a:solidFill>
              </a:rPr>
              <a:t> data's new value: ~a\n" (get-data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data-key))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(close-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6274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Non-trivial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026695"/>
            <a:ext cx="11887199" cy="553349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(define (non-trivial-computation-ex nth)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;defining a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to calculate the </a:t>
            </a:r>
            <a:r>
              <a:rPr lang="en-US" sz="1400" dirty="0" err="1">
                <a:solidFill>
                  <a:schemeClr val="bg1"/>
                </a:solidFill>
              </a:rPr>
              <a:t>cpu</a:t>
            </a:r>
            <a:r>
              <a:rPr lang="en-US" sz="1400" dirty="0">
                <a:solidFill>
                  <a:schemeClr val="bg1"/>
                </a:solidFill>
              </a:rPr>
              <a:t> intensive task of calculating the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;nth </a:t>
            </a:r>
            <a:r>
              <a:rPr lang="en-US" sz="1400" dirty="0" smtClean="0">
                <a:solidFill>
                  <a:schemeClr val="bg1"/>
                </a:solidFill>
              </a:rPr>
              <a:t>prime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</a:rPr>
              <a:t>(define-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(find-nth-prime-co n output-channel)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;;Return #t if given number is prime, else #f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(define (is-prime? n [i 2])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(if (&gt;= i n)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#t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(if (equal? 0 (remainder n i))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#f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(let ([new-i (+ i 1)])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(is-prime? n new-i)))))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;;Find the nth prime number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(define (find-nth-prime n [candidate 2] [count 2])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(if (equal? n 0)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candidate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(let ([new-count (+ count 1)]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[next-n (- n 1)])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(if (is-prime? count)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(find-nth-prime next-n count new-count)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(find-nth-prime n candidate new-count)))))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(let ([nth-prime (find-nth-prime n)])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-put output-channel nth-prime)))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;launch our </a:t>
            </a:r>
            <a:r>
              <a:rPr lang="en-US" sz="1400" dirty="0" err="1">
                <a:solidFill>
                  <a:schemeClr val="bg1"/>
                </a:solidFill>
              </a:rPr>
              <a:t>cpu</a:t>
            </a:r>
            <a:r>
              <a:rPr lang="en-US" sz="1400" dirty="0">
                <a:solidFill>
                  <a:schemeClr val="bg1"/>
                </a:solidFill>
              </a:rPr>
              <a:t> intensive task and do other work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(let* ([output-channel (channel)]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[my-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(make-</a:t>
            </a:r>
            <a:r>
              <a:rPr lang="en-US" sz="1400" dirty="0" err="1">
                <a:solidFill>
                  <a:schemeClr val="bg1"/>
                </a:solidFill>
              </a:rPr>
              <a:t>computepool</a:t>
            </a:r>
            <a:r>
              <a:rPr lang="en-US" sz="1400" dirty="0">
                <a:solidFill>
                  <a:schemeClr val="bg1"/>
                </a:solidFill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[suspended-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(find-nth-prime-co nth output-channel)])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"\</a:t>
            </a:r>
            <a:r>
              <a:rPr lang="en-US" sz="1400" dirty="0" err="1">
                <a:solidFill>
                  <a:schemeClr val="bg1"/>
                </a:solidFill>
              </a:rPr>
              <a:t>nRun</a:t>
            </a:r>
            <a:r>
              <a:rPr lang="en-US" sz="1400" dirty="0">
                <a:solidFill>
                  <a:schemeClr val="bg1"/>
                </a:solidFill>
              </a:rPr>
              <a:t> our 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 to find ~</a:t>
            </a:r>
            <a:r>
              <a:rPr lang="en-US" sz="1400" dirty="0" err="1">
                <a:solidFill>
                  <a:schemeClr val="bg1"/>
                </a:solidFill>
              </a:rPr>
              <a:t>ath</a:t>
            </a:r>
            <a:r>
              <a:rPr lang="en-US" sz="1400" dirty="0">
                <a:solidFill>
                  <a:schemeClr val="bg1"/>
                </a:solidFill>
              </a:rPr>
              <a:t> prime number\n" nth)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(go my-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 suspended-</a:t>
            </a:r>
            <a:r>
              <a:rPr lang="en-US" sz="1400" dirty="0" err="1">
                <a:solidFill>
                  <a:schemeClr val="bg1"/>
                </a:solidFill>
              </a:rPr>
              <a:t>coroutine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"Now we can do other things or wait for it to finish\n")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(define (print-loop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(let ([res (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-get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 #f)])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(if res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"Here's our ~</a:t>
            </a:r>
            <a:r>
              <a:rPr lang="en-US" sz="1400" dirty="0" err="1">
                <a:solidFill>
                  <a:schemeClr val="bg1"/>
                </a:solidFill>
              </a:rPr>
              <a:t>ath</a:t>
            </a:r>
            <a:r>
              <a:rPr lang="en-US" sz="1400" dirty="0">
                <a:solidFill>
                  <a:schemeClr val="bg1"/>
                </a:solidFill>
              </a:rPr>
              <a:t> prime: ~a\n" nth res)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(let ()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</a:rPr>
              <a:t>printf</a:t>
            </a:r>
            <a:r>
              <a:rPr lang="en-US" sz="1400" dirty="0">
                <a:solidFill>
                  <a:schemeClr val="bg1"/>
                </a:solidFill>
              </a:rPr>
              <a:t> "Doing other things!\n")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(sleep 1.0)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(print-loop </a:t>
            </a:r>
            <a:r>
              <a:rPr lang="en-US" sz="1400" dirty="0" err="1">
                <a:solidFill>
                  <a:schemeClr val="bg1"/>
                </a:solidFill>
              </a:rPr>
              <a:t>ch</a:t>
            </a:r>
            <a:r>
              <a:rPr lang="en-US" sz="1400" dirty="0">
                <a:solidFill>
                  <a:schemeClr val="bg1"/>
                </a:solidFill>
              </a:rPr>
              <a:t>)))))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(print-loop output-channel)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</a:rPr>
              <a:t>dp</a:t>
            </a:r>
            <a:r>
              <a:rPr lang="en-US" sz="1400" dirty="0">
                <a:solidFill>
                  <a:schemeClr val="bg1"/>
                </a:solidFill>
              </a:rPr>
              <a:t> my-</a:t>
            </a:r>
            <a:r>
              <a:rPr lang="en-US" sz="1400" dirty="0" err="1">
                <a:solidFill>
                  <a:schemeClr val="bg1"/>
                </a:solidFill>
              </a:rPr>
              <a:t>datapool</a:t>
            </a:r>
            <a:r>
              <a:rPr lang="en-US" sz="1400" dirty="0">
                <a:solidFill>
                  <a:schemeClr val="bg1"/>
                </a:solidFill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5149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to solving a complex problem is to break it into pieces</a:t>
            </a:r>
          </a:p>
          <a:p>
            <a:r>
              <a:rPr lang="en-US" dirty="0" smtClean="0"/>
              <a:t>The DFC3 library allows code to be broken into separate Data and Functionality areas.</a:t>
            </a:r>
          </a:p>
          <a:p>
            <a:r>
              <a:rPr lang="en-US" dirty="0" smtClean="0"/>
              <a:t>DFC3 hooks the realms of Data and Functionality together with powerful concurrent, multithreading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necessary but dangerous in many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Concurrent/asynchronous program design is necessary to have large, event driven, and fast programs</a:t>
            </a:r>
          </a:p>
          <a:p>
            <a:r>
              <a:rPr lang="en-US" dirty="0" smtClean="0"/>
              <a:t>Unfortunately, traditional concurrency techniques are error prone, difficult to maintain, obfuscate the algorithm, and are an additional limitation on programmer time when creating a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attempts to provide a better 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can be started and run in the background with minimal effort</a:t>
            </a:r>
          </a:p>
          <a:p>
            <a:r>
              <a:rPr lang="en-US" dirty="0" smtClean="0"/>
              <a:t>Callbacks to messages are simple to create in DFC3</a:t>
            </a:r>
          </a:p>
          <a:p>
            <a:r>
              <a:rPr lang="en-US" dirty="0" smtClean="0"/>
              <a:t>Thread management is painless and uses an efficient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DFC3 prototype is written in Racket Lisp</a:t>
            </a:r>
          </a:p>
          <a:p>
            <a:r>
              <a:rPr lang="en-US" dirty="0" smtClean="0"/>
              <a:t>The functionality DFC3 implements can be written in other languages</a:t>
            </a:r>
          </a:p>
          <a:p>
            <a:r>
              <a:rPr lang="en-US" dirty="0" smtClean="0"/>
              <a:t>Further information is included in the Lisp primer I have given out before this presentation</a:t>
            </a:r>
          </a:p>
          <a:p>
            <a:r>
              <a:rPr lang="en-US" dirty="0"/>
              <a:t>Please ask questions if something is not clear!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8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Scopes and </a:t>
            </a:r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Parenthesis ( ) enclose scopes</a:t>
            </a:r>
          </a:p>
          <a:p>
            <a:pPr lvl="1"/>
            <a:r>
              <a:rPr lang="en-US" dirty="0" smtClean="0"/>
              <a:t>Variables and functions defined within the current scope</a:t>
            </a:r>
            <a:r>
              <a:rPr lang="en-US" dirty="0"/>
              <a:t> </a:t>
            </a:r>
            <a:r>
              <a:rPr lang="en-US" dirty="0" smtClean="0"/>
              <a:t>are only available to the current scope and child scopes</a:t>
            </a:r>
            <a:endParaRPr lang="en-US" dirty="0"/>
          </a:p>
          <a:p>
            <a:r>
              <a:rPr lang="en-US" dirty="0" smtClean="0"/>
              <a:t>Comments </a:t>
            </a:r>
            <a:r>
              <a:rPr lang="en-US" dirty="0"/>
              <a:t>begin with a semicolon ‘;’</a:t>
            </a:r>
          </a:p>
          <a:p>
            <a:r>
              <a:rPr lang="en-US" dirty="0" smtClean="0"/>
              <a:t>Parenthesis enclose all code including functions:</a:t>
            </a:r>
          </a:p>
          <a:p>
            <a:pPr lvl="1"/>
            <a:r>
              <a:rPr lang="en-US" dirty="0" smtClean="0"/>
              <a:t>(+ 1 2) ;returns 3</a:t>
            </a:r>
          </a:p>
        </p:txBody>
      </p:sp>
    </p:spTree>
    <p:extLst>
      <p:ext uri="{BB962C8B-B14F-4D97-AF65-F5344CB8AC3E}">
        <p14:creationId xmlns:p14="http://schemas.microsoft.com/office/powerpoint/2010/main" val="20752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301"/>
            <a:ext cx="9905999" cy="4630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 declaration happens with (define) or (let):</a:t>
            </a:r>
          </a:p>
          <a:p>
            <a:pPr lvl="1"/>
            <a:r>
              <a:rPr lang="en-US" dirty="0" smtClean="0"/>
              <a:t>(define my-variable my-value) ;declare and define a variable in the current scope</a:t>
            </a:r>
          </a:p>
          <a:p>
            <a:pPr lvl="1"/>
            <a:r>
              <a:rPr lang="en-US" dirty="0" smtClean="0"/>
              <a:t>(let ([my-variable1 my-value1] ;declare and define variables in a new scope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…</a:t>
            </a:r>
            <a:br>
              <a:rPr lang="en-US" dirty="0" smtClean="0"/>
            </a:br>
            <a:r>
              <a:rPr lang="en-US" dirty="0" smtClean="0"/>
              <a:t>       [my-</a:t>
            </a:r>
            <a:r>
              <a:rPr lang="en-US" dirty="0" err="1" smtClean="0"/>
              <a:t>variableN</a:t>
            </a:r>
            <a:r>
              <a:rPr lang="en-US" dirty="0" smtClean="0"/>
              <a:t> my-</a:t>
            </a:r>
            <a:r>
              <a:rPr lang="en-US" dirty="0" err="1" smtClean="0"/>
              <a:t>valueN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… ;do things here with your variables)</a:t>
            </a:r>
          </a:p>
          <a:p>
            <a:r>
              <a:rPr lang="en-US" dirty="0" smtClean="0"/>
              <a:t>Variables are dynamically typed by default in Lisp. Optional </a:t>
            </a:r>
            <a:r>
              <a:rPr lang="en-US" dirty="0"/>
              <a:t>t</a:t>
            </a:r>
            <a:r>
              <a:rPr lang="en-US" dirty="0" smtClean="0"/>
              <a:t>ype systems are also available. Example variable values:</a:t>
            </a:r>
          </a:p>
          <a:p>
            <a:pPr lvl="1"/>
            <a:r>
              <a:rPr lang="en-US" dirty="0" smtClean="0"/>
              <a:t>#t ;is </a:t>
            </a:r>
            <a:r>
              <a:rPr lang="en-US" dirty="0" err="1" smtClean="0"/>
              <a:t>boolean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#f ;is </a:t>
            </a:r>
            <a:r>
              <a:rPr lang="en-US" dirty="0" err="1" smtClean="0"/>
              <a:t>boolean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“a string”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 ‘a-symbol</a:t>
            </a:r>
          </a:p>
        </p:txBody>
      </p:sp>
    </p:spTree>
    <p:extLst>
      <p:ext uri="{BB962C8B-B14F-4D97-AF65-F5344CB8AC3E}">
        <p14:creationId xmlns:p14="http://schemas.microsoft.com/office/powerpoint/2010/main" val="1159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249</TotalTime>
  <Words>2224</Words>
  <Application>Microsoft Office PowerPoint</Application>
  <PresentationFormat>Widescreen</PresentationFormat>
  <Paragraphs>325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Tw Cen MT</vt:lpstr>
      <vt:lpstr>Circuit</vt:lpstr>
      <vt:lpstr>DFC3</vt:lpstr>
      <vt:lpstr>Object Oriented Code has problems</vt:lpstr>
      <vt:lpstr>Keeping State data and Functions Separate</vt:lpstr>
      <vt:lpstr>Keep it simple stupid</vt:lpstr>
      <vt:lpstr>Concurrent programming is necessary but dangerous in many languages</vt:lpstr>
      <vt:lpstr>DFC3 attempts to provide a better to Concurrency</vt:lpstr>
      <vt:lpstr>A Brief Introduction to LIsp</vt:lpstr>
      <vt:lpstr>Lisp Scopes and COmments</vt:lpstr>
      <vt:lpstr>Lisp variables</vt:lpstr>
      <vt:lpstr>Lisp Functions</vt:lpstr>
      <vt:lpstr>Lisp Control Statements</vt:lpstr>
      <vt:lpstr>Putting it together</vt:lpstr>
      <vt:lpstr>Questions about Lisp?</vt:lpstr>
      <vt:lpstr>Concurrency with Computepools</vt:lpstr>
      <vt:lpstr>PowerPoint Presentation</vt:lpstr>
      <vt:lpstr>PowerPoint Presentation</vt:lpstr>
      <vt:lpstr>Program State Management with Datapools</vt:lpstr>
      <vt:lpstr>PowerPoint Presentation</vt:lpstr>
      <vt:lpstr>PowerPoint Presentation</vt:lpstr>
      <vt:lpstr>PowerPoint Presentation</vt:lpstr>
      <vt:lpstr>Data Redirection to and From Computepool Tasks</vt:lpstr>
      <vt:lpstr>PowerPoint Presentation</vt:lpstr>
      <vt:lpstr>Before code examples - Questons on dfc3?</vt:lpstr>
      <vt:lpstr>DFC3 Code Examples</vt:lpstr>
      <vt:lpstr>Coroutine example</vt:lpstr>
      <vt:lpstr>Go example</vt:lpstr>
      <vt:lpstr>Message example</vt:lpstr>
      <vt:lpstr>YIELD example</vt:lpstr>
      <vt:lpstr>TESTING example</vt:lpstr>
      <vt:lpstr>Interaction example</vt:lpstr>
      <vt:lpstr>Go Output Redirection</vt:lpstr>
      <vt:lpstr>Message handler input and output redirection</vt:lpstr>
      <vt:lpstr>Non-trivial computation example</vt:lpstr>
      <vt:lpstr>Questions?</vt:lpstr>
    </vt:vector>
  </TitlesOfParts>
  <Company>Elektrobit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DFC3</dc:title>
  <dc:creator>Dennis Blayne</dc:creator>
  <cp:lastModifiedBy>Dennis Blayne</cp:lastModifiedBy>
  <cp:revision>46</cp:revision>
  <dcterms:created xsi:type="dcterms:W3CDTF">2018-11-13T17:50:55Z</dcterms:created>
  <dcterms:modified xsi:type="dcterms:W3CDTF">2018-11-15T17:40:50Z</dcterms:modified>
</cp:coreProperties>
</file>