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71" r:id="rId12"/>
    <p:sldId id="269" r:id="rId13"/>
    <p:sldId id="266" r:id="rId14"/>
    <p:sldId id="267" r:id="rId15"/>
    <p:sldId id="272" r:id="rId16"/>
    <p:sldId id="268" r:id="rId17"/>
    <p:sldId id="265" r:id="rId18"/>
  </p:sldIdLst>
  <p:sldSz cx="9144000" cy="5143500" type="screen16x9"/>
  <p:notesSz cx="9144000" cy="51435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1pPr>
    <a:lvl2pPr marL="0" marR="0" indent="457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2pPr>
    <a:lvl3pPr marL="0" marR="0" indent="914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3pPr>
    <a:lvl4pPr marL="0" marR="0" indent="1371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4pPr>
    <a:lvl5pPr marL="0" marR="0" indent="18288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5pPr>
    <a:lvl6pPr marL="0" marR="0" indent="22860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6pPr>
    <a:lvl7pPr marL="0" marR="0" indent="27432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7pPr>
    <a:lvl8pPr marL="0" marR="0" indent="32004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8pPr>
    <a:lvl9pPr marL="0" marR="0" indent="365760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  <a:latin typeface="+mj-lt"/>
        <a:ea typeface="+mj-ea"/>
        <a:cs typeface="+mj-cs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3460B-8CAF-4E2D-8D83-7A5693172B52}" v="1" dt="2025-10-30T08:49:19.5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RAND Liam" userId="c2061e78-6f0a-4ae4-9a0f-214431b1877d" providerId="ADAL" clId="{5FE3460B-8CAF-4E2D-8D83-7A5693172B52}"/>
    <pc:docChg chg="custSel modSld">
      <pc:chgData name="DURAND Liam" userId="c2061e78-6f0a-4ae4-9a0f-214431b1877d" providerId="ADAL" clId="{5FE3460B-8CAF-4E2D-8D83-7A5693172B52}" dt="2025-10-30T08:53:58.169" v="199" actId="20577"/>
      <pc:docMkLst>
        <pc:docMk/>
      </pc:docMkLst>
      <pc:sldChg chg="modNotesTx">
        <pc:chgData name="DURAND Liam" userId="c2061e78-6f0a-4ae4-9a0f-214431b1877d" providerId="ADAL" clId="{5FE3460B-8CAF-4E2D-8D83-7A5693172B52}" dt="2025-10-30T08:48:29.922" v="80" actId="20577"/>
        <pc:sldMkLst>
          <pc:docMk/>
          <pc:sldMk cId="0" sldId="261"/>
        </pc:sldMkLst>
      </pc:sldChg>
      <pc:sldChg chg="modSp modNotesTx">
        <pc:chgData name="DURAND Liam" userId="c2061e78-6f0a-4ae4-9a0f-214431b1877d" providerId="ADAL" clId="{5FE3460B-8CAF-4E2D-8D83-7A5693172B52}" dt="2025-10-30T08:49:51.112" v="98" actId="20577"/>
        <pc:sldMkLst>
          <pc:docMk/>
          <pc:sldMk cId="0" sldId="262"/>
        </pc:sldMkLst>
        <pc:spChg chg="mod">
          <ac:chgData name="DURAND Liam" userId="c2061e78-6f0a-4ae4-9a0f-214431b1877d" providerId="ADAL" clId="{5FE3460B-8CAF-4E2D-8D83-7A5693172B52}" dt="2025-10-30T08:49:19.556" v="81" actId="20578"/>
          <ac:spMkLst>
            <pc:docMk/>
            <pc:sldMk cId="0" sldId="262"/>
            <ac:spMk id="32" creationId="{00000000-0000-0000-0000-000000000000}"/>
          </ac:spMkLst>
        </pc:spChg>
      </pc:sldChg>
      <pc:sldChg chg="modNotesTx">
        <pc:chgData name="DURAND Liam" userId="c2061e78-6f0a-4ae4-9a0f-214431b1877d" providerId="ADAL" clId="{5FE3460B-8CAF-4E2D-8D83-7A5693172B52}" dt="2025-10-30T08:51:34.493" v="126" actId="20577"/>
        <pc:sldMkLst>
          <pc:docMk/>
          <pc:sldMk cId="972031801" sldId="266"/>
        </pc:sldMkLst>
      </pc:sldChg>
      <pc:sldChg chg="modNotesTx">
        <pc:chgData name="DURAND Liam" userId="c2061e78-6f0a-4ae4-9a0f-214431b1877d" providerId="ADAL" clId="{5FE3460B-8CAF-4E2D-8D83-7A5693172B52}" dt="2025-10-30T08:52:38.582" v="173" actId="20577"/>
        <pc:sldMkLst>
          <pc:docMk/>
          <pc:sldMk cId="1140246214" sldId="267"/>
        </pc:sldMkLst>
      </pc:sldChg>
      <pc:sldChg chg="modNotesTx">
        <pc:chgData name="DURAND Liam" userId="c2061e78-6f0a-4ae4-9a0f-214431b1877d" providerId="ADAL" clId="{5FE3460B-8CAF-4E2D-8D83-7A5693172B52}" dt="2025-10-30T08:53:58.169" v="199" actId="20577"/>
        <pc:sldMkLst>
          <pc:docMk/>
          <pc:sldMk cId="2789074597" sldId="268"/>
        </pc:sldMkLst>
      </pc:sldChg>
      <pc:sldChg chg="modNotesTx">
        <pc:chgData name="DURAND Liam" userId="c2061e78-6f0a-4ae4-9a0f-214431b1877d" providerId="ADAL" clId="{5FE3460B-8CAF-4E2D-8D83-7A5693172B52}" dt="2025-10-30T08:51:23.435" v="119" actId="20577"/>
        <pc:sldMkLst>
          <pc:docMk/>
          <pc:sldMk cId="1527129632" sldId="269"/>
        </pc:sldMkLst>
      </pc:sldChg>
      <pc:sldChg chg="modNotesTx">
        <pc:chgData name="DURAND Liam" userId="c2061e78-6f0a-4ae4-9a0f-214431b1877d" providerId="ADAL" clId="{5FE3460B-8CAF-4E2D-8D83-7A5693172B52}" dt="2025-10-30T08:51:06.566" v="105" actId="20577"/>
        <pc:sldMkLst>
          <pc:docMk/>
          <pc:sldMk cId="248644736" sldId="270"/>
        </pc:sldMkLst>
      </pc:sldChg>
      <pc:sldChg chg="modNotesTx">
        <pc:chgData name="DURAND Liam" userId="c2061e78-6f0a-4ae4-9a0f-214431b1877d" providerId="ADAL" clId="{5FE3460B-8CAF-4E2D-8D83-7A5693172B52}" dt="2025-10-30T08:51:15.047" v="112" actId="20577"/>
        <pc:sldMkLst>
          <pc:docMk/>
          <pc:sldMk cId="52705027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D24C1-F983-457B-8BAB-7478595F5243}" type="datetimeFigureOut">
              <a:rPr lang="fr-FR" smtClean="0"/>
              <a:t>30/10/2025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F01F6A-91FF-4E7D-BA30-AF6985A5CE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867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Pas fait pour la prod, peut déployer des </a:t>
            </a:r>
            <a:r>
              <a:rPr lang="fr-FR" dirty="0" err="1"/>
              <a:t>pocs</a:t>
            </a:r>
            <a:r>
              <a:rPr lang="fr-FR" dirty="0"/>
              <a:t>, fait pour expérimenter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38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 promo base de données et automatisation. Pas </a:t>
            </a:r>
            <a:r>
              <a:rPr lang="fr-FR" dirty="0" err="1"/>
              <a:t>visualization</a:t>
            </a:r>
            <a:r>
              <a:rPr lang="fr-FR" dirty="0"/>
              <a:t> car Metabase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687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3113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enelver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2082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945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enelver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567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enlever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786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creuser, moyen rapide de faire </a:t>
            </a:r>
            <a:r>
              <a:rPr lang="fr-FR" dirty="0" err="1"/>
              <a:t>poc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323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À retirer car déjà Sofia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F01F6A-91FF-4E7D-BA30-AF6985A5CE14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693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re / sous-titre /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15" name="Texte niveau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323850" y="1248679"/>
            <a:ext cx="8424615" cy="242952"/>
          </a:xfrm>
          <a:prstGeom prst="rect">
            <a:avLst/>
          </a:prstGeom>
        </p:spPr>
        <p:txBody>
          <a:bodyPr>
            <a:normAutofit/>
          </a:bodyPr>
          <a:lstStyle>
            <a:lvl1pPr indent="95250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1pPr>
            <a:lvl2pPr marL="445725" indent="-180000">
              <a:spcBef>
                <a:spcPts val="800"/>
              </a:spcBef>
              <a:buAutoNum type="alphaLcPeriod"/>
              <a:defRPr sz="1500" b="1">
                <a:solidFill>
                  <a:srgbClr val="808080"/>
                </a:solidFill>
              </a:defRPr>
            </a:lvl2pPr>
            <a:lvl3pPr marL="702900" indent="-257175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3pPr>
            <a:lvl4pPr marL="947193" indent="-321468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4pPr>
            <a:lvl5pPr marL="1209116" indent="-367392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5pPr>
          </a:lstStyle>
          <a:p>
            <a:pPr>
              <a:defRPr/>
            </a:pPr>
            <a:r>
              <a:t>Sous-titre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16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3850" y="682801"/>
            <a:ext cx="8424864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Titre</a:t>
            </a:r>
          </a:p>
        </p:txBody>
      </p:sp>
      <p:sp>
        <p:nvSpPr>
          <p:cNvPr id="17" name="Espace réservé du texte 11"/>
          <p:cNvSpPr>
            <a:spLocks noGrp="1"/>
          </p:cNvSpPr>
          <p:nvPr>
            <p:ph type="body" idx="21" hasCustomPrompt="1"/>
          </p:nvPr>
        </p:nvSpPr>
        <p:spPr bwMode="auto">
          <a:xfrm>
            <a:off x="323850" y="1707652"/>
            <a:ext cx="8424334" cy="2880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  <a:br>
              <a:rPr/>
            </a:br>
            <a:r>
              <a:t>Texte de niveau 2</a:t>
            </a:r>
            <a:br>
              <a:rPr/>
            </a:br>
            <a:r>
              <a:t>Texte de niveau 3</a:t>
            </a:r>
            <a:br>
              <a:rPr/>
            </a:br>
            <a:r>
              <a:t>Texte de niveau 4</a:t>
            </a:r>
            <a:br>
              <a:rPr/>
            </a:br>
            <a:r>
              <a:t>Texte de niveau 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Sommai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" name="Connecteur droit 9"/>
          <p:cNvSpPr/>
          <p:nvPr/>
        </p:nvSpPr>
        <p:spPr bwMode="auto">
          <a:xfrm>
            <a:off x="323850" y="4784399"/>
            <a:ext cx="8424614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25" name="Connecteur droit 8"/>
          <p:cNvSpPr/>
          <p:nvPr/>
        </p:nvSpPr>
        <p:spPr bwMode="auto">
          <a:xfrm>
            <a:off x="360000" y="4784399"/>
            <a:ext cx="8424000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pic>
        <p:nvPicPr>
          <p:cNvPr id="26" name="Image 6" descr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5702" y="51469"/>
            <a:ext cx="1048054" cy="612290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28" name="Texte niveau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323527" y="1563637"/>
            <a:ext cx="2520002" cy="2880321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spcBef>
                <a:spcPts val="800"/>
              </a:spcBef>
              <a:buSzPct val="100000"/>
              <a:buAutoNum type="arabicPeriod"/>
              <a:defRPr b="1"/>
            </a:lvl1pPr>
            <a:lvl2pPr marL="347999" indent="-167999">
              <a:spcBef>
                <a:spcPts val="800"/>
              </a:spcBef>
              <a:buAutoNum type="alphaLcPeriod"/>
              <a:defRPr b="1"/>
            </a:lvl2pPr>
            <a:lvl3pPr>
              <a:spcBef>
                <a:spcPts val="800"/>
              </a:spcBef>
              <a:defRPr b="1"/>
            </a:lvl3pPr>
            <a:lvl4pPr>
              <a:spcBef>
                <a:spcPts val="800"/>
              </a:spcBef>
              <a:defRPr b="1"/>
            </a:lvl4pPr>
            <a:lvl5pPr>
              <a:spcBef>
                <a:spcPts val="800"/>
              </a:spcBef>
              <a:defRPr b="1"/>
            </a:lvl5pPr>
          </a:lstStyle>
          <a:p>
            <a:pPr>
              <a:defRPr/>
            </a:pPr>
            <a:r>
              <a:t>Titre de la partie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29" name="Espace réservé du texte 7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312000" y="1563637"/>
            <a:ext cx="2520001" cy="2860763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spcBef>
                <a:spcPts val="800"/>
              </a:spcBef>
              <a:buSzPct val="100000"/>
              <a:buAutoNum type="arabicPeriod"/>
              <a:defRPr b="1"/>
            </a:lvl1pPr>
          </a:lstStyle>
          <a:p>
            <a:pPr>
              <a:defRPr/>
            </a:pPr>
            <a:r>
              <a:t>Titre de la partie</a:t>
            </a:r>
            <a:br>
              <a:rPr/>
            </a:br>
            <a:r>
              <a:t>Deuxième niveau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263999" y="1563637"/>
            <a:ext cx="2520001" cy="2860763"/>
          </a:xfrm>
          <a:prstGeom prst="rect">
            <a:avLst/>
          </a:prstGeom>
        </p:spPr>
        <p:txBody>
          <a:bodyPr>
            <a:normAutofit/>
          </a:bodyPr>
          <a:lstStyle>
            <a:lvl1pPr marL="144000" indent="-144000">
              <a:spcBef>
                <a:spcPts val="800"/>
              </a:spcBef>
              <a:buSzPct val="100000"/>
              <a:buAutoNum type="arabicPeriod"/>
              <a:defRPr b="1"/>
            </a:lvl1pPr>
          </a:lstStyle>
          <a:p>
            <a:pPr>
              <a:defRPr/>
            </a:pPr>
            <a:r>
              <a:t>Titre de la partie</a:t>
            </a:r>
            <a:br>
              <a:rPr/>
            </a:br>
            <a:r>
              <a:t>Deuxième niveau</a:t>
            </a:r>
          </a:p>
        </p:txBody>
      </p:sp>
      <p:sp>
        <p:nvSpPr>
          <p:cNvPr id="31" name="Sommai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3850" y="682801"/>
            <a:ext cx="8424864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Sommaire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Colonnes de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39" name="Texte niveau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323850" y="1248679"/>
            <a:ext cx="8424615" cy="242952"/>
          </a:xfrm>
          <a:prstGeom prst="rect">
            <a:avLst/>
          </a:prstGeom>
        </p:spPr>
        <p:txBody>
          <a:bodyPr>
            <a:normAutofit/>
          </a:bodyPr>
          <a:lstStyle>
            <a:lvl1pPr indent="95250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1pPr>
            <a:lvl2pPr marL="455250" indent="-180000">
              <a:spcBef>
                <a:spcPts val="800"/>
              </a:spcBef>
              <a:buAutoNum type="alphaLcPeriod"/>
              <a:defRPr sz="1500" b="1">
                <a:solidFill>
                  <a:srgbClr val="808080"/>
                </a:solidFill>
              </a:defRPr>
            </a:lvl2pPr>
            <a:lvl3pPr marL="712425" indent="-257175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3pPr>
            <a:lvl4pPr marL="956718" indent="-321468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4pPr>
            <a:lvl5pPr marL="1218642" indent="-367392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5pPr>
          </a:lstStyle>
          <a:p>
            <a:pPr>
              <a:defRPr/>
            </a:pPr>
            <a:r>
              <a:t>Sous-titre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40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3850" y="682801"/>
            <a:ext cx="8424864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Titre</a:t>
            </a:r>
          </a:p>
        </p:txBody>
      </p:sp>
      <p:sp>
        <p:nvSpPr>
          <p:cNvPr id="41" name="Espace réservé du texte 11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23527" y="1707652"/>
            <a:ext cx="2556473" cy="2880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  <a:br>
              <a:rPr/>
            </a:br>
            <a:r>
              <a:t>Texte de niveau 2</a:t>
            </a:r>
            <a:br>
              <a:rPr/>
            </a:br>
            <a:r>
              <a:t>Texte de niveau 3</a:t>
            </a:r>
            <a:br>
              <a:rPr/>
            </a:br>
            <a:r>
              <a:t>Texte de niveau 4</a:t>
            </a:r>
            <a:br>
              <a:rPr/>
            </a:br>
            <a:r>
              <a:t>Texte de niveau 5</a:t>
            </a:r>
          </a:p>
        </p:txBody>
      </p:sp>
      <p:sp>
        <p:nvSpPr>
          <p:cNvPr id="42" name="Espace réservé du texte 11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275855" y="1707652"/>
            <a:ext cx="2520001" cy="2880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  <a:br>
              <a:rPr/>
            </a:br>
            <a:r>
              <a:t>Texte de niveau 2</a:t>
            </a:r>
            <a:br>
              <a:rPr/>
            </a:br>
            <a:r>
              <a:t>Texte de niveau 3</a:t>
            </a:r>
            <a:br>
              <a:rPr/>
            </a:br>
            <a:r>
              <a:t>Texte de niveau 4</a:t>
            </a:r>
            <a:br>
              <a:rPr/>
            </a:br>
            <a:r>
              <a:t>Texte de niveau 5</a:t>
            </a:r>
          </a:p>
        </p:txBody>
      </p:sp>
      <p:sp>
        <p:nvSpPr>
          <p:cNvPr id="43" name="Espace réservé du texte 11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6228184" y="1707652"/>
            <a:ext cx="2520001" cy="2880322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  <a:br>
              <a:rPr/>
            </a:br>
            <a:r>
              <a:t>Texte de niveau 2</a:t>
            </a:r>
            <a:br>
              <a:rPr/>
            </a:br>
            <a:r>
              <a:t>Texte de niveau 3</a:t>
            </a:r>
            <a:br>
              <a:rPr/>
            </a:br>
            <a:r>
              <a:t>Texte de niveau 4</a:t>
            </a:r>
            <a:br>
              <a:rPr/>
            </a:br>
            <a:r>
              <a:t>Texte de niveau 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re, sous-titre, textes 3 et image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51" name="Texte niveau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323527" y="1707652"/>
            <a:ext cx="2520002" cy="2880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52" name="Espace réservé du texte 7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23851" y="1248679"/>
            <a:ext cx="8424614" cy="242951"/>
          </a:xfrm>
          <a:prstGeom prst="rect">
            <a:avLst/>
          </a:prstGeom>
        </p:spPr>
        <p:txBody>
          <a:bodyPr>
            <a:normAutofit/>
          </a:bodyPr>
          <a:lstStyle>
            <a:lvl1pPr indent="95250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Sous-titre</a:t>
            </a:r>
          </a:p>
        </p:txBody>
      </p:sp>
      <p:sp>
        <p:nvSpPr>
          <p:cNvPr id="53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3850" y="682801"/>
            <a:ext cx="8424864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Titre</a:t>
            </a:r>
          </a:p>
        </p:txBody>
      </p:sp>
      <p:sp>
        <p:nvSpPr>
          <p:cNvPr id="54" name="Espace réservé pour une image  7"/>
          <p:cNvSpPr>
            <a:spLocks noGrp="1"/>
          </p:cNvSpPr>
          <p:nvPr>
            <p:ph type="pic" sz="half" idx="22"/>
          </p:nvPr>
        </p:nvSpPr>
        <p:spPr bwMode="auto">
          <a:xfrm>
            <a:off x="3131840" y="1707652"/>
            <a:ext cx="5616624" cy="2880321"/>
          </a:xfrm>
          <a:prstGeom prst="rect">
            <a:avLst/>
          </a:prstGeom>
        </p:spPr>
        <p:txBody>
          <a:bodyPr lIns="91439" tIns="45719" rIns="91439" bIns="45719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1_Titre, sous-titre, textes 3, et graphique 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" name="Connecteur droit 9"/>
          <p:cNvSpPr/>
          <p:nvPr/>
        </p:nvSpPr>
        <p:spPr bwMode="auto">
          <a:xfrm>
            <a:off x="323850" y="4784399"/>
            <a:ext cx="8424614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62" name="Connecteur droit 8"/>
          <p:cNvSpPr/>
          <p:nvPr/>
        </p:nvSpPr>
        <p:spPr bwMode="auto">
          <a:xfrm>
            <a:off x="360000" y="4784399"/>
            <a:ext cx="8424000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pic>
        <p:nvPicPr>
          <p:cNvPr id="63" name="Image 6" descr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5702" y="51469"/>
            <a:ext cx="1048054" cy="612290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65" name="Texte niveau 1…"/>
          <p:cNvSpPr txBox="1">
            <a:spLocks noGrp="1"/>
          </p:cNvSpPr>
          <p:nvPr>
            <p:ph type="body" sz="quarter" idx="1" hasCustomPrompt="1"/>
          </p:nvPr>
        </p:nvSpPr>
        <p:spPr bwMode="auto">
          <a:xfrm>
            <a:off x="6228184" y="1707652"/>
            <a:ext cx="2520001" cy="288032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defRPr/>
            </a:pPr>
            <a:r>
              <a:t>Texte de niveau 1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66" name="Espace réservé du texte 7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23851" y="1248679"/>
            <a:ext cx="8424614" cy="242951"/>
          </a:xfrm>
          <a:prstGeom prst="rect">
            <a:avLst/>
          </a:prstGeom>
        </p:spPr>
        <p:txBody>
          <a:bodyPr>
            <a:normAutofit/>
          </a:bodyPr>
          <a:lstStyle>
            <a:lvl1pPr indent="95250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lvl1pPr>
          </a:lstStyle>
          <a:p>
            <a:pPr>
              <a:defRPr/>
            </a:pPr>
            <a:r>
              <a:t>Sous-titre</a:t>
            </a:r>
          </a:p>
        </p:txBody>
      </p:sp>
      <p:sp>
        <p:nvSpPr>
          <p:cNvPr id="67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23850" y="682801"/>
            <a:ext cx="8424864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25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t>Titre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Titre et sous-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" name="Texte niveau 1…"/>
          <p:cNvSpPr txBox="1">
            <a:spLocks noGrp="1"/>
          </p:cNvSpPr>
          <p:nvPr>
            <p:ph type="body" idx="1" hasCustomPrompt="1"/>
          </p:nvPr>
        </p:nvSpPr>
        <p:spPr bwMode="auto">
          <a:xfrm>
            <a:off x="323850" y="2139701"/>
            <a:ext cx="8424000" cy="22932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0"/>
              </a:spcBef>
              <a:defRPr sz="3200" b="1" cap="all"/>
            </a:lvl1pPr>
            <a:lvl2pPr marL="0" indent="92075">
              <a:lnSpc>
                <a:spcPct val="90000"/>
              </a:lnSpc>
              <a:spcBef>
                <a:spcPts val="0"/>
              </a:spcBef>
              <a:buSzTx/>
              <a:buNone/>
              <a:defRPr sz="3200" b="1" cap="all"/>
            </a:lvl2pPr>
            <a:lvl3pPr marL="908640" indent="-548640">
              <a:lnSpc>
                <a:spcPct val="90000"/>
              </a:lnSpc>
              <a:spcBef>
                <a:spcPts val="0"/>
              </a:spcBef>
              <a:defRPr sz="3200" b="1" cap="all"/>
            </a:lvl3pPr>
            <a:lvl4pPr marL="1225799" indent="-685800">
              <a:lnSpc>
                <a:spcPct val="90000"/>
              </a:lnSpc>
              <a:spcBef>
                <a:spcPts val="0"/>
              </a:spcBef>
              <a:defRPr sz="3200" b="1" cap="all"/>
            </a:lvl4pPr>
            <a:lvl5pPr marL="1539771" indent="-783771">
              <a:lnSpc>
                <a:spcPct val="90000"/>
              </a:lnSpc>
              <a:spcBef>
                <a:spcPts val="0"/>
              </a:spcBef>
              <a:defRPr sz="3200" b="1" cap="all"/>
            </a:lvl5pPr>
          </a:lstStyle>
          <a:p>
            <a:pPr>
              <a:defRPr/>
            </a:pPr>
            <a:r>
              <a:t>Titre</a:t>
            </a:r>
          </a:p>
          <a:p>
            <a:pPr lvl="1">
              <a:defRPr/>
            </a:pPr>
            <a:endParaRPr/>
          </a:p>
          <a:p>
            <a:pPr lvl="2">
              <a:defRPr/>
            </a:pPr>
            <a:endParaRPr/>
          </a:p>
          <a:p>
            <a:pPr lvl="3">
              <a:defRPr/>
            </a:pPr>
            <a:endParaRPr/>
          </a:p>
          <a:p>
            <a:pPr lvl="4">
              <a:defRPr/>
            </a:pPr>
            <a:endParaRPr/>
          </a:p>
        </p:txBody>
      </p:sp>
      <p:sp>
        <p:nvSpPr>
          <p:cNvPr id="75" name="Connecteur droit 11"/>
          <p:cNvSpPr/>
          <p:nvPr/>
        </p:nvSpPr>
        <p:spPr bwMode="auto">
          <a:xfrm>
            <a:off x="323850" y="4784399"/>
            <a:ext cx="8424614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76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pic>
        <p:nvPicPr>
          <p:cNvPr id="77" name="Image 8" descr="Imag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3850" y="483518"/>
            <a:ext cx="2095343" cy="12241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x" userDrawn="1">
  <p:cSld name="Chap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" name="Espace réservé pour une image  7"/>
          <p:cNvSpPr>
            <a:spLocks noGrp="1"/>
          </p:cNvSpPr>
          <p:nvPr>
            <p:ph type="pic" idx="21"/>
          </p:nvPr>
        </p:nvSpPr>
        <p:spPr bwMode="auto">
          <a:xfrm>
            <a:off x="0" y="738000"/>
            <a:ext cx="9144000" cy="4443958"/>
          </a:xfrm>
          <a:prstGeom prst="rect">
            <a:avLst/>
          </a:prstGeom>
        </p:spPr>
        <p:txBody>
          <a:bodyPr lIns="91439" tIns="45719" rIns="91439" bIns="45719"/>
          <a:lstStyle/>
          <a:p>
            <a:pPr>
              <a:defRPr/>
            </a:pPr>
            <a:endParaRPr/>
          </a:p>
        </p:txBody>
      </p:sp>
      <p:sp>
        <p:nvSpPr>
          <p:cNvPr id="85" name="Titre"/>
          <p:cNvSpPr txBox="1">
            <a:spLocks noGrp="1"/>
          </p:cNvSpPr>
          <p:nvPr>
            <p:ph type="title" hasCustomPrompt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Titre</a:t>
            </a:r>
          </a:p>
        </p:txBody>
      </p:sp>
      <p:sp>
        <p:nvSpPr>
          <p:cNvPr id="86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x" userDrawn="1">
  <p:cSld name="Couvertu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" name="Connecteur droit 9"/>
          <p:cNvSpPr/>
          <p:nvPr/>
        </p:nvSpPr>
        <p:spPr bwMode="auto">
          <a:xfrm>
            <a:off x="323850" y="4784399"/>
            <a:ext cx="8424614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94" name="Connecteur droit 8"/>
          <p:cNvSpPr/>
          <p:nvPr/>
        </p:nvSpPr>
        <p:spPr bwMode="auto">
          <a:xfrm>
            <a:off x="360000" y="4784399"/>
            <a:ext cx="8424000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pic>
        <p:nvPicPr>
          <p:cNvPr id="95" name="Image 6" descr="Image 6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15702" y="51469"/>
            <a:ext cx="1048054" cy="612290"/>
          </a:xfrm>
          <a:prstGeom prst="rect">
            <a:avLst/>
          </a:prstGeom>
          <a:ln w="12700">
            <a:miter lim="400000"/>
          </a:ln>
        </p:spPr>
      </p:pic>
      <p:sp>
        <p:nvSpPr>
          <p:cNvPr id="96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0" y="4985237"/>
            <a:ext cx="180000" cy="136526"/>
          </a:xfrm>
          <a:prstGeom prst="rect">
            <a:avLst/>
          </a:prstGeom>
          <a:ln w="9525">
            <a:solidFill>
              <a:srgbClr val="000000">
                <a:alpha val="0"/>
              </a:srgbClr>
            </a:solidFill>
            <a:round/>
          </a:ln>
        </p:spPr>
        <p:txBody>
          <a:bodyPr wrap="square"/>
          <a:lstStyle>
            <a:lvl1pPr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97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0" y="0"/>
            <a:ext cx="180000" cy="180000"/>
          </a:xfrm>
          <a:prstGeom prst="rect">
            <a:avLst/>
          </a:prstGeom>
          <a:ln w="9525">
            <a:solidFill>
              <a:srgbClr val="000000">
                <a:alpha val="0"/>
              </a:srgbClr>
            </a:solidFill>
          </a:ln>
        </p:spPr>
        <p:txBody>
          <a:bodyPr lIns="45719" tIns="45719" rIns="45719" bIns="45719"/>
          <a:lstStyle>
            <a:lvl1pPr marL="0" indent="14287">
              <a:buSzTx/>
              <a:buNone/>
              <a:defRPr sz="100">
                <a:solidFill>
                  <a:srgbClr val="000000">
                    <a:alpha val="0"/>
                  </a:srgbClr>
                </a:solidFill>
              </a:defRPr>
            </a:lvl1pPr>
          </a:lstStyle>
          <a:p>
            <a:pPr>
              <a:defRPr/>
            </a:pPr>
            <a:r>
              <a:t>Titre</a:t>
            </a:r>
          </a:p>
        </p:txBody>
      </p:sp>
      <p:pic>
        <p:nvPicPr>
          <p:cNvPr id="98" name="Image 8" descr="Image 8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90122" y="699541"/>
            <a:ext cx="3820923" cy="2232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onnecteur droit 9"/>
          <p:cNvSpPr/>
          <p:nvPr/>
        </p:nvSpPr>
        <p:spPr bwMode="auto">
          <a:xfrm>
            <a:off x="323850" y="4784399"/>
            <a:ext cx="8424614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sp>
        <p:nvSpPr>
          <p:cNvPr id="3" name="Connecteur droit 8"/>
          <p:cNvSpPr/>
          <p:nvPr/>
        </p:nvSpPr>
        <p:spPr bwMode="auto">
          <a:xfrm>
            <a:off x="360000" y="4784399"/>
            <a:ext cx="8424000" cy="1"/>
          </a:xfrm>
          <a:prstGeom prst="line">
            <a:avLst/>
          </a:prstGeom>
          <a:ln w="10160">
            <a:solidFill>
              <a:srgbClr val="000000"/>
            </a:solidFill>
          </a:ln>
        </p:spPr>
        <p:txBody>
          <a:bodyPr lIns="45719" rIns="45719"/>
          <a:lstStyle/>
          <a:p>
            <a:pPr>
              <a:defRPr/>
            </a:pPr>
            <a:endParaRPr/>
          </a:p>
        </p:txBody>
      </p:sp>
      <p:pic>
        <p:nvPicPr>
          <p:cNvPr id="4" name="Image 6" descr="Image 6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315702" y="51469"/>
            <a:ext cx="1048054" cy="612290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Titre"/>
          <p:cNvSpPr txBox="1">
            <a:spLocks noGrp="1"/>
          </p:cNvSpPr>
          <p:nvPr>
            <p:ph type="title" hasCustomPrompt="1"/>
          </p:nvPr>
        </p:nvSpPr>
        <p:spPr bwMode="auto">
          <a:xfrm>
            <a:off x="359999" y="738000"/>
            <a:ext cx="8424000" cy="4046400"/>
          </a:xfrm>
          <a:prstGeom prst="rect">
            <a:avLst/>
          </a:prstGeom>
          <a:ln w="10160">
            <a:solidFill>
              <a:srgbClr val="FFFFFF"/>
            </a:solidFill>
          </a:ln>
        </p:spPr>
        <p:txBody>
          <a:bodyPr lIns="0" tIns="0" rIns="0" bIns="0" anchor="ctr">
            <a:normAutofit/>
          </a:bodyPr>
          <a:lstStyle/>
          <a:p>
            <a:pPr>
              <a:defRPr/>
            </a:pPr>
            <a:r>
              <a:t>Titre</a:t>
            </a:r>
          </a:p>
        </p:txBody>
      </p:sp>
      <p:sp>
        <p:nvSpPr>
          <p:cNvPr id="6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7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CB4B4D-7CA3-9044-876B-883B54F8677D}" type="slidenum">
              <a:rPr/>
              <a:t>‹N°›</a:t>
            </a:fld>
            <a:endParaRPr/>
          </a:p>
        </p:txBody>
      </p:sp>
      <p:sp>
        <p:nvSpPr>
          <p:cNvPr id="7" name="Texte niveau 1…"/>
          <p:cNvSpPr txBox="1"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/>
          <a:p>
            <a:pPr>
              <a:defRPr/>
            </a:pPr>
            <a:r>
              <a:t>Texte niveau 1</a:t>
            </a:r>
          </a:p>
          <a:p>
            <a:pPr lvl="1">
              <a:defRPr/>
            </a:pPr>
            <a:r>
              <a:t>Texte niveau 2</a:t>
            </a:r>
          </a:p>
          <a:p>
            <a:pPr lvl="2">
              <a:defRPr/>
            </a:pPr>
            <a:r>
              <a:t>Texte niveau 3</a:t>
            </a:r>
          </a:p>
          <a:p>
            <a:pPr lvl="3">
              <a:defRPr/>
            </a:pPr>
            <a:r>
              <a:t>Texte niveau 4</a:t>
            </a:r>
          </a:p>
          <a:p>
            <a:pPr lvl="4">
              <a:defRPr/>
            </a:pPr>
            <a:r>
              <a:t>Texte niveau 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marL="396000" marR="0" indent="-396000" algn="l" defTabSz="914400">
        <a:lnSpc>
          <a:spcPct val="90000"/>
        </a:lnSpc>
        <a:spcBef>
          <a:spcPts val="0"/>
        </a:spcBef>
        <a:spcAft>
          <a:spcPts val="0"/>
        </a:spcAft>
        <a:buClrTx/>
        <a:buSzPct val="100000"/>
        <a:buFontTx/>
        <a:buAutoNum type="arabicPeriod"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1pPr>
      <a:lvl2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2pPr>
      <a:lvl3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3pPr>
      <a:lvl4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4pPr>
      <a:lvl5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5pPr>
      <a:lvl6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6pPr>
      <a:lvl7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7pPr>
      <a:lvl8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8pPr>
      <a:lvl9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3200" b="1" i="0" u="none" strike="noStrike" cap="none" spc="0">
          <a:solidFill>
            <a:srgbClr val="FFFFFF"/>
          </a:solidFill>
          <a:latin typeface="+mj-lt"/>
          <a:ea typeface="+mj-ea"/>
          <a:cs typeface="+mj-cs"/>
        </a:defRPr>
      </a:lvl9pPr>
    </p:titleStyle>
    <p:bodyStyle>
      <a:lvl1pPr marL="0" marR="0" indent="92075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1pPr>
      <a:lvl2pPr marL="380025" marR="0" indent="-200025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2pPr>
      <a:lvl3pPr marL="600030" marR="0" indent="-240030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3pPr>
      <a:lvl4pPr marL="840037" marR="0" indent="-300037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4pPr>
      <a:lvl5pPr marL="1098899" marR="0" indent="-342900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▪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5pPr>
      <a:lvl6pPr marL="2446019" marR="0" indent="-160020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6pPr>
      <a:lvl7pPr marL="2903220" marR="0" indent="-160020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7pPr>
      <a:lvl8pPr marL="0" marR="0" indent="3200400" algn="l" defTabSz="914400">
        <a:lnSpc>
          <a:spcPct val="100000"/>
        </a:lnSpc>
        <a:spcBef>
          <a:spcPts val="500"/>
        </a:spcBef>
        <a:spcAft>
          <a:spcPts val="0"/>
        </a:spcAft>
        <a:buClrTx/>
        <a:buSzTx/>
        <a:buFontTx/>
        <a:buNone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8pPr>
      <a:lvl9pPr marL="3817620" marR="0" indent="-160020" algn="l" defTabSz="91440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Tx/>
        <a:buChar char="•"/>
        <a:defRPr sz="1400" b="0" i="0" u="none" strike="noStrike" cap="none" spc="0">
          <a:solidFill>
            <a:srgbClr val="000000"/>
          </a:solidFill>
          <a:latin typeface="+mj-lt"/>
          <a:ea typeface="+mj-ea"/>
          <a:cs typeface="+mj-cs"/>
        </a:defRPr>
      </a:lvl9pPr>
    </p:bodyStyle>
    <p:otherStyle>
      <a:lvl1pPr marL="0" marR="0" indent="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r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700" b="1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economie.gouv.fr/explore/dataset/plan-de-relance/table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jp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jpg"/><Relationship Id="rId1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 bwMode="auto">
          <a:xfrm>
            <a:off x="12699" y="867362"/>
            <a:ext cx="9118601" cy="4276138"/>
          </a:xfrm>
          <a:prstGeom prst="rect">
            <a:avLst/>
          </a:prstGeom>
          <a:solidFill>
            <a:srgbClr val="000091"/>
          </a:solidFill>
          <a:ln w="25400">
            <a:solidFill>
              <a:srgbClr val="152E87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3" name="Espace réservé du pied de page 5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25" name="Titre 3"/>
          <p:cNvSpPr txBox="1">
            <a:spLocks noGrp="1"/>
          </p:cNvSpPr>
          <p:nvPr>
            <p:ph type="title"/>
          </p:nvPr>
        </p:nvSpPr>
        <p:spPr bwMode="auto">
          <a:xfrm>
            <a:off x="445311" y="817311"/>
            <a:ext cx="5364130" cy="4046401"/>
          </a:xfrm>
          <a:prstGeom prst="rect">
            <a:avLst/>
          </a:prstGeom>
          <a:ln w="12700">
            <a:noFill/>
            <a:miter lim="400000"/>
          </a:ln>
        </p:spPr>
        <p:txBody>
          <a:bodyPr/>
          <a:lstStyle/>
          <a:p>
            <a:pPr marL="0" indent="92075">
              <a:lnSpc>
                <a:spcPct val="88200"/>
              </a:lnSpc>
              <a:buSzTx/>
              <a:buNone/>
              <a:defRPr sz="2800"/>
            </a:pPr>
            <a:r>
              <a:rPr lang="fr-FR" dirty="0"/>
              <a:t>Nubonyxia, </a:t>
            </a:r>
            <a:r>
              <a:rPr lang="fr-FR" b="0" i="1" dirty="0"/>
              <a:t>plateforme cloud pour vos besoins data</a:t>
            </a:r>
            <a:r>
              <a:rPr lang="fr-FR" dirty="0"/>
              <a:t> </a:t>
            </a:r>
            <a:br>
              <a:rPr lang="fr-FR" dirty="0"/>
            </a:br>
            <a:br>
              <a:rPr lang="fr-FR" sz="2000" dirty="0"/>
            </a:br>
            <a:endParaRPr lang="fr-FR" sz="2000" dirty="0"/>
          </a:p>
          <a:p>
            <a:pPr marL="0" indent="92075">
              <a:lnSpc>
                <a:spcPct val="88200"/>
              </a:lnSpc>
              <a:buSzTx/>
              <a:buNone/>
              <a:defRPr sz="2800"/>
            </a:pPr>
            <a:endParaRPr sz="2000" dirty="0"/>
          </a:p>
          <a:p>
            <a:pPr marL="0" indent="92075">
              <a:lnSpc>
                <a:spcPct val="88200"/>
              </a:lnSpc>
              <a:buSzTx/>
              <a:buNone/>
              <a:defRPr sz="2800"/>
            </a:pPr>
            <a:br>
              <a:rPr sz="2000" b="0" dirty="0"/>
            </a:br>
            <a:endParaRPr b="0" dirty="0"/>
          </a:p>
        </p:txBody>
      </p:sp>
      <p:sp>
        <p:nvSpPr>
          <p:cNvPr id="126" name="Espace réservé du numéro de diapositive 4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</a:t>
            </a:fld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8187D6B-05D6-4286-86AE-64F6F48B1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1985342"/>
            <a:ext cx="4196762" cy="2340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4743D9D7-339E-4A59-8291-100F8C3BCDF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23570" y="1247941"/>
            <a:ext cx="8424615" cy="242952"/>
          </a:xfrm>
        </p:spPr>
        <p:txBody>
          <a:bodyPr>
            <a:normAutofit/>
          </a:bodyPr>
          <a:lstStyle/>
          <a:p>
            <a:r>
              <a:rPr lang="fr-FR" dirty="0"/>
              <a:t>Exemple de Data </a:t>
            </a:r>
            <a:r>
              <a:rPr lang="fr-FR" dirty="0" err="1"/>
              <a:t>Viz</a:t>
            </a:r>
            <a:r>
              <a:rPr lang="fr-FR" dirty="0"/>
              <a:t> sur les données issues du Plan de Relance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21E4E0CD-A045-4F1D-8793-F98942AE9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d’usages #1 : Data Visualisation avec </a:t>
            </a:r>
            <a:r>
              <a:rPr lang="fr-FR" dirty="0" err="1"/>
              <a:t>ChartsGouv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31A6F1-D33B-4356-B7AD-1DDCF2DCDD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3527" y="1707652"/>
            <a:ext cx="8820473" cy="2880322"/>
          </a:xfrm>
        </p:spPr>
        <p:txBody>
          <a:bodyPr/>
          <a:lstStyle/>
          <a:p>
            <a:r>
              <a:rPr lang="fr-FR" b="1" dirty="0"/>
              <a:t>Objectif : </a:t>
            </a:r>
            <a:r>
              <a:rPr lang="fr-FR" dirty="0"/>
              <a:t>On souhaite réaliser un </a:t>
            </a:r>
            <a:r>
              <a:rPr lang="fr-FR" dirty="0" err="1"/>
              <a:t>dashboard</a:t>
            </a:r>
            <a:r>
              <a:rPr lang="fr-FR" dirty="0"/>
              <a:t> collaboratif et diffusable aux métiers afin d’explorer les données financières du Plan Relance disponible sur </a:t>
            </a:r>
            <a:r>
              <a:rPr lang="fr-FR" dirty="0" err="1">
                <a:hlinkClick r:id="rId3"/>
              </a:rPr>
              <a:t>data.gouv.economie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u="sng" dirty="0"/>
              <a:t>Etape 1</a:t>
            </a:r>
            <a:r>
              <a:rPr lang="fr-FR" dirty="0"/>
              <a:t> : Uploader les données sur le serveur de base de données PostgreSQL</a:t>
            </a:r>
          </a:p>
          <a:p>
            <a:r>
              <a:rPr lang="fr-FR" u="sng" dirty="0"/>
              <a:t>Etape 2 </a:t>
            </a:r>
            <a:r>
              <a:rPr lang="fr-FR" dirty="0"/>
              <a:t>: Connecter le service </a:t>
            </a:r>
            <a:r>
              <a:rPr lang="fr-FR" dirty="0" err="1"/>
              <a:t>ChartsGouv</a:t>
            </a:r>
            <a:r>
              <a:rPr lang="fr-FR" dirty="0"/>
              <a:t> au serveur de base de données</a:t>
            </a:r>
          </a:p>
          <a:p>
            <a:r>
              <a:rPr lang="fr-FR" u="sng" dirty="0"/>
              <a:t>Etape 3 </a:t>
            </a:r>
            <a:r>
              <a:rPr lang="fr-FR" dirty="0"/>
              <a:t>: Réaliser les requêtes SQL dans le </a:t>
            </a:r>
            <a:r>
              <a:rPr lang="fr-FR" b="1" dirty="0"/>
              <a:t>SQL </a:t>
            </a:r>
            <a:r>
              <a:rPr lang="fr-FR" b="1" dirty="0" err="1"/>
              <a:t>Lab</a:t>
            </a:r>
            <a:r>
              <a:rPr lang="fr-FR" b="1" dirty="0"/>
              <a:t> </a:t>
            </a:r>
            <a:r>
              <a:rPr lang="fr-FR" dirty="0"/>
              <a:t>intégré dans </a:t>
            </a:r>
            <a:r>
              <a:rPr lang="fr-FR" dirty="0" err="1"/>
              <a:t>ChartsGouv</a:t>
            </a:r>
            <a:r>
              <a:rPr lang="fr-FR" dirty="0"/>
              <a:t> pour effectuer des jointures, créer de nouvelles tables nécessaires à la </a:t>
            </a:r>
            <a:r>
              <a:rPr lang="fr-FR" dirty="0" err="1"/>
              <a:t>visualisarion</a:t>
            </a:r>
            <a:r>
              <a:rPr lang="fr-FR" dirty="0"/>
              <a:t>, </a:t>
            </a:r>
            <a:r>
              <a:rPr lang="fr-FR" dirty="0" err="1"/>
              <a:t>etc</a:t>
            </a:r>
            <a:endParaRPr lang="fr-FR" dirty="0"/>
          </a:p>
          <a:p>
            <a:r>
              <a:rPr lang="fr-FR" u="sng" dirty="0"/>
              <a:t>Etape 4 </a:t>
            </a:r>
            <a:r>
              <a:rPr lang="fr-FR" dirty="0"/>
              <a:t>: Création de charts interactifs à partir des </a:t>
            </a:r>
            <a:r>
              <a:rPr lang="fr-FR" dirty="0" err="1"/>
              <a:t>datasets</a:t>
            </a:r>
            <a:r>
              <a:rPr lang="fr-FR" dirty="0"/>
              <a:t>  </a:t>
            </a:r>
          </a:p>
          <a:p>
            <a:r>
              <a:rPr lang="fr-FR" u="sng" dirty="0"/>
              <a:t>Etape 5 </a:t>
            </a:r>
            <a:r>
              <a:rPr lang="fr-FR" dirty="0"/>
              <a:t>: Configuration du </a:t>
            </a:r>
            <a:r>
              <a:rPr lang="fr-FR" dirty="0" err="1"/>
              <a:t>dashboard</a:t>
            </a:r>
            <a:r>
              <a:rPr lang="fr-FR" dirty="0"/>
              <a:t> : édition de la liste des utilisateurs et attribution des rôles, ajout de textes ou d’onglets, ajout de filtres dynamiques, </a:t>
            </a:r>
            <a:r>
              <a:rPr lang="fr-FR" dirty="0" err="1"/>
              <a:t>etc</a:t>
            </a:r>
            <a:r>
              <a:rPr lang="fr-FR" dirty="0"/>
              <a:t> </a:t>
            </a:r>
          </a:p>
          <a:p>
            <a:r>
              <a:rPr lang="fr-FR" u="sng" dirty="0"/>
              <a:t>Etape ultime </a:t>
            </a:r>
            <a:r>
              <a:rPr lang="fr-FR" dirty="0"/>
              <a:t>: Partage aux pairs et/ou aux métiers !</a:t>
            </a:r>
          </a:p>
        </p:txBody>
      </p:sp>
    </p:spTree>
    <p:extLst>
      <p:ext uri="{BB962C8B-B14F-4D97-AF65-F5344CB8AC3E}">
        <p14:creationId xmlns:p14="http://schemas.microsoft.com/office/powerpoint/2010/main" val="24864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2D7EA8D-5646-4289-AFC1-BCFE18008B1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A721DD03-B1F9-4AD0-B1F9-165149C26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55EA48-D3A7-4F3C-AA3A-053E7086327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1F0F7AE-1455-4AC3-952B-DE116E540C1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420F0F74-1453-4E60-8DC9-6BDC7BE8C7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BCF44E-EFB4-4B9B-8E88-9CD00FA6C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27739"/>
            <a:ext cx="9144001" cy="41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5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2F6E45C5-D04F-42CD-BE72-B489D50C5E8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131EA-1338-4BEA-8FE0-771A7EA499E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BFFC5C-749A-42EA-B3D3-D1B313386C2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D60BF904-9ED6-458D-B72B-87EBF33F481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89CFDA-068D-4230-B025-8F260B725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36" y="682801"/>
            <a:ext cx="9146836" cy="4071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9B954C3-1623-4A6F-8426-7F61EE8C7578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8DA019-6176-478B-B7C7-7AA3308556D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F6A705-DE6E-43F5-81A3-B0C194FE217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68B0C8D-856E-4D6F-9E73-91DE03A6639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1E683D3-4C68-4A0A-951A-6059BC929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9694"/>
            <a:ext cx="8820150" cy="40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3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44CC6E4-C7C4-480F-8FB8-781CBB7723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/>
              <a:t>Traitement et valorisation de données Chorus pour la DB et la DITP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529E28A-CBB2-4B2A-A16E-58A4667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d’Usages #2: data science avec le Budget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C4DDF7B-1711-4EA8-960B-0C9EAE3CD5D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3527" y="1707652"/>
            <a:ext cx="8580987" cy="2880322"/>
          </a:xfrm>
        </p:spPr>
        <p:txBody>
          <a:bodyPr/>
          <a:lstStyle/>
          <a:p>
            <a:r>
              <a:rPr lang="fr-FR" dirty="0"/>
              <a:t>Objectif : mettre en forme les données et proposer un tableau de bord accessible à l’interministériel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Données issues d’extraction Chorus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Nettoyage (dédoublonnage), gestion des valeurs nulles, </a:t>
            </a:r>
            <a:r>
              <a:rPr lang="fr-FR" dirty="0" err="1"/>
              <a:t>feature</a:t>
            </a:r>
            <a:r>
              <a:rPr lang="fr-FR" dirty="0"/>
              <a:t> engineering, jointure avec la base SIREN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Création d’une application avec la librairie </a:t>
            </a:r>
            <a:r>
              <a:rPr lang="fr-FR" dirty="0" err="1"/>
              <a:t>Streamlit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Dockerisation</a:t>
            </a:r>
            <a:r>
              <a:rPr lang="fr-FR" dirty="0"/>
              <a:t> et déploiement de l’application sur le cluster </a:t>
            </a:r>
            <a:r>
              <a:rPr lang="fr-FR" dirty="0" err="1"/>
              <a:t>Kubernetes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Partage de l’application avec la DB mais également la DITP, la DAE, la Cour des Comptes, </a:t>
            </a:r>
            <a:r>
              <a:rPr lang="fr-FR" dirty="0" err="1"/>
              <a:t>etc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0246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44CC6E4-C7C4-480F-8FB8-781CBB77238A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fr-FR" dirty="0"/>
              <a:t>Traitement et valorisation de données Chorus pour la DB et la DITP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529E28A-CBB2-4B2A-A16E-58A46674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d’Usages #2: data science avec le Budget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714CDAF-23F1-4006-BB88-8D7A0B70C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243" y="1698439"/>
            <a:ext cx="6237514" cy="276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261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3E83B11-6179-4769-81F0-3A969D5B39A4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1140FFD-5FF5-4661-9261-9D432F4C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d’Usages #3: RAG avec l’API d’Albert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4A6F08-17F8-4EB0-9FFE-D043945A6F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238253-C16F-4F03-AE0E-C66A0CDC50F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AED4846-EA92-40E5-9CDB-20ABF21D96A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F5F4A5CC-1385-4254-A1BE-9195D3B957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145" y="1248679"/>
            <a:ext cx="9144000" cy="351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74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" name="Rectangle"/>
          <p:cNvSpPr/>
          <p:nvPr/>
        </p:nvSpPr>
        <p:spPr bwMode="auto">
          <a:xfrm>
            <a:off x="12699" y="867362"/>
            <a:ext cx="9118601" cy="4276138"/>
          </a:xfrm>
          <a:prstGeom prst="rect">
            <a:avLst/>
          </a:prstGeom>
          <a:solidFill>
            <a:srgbClr val="000091"/>
          </a:solidFill>
          <a:ln w="25400">
            <a:solidFill>
              <a:srgbClr val="152E87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23" name="Espace réservé du pied de page 5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24" name="Espace réservé de la date 2"/>
          <p:cNvSpPr txBox="1"/>
          <p:nvPr/>
        </p:nvSpPr>
        <p:spPr bwMode="auto">
          <a:xfrm>
            <a:off x="364285" y="4916704"/>
            <a:ext cx="1170001" cy="1077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>
              <a:defRPr sz="700" b="1" cap="all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fr-FR"/>
              <a:t>05</a:t>
            </a:r>
            <a:r>
              <a:t>/0</a:t>
            </a:r>
            <a:r>
              <a:rPr lang="fr-FR"/>
              <a:t>3</a:t>
            </a:r>
            <a:r>
              <a:t>/2024</a:t>
            </a:r>
          </a:p>
        </p:txBody>
      </p:sp>
      <p:sp>
        <p:nvSpPr>
          <p:cNvPr id="125" name="Titre 3"/>
          <p:cNvSpPr txBox="1">
            <a:spLocks noGrp="1"/>
          </p:cNvSpPr>
          <p:nvPr>
            <p:ph type="title"/>
          </p:nvPr>
        </p:nvSpPr>
        <p:spPr bwMode="auto">
          <a:xfrm>
            <a:off x="445310" y="867362"/>
            <a:ext cx="8176401" cy="3996350"/>
          </a:xfrm>
          <a:prstGeom prst="rect">
            <a:avLst/>
          </a:prstGeom>
          <a:ln w="12700">
            <a:noFill/>
            <a:miter lim="400000"/>
          </a:ln>
        </p:spPr>
        <p:txBody>
          <a:bodyPr/>
          <a:lstStyle/>
          <a:p>
            <a:pPr marL="0" indent="92075" algn="ctr">
              <a:lnSpc>
                <a:spcPct val="88200"/>
              </a:lnSpc>
              <a:buSzTx/>
              <a:buNone/>
              <a:defRPr sz="2800"/>
            </a:pPr>
            <a:br>
              <a:rPr lang="fr-FR" dirty="0"/>
            </a:br>
            <a:br>
              <a:rPr lang="fr-FR" dirty="0"/>
            </a:br>
            <a:br>
              <a:rPr lang="fr-FR" dirty="0"/>
            </a:br>
            <a:r>
              <a:rPr lang="fr-FR" dirty="0"/>
              <a:t>Questions</a:t>
            </a:r>
            <a:br>
              <a:rPr lang="fr-FR" dirty="0"/>
            </a:br>
            <a:br>
              <a:rPr lang="fr-FR" sz="2000" dirty="0"/>
            </a:br>
            <a:endParaRPr lang="fr-FR" sz="2000" dirty="0"/>
          </a:p>
          <a:p>
            <a:pPr marL="0" indent="92075">
              <a:lnSpc>
                <a:spcPct val="88200"/>
              </a:lnSpc>
              <a:buSzTx/>
              <a:buNone/>
              <a:defRPr sz="2800"/>
            </a:pPr>
            <a:endParaRPr sz="2000" dirty="0"/>
          </a:p>
          <a:p>
            <a:pPr marL="0" indent="92075">
              <a:lnSpc>
                <a:spcPct val="88200"/>
              </a:lnSpc>
              <a:buSzTx/>
              <a:buNone/>
              <a:defRPr sz="2800"/>
            </a:pPr>
            <a:br>
              <a:rPr sz="2000" b="0" dirty="0"/>
            </a:br>
            <a:endParaRPr b="0" dirty="0"/>
          </a:p>
        </p:txBody>
      </p:sp>
      <p:sp>
        <p:nvSpPr>
          <p:cNvPr id="126" name="Espace réservé du numéro de diapositive 4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5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" name="Espace réservé du pied de page 5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30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132" name="Espace réservé du texte 3"/>
          <p:cNvSpPr txBox="1">
            <a:spLocks noGrp="1"/>
          </p:cNvSpPr>
          <p:nvPr>
            <p:ph type="body" sz="quarter" idx="1"/>
          </p:nvPr>
        </p:nvSpPr>
        <p:spPr bwMode="auto">
          <a:xfrm>
            <a:off x="323849" y="1222792"/>
            <a:ext cx="8820151" cy="26883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Pourquoi Nubonyxia ? </a:t>
            </a:r>
          </a:p>
        </p:txBody>
      </p:sp>
      <p:sp>
        <p:nvSpPr>
          <p:cNvPr id="133" name="Titre 4"/>
          <p:cNvSpPr txBox="1">
            <a:spLocks noGrp="1"/>
          </p:cNvSpPr>
          <p:nvPr>
            <p:ph type="title"/>
          </p:nvPr>
        </p:nvSpPr>
        <p:spPr bwMode="auto">
          <a:xfrm>
            <a:off x="260347" y="708324"/>
            <a:ext cx="8424865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Notre constat </a:t>
            </a:r>
          </a:p>
        </p:txBody>
      </p:sp>
      <p:sp>
        <p:nvSpPr>
          <p:cNvPr id="134" name="Espace réservé du texte 6"/>
          <p:cNvSpPr>
            <a:spLocks noGrp="1"/>
          </p:cNvSpPr>
          <p:nvPr>
            <p:ph type="body" idx="21"/>
          </p:nvPr>
        </p:nvSpPr>
        <p:spPr bwMode="auto">
          <a:xfrm>
            <a:off x="331723" y="1757754"/>
            <a:ext cx="8480553" cy="3269246"/>
          </a:xfrm>
          <a:prstGeom prst="rect">
            <a:avLst/>
          </a:prstGeom>
        </p:spPr>
        <p:txBody>
          <a:bodyPr anchor="ctr">
            <a:normAutofit fontScale="92500" lnSpcReduction="20000"/>
          </a:bodyPr>
          <a:lstStyle/>
          <a:p>
            <a:pPr marL="377825" indent="-285750">
              <a:buSzPct val="100000"/>
              <a:buFont typeface="Arial"/>
              <a:buChar char="•"/>
              <a:defRPr sz="1800"/>
            </a:pPr>
            <a:r>
              <a:rPr dirty="0"/>
              <a:t>Experts de la </a:t>
            </a:r>
            <a:r>
              <a:rPr dirty="0" err="1"/>
              <a:t>donnée</a:t>
            </a:r>
            <a:r>
              <a:rPr dirty="0"/>
              <a:t> </a:t>
            </a:r>
            <a:r>
              <a:rPr b="1" dirty="0"/>
              <a:t>mal </a:t>
            </a:r>
            <a:r>
              <a:rPr b="1" dirty="0" err="1"/>
              <a:t>outillés</a:t>
            </a:r>
            <a:r>
              <a:rPr dirty="0"/>
              <a:t> pour </a:t>
            </a:r>
            <a:r>
              <a:rPr dirty="0" err="1"/>
              <a:t>traiter</a:t>
            </a:r>
            <a:r>
              <a:rPr dirty="0"/>
              <a:t> de manière</a:t>
            </a:r>
            <a:r>
              <a:rPr b="1" dirty="0"/>
              <a:t> </a:t>
            </a:r>
            <a:r>
              <a:rPr b="1" dirty="0" err="1"/>
              <a:t>sécurisée</a:t>
            </a:r>
            <a:r>
              <a:rPr b="1" dirty="0"/>
              <a:t> l</a:t>
            </a:r>
            <a:r>
              <a:rPr lang="fr-FR" b="1" dirty="0" err="1"/>
              <a:t>eurs</a:t>
            </a:r>
            <a:r>
              <a:rPr b="1" dirty="0"/>
              <a:t> </a:t>
            </a:r>
            <a:r>
              <a:rPr b="1" dirty="0" err="1"/>
              <a:t>donnée</a:t>
            </a:r>
            <a:r>
              <a:rPr lang="fr-FR" b="1" dirty="0"/>
              <a:t>s sensibles</a:t>
            </a:r>
            <a:endParaRPr dirty="0"/>
          </a:p>
          <a:p>
            <a:pPr indent="0">
              <a:defRPr sz="1800"/>
            </a:pPr>
            <a:endParaRPr b="1" dirty="0"/>
          </a:p>
          <a:p>
            <a:pPr marL="377825" indent="-285750">
              <a:buSzPct val="100000"/>
              <a:buFont typeface="Arial"/>
              <a:buChar char="•"/>
              <a:defRPr sz="1800"/>
            </a:pPr>
            <a:r>
              <a:rPr dirty="0" err="1"/>
              <a:t>Recours</a:t>
            </a:r>
            <a:r>
              <a:rPr dirty="0"/>
              <a:t> </a:t>
            </a:r>
            <a:r>
              <a:rPr lang="fr-FR" dirty="0"/>
              <a:t>à des solutions diverses :</a:t>
            </a:r>
          </a:p>
          <a:p>
            <a:pPr marL="757850" lvl="1" indent="-285750">
              <a:buFont typeface="Arial"/>
              <a:buChar char="•"/>
              <a:defRPr sz="1800"/>
            </a:pPr>
            <a:r>
              <a:rPr lang="fr-FR" dirty="0"/>
              <a:t>Po</a:t>
            </a:r>
            <a:r>
              <a:rPr dirty="0" err="1"/>
              <a:t>stes</a:t>
            </a:r>
            <a:r>
              <a:rPr dirty="0"/>
              <a:t> </a:t>
            </a:r>
            <a:r>
              <a:rPr dirty="0" err="1"/>
              <a:t>détachés</a:t>
            </a:r>
            <a:r>
              <a:rPr lang="fr-FR" dirty="0"/>
              <a:t> hors SI</a:t>
            </a:r>
          </a:p>
          <a:p>
            <a:pPr marL="757850" lvl="1" indent="-285750">
              <a:buFont typeface="Arial"/>
              <a:buChar char="•"/>
              <a:defRPr sz="1800"/>
            </a:pPr>
            <a:r>
              <a:rPr lang="fr-FR" dirty="0"/>
              <a:t>Postes sans droits admin où il est difficile d’installer quoi que ce soit</a:t>
            </a:r>
          </a:p>
          <a:p>
            <a:pPr marL="757850" lvl="1" indent="-285750">
              <a:buFont typeface="Arial"/>
              <a:buChar char="•"/>
              <a:defRPr sz="1800"/>
            </a:pPr>
            <a:r>
              <a:rPr lang="fr-FR" dirty="0"/>
              <a:t>Solutions SaaS propriétaires coûteuses et souvent non souveraines</a:t>
            </a:r>
          </a:p>
          <a:p>
            <a:pPr marL="757850" lvl="1" indent="-285750">
              <a:buFont typeface="Arial"/>
              <a:buChar char="•"/>
              <a:defRPr sz="1800"/>
            </a:pPr>
            <a:endParaRPr lang="fr-FR" dirty="0"/>
          </a:p>
          <a:p>
            <a:pPr marL="377825" indent="-285750">
              <a:buSzPct val="100000"/>
              <a:buFont typeface="Arial"/>
              <a:buChar char="•"/>
              <a:defRPr sz="1800"/>
            </a:pPr>
            <a:endParaRPr lang="fr-FR" dirty="0"/>
          </a:p>
          <a:p>
            <a:pPr marL="92075" indent="0">
              <a:buSzPct val="100000"/>
              <a:defRPr sz="1800"/>
            </a:pPr>
            <a:r>
              <a:rPr dirty="0"/>
              <a:t> </a:t>
            </a:r>
            <a:r>
              <a:rPr lang="fr-FR" dirty="0"/>
              <a:t>-&gt; failles potentielles de sécurité ou travail très laborieux</a:t>
            </a:r>
            <a:endParaRPr dirty="0"/>
          </a:p>
          <a:p>
            <a:pPr marL="377825" indent="-285750">
              <a:buSzPct val="100000"/>
              <a:buFont typeface="Arial"/>
              <a:buChar char="•"/>
              <a:defRPr sz="1800"/>
            </a:pPr>
            <a:endParaRPr lang="fr-FR" dirty="0"/>
          </a:p>
          <a:p>
            <a:pPr marL="0" lvl="1" indent="457200">
              <a:buSzTx/>
              <a:buNone/>
              <a:defRPr sz="1800" b="1">
                <a:solidFill>
                  <a:srgbClr val="00006D"/>
                </a:solidFill>
              </a:defRPr>
            </a:pPr>
            <a:r>
              <a:rPr lang="en-US" sz="1800" b="0" i="0" u="none" strike="noStrike" cap="none" spc="0" dirty="0">
                <a:ln>
                  <a:noFill/>
                </a:ln>
                <a:solidFill>
                  <a:srgbClr val="000000"/>
                </a:solidFill>
                <a:latin typeface="Marianne"/>
                <a:ea typeface="Marianne"/>
                <a:cs typeface="Marianne"/>
              </a:rPr>
              <a:t>  </a:t>
            </a:r>
            <a:endParaRPr lang="en-US" sz="1800" b="0" i="0" u="none" strike="noStrike" cap="none" spc="0" dirty="0">
              <a:ln>
                <a:noFill/>
              </a:ln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" name="Espace réservé du pied de page 6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38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140" name="Espace réservé du texte 4"/>
          <p:cNvSpPr>
            <a:spLocks noGrp="1"/>
          </p:cNvSpPr>
          <p:nvPr>
            <p:ph type="body" idx="2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Une plateforme </a:t>
            </a:r>
            <a:r>
              <a:rPr i="1"/>
              <a:t>data </a:t>
            </a:r>
            <a:r>
              <a:t>interministérielle sécurisée….</a:t>
            </a:r>
          </a:p>
        </p:txBody>
      </p:sp>
      <p:sp>
        <p:nvSpPr>
          <p:cNvPr id="141" name="Titre 5"/>
          <p:cNvSpPr txBox="1">
            <a:spLocks noGrp="1"/>
          </p:cNvSpPr>
          <p:nvPr>
            <p:ph type="title"/>
          </p:nvPr>
        </p:nvSpPr>
        <p:spPr bwMode="auto">
          <a:xfrm>
            <a:off x="323849" y="682801"/>
            <a:ext cx="8424865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Notre proposition</a:t>
            </a:r>
          </a:p>
        </p:txBody>
      </p:sp>
      <p:sp>
        <p:nvSpPr>
          <p:cNvPr id="142" name="+"/>
          <p:cNvSpPr txBox="1"/>
          <p:nvPr/>
        </p:nvSpPr>
        <p:spPr bwMode="auto">
          <a:xfrm>
            <a:off x="2765642" y="2029205"/>
            <a:ext cx="303844" cy="4724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indent="14287">
              <a:lnSpc>
                <a:spcPct val="90000"/>
              </a:lnSpc>
              <a:defRPr sz="2500" b="1"/>
            </a:lvl1pPr>
          </a:lstStyle>
          <a:p>
            <a:pPr>
              <a:defRPr/>
            </a:pPr>
            <a:r>
              <a:rPr dirty="0"/>
              <a:t>+</a:t>
            </a:r>
          </a:p>
        </p:txBody>
      </p:sp>
      <p:pic>
        <p:nvPicPr>
          <p:cNvPr id="143" name="Image 10" descr="Image 10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299700" y="1998919"/>
            <a:ext cx="1212059" cy="723870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Onyxia"/>
          <p:cNvSpPr txBox="1"/>
          <p:nvPr/>
        </p:nvSpPr>
        <p:spPr bwMode="auto">
          <a:xfrm>
            <a:off x="4499074" y="2149596"/>
            <a:ext cx="1275425" cy="400110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 indent="14287" defTabSz="457200">
              <a:defRPr sz="2000" b="1">
                <a:solidFill>
                  <a:schemeClr val="accent4"/>
                </a:solidFill>
                <a:latin typeface="Times New Roman"/>
                <a:ea typeface="Times New Roman"/>
                <a:cs typeface="Times New Roman"/>
              </a:defRPr>
            </a:lvl1pPr>
          </a:lstStyle>
          <a:p>
            <a:pPr>
              <a:defRPr/>
            </a:pPr>
            <a:r>
              <a:rPr b="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Amiri" panose="00000500000000000000" pitchFamily="2" charset="-78"/>
                <a:cs typeface="Amiri" panose="00000500000000000000" pitchFamily="2" charset="-78"/>
              </a:rPr>
              <a:t>Onyxia</a:t>
            </a:r>
            <a:endParaRPr b="0" dirty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Amiri" panose="00000500000000000000" pitchFamily="2" charset="-78"/>
              <a:cs typeface="Amiri" panose="00000500000000000000" pitchFamily="2" charset="-78"/>
            </a:endParaRPr>
          </a:p>
        </p:txBody>
      </p:sp>
      <p:sp>
        <p:nvSpPr>
          <p:cNvPr id="146" name="Cloud interne souverain coupé d’internet"/>
          <p:cNvSpPr txBox="1"/>
          <p:nvPr/>
        </p:nvSpPr>
        <p:spPr bwMode="auto">
          <a:xfrm>
            <a:off x="884594" y="2801078"/>
            <a:ext cx="2068050" cy="738664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>
            <a:lvl1pPr>
              <a:defRPr sz="1600"/>
            </a:lvl1pPr>
          </a:lstStyle>
          <a:p>
            <a:pPr>
              <a:defRPr/>
            </a:pPr>
            <a:r>
              <a:rPr sz="1400" b="1" dirty="0"/>
              <a:t>Cloud interne souverain coupé </a:t>
            </a:r>
            <a:r>
              <a:rPr sz="1400" b="1" dirty="0" err="1"/>
              <a:t>d’Internet</a:t>
            </a:r>
            <a:r>
              <a:rPr sz="1400" b="1" dirty="0"/>
              <a:t>  </a:t>
            </a:r>
            <a:endParaRPr sz="1400" dirty="0"/>
          </a:p>
        </p:txBody>
      </p:sp>
      <p:sp>
        <p:nvSpPr>
          <p:cNvPr id="147" name="Plateforme libre-service mutualisée de traitement de données"/>
          <p:cNvSpPr txBox="1"/>
          <p:nvPr/>
        </p:nvSpPr>
        <p:spPr bwMode="auto">
          <a:xfrm>
            <a:off x="3248796" y="2783569"/>
            <a:ext cx="2987105" cy="98488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defTabSz="457200">
              <a:spcBef>
                <a:spcPts val="1200"/>
              </a:spcBef>
              <a:defRPr sz="1600"/>
            </a:pPr>
            <a:r>
              <a:rPr sz="1400" b="1" dirty="0" err="1"/>
              <a:t>Plateforme</a:t>
            </a:r>
            <a:r>
              <a:rPr sz="1400" b="1" dirty="0"/>
              <a:t> libre-service </a:t>
            </a:r>
            <a:r>
              <a:rPr sz="1400" b="1" dirty="0" err="1"/>
              <a:t>mutualisée</a:t>
            </a:r>
            <a:r>
              <a:rPr sz="1400" b="1" dirty="0"/>
              <a:t> de </a:t>
            </a:r>
            <a:r>
              <a:rPr sz="1400" b="1" dirty="0" err="1"/>
              <a:t>traitement</a:t>
            </a:r>
            <a:r>
              <a:rPr sz="1400" b="1" dirty="0"/>
              <a:t> de </a:t>
            </a:r>
            <a:r>
              <a:rPr sz="1400" b="1" dirty="0" err="1"/>
              <a:t>données</a:t>
            </a:r>
            <a:endParaRPr sz="1400" dirty="0"/>
          </a:p>
          <a:p>
            <a:pPr>
              <a:defRPr sz="1600">
                <a:latin typeface="Times New Roman"/>
                <a:ea typeface="Times New Roman"/>
                <a:cs typeface="Times New Roman"/>
              </a:defRPr>
            </a:pPr>
            <a:r>
              <a:rPr dirty="0"/>
              <a:t> </a:t>
            </a:r>
          </a:p>
        </p:txBody>
      </p:sp>
      <p:sp>
        <p:nvSpPr>
          <p:cNvPr id="148" name="… à destination des data scientists et développeurs"/>
          <p:cNvSpPr txBox="1"/>
          <p:nvPr/>
        </p:nvSpPr>
        <p:spPr bwMode="auto">
          <a:xfrm>
            <a:off x="433715" y="4050376"/>
            <a:ext cx="4889151" cy="3200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 indent="95250">
              <a:spcBef>
                <a:spcPts val="800"/>
              </a:spcBef>
              <a:defRPr sz="1500" b="1">
                <a:solidFill>
                  <a:srgbClr val="808080"/>
                </a:solidFill>
              </a:defRPr>
            </a:pPr>
            <a:r>
              <a:t>… à destination des </a:t>
            </a:r>
            <a:r>
              <a:rPr i="1"/>
              <a:t>data scientists</a:t>
            </a:r>
            <a:r>
              <a:t> et </a:t>
            </a:r>
            <a:r>
              <a:rPr i="1"/>
              <a:t>développeurs</a:t>
            </a:r>
            <a:endParaRPr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0B5C53-0C09-424D-BA88-2A67F59FF8DB}"/>
              </a:ext>
            </a:extLst>
          </p:cNvPr>
          <p:cNvSpPr txBox="1"/>
          <p:nvPr/>
        </p:nvSpPr>
        <p:spPr bwMode="auto">
          <a:xfrm>
            <a:off x="5583955" y="2022113"/>
            <a:ext cx="303844" cy="4770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>
            <a:spAutoFit/>
          </a:bodyPr>
          <a:lstStyle/>
          <a:p>
            <a:r>
              <a:rPr lang="fr-FR" sz="2500" b="1" dirty="0"/>
              <a:t>=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81459B8-DDEB-4E9E-A63C-1A68B6AA86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39" y="1746197"/>
            <a:ext cx="1837311" cy="102480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D4594F37-E4DE-4BC6-8B1A-BAEAC6D670E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54" y="1746197"/>
            <a:ext cx="1385588" cy="8876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151" name="Notre proposition :"/>
          <p:cNvSpPr txBox="1">
            <a:spLocks noGrp="1"/>
          </p:cNvSpPr>
          <p:nvPr>
            <p:ph type="title"/>
          </p:nvPr>
        </p:nvSpPr>
        <p:spPr bwMode="auto">
          <a:xfrm>
            <a:off x="323850" y="695501"/>
            <a:ext cx="8424864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Notre proposition : </a:t>
            </a:r>
            <a:r>
              <a:rPr lang="en-US" sz="2500" b="1" i="0" u="none" strike="noStrike" cap="none" spc="0">
                <a:ln>
                  <a:noFill/>
                </a:ln>
                <a:solidFill>
                  <a:srgbClr val="1E8D49"/>
                </a:solidFill>
                <a:latin typeface="+mj-lt"/>
                <a:ea typeface="+mj-ea"/>
                <a:cs typeface="+mj-cs"/>
              </a:rPr>
              <a:t> Nubonyxia</a:t>
            </a:r>
            <a:r>
              <a:t> </a:t>
            </a:r>
          </a:p>
        </p:txBody>
      </p:sp>
      <p:sp>
        <p:nvSpPr>
          <p:cNvPr id="153" name="Cloud interne…"/>
          <p:cNvSpPr/>
          <p:nvPr/>
        </p:nvSpPr>
        <p:spPr bwMode="auto">
          <a:xfrm>
            <a:off x="3200631" y="1621154"/>
            <a:ext cx="2742738" cy="2308835"/>
          </a:xfrm>
          <a:prstGeom prst="roundRect">
            <a:avLst>
              <a:gd name="adj" fmla="val 148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 indent="92075" algn="ctr">
              <a:spcBef>
                <a:spcPts val="500"/>
              </a:spcBef>
              <a:defRPr b="1">
                <a:solidFill>
                  <a:srgbClr val="1E8D49"/>
                </a:solidFill>
              </a:defRPr>
            </a:pPr>
            <a:r>
              <a:rPr lang="fr-FR" dirty="0"/>
              <a:t>Sécurité</a:t>
            </a:r>
            <a:endParaRPr dirty="0"/>
          </a:p>
          <a:p>
            <a:pPr marL="285750" indent="-285750">
              <a:spcBef>
                <a:spcPts val="500"/>
              </a:spcBef>
              <a:buFont typeface="Wingdings"/>
              <a:buChar char="Ø"/>
              <a:defRPr sz="1400"/>
            </a:pPr>
            <a:r>
              <a:rPr lang="fr-FR" sz="1600" dirty="0"/>
              <a:t>Cloud </a:t>
            </a:r>
            <a:r>
              <a:rPr lang="fr-FR" sz="1600" dirty="0" err="1"/>
              <a:t>éq</a:t>
            </a:r>
            <a:r>
              <a:rPr sz="1600" dirty="0" err="1"/>
              <a:t>uivalent</a:t>
            </a:r>
            <a:r>
              <a:rPr sz="1600" dirty="0"/>
              <a:t> </a:t>
            </a:r>
            <a:r>
              <a:rPr sz="1600" dirty="0" err="1"/>
              <a:t>SecNumCloud</a:t>
            </a:r>
            <a:r>
              <a:rPr sz="1600" dirty="0"/>
              <a:t> </a:t>
            </a:r>
            <a:endParaRPr lang="fr-FR" sz="1600" dirty="0"/>
          </a:p>
          <a:p>
            <a:pPr>
              <a:spcBef>
                <a:spcPts val="500"/>
              </a:spcBef>
              <a:defRPr sz="1400"/>
            </a:pPr>
            <a:endParaRPr lang="fr-FR" sz="1600" dirty="0"/>
          </a:p>
          <a:p>
            <a:pPr marL="285750" indent="-285750">
              <a:spcBef>
                <a:spcPts val="500"/>
              </a:spcBef>
              <a:buFont typeface="Wingdings"/>
              <a:buChar char="Ø"/>
              <a:defRPr sz="1400"/>
            </a:pPr>
            <a:r>
              <a:rPr lang="fr-FR" sz="1600" dirty="0"/>
              <a:t>Accessible uniquement via le RIE</a:t>
            </a:r>
            <a:endParaRPr dirty="0"/>
          </a:p>
          <a:p>
            <a:pPr indent="92075">
              <a:spcBef>
                <a:spcPts val="500"/>
              </a:spcBef>
              <a:defRPr b="1"/>
            </a:pPr>
            <a:r>
              <a:rPr dirty="0"/>
              <a:t> </a:t>
            </a:r>
          </a:p>
        </p:txBody>
      </p:sp>
      <p:sp>
        <p:nvSpPr>
          <p:cNvPr id="154" name="Collaboration…"/>
          <p:cNvSpPr/>
          <p:nvPr/>
        </p:nvSpPr>
        <p:spPr bwMode="auto">
          <a:xfrm>
            <a:off x="6009976" y="1621154"/>
            <a:ext cx="2742738" cy="2308835"/>
          </a:xfrm>
          <a:prstGeom prst="roundRect">
            <a:avLst>
              <a:gd name="adj" fmla="val 148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 indent="92075" algn="ctr">
              <a:spcBef>
                <a:spcPts val="500"/>
              </a:spcBef>
              <a:defRPr b="1">
                <a:solidFill>
                  <a:srgbClr val="1E8D49"/>
                </a:solidFill>
              </a:defRPr>
            </a:pPr>
            <a:r>
              <a:rPr lang="fr-FR" dirty="0"/>
              <a:t>Agilité</a:t>
            </a:r>
            <a:r>
              <a:rPr dirty="0"/>
              <a:t> </a:t>
            </a:r>
          </a:p>
          <a:p>
            <a:pPr marL="285750" indent="-285750">
              <a:spcBef>
                <a:spcPts val="499"/>
              </a:spcBef>
              <a:buFont typeface="Wingdings"/>
              <a:buChar char="Ø"/>
              <a:defRPr sz="1400"/>
            </a:pPr>
            <a:r>
              <a:rPr lang="fr-FR" dirty="0"/>
              <a:t>Plus de 18 services prêts à l’emploi</a:t>
            </a:r>
          </a:p>
          <a:p>
            <a:pPr marL="285750" indent="-285750">
              <a:spcBef>
                <a:spcPts val="499"/>
              </a:spcBef>
              <a:buFont typeface="Wingdings"/>
              <a:buChar char="Ø"/>
              <a:defRPr sz="1400"/>
            </a:pPr>
            <a:r>
              <a:rPr lang="fr-FR" dirty="0"/>
              <a:t>Partage de code sur la forge interministérielle</a:t>
            </a:r>
          </a:p>
          <a:p>
            <a:pPr marL="285750" indent="-285750">
              <a:spcBef>
                <a:spcPts val="499"/>
              </a:spcBef>
              <a:buFont typeface="Wingdings"/>
              <a:buChar char="Ø"/>
              <a:defRPr sz="1400"/>
            </a:pPr>
            <a:r>
              <a:rPr lang="fr-FR" dirty="0"/>
              <a:t>Partage de données sur le stockage objet </a:t>
            </a:r>
          </a:p>
        </p:txBody>
      </p:sp>
      <p:sp>
        <p:nvSpPr>
          <p:cNvPr id="155" name="Nubonyxia"/>
          <p:cNvSpPr txBox="1"/>
          <p:nvPr/>
        </p:nvSpPr>
        <p:spPr bwMode="auto">
          <a:xfrm>
            <a:off x="3664323" y="729275"/>
            <a:ext cx="92193" cy="43469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lnSpc>
                <a:spcPct val="90000"/>
              </a:lnSpc>
              <a:defRPr sz="2500" b="1"/>
            </a:pPr>
            <a:r>
              <a:t> </a:t>
            </a:r>
          </a:p>
        </p:txBody>
      </p:sp>
      <p:sp>
        <p:nvSpPr>
          <p:cNvPr id="21" name="Cloud interne…"/>
          <p:cNvSpPr/>
          <p:nvPr/>
        </p:nvSpPr>
        <p:spPr bwMode="auto">
          <a:xfrm>
            <a:off x="213048" y="1621154"/>
            <a:ext cx="2742738" cy="2308835"/>
          </a:xfrm>
          <a:prstGeom prst="roundRect">
            <a:avLst>
              <a:gd name="adj" fmla="val 14800"/>
            </a:avLst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/>
          <a:lstStyle/>
          <a:p>
            <a:pPr indent="92075" algn="ctr">
              <a:spcBef>
                <a:spcPts val="500"/>
              </a:spcBef>
              <a:defRPr b="1">
                <a:solidFill>
                  <a:srgbClr val="1E8D49"/>
                </a:solidFill>
              </a:defRPr>
            </a:pPr>
            <a:r>
              <a:rPr lang="fr-FR" dirty="0"/>
              <a:t>Souveraineté</a:t>
            </a:r>
            <a:endParaRPr dirty="0"/>
          </a:p>
          <a:p>
            <a:pPr indent="92075">
              <a:spcBef>
                <a:spcPts val="500"/>
              </a:spcBef>
              <a:defRPr sz="1400"/>
            </a:pPr>
            <a:r>
              <a:rPr lang="fr-FR" dirty="0"/>
              <a:t>Uniquement des briques open-sources sur le cloud de l’Etat Nubo</a:t>
            </a:r>
            <a:endParaRPr dirty="0"/>
          </a:p>
          <a:p>
            <a:pPr indent="92075">
              <a:spcBef>
                <a:spcPts val="500"/>
              </a:spcBef>
              <a:defRPr b="1"/>
            </a:pPr>
            <a:r>
              <a:rPr dirty="0"/>
              <a:t> </a:t>
            </a:r>
          </a:p>
        </p:txBody>
      </p:sp>
      <p:pic>
        <p:nvPicPr>
          <p:cNvPr id="156" name="Vault_PrimaryLogo_Black.png" descr="Vault_PrimaryLogo_Black.png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774164" y="2781343"/>
            <a:ext cx="1016086" cy="472441"/>
          </a:xfrm>
          <a:prstGeom prst="rect">
            <a:avLst/>
          </a:prstGeom>
          <a:ln w="12700">
            <a:miter lim="400000"/>
          </a:ln>
        </p:spPr>
      </p:pic>
      <p:pic>
        <p:nvPicPr>
          <p:cNvPr id="13" name="MINIO_wordmark.png" descr="MINIO_wordmark.png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9776" y="3612270"/>
            <a:ext cx="842340" cy="127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Kubernetes_logo.svg" descr="Kubernetes_logo.svg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23850" y="2908020"/>
            <a:ext cx="1383707" cy="24458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" name="keycloak.png" descr="keycloak.png"/>
          <p:cNvPicPr>
            <a:picLocks noChangeAspect="1"/>
          </p:cNvPicPr>
          <p:nvPr/>
        </p:nvPicPr>
        <p:blipFill>
          <a:blip r:embed="rId5"/>
          <a:srcRect l="30013" t="41052" r="31817" b="41052"/>
          <a:stretch/>
        </p:blipFill>
        <p:spPr bwMode="auto">
          <a:xfrm>
            <a:off x="1546961" y="3439384"/>
            <a:ext cx="1262380" cy="305005"/>
          </a:xfrm>
          <a:prstGeom prst="rect">
            <a:avLst/>
          </a:prstGeom>
          <a:ln w="12700">
            <a:miter lim="400000"/>
          </a:ln>
        </p:spPr>
      </p:pic>
      <p:pic>
        <p:nvPicPr>
          <p:cNvPr id="16" name="MINIO_Bird.png" descr="MINIO_Bird.png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69878" y="3355665"/>
            <a:ext cx="233936" cy="47244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Espace réservé du pied de page 3"/>
          <p:cNvSpPr txBox="1"/>
          <p:nvPr/>
        </p:nvSpPr>
        <p:spPr bwMode="auto">
          <a:xfrm>
            <a:off x="2868782" y="289351"/>
            <a:ext cx="5879932" cy="1077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rPr lang="fr-FR"/>
              <a:t>BercyHub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" name="Espace réservé du pied de page 3"/>
          <p:cNvSpPr txBox="1"/>
          <p:nvPr/>
        </p:nvSpPr>
        <p:spPr bwMode="auto">
          <a:xfrm>
            <a:off x="2868782" y="289351"/>
            <a:ext cx="5879932" cy="107722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rPr lang="fr-FR"/>
              <a:t>BercyHub</a:t>
            </a:r>
            <a:endParaRPr/>
          </a:p>
        </p:txBody>
      </p:sp>
      <p:sp>
        <p:nvSpPr>
          <p:cNvPr id="163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165" name="Espace réservé du texte 4"/>
          <p:cNvSpPr txBox="1">
            <a:spLocks noGrp="1"/>
          </p:cNvSpPr>
          <p:nvPr>
            <p:ph type="body" sz="quarter" idx="1"/>
          </p:nvPr>
        </p:nvSpPr>
        <p:spPr bwMode="auto">
          <a:xfrm>
            <a:off x="323851" y="1248679"/>
            <a:ext cx="8424614" cy="2429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Dans quel contexte peut-on utiliser Nubonyxia ?</a:t>
            </a:r>
          </a:p>
        </p:txBody>
      </p:sp>
      <p:sp>
        <p:nvSpPr>
          <p:cNvPr id="166" name="Titre 5"/>
          <p:cNvSpPr txBox="1">
            <a:spLocks noGrp="1"/>
          </p:cNvSpPr>
          <p:nvPr>
            <p:ph type="title"/>
          </p:nvPr>
        </p:nvSpPr>
        <p:spPr bwMode="auto">
          <a:xfrm>
            <a:off x="323849" y="682801"/>
            <a:ext cx="8424865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Conditions d’utilisation</a:t>
            </a:r>
          </a:p>
        </p:txBody>
      </p:sp>
      <p:sp>
        <p:nvSpPr>
          <p:cNvPr id="167" name="Espace réservé du texte 8"/>
          <p:cNvSpPr>
            <a:spLocks noGrp="1"/>
          </p:cNvSpPr>
          <p:nvPr>
            <p:ph type="body" idx="23"/>
          </p:nvPr>
        </p:nvSpPr>
        <p:spPr bwMode="auto">
          <a:xfrm>
            <a:off x="377404" y="1517515"/>
            <a:ext cx="5732940" cy="2327238"/>
          </a:xfrm>
          <a:prstGeom prst="rect">
            <a:avLst/>
          </a:prstGeom>
        </p:spPr>
        <p:txBody>
          <a:bodyPr/>
          <a:lstStyle/>
          <a:p>
            <a:pPr indent="0" defTabSz="886968">
              <a:spcBef>
                <a:spcPts val="400"/>
              </a:spcBef>
              <a:defRPr sz="1350"/>
            </a:pPr>
            <a:endParaRPr/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r>
              <a:rPr b="1">
                <a:solidFill>
                  <a:srgbClr val="1E8D49"/>
                </a:solidFill>
              </a:rPr>
              <a:t>RIE</a:t>
            </a:r>
            <a:r>
              <a:t> </a:t>
            </a:r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endParaRPr/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r>
              <a:t>Données </a:t>
            </a:r>
            <a:r>
              <a:rPr b="1">
                <a:solidFill>
                  <a:srgbClr val="1E8D49"/>
                </a:solidFill>
              </a:rPr>
              <a:t>sensibles</a:t>
            </a:r>
            <a:r>
              <a:rPr lang="fr-FR" b="1">
                <a:solidFill>
                  <a:srgbClr val="1E8D49"/>
                </a:solidFill>
              </a:rPr>
              <a:t> ou</a:t>
            </a:r>
            <a:r>
              <a:t> </a:t>
            </a:r>
            <a:r>
              <a:rPr b="1">
                <a:solidFill>
                  <a:srgbClr val="1E8D49"/>
                </a:solidFill>
              </a:rPr>
              <a:t>ouvertes</a:t>
            </a:r>
            <a:r>
              <a:t> </a:t>
            </a:r>
          </a:p>
          <a:p>
            <a:pPr indent="0" defTabSz="886968">
              <a:spcBef>
                <a:spcPts val="400"/>
              </a:spcBef>
              <a:defRPr sz="1350"/>
            </a:pPr>
            <a:endParaRPr/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r>
              <a:t>Données </a:t>
            </a:r>
            <a:r>
              <a:rPr lang="fr-FR" b="1">
                <a:solidFill>
                  <a:srgbClr val="1E8D49"/>
                </a:solidFill>
              </a:rPr>
              <a:t>diffusion</a:t>
            </a:r>
            <a:r>
              <a:rPr lang="fr-FR"/>
              <a:t> </a:t>
            </a:r>
            <a:r>
              <a:rPr lang="fr-FR" b="1">
                <a:solidFill>
                  <a:srgbClr val="1E8D49"/>
                </a:solidFill>
              </a:rPr>
              <a:t>restreinte</a:t>
            </a:r>
            <a:r>
              <a:rPr lang="fr-FR"/>
              <a:t> </a:t>
            </a:r>
            <a:r>
              <a:rPr b="1">
                <a:solidFill>
                  <a:srgbClr val="1E8D49"/>
                </a:solidFill>
              </a:rPr>
              <a:t>, secret </a:t>
            </a:r>
            <a:r>
              <a:t>et</a:t>
            </a:r>
            <a:r>
              <a:rPr b="1"/>
              <a:t> </a:t>
            </a:r>
            <a:r>
              <a:rPr b="1">
                <a:solidFill>
                  <a:srgbClr val="1E8D49"/>
                </a:solidFill>
              </a:rPr>
              <a:t>très secret </a:t>
            </a:r>
            <a:endParaRPr/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endParaRPr b="1"/>
          </a:p>
          <a:p>
            <a:pPr marL="0" lvl="4" indent="886968" defTabSz="886968">
              <a:spcBef>
                <a:spcPts val="400"/>
              </a:spcBef>
              <a:buSzTx/>
              <a:buNone/>
              <a:defRPr sz="1350"/>
            </a:pPr>
            <a:r>
              <a:t>Données</a:t>
            </a:r>
            <a:r>
              <a:rPr b="1"/>
              <a:t> </a:t>
            </a:r>
            <a:r>
              <a:rPr b="1">
                <a:solidFill>
                  <a:srgbClr val="1E8D49"/>
                </a:solidFill>
              </a:rPr>
              <a:t>de santé</a:t>
            </a:r>
            <a:endParaRPr/>
          </a:p>
        </p:txBody>
      </p:sp>
      <p:sp>
        <p:nvSpPr>
          <p:cNvPr id="168" name="Le stockage et les services sont accessibles au seul utilisateur avec la possibilité de partager de manière protégée."/>
          <p:cNvSpPr txBox="1"/>
          <p:nvPr/>
        </p:nvSpPr>
        <p:spPr bwMode="auto">
          <a:xfrm>
            <a:off x="960713" y="3870639"/>
            <a:ext cx="7588120" cy="523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spcBef>
                <a:spcPts val="500"/>
              </a:spcBef>
              <a:defRPr sz="1400"/>
            </a:pPr>
            <a:r>
              <a:t>Le stockage et les services sont </a:t>
            </a:r>
            <a:r>
              <a:rPr b="1"/>
              <a:t>accessibles au seul utilisateur </a:t>
            </a:r>
            <a:r>
              <a:t>avec la possibilité de </a:t>
            </a:r>
            <a:r>
              <a:rPr lang="fr-FR"/>
              <a:t>les </a:t>
            </a:r>
            <a:r>
              <a:t>partager de manière </a:t>
            </a:r>
            <a:r>
              <a:rPr b="1"/>
              <a:t>protégée</a:t>
            </a:r>
            <a:r>
              <a:t>. </a:t>
            </a:r>
          </a:p>
        </p:txBody>
      </p:sp>
      <p:sp>
        <p:nvSpPr>
          <p:cNvPr id="169" name="Flèche 11"/>
          <p:cNvSpPr/>
          <p:nvPr/>
        </p:nvSpPr>
        <p:spPr bwMode="auto">
          <a:xfrm>
            <a:off x="289313" y="3971808"/>
            <a:ext cx="426217" cy="320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170" name="X dingbat"/>
          <p:cNvSpPr/>
          <p:nvPr/>
        </p:nvSpPr>
        <p:spPr bwMode="auto">
          <a:xfrm>
            <a:off x="878451" y="2793179"/>
            <a:ext cx="271567" cy="320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171" name="Coche de type dingbat"/>
          <p:cNvSpPr/>
          <p:nvPr/>
        </p:nvSpPr>
        <p:spPr bwMode="auto">
          <a:xfrm>
            <a:off x="859633" y="1730097"/>
            <a:ext cx="309201" cy="2938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172" name="X dingbat"/>
          <p:cNvSpPr/>
          <p:nvPr/>
        </p:nvSpPr>
        <p:spPr bwMode="auto">
          <a:xfrm>
            <a:off x="878451" y="3338259"/>
            <a:ext cx="271567" cy="320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84" h="21548" extrusionOk="0">
                <a:moveTo>
                  <a:pt x="18655" y="0"/>
                </a:moveTo>
                <a:cubicBezTo>
                  <a:pt x="18494" y="5"/>
                  <a:pt x="18333" y="109"/>
                  <a:pt x="18066" y="314"/>
                </a:cubicBezTo>
                <a:cubicBezTo>
                  <a:pt x="15478" y="2289"/>
                  <a:pt x="13027" y="4381"/>
                  <a:pt x="10727" y="6600"/>
                </a:cubicBezTo>
                <a:cubicBezTo>
                  <a:pt x="10587" y="6735"/>
                  <a:pt x="10434" y="6862"/>
                  <a:pt x="10258" y="7020"/>
                </a:cubicBezTo>
                <a:cubicBezTo>
                  <a:pt x="10102" y="6832"/>
                  <a:pt x="9974" y="6685"/>
                  <a:pt x="9856" y="6533"/>
                </a:cubicBezTo>
                <a:cubicBezTo>
                  <a:pt x="8908" y="5315"/>
                  <a:pt x="7971" y="4091"/>
                  <a:pt x="7009" y="2882"/>
                </a:cubicBezTo>
                <a:cubicBezTo>
                  <a:pt x="6625" y="2399"/>
                  <a:pt x="6178" y="1951"/>
                  <a:pt x="5769" y="1483"/>
                </a:cubicBezTo>
                <a:cubicBezTo>
                  <a:pt x="5573" y="1260"/>
                  <a:pt x="5327" y="1254"/>
                  <a:pt x="5044" y="1314"/>
                </a:cubicBezTo>
                <a:cubicBezTo>
                  <a:pt x="4759" y="1375"/>
                  <a:pt x="4593" y="1540"/>
                  <a:pt x="4590" y="1770"/>
                </a:cubicBezTo>
                <a:cubicBezTo>
                  <a:pt x="4583" y="2129"/>
                  <a:pt x="4349" y="2291"/>
                  <a:pt x="3989" y="2389"/>
                </a:cubicBezTo>
                <a:cubicBezTo>
                  <a:pt x="3741" y="2232"/>
                  <a:pt x="3498" y="2079"/>
                  <a:pt x="3221" y="1904"/>
                </a:cubicBezTo>
                <a:cubicBezTo>
                  <a:pt x="2922" y="2176"/>
                  <a:pt x="2660" y="2427"/>
                  <a:pt x="2382" y="2665"/>
                </a:cubicBezTo>
                <a:cubicBezTo>
                  <a:pt x="2135" y="2876"/>
                  <a:pt x="2125" y="3090"/>
                  <a:pt x="2231" y="3371"/>
                </a:cubicBezTo>
                <a:cubicBezTo>
                  <a:pt x="3179" y="5877"/>
                  <a:pt x="4394" y="8283"/>
                  <a:pt x="5880" y="10593"/>
                </a:cubicBezTo>
                <a:cubicBezTo>
                  <a:pt x="5956" y="10712"/>
                  <a:pt x="6024" y="10835"/>
                  <a:pt x="6094" y="10951"/>
                </a:cubicBezTo>
                <a:cubicBezTo>
                  <a:pt x="4046" y="12991"/>
                  <a:pt x="2019" y="15012"/>
                  <a:pt x="0" y="17024"/>
                </a:cubicBezTo>
                <a:cubicBezTo>
                  <a:pt x="166" y="17359"/>
                  <a:pt x="297" y="17644"/>
                  <a:pt x="450" y="17921"/>
                </a:cubicBezTo>
                <a:cubicBezTo>
                  <a:pt x="559" y="18117"/>
                  <a:pt x="570" y="18299"/>
                  <a:pt x="443" y="18491"/>
                </a:cubicBezTo>
                <a:cubicBezTo>
                  <a:pt x="355" y="18625"/>
                  <a:pt x="277" y="18763"/>
                  <a:pt x="214" y="18906"/>
                </a:cubicBezTo>
                <a:cubicBezTo>
                  <a:pt x="179" y="18986"/>
                  <a:pt x="139" y="19096"/>
                  <a:pt x="175" y="19164"/>
                </a:cubicBezTo>
                <a:cubicBezTo>
                  <a:pt x="462" y="19717"/>
                  <a:pt x="876" y="20186"/>
                  <a:pt x="1406" y="20550"/>
                </a:cubicBezTo>
                <a:cubicBezTo>
                  <a:pt x="1668" y="20457"/>
                  <a:pt x="1862" y="20370"/>
                  <a:pt x="2068" y="20319"/>
                </a:cubicBezTo>
                <a:cubicBezTo>
                  <a:pt x="2305" y="20259"/>
                  <a:pt x="2506" y="20384"/>
                  <a:pt x="2432" y="20567"/>
                </a:cubicBezTo>
                <a:cubicBezTo>
                  <a:pt x="2271" y="20967"/>
                  <a:pt x="2606" y="21165"/>
                  <a:pt x="2838" y="21403"/>
                </a:cubicBezTo>
                <a:cubicBezTo>
                  <a:pt x="3027" y="21596"/>
                  <a:pt x="3335" y="21593"/>
                  <a:pt x="3548" y="21414"/>
                </a:cubicBezTo>
                <a:cubicBezTo>
                  <a:pt x="3624" y="21350"/>
                  <a:pt x="3679" y="21268"/>
                  <a:pt x="3745" y="21195"/>
                </a:cubicBezTo>
                <a:cubicBezTo>
                  <a:pt x="5406" y="19353"/>
                  <a:pt x="7068" y="17510"/>
                  <a:pt x="8732" y="15669"/>
                </a:cubicBezTo>
                <a:cubicBezTo>
                  <a:pt x="8850" y="15538"/>
                  <a:pt x="8982" y="15417"/>
                  <a:pt x="9151" y="15248"/>
                </a:cubicBezTo>
                <a:cubicBezTo>
                  <a:pt x="9312" y="15457"/>
                  <a:pt x="9442" y="15618"/>
                  <a:pt x="9566" y="15782"/>
                </a:cubicBezTo>
                <a:cubicBezTo>
                  <a:pt x="10552" y="17091"/>
                  <a:pt x="11622" y="18348"/>
                  <a:pt x="12799" y="19538"/>
                </a:cubicBezTo>
                <a:cubicBezTo>
                  <a:pt x="13137" y="19880"/>
                  <a:pt x="13363" y="19913"/>
                  <a:pt x="13764" y="19639"/>
                </a:cubicBezTo>
                <a:cubicBezTo>
                  <a:pt x="14071" y="19429"/>
                  <a:pt x="14340" y="19181"/>
                  <a:pt x="14638" y="18942"/>
                </a:cubicBezTo>
                <a:cubicBezTo>
                  <a:pt x="14977" y="19118"/>
                  <a:pt x="15325" y="19299"/>
                  <a:pt x="15670" y="19479"/>
                </a:cubicBezTo>
                <a:cubicBezTo>
                  <a:pt x="15874" y="19336"/>
                  <a:pt x="16024" y="19228"/>
                  <a:pt x="16179" y="19123"/>
                </a:cubicBezTo>
                <a:cubicBezTo>
                  <a:pt x="16407" y="18969"/>
                  <a:pt x="16586" y="18817"/>
                  <a:pt x="16625" y="18532"/>
                </a:cubicBezTo>
                <a:cubicBezTo>
                  <a:pt x="16663" y="18245"/>
                  <a:pt x="16848" y="17980"/>
                  <a:pt x="17238" y="17893"/>
                </a:cubicBezTo>
                <a:cubicBezTo>
                  <a:pt x="17537" y="17826"/>
                  <a:pt x="17736" y="17646"/>
                  <a:pt x="17893" y="17435"/>
                </a:cubicBezTo>
                <a:cubicBezTo>
                  <a:pt x="18144" y="17098"/>
                  <a:pt x="18337" y="16737"/>
                  <a:pt x="18424" y="16377"/>
                </a:cubicBezTo>
                <a:cubicBezTo>
                  <a:pt x="16705" y="14528"/>
                  <a:pt x="15014" y="12708"/>
                  <a:pt x="13308" y="10873"/>
                </a:cubicBezTo>
                <a:cubicBezTo>
                  <a:pt x="13494" y="10665"/>
                  <a:pt x="13612" y="10530"/>
                  <a:pt x="13734" y="10397"/>
                </a:cubicBezTo>
                <a:cubicBezTo>
                  <a:pt x="15805" y="8137"/>
                  <a:pt x="18039" y="6000"/>
                  <a:pt x="20413" y="3968"/>
                </a:cubicBezTo>
                <a:cubicBezTo>
                  <a:pt x="20703" y="3719"/>
                  <a:pt x="20983" y="3471"/>
                  <a:pt x="21190" y="3153"/>
                </a:cubicBezTo>
                <a:cubicBezTo>
                  <a:pt x="21585" y="2544"/>
                  <a:pt x="21600" y="2565"/>
                  <a:pt x="21129" y="2026"/>
                </a:cubicBezTo>
                <a:cubicBezTo>
                  <a:pt x="20955" y="1827"/>
                  <a:pt x="20762" y="1776"/>
                  <a:pt x="20487" y="1772"/>
                </a:cubicBezTo>
                <a:cubicBezTo>
                  <a:pt x="19961" y="1764"/>
                  <a:pt x="19720" y="1486"/>
                  <a:pt x="19806" y="1064"/>
                </a:cubicBezTo>
                <a:cubicBezTo>
                  <a:pt x="19825" y="971"/>
                  <a:pt x="19804" y="847"/>
                  <a:pt x="19743" y="773"/>
                </a:cubicBezTo>
                <a:cubicBezTo>
                  <a:pt x="19597" y="599"/>
                  <a:pt x="19434" y="429"/>
                  <a:pt x="19245" y="289"/>
                </a:cubicBezTo>
                <a:cubicBezTo>
                  <a:pt x="18978" y="92"/>
                  <a:pt x="18816" y="-4"/>
                  <a:pt x="18655" y="0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173" name="Coche de type dingbat"/>
          <p:cNvSpPr/>
          <p:nvPr/>
        </p:nvSpPr>
        <p:spPr bwMode="auto">
          <a:xfrm>
            <a:off x="859634" y="2261683"/>
            <a:ext cx="309201" cy="2938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2" h="20404" extrusionOk="0">
                <a:moveTo>
                  <a:pt x="19340" y="6"/>
                </a:moveTo>
                <a:cubicBezTo>
                  <a:pt x="18911" y="-308"/>
                  <a:pt x="8317" y="11620"/>
                  <a:pt x="6423" y="13985"/>
                </a:cubicBezTo>
                <a:cubicBezTo>
                  <a:pt x="6323" y="14108"/>
                  <a:pt x="6215" y="14226"/>
                  <a:pt x="6090" y="14370"/>
                </a:cubicBezTo>
                <a:cubicBezTo>
                  <a:pt x="5960" y="14216"/>
                  <a:pt x="5854" y="14096"/>
                  <a:pt x="5755" y="13971"/>
                </a:cubicBezTo>
                <a:cubicBezTo>
                  <a:pt x="4964" y="12967"/>
                  <a:pt x="4458" y="12167"/>
                  <a:pt x="3657" y="11171"/>
                </a:cubicBezTo>
                <a:cubicBezTo>
                  <a:pt x="3337" y="10773"/>
                  <a:pt x="2972" y="10410"/>
                  <a:pt x="2634" y="10026"/>
                </a:cubicBezTo>
                <a:cubicBezTo>
                  <a:pt x="2472" y="9843"/>
                  <a:pt x="2283" y="9849"/>
                  <a:pt x="2071" y="9915"/>
                </a:cubicBezTo>
                <a:cubicBezTo>
                  <a:pt x="1856" y="9981"/>
                  <a:pt x="1574" y="9982"/>
                  <a:pt x="1303" y="10152"/>
                </a:cubicBezTo>
                <a:cubicBezTo>
                  <a:pt x="1209" y="10262"/>
                  <a:pt x="1332" y="10438"/>
                  <a:pt x="1349" y="10609"/>
                </a:cubicBezTo>
                <a:cubicBezTo>
                  <a:pt x="1369" y="10821"/>
                  <a:pt x="603" y="10792"/>
                  <a:pt x="203" y="11061"/>
                </a:cubicBezTo>
                <a:cubicBezTo>
                  <a:pt x="111" y="11123"/>
                  <a:pt x="286" y="11375"/>
                  <a:pt x="227" y="11440"/>
                </a:cubicBezTo>
                <a:cubicBezTo>
                  <a:pt x="51" y="11634"/>
                  <a:pt x="-61" y="11588"/>
                  <a:pt x="36" y="11826"/>
                </a:cubicBezTo>
                <a:cubicBezTo>
                  <a:pt x="896" y="13941"/>
                  <a:pt x="2182" y="15733"/>
                  <a:pt x="3218" y="17879"/>
                </a:cubicBezTo>
                <a:cubicBezTo>
                  <a:pt x="4865" y="21292"/>
                  <a:pt x="5178" y="19166"/>
                  <a:pt x="5654" y="19575"/>
                </a:cubicBezTo>
                <a:cubicBezTo>
                  <a:pt x="7119" y="20836"/>
                  <a:pt x="6474" y="21179"/>
                  <a:pt x="9921" y="16770"/>
                </a:cubicBezTo>
                <a:cubicBezTo>
                  <a:pt x="11378" y="14721"/>
                  <a:pt x="19009" y="5203"/>
                  <a:pt x="20710" y="3334"/>
                </a:cubicBezTo>
                <a:cubicBezTo>
                  <a:pt x="20919" y="3106"/>
                  <a:pt x="21118" y="2879"/>
                  <a:pt x="21258" y="2594"/>
                </a:cubicBezTo>
                <a:cubicBezTo>
                  <a:pt x="21526" y="2050"/>
                  <a:pt x="21539" y="2066"/>
                  <a:pt x="21150" y="1624"/>
                </a:cubicBezTo>
                <a:cubicBezTo>
                  <a:pt x="21006" y="1461"/>
                  <a:pt x="20856" y="1427"/>
                  <a:pt x="20646" y="1437"/>
                </a:cubicBezTo>
                <a:cubicBezTo>
                  <a:pt x="20244" y="1456"/>
                  <a:pt x="20044" y="1227"/>
                  <a:pt x="20086" y="860"/>
                </a:cubicBezTo>
                <a:cubicBezTo>
                  <a:pt x="20096" y="778"/>
                  <a:pt x="20075" y="672"/>
                  <a:pt x="20023" y="612"/>
                </a:cubicBezTo>
                <a:cubicBezTo>
                  <a:pt x="19903" y="469"/>
                  <a:pt x="19492" y="117"/>
                  <a:pt x="19340" y="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Numéro de diapositive"/>
          <p:cNvSpPr txBox="1">
            <a:spLocks noGrp="1"/>
          </p:cNvSpPr>
          <p:nvPr>
            <p:ph type="sldNum" sz="quarter" idx="2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176" name="A quoi sert Nubonyxia ?"/>
          <p:cNvSpPr txBox="1">
            <a:spLocks noGrp="1"/>
          </p:cNvSpPr>
          <p:nvPr>
            <p:ph type="body" sz="quarter" idx="1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A quoi </a:t>
            </a:r>
            <a:r>
              <a:rPr dirty="0" err="1"/>
              <a:t>sert</a:t>
            </a:r>
            <a:r>
              <a:rPr dirty="0"/>
              <a:t> Nubonyxia ? </a:t>
            </a:r>
          </a:p>
        </p:txBody>
      </p:sp>
      <p:sp>
        <p:nvSpPr>
          <p:cNvPr id="177" name="Offre de services"/>
          <p:cNvSpPr txBox="1">
            <a:spLocks noGrp="1"/>
          </p:cNvSpPr>
          <p:nvPr>
            <p:ph type="title"/>
          </p:nvPr>
        </p:nvSpPr>
        <p:spPr bwMode="auto"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Offre de services </a:t>
            </a:r>
          </a:p>
        </p:txBody>
      </p:sp>
      <p:sp>
        <p:nvSpPr>
          <p:cNvPr id="178" name="Un espace de stockage open source compatible avec l’API S3 (MinIO)…"/>
          <p:cNvSpPr txBox="1"/>
          <p:nvPr/>
        </p:nvSpPr>
        <p:spPr bwMode="auto">
          <a:xfrm>
            <a:off x="195925" y="2267281"/>
            <a:ext cx="8850710" cy="2532616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Développement pour la data science </a:t>
            </a:r>
            <a:r>
              <a:rPr lang="fr-FR" dirty="0"/>
              <a:t>: </a:t>
            </a:r>
            <a:r>
              <a:rPr lang="fr-FR" dirty="0" err="1"/>
              <a:t>VSCode</a:t>
            </a:r>
            <a:r>
              <a:rPr lang="fr-FR" dirty="0"/>
              <a:t>-python, </a:t>
            </a:r>
            <a:r>
              <a:rPr lang="fr-FR" dirty="0" err="1"/>
              <a:t>Jupyter</a:t>
            </a:r>
            <a:r>
              <a:rPr lang="fr-FR" dirty="0"/>
              <a:t>, </a:t>
            </a:r>
            <a:r>
              <a:rPr lang="fr-FR" dirty="0" err="1"/>
              <a:t>Rstudio</a:t>
            </a:r>
            <a:endParaRPr lang="fr-FR" dirty="0"/>
          </a:p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Base de données </a:t>
            </a:r>
            <a:r>
              <a:rPr lang="fr-FR" dirty="0"/>
              <a:t>: </a:t>
            </a:r>
            <a:r>
              <a:rPr lang="fr-FR" dirty="0" err="1"/>
              <a:t>Postgres</a:t>
            </a:r>
            <a:r>
              <a:rPr lang="fr-FR" dirty="0"/>
              <a:t>, MongoDB, </a:t>
            </a:r>
            <a:r>
              <a:rPr lang="fr-FR" dirty="0" err="1"/>
              <a:t>Elastic</a:t>
            </a:r>
            <a:r>
              <a:rPr lang="fr-FR" dirty="0"/>
              <a:t>, </a:t>
            </a:r>
            <a:r>
              <a:rPr lang="fr-FR" dirty="0" err="1"/>
              <a:t>Cloudbeaver</a:t>
            </a:r>
            <a:endParaRPr lang="fr-FR" dirty="0"/>
          </a:p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Automatisation</a:t>
            </a:r>
            <a:r>
              <a:rPr lang="fr-FR" dirty="0"/>
              <a:t> : </a:t>
            </a:r>
            <a:r>
              <a:rPr lang="fr-FR" dirty="0" err="1"/>
              <a:t>Gitlab</a:t>
            </a:r>
            <a:r>
              <a:rPr lang="fr-FR" dirty="0"/>
              <a:t> </a:t>
            </a:r>
            <a:r>
              <a:rPr lang="fr-FR" dirty="0" err="1"/>
              <a:t>runner</a:t>
            </a:r>
            <a:r>
              <a:rPr lang="fr-FR" dirty="0"/>
              <a:t>, </a:t>
            </a:r>
            <a:r>
              <a:rPr lang="fr-FR" dirty="0" err="1"/>
              <a:t>Airflow</a:t>
            </a:r>
            <a:r>
              <a:rPr lang="fr-FR" dirty="0"/>
              <a:t>, </a:t>
            </a:r>
            <a:r>
              <a:rPr lang="fr-FR" dirty="0" err="1"/>
              <a:t>Mlflow</a:t>
            </a:r>
            <a:endParaRPr lang="fr-FR" dirty="0"/>
          </a:p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Data visualisation </a:t>
            </a:r>
            <a:r>
              <a:rPr lang="fr-FR" dirty="0"/>
              <a:t>: Superset, </a:t>
            </a:r>
            <a:r>
              <a:rPr lang="fr-FR" dirty="0" err="1"/>
              <a:t>Chartsgouv</a:t>
            </a:r>
            <a:endParaRPr lang="fr-FR" dirty="0"/>
          </a:p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Stockage objet dédié </a:t>
            </a:r>
            <a:r>
              <a:rPr lang="fr-FR" dirty="0"/>
              <a:t>pour chaque utilisateur</a:t>
            </a:r>
          </a:p>
          <a:p>
            <a:pPr marL="180473" indent="-180473">
              <a:lnSpc>
                <a:spcPct val="150000"/>
              </a:lnSpc>
              <a:buSzPct val="100000"/>
              <a:buChar char="•"/>
              <a:defRPr/>
            </a:pPr>
            <a:r>
              <a:rPr lang="fr-FR" b="1" dirty="0"/>
              <a:t>Gestion des secrets </a:t>
            </a:r>
            <a:r>
              <a:rPr lang="fr-FR" dirty="0"/>
              <a:t>dans la plateforme</a:t>
            </a:r>
            <a:endParaRPr dirty="0"/>
          </a:p>
        </p:txBody>
      </p:sp>
      <p:pic>
        <p:nvPicPr>
          <p:cNvPr id="179" name="logos.png" descr="logos.png"/>
          <p:cNvPicPr>
            <a:picLocks noChangeAspect="1"/>
          </p:cNvPicPr>
          <p:nvPr/>
        </p:nvPicPr>
        <p:blipFill>
          <a:blip r:embed="rId3"/>
          <a:srcRect l="30965" t="35781" r="24839" b="35781"/>
          <a:stretch/>
        </p:blipFill>
        <p:spPr bwMode="auto">
          <a:xfrm>
            <a:off x="3971080" y="330178"/>
            <a:ext cx="5075555" cy="1837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" name="Espace réservé du pied de page 6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82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185" name="Titre 5"/>
          <p:cNvSpPr txBox="1">
            <a:spLocks noGrp="1"/>
          </p:cNvSpPr>
          <p:nvPr>
            <p:ph type="title"/>
          </p:nvPr>
        </p:nvSpPr>
        <p:spPr bwMode="auto">
          <a:xfrm>
            <a:off x="323850" y="682801"/>
            <a:ext cx="4871860" cy="108953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fr-FR" dirty="0"/>
              <a:t>Une plateforme complète pour vos cas d’usage</a:t>
            </a:r>
            <a:endParaRPr dirty="0"/>
          </a:p>
        </p:txBody>
      </p:sp>
      <p:sp>
        <p:nvSpPr>
          <p:cNvPr id="11" name="Cercle"/>
          <p:cNvSpPr/>
          <p:nvPr/>
        </p:nvSpPr>
        <p:spPr bwMode="auto">
          <a:xfrm>
            <a:off x="4793731" y="1227456"/>
            <a:ext cx="3149497" cy="3149497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  <a:effectLst>
            <a:outerShdw blurRad="190500" dist="12700" dir="5400000" rotWithShape="0">
              <a:srgbClr val="1E8D49"/>
            </a:outerShdw>
          </a:effectLst>
        </p:spPr>
        <p:txBody>
          <a:bodyPr lIns="45719" rIns="45719" anchor="ctr"/>
          <a:lstStyle/>
          <a:p>
            <a:pPr>
              <a:defRPr sz="1000"/>
            </a:pPr>
            <a:endParaRPr sz="1000"/>
          </a:p>
        </p:txBody>
      </p:sp>
      <p:sp>
        <p:nvSpPr>
          <p:cNvPr id="12" name="Traiter donnée"/>
          <p:cNvSpPr/>
          <p:nvPr/>
        </p:nvSpPr>
        <p:spPr bwMode="auto">
          <a:xfrm>
            <a:off x="7393253" y="1725875"/>
            <a:ext cx="1101366" cy="806871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/>
            </a:pPr>
            <a:r>
              <a:rPr sz="1000" b="1" dirty="0" err="1"/>
              <a:t>Traiter</a:t>
            </a:r>
            <a:r>
              <a:rPr sz="1000" dirty="0"/>
              <a:t> </a:t>
            </a:r>
            <a:r>
              <a:rPr lang="fr-FR" sz="1000" dirty="0"/>
              <a:t>la </a:t>
            </a:r>
            <a:r>
              <a:rPr sz="1000" dirty="0" err="1"/>
              <a:t>donnée</a:t>
            </a:r>
            <a:endParaRPr sz="1000" dirty="0"/>
          </a:p>
        </p:txBody>
      </p:sp>
      <p:sp>
        <p:nvSpPr>
          <p:cNvPr id="13" name="Valoriser vos données…"/>
          <p:cNvSpPr txBox="1"/>
          <p:nvPr/>
        </p:nvSpPr>
        <p:spPr bwMode="auto">
          <a:xfrm>
            <a:off x="5412535" y="2518057"/>
            <a:ext cx="2331727" cy="584775"/>
          </a:xfrm>
          <a:prstGeom prst="rect">
            <a:avLst/>
          </a:prstGeom>
          <a:ln w="12700">
            <a:miter lim="400000"/>
          </a:ln>
        </p:spPr>
        <p:txBody>
          <a:bodyPr wrap="square" lIns="45719" rIns="45719">
            <a:spAutoFit/>
          </a:bodyPr>
          <a:lstStyle/>
          <a:p>
            <a:pPr algn="ctr">
              <a:defRPr sz="1500"/>
            </a:pPr>
            <a:r>
              <a:rPr sz="1600" b="1"/>
              <a:t>Valoriser</a:t>
            </a:r>
            <a:r>
              <a:rPr sz="1600"/>
              <a:t> vos données </a:t>
            </a:r>
            <a:endParaRPr/>
          </a:p>
          <a:p>
            <a:pPr algn="ctr">
              <a:defRPr sz="1500"/>
            </a:pPr>
            <a:r>
              <a:rPr sz="1600"/>
              <a:t>en sécurité </a:t>
            </a:r>
            <a:endParaRPr/>
          </a:p>
        </p:txBody>
      </p:sp>
      <p:sp>
        <p:nvSpPr>
          <p:cNvPr id="14" name="Analyser donnée"/>
          <p:cNvSpPr/>
          <p:nvPr/>
        </p:nvSpPr>
        <p:spPr bwMode="auto">
          <a:xfrm>
            <a:off x="7236425" y="3120289"/>
            <a:ext cx="1258194" cy="831750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/>
            </a:pPr>
            <a:r>
              <a:rPr sz="1000" b="1" dirty="0" err="1"/>
              <a:t>Analyser</a:t>
            </a:r>
            <a:r>
              <a:rPr sz="1000" dirty="0"/>
              <a:t> </a:t>
            </a:r>
            <a:r>
              <a:rPr lang="fr-FR" sz="1000" dirty="0"/>
              <a:t>la </a:t>
            </a:r>
            <a:r>
              <a:rPr sz="1000" dirty="0"/>
              <a:t>donnée</a:t>
            </a:r>
          </a:p>
        </p:txBody>
      </p:sp>
      <p:sp>
        <p:nvSpPr>
          <p:cNvPr id="15" name="Partager donnée"/>
          <p:cNvSpPr/>
          <p:nvPr/>
        </p:nvSpPr>
        <p:spPr bwMode="auto">
          <a:xfrm>
            <a:off x="4290769" y="3112660"/>
            <a:ext cx="1091428" cy="92286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/>
            </a:pPr>
            <a:r>
              <a:rPr sz="1000" b="1"/>
              <a:t>Partager</a:t>
            </a:r>
            <a:r>
              <a:rPr sz="1000"/>
              <a:t> </a:t>
            </a:r>
            <a:r>
              <a:rPr lang="fr-FR" sz="1000"/>
              <a:t>la </a:t>
            </a:r>
            <a:r>
              <a:rPr sz="1000"/>
              <a:t>donnée</a:t>
            </a:r>
          </a:p>
        </p:txBody>
      </p:sp>
      <p:sp>
        <p:nvSpPr>
          <p:cNvPr id="16" name="Déployer application"/>
          <p:cNvSpPr/>
          <p:nvPr/>
        </p:nvSpPr>
        <p:spPr bwMode="auto">
          <a:xfrm>
            <a:off x="4188941" y="1657133"/>
            <a:ext cx="1335018" cy="904593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/>
            </a:pPr>
            <a:r>
              <a:rPr sz="1000" b="1"/>
              <a:t>Déployer</a:t>
            </a:r>
            <a:r>
              <a:rPr lang="fr-FR" sz="1000"/>
              <a:t> l’</a:t>
            </a:r>
            <a:r>
              <a:rPr sz="1000"/>
              <a:t>application</a:t>
            </a:r>
            <a:endParaRPr/>
          </a:p>
        </p:txBody>
      </p:sp>
      <p:pic>
        <p:nvPicPr>
          <p:cNvPr id="17" name="Ligne de connexion" descr="Ligne de connexion"/>
          <p:cNvPicPr/>
          <p:nvPr/>
        </p:nvPicPr>
        <p:blipFill>
          <a:blip r:embed="rId3"/>
          <a:stretch/>
        </p:blipFill>
        <p:spPr bwMode="auto">
          <a:xfrm>
            <a:off x="7837721" y="2496950"/>
            <a:ext cx="178001" cy="615709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cxnSp>
        <p:nvCxnSpPr>
          <p:cNvPr id="18" name="Ligne de connexion"/>
          <p:cNvCxnSpPr>
            <a:cxnSpLocks/>
          </p:cNvCxnSpPr>
          <p:nvPr/>
        </p:nvCxnSpPr>
        <p:spPr bwMode="auto">
          <a:xfrm flipV="1">
            <a:off x="6987628" y="3843409"/>
            <a:ext cx="537628" cy="440234"/>
          </a:xfrm>
          <a:prstGeom prst="straightConnector1">
            <a:avLst/>
          </a:prstGeom>
          <a:ln w="38100" cap="rnd">
            <a:solidFill>
              <a:srgbClr val="769977"/>
            </a:solidFill>
            <a:miter lim="400000"/>
            <a:head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9" name="Ligne de connexion" descr="Ligne de connexion"/>
          <p:cNvPicPr/>
          <p:nvPr/>
        </p:nvPicPr>
        <p:blipFill>
          <a:blip r:embed="rId4"/>
          <a:stretch/>
        </p:blipFill>
        <p:spPr bwMode="auto">
          <a:xfrm>
            <a:off x="4721236" y="2533325"/>
            <a:ext cx="168022" cy="733852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0" name="Ligne de connexion" descr="Ligne de connexion"/>
          <p:cNvPicPr/>
          <p:nvPr/>
        </p:nvPicPr>
        <p:blipFill>
          <a:blip r:embed="rId5"/>
          <a:stretch/>
        </p:blipFill>
        <p:spPr bwMode="auto">
          <a:xfrm>
            <a:off x="5178112" y="1241332"/>
            <a:ext cx="788789" cy="568067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21" name="Ligne de connexion" descr="Ligne de connexion"/>
          <p:cNvPicPr/>
          <p:nvPr/>
        </p:nvPicPr>
        <p:blipFill>
          <a:blip r:embed="rId6"/>
          <a:stretch/>
        </p:blipFill>
        <p:spPr bwMode="auto">
          <a:xfrm>
            <a:off x="7046162" y="1362377"/>
            <a:ext cx="595334" cy="447022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pic>
        <p:nvPicPr>
          <p:cNvPr id="31" name="Ligne de connexion" descr="Ligne de connexion"/>
          <p:cNvPicPr/>
          <p:nvPr/>
        </p:nvPicPr>
        <p:blipFill>
          <a:blip r:embed="rId4"/>
          <a:stretch/>
        </p:blipFill>
        <p:spPr bwMode="auto">
          <a:xfrm rot="18365793">
            <a:off x="5453598" y="3747683"/>
            <a:ext cx="161062" cy="705058"/>
          </a:xfrm>
          <a:prstGeom prst="rect">
            <a:avLst/>
          </a:prstGeom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</p:pic>
      <p:sp>
        <p:nvSpPr>
          <p:cNvPr id="32" name="Visualiser donnée"/>
          <p:cNvSpPr/>
          <p:nvPr/>
        </p:nvSpPr>
        <p:spPr bwMode="auto">
          <a:xfrm>
            <a:off x="5819837" y="3678240"/>
            <a:ext cx="1167792" cy="922866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/>
            </a:pPr>
            <a:r>
              <a:rPr b="1" dirty="0" err="1"/>
              <a:t>Visualiser</a:t>
            </a:r>
            <a:r>
              <a:rPr dirty="0"/>
              <a:t> </a:t>
            </a:r>
            <a:r>
              <a:rPr lang="fr-FR" dirty="0"/>
              <a:t>la </a:t>
            </a:r>
            <a:r>
              <a:rPr dirty="0" err="1"/>
              <a:t>donn</a:t>
            </a:r>
            <a:r>
              <a:rPr lang="fr-FR" dirty="0"/>
              <a:t>e</a:t>
            </a:r>
            <a:r>
              <a:rPr dirty="0"/>
              <a:t>é</a:t>
            </a:r>
          </a:p>
        </p:txBody>
      </p:sp>
      <p:sp>
        <p:nvSpPr>
          <p:cNvPr id="33" name="Stocker…"/>
          <p:cNvSpPr/>
          <p:nvPr/>
        </p:nvSpPr>
        <p:spPr bwMode="auto">
          <a:xfrm>
            <a:off x="5904165" y="898512"/>
            <a:ext cx="1142253" cy="860119"/>
          </a:xfrm>
          <a:prstGeom prst="ellipse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 sz="1000" b="1"/>
            </a:pPr>
            <a:r>
              <a:t>Stocker</a:t>
            </a:r>
          </a:p>
          <a:p>
            <a:pPr algn="ctr">
              <a:defRPr sz="1000"/>
            </a:pPr>
            <a:r>
              <a:rPr lang="fr-FR"/>
              <a:t>la </a:t>
            </a:r>
            <a:r>
              <a:t>donnée</a:t>
            </a:r>
          </a:p>
        </p:txBody>
      </p:sp>
      <p:sp>
        <p:nvSpPr>
          <p:cNvPr id="34" name="Titre 5"/>
          <p:cNvSpPr txBox="1"/>
          <p:nvPr/>
        </p:nvSpPr>
        <p:spPr bwMode="auto">
          <a:xfrm>
            <a:off x="323849" y="683059"/>
            <a:ext cx="8424865" cy="539992"/>
          </a:xfrm>
          <a:prstGeom prst="rect">
            <a:avLst/>
          </a:prstGeom>
          <a:ln w="12700">
            <a:noFill/>
            <a:miter lim="400000"/>
          </a:ln>
        </p:spPr>
        <p:txBody>
          <a:bodyPr lIns="45719" tIns="45719" rIns="45719" bIns="45719" anchor="ctr">
            <a:normAutofit/>
          </a:bodyPr>
          <a:lstStyle>
            <a:lvl1pPr marL="0" marR="0" indent="14287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500" b="1" i="0" u="none" strike="noStrike" cap="none" spc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2pPr>
            <a:lvl3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3pPr>
            <a:lvl4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4pPr>
            <a:lvl5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5pPr>
            <a:lvl6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6pPr>
            <a:lvl7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7pPr>
            <a:lvl8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8pPr>
            <a:lvl9pPr marL="0" marR="0" indent="0" algn="l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1" i="0" u="none" strike="noStrike" cap="none" spc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9BF234D-2CA1-4240-8F40-C8839CBF0A5D}"/>
              </a:ext>
            </a:extLst>
          </p:cNvPr>
          <p:cNvSpPr txBox="1"/>
          <p:nvPr/>
        </p:nvSpPr>
        <p:spPr bwMode="auto">
          <a:xfrm>
            <a:off x="303253" y="2253920"/>
            <a:ext cx="3866592" cy="64633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square" rtlCol="0">
            <a:spAutoFit/>
          </a:bodyPr>
          <a:lstStyle/>
          <a:p>
            <a:r>
              <a:rPr lang="fr-FR" dirty="0"/>
              <a:t>Réalisez vos projets data de bout en bout sur Nubonyxia 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4" name="Espace réservé du pied de page 3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195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197" name="Espace réservé du texte 4"/>
          <p:cNvSpPr txBox="1">
            <a:spLocks noGrp="1"/>
          </p:cNvSpPr>
          <p:nvPr>
            <p:ph type="body" sz="quarter" idx="1"/>
          </p:nvPr>
        </p:nvSpPr>
        <p:spPr bwMode="auto">
          <a:xfrm>
            <a:off x="323851" y="1248679"/>
            <a:ext cx="8424614" cy="2429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dirty="0"/>
              <a:t>Une </a:t>
            </a:r>
            <a:r>
              <a:rPr dirty="0" err="1"/>
              <a:t>plateforme</a:t>
            </a:r>
            <a:r>
              <a:rPr dirty="0"/>
              <a:t> </a:t>
            </a:r>
            <a:r>
              <a:rPr dirty="0" err="1"/>
              <a:t>interministérielle</a:t>
            </a:r>
            <a:r>
              <a:rPr dirty="0"/>
              <a:t> </a:t>
            </a:r>
          </a:p>
        </p:txBody>
      </p:sp>
      <p:sp>
        <p:nvSpPr>
          <p:cNvPr id="198" name="Titre 5"/>
          <p:cNvSpPr txBox="1">
            <a:spLocks noGrp="1"/>
          </p:cNvSpPr>
          <p:nvPr>
            <p:ph type="title"/>
          </p:nvPr>
        </p:nvSpPr>
        <p:spPr bwMode="auto">
          <a:xfrm>
            <a:off x="323849" y="682801"/>
            <a:ext cx="8424865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Nos utilisateurs </a:t>
            </a:r>
          </a:p>
        </p:txBody>
      </p:sp>
      <p:pic>
        <p:nvPicPr>
          <p:cNvPr id="199" name="Image 19" descr="Image 19"/>
          <p:cNvPicPr>
            <a:picLocks noChangeAspect="1"/>
          </p:cNvPicPr>
          <p:nvPr/>
        </p:nvPicPr>
        <p:blipFill>
          <a:blip r:embed="rId2"/>
          <a:srcRect t="18866" b="14751"/>
          <a:stretch/>
        </p:blipFill>
        <p:spPr bwMode="auto">
          <a:xfrm>
            <a:off x="2126227" y="1471711"/>
            <a:ext cx="1485109" cy="98587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0" name="Image 21" descr="Image 2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0182" y="1517516"/>
            <a:ext cx="1527029" cy="88393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Image 23" descr="Image 23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961678" y="3434537"/>
            <a:ext cx="1764075" cy="618897"/>
          </a:xfrm>
          <a:prstGeom prst="rect">
            <a:avLst/>
          </a:prstGeom>
          <a:ln w="12700">
            <a:miter lim="400000"/>
          </a:ln>
        </p:spPr>
      </p:pic>
      <p:pic>
        <p:nvPicPr>
          <p:cNvPr id="202" name="Image 25" descr="Image 25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83857" y="2640950"/>
            <a:ext cx="999666" cy="515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Image 27" descr="Image 27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2343882" y="2536263"/>
            <a:ext cx="999665" cy="724826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" name="Image 29" descr="Image 29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323849" y="3288851"/>
            <a:ext cx="1280538" cy="89852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" name="DSS.png" descr="DSS.png"/>
          <p:cNvPicPr>
            <a:picLocks noChangeAspect="1"/>
          </p:cNvPicPr>
          <p:nvPr/>
        </p:nvPicPr>
        <p:blipFill>
          <a:blip r:embed="rId8"/>
          <a:srcRect l="43122" t="37332" r="43122" b="34810"/>
          <a:stretch/>
        </p:blipFill>
        <p:spPr bwMode="auto">
          <a:xfrm>
            <a:off x="4572000" y="2459548"/>
            <a:ext cx="819819" cy="85571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53430726" name="Image 1653430725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4462624" y="1488772"/>
            <a:ext cx="1083824" cy="1083824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14B7F570-3ACE-4AC2-8B98-60F0DAC99F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540" y="1598728"/>
            <a:ext cx="1036090" cy="85571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4EF103E-2F34-4220-A5FA-5B95CFA78B9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261" y="2430535"/>
            <a:ext cx="960195" cy="884732"/>
          </a:xfrm>
          <a:prstGeom prst="rect">
            <a:avLst/>
          </a:prstGeom>
        </p:spPr>
      </p:pic>
      <p:pic>
        <p:nvPicPr>
          <p:cNvPr id="7" name="Graphique 6">
            <a:extLst>
              <a:ext uri="{FF2B5EF4-FFF2-40B4-BE49-F238E27FC236}">
                <a16:creationId xmlns:a16="http://schemas.microsoft.com/office/drawing/2014/main" id="{79F8803D-CCD2-4817-95EF-6B022405FC2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22127" y="3297912"/>
            <a:ext cx="960195" cy="85571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4F8ACBBD-CE50-4B78-9B26-518F4D9AB6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" y="4027246"/>
            <a:ext cx="1008115" cy="75150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F3BA5AF-B594-4C74-837D-C25A0817E5E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148" y="3384423"/>
            <a:ext cx="1691765" cy="488732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2B9D981E-7809-44AB-A6C0-1EA254C163A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4437" y="1517516"/>
            <a:ext cx="1257275" cy="96063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81827E55-722D-4E11-A99B-95825708514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136" y="2396606"/>
            <a:ext cx="1345076" cy="1248679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427B6A1D-DDF1-4D54-9C12-F10239C0FD9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73" y="3934933"/>
            <a:ext cx="1557478" cy="588921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F41CB3E5-55B4-4A6F-A9A7-E65C4DB1DFCA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556" y="3607105"/>
            <a:ext cx="1165036" cy="8557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" name="Espace réservé du pied de page 3"/>
          <p:cNvSpPr txBox="1"/>
          <p:nvPr/>
        </p:nvSpPr>
        <p:spPr bwMode="auto">
          <a:xfrm>
            <a:off x="2868782" y="311985"/>
            <a:ext cx="5879932" cy="12700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>
            <a:spAutoFit/>
          </a:bodyPr>
          <a:lstStyle>
            <a:lvl1pPr algn="r">
              <a:defRPr sz="700" b="1"/>
            </a:lvl1pPr>
          </a:lstStyle>
          <a:p>
            <a:pPr>
              <a:defRPr/>
            </a:pPr>
            <a:r>
              <a:t>BercyHub</a:t>
            </a:r>
          </a:p>
        </p:txBody>
      </p:sp>
      <p:sp>
        <p:nvSpPr>
          <p:cNvPr id="212" name="Espace réservé du numéro de diapositive 1"/>
          <p:cNvSpPr txBox="1">
            <a:spLocks noGrp="1"/>
          </p:cNvSpPr>
          <p:nvPr>
            <p:ph type="sldNum" sz="quarter" idx="2"/>
          </p:nvPr>
        </p:nvSpPr>
        <p:spPr bwMode="auto">
          <a:xfrm>
            <a:off x="8621712" y="4899999"/>
            <a:ext cx="127001" cy="12700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214" name="Espace réservé du texte 4"/>
          <p:cNvSpPr txBox="1">
            <a:spLocks noGrp="1"/>
          </p:cNvSpPr>
          <p:nvPr>
            <p:ph type="body" sz="quarter" idx="1"/>
          </p:nvPr>
        </p:nvSpPr>
        <p:spPr bwMode="auto">
          <a:xfrm>
            <a:off x="323851" y="1248679"/>
            <a:ext cx="8424614" cy="242951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Une collaboration entre administrations</a:t>
            </a:r>
          </a:p>
        </p:txBody>
      </p:sp>
      <p:sp>
        <p:nvSpPr>
          <p:cNvPr id="215" name="Titre 5"/>
          <p:cNvSpPr txBox="1">
            <a:spLocks noGrp="1"/>
          </p:cNvSpPr>
          <p:nvPr>
            <p:ph type="title"/>
          </p:nvPr>
        </p:nvSpPr>
        <p:spPr bwMode="auto">
          <a:xfrm>
            <a:off x="323849" y="682801"/>
            <a:ext cx="8424865" cy="53999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t>Nos partenaires </a:t>
            </a:r>
          </a:p>
        </p:txBody>
      </p:sp>
      <p:sp>
        <p:nvSpPr>
          <p:cNvPr id="216" name="Espace réservé du texte 6"/>
          <p:cNvSpPr>
            <a:spLocks noGrp="1"/>
          </p:cNvSpPr>
          <p:nvPr>
            <p:ph type="body" idx="21"/>
          </p:nvPr>
        </p:nvSpPr>
        <p:spPr bwMode="auto"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t>INSEE</a:t>
            </a:r>
          </a:p>
          <a:p>
            <a:pPr>
              <a:defRPr/>
            </a:pPr>
            <a:endParaRPr/>
          </a:p>
          <a:p>
            <a:pPr>
              <a:defRPr b="1">
                <a:solidFill>
                  <a:srgbClr val="EC623D"/>
                </a:solidFill>
              </a:defRPr>
            </a:pPr>
            <a:r>
              <a:t>Onyxia</a:t>
            </a:r>
          </a:p>
          <a:p>
            <a:pPr>
              <a:defRPr i="1"/>
            </a:pPr>
            <a:r>
              <a:t>Une plateforme de Data Science open source</a:t>
            </a:r>
          </a:p>
        </p:txBody>
      </p:sp>
      <p:sp>
        <p:nvSpPr>
          <p:cNvPr id="217" name="Espace réservé du texte 7"/>
          <p:cNvSpPr>
            <a:spLocks noGrp="1"/>
          </p:cNvSpPr>
          <p:nvPr>
            <p:ph type="body" idx="22"/>
          </p:nvPr>
        </p:nvSpPr>
        <p:spPr bwMode="auto"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t>DGFIP</a:t>
            </a:r>
          </a:p>
          <a:p>
            <a:pPr>
              <a:defRPr/>
            </a:pPr>
            <a:endParaRPr/>
          </a:p>
          <a:p>
            <a:pPr>
              <a:defRPr b="1">
                <a:solidFill>
                  <a:schemeClr val="accent2"/>
                </a:solidFill>
              </a:defRPr>
            </a:pPr>
            <a:r>
              <a:t>Nubo</a:t>
            </a:r>
          </a:p>
          <a:p>
            <a:pPr>
              <a:defRPr i="1"/>
            </a:pPr>
            <a:r>
              <a:t>Une des deux offres d’infrastructure de cloud souverain de l’État</a:t>
            </a:r>
          </a:p>
        </p:txBody>
      </p:sp>
      <p:sp>
        <p:nvSpPr>
          <p:cNvPr id="218" name="Espace réservé du texte 8"/>
          <p:cNvSpPr>
            <a:spLocks noGrp="1"/>
          </p:cNvSpPr>
          <p:nvPr>
            <p:ph type="body" idx="23"/>
          </p:nvPr>
        </p:nvSpPr>
        <p:spPr bwMode="auto">
          <a:prstGeom prst="rect">
            <a:avLst/>
          </a:prstGeom>
        </p:spPr>
        <p:txBody>
          <a:bodyPr/>
          <a:lstStyle/>
          <a:p>
            <a:pPr algn="ctr">
              <a:defRPr b="1"/>
            </a:pPr>
            <a:r>
              <a:t>DINUM</a:t>
            </a:r>
          </a:p>
          <a:p>
            <a:pPr>
              <a:defRPr/>
            </a:pPr>
            <a:endParaRPr/>
          </a:p>
          <a:p>
            <a:pPr>
              <a:defRPr>
                <a:solidFill>
                  <a:srgbClr val="CE2F27"/>
                </a:solidFill>
              </a:defRPr>
            </a:pPr>
            <a:r>
              <a:t>Programme </a:t>
            </a:r>
            <a:r>
              <a:rPr b="1"/>
              <a:t>EIG</a:t>
            </a:r>
            <a:r>
              <a:t> + </a:t>
            </a:r>
            <a:r>
              <a:rPr b="1"/>
              <a:t>FTAP</a:t>
            </a:r>
            <a:endParaRPr/>
          </a:p>
          <a:p>
            <a:pPr>
              <a:defRPr i="1"/>
            </a:pPr>
            <a:r>
              <a:t>Un programme de 10 mois visant à innover dans les administrations</a:t>
            </a:r>
          </a:p>
        </p:txBody>
      </p:sp>
      <p:pic>
        <p:nvPicPr>
          <p:cNvPr id="219" name="Image 9" descr="Image 9"/>
          <p:cNvPicPr>
            <a:picLocks noChangeAspect="1"/>
          </p:cNvPicPr>
          <p:nvPr/>
        </p:nvPicPr>
        <p:blipFill>
          <a:blip r:embed="rId2"/>
          <a:srcRect t="26822" b="30466"/>
          <a:stretch/>
        </p:blipFill>
        <p:spPr bwMode="auto">
          <a:xfrm>
            <a:off x="6228184" y="3634597"/>
            <a:ext cx="2252511" cy="5996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Image 10" descr="Image 10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97893" y="3566905"/>
            <a:ext cx="1371601" cy="8191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Image 11" descr="Image 11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3566247" y="3497115"/>
            <a:ext cx="1262032" cy="87456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MIER MINISTRE">
  <a:themeElements>
    <a:clrScheme name="PREMIER MINISTR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9B61"/>
      </a:accent1>
      <a:accent2>
        <a:srgbClr val="5770BE"/>
      </a:accent2>
      <a:accent3>
        <a:srgbClr val="FDCF41"/>
      </a:accent3>
      <a:accent4>
        <a:srgbClr val="FF6F4C"/>
      </a:accent4>
      <a:accent5>
        <a:srgbClr val="A26859"/>
      </a:accent5>
      <a:accent6>
        <a:srgbClr val="91AE4F"/>
      </a:accent6>
      <a:hlink>
        <a:srgbClr val="0000FF"/>
      </a:hlink>
      <a:folHlink>
        <a:srgbClr val="FF00FF"/>
      </a:folHlink>
    </a:clrScheme>
    <a:fontScheme name="PREMIER MINISTRE">
      <a:majorFont>
        <a:latin typeface="Marianne"/>
        <a:ea typeface="Marianne"/>
        <a:cs typeface="Marianne"/>
      </a:majorFont>
      <a:minorFont>
        <a:latin typeface="Helvetica"/>
        <a:ea typeface="Helvetica"/>
        <a:cs typeface="Helvetica"/>
      </a:minorFont>
    </a:fontScheme>
    <a:fmtScheme name="PREMIER MINISTR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25400" cap="flat">
          <a:solidFill>
            <a:schemeClr val="accent1"/>
          </a:solidFill>
          <a:prstDash val="solid"/>
          <a:round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</TotalTime>
  <Words>715</Words>
  <Application>Microsoft Office PowerPoint</Application>
  <DocSecurity>0</DocSecurity>
  <PresentationFormat>Affichage à l'écran (16:9)</PresentationFormat>
  <Paragraphs>146</Paragraphs>
  <Slides>17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Arial Rounded MT Bold</vt:lpstr>
      <vt:lpstr>Marianne</vt:lpstr>
      <vt:lpstr>Times New Roman</vt:lpstr>
      <vt:lpstr>Wingdings</vt:lpstr>
      <vt:lpstr>PREMIER MINISTRE</vt:lpstr>
      <vt:lpstr>Nubonyxia, plateforme cloud pour vos besoins data      </vt:lpstr>
      <vt:lpstr>Notre constat </vt:lpstr>
      <vt:lpstr>Notre proposition</vt:lpstr>
      <vt:lpstr>Notre proposition :  Nubonyxia </vt:lpstr>
      <vt:lpstr>Conditions d’utilisation</vt:lpstr>
      <vt:lpstr>Offre de services </vt:lpstr>
      <vt:lpstr>Une plateforme complète pour vos cas d’usage</vt:lpstr>
      <vt:lpstr>Nos utilisateurs </vt:lpstr>
      <vt:lpstr>Nos partenaires </vt:lpstr>
      <vt:lpstr>Cas d’usages #1 : Data Visualisation avec ChartsGouv</vt:lpstr>
      <vt:lpstr>Présentation PowerPoint</vt:lpstr>
      <vt:lpstr>Présentation PowerPoint</vt:lpstr>
      <vt:lpstr>Présentation PowerPoint</vt:lpstr>
      <vt:lpstr>Cas d’Usages #2: data science avec le Budget</vt:lpstr>
      <vt:lpstr>Cas d’Usages #2: data science avec le Budget</vt:lpstr>
      <vt:lpstr>Cas d’Usages #3: RAG avec l’API d’Albert </vt:lpstr>
      <vt:lpstr>   Questions   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Nubonyxia, plateforme cloud pour vos besoins Data      Quentin Desrousseaux Lina Issa Vlad Valica</dc:title>
  <dc:subject/>
  <dc:creator>ISSA Lina</dc:creator>
  <cp:keywords/>
  <dc:description/>
  <cp:lastModifiedBy>DURAND Liam</cp:lastModifiedBy>
  <cp:revision>45</cp:revision>
  <dcterms:modified xsi:type="dcterms:W3CDTF">2025-10-30T08:54:07Z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8ce3bfb-fff1-481a-835b-0a342757958d_Enabled">
    <vt:lpwstr>true</vt:lpwstr>
  </property>
  <property fmtid="{D5CDD505-2E9C-101B-9397-08002B2CF9AE}" pid="3" name="MSIP_Label_98ce3bfb-fff1-481a-835b-0a342757958d_SetDate">
    <vt:lpwstr>2025-10-30T08:46:30Z</vt:lpwstr>
  </property>
  <property fmtid="{D5CDD505-2E9C-101B-9397-08002B2CF9AE}" pid="4" name="MSIP_Label_98ce3bfb-fff1-481a-835b-0a342757958d_Method">
    <vt:lpwstr>Standard</vt:lpwstr>
  </property>
  <property fmtid="{D5CDD505-2E9C-101B-9397-08002B2CF9AE}" pid="5" name="MSIP_Label_98ce3bfb-fff1-481a-835b-0a342757958d_Name">
    <vt:lpwstr>C0 - Public</vt:lpwstr>
  </property>
  <property fmtid="{D5CDD505-2E9C-101B-9397-08002B2CF9AE}" pid="6" name="MSIP_Label_98ce3bfb-fff1-481a-835b-0a342757958d_SiteId">
    <vt:lpwstr>cb6c2492-4a85-4b15-85a1-ed94d47e5849</vt:lpwstr>
  </property>
  <property fmtid="{D5CDD505-2E9C-101B-9397-08002B2CF9AE}" pid="7" name="MSIP_Label_98ce3bfb-fff1-481a-835b-0a342757958d_ActionId">
    <vt:lpwstr>c7b78aec-b7b1-43a3-8b5e-ed909605e6d0</vt:lpwstr>
  </property>
  <property fmtid="{D5CDD505-2E9C-101B-9397-08002B2CF9AE}" pid="8" name="MSIP_Label_98ce3bfb-fff1-481a-835b-0a342757958d_ContentBits">
    <vt:lpwstr>0</vt:lpwstr>
  </property>
  <property fmtid="{D5CDD505-2E9C-101B-9397-08002B2CF9AE}" pid="9" name="MSIP_Label_98ce3bfb-fff1-481a-835b-0a342757958d_Tag">
    <vt:lpwstr>10, 3, 0, 1</vt:lpwstr>
  </property>
</Properties>
</file>