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Noto Serif Display ExtraCondensed Bold Italics" panose="020B0604020202020204"/>
      <p:regular r:id="rId16"/>
    </p:embeddedFont>
    <p:embeddedFont>
      <p:font typeface="TT Hoves Bold" panose="020B0604020202020204" charset="0"/>
      <p:regular r:id="rId17"/>
    </p:embeddedFont>
    <p:embeddedFont>
      <p:font typeface="Abril Fatface" panose="020B0604020202020204" charset="-94"/>
      <p:regular r:id="rId18"/>
    </p:embeddedFont>
    <p:embeddedFont>
      <p:font typeface="Calibri" panose="020F0502020204030204" pitchFamily="34" charset="0"/>
      <p:regular r:id="rId19"/>
      <p:bold r:id="rId20"/>
      <p:italic r:id="rId21"/>
      <p:boldItalic r:id="rId22"/>
    </p:embeddedFont>
    <p:embeddedFont>
      <p:font typeface="Canva Sans" panose="020B0604020202020204" charset="0"/>
      <p:regular r:id="rId23"/>
    </p:embeddedFont>
    <p:embeddedFont>
      <p:font typeface="TT Hoves"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BEB"/>
        </a:solidFill>
        <a:effectLst/>
      </p:bgPr>
    </p:bg>
    <p:spTree>
      <p:nvGrpSpPr>
        <p:cNvPr id="1" name=""/>
        <p:cNvGrpSpPr/>
        <p:nvPr/>
      </p:nvGrpSpPr>
      <p:grpSpPr>
        <a:xfrm>
          <a:off x="0" y="0"/>
          <a:ext cx="0" cy="0"/>
          <a:chOff x="0" y="0"/>
          <a:chExt cx="0" cy="0"/>
        </a:xfrm>
      </p:grpSpPr>
      <p:grpSp>
        <p:nvGrpSpPr>
          <p:cNvPr id="2" name="Group 2"/>
          <p:cNvGrpSpPr/>
          <p:nvPr/>
        </p:nvGrpSpPr>
        <p:grpSpPr>
          <a:xfrm>
            <a:off x="4595694" y="6874380"/>
            <a:ext cx="9141328" cy="727945"/>
            <a:chOff x="0" y="0"/>
            <a:chExt cx="2407593" cy="191722"/>
          </a:xfrm>
        </p:grpSpPr>
        <p:sp>
          <p:nvSpPr>
            <p:cNvPr id="3" name="Freeform 3"/>
            <p:cNvSpPr/>
            <p:nvPr/>
          </p:nvSpPr>
          <p:spPr>
            <a:xfrm>
              <a:off x="0" y="0"/>
              <a:ext cx="2407593" cy="191722"/>
            </a:xfrm>
            <a:custGeom>
              <a:avLst/>
              <a:gdLst/>
              <a:ahLst/>
              <a:cxnLst/>
              <a:rect l="l" t="t" r="r" b="b"/>
              <a:pathLst>
                <a:path w="2407593" h="191722">
                  <a:moveTo>
                    <a:pt x="20326" y="0"/>
                  </a:moveTo>
                  <a:lnTo>
                    <a:pt x="2387267" y="0"/>
                  </a:lnTo>
                  <a:cubicBezTo>
                    <a:pt x="2392657" y="0"/>
                    <a:pt x="2397827" y="2141"/>
                    <a:pt x="2401639" y="5953"/>
                  </a:cubicBezTo>
                  <a:cubicBezTo>
                    <a:pt x="2405451" y="9765"/>
                    <a:pt x="2407593" y="14935"/>
                    <a:pt x="2407593" y="20326"/>
                  </a:cubicBezTo>
                  <a:lnTo>
                    <a:pt x="2407593" y="171396"/>
                  </a:lnTo>
                  <a:cubicBezTo>
                    <a:pt x="2407593" y="176787"/>
                    <a:pt x="2405451" y="181957"/>
                    <a:pt x="2401639" y="185769"/>
                  </a:cubicBezTo>
                  <a:cubicBezTo>
                    <a:pt x="2397827" y="189581"/>
                    <a:pt x="2392657" y="191722"/>
                    <a:pt x="2387267" y="191722"/>
                  </a:cubicBezTo>
                  <a:lnTo>
                    <a:pt x="20326" y="191722"/>
                  </a:lnTo>
                  <a:cubicBezTo>
                    <a:pt x="14935" y="191722"/>
                    <a:pt x="9765" y="189581"/>
                    <a:pt x="5953" y="185769"/>
                  </a:cubicBezTo>
                  <a:cubicBezTo>
                    <a:pt x="2141" y="181957"/>
                    <a:pt x="0" y="176787"/>
                    <a:pt x="0" y="171396"/>
                  </a:cubicBezTo>
                  <a:lnTo>
                    <a:pt x="0" y="20326"/>
                  </a:lnTo>
                  <a:cubicBezTo>
                    <a:pt x="0" y="14935"/>
                    <a:pt x="2141" y="9765"/>
                    <a:pt x="5953" y="5953"/>
                  </a:cubicBezTo>
                  <a:cubicBezTo>
                    <a:pt x="9765" y="2141"/>
                    <a:pt x="14935" y="0"/>
                    <a:pt x="20326" y="0"/>
                  </a:cubicBezTo>
                  <a:close/>
                </a:path>
              </a:pathLst>
            </a:custGeom>
            <a:solidFill>
              <a:srgbClr val="000000">
                <a:alpha val="0"/>
              </a:srgbClr>
            </a:solidFill>
            <a:ln w="38100" cap="rnd">
              <a:solidFill>
                <a:srgbClr val="48601C"/>
              </a:solidFill>
              <a:prstDash val="solid"/>
              <a:round/>
            </a:ln>
          </p:spPr>
        </p:sp>
        <p:sp>
          <p:nvSpPr>
            <p:cNvPr id="4" name="TextBox 4"/>
            <p:cNvSpPr txBox="1"/>
            <p:nvPr/>
          </p:nvSpPr>
          <p:spPr>
            <a:xfrm>
              <a:off x="0" y="-38100"/>
              <a:ext cx="2407593" cy="229822"/>
            </a:xfrm>
            <a:prstGeom prst="rect">
              <a:avLst/>
            </a:prstGeom>
          </p:spPr>
          <p:txBody>
            <a:bodyPr lIns="50800" tIns="50800" rIns="50800" bIns="50800" rtlCol="0" anchor="ctr"/>
            <a:lstStyle/>
            <a:p>
              <a:pPr algn="ctr">
                <a:lnSpc>
                  <a:spcPts val="3359"/>
                </a:lnSpc>
                <a:spcBef>
                  <a:spcPct val="0"/>
                </a:spcBef>
              </a:pPr>
              <a:r>
                <a:rPr lang="en-US" sz="2399">
                  <a:solidFill>
                    <a:srgbClr val="48601C"/>
                  </a:solidFill>
                  <a:latin typeface="Canva Sans"/>
                </a:rPr>
                <a:t>DURAN DUMAN 190101037</a:t>
              </a:r>
            </a:p>
          </p:txBody>
        </p:sp>
      </p:grpSp>
      <p:sp>
        <p:nvSpPr>
          <p:cNvPr id="6" name="AutoShape 6"/>
          <p:cNvSpPr/>
          <p:nvPr/>
        </p:nvSpPr>
        <p:spPr>
          <a:xfrm>
            <a:off x="1028700" y="1422462"/>
            <a:ext cx="16230600" cy="0"/>
          </a:xfrm>
          <a:prstGeom prst="line">
            <a:avLst/>
          </a:prstGeom>
          <a:ln w="28575" cap="flat">
            <a:solidFill>
              <a:srgbClr val="48601C"/>
            </a:solidFill>
            <a:prstDash val="solid"/>
            <a:headEnd type="none" w="sm" len="sm"/>
            <a:tailEnd type="none" w="sm" len="sm"/>
          </a:ln>
        </p:spPr>
      </p:sp>
      <p:sp>
        <p:nvSpPr>
          <p:cNvPr id="7" name="Freeform 7"/>
          <p:cNvSpPr/>
          <p:nvPr/>
        </p:nvSpPr>
        <p:spPr>
          <a:xfrm rot="2812557">
            <a:off x="159903" y="4610645"/>
            <a:ext cx="2983012" cy="3511321"/>
          </a:xfrm>
          <a:custGeom>
            <a:avLst/>
            <a:gdLst/>
            <a:ahLst/>
            <a:cxnLst/>
            <a:rect l="l" t="t" r="r" b="b"/>
            <a:pathLst>
              <a:path w="2983012" h="3511321">
                <a:moveTo>
                  <a:pt x="0" y="228473"/>
                </a:moveTo>
                <a:lnTo>
                  <a:pt x="2705815" y="0"/>
                </a:lnTo>
                <a:lnTo>
                  <a:pt x="2983012" y="3282848"/>
                </a:lnTo>
                <a:lnTo>
                  <a:pt x="277197" y="3511322"/>
                </a:lnTo>
                <a:lnTo>
                  <a:pt x="0" y="228473"/>
                </a:lnTo>
                <a:close/>
              </a:path>
            </a:pathLst>
          </a:custGeom>
          <a:blipFill>
            <a:blip r:embed="rId2">
              <a:extLst>
                <a:ext uri="{96DAC541-7B7A-43D3-8B79-37D633B846F1}">
                  <asvg:svgBlip xmlns:asvg="http://schemas.microsoft.com/office/drawing/2016/SVG/main" xmlns="" r:embed="rId5"/>
                </a:ext>
              </a:extLst>
            </a:blip>
            <a:stretch>
              <a:fillRect t="-1535" b="-1535"/>
            </a:stretch>
          </a:blipFill>
        </p:spPr>
      </p:sp>
      <p:sp>
        <p:nvSpPr>
          <p:cNvPr id="8" name="TextBox 8"/>
          <p:cNvSpPr txBox="1"/>
          <p:nvPr/>
        </p:nvSpPr>
        <p:spPr>
          <a:xfrm>
            <a:off x="1522024" y="2993589"/>
            <a:ext cx="15288668" cy="2598859"/>
          </a:xfrm>
          <a:prstGeom prst="rect">
            <a:avLst/>
          </a:prstGeom>
        </p:spPr>
        <p:txBody>
          <a:bodyPr lIns="0" tIns="0" rIns="0" bIns="0" rtlCol="0" anchor="t">
            <a:spAutoFit/>
          </a:bodyPr>
          <a:lstStyle/>
          <a:p>
            <a:pPr algn="ctr">
              <a:lnSpc>
                <a:spcPts val="9848"/>
              </a:lnSpc>
            </a:pPr>
            <a:r>
              <a:rPr lang="en-US" sz="10822">
                <a:solidFill>
                  <a:srgbClr val="48601C"/>
                </a:solidFill>
                <a:latin typeface="Noto Serif Display ExtraCondensed Bold Italics"/>
              </a:rPr>
              <a:t>Plant Disease Detection </a:t>
            </a:r>
          </a:p>
          <a:p>
            <a:pPr algn="ctr">
              <a:lnSpc>
                <a:spcPts val="9848"/>
              </a:lnSpc>
            </a:pPr>
            <a:r>
              <a:rPr lang="en-US" sz="10822">
                <a:solidFill>
                  <a:srgbClr val="48601C"/>
                </a:solidFill>
                <a:latin typeface="Noto Serif Display ExtraCondensed Bold Italics"/>
              </a:rPr>
              <a:t>using CNN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BEB"/>
        </a:solidFill>
        <a:effectLst/>
      </p:bgPr>
    </p:bg>
    <p:spTree>
      <p:nvGrpSpPr>
        <p:cNvPr id="1" name=""/>
        <p:cNvGrpSpPr/>
        <p:nvPr/>
      </p:nvGrpSpPr>
      <p:grpSpPr>
        <a:xfrm>
          <a:off x="0" y="0"/>
          <a:ext cx="0" cy="0"/>
          <a:chOff x="0" y="0"/>
          <a:chExt cx="0" cy="0"/>
        </a:xfrm>
      </p:grpSpPr>
      <p:sp>
        <p:nvSpPr>
          <p:cNvPr id="2" name="AutoShape 2"/>
          <p:cNvSpPr/>
          <p:nvPr/>
        </p:nvSpPr>
        <p:spPr>
          <a:xfrm flipH="1">
            <a:off x="4480341" y="1356271"/>
            <a:ext cx="8801100" cy="14288"/>
          </a:xfrm>
          <a:prstGeom prst="line">
            <a:avLst/>
          </a:prstGeom>
          <a:ln w="28575" cap="flat">
            <a:solidFill>
              <a:srgbClr val="48601C"/>
            </a:solidFill>
            <a:prstDash val="solid"/>
            <a:headEnd type="none" w="sm" len="sm"/>
            <a:tailEnd type="none" w="sm" len="sm"/>
          </a:ln>
        </p:spPr>
      </p:sp>
      <p:sp>
        <p:nvSpPr>
          <p:cNvPr id="3" name="Freeform 3"/>
          <p:cNvSpPr/>
          <p:nvPr/>
        </p:nvSpPr>
        <p:spPr>
          <a:xfrm>
            <a:off x="5126976" y="2868020"/>
            <a:ext cx="8034047" cy="7228163"/>
          </a:xfrm>
          <a:custGeom>
            <a:avLst/>
            <a:gdLst/>
            <a:ahLst/>
            <a:cxnLst/>
            <a:rect l="l" t="t" r="r" b="b"/>
            <a:pathLst>
              <a:path w="8034047" h="7228163">
                <a:moveTo>
                  <a:pt x="0" y="0"/>
                </a:moveTo>
                <a:lnTo>
                  <a:pt x="8034048" y="0"/>
                </a:lnTo>
                <a:lnTo>
                  <a:pt x="8034048" y="7228163"/>
                </a:lnTo>
                <a:lnTo>
                  <a:pt x="0" y="7228163"/>
                </a:lnTo>
                <a:lnTo>
                  <a:pt x="0" y="0"/>
                </a:lnTo>
                <a:close/>
              </a:path>
            </a:pathLst>
          </a:custGeom>
          <a:blipFill>
            <a:blip r:embed="rId2"/>
            <a:stretch>
              <a:fillRect/>
            </a:stretch>
          </a:blipFill>
        </p:spPr>
      </p:sp>
      <p:sp>
        <p:nvSpPr>
          <p:cNvPr id="4" name="TextBox 4"/>
          <p:cNvSpPr txBox="1"/>
          <p:nvPr/>
        </p:nvSpPr>
        <p:spPr>
          <a:xfrm>
            <a:off x="4697178" y="31895"/>
            <a:ext cx="8166830" cy="1324376"/>
          </a:xfrm>
          <a:prstGeom prst="rect">
            <a:avLst/>
          </a:prstGeom>
        </p:spPr>
        <p:txBody>
          <a:bodyPr lIns="0" tIns="0" rIns="0" bIns="0" rtlCol="0" anchor="t">
            <a:spAutoFit/>
          </a:bodyPr>
          <a:lstStyle/>
          <a:p>
            <a:pPr algn="l">
              <a:lnSpc>
                <a:spcPts val="10832"/>
              </a:lnSpc>
              <a:spcBef>
                <a:spcPct val="0"/>
              </a:spcBef>
            </a:pPr>
            <a:r>
              <a:rPr lang="en-US" sz="7737">
                <a:solidFill>
                  <a:srgbClr val="48601C"/>
                </a:solidFill>
                <a:latin typeface="Noto Serif Display ExtraCondensed Bold Italics"/>
              </a:rPr>
              <a:t>Testing the Model</a:t>
            </a:r>
          </a:p>
        </p:txBody>
      </p:sp>
      <p:sp>
        <p:nvSpPr>
          <p:cNvPr id="5" name="TextBox 5"/>
          <p:cNvSpPr txBox="1"/>
          <p:nvPr/>
        </p:nvSpPr>
        <p:spPr>
          <a:xfrm>
            <a:off x="13764250" y="122083"/>
            <a:ext cx="9525" cy="662487"/>
          </a:xfrm>
          <a:prstGeom prst="rect">
            <a:avLst/>
          </a:prstGeom>
        </p:spPr>
        <p:txBody>
          <a:bodyPr lIns="0" tIns="0" rIns="0" bIns="0" rtlCol="0" anchor="t">
            <a:spAutoFit/>
          </a:bodyPr>
          <a:lstStyle/>
          <a:p>
            <a:pPr algn="ctr">
              <a:lnSpc>
                <a:spcPts val="5484"/>
              </a:lnSpc>
            </a:pPr>
            <a:endParaRPr/>
          </a:p>
        </p:txBody>
      </p:sp>
      <p:sp>
        <p:nvSpPr>
          <p:cNvPr id="6" name="TextBox 6"/>
          <p:cNvSpPr txBox="1"/>
          <p:nvPr/>
        </p:nvSpPr>
        <p:spPr>
          <a:xfrm>
            <a:off x="2167414" y="1597239"/>
            <a:ext cx="13953172" cy="1440396"/>
          </a:xfrm>
          <a:prstGeom prst="rect">
            <a:avLst/>
          </a:prstGeom>
        </p:spPr>
        <p:txBody>
          <a:bodyPr lIns="0" tIns="0" rIns="0" bIns="0" rtlCol="0" anchor="t">
            <a:spAutoFit/>
          </a:bodyPr>
          <a:lstStyle/>
          <a:p>
            <a:pPr algn="l">
              <a:lnSpc>
                <a:spcPts val="3500"/>
              </a:lnSpc>
            </a:pPr>
            <a:r>
              <a:rPr lang="en-US" sz="2500">
                <a:solidFill>
                  <a:srgbClr val="48601C"/>
                </a:solidFill>
                <a:latin typeface="TT Hoves"/>
              </a:rPr>
              <a:t>The model's performance was evaluated using the </a:t>
            </a:r>
            <a:r>
              <a:rPr lang="en-US" sz="2500">
                <a:solidFill>
                  <a:srgbClr val="48601C"/>
                </a:solidFill>
                <a:latin typeface="TT Hoves Bold"/>
              </a:rPr>
              <a:t>test dataset</a:t>
            </a:r>
            <a:r>
              <a:rPr lang="en-US" sz="2500">
                <a:solidFill>
                  <a:srgbClr val="48601C"/>
                </a:solidFill>
                <a:latin typeface="TT Hoves"/>
              </a:rPr>
              <a:t>, achieving an accuracy of </a:t>
            </a:r>
            <a:r>
              <a:rPr lang="en-US" sz="2500">
                <a:solidFill>
                  <a:srgbClr val="48601C"/>
                </a:solidFill>
                <a:latin typeface="TT Hoves Bold"/>
              </a:rPr>
              <a:t>98.96%</a:t>
            </a:r>
            <a:r>
              <a:rPr lang="en-US" sz="2500">
                <a:solidFill>
                  <a:srgbClr val="48601C"/>
                </a:solidFill>
                <a:latin typeface="TT Hoves"/>
              </a:rPr>
              <a:t>. </a:t>
            </a:r>
          </a:p>
          <a:p>
            <a:pPr algn="l">
              <a:lnSpc>
                <a:spcPts val="1120"/>
              </a:lnSpc>
            </a:pPr>
            <a:endParaRPr lang="en-US" sz="2500">
              <a:solidFill>
                <a:srgbClr val="48601C"/>
              </a:solidFill>
              <a:latin typeface="TT Hoves"/>
            </a:endParaRPr>
          </a:p>
          <a:p>
            <a:pPr algn="l">
              <a:lnSpc>
                <a:spcPts val="3500"/>
              </a:lnSpc>
            </a:pPr>
            <a:r>
              <a:rPr lang="en-US" sz="2500">
                <a:solidFill>
                  <a:srgbClr val="48601C"/>
                </a:solidFill>
                <a:latin typeface="TT Hoves"/>
              </a:rPr>
              <a:t>A confusion matrix was generated to visualize the classification results across different classes.</a:t>
            </a:r>
          </a:p>
          <a:p>
            <a:pPr algn="l">
              <a:lnSpc>
                <a:spcPts val="3500"/>
              </a:lnSpc>
            </a:pPr>
            <a:endParaRPr lang="en-US" sz="2500">
              <a:solidFill>
                <a:srgbClr val="48601C"/>
              </a:solidFill>
              <a:latin typeface="TT Hove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BEB"/>
        </a:solidFill>
        <a:effectLst/>
      </p:bgPr>
    </p:bg>
    <p:spTree>
      <p:nvGrpSpPr>
        <p:cNvPr id="1" name=""/>
        <p:cNvGrpSpPr/>
        <p:nvPr/>
      </p:nvGrpSpPr>
      <p:grpSpPr>
        <a:xfrm>
          <a:off x="0" y="0"/>
          <a:ext cx="0" cy="0"/>
          <a:chOff x="0" y="0"/>
          <a:chExt cx="0" cy="0"/>
        </a:xfrm>
      </p:grpSpPr>
      <p:sp>
        <p:nvSpPr>
          <p:cNvPr id="2" name="AutoShape 2"/>
          <p:cNvSpPr/>
          <p:nvPr/>
        </p:nvSpPr>
        <p:spPr>
          <a:xfrm flipH="1">
            <a:off x="428855" y="1727379"/>
            <a:ext cx="9166500" cy="0"/>
          </a:xfrm>
          <a:prstGeom prst="line">
            <a:avLst/>
          </a:prstGeom>
          <a:ln w="28575" cap="flat">
            <a:solidFill>
              <a:srgbClr val="48601C"/>
            </a:solidFill>
            <a:prstDash val="solid"/>
            <a:headEnd type="none" w="sm" len="sm"/>
            <a:tailEnd type="none" w="sm" len="sm"/>
          </a:ln>
        </p:spPr>
      </p:sp>
      <p:sp>
        <p:nvSpPr>
          <p:cNvPr id="3" name="Freeform 3"/>
          <p:cNvSpPr/>
          <p:nvPr/>
        </p:nvSpPr>
        <p:spPr>
          <a:xfrm>
            <a:off x="428855" y="3124132"/>
            <a:ext cx="9909652" cy="6568025"/>
          </a:xfrm>
          <a:custGeom>
            <a:avLst/>
            <a:gdLst/>
            <a:ahLst/>
            <a:cxnLst/>
            <a:rect l="l" t="t" r="r" b="b"/>
            <a:pathLst>
              <a:path w="9909652" h="6568025">
                <a:moveTo>
                  <a:pt x="0" y="0"/>
                </a:moveTo>
                <a:lnTo>
                  <a:pt x="9909652" y="0"/>
                </a:lnTo>
                <a:lnTo>
                  <a:pt x="9909652" y="6568025"/>
                </a:lnTo>
                <a:lnTo>
                  <a:pt x="0" y="6568025"/>
                </a:lnTo>
                <a:lnTo>
                  <a:pt x="0" y="0"/>
                </a:lnTo>
                <a:close/>
              </a:path>
            </a:pathLst>
          </a:custGeom>
          <a:blipFill>
            <a:blip r:embed="rId2"/>
            <a:stretch>
              <a:fillRect/>
            </a:stretch>
          </a:blipFill>
        </p:spPr>
      </p:sp>
      <p:sp>
        <p:nvSpPr>
          <p:cNvPr id="4" name="TextBox 4"/>
          <p:cNvSpPr txBox="1"/>
          <p:nvPr/>
        </p:nvSpPr>
        <p:spPr>
          <a:xfrm>
            <a:off x="568256" y="388716"/>
            <a:ext cx="8887696" cy="1324376"/>
          </a:xfrm>
          <a:prstGeom prst="rect">
            <a:avLst/>
          </a:prstGeom>
        </p:spPr>
        <p:txBody>
          <a:bodyPr lIns="0" tIns="0" rIns="0" bIns="0" rtlCol="0" anchor="t">
            <a:spAutoFit/>
          </a:bodyPr>
          <a:lstStyle/>
          <a:p>
            <a:pPr algn="l">
              <a:lnSpc>
                <a:spcPts val="10832"/>
              </a:lnSpc>
              <a:spcBef>
                <a:spcPct val="0"/>
              </a:spcBef>
            </a:pPr>
            <a:r>
              <a:rPr lang="en-US" sz="7737">
                <a:solidFill>
                  <a:srgbClr val="48601C"/>
                </a:solidFill>
                <a:latin typeface="Noto Serif Display ExtraCondensed Bold Italics"/>
              </a:rPr>
              <a:t>Performance Metrics</a:t>
            </a:r>
          </a:p>
        </p:txBody>
      </p:sp>
      <p:sp>
        <p:nvSpPr>
          <p:cNvPr id="5" name="TextBox 5"/>
          <p:cNvSpPr txBox="1"/>
          <p:nvPr/>
        </p:nvSpPr>
        <p:spPr>
          <a:xfrm>
            <a:off x="428855" y="1894067"/>
            <a:ext cx="13953172" cy="860424"/>
          </a:xfrm>
          <a:prstGeom prst="rect">
            <a:avLst/>
          </a:prstGeom>
        </p:spPr>
        <p:txBody>
          <a:bodyPr lIns="0" tIns="0" rIns="0" bIns="0" rtlCol="0" anchor="t">
            <a:spAutoFit/>
          </a:bodyPr>
          <a:lstStyle/>
          <a:p>
            <a:pPr algn="l">
              <a:lnSpc>
                <a:spcPts val="3500"/>
              </a:lnSpc>
            </a:pPr>
            <a:r>
              <a:rPr lang="en-US" sz="2500">
                <a:solidFill>
                  <a:srgbClr val="48601C"/>
                </a:solidFill>
                <a:latin typeface="TT Hoves Bold"/>
              </a:rPr>
              <a:t>Precision, recall, </a:t>
            </a:r>
            <a:r>
              <a:rPr lang="en-US" sz="2500">
                <a:solidFill>
                  <a:srgbClr val="48601C"/>
                </a:solidFill>
                <a:latin typeface="TT Hoves"/>
              </a:rPr>
              <a:t>and </a:t>
            </a:r>
            <a:r>
              <a:rPr lang="en-US" sz="2500">
                <a:solidFill>
                  <a:srgbClr val="48601C"/>
                </a:solidFill>
                <a:latin typeface="TT Hoves Bold"/>
              </a:rPr>
              <a:t>F1-score</a:t>
            </a:r>
            <a:r>
              <a:rPr lang="en-US" sz="2500">
                <a:solidFill>
                  <a:srgbClr val="48601C"/>
                </a:solidFill>
                <a:latin typeface="TT Hoves"/>
              </a:rPr>
              <a:t> metrics were calculated and presented in a detailed classification report for each class.</a:t>
            </a:r>
          </a:p>
        </p:txBody>
      </p:sp>
      <p:sp>
        <p:nvSpPr>
          <p:cNvPr id="6" name="TextBox 6"/>
          <p:cNvSpPr txBox="1"/>
          <p:nvPr/>
        </p:nvSpPr>
        <p:spPr>
          <a:xfrm>
            <a:off x="10338507" y="3066982"/>
            <a:ext cx="7768098" cy="5219700"/>
          </a:xfrm>
          <a:prstGeom prst="rect">
            <a:avLst/>
          </a:prstGeom>
        </p:spPr>
        <p:txBody>
          <a:bodyPr lIns="0" tIns="0" rIns="0" bIns="0" rtlCol="0" anchor="t">
            <a:spAutoFit/>
          </a:bodyPr>
          <a:lstStyle/>
          <a:p>
            <a:pPr algn="ctr">
              <a:lnSpc>
                <a:spcPts val="4199"/>
              </a:lnSpc>
            </a:pPr>
            <a:r>
              <a:rPr lang="en-US" sz="2999" u="sng">
                <a:solidFill>
                  <a:srgbClr val="48601C"/>
                </a:solidFill>
                <a:latin typeface="Abril Fatface"/>
              </a:rPr>
              <a:t>Precision </a:t>
            </a:r>
          </a:p>
          <a:p>
            <a:pPr algn="ctr">
              <a:lnSpc>
                <a:spcPts val="4199"/>
              </a:lnSpc>
            </a:pPr>
            <a:r>
              <a:rPr lang="en-US" sz="2999">
                <a:solidFill>
                  <a:srgbClr val="48601C"/>
                </a:solidFill>
                <a:latin typeface="Abril Fatface"/>
              </a:rPr>
              <a:t> TP / (TP + FP)</a:t>
            </a:r>
          </a:p>
          <a:p>
            <a:pPr algn="ctr">
              <a:lnSpc>
                <a:spcPts val="4199"/>
              </a:lnSpc>
            </a:pPr>
            <a:endParaRPr lang="en-US" sz="2999">
              <a:solidFill>
                <a:srgbClr val="48601C"/>
              </a:solidFill>
              <a:latin typeface="Abril Fatface"/>
            </a:endParaRPr>
          </a:p>
          <a:p>
            <a:pPr algn="ctr">
              <a:lnSpc>
                <a:spcPts val="4199"/>
              </a:lnSpc>
            </a:pPr>
            <a:r>
              <a:rPr lang="en-US" sz="2999" u="sng">
                <a:solidFill>
                  <a:srgbClr val="48601C"/>
                </a:solidFill>
                <a:latin typeface="Abril Fatface"/>
              </a:rPr>
              <a:t>Recall</a:t>
            </a:r>
          </a:p>
          <a:p>
            <a:pPr algn="ctr">
              <a:lnSpc>
                <a:spcPts val="4199"/>
              </a:lnSpc>
            </a:pPr>
            <a:r>
              <a:rPr lang="en-US" sz="2999">
                <a:solidFill>
                  <a:srgbClr val="48601C"/>
                </a:solidFill>
                <a:latin typeface="Abril Fatface"/>
              </a:rPr>
              <a:t>TP / (TP + FN)</a:t>
            </a:r>
          </a:p>
          <a:p>
            <a:pPr algn="ctr">
              <a:lnSpc>
                <a:spcPts val="4199"/>
              </a:lnSpc>
            </a:pPr>
            <a:endParaRPr lang="en-US" sz="2999">
              <a:solidFill>
                <a:srgbClr val="48601C"/>
              </a:solidFill>
              <a:latin typeface="Abril Fatface"/>
            </a:endParaRPr>
          </a:p>
          <a:p>
            <a:pPr algn="ctr">
              <a:lnSpc>
                <a:spcPts val="4199"/>
              </a:lnSpc>
            </a:pPr>
            <a:r>
              <a:rPr lang="en-US" sz="2999" u="sng">
                <a:solidFill>
                  <a:srgbClr val="48601C"/>
                </a:solidFill>
                <a:latin typeface="Abril Fatface"/>
              </a:rPr>
              <a:t>F1-Score</a:t>
            </a:r>
          </a:p>
          <a:p>
            <a:pPr algn="ctr">
              <a:lnSpc>
                <a:spcPts val="4199"/>
              </a:lnSpc>
            </a:pPr>
            <a:r>
              <a:rPr lang="en-US" sz="2999">
                <a:solidFill>
                  <a:srgbClr val="48601C"/>
                </a:solidFill>
                <a:latin typeface="Abril Fatface"/>
              </a:rPr>
              <a:t>2 * (precision * recall) / (precision + recall)</a:t>
            </a:r>
          </a:p>
          <a:p>
            <a:pPr algn="ctr">
              <a:lnSpc>
                <a:spcPts val="4199"/>
              </a:lnSpc>
            </a:pPr>
            <a:endParaRPr lang="en-US" sz="2999">
              <a:solidFill>
                <a:srgbClr val="48601C"/>
              </a:solidFill>
              <a:latin typeface="Abril Fatface"/>
            </a:endParaRPr>
          </a:p>
          <a:p>
            <a:pPr algn="ctr">
              <a:lnSpc>
                <a:spcPts val="4199"/>
              </a:lnSpc>
            </a:pPr>
            <a:endParaRPr lang="en-US" sz="2999">
              <a:solidFill>
                <a:srgbClr val="48601C"/>
              </a:solidFill>
              <a:latin typeface="Abril Fatfa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BEB"/>
        </a:solidFill>
        <a:effectLst/>
      </p:bgPr>
    </p:bg>
    <p:spTree>
      <p:nvGrpSpPr>
        <p:cNvPr id="1" name=""/>
        <p:cNvGrpSpPr/>
        <p:nvPr/>
      </p:nvGrpSpPr>
      <p:grpSpPr>
        <a:xfrm>
          <a:off x="0" y="0"/>
          <a:ext cx="0" cy="0"/>
          <a:chOff x="0" y="0"/>
          <a:chExt cx="0" cy="0"/>
        </a:xfrm>
      </p:grpSpPr>
      <p:sp>
        <p:nvSpPr>
          <p:cNvPr id="2" name="AutoShape 2"/>
          <p:cNvSpPr/>
          <p:nvPr/>
        </p:nvSpPr>
        <p:spPr>
          <a:xfrm flipH="1">
            <a:off x="2962616" y="1042987"/>
            <a:ext cx="12240799" cy="0"/>
          </a:xfrm>
          <a:prstGeom prst="line">
            <a:avLst/>
          </a:prstGeom>
          <a:ln w="28575" cap="flat">
            <a:solidFill>
              <a:srgbClr val="48601C"/>
            </a:solidFill>
            <a:prstDash val="solid"/>
            <a:headEnd type="none" w="sm" len="sm"/>
            <a:tailEnd type="none" w="sm" len="sm"/>
          </a:ln>
        </p:spPr>
      </p:sp>
      <p:sp>
        <p:nvSpPr>
          <p:cNvPr id="3" name="Freeform 3"/>
          <p:cNvSpPr/>
          <p:nvPr/>
        </p:nvSpPr>
        <p:spPr>
          <a:xfrm>
            <a:off x="445019" y="1346806"/>
            <a:ext cx="17397962" cy="7911494"/>
          </a:xfrm>
          <a:custGeom>
            <a:avLst/>
            <a:gdLst/>
            <a:ahLst/>
            <a:cxnLst/>
            <a:rect l="l" t="t" r="r" b="b"/>
            <a:pathLst>
              <a:path w="17397962" h="7911494">
                <a:moveTo>
                  <a:pt x="0" y="0"/>
                </a:moveTo>
                <a:lnTo>
                  <a:pt x="17397962" y="0"/>
                </a:lnTo>
                <a:lnTo>
                  <a:pt x="17397962" y="7911494"/>
                </a:lnTo>
                <a:lnTo>
                  <a:pt x="0" y="7911494"/>
                </a:lnTo>
                <a:lnTo>
                  <a:pt x="0" y="0"/>
                </a:lnTo>
                <a:close/>
              </a:path>
            </a:pathLst>
          </a:custGeom>
          <a:blipFill>
            <a:blip r:embed="rId2"/>
            <a:stretch>
              <a:fillRect/>
            </a:stretch>
          </a:blipFill>
        </p:spPr>
      </p:sp>
      <p:sp>
        <p:nvSpPr>
          <p:cNvPr id="4" name="TextBox 4"/>
          <p:cNvSpPr txBox="1"/>
          <p:nvPr/>
        </p:nvSpPr>
        <p:spPr>
          <a:xfrm>
            <a:off x="4616368" y="17456"/>
            <a:ext cx="9484547" cy="1011244"/>
          </a:xfrm>
          <a:prstGeom prst="rect">
            <a:avLst/>
          </a:prstGeom>
        </p:spPr>
        <p:txBody>
          <a:bodyPr lIns="0" tIns="0" rIns="0" bIns="0" rtlCol="0" anchor="t">
            <a:spAutoFit/>
          </a:bodyPr>
          <a:lstStyle/>
          <a:p>
            <a:pPr algn="l">
              <a:lnSpc>
                <a:spcPts val="8312"/>
              </a:lnSpc>
              <a:spcBef>
                <a:spcPct val="0"/>
              </a:spcBef>
            </a:pPr>
            <a:r>
              <a:rPr lang="en-US" sz="5937">
                <a:solidFill>
                  <a:srgbClr val="48601C"/>
                </a:solidFill>
                <a:latin typeface="Noto Serif Display ExtraCondensed Bold Italics"/>
              </a:rPr>
              <a:t>WebPage with Flask Backend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BEB"/>
        </a:solidFill>
        <a:effectLst/>
      </p:bgPr>
    </p:bg>
    <p:spTree>
      <p:nvGrpSpPr>
        <p:cNvPr id="1" name=""/>
        <p:cNvGrpSpPr/>
        <p:nvPr/>
      </p:nvGrpSpPr>
      <p:grpSpPr>
        <a:xfrm>
          <a:off x="0" y="0"/>
          <a:ext cx="0" cy="0"/>
          <a:chOff x="0" y="0"/>
          <a:chExt cx="0" cy="0"/>
        </a:xfrm>
      </p:grpSpPr>
      <p:sp>
        <p:nvSpPr>
          <p:cNvPr id="2" name="Freeform 2"/>
          <p:cNvSpPr/>
          <p:nvPr/>
        </p:nvSpPr>
        <p:spPr>
          <a:xfrm>
            <a:off x="353020" y="1203374"/>
            <a:ext cx="17581960" cy="8054926"/>
          </a:xfrm>
          <a:custGeom>
            <a:avLst/>
            <a:gdLst/>
            <a:ahLst/>
            <a:cxnLst/>
            <a:rect l="l" t="t" r="r" b="b"/>
            <a:pathLst>
              <a:path w="17581960" h="8054926">
                <a:moveTo>
                  <a:pt x="0" y="0"/>
                </a:moveTo>
                <a:lnTo>
                  <a:pt x="17581960" y="0"/>
                </a:lnTo>
                <a:lnTo>
                  <a:pt x="17581960" y="8054926"/>
                </a:lnTo>
                <a:lnTo>
                  <a:pt x="0" y="8054926"/>
                </a:lnTo>
                <a:lnTo>
                  <a:pt x="0" y="0"/>
                </a:lnTo>
                <a:close/>
              </a:path>
            </a:pathLst>
          </a:custGeom>
          <a:blipFill>
            <a:blip r:embed="rId2"/>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BEB"/>
        </a:solidFill>
        <a:effectLst/>
      </p:bgPr>
    </p:bg>
    <p:spTree>
      <p:nvGrpSpPr>
        <p:cNvPr id="1" name=""/>
        <p:cNvGrpSpPr/>
        <p:nvPr/>
      </p:nvGrpSpPr>
      <p:grpSpPr>
        <a:xfrm>
          <a:off x="0" y="0"/>
          <a:ext cx="0" cy="0"/>
          <a:chOff x="0" y="0"/>
          <a:chExt cx="0" cy="0"/>
        </a:xfrm>
      </p:grpSpPr>
      <p:sp>
        <p:nvSpPr>
          <p:cNvPr id="2" name="AutoShape 2"/>
          <p:cNvSpPr/>
          <p:nvPr/>
        </p:nvSpPr>
        <p:spPr>
          <a:xfrm>
            <a:off x="1028700" y="1422462"/>
            <a:ext cx="16230600" cy="0"/>
          </a:xfrm>
          <a:prstGeom prst="line">
            <a:avLst/>
          </a:prstGeom>
          <a:ln w="28575" cap="flat">
            <a:solidFill>
              <a:srgbClr val="48601C"/>
            </a:solidFill>
            <a:prstDash val="solid"/>
            <a:headEnd type="none" w="sm" len="sm"/>
            <a:tailEnd type="none" w="sm" len="sm"/>
          </a:ln>
        </p:spPr>
      </p:sp>
      <p:sp>
        <p:nvSpPr>
          <p:cNvPr id="3" name="TextBox 3"/>
          <p:cNvSpPr txBox="1"/>
          <p:nvPr/>
        </p:nvSpPr>
        <p:spPr>
          <a:xfrm>
            <a:off x="1042988" y="4056574"/>
            <a:ext cx="16230600" cy="1973818"/>
          </a:xfrm>
          <a:prstGeom prst="rect">
            <a:avLst/>
          </a:prstGeom>
        </p:spPr>
        <p:txBody>
          <a:bodyPr lIns="0" tIns="0" rIns="0" bIns="0" rtlCol="0" anchor="t">
            <a:spAutoFit/>
          </a:bodyPr>
          <a:lstStyle/>
          <a:p>
            <a:pPr algn="ctr">
              <a:lnSpc>
                <a:spcPts val="16156"/>
              </a:lnSpc>
              <a:spcBef>
                <a:spcPct val="0"/>
              </a:spcBef>
            </a:pPr>
            <a:r>
              <a:rPr lang="en-US" sz="11540">
                <a:solidFill>
                  <a:srgbClr val="48601C"/>
                </a:solidFill>
                <a:latin typeface="Noto Serif Display ExtraCondensed Bold Italics"/>
              </a:rPr>
              <a:t>Thank You for Listening</a:t>
            </a:r>
          </a:p>
        </p:txBody>
      </p:sp>
      <p:sp>
        <p:nvSpPr>
          <p:cNvPr id="4" name="AutoShape 4"/>
          <p:cNvSpPr/>
          <p:nvPr/>
        </p:nvSpPr>
        <p:spPr>
          <a:xfrm>
            <a:off x="1028700" y="8883579"/>
            <a:ext cx="16230600" cy="0"/>
          </a:xfrm>
          <a:prstGeom prst="line">
            <a:avLst/>
          </a:prstGeom>
          <a:ln w="28575" cap="flat">
            <a:solidFill>
              <a:srgbClr val="48601C"/>
            </a:solidFill>
            <a:prstDash val="solid"/>
            <a:headEnd type="none" w="sm" len="sm"/>
            <a:tailEnd type="none" w="sm" len="sm"/>
          </a:ln>
        </p:spPr>
      </p:sp>
      <p:sp>
        <p:nvSpPr>
          <p:cNvPr id="5" name="AutoShape 5"/>
          <p:cNvSpPr/>
          <p:nvPr/>
        </p:nvSpPr>
        <p:spPr>
          <a:xfrm flipV="1">
            <a:off x="1028700" y="1422462"/>
            <a:ext cx="0" cy="7461118"/>
          </a:xfrm>
          <a:prstGeom prst="line">
            <a:avLst/>
          </a:prstGeom>
          <a:ln w="28575" cap="flat">
            <a:solidFill>
              <a:srgbClr val="48601C"/>
            </a:solidFill>
            <a:prstDash val="solid"/>
            <a:headEnd type="none" w="sm" len="sm"/>
            <a:tailEnd type="none" w="sm" len="sm"/>
          </a:ln>
        </p:spPr>
      </p:sp>
      <p:sp>
        <p:nvSpPr>
          <p:cNvPr id="6" name="AutoShape 6"/>
          <p:cNvSpPr/>
          <p:nvPr/>
        </p:nvSpPr>
        <p:spPr>
          <a:xfrm flipV="1">
            <a:off x="17273587" y="1422462"/>
            <a:ext cx="0" cy="7461118"/>
          </a:xfrm>
          <a:prstGeom prst="line">
            <a:avLst/>
          </a:prstGeom>
          <a:ln w="28575" cap="flat">
            <a:solidFill>
              <a:srgbClr val="48601C"/>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BEB"/>
        </a:solidFill>
        <a:effectLst/>
      </p:bgPr>
    </p:bg>
    <p:spTree>
      <p:nvGrpSpPr>
        <p:cNvPr id="1" name=""/>
        <p:cNvGrpSpPr/>
        <p:nvPr/>
      </p:nvGrpSpPr>
      <p:grpSpPr>
        <a:xfrm>
          <a:off x="0" y="0"/>
          <a:ext cx="0" cy="0"/>
          <a:chOff x="0" y="0"/>
          <a:chExt cx="0" cy="0"/>
        </a:xfrm>
      </p:grpSpPr>
      <p:sp>
        <p:nvSpPr>
          <p:cNvPr id="2" name="AutoShape 2"/>
          <p:cNvSpPr/>
          <p:nvPr/>
        </p:nvSpPr>
        <p:spPr>
          <a:xfrm>
            <a:off x="1028744" y="2368270"/>
            <a:ext cx="9511433" cy="0"/>
          </a:xfrm>
          <a:prstGeom prst="line">
            <a:avLst/>
          </a:prstGeom>
          <a:ln w="28575" cap="flat">
            <a:solidFill>
              <a:srgbClr val="48601C"/>
            </a:solidFill>
            <a:prstDash val="solid"/>
            <a:headEnd type="none" w="sm" len="sm"/>
            <a:tailEnd type="none" w="sm" len="sm"/>
          </a:ln>
        </p:spPr>
      </p:sp>
      <p:sp>
        <p:nvSpPr>
          <p:cNvPr id="3" name="Freeform 3"/>
          <p:cNvSpPr/>
          <p:nvPr/>
        </p:nvSpPr>
        <p:spPr>
          <a:xfrm rot="-5400000">
            <a:off x="16194559" y="8188678"/>
            <a:ext cx="1434652" cy="1434652"/>
          </a:xfrm>
          <a:custGeom>
            <a:avLst/>
            <a:gdLst/>
            <a:ahLst/>
            <a:cxnLst/>
            <a:rect l="l" t="t" r="r" b="b"/>
            <a:pathLst>
              <a:path w="1434652" h="1434652">
                <a:moveTo>
                  <a:pt x="0" y="0"/>
                </a:moveTo>
                <a:lnTo>
                  <a:pt x="1434651" y="0"/>
                </a:lnTo>
                <a:lnTo>
                  <a:pt x="1434651" y="1434652"/>
                </a:lnTo>
                <a:lnTo>
                  <a:pt x="0" y="143465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5400000">
            <a:off x="10817969" y="1266790"/>
            <a:ext cx="1463121" cy="986942"/>
          </a:xfrm>
          <a:custGeom>
            <a:avLst/>
            <a:gdLst/>
            <a:ahLst/>
            <a:cxnLst/>
            <a:rect l="l" t="t" r="r" b="b"/>
            <a:pathLst>
              <a:path w="1463121" h="986942">
                <a:moveTo>
                  <a:pt x="0" y="0"/>
                </a:moveTo>
                <a:lnTo>
                  <a:pt x="1463121" y="0"/>
                </a:lnTo>
                <a:lnTo>
                  <a:pt x="1463121" y="986941"/>
                </a:lnTo>
                <a:lnTo>
                  <a:pt x="0" y="98694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TextBox 5"/>
          <p:cNvSpPr txBox="1"/>
          <p:nvPr/>
        </p:nvSpPr>
        <p:spPr>
          <a:xfrm>
            <a:off x="1028744" y="3373501"/>
            <a:ext cx="14850224" cy="5225047"/>
          </a:xfrm>
          <a:prstGeom prst="rect">
            <a:avLst/>
          </a:prstGeom>
        </p:spPr>
        <p:txBody>
          <a:bodyPr lIns="0" tIns="0" rIns="0" bIns="0" rtlCol="0" anchor="t">
            <a:spAutoFit/>
          </a:bodyPr>
          <a:lstStyle/>
          <a:p>
            <a:pPr algn="just">
              <a:lnSpc>
                <a:spcPts val="3826"/>
              </a:lnSpc>
            </a:pPr>
            <a:r>
              <a:rPr lang="en-US" sz="2733" spc="46">
                <a:solidFill>
                  <a:srgbClr val="48601C"/>
                </a:solidFill>
                <a:latin typeface="TT Hoves"/>
              </a:rPr>
              <a:t>This project aims to develop a deep learning model to automatically detect diseases using potato plant data from a dataset containing many plant species. </a:t>
            </a:r>
          </a:p>
          <a:p>
            <a:pPr algn="just">
              <a:lnSpc>
                <a:spcPts val="3826"/>
              </a:lnSpc>
            </a:pPr>
            <a:endParaRPr lang="en-US" sz="2733" spc="46">
              <a:solidFill>
                <a:srgbClr val="48601C"/>
              </a:solidFill>
              <a:latin typeface="TT Hoves"/>
            </a:endParaRPr>
          </a:p>
          <a:p>
            <a:pPr algn="just">
              <a:lnSpc>
                <a:spcPts val="3826"/>
              </a:lnSpc>
            </a:pPr>
            <a:r>
              <a:rPr lang="en-US" sz="2733" spc="46">
                <a:solidFill>
                  <a:srgbClr val="48601C"/>
                </a:solidFill>
                <a:latin typeface="TT Hoves"/>
              </a:rPr>
              <a:t>The project analyzes images of plant leaves using one of the deep learning techniques, ,Convolutional Neural Network (CNN) which is designed to process and analyze visual data like images and videos. It automatically detects important features and patterns using layers of convolutional filters, making it highly effective for tasks such as image recognition and classification</a:t>
            </a:r>
          </a:p>
          <a:p>
            <a:pPr algn="just">
              <a:lnSpc>
                <a:spcPts val="3826"/>
              </a:lnSpc>
            </a:pPr>
            <a:endParaRPr lang="en-US" sz="2733" spc="46">
              <a:solidFill>
                <a:srgbClr val="48601C"/>
              </a:solidFill>
              <a:latin typeface="TT Hoves"/>
            </a:endParaRPr>
          </a:p>
          <a:p>
            <a:pPr algn="just">
              <a:lnSpc>
                <a:spcPts val="3826"/>
              </a:lnSpc>
            </a:pPr>
            <a:r>
              <a:rPr lang="en-US" sz="2733" spc="46">
                <a:solidFill>
                  <a:srgbClr val="48601C"/>
                </a:solidFill>
                <a:latin typeface="TT Hoves"/>
              </a:rPr>
              <a:t>The model will be able to learn and detect healthy potato plants as well as images containing symptoms of common potato diseases.</a:t>
            </a:r>
          </a:p>
        </p:txBody>
      </p:sp>
      <p:sp>
        <p:nvSpPr>
          <p:cNvPr id="6" name="TextBox 6"/>
          <p:cNvSpPr txBox="1"/>
          <p:nvPr/>
        </p:nvSpPr>
        <p:spPr>
          <a:xfrm>
            <a:off x="1028700" y="876300"/>
            <a:ext cx="9869601" cy="1368419"/>
          </a:xfrm>
          <a:prstGeom prst="rect">
            <a:avLst/>
          </a:prstGeom>
        </p:spPr>
        <p:txBody>
          <a:bodyPr lIns="0" tIns="0" rIns="0" bIns="0" rtlCol="0" anchor="t">
            <a:spAutoFit/>
          </a:bodyPr>
          <a:lstStyle/>
          <a:p>
            <a:pPr algn="l">
              <a:lnSpc>
                <a:spcPts val="11200"/>
              </a:lnSpc>
              <a:spcBef>
                <a:spcPct val="0"/>
              </a:spcBef>
            </a:pPr>
            <a:r>
              <a:rPr lang="en-US" sz="8000">
                <a:solidFill>
                  <a:srgbClr val="48601C"/>
                </a:solidFill>
                <a:latin typeface="Noto Serif Display ExtraCondensed Bold Italics"/>
              </a:rPr>
              <a:t>Purpose of the Project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BEB"/>
        </a:solidFill>
        <a:effectLst/>
      </p:bgPr>
    </p:bg>
    <p:spTree>
      <p:nvGrpSpPr>
        <p:cNvPr id="1" name=""/>
        <p:cNvGrpSpPr/>
        <p:nvPr/>
      </p:nvGrpSpPr>
      <p:grpSpPr>
        <a:xfrm>
          <a:off x="0" y="0"/>
          <a:ext cx="0" cy="0"/>
          <a:chOff x="0" y="0"/>
          <a:chExt cx="0" cy="0"/>
        </a:xfrm>
      </p:grpSpPr>
      <p:sp>
        <p:nvSpPr>
          <p:cNvPr id="2" name="AutoShape 2"/>
          <p:cNvSpPr/>
          <p:nvPr/>
        </p:nvSpPr>
        <p:spPr>
          <a:xfrm flipV="1">
            <a:off x="534889" y="1797172"/>
            <a:ext cx="9485881" cy="28575"/>
          </a:xfrm>
          <a:prstGeom prst="line">
            <a:avLst/>
          </a:prstGeom>
          <a:ln w="28575" cap="flat">
            <a:solidFill>
              <a:srgbClr val="48601C"/>
            </a:solidFill>
            <a:prstDash val="solid"/>
            <a:headEnd type="none" w="sm" len="sm"/>
            <a:tailEnd type="none" w="sm" len="sm"/>
          </a:ln>
        </p:spPr>
      </p:sp>
      <p:grpSp>
        <p:nvGrpSpPr>
          <p:cNvPr id="3" name="Group 3"/>
          <p:cNvGrpSpPr/>
          <p:nvPr/>
        </p:nvGrpSpPr>
        <p:grpSpPr>
          <a:xfrm>
            <a:off x="13863615" y="3738049"/>
            <a:ext cx="3939803" cy="3026512"/>
            <a:chOff x="0" y="0"/>
            <a:chExt cx="904334" cy="694699"/>
          </a:xfrm>
        </p:grpSpPr>
        <p:sp>
          <p:nvSpPr>
            <p:cNvPr id="4" name="Freeform 4"/>
            <p:cNvSpPr/>
            <p:nvPr/>
          </p:nvSpPr>
          <p:spPr>
            <a:xfrm>
              <a:off x="0" y="0"/>
              <a:ext cx="904334" cy="694699"/>
            </a:xfrm>
            <a:custGeom>
              <a:avLst/>
              <a:gdLst/>
              <a:ahLst/>
              <a:cxnLst/>
              <a:rect l="l" t="t" r="r" b="b"/>
              <a:pathLst>
                <a:path w="904334" h="694699">
                  <a:moveTo>
                    <a:pt x="0" y="0"/>
                  </a:moveTo>
                  <a:lnTo>
                    <a:pt x="904334" y="0"/>
                  </a:lnTo>
                  <a:lnTo>
                    <a:pt x="904334" y="694699"/>
                  </a:lnTo>
                  <a:lnTo>
                    <a:pt x="0" y="694699"/>
                  </a:lnTo>
                  <a:close/>
                </a:path>
              </a:pathLst>
            </a:custGeom>
            <a:blipFill>
              <a:blip r:embed="rId2"/>
              <a:stretch>
                <a:fillRect t="-15088" b="-15088"/>
              </a:stretch>
            </a:blipFill>
          </p:spPr>
        </p:sp>
      </p:grpSp>
      <p:grpSp>
        <p:nvGrpSpPr>
          <p:cNvPr id="5" name="Group 5"/>
          <p:cNvGrpSpPr/>
          <p:nvPr/>
        </p:nvGrpSpPr>
        <p:grpSpPr>
          <a:xfrm>
            <a:off x="13863615" y="488703"/>
            <a:ext cx="3939803" cy="3026512"/>
            <a:chOff x="0" y="0"/>
            <a:chExt cx="904334" cy="694699"/>
          </a:xfrm>
        </p:grpSpPr>
        <p:sp>
          <p:nvSpPr>
            <p:cNvPr id="6" name="Freeform 6"/>
            <p:cNvSpPr/>
            <p:nvPr/>
          </p:nvSpPr>
          <p:spPr>
            <a:xfrm>
              <a:off x="0" y="0"/>
              <a:ext cx="904334" cy="694699"/>
            </a:xfrm>
            <a:custGeom>
              <a:avLst/>
              <a:gdLst/>
              <a:ahLst/>
              <a:cxnLst/>
              <a:rect l="l" t="t" r="r" b="b"/>
              <a:pathLst>
                <a:path w="904334" h="694699">
                  <a:moveTo>
                    <a:pt x="0" y="0"/>
                  </a:moveTo>
                  <a:lnTo>
                    <a:pt x="904334" y="0"/>
                  </a:lnTo>
                  <a:lnTo>
                    <a:pt x="904334" y="694699"/>
                  </a:lnTo>
                  <a:lnTo>
                    <a:pt x="0" y="694699"/>
                  </a:lnTo>
                  <a:close/>
                </a:path>
              </a:pathLst>
            </a:custGeom>
            <a:blipFill>
              <a:blip r:embed="rId3"/>
              <a:stretch>
                <a:fillRect t="-15088" b="-15088"/>
              </a:stretch>
            </a:blipFill>
          </p:spPr>
        </p:sp>
      </p:grpSp>
      <p:grpSp>
        <p:nvGrpSpPr>
          <p:cNvPr id="7" name="Group 7"/>
          <p:cNvGrpSpPr/>
          <p:nvPr/>
        </p:nvGrpSpPr>
        <p:grpSpPr>
          <a:xfrm>
            <a:off x="13863615" y="6984750"/>
            <a:ext cx="3939803" cy="3026512"/>
            <a:chOff x="0" y="0"/>
            <a:chExt cx="904334" cy="694699"/>
          </a:xfrm>
        </p:grpSpPr>
        <p:sp>
          <p:nvSpPr>
            <p:cNvPr id="8" name="Freeform 8"/>
            <p:cNvSpPr/>
            <p:nvPr/>
          </p:nvSpPr>
          <p:spPr>
            <a:xfrm>
              <a:off x="0" y="0"/>
              <a:ext cx="904334" cy="694699"/>
            </a:xfrm>
            <a:custGeom>
              <a:avLst/>
              <a:gdLst/>
              <a:ahLst/>
              <a:cxnLst/>
              <a:rect l="l" t="t" r="r" b="b"/>
              <a:pathLst>
                <a:path w="904334" h="694699">
                  <a:moveTo>
                    <a:pt x="0" y="0"/>
                  </a:moveTo>
                  <a:lnTo>
                    <a:pt x="904334" y="0"/>
                  </a:lnTo>
                  <a:lnTo>
                    <a:pt x="904334" y="694699"/>
                  </a:lnTo>
                  <a:lnTo>
                    <a:pt x="0" y="694699"/>
                  </a:lnTo>
                  <a:close/>
                </a:path>
              </a:pathLst>
            </a:custGeom>
            <a:blipFill>
              <a:blip r:embed="rId4"/>
              <a:stretch>
                <a:fillRect t="-15088" b="-15088"/>
              </a:stretch>
            </a:blipFill>
          </p:spPr>
        </p:sp>
      </p:grpSp>
      <p:sp>
        <p:nvSpPr>
          <p:cNvPr id="9" name="TextBox 9"/>
          <p:cNvSpPr txBox="1"/>
          <p:nvPr/>
        </p:nvSpPr>
        <p:spPr>
          <a:xfrm>
            <a:off x="534846" y="430014"/>
            <a:ext cx="9877707" cy="1352870"/>
          </a:xfrm>
          <a:prstGeom prst="rect">
            <a:avLst/>
          </a:prstGeom>
        </p:spPr>
        <p:txBody>
          <a:bodyPr lIns="0" tIns="0" rIns="0" bIns="0" rtlCol="0" anchor="t">
            <a:spAutoFit/>
          </a:bodyPr>
          <a:lstStyle/>
          <a:p>
            <a:pPr algn="l">
              <a:lnSpc>
                <a:spcPts val="11007"/>
              </a:lnSpc>
              <a:spcBef>
                <a:spcPct val="0"/>
              </a:spcBef>
            </a:pPr>
            <a:r>
              <a:rPr lang="en-US" sz="7862">
                <a:solidFill>
                  <a:srgbClr val="48601C"/>
                </a:solidFill>
                <a:latin typeface="Noto Serif Display ExtraCondensed Bold Italics"/>
              </a:rPr>
              <a:t>Dataset Overview</a:t>
            </a:r>
          </a:p>
        </p:txBody>
      </p:sp>
      <p:sp>
        <p:nvSpPr>
          <p:cNvPr id="10" name="TextBox 10"/>
          <p:cNvSpPr txBox="1"/>
          <p:nvPr/>
        </p:nvSpPr>
        <p:spPr>
          <a:xfrm>
            <a:off x="376270" y="1897184"/>
            <a:ext cx="13212556" cy="8192907"/>
          </a:xfrm>
          <a:prstGeom prst="rect">
            <a:avLst/>
          </a:prstGeom>
        </p:spPr>
        <p:txBody>
          <a:bodyPr lIns="0" tIns="0" rIns="0" bIns="0" rtlCol="0" anchor="t">
            <a:spAutoFit/>
          </a:bodyPr>
          <a:lstStyle/>
          <a:p>
            <a:pPr marL="594465" lvl="1" indent="-297233" algn="just">
              <a:lnSpc>
                <a:spcPts val="4405"/>
              </a:lnSpc>
              <a:buFont typeface="Arial"/>
              <a:buChar char="•"/>
            </a:pPr>
            <a:r>
              <a:rPr lang="en-US" sz="2753">
                <a:solidFill>
                  <a:srgbClr val="48601C"/>
                </a:solidFill>
                <a:latin typeface="TT Hoves Bold"/>
              </a:rPr>
              <a:t>Dataset name: </a:t>
            </a:r>
            <a:r>
              <a:rPr lang="en-US" sz="2753">
                <a:solidFill>
                  <a:srgbClr val="48601C"/>
                </a:solidFill>
                <a:latin typeface="TT Hoves"/>
              </a:rPr>
              <a:t>New Plant Disease Dataset </a:t>
            </a:r>
          </a:p>
          <a:p>
            <a:pPr marL="594465" lvl="1" indent="-297233" algn="just">
              <a:lnSpc>
                <a:spcPts val="4405"/>
              </a:lnSpc>
              <a:buFont typeface="Arial"/>
              <a:buChar char="•"/>
            </a:pPr>
            <a:r>
              <a:rPr lang="en-US" sz="2753">
                <a:solidFill>
                  <a:srgbClr val="48601C"/>
                </a:solidFill>
                <a:latin typeface="TT Hoves Bold"/>
              </a:rPr>
              <a:t>Source: </a:t>
            </a:r>
            <a:r>
              <a:rPr lang="en-US" sz="2753">
                <a:solidFill>
                  <a:srgbClr val="48601C"/>
                </a:solidFill>
                <a:latin typeface="TT Hoves"/>
              </a:rPr>
              <a:t>Kaggle</a:t>
            </a:r>
            <a:r>
              <a:rPr lang="en-US" sz="2753">
                <a:solidFill>
                  <a:srgbClr val="48601C"/>
                </a:solidFill>
                <a:latin typeface="TT Hoves Bold"/>
              </a:rPr>
              <a:t> </a:t>
            </a:r>
          </a:p>
          <a:p>
            <a:pPr marL="594465" lvl="1" indent="-297233" algn="just">
              <a:lnSpc>
                <a:spcPts val="4405"/>
              </a:lnSpc>
              <a:buFont typeface="Arial"/>
              <a:buChar char="•"/>
            </a:pPr>
            <a:r>
              <a:rPr lang="en-US" sz="2753">
                <a:solidFill>
                  <a:srgbClr val="48601C"/>
                </a:solidFill>
                <a:latin typeface="TT Hoves Bold"/>
              </a:rPr>
              <a:t>Plant used: </a:t>
            </a:r>
            <a:r>
              <a:rPr lang="en-US" sz="2753">
                <a:solidFill>
                  <a:srgbClr val="48601C"/>
                </a:solidFill>
                <a:latin typeface="TT Hoves"/>
              </a:rPr>
              <a:t>Potato</a:t>
            </a:r>
          </a:p>
          <a:p>
            <a:pPr algn="just">
              <a:lnSpc>
                <a:spcPts val="3775"/>
              </a:lnSpc>
            </a:pPr>
            <a:endParaRPr lang="en-US" sz="2753">
              <a:solidFill>
                <a:srgbClr val="48601C"/>
              </a:solidFill>
              <a:latin typeface="TT Hoves"/>
            </a:endParaRPr>
          </a:p>
          <a:p>
            <a:pPr marL="594465" lvl="1" indent="-297233" algn="just">
              <a:lnSpc>
                <a:spcPts val="4405"/>
              </a:lnSpc>
              <a:buFont typeface="Arial"/>
              <a:buChar char="•"/>
            </a:pPr>
            <a:r>
              <a:rPr lang="en-US" sz="2753">
                <a:solidFill>
                  <a:srgbClr val="48601C"/>
                </a:solidFill>
                <a:latin typeface="TT Hoves"/>
              </a:rPr>
              <a:t>This dataset consists of approximately 87K rgb images of healthy and diseased plant leaves, divided into 38 different classes.</a:t>
            </a:r>
          </a:p>
          <a:p>
            <a:pPr algn="just">
              <a:lnSpc>
                <a:spcPts val="4405"/>
              </a:lnSpc>
            </a:pPr>
            <a:endParaRPr lang="en-US" sz="2753">
              <a:solidFill>
                <a:srgbClr val="48601C"/>
              </a:solidFill>
              <a:latin typeface="TT Hoves"/>
            </a:endParaRPr>
          </a:p>
          <a:p>
            <a:pPr marL="594465" lvl="1" indent="-297233" algn="just">
              <a:lnSpc>
                <a:spcPts val="4405"/>
              </a:lnSpc>
              <a:buFont typeface="Arial"/>
              <a:buChar char="•"/>
            </a:pPr>
            <a:r>
              <a:rPr lang="en-US" sz="2753">
                <a:solidFill>
                  <a:srgbClr val="48601C"/>
                </a:solidFill>
                <a:latin typeface="TT Hoves"/>
              </a:rPr>
              <a:t>For the project, only images containing potato diseases were used. </a:t>
            </a:r>
          </a:p>
          <a:p>
            <a:pPr algn="just">
              <a:lnSpc>
                <a:spcPts val="4405"/>
              </a:lnSpc>
            </a:pPr>
            <a:endParaRPr lang="en-US" sz="2753">
              <a:solidFill>
                <a:srgbClr val="48601C"/>
              </a:solidFill>
              <a:latin typeface="TT Hoves"/>
            </a:endParaRPr>
          </a:p>
          <a:p>
            <a:pPr marL="594465" lvl="1" indent="-297233" algn="just">
              <a:lnSpc>
                <a:spcPts val="4405"/>
              </a:lnSpc>
              <a:buFont typeface="Arial"/>
              <a:buChar char="•"/>
            </a:pPr>
            <a:r>
              <a:rPr lang="en-US" sz="2753">
                <a:solidFill>
                  <a:srgbClr val="48601C"/>
                </a:solidFill>
                <a:latin typeface="TT Hoves"/>
              </a:rPr>
              <a:t>The potato data consists of three classes: "potato early blight", "late blight" and "healthy". </a:t>
            </a:r>
          </a:p>
          <a:p>
            <a:pPr algn="just">
              <a:lnSpc>
                <a:spcPts val="4405"/>
              </a:lnSpc>
            </a:pPr>
            <a:endParaRPr lang="en-US" sz="2753">
              <a:solidFill>
                <a:srgbClr val="48601C"/>
              </a:solidFill>
              <a:latin typeface="TT Hoves"/>
            </a:endParaRPr>
          </a:p>
          <a:p>
            <a:pPr marL="594465" lvl="1" indent="-297233" algn="l">
              <a:lnSpc>
                <a:spcPts val="4405"/>
              </a:lnSpc>
              <a:buFont typeface="Arial"/>
              <a:buChar char="•"/>
            </a:pPr>
            <a:r>
              <a:rPr lang="en-US" sz="2753">
                <a:solidFill>
                  <a:srgbClr val="48601C"/>
                </a:solidFill>
                <a:latin typeface="TT Hoves"/>
              </a:rPr>
              <a:t>To use these diseases, I  used the dataset as 5632 train, 1440 validation.</a:t>
            </a:r>
          </a:p>
          <a:p>
            <a:pPr algn="l">
              <a:lnSpc>
                <a:spcPts val="4405"/>
              </a:lnSpc>
            </a:pPr>
            <a:endParaRPr lang="en-US" sz="2753">
              <a:solidFill>
                <a:srgbClr val="48601C"/>
              </a:solidFill>
              <a:latin typeface="TT Hoves"/>
            </a:endParaRPr>
          </a:p>
          <a:p>
            <a:pPr marL="594465" lvl="1" indent="-297233" algn="l">
              <a:lnSpc>
                <a:spcPts val="4405"/>
              </a:lnSpc>
              <a:buFont typeface="Arial"/>
              <a:buChar char="•"/>
            </a:pPr>
            <a:r>
              <a:rPr lang="en-US" sz="2753">
                <a:solidFill>
                  <a:srgbClr val="48601C"/>
                </a:solidFill>
                <a:latin typeface="TT Hoves"/>
              </a:rPr>
              <a:t> Each Image data has the size of 256x256.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BEB"/>
        </a:solidFill>
        <a:effectLst/>
      </p:bgPr>
    </p:bg>
    <p:spTree>
      <p:nvGrpSpPr>
        <p:cNvPr id="1" name=""/>
        <p:cNvGrpSpPr/>
        <p:nvPr/>
      </p:nvGrpSpPr>
      <p:grpSpPr>
        <a:xfrm>
          <a:off x="0" y="0"/>
          <a:ext cx="0" cy="0"/>
          <a:chOff x="0" y="0"/>
          <a:chExt cx="0" cy="0"/>
        </a:xfrm>
      </p:grpSpPr>
      <p:sp>
        <p:nvSpPr>
          <p:cNvPr id="2" name="AutoShape 2"/>
          <p:cNvSpPr/>
          <p:nvPr/>
        </p:nvSpPr>
        <p:spPr>
          <a:xfrm>
            <a:off x="3862387" y="1587926"/>
            <a:ext cx="9327663" cy="24164"/>
          </a:xfrm>
          <a:prstGeom prst="line">
            <a:avLst/>
          </a:prstGeom>
          <a:ln w="28575" cap="flat">
            <a:solidFill>
              <a:srgbClr val="48601C"/>
            </a:solidFill>
            <a:prstDash val="solid"/>
            <a:headEnd type="none" w="sm" len="sm"/>
            <a:tailEnd type="none" w="sm" len="sm"/>
          </a:ln>
        </p:spPr>
      </p:sp>
      <p:sp>
        <p:nvSpPr>
          <p:cNvPr id="3" name="Freeform 3"/>
          <p:cNvSpPr/>
          <p:nvPr/>
        </p:nvSpPr>
        <p:spPr>
          <a:xfrm>
            <a:off x="3712160" y="1873532"/>
            <a:ext cx="10370694" cy="7791738"/>
          </a:xfrm>
          <a:custGeom>
            <a:avLst/>
            <a:gdLst/>
            <a:ahLst/>
            <a:cxnLst/>
            <a:rect l="l" t="t" r="r" b="b"/>
            <a:pathLst>
              <a:path w="10370694" h="7791738">
                <a:moveTo>
                  <a:pt x="0" y="0"/>
                </a:moveTo>
                <a:lnTo>
                  <a:pt x="10370694" y="0"/>
                </a:lnTo>
                <a:lnTo>
                  <a:pt x="10370694" y="7791738"/>
                </a:lnTo>
                <a:lnTo>
                  <a:pt x="0" y="7791738"/>
                </a:lnTo>
                <a:lnTo>
                  <a:pt x="0" y="0"/>
                </a:lnTo>
                <a:close/>
              </a:path>
            </a:pathLst>
          </a:custGeom>
          <a:blipFill>
            <a:blip r:embed="rId2"/>
            <a:stretch>
              <a:fillRect/>
            </a:stretch>
          </a:blipFill>
        </p:spPr>
      </p:sp>
      <p:sp>
        <p:nvSpPr>
          <p:cNvPr id="4" name="TextBox 4"/>
          <p:cNvSpPr txBox="1"/>
          <p:nvPr/>
        </p:nvSpPr>
        <p:spPr>
          <a:xfrm>
            <a:off x="4205146" y="271302"/>
            <a:ext cx="9877707" cy="1352870"/>
          </a:xfrm>
          <a:prstGeom prst="rect">
            <a:avLst/>
          </a:prstGeom>
        </p:spPr>
        <p:txBody>
          <a:bodyPr lIns="0" tIns="0" rIns="0" bIns="0" rtlCol="0" anchor="t">
            <a:spAutoFit/>
          </a:bodyPr>
          <a:lstStyle/>
          <a:p>
            <a:pPr algn="l">
              <a:lnSpc>
                <a:spcPts val="11007"/>
              </a:lnSpc>
              <a:spcBef>
                <a:spcPct val="0"/>
              </a:spcBef>
            </a:pPr>
            <a:r>
              <a:rPr lang="en-US" sz="7862">
                <a:solidFill>
                  <a:srgbClr val="48601C"/>
                </a:solidFill>
                <a:latin typeface="Noto Serif Display ExtraCondensed Bold Italics"/>
              </a:rPr>
              <a:t>Dataset Distribution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BEB"/>
        </a:solidFill>
        <a:effectLst/>
      </p:bgPr>
    </p:bg>
    <p:spTree>
      <p:nvGrpSpPr>
        <p:cNvPr id="1" name=""/>
        <p:cNvGrpSpPr/>
        <p:nvPr/>
      </p:nvGrpSpPr>
      <p:grpSpPr>
        <a:xfrm>
          <a:off x="0" y="0"/>
          <a:ext cx="0" cy="0"/>
          <a:chOff x="0" y="0"/>
          <a:chExt cx="0" cy="0"/>
        </a:xfrm>
      </p:grpSpPr>
      <p:sp>
        <p:nvSpPr>
          <p:cNvPr id="2" name="AutoShape 2"/>
          <p:cNvSpPr/>
          <p:nvPr/>
        </p:nvSpPr>
        <p:spPr>
          <a:xfrm>
            <a:off x="3862387" y="1587926"/>
            <a:ext cx="9327663" cy="24164"/>
          </a:xfrm>
          <a:prstGeom prst="line">
            <a:avLst/>
          </a:prstGeom>
          <a:ln w="28575" cap="flat">
            <a:solidFill>
              <a:srgbClr val="48601C"/>
            </a:solidFill>
            <a:prstDash val="solid"/>
            <a:headEnd type="none" w="sm" len="sm"/>
            <a:tailEnd type="none" w="sm" len="sm"/>
          </a:ln>
        </p:spPr>
      </p:sp>
      <p:sp>
        <p:nvSpPr>
          <p:cNvPr id="3" name="Freeform 3"/>
          <p:cNvSpPr/>
          <p:nvPr/>
        </p:nvSpPr>
        <p:spPr>
          <a:xfrm>
            <a:off x="2075210" y="2927980"/>
            <a:ext cx="14347253" cy="7019631"/>
          </a:xfrm>
          <a:custGeom>
            <a:avLst/>
            <a:gdLst/>
            <a:ahLst/>
            <a:cxnLst/>
            <a:rect l="l" t="t" r="r" b="b"/>
            <a:pathLst>
              <a:path w="14347253" h="7019631">
                <a:moveTo>
                  <a:pt x="0" y="0"/>
                </a:moveTo>
                <a:lnTo>
                  <a:pt x="14347253" y="0"/>
                </a:lnTo>
                <a:lnTo>
                  <a:pt x="14347253" y="7019631"/>
                </a:lnTo>
                <a:lnTo>
                  <a:pt x="0" y="7019631"/>
                </a:lnTo>
                <a:lnTo>
                  <a:pt x="0" y="0"/>
                </a:lnTo>
                <a:close/>
              </a:path>
            </a:pathLst>
          </a:custGeom>
          <a:blipFill>
            <a:blip r:embed="rId2"/>
            <a:stretch>
              <a:fillRect/>
            </a:stretch>
          </a:blipFill>
        </p:spPr>
      </p:sp>
      <p:sp>
        <p:nvSpPr>
          <p:cNvPr id="4" name="TextBox 4"/>
          <p:cNvSpPr txBox="1"/>
          <p:nvPr/>
        </p:nvSpPr>
        <p:spPr>
          <a:xfrm>
            <a:off x="5009420" y="235056"/>
            <a:ext cx="8269159" cy="1352870"/>
          </a:xfrm>
          <a:prstGeom prst="rect">
            <a:avLst/>
          </a:prstGeom>
        </p:spPr>
        <p:txBody>
          <a:bodyPr lIns="0" tIns="0" rIns="0" bIns="0" rtlCol="0" anchor="t">
            <a:spAutoFit/>
          </a:bodyPr>
          <a:lstStyle/>
          <a:p>
            <a:pPr algn="l">
              <a:lnSpc>
                <a:spcPts val="11007"/>
              </a:lnSpc>
              <a:spcBef>
                <a:spcPct val="0"/>
              </a:spcBef>
            </a:pPr>
            <a:r>
              <a:rPr lang="en-US" sz="7862">
                <a:solidFill>
                  <a:srgbClr val="48601C"/>
                </a:solidFill>
                <a:latin typeface="Noto Serif Display ExtraCondensed Bold Italics"/>
              </a:rPr>
              <a:t>Data Visualization</a:t>
            </a:r>
          </a:p>
        </p:txBody>
      </p:sp>
      <p:sp>
        <p:nvSpPr>
          <p:cNvPr id="5" name="TextBox 5"/>
          <p:cNvSpPr txBox="1"/>
          <p:nvPr/>
        </p:nvSpPr>
        <p:spPr>
          <a:xfrm>
            <a:off x="2075210" y="1722683"/>
            <a:ext cx="14947048" cy="1517015"/>
          </a:xfrm>
          <a:prstGeom prst="rect">
            <a:avLst/>
          </a:prstGeom>
        </p:spPr>
        <p:txBody>
          <a:bodyPr lIns="0" tIns="0" rIns="0" bIns="0" rtlCol="0" anchor="t">
            <a:spAutoFit/>
          </a:bodyPr>
          <a:lstStyle/>
          <a:p>
            <a:pPr algn="l">
              <a:lnSpc>
                <a:spcPts val="4060"/>
              </a:lnSpc>
            </a:pPr>
            <a:r>
              <a:rPr lang="en-US" sz="2900">
                <a:solidFill>
                  <a:srgbClr val="48601C"/>
                </a:solidFill>
                <a:latin typeface="TT Hoves"/>
              </a:rPr>
              <a:t>I selected a few images from each class to visualize the dataset. </a:t>
            </a:r>
          </a:p>
          <a:p>
            <a:pPr algn="l">
              <a:lnSpc>
                <a:spcPts val="4060"/>
              </a:lnSpc>
            </a:pPr>
            <a:r>
              <a:rPr lang="en-US" sz="2900">
                <a:solidFill>
                  <a:srgbClr val="48601C"/>
                </a:solidFill>
                <a:latin typeface="TT Hoves"/>
              </a:rPr>
              <a:t>This step included displaying images labeled as </a:t>
            </a:r>
            <a:r>
              <a:rPr lang="en-US" sz="2900">
                <a:solidFill>
                  <a:srgbClr val="48601C"/>
                </a:solidFill>
                <a:latin typeface="TT Hoves Bold"/>
              </a:rPr>
              <a:t>Early Blight, Late Blight, and Healthy.</a:t>
            </a:r>
          </a:p>
          <a:p>
            <a:pPr algn="l">
              <a:lnSpc>
                <a:spcPts val="4060"/>
              </a:lnSpc>
            </a:pPr>
            <a:endParaRPr lang="en-US" sz="2900">
              <a:solidFill>
                <a:srgbClr val="48601C"/>
              </a:solidFill>
              <a:latin typeface="TT Hoves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BEB"/>
        </a:solidFill>
        <a:effectLst/>
      </p:bgPr>
    </p:bg>
    <p:spTree>
      <p:nvGrpSpPr>
        <p:cNvPr id="1" name=""/>
        <p:cNvGrpSpPr/>
        <p:nvPr/>
      </p:nvGrpSpPr>
      <p:grpSpPr>
        <a:xfrm>
          <a:off x="0" y="0"/>
          <a:ext cx="0" cy="0"/>
          <a:chOff x="0" y="0"/>
          <a:chExt cx="0" cy="0"/>
        </a:xfrm>
      </p:grpSpPr>
      <p:sp>
        <p:nvSpPr>
          <p:cNvPr id="2" name="AutoShape 2"/>
          <p:cNvSpPr/>
          <p:nvPr/>
        </p:nvSpPr>
        <p:spPr>
          <a:xfrm>
            <a:off x="458771" y="1500133"/>
            <a:ext cx="11938313" cy="0"/>
          </a:xfrm>
          <a:prstGeom prst="line">
            <a:avLst/>
          </a:prstGeom>
          <a:ln w="28575" cap="flat">
            <a:solidFill>
              <a:srgbClr val="48601C"/>
            </a:solidFill>
            <a:prstDash val="solid"/>
            <a:headEnd type="none" w="sm" len="sm"/>
            <a:tailEnd type="none" w="sm" len="sm"/>
          </a:ln>
        </p:spPr>
      </p:sp>
      <p:sp>
        <p:nvSpPr>
          <p:cNvPr id="3" name="Freeform 3"/>
          <p:cNvSpPr/>
          <p:nvPr/>
        </p:nvSpPr>
        <p:spPr>
          <a:xfrm>
            <a:off x="458771" y="7088121"/>
            <a:ext cx="9305322" cy="2011961"/>
          </a:xfrm>
          <a:custGeom>
            <a:avLst/>
            <a:gdLst/>
            <a:ahLst/>
            <a:cxnLst/>
            <a:rect l="l" t="t" r="r" b="b"/>
            <a:pathLst>
              <a:path w="9305322" h="2011961">
                <a:moveTo>
                  <a:pt x="0" y="0"/>
                </a:moveTo>
                <a:lnTo>
                  <a:pt x="9305322" y="0"/>
                </a:lnTo>
                <a:lnTo>
                  <a:pt x="9305322" y="2011961"/>
                </a:lnTo>
                <a:lnTo>
                  <a:pt x="0" y="2011961"/>
                </a:lnTo>
                <a:lnTo>
                  <a:pt x="0" y="0"/>
                </a:lnTo>
                <a:close/>
              </a:path>
            </a:pathLst>
          </a:custGeom>
          <a:blipFill>
            <a:blip r:embed="rId2"/>
            <a:stretch>
              <a:fillRect/>
            </a:stretch>
          </a:blipFill>
        </p:spPr>
      </p:sp>
      <p:sp>
        <p:nvSpPr>
          <p:cNvPr id="4" name="TextBox 4"/>
          <p:cNvSpPr txBox="1"/>
          <p:nvPr/>
        </p:nvSpPr>
        <p:spPr>
          <a:xfrm>
            <a:off x="1028700" y="420784"/>
            <a:ext cx="11996003" cy="1092007"/>
          </a:xfrm>
          <a:prstGeom prst="rect">
            <a:avLst/>
          </a:prstGeom>
        </p:spPr>
        <p:txBody>
          <a:bodyPr lIns="0" tIns="0" rIns="0" bIns="0" rtlCol="0" anchor="t">
            <a:spAutoFit/>
          </a:bodyPr>
          <a:lstStyle/>
          <a:p>
            <a:pPr algn="l">
              <a:lnSpc>
                <a:spcPts val="8948"/>
              </a:lnSpc>
              <a:spcBef>
                <a:spcPct val="0"/>
              </a:spcBef>
            </a:pPr>
            <a:r>
              <a:rPr lang="en-US" sz="6391">
                <a:solidFill>
                  <a:srgbClr val="48601C"/>
                </a:solidFill>
                <a:latin typeface="Noto Serif Display ExtraCondensed Bold Italics"/>
              </a:rPr>
              <a:t>Splitting the Validation Dataset</a:t>
            </a:r>
          </a:p>
        </p:txBody>
      </p:sp>
      <p:sp>
        <p:nvSpPr>
          <p:cNvPr id="5" name="TextBox 5"/>
          <p:cNvSpPr txBox="1"/>
          <p:nvPr/>
        </p:nvSpPr>
        <p:spPr>
          <a:xfrm>
            <a:off x="458771" y="1955105"/>
            <a:ext cx="15310504" cy="3669698"/>
          </a:xfrm>
          <a:prstGeom prst="rect">
            <a:avLst/>
          </a:prstGeom>
        </p:spPr>
        <p:txBody>
          <a:bodyPr lIns="0" tIns="0" rIns="0" bIns="0" rtlCol="0" anchor="t">
            <a:spAutoFit/>
          </a:bodyPr>
          <a:lstStyle/>
          <a:p>
            <a:pPr algn="l">
              <a:lnSpc>
                <a:spcPts val="4158"/>
              </a:lnSpc>
            </a:pPr>
            <a:r>
              <a:rPr lang="en-US" sz="2970">
                <a:solidFill>
                  <a:srgbClr val="48601C"/>
                </a:solidFill>
                <a:latin typeface="TT Hoves"/>
              </a:rPr>
              <a:t>The validation dataset was further partitioned into validation and test sets to evaluate the model more effectively. </a:t>
            </a:r>
          </a:p>
          <a:p>
            <a:pPr algn="l">
              <a:lnSpc>
                <a:spcPts val="4158"/>
              </a:lnSpc>
            </a:pPr>
            <a:endParaRPr lang="en-US" sz="2970">
              <a:solidFill>
                <a:srgbClr val="48601C"/>
              </a:solidFill>
              <a:latin typeface="TT Hoves"/>
            </a:endParaRPr>
          </a:p>
          <a:p>
            <a:pPr algn="l">
              <a:lnSpc>
                <a:spcPts val="4158"/>
              </a:lnSpc>
            </a:pPr>
            <a:r>
              <a:rPr lang="en-US" sz="2970">
                <a:solidFill>
                  <a:srgbClr val="48601C"/>
                </a:solidFill>
                <a:latin typeface="TT Hoves"/>
              </a:rPr>
              <a:t>The validation set comprised 80% of the original validation dataset, while the test set comprised the remaining 20%. </a:t>
            </a:r>
          </a:p>
          <a:p>
            <a:pPr algn="l">
              <a:lnSpc>
                <a:spcPts val="4158"/>
              </a:lnSpc>
            </a:pPr>
            <a:endParaRPr lang="en-US" sz="2970">
              <a:solidFill>
                <a:srgbClr val="48601C"/>
              </a:solidFill>
              <a:latin typeface="TT Hoves"/>
            </a:endParaRPr>
          </a:p>
          <a:p>
            <a:pPr algn="l">
              <a:lnSpc>
                <a:spcPts val="4158"/>
              </a:lnSpc>
            </a:pPr>
            <a:r>
              <a:rPr lang="en-US" sz="2970">
                <a:solidFill>
                  <a:srgbClr val="48601C"/>
                </a:solidFill>
                <a:latin typeface="TT Hoves"/>
              </a:rPr>
              <a:t>This resulted in 36 batches for validation data and 9 batches for test data. (Batch Size : 32)</a:t>
            </a:r>
          </a:p>
        </p:txBody>
      </p:sp>
      <p:sp>
        <p:nvSpPr>
          <p:cNvPr id="6" name="TextBox 6"/>
          <p:cNvSpPr txBox="1"/>
          <p:nvPr/>
        </p:nvSpPr>
        <p:spPr>
          <a:xfrm>
            <a:off x="458771" y="5898071"/>
            <a:ext cx="16627650" cy="523875"/>
          </a:xfrm>
          <a:prstGeom prst="rect">
            <a:avLst/>
          </a:prstGeom>
        </p:spPr>
        <p:txBody>
          <a:bodyPr lIns="0" tIns="0" rIns="0" bIns="0" rtlCol="0" anchor="t">
            <a:spAutoFit/>
          </a:bodyPr>
          <a:lstStyle/>
          <a:p>
            <a:pPr algn="ctr">
              <a:lnSpc>
                <a:spcPts val="4200"/>
              </a:lnSpc>
            </a:pPr>
            <a:r>
              <a:rPr lang="en-US" sz="3000">
                <a:solidFill>
                  <a:srgbClr val="48601C"/>
                </a:solidFill>
                <a:latin typeface="TT Hoves"/>
              </a:rPr>
              <a:t>A batch refers to a subset of the dataset that is processed together during one iteration of training.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BEB"/>
        </a:solidFill>
        <a:effectLst/>
      </p:bgPr>
    </p:bg>
    <p:spTree>
      <p:nvGrpSpPr>
        <p:cNvPr id="1" name=""/>
        <p:cNvGrpSpPr/>
        <p:nvPr/>
      </p:nvGrpSpPr>
      <p:grpSpPr>
        <a:xfrm>
          <a:off x="0" y="0"/>
          <a:ext cx="0" cy="0"/>
          <a:chOff x="0" y="0"/>
          <a:chExt cx="0" cy="0"/>
        </a:xfrm>
      </p:grpSpPr>
      <p:sp>
        <p:nvSpPr>
          <p:cNvPr id="2" name="AutoShape 2"/>
          <p:cNvSpPr/>
          <p:nvPr/>
        </p:nvSpPr>
        <p:spPr>
          <a:xfrm flipH="1">
            <a:off x="572433" y="1272397"/>
            <a:ext cx="8801100" cy="14288"/>
          </a:xfrm>
          <a:prstGeom prst="line">
            <a:avLst/>
          </a:prstGeom>
          <a:ln w="28575" cap="flat">
            <a:solidFill>
              <a:srgbClr val="48601C"/>
            </a:solidFill>
            <a:prstDash val="solid"/>
            <a:headEnd type="none" w="sm" len="sm"/>
            <a:tailEnd type="none" w="sm" len="sm"/>
          </a:ln>
        </p:spPr>
      </p:sp>
      <p:sp>
        <p:nvSpPr>
          <p:cNvPr id="3" name="Freeform 3"/>
          <p:cNvSpPr/>
          <p:nvPr/>
        </p:nvSpPr>
        <p:spPr>
          <a:xfrm>
            <a:off x="185744" y="1970923"/>
            <a:ext cx="10590881" cy="5078793"/>
          </a:xfrm>
          <a:custGeom>
            <a:avLst/>
            <a:gdLst/>
            <a:ahLst/>
            <a:cxnLst/>
            <a:rect l="l" t="t" r="r" b="b"/>
            <a:pathLst>
              <a:path w="10590881" h="5078793">
                <a:moveTo>
                  <a:pt x="0" y="0"/>
                </a:moveTo>
                <a:lnTo>
                  <a:pt x="10590880" y="0"/>
                </a:lnTo>
                <a:lnTo>
                  <a:pt x="10590880" y="5078793"/>
                </a:lnTo>
                <a:lnTo>
                  <a:pt x="0" y="5078793"/>
                </a:lnTo>
                <a:lnTo>
                  <a:pt x="0" y="0"/>
                </a:lnTo>
                <a:close/>
              </a:path>
            </a:pathLst>
          </a:custGeom>
          <a:blipFill>
            <a:blip r:embed="rId2"/>
            <a:stretch>
              <a:fillRect r="-1539"/>
            </a:stretch>
          </a:blipFill>
        </p:spPr>
      </p:sp>
      <p:sp>
        <p:nvSpPr>
          <p:cNvPr id="4" name="TextBox 4"/>
          <p:cNvSpPr txBox="1"/>
          <p:nvPr/>
        </p:nvSpPr>
        <p:spPr>
          <a:xfrm>
            <a:off x="789270" y="-51979"/>
            <a:ext cx="8166830" cy="1324376"/>
          </a:xfrm>
          <a:prstGeom prst="rect">
            <a:avLst/>
          </a:prstGeom>
        </p:spPr>
        <p:txBody>
          <a:bodyPr lIns="0" tIns="0" rIns="0" bIns="0" rtlCol="0" anchor="t">
            <a:spAutoFit/>
          </a:bodyPr>
          <a:lstStyle/>
          <a:p>
            <a:pPr algn="l">
              <a:lnSpc>
                <a:spcPts val="10832"/>
              </a:lnSpc>
              <a:spcBef>
                <a:spcPct val="0"/>
              </a:spcBef>
            </a:pPr>
            <a:r>
              <a:rPr lang="en-US" sz="7737">
                <a:solidFill>
                  <a:srgbClr val="48601C"/>
                </a:solidFill>
                <a:latin typeface="Noto Serif Display ExtraCondensed Bold Italics"/>
              </a:rPr>
              <a:t>Model Architecture</a:t>
            </a:r>
          </a:p>
        </p:txBody>
      </p:sp>
      <p:sp>
        <p:nvSpPr>
          <p:cNvPr id="5" name="TextBox 5"/>
          <p:cNvSpPr txBox="1"/>
          <p:nvPr/>
        </p:nvSpPr>
        <p:spPr>
          <a:xfrm>
            <a:off x="185744" y="1515628"/>
            <a:ext cx="8383667" cy="455295"/>
          </a:xfrm>
          <a:prstGeom prst="rect">
            <a:avLst/>
          </a:prstGeom>
        </p:spPr>
        <p:txBody>
          <a:bodyPr lIns="0" tIns="0" rIns="0" bIns="0" rtlCol="0" anchor="t">
            <a:spAutoFit/>
          </a:bodyPr>
          <a:lstStyle/>
          <a:p>
            <a:pPr algn="ctr">
              <a:lnSpc>
                <a:spcPts val="3779"/>
              </a:lnSpc>
              <a:spcBef>
                <a:spcPct val="0"/>
              </a:spcBef>
            </a:pPr>
            <a:r>
              <a:rPr lang="en-US" sz="2700">
                <a:solidFill>
                  <a:srgbClr val="48601C"/>
                </a:solidFill>
                <a:latin typeface="TT Hoves Bold"/>
              </a:rPr>
              <a:t>For building the model, I used the following layers,</a:t>
            </a:r>
          </a:p>
        </p:txBody>
      </p:sp>
      <p:sp>
        <p:nvSpPr>
          <p:cNvPr id="6" name="TextBox 6"/>
          <p:cNvSpPr txBox="1"/>
          <p:nvPr/>
        </p:nvSpPr>
        <p:spPr>
          <a:xfrm>
            <a:off x="14257103" y="552519"/>
            <a:ext cx="9525" cy="662487"/>
          </a:xfrm>
          <a:prstGeom prst="rect">
            <a:avLst/>
          </a:prstGeom>
        </p:spPr>
        <p:txBody>
          <a:bodyPr lIns="0" tIns="0" rIns="0" bIns="0" rtlCol="0" anchor="t">
            <a:spAutoFit/>
          </a:bodyPr>
          <a:lstStyle/>
          <a:p>
            <a:pPr algn="ctr">
              <a:lnSpc>
                <a:spcPts val="5484"/>
              </a:lnSpc>
            </a:pPr>
            <a:endParaRPr/>
          </a:p>
        </p:txBody>
      </p:sp>
      <p:sp>
        <p:nvSpPr>
          <p:cNvPr id="7" name="TextBox 7"/>
          <p:cNvSpPr txBox="1"/>
          <p:nvPr/>
        </p:nvSpPr>
        <p:spPr>
          <a:xfrm>
            <a:off x="10991056" y="981075"/>
            <a:ext cx="7128912" cy="9068971"/>
          </a:xfrm>
          <a:prstGeom prst="rect">
            <a:avLst/>
          </a:prstGeom>
        </p:spPr>
        <p:txBody>
          <a:bodyPr lIns="0" tIns="0" rIns="0" bIns="0" rtlCol="0" anchor="t">
            <a:spAutoFit/>
          </a:bodyPr>
          <a:lstStyle/>
          <a:p>
            <a:pPr algn="l">
              <a:lnSpc>
                <a:spcPts val="3500"/>
              </a:lnSpc>
            </a:pPr>
            <a:r>
              <a:rPr lang="en-US" sz="2500">
                <a:solidFill>
                  <a:srgbClr val="48601C"/>
                </a:solidFill>
                <a:latin typeface="TT Hoves"/>
              </a:rPr>
              <a:t>The CNN model architecture was designed with the input shape of (256, 256, 3) and aimed to classify images into the three disease categories.</a:t>
            </a:r>
          </a:p>
          <a:p>
            <a:pPr algn="l">
              <a:lnSpc>
                <a:spcPts val="2380"/>
              </a:lnSpc>
            </a:pPr>
            <a:endParaRPr lang="en-US" sz="2500">
              <a:solidFill>
                <a:srgbClr val="48601C"/>
              </a:solidFill>
              <a:latin typeface="TT Hoves"/>
            </a:endParaRPr>
          </a:p>
          <a:p>
            <a:pPr algn="ctr">
              <a:lnSpc>
                <a:spcPts val="3500"/>
              </a:lnSpc>
            </a:pPr>
            <a:r>
              <a:rPr lang="en-US" sz="2500">
                <a:solidFill>
                  <a:srgbClr val="48601C"/>
                </a:solidFill>
                <a:latin typeface="TT Hoves Bold"/>
              </a:rPr>
              <a:t>Layer Details </a:t>
            </a:r>
          </a:p>
          <a:p>
            <a:pPr algn="l">
              <a:lnSpc>
                <a:spcPts val="1260"/>
              </a:lnSpc>
            </a:pPr>
            <a:endParaRPr lang="en-US" sz="2500">
              <a:solidFill>
                <a:srgbClr val="48601C"/>
              </a:solidFill>
              <a:latin typeface="TT Hoves Bold"/>
            </a:endParaRPr>
          </a:p>
          <a:p>
            <a:pPr algn="l">
              <a:lnSpc>
                <a:spcPts val="3500"/>
              </a:lnSpc>
            </a:pPr>
            <a:r>
              <a:rPr lang="en-US" sz="2500">
                <a:solidFill>
                  <a:srgbClr val="48601C"/>
                </a:solidFill>
                <a:latin typeface="TT Hoves Bold"/>
              </a:rPr>
              <a:t>Rescaling Layer: </a:t>
            </a:r>
            <a:r>
              <a:rPr lang="en-US" sz="2500">
                <a:solidFill>
                  <a:srgbClr val="48601C"/>
                </a:solidFill>
                <a:latin typeface="TT Hoves"/>
              </a:rPr>
              <a:t>Normalizes pixel values to [0, 1].</a:t>
            </a:r>
          </a:p>
          <a:p>
            <a:pPr algn="l">
              <a:lnSpc>
                <a:spcPts val="1120"/>
              </a:lnSpc>
            </a:pPr>
            <a:endParaRPr lang="en-US" sz="2500">
              <a:solidFill>
                <a:srgbClr val="48601C"/>
              </a:solidFill>
              <a:latin typeface="TT Hoves"/>
            </a:endParaRPr>
          </a:p>
          <a:p>
            <a:pPr algn="l">
              <a:lnSpc>
                <a:spcPts val="3500"/>
              </a:lnSpc>
            </a:pPr>
            <a:r>
              <a:rPr lang="en-US" sz="2500">
                <a:solidFill>
                  <a:srgbClr val="48601C"/>
                </a:solidFill>
                <a:latin typeface="TT Hoves"/>
              </a:rPr>
              <a:t>Ensures consistent input by scaling pixel values from 0-255 to a normalized range suitable for training.</a:t>
            </a:r>
          </a:p>
          <a:p>
            <a:pPr algn="l">
              <a:lnSpc>
                <a:spcPts val="3500"/>
              </a:lnSpc>
            </a:pPr>
            <a:endParaRPr lang="en-US" sz="2500">
              <a:solidFill>
                <a:srgbClr val="48601C"/>
              </a:solidFill>
              <a:latin typeface="TT Hoves"/>
            </a:endParaRPr>
          </a:p>
          <a:p>
            <a:pPr algn="l">
              <a:lnSpc>
                <a:spcPts val="3500"/>
              </a:lnSpc>
            </a:pPr>
            <a:r>
              <a:rPr lang="en-US" sz="2500">
                <a:solidFill>
                  <a:srgbClr val="48601C"/>
                </a:solidFill>
                <a:latin typeface="TT Hoves Bold"/>
              </a:rPr>
              <a:t>Convolutional Layers:</a:t>
            </a:r>
            <a:r>
              <a:rPr lang="en-US" sz="2500">
                <a:solidFill>
                  <a:srgbClr val="48601C"/>
                </a:solidFill>
                <a:latin typeface="TT Hoves"/>
              </a:rPr>
              <a:t> Extracts features using multiple filters. </a:t>
            </a:r>
          </a:p>
          <a:p>
            <a:pPr algn="l">
              <a:lnSpc>
                <a:spcPts val="1120"/>
              </a:lnSpc>
            </a:pPr>
            <a:endParaRPr lang="en-US" sz="2500">
              <a:solidFill>
                <a:srgbClr val="48601C"/>
              </a:solidFill>
              <a:latin typeface="TT Hoves"/>
            </a:endParaRPr>
          </a:p>
          <a:p>
            <a:pPr algn="l">
              <a:lnSpc>
                <a:spcPts val="3500"/>
              </a:lnSpc>
            </a:pPr>
            <a:r>
              <a:rPr lang="en-US" sz="2500">
                <a:solidFill>
                  <a:srgbClr val="48601C"/>
                </a:solidFill>
                <a:latin typeface="TT Hoves"/>
              </a:rPr>
              <a:t>Filters slide over the input image to extract different features like edges or textures</a:t>
            </a:r>
          </a:p>
          <a:p>
            <a:pPr algn="l">
              <a:lnSpc>
                <a:spcPts val="3500"/>
              </a:lnSpc>
            </a:pPr>
            <a:endParaRPr lang="en-US" sz="2500">
              <a:solidFill>
                <a:srgbClr val="48601C"/>
              </a:solidFill>
              <a:latin typeface="TT Hoves"/>
            </a:endParaRPr>
          </a:p>
          <a:p>
            <a:pPr algn="l">
              <a:lnSpc>
                <a:spcPts val="3500"/>
              </a:lnSpc>
            </a:pPr>
            <a:r>
              <a:rPr lang="en-US" sz="2500">
                <a:solidFill>
                  <a:srgbClr val="48601C"/>
                </a:solidFill>
                <a:latin typeface="TT Hoves Bold"/>
              </a:rPr>
              <a:t>MaxPooling Layers: </a:t>
            </a:r>
            <a:r>
              <a:rPr lang="en-US" sz="2500">
                <a:solidFill>
                  <a:srgbClr val="48601C"/>
                </a:solidFill>
                <a:latin typeface="TT Hoves"/>
              </a:rPr>
              <a:t>Reduces dimensions to capture essential features. </a:t>
            </a:r>
          </a:p>
          <a:p>
            <a:pPr algn="l">
              <a:lnSpc>
                <a:spcPts val="3500"/>
              </a:lnSpc>
            </a:pPr>
            <a:endParaRPr lang="en-US" sz="2500">
              <a:solidFill>
                <a:srgbClr val="48601C"/>
              </a:solidFill>
              <a:latin typeface="TT Hoves"/>
            </a:endParaRPr>
          </a:p>
          <a:p>
            <a:pPr algn="l">
              <a:lnSpc>
                <a:spcPts val="3500"/>
              </a:lnSpc>
            </a:pPr>
            <a:r>
              <a:rPr lang="en-US" sz="2500">
                <a:solidFill>
                  <a:srgbClr val="48601C"/>
                </a:solidFill>
                <a:latin typeface="TT Hoves"/>
              </a:rPr>
              <a:t>Downsampling feature maps to capture essential information and reduce computational complexity.</a:t>
            </a:r>
          </a:p>
        </p:txBody>
      </p:sp>
      <p:sp>
        <p:nvSpPr>
          <p:cNvPr id="8" name="TextBox 8"/>
          <p:cNvSpPr txBox="1"/>
          <p:nvPr/>
        </p:nvSpPr>
        <p:spPr>
          <a:xfrm>
            <a:off x="185744" y="7260353"/>
            <a:ext cx="10590881" cy="2789693"/>
          </a:xfrm>
          <a:prstGeom prst="rect">
            <a:avLst/>
          </a:prstGeom>
        </p:spPr>
        <p:txBody>
          <a:bodyPr lIns="0" tIns="0" rIns="0" bIns="0" rtlCol="0" anchor="t">
            <a:spAutoFit/>
          </a:bodyPr>
          <a:lstStyle/>
          <a:p>
            <a:pPr algn="l">
              <a:lnSpc>
                <a:spcPts val="3271"/>
              </a:lnSpc>
            </a:pPr>
            <a:r>
              <a:rPr lang="en-US" sz="2336">
                <a:solidFill>
                  <a:srgbClr val="48601C"/>
                </a:solidFill>
                <a:latin typeface="TT Hoves Bold"/>
              </a:rPr>
              <a:t>Dropout Layer: </a:t>
            </a:r>
            <a:r>
              <a:rPr lang="en-US" sz="2336">
                <a:solidFill>
                  <a:srgbClr val="48601C"/>
                </a:solidFill>
                <a:latin typeface="TT Hoves"/>
              </a:rPr>
              <a:t>decreases overfitting by randomly dropping neurons during training.</a:t>
            </a:r>
          </a:p>
          <a:p>
            <a:pPr algn="l">
              <a:lnSpc>
                <a:spcPts val="1120"/>
              </a:lnSpc>
            </a:pPr>
            <a:endParaRPr lang="en-US" sz="2336">
              <a:solidFill>
                <a:srgbClr val="48601C"/>
              </a:solidFill>
              <a:latin typeface="TT Hoves"/>
            </a:endParaRPr>
          </a:p>
          <a:p>
            <a:pPr algn="l">
              <a:lnSpc>
                <a:spcPts val="3717"/>
              </a:lnSpc>
            </a:pPr>
            <a:endParaRPr lang="en-US" sz="2336">
              <a:solidFill>
                <a:srgbClr val="48601C"/>
              </a:solidFill>
              <a:latin typeface="TT Hoves"/>
            </a:endParaRPr>
          </a:p>
          <a:p>
            <a:pPr algn="l">
              <a:lnSpc>
                <a:spcPts val="3271"/>
              </a:lnSpc>
            </a:pPr>
            <a:r>
              <a:rPr lang="en-US" sz="2336">
                <a:solidFill>
                  <a:srgbClr val="48601C"/>
                </a:solidFill>
                <a:latin typeface="TT Hoves Bold"/>
              </a:rPr>
              <a:t>Fully Connected Layers:</a:t>
            </a:r>
            <a:r>
              <a:rPr lang="en-US" sz="2336">
                <a:solidFill>
                  <a:srgbClr val="48601C"/>
                </a:solidFill>
                <a:latin typeface="TT Hoves"/>
              </a:rPr>
              <a:t> Performs classification based on extracted features.</a:t>
            </a:r>
          </a:p>
          <a:p>
            <a:pPr algn="l">
              <a:lnSpc>
                <a:spcPts val="1120"/>
              </a:lnSpc>
            </a:pPr>
            <a:endParaRPr lang="en-US" sz="2336">
              <a:solidFill>
                <a:srgbClr val="48601C"/>
              </a:solidFill>
              <a:latin typeface="TT Hoves"/>
            </a:endParaRPr>
          </a:p>
          <a:p>
            <a:pPr algn="l">
              <a:lnSpc>
                <a:spcPts val="3271"/>
              </a:lnSpc>
            </a:pPr>
            <a:r>
              <a:rPr lang="en-US" sz="2336">
                <a:solidFill>
                  <a:srgbClr val="48601C"/>
                </a:solidFill>
                <a:latin typeface="TT Hoves"/>
              </a:rPr>
              <a:t>Dense layers integrate extracted features to classify images into disease categories.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BEB"/>
        </a:solidFill>
        <a:effectLst/>
      </p:bgPr>
    </p:bg>
    <p:spTree>
      <p:nvGrpSpPr>
        <p:cNvPr id="1" name=""/>
        <p:cNvGrpSpPr/>
        <p:nvPr/>
      </p:nvGrpSpPr>
      <p:grpSpPr>
        <a:xfrm>
          <a:off x="0" y="0"/>
          <a:ext cx="0" cy="0"/>
          <a:chOff x="0" y="0"/>
          <a:chExt cx="0" cy="0"/>
        </a:xfrm>
      </p:grpSpPr>
      <p:sp>
        <p:nvSpPr>
          <p:cNvPr id="2" name="AutoShape 2"/>
          <p:cNvSpPr/>
          <p:nvPr/>
        </p:nvSpPr>
        <p:spPr>
          <a:xfrm flipH="1">
            <a:off x="251543" y="1171976"/>
            <a:ext cx="8801100" cy="14288"/>
          </a:xfrm>
          <a:prstGeom prst="line">
            <a:avLst/>
          </a:prstGeom>
          <a:ln w="28575" cap="flat">
            <a:solidFill>
              <a:srgbClr val="48601C"/>
            </a:solidFill>
            <a:prstDash val="solid"/>
            <a:headEnd type="none" w="sm" len="sm"/>
            <a:tailEnd type="none" w="sm" len="sm"/>
          </a:ln>
        </p:spPr>
      </p:sp>
      <p:sp>
        <p:nvSpPr>
          <p:cNvPr id="3" name="Freeform 3"/>
          <p:cNvSpPr/>
          <p:nvPr/>
        </p:nvSpPr>
        <p:spPr>
          <a:xfrm>
            <a:off x="7003232" y="1925077"/>
            <a:ext cx="10692381" cy="1050298"/>
          </a:xfrm>
          <a:custGeom>
            <a:avLst/>
            <a:gdLst/>
            <a:ahLst/>
            <a:cxnLst/>
            <a:rect l="l" t="t" r="r" b="b"/>
            <a:pathLst>
              <a:path w="10692381" h="1050298">
                <a:moveTo>
                  <a:pt x="0" y="0"/>
                </a:moveTo>
                <a:lnTo>
                  <a:pt x="10692381" y="0"/>
                </a:lnTo>
                <a:lnTo>
                  <a:pt x="10692381" y="1050298"/>
                </a:lnTo>
                <a:lnTo>
                  <a:pt x="0" y="1050298"/>
                </a:lnTo>
                <a:lnTo>
                  <a:pt x="0" y="0"/>
                </a:lnTo>
                <a:close/>
              </a:path>
            </a:pathLst>
          </a:custGeom>
          <a:blipFill>
            <a:blip r:embed="rId2"/>
            <a:stretch>
              <a:fillRect/>
            </a:stretch>
          </a:blipFill>
        </p:spPr>
      </p:sp>
      <p:sp>
        <p:nvSpPr>
          <p:cNvPr id="4" name="Freeform 4"/>
          <p:cNvSpPr/>
          <p:nvPr/>
        </p:nvSpPr>
        <p:spPr>
          <a:xfrm>
            <a:off x="251543" y="3219639"/>
            <a:ext cx="12097880" cy="6599261"/>
          </a:xfrm>
          <a:custGeom>
            <a:avLst/>
            <a:gdLst/>
            <a:ahLst/>
            <a:cxnLst/>
            <a:rect l="l" t="t" r="r" b="b"/>
            <a:pathLst>
              <a:path w="12097880" h="6599261">
                <a:moveTo>
                  <a:pt x="0" y="0"/>
                </a:moveTo>
                <a:lnTo>
                  <a:pt x="12097880" y="0"/>
                </a:lnTo>
                <a:lnTo>
                  <a:pt x="12097880" y="6599260"/>
                </a:lnTo>
                <a:lnTo>
                  <a:pt x="0" y="6599260"/>
                </a:lnTo>
                <a:lnTo>
                  <a:pt x="0" y="0"/>
                </a:lnTo>
                <a:close/>
              </a:path>
            </a:pathLst>
          </a:custGeom>
          <a:blipFill>
            <a:blip r:embed="rId3"/>
            <a:stretch>
              <a:fillRect t="-912" b="-912"/>
            </a:stretch>
          </a:blipFill>
        </p:spPr>
      </p:sp>
      <p:sp>
        <p:nvSpPr>
          <p:cNvPr id="5" name="TextBox 5"/>
          <p:cNvSpPr txBox="1"/>
          <p:nvPr/>
        </p:nvSpPr>
        <p:spPr>
          <a:xfrm>
            <a:off x="468380" y="-152400"/>
            <a:ext cx="8166830" cy="1324376"/>
          </a:xfrm>
          <a:prstGeom prst="rect">
            <a:avLst/>
          </a:prstGeom>
        </p:spPr>
        <p:txBody>
          <a:bodyPr lIns="0" tIns="0" rIns="0" bIns="0" rtlCol="0" anchor="t">
            <a:spAutoFit/>
          </a:bodyPr>
          <a:lstStyle/>
          <a:p>
            <a:pPr algn="l">
              <a:lnSpc>
                <a:spcPts val="10832"/>
              </a:lnSpc>
              <a:spcBef>
                <a:spcPct val="0"/>
              </a:spcBef>
            </a:pPr>
            <a:r>
              <a:rPr lang="en-US" sz="7737">
                <a:solidFill>
                  <a:srgbClr val="48601C"/>
                </a:solidFill>
                <a:latin typeface="Noto Serif Display ExtraCondensed Bold Italics"/>
              </a:rPr>
              <a:t>Training the Model</a:t>
            </a:r>
          </a:p>
        </p:txBody>
      </p:sp>
      <p:sp>
        <p:nvSpPr>
          <p:cNvPr id="6" name="TextBox 6"/>
          <p:cNvSpPr txBox="1"/>
          <p:nvPr/>
        </p:nvSpPr>
        <p:spPr>
          <a:xfrm>
            <a:off x="13479922" y="124094"/>
            <a:ext cx="9525" cy="662487"/>
          </a:xfrm>
          <a:prstGeom prst="rect">
            <a:avLst/>
          </a:prstGeom>
        </p:spPr>
        <p:txBody>
          <a:bodyPr lIns="0" tIns="0" rIns="0" bIns="0" rtlCol="0" anchor="t">
            <a:spAutoFit/>
          </a:bodyPr>
          <a:lstStyle/>
          <a:p>
            <a:pPr algn="ctr">
              <a:lnSpc>
                <a:spcPts val="5484"/>
              </a:lnSpc>
            </a:pPr>
            <a:endParaRPr/>
          </a:p>
        </p:txBody>
      </p:sp>
      <p:sp>
        <p:nvSpPr>
          <p:cNvPr id="7" name="TextBox 7"/>
          <p:cNvSpPr txBox="1"/>
          <p:nvPr/>
        </p:nvSpPr>
        <p:spPr>
          <a:xfrm>
            <a:off x="0" y="1524401"/>
            <a:ext cx="15470979" cy="1450974"/>
          </a:xfrm>
          <a:prstGeom prst="rect">
            <a:avLst/>
          </a:prstGeom>
        </p:spPr>
        <p:txBody>
          <a:bodyPr lIns="0" tIns="0" rIns="0" bIns="0" rtlCol="0" anchor="t">
            <a:spAutoFit/>
          </a:bodyPr>
          <a:lstStyle/>
          <a:p>
            <a:pPr marL="539754" lvl="1" indent="-269877" algn="l">
              <a:lnSpc>
                <a:spcPts val="3500"/>
              </a:lnSpc>
              <a:buFont typeface="Arial"/>
              <a:buChar char="•"/>
            </a:pPr>
            <a:r>
              <a:rPr lang="en-US" sz="2500">
                <a:solidFill>
                  <a:srgbClr val="48601C"/>
                </a:solidFill>
                <a:latin typeface="TT Hoves"/>
              </a:rPr>
              <a:t>The model was compiled with the</a:t>
            </a:r>
            <a:r>
              <a:rPr lang="en-US" sz="2500">
                <a:solidFill>
                  <a:srgbClr val="48601C"/>
                </a:solidFill>
                <a:latin typeface="TT Hoves Bold"/>
              </a:rPr>
              <a:t> Adam optimizer</a:t>
            </a:r>
            <a:r>
              <a:rPr lang="en-US" sz="2500">
                <a:solidFill>
                  <a:srgbClr val="48601C"/>
                </a:solidFill>
                <a:latin typeface="TT Hoves"/>
              </a:rPr>
              <a:t>, </a:t>
            </a:r>
            <a:r>
              <a:rPr lang="en-US" sz="2500">
                <a:solidFill>
                  <a:srgbClr val="48601C"/>
                </a:solidFill>
                <a:latin typeface="TT Hoves Bold"/>
              </a:rPr>
              <a:t>categorical crossentropy loss function</a:t>
            </a:r>
            <a:r>
              <a:rPr lang="en-US" sz="2500">
                <a:solidFill>
                  <a:srgbClr val="48601C"/>
                </a:solidFill>
                <a:latin typeface="TT Hoves"/>
              </a:rPr>
              <a:t>, and </a:t>
            </a:r>
            <a:r>
              <a:rPr lang="en-US" sz="2500">
                <a:solidFill>
                  <a:srgbClr val="48601C"/>
                </a:solidFill>
                <a:latin typeface="TT Hoves Bold"/>
              </a:rPr>
              <a:t>accuracy</a:t>
            </a:r>
            <a:r>
              <a:rPr lang="en-US" sz="2500">
                <a:solidFill>
                  <a:srgbClr val="48601C"/>
                </a:solidFill>
                <a:latin typeface="TT Hoves"/>
              </a:rPr>
              <a:t> metrics. </a:t>
            </a:r>
          </a:p>
          <a:p>
            <a:pPr algn="l">
              <a:lnSpc>
                <a:spcPts val="1260"/>
              </a:lnSpc>
            </a:pPr>
            <a:endParaRPr lang="en-US" sz="2500">
              <a:solidFill>
                <a:srgbClr val="48601C"/>
              </a:solidFill>
              <a:latin typeface="TT Hoves"/>
            </a:endParaRPr>
          </a:p>
          <a:p>
            <a:pPr marL="539754" lvl="1" indent="-269877" algn="l">
              <a:lnSpc>
                <a:spcPts val="3500"/>
              </a:lnSpc>
              <a:buFont typeface="Arial"/>
              <a:buChar char="•"/>
            </a:pPr>
            <a:r>
              <a:rPr lang="en-US" sz="2500">
                <a:solidFill>
                  <a:srgbClr val="48601C"/>
                </a:solidFill>
                <a:latin typeface="TT Hoves"/>
              </a:rPr>
              <a:t>Training process was done in </a:t>
            </a:r>
            <a:r>
              <a:rPr lang="en-US" sz="2500">
                <a:solidFill>
                  <a:srgbClr val="48601C"/>
                </a:solidFill>
                <a:latin typeface="TT Hoves Bold"/>
              </a:rPr>
              <a:t>10 epochs.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BEB"/>
        </a:solidFill>
        <a:effectLst/>
      </p:bgPr>
    </p:bg>
    <p:spTree>
      <p:nvGrpSpPr>
        <p:cNvPr id="1" name=""/>
        <p:cNvGrpSpPr/>
        <p:nvPr/>
      </p:nvGrpSpPr>
      <p:grpSpPr>
        <a:xfrm>
          <a:off x="0" y="0"/>
          <a:ext cx="0" cy="0"/>
          <a:chOff x="0" y="0"/>
          <a:chExt cx="0" cy="0"/>
        </a:xfrm>
      </p:grpSpPr>
      <p:sp>
        <p:nvSpPr>
          <p:cNvPr id="2" name="AutoShape 2"/>
          <p:cNvSpPr/>
          <p:nvPr/>
        </p:nvSpPr>
        <p:spPr>
          <a:xfrm flipH="1">
            <a:off x="251543" y="1171976"/>
            <a:ext cx="8801100" cy="14288"/>
          </a:xfrm>
          <a:prstGeom prst="line">
            <a:avLst/>
          </a:prstGeom>
          <a:ln w="28575" cap="flat">
            <a:solidFill>
              <a:srgbClr val="48601C"/>
            </a:solidFill>
            <a:prstDash val="solid"/>
            <a:headEnd type="none" w="sm" len="sm"/>
            <a:tailEnd type="none" w="sm" len="sm"/>
          </a:ln>
        </p:spPr>
      </p:sp>
      <p:sp>
        <p:nvSpPr>
          <p:cNvPr id="3" name="Freeform 3"/>
          <p:cNvSpPr/>
          <p:nvPr/>
        </p:nvSpPr>
        <p:spPr>
          <a:xfrm>
            <a:off x="3351305" y="2067114"/>
            <a:ext cx="11093722" cy="7913081"/>
          </a:xfrm>
          <a:custGeom>
            <a:avLst/>
            <a:gdLst/>
            <a:ahLst/>
            <a:cxnLst/>
            <a:rect l="l" t="t" r="r" b="b"/>
            <a:pathLst>
              <a:path w="11093722" h="7913081">
                <a:moveTo>
                  <a:pt x="0" y="0"/>
                </a:moveTo>
                <a:lnTo>
                  <a:pt x="11093721" y="0"/>
                </a:lnTo>
                <a:lnTo>
                  <a:pt x="11093721" y="7913081"/>
                </a:lnTo>
                <a:lnTo>
                  <a:pt x="0" y="7913081"/>
                </a:lnTo>
                <a:lnTo>
                  <a:pt x="0" y="0"/>
                </a:lnTo>
                <a:close/>
              </a:path>
            </a:pathLst>
          </a:custGeom>
          <a:blipFill>
            <a:blip r:embed="rId2"/>
            <a:stretch>
              <a:fillRect/>
            </a:stretch>
          </a:blipFill>
        </p:spPr>
      </p:sp>
      <p:sp>
        <p:nvSpPr>
          <p:cNvPr id="4" name="TextBox 4"/>
          <p:cNvSpPr txBox="1"/>
          <p:nvPr/>
        </p:nvSpPr>
        <p:spPr>
          <a:xfrm>
            <a:off x="468380" y="-152400"/>
            <a:ext cx="8166830" cy="1324376"/>
          </a:xfrm>
          <a:prstGeom prst="rect">
            <a:avLst/>
          </a:prstGeom>
        </p:spPr>
        <p:txBody>
          <a:bodyPr lIns="0" tIns="0" rIns="0" bIns="0" rtlCol="0" anchor="t">
            <a:spAutoFit/>
          </a:bodyPr>
          <a:lstStyle/>
          <a:p>
            <a:pPr algn="l">
              <a:lnSpc>
                <a:spcPts val="10832"/>
              </a:lnSpc>
              <a:spcBef>
                <a:spcPct val="0"/>
              </a:spcBef>
            </a:pPr>
            <a:r>
              <a:rPr lang="en-US" sz="7737">
                <a:solidFill>
                  <a:srgbClr val="48601C"/>
                </a:solidFill>
                <a:latin typeface="Noto Serif Display ExtraCondensed Bold Italics"/>
              </a:rPr>
              <a:t>Evaluate the Model</a:t>
            </a:r>
          </a:p>
        </p:txBody>
      </p:sp>
      <p:sp>
        <p:nvSpPr>
          <p:cNvPr id="5" name="TextBox 5"/>
          <p:cNvSpPr txBox="1"/>
          <p:nvPr/>
        </p:nvSpPr>
        <p:spPr>
          <a:xfrm>
            <a:off x="13479922" y="124094"/>
            <a:ext cx="9525" cy="662487"/>
          </a:xfrm>
          <a:prstGeom prst="rect">
            <a:avLst/>
          </a:prstGeom>
        </p:spPr>
        <p:txBody>
          <a:bodyPr lIns="0" tIns="0" rIns="0" bIns="0" rtlCol="0" anchor="t">
            <a:spAutoFit/>
          </a:bodyPr>
          <a:lstStyle/>
          <a:p>
            <a:pPr algn="ctr">
              <a:lnSpc>
                <a:spcPts val="5484"/>
              </a:lnSpc>
            </a:pPr>
            <a:endParaRPr/>
          </a:p>
        </p:txBody>
      </p:sp>
      <p:sp>
        <p:nvSpPr>
          <p:cNvPr id="6" name="TextBox 6"/>
          <p:cNvSpPr txBox="1"/>
          <p:nvPr/>
        </p:nvSpPr>
        <p:spPr>
          <a:xfrm>
            <a:off x="251543" y="1397189"/>
            <a:ext cx="17898239" cy="422274"/>
          </a:xfrm>
          <a:prstGeom prst="rect">
            <a:avLst/>
          </a:prstGeom>
        </p:spPr>
        <p:txBody>
          <a:bodyPr lIns="0" tIns="0" rIns="0" bIns="0" rtlCol="0" anchor="t">
            <a:spAutoFit/>
          </a:bodyPr>
          <a:lstStyle/>
          <a:p>
            <a:pPr algn="l">
              <a:lnSpc>
                <a:spcPts val="3500"/>
              </a:lnSpc>
            </a:pPr>
            <a:r>
              <a:rPr lang="en-US" sz="2500">
                <a:solidFill>
                  <a:srgbClr val="48601C"/>
                </a:solidFill>
                <a:latin typeface="TT Hoves"/>
              </a:rPr>
              <a:t>Graphs depicting </a:t>
            </a:r>
            <a:r>
              <a:rPr lang="en-US" sz="2500">
                <a:solidFill>
                  <a:srgbClr val="48601C"/>
                </a:solidFill>
                <a:latin typeface="TT Hoves Bold"/>
              </a:rPr>
              <a:t>training and validation accuracy</a:t>
            </a:r>
            <a:r>
              <a:rPr lang="en-US" sz="2500">
                <a:solidFill>
                  <a:srgbClr val="48601C"/>
                </a:solidFill>
                <a:latin typeface="TT Hoves"/>
              </a:rPr>
              <a:t>, as well as </a:t>
            </a:r>
            <a:r>
              <a:rPr lang="en-US" sz="2500">
                <a:solidFill>
                  <a:srgbClr val="48601C"/>
                </a:solidFill>
                <a:latin typeface="TT Hoves Bold"/>
              </a:rPr>
              <a:t>loss</a:t>
            </a:r>
            <a:r>
              <a:rPr lang="en-US" sz="2500">
                <a:solidFill>
                  <a:srgbClr val="48601C"/>
                </a:solidFill>
                <a:latin typeface="TT Hoves"/>
              </a:rPr>
              <a:t>, were plotted to visualize model performance over epochs.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633</Words>
  <Application>Microsoft Office PowerPoint</Application>
  <PresentationFormat>Özel</PresentationFormat>
  <Paragraphs>79</Paragraphs>
  <Slides>14</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14</vt:i4>
      </vt:variant>
    </vt:vector>
  </HeadingPairs>
  <TitlesOfParts>
    <vt:vector size="22" baseType="lpstr">
      <vt:lpstr>Noto Serif Display ExtraCondensed Bold Italics</vt:lpstr>
      <vt:lpstr>TT Hoves Bold</vt:lpstr>
      <vt:lpstr>Arial</vt:lpstr>
      <vt:lpstr>Abril Fatface</vt:lpstr>
      <vt:lpstr>Calibri</vt:lpstr>
      <vt:lpstr>Canva Sans</vt:lpstr>
      <vt:lpstr>TT Hoves</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Disease Detection</dc:title>
  <cp:lastModifiedBy>DELL</cp:lastModifiedBy>
  <cp:revision>2</cp:revision>
  <dcterms:created xsi:type="dcterms:W3CDTF">2006-08-16T00:00:00Z</dcterms:created>
  <dcterms:modified xsi:type="dcterms:W3CDTF">2024-05-17T16:33:43Z</dcterms:modified>
  <dc:identifier>DAGFZ5ISfR0</dc:identifier>
</cp:coreProperties>
</file>