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27b8bbce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27b8bbc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b779408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b779408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bfb1c3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bfb1c3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bfb1c3af_0_1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bfb1c3af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27b8bbc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27b8b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27b8bbce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27b8bb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27b8bbce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27b8bb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b779408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b779408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27b8bbce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27b8bbc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27b8bbce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27b8bbc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b779408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b779408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urasj/octosign" TargetMode="External"/><Relationship Id="rId4" Type="http://schemas.openxmlformats.org/officeDocument/2006/relationships/hyperlink" Target="https://thesis.science.upjs.sk/~jdura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humanities-digital-library.org/index.php/hdl/catalog/view/electronicsignatures/1/86-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urasj/octosign/wiki/Requirements" TargetMode="External"/><Relationship Id="rId4" Type="http://schemas.openxmlformats.org/officeDocument/2006/relationships/hyperlink" Target="https://github.com/durasj/octosign/wiki/Backend-spec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1032875"/>
            <a:ext cx="8520600" cy="17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>
                <a:solidFill>
                  <a:srgbClr val="1A1F33"/>
                </a:solidFill>
              </a:rPr>
              <a:t>Open electronic signature software</a:t>
            </a:r>
            <a:endParaRPr sz="4800">
              <a:solidFill>
                <a:srgbClr val="1A1F33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45375" y="3390501"/>
            <a:ext cx="4242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sk" sz="2400">
                <a:solidFill>
                  <a:srgbClr val="1A1F33"/>
                </a:solidFill>
                <a:latin typeface="Roboto"/>
                <a:ea typeface="Roboto"/>
                <a:cs typeface="Roboto"/>
                <a:sym typeface="Roboto"/>
              </a:rPr>
              <a:t>Author: Jakub Ďuraš</a:t>
            </a:r>
            <a:endParaRPr sz="2400">
              <a:solidFill>
                <a:srgbClr val="1A1F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sk" sz="2400">
                <a:solidFill>
                  <a:srgbClr val="1A1F33"/>
                </a:solidFill>
                <a:latin typeface="Roboto"/>
                <a:ea typeface="Roboto"/>
                <a:cs typeface="Roboto"/>
                <a:sym typeface="Roboto"/>
              </a:rPr>
              <a:t>Tutor: RNDr. Viliam Kačala</a:t>
            </a:r>
            <a:endParaRPr sz="2400">
              <a:solidFill>
                <a:srgbClr val="1A1F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354" y="3334475"/>
            <a:ext cx="1461951" cy="144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F3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609700" y="3638250"/>
            <a:ext cx="1634100" cy="9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ARCHITECTURE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grpSp>
        <p:nvGrpSpPr>
          <p:cNvPr id="146" name="Google Shape;146;p25"/>
          <p:cNvGrpSpPr/>
          <p:nvPr/>
        </p:nvGrpSpPr>
        <p:grpSpPr>
          <a:xfrm>
            <a:off x="720419" y="2859685"/>
            <a:ext cx="452420" cy="433992"/>
            <a:chOff x="5233525" y="4954450"/>
            <a:chExt cx="538275" cy="516350"/>
          </a:xfrm>
        </p:grpSpPr>
        <p:sp>
          <p:nvSpPr>
            <p:cNvPr id="147" name="Google Shape;147;p2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</p:grpSp>
      <p:sp>
        <p:nvSpPr>
          <p:cNvPr id="158" name="Google Shape;158;p25"/>
          <p:cNvSpPr/>
          <p:nvPr/>
        </p:nvSpPr>
        <p:spPr>
          <a:xfrm>
            <a:off x="2914875" y="1853875"/>
            <a:ext cx="2400600" cy="1569000"/>
          </a:xfrm>
          <a:prstGeom prst="rect">
            <a:avLst/>
          </a:prstGeom>
          <a:solidFill>
            <a:srgbClr val="EBEEF4"/>
          </a:solidFill>
          <a:ln cap="flat" cmpd="sng" w="1905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rPr>
              <a:t>UNIFIED UI</a:t>
            </a:r>
            <a:endParaRPr sz="2400">
              <a:solidFill>
                <a:srgbClr val="00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1A1F33"/>
                </a:solidFill>
                <a:latin typeface="Karla"/>
                <a:ea typeface="Karla"/>
                <a:cs typeface="Karla"/>
                <a:sym typeface="Karla"/>
              </a:rPr>
              <a:t>Electron, MIT</a:t>
            </a:r>
            <a:endParaRPr sz="1800">
              <a:solidFill>
                <a:srgbClr val="1A1F3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6048149" y="784975"/>
            <a:ext cx="2872200" cy="1122300"/>
          </a:xfrm>
          <a:prstGeom prst="rect">
            <a:avLst/>
          </a:prstGeom>
          <a:solidFill>
            <a:srgbClr val="EBEEF4"/>
          </a:solidFill>
          <a:ln cap="flat" cmpd="sng" w="1905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rPr>
              <a:t>Signing Backend - </a:t>
            </a:r>
            <a:r>
              <a:rPr lang="sk">
                <a:latin typeface="Karla"/>
                <a:ea typeface="Karla"/>
                <a:cs typeface="Karla"/>
                <a:sym typeface="Karla"/>
              </a:rPr>
              <a:t>eIDAS DSS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JAVA - DSS EU framework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LGPL v2.1 license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60" name="Google Shape;160;p25"/>
          <p:cNvCxnSpPr>
            <a:endCxn id="159" idx="1"/>
          </p:cNvCxnSpPr>
          <p:nvPr/>
        </p:nvCxnSpPr>
        <p:spPr>
          <a:xfrm flipH="1" rot="10800000">
            <a:off x="5337749" y="1346125"/>
            <a:ext cx="710400" cy="687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BEEF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1" name="Google Shape;161;p25"/>
          <p:cNvSpPr/>
          <p:nvPr/>
        </p:nvSpPr>
        <p:spPr>
          <a:xfrm>
            <a:off x="6048149" y="2077525"/>
            <a:ext cx="2872200" cy="1122300"/>
          </a:xfrm>
          <a:prstGeom prst="rect">
            <a:avLst/>
          </a:prstGeom>
          <a:solidFill>
            <a:srgbClr val="EBEEF4"/>
          </a:solidFill>
          <a:ln cap="flat" cmpd="sng" w="1905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rPr>
              <a:t>Signing Backend - </a:t>
            </a:r>
            <a:r>
              <a:rPr lang="sk">
                <a:latin typeface="Karla"/>
                <a:ea typeface="Karla"/>
                <a:cs typeface="Karla"/>
                <a:sym typeface="Karla"/>
              </a:rPr>
              <a:t>Image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Go - unipdf library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MIT license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6048149" y="3370075"/>
            <a:ext cx="2872200" cy="1122300"/>
          </a:xfrm>
          <a:prstGeom prst="rect">
            <a:avLst/>
          </a:prstGeom>
          <a:solidFill>
            <a:srgbClr val="EBEEF4"/>
          </a:solidFill>
          <a:ln cap="flat" cmpd="sng" w="1905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rPr>
              <a:t>Signing Backend - </a:t>
            </a:r>
            <a:r>
              <a:rPr lang="sk">
                <a:latin typeface="Karla"/>
                <a:ea typeface="Karla"/>
                <a:cs typeface="Karla"/>
                <a:sym typeface="Karla"/>
              </a:rPr>
              <a:t>Contributed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Any language, library, framework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Karla"/>
                <a:ea typeface="Karla"/>
                <a:cs typeface="Karla"/>
                <a:sym typeface="Karla"/>
              </a:rPr>
              <a:t>Any license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63" name="Google Shape;163;p25"/>
          <p:cNvCxnSpPr>
            <a:stCxn id="158" idx="3"/>
            <a:endCxn id="161" idx="1"/>
          </p:cNvCxnSpPr>
          <p:nvPr/>
        </p:nvCxnSpPr>
        <p:spPr>
          <a:xfrm>
            <a:off x="5315475" y="2638375"/>
            <a:ext cx="7326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EBEEF4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4" name="Google Shape;164;p25"/>
          <p:cNvCxnSpPr>
            <a:endCxn id="162" idx="1"/>
          </p:cNvCxnSpPr>
          <p:nvPr/>
        </p:nvCxnSpPr>
        <p:spPr>
          <a:xfrm>
            <a:off x="5337749" y="3229525"/>
            <a:ext cx="710400" cy="70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BEEF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5" name="Google Shape;165;p25"/>
          <p:cNvSpPr txBox="1"/>
          <p:nvPr/>
        </p:nvSpPr>
        <p:spPr>
          <a:xfrm>
            <a:off x="5413493" y="2179452"/>
            <a:ext cx="603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EBEEF4"/>
                </a:solidFill>
                <a:latin typeface="Karla"/>
                <a:ea typeface="Karla"/>
                <a:cs typeface="Karla"/>
                <a:sym typeface="Karla"/>
              </a:rPr>
              <a:t>STD</a:t>
            </a:r>
            <a:endParaRPr sz="1800">
              <a:solidFill>
                <a:srgbClr val="EBEEF4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413493" y="2602970"/>
            <a:ext cx="603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EBEEF4"/>
                </a:solidFill>
                <a:latin typeface="Karla"/>
                <a:ea typeface="Karla"/>
                <a:cs typeface="Karla"/>
                <a:sym typeface="Karla"/>
              </a:rPr>
              <a:t>I/O</a:t>
            </a:r>
            <a:endParaRPr sz="1800">
              <a:solidFill>
                <a:srgbClr val="EBEEF4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F3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1A1F33"/>
                </a:solidFill>
              </a:rPr>
              <a:t>Plan </a:t>
            </a:r>
            <a:r>
              <a:rPr lang="sk"/>
              <a:t>for the current term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838250" y="1504950"/>
            <a:ext cx="53241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latin typeface="Roboto"/>
                <a:ea typeface="Roboto"/>
                <a:cs typeface="Roboto"/>
                <a:sym typeface="Roboto"/>
              </a:rPr>
              <a:t>Complete most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important UI parts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latin typeface="Roboto"/>
                <a:ea typeface="Roboto"/>
                <a:cs typeface="Roboto"/>
                <a:sym typeface="Roboto"/>
              </a:rPr>
              <a:t>DSS backend should work on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all 3 platforms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 with any PKCS#11 shared library and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any file format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Document 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testing, development process, release process.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latin typeface="Roboto"/>
                <a:ea typeface="Roboto"/>
                <a:cs typeface="Roboto"/>
                <a:sym typeface="Roboto"/>
              </a:rPr>
              <a:t>Create simple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website 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with downloads and info about the SK eID in 2 languages.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675" y="798600"/>
            <a:ext cx="84957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3600">
                <a:solidFill>
                  <a:srgbClr val="1A1F33"/>
                </a:solidFill>
              </a:rPr>
              <a:t>Thank you for your attention</a:t>
            </a:r>
            <a:endParaRPr sz="3600">
              <a:solidFill>
                <a:srgbClr val="1A1F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F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 u="sng">
                <a:solidFill>
                  <a:srgbClr val="0066FF"/>
                </a:solidFill>
                <a:hlinkClick r:id="rId3"/>
              </a:rPr>
              <a:t>https://github.com/durasj/octosign</a:t>
            </a:r>
            <a:endParaRPr sz="1800">
              <a:solidFill>
                <a:srgbClr val="0066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 u="sng">
                <a:solidFill>
                  <a:srgbClr val="0066FF"/>
                </a:solidFill>
                <a:hlinkClick r:id="rId4"/>
              </a:rPr>
              <a:t>https://thesis.science.upjs.sk/~jduras</a:t>
            </a:r>
            <a:endParaRPr sz="180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13A4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7200">
                <a:solidFill>
                  <a:srgbClr val="D13A44"/>
                </a:solidFill>
              </a:rPr>
              <a:t>1.</a:t>
            </a:r>
            <a:endParaRPr sz="7200">
              <a:solidFill>
                <a:srgbClr val="D1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PROBLEM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MOTIVATION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13A4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SIGNATURE</a:t>
            </a:r>
            <a:r>
              <a:rPr lang="sk" sz="2400"/>
              <a:t> </a:t>
            </a:r>
            <a:r>
              <a:rPr lang="sk" sz="2400">
                <a:solidFill>
                  <a:srgbClr val="D13A44"/>
                </a:solidFill>
              </a:rPr>
              <a:t>US</a:t>
            </a:r>
            <a:r>
              <a:rPr lang="sk">
                <a:solidFill>
                  <a:srgbClr val="D13A44"/>
                </a:solidFill>
              </a:rPr>
              <a:t>ABILITY</a:t>
            </a:r>
            <a:endParaRPr sz="2400">
              <a:solidFill>
                <a:srgbClr val="D13A44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841000" y="1302250"/>
            <a:ext cx="28719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sk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Handwritten signatures still the norm.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Electronic communication often impossible.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17650" y="1302250"/>
            <a:ext cx="31731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s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Recent changes in the legal status around the world (e.g. eIDAS).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friendly open-source app specifically for “Advanced electronic signatures”.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Stephen Mason: Electronic Signatures in Law - Fourth Edition, Humanities Digital Library, 2016, ISBN 978-1-911507-01-7, </a:t>
            </a:r>
            <a:r>
              <a:rPr b="1" lang="sk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humanities-digital-library.org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13A4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SIGNATURE</a:t>
            </a:r>
            <a:r>
              <a:rPr lang="sk" sz="2400"/>
              <a:t> </a:t>
            </a:r>
            <a:r>
              <a:rPr lang="sk">
                <a:solidFill>
                  <a:srgbClr val="D13A44"/>
                </a:solidFill>
              </a:rPr>
              <a:t>SECURITY</a:t>
            </a:r>
            <a:endParaRPr sz="2400">
              <a:solidFill>
                <a:srgbClr val="D13A44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41000" y="1302250"/>
            <a:ext cx="28719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sk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Handwritten signatures have to be verified, otherwise they don’t uniquely link or identify.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Content or date and time can be changed after signing.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917650" y="1302250"/>
            <a:ext cx="31731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s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Cryptography can practically guarantee all of that</a:t>
            </a:r>
            <a:r>
              <a:rPr lang="sk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trust the third party - Slovak eID - MV SR.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Christof Paar and Jan Pelzl: Understanding Cryptography - A Textbook for Students and Practitioners, Springer, 2009, ISBN 978-3-642-04100-6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6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7200">
                <a:solidFill>
                  <a:srgbClr val="0066FF"/>
                </a:solidFill>
              </a:rPr>
              <a:t>2</a:t>
            </a:r>
            <a:r>
              <a:rPr lang="sk" sz="7200">
                <a:solidFill>
                  <a:srgbClr val="0066FF"/>
                </a:solidFill>
              </a:rPr>
              <a:t>.</a:t>
            </a:r>
            <a:endParaRPr sz="7200">
              <a:solidFill>
                <a:srgbClr val="006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OBJECTIVES</a:t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6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General </a:t>
            </a:r>
            <a:r>
              <a:rPr lang="sk">
                <a:solidFill>
                  <a:srgbClr val="0066FF"/>
                </a:solidFill>
              </a:rPr>
              <a:t>objectives</a:t>
            </a:r>
            <a:endParaRPr>
              <a:solidFill>
                <a:srgbClr val="0066FF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838250" y="1504950"/>
            <a:ext cx="53241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sk" sz="1800"/>
              <a:t>Explore the principles and global </a:t>
            </a:r>
            <a:r>
              <a:rPr lang="sk" sz="1800">
                <a:solidFill>
                  <a:srgbClr val="0066FF"/>
                </a:solidFill>
              </a:rPr>
              <a:t>legal status</a:t>
            </a:r>
            <a:r>
              <a:rPr lang="sk" sz="1800"/>
              <a:t> of electronic signatures (</a:t>
            </a:r>
            <a:r>
              <a:rPr lang="sk" sz="1800">
                <a:solidFill>
                  <a:srgbClr val="0066FF"/>
                </a:solidFill>
              </a:rPr>
              <a:t>compilation</a:t>
            </a:r>
            <a:r>
              <a:rPr lang="sk" sz="1800"/>
              <a:t>, result is website, infographics).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 sz="1800">
                <a:solidFill>
                  <a:srgbClr val="0066FF"/>
                </a:solidFill>
              </a:rPr>
              <a:t>Review </a:t>
            </a:r>
            <a:r>
              <a:rPr lang="sk" sz="1800"/>
              <a:t>current electronic </a:t>
            </a:r>
            <a:r>
              <a:rPr lang="sk" sz="1800">
                <a:solidFill>
                  <a:srgbClr val="0066FF"/>
                </a:solidFill>
              </a:rPr>
              <a:t>signature software</a:t>
            </a:r>
            <a:r>
              <a:rPr lang="sk" sz="1800"/>
              <a:t> (</a:t>
            </a:r>
            <a:r>
              <a:rPr lang="sk" sz="1800">
                <a:solidFill>
                  <a:srgbClr val="0066FF"/>
                </a:solidFill>
              </a:rPr>
              <a:t>comparing</a:t>
            </a:r>
            <a:r>
              <a:rPr lang="sk" sz="1800"/>
              <a:t> </a:t>
            </a:r>
            <a:r>
              <a:rPr lang="sk" sz="1800">
                <a:solidFill>
                  <a:srgbClr val="0066FF"/>
                </a:solidFill>
              </a:rPr>
              <a:t>UX </a:t>
            </a:r>
            <a:r>
              <a:rPr lang="sk" sz="1800"/>
              <a:t>and </a:t>
            </a:r>
            <a:r>
              <a:rPr lang="sk" sz="1800">
                <a:solidFill>
                  <a:srgbClr val="0066FF"/>
                </a:solidFill>
              </a:rPr>
              <a:t>output</a:t>
            </a:r>
            <a:r>
              <a:rPr lang="sk" sz="1800"/>
              <a:t>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 sz="1800"/>
              <a:t>Propose and </a:t>
            </a:r>
            <a:r>
              <a:rPr lang="sk" sz="1800">
                <a:solidFill>
                  <a:srgbClr val="0066FF"/>
                </a:solidFill>
              </a:rPr>
              <a:t>develop </a:t>
            </a:r>
            <a:r>
              <a:rPr lang="sk" sz="1800"/>
              <a:t>open-source, cross-platform, and user-friendly </a:t>
            </a:r>
            <a:r>
              <a:rPr lang="sk" sz="1800">
                <a:solidFill>
                  <a:srgbClr val="0066FF"/>
                </a:solidFill>
              </a:rPr>
              <a:t>software</a:t>
            </a:r>
            <a:r>
              <a:rPr lang="sk" sz="1800"/>
              <a:t> compliant with </a:t>
            </a:r>
            <a:r>
              <a:rPr lang="sk" sz="1800">
                <a:solidFill>
                  <a:srgbClr val="0066FF"/>
                </a:solidFill>
              </a:rPr>
              <a:t>eIDAS </a:t>
            </a:r>
            <a:r>
              <a:rPr lang="sk" sz="1800"/>
              <a:t>Regulation (Regulation No 910⁄2014) for electronic </a:t>
            </a:r>
            <a:r>
              <a:rPr lang="sk" sz="1800">
                <a:solidFill>
                  <a:srgbClr val="0066FF"/>
                </a:solidFill>
              </a:rPr>
              <a:t>document signing</a:t>
            </a:r>
            <a:r>
              <a:rPr lang="sk" sz="1800"/>
              <a:t> (software engineering).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F3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7200">
                <a:solidFill>
                  <a:srgbClr val="1A1F33"/>
                </a:solidFill>
              </a:rPr>
              <a:t>3</a:t>
            </a:r>
            <a:r>
              <a:rPr lang="sk" sz="7200">
                <a:solidFill>
                  <a:srgbClr val="1A1F33"/>
                </a:solidFill>
              </a:rPr>
              <a:t>.</a:t>
            </a:r>
            <a:endParaRPr sz="7200">
              <a:solidFill>
                <a:srgbClr val="1A1F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PROGRESS</a:t>
            </a:r>
            <a:endParaRPr/>
          </a:p>
        </p:txBody>
      </p:sp>
      <p:sp>
        <p:nvSpPr>
          <p:cNvPr id="127" name="Google Shape;127;p22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F3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4294967295" type="ctrTitle"/>
          </p:nvPr>
        </p:nvSpPr>
        <p:spPr>
          <a:xfrm>
            <a:off x="669099" y="1991850"/>
            <a:ext cx="525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6000"/>
              <a:t>DEMO</a:t>
            </a:r>
            <a:endParaRPr sz="6000">
              <a:solidFill>
                <a:srgbClr val="1A1F33"/>
              </a:solidFill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1F3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1A1F33"/>
                </a:solidFill>
              </a:rPr>
              <a:t>Current </a:t>
            </a:r>
            <a:r>
              <a:rPr lang="sk"/>
              <a:t>state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838250" y="1504950"/>
            <a:ext cx="55755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Repositories 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with the software set up (incl.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CI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latin typeface="Roboto"/>
                <a:ea typeface="Roboto"/>
                <a:cs typeface="Roboto"/>
                <a:sym typeface="Roboto"/>
              </a:rPr>
              <a:t>Software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requirements 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sk" sz="1800" u="sng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Requirements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Architecture 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sk" sz="1800" u="sng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Backend specification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latin typeface="Roboto"/>
                <a:ea typeface="Roboto"/>
                <a:cs typeface="Roboto"/>
                <a:sym typeface="Roboto"/>
              </a:rPr>
              <a:t>Working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Proof of Concept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Octosign 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and naive DSS backend (only PAdES on Windows).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sk" sz="1800">
                <a:latin typeface="Roboto"/>
                <a:ea typeface="Roboto"/>
                <a:cs typeface="Roboto"/>
                <a:sym typeface="Roboto"/>
              </a:rPr>
              <a:t>Exploration and discussion around the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legal implications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 when using the certificates on the </a:t>
            </a:r>
            <a:r>
              <a:rPr lang="sk" sz="18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EU ID cards</a:t>
            </a:r>
            <a:r>
              <a:rPr lang="sk" sz="1800">
                <a:latin typeface="Roboto"/>
                <a:ea typeface="Roboto"/>
                <a:cs typeface="Roboto"/>
                <a:sym typeface="Roboto"/>
              </a:rPr>
              <a:t> and bundled PKCS#11 DLLs.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