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Karl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Karla-bold.fntdata"/><Relationship Id="rId23" Type="http://schemas.openxmlformats.org/officeDocument/2006/relationships/font" Target="fonts/Karl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Karla-boldItalic.fntdata"/><Relationship Id="rId25" Type="http://schemas.openxmlformats.org/officeDocument/2006/relationships/font" Target="fonts/Karl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b27b8bbc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b27b8bb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b7794085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b7794085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1c2644435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1c2644435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Experimental veci cim menej sa tomu venovat.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27b8bbce_0_1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27b8bbc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1c2644435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1c2644435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400">
                <a:latin typeface="Karla"/>
                <a:ea typeface="Karla"/>
                <a:cs typeface="Karla"/>
                <a:sym typeface="Karla"/>
              </a:rPr>
              <a:t>Another slide: </a:t>
            </a:r>
            <a:r>
              <a:rPr lang="sk" sz="1400">
                <a:latin typeface="Karla"/>
                <a:ea typeface="Karla"/>
                <a:cs typeface="Karla"/>
                <a:sym typeface="Karla"/>
              </a:rPr>
              <a:t>Quickly go over testing pyramid / V-model - adjusted for open source, electron app - mention it’s running in the CI.</a:t>
            </a:r>
            <a:endParaRPr sz="14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400">
                <a:latin typeface="Karla"/>
                <a:ea typeface="Karla"/>
                <a:cs typeface="Karla"/>
                <a:sym typeface="Karla"/>
              </a:rPr>
              <a:t>Explain how simple backend creation is - show quick start in C, specification, LOC for bundled backends.</a:t>
            </a:r>
            <a:endParaRPr sz="14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1c2644435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1c2644435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400">
                <a:latin typeface="Karla"/>
                <a:ea typeface="Karla"/>
                <a:cs typeface="Karla"/>
                <a:sym typeface="Karla"/>
              </a:rPr>
              <a:t>Another slide: World map with status</a:t>
            </a:r>
            <a:endParaRPr sz="14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400">
                <a:latin typeface="Karla"/>
                <a:ea typeface="Karla"/>
                <a:cs typeface="Karla"/>
                <a:sym typeface="Karla"/>
              </a:rPr>
              <a:t>Website with multilingual info</a:t>
            </a:r>
            <a:endParaRPr sz="14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400">
                <a:latin typeface="Karla"/>
                <a:ea typeface="Karla"/>
                <a:cs typeface="Karla"/>
                <a:sym typeface="Karla"/>
              </a:rPr>
              <a:t>Content is editable by the community</a:t>
            </a:r>
            <a:endParaRPr sz="14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400">
                <a:latin typeface="Karla"/>
                <a:ea typeface="Karla"/>
                <a:cs typeface="Karla"/>
                <a:sym typeface="Karla"/>
              </a:rPr>
              <a:t>Translation for the software by the community</a:t>
            </a:r>
            <a:endParaRPr sz="14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584f9237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584f9237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0bfb1c3a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0bfb1c3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Rla5TmeEuaM" TargetMode="External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octosign.com" TargetMode="External"/><Relationship Id="rId4" Type="http://schemas.openxmlformats.org/officeDocument/2006/relationships/hyperlink" Target="http://www.octosign.com" TargetMode="External"/><Relationship Id="rId5" Type="http://schemas.openxmlformats.org/officeDocument/2006/relationships/hyperlink" Target="https://thesis.science.upjs.sk/~jdur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ctrTitle"/>
          </p:nvPr>
        </p:nvSpPr>
        <p:spPr>
          <a:xfrm>
            <a:off x="311700" y="1032875"/>
            <a:ext cx="8520600" cy="17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4800">
                <a:solidFill>
                  <a:srgbClr val="1A1F33"/>
                </a:solidFill>
              </a:rPr>
              <a:t>Open electronic signature software</a:t>
            </a:r>
            <a:endParaRPr sz="4800">
              <a:solidFill>
                <a:srgbClr val="1A1F33"/>
              </a:solidFill>
            </a:endParaRPr>
          </a:p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445375" y="3390501"/>
            <a:ext cx="42426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sk" sz="2400">
                <a:solidFill>
                  <a:srgbClr val="1A1F33"/>
                </a:solidFill>
                <a:latin typeface="Roboto"/>
                <a:ea typeface="Roboto"/>
                <a:cs typeface="Roboto"/>
                <a:sym typeface="Roboto"/>
              </a:rPr>
              <a:t>Author: Jakub Ďuraš</a:t>
            </a:r>
            <a:endParaRPr sz="2400">
              <a:solidFill>
                <a:srgbClr val="1A1F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sk" sz="2400">
                <a:solidFill>
                  <a:srgbClr val="1A1F33"/>
                </a:solidFill>
                <a:latin typeface="Roboto"/>
                <a:ea typeface="Roboto"/>
                <a:cs typeface="Roboto"/>
                <a:sym typeface="Roboto"/>
              </a:rPr>
              <a:t>Tutor: RNDr. Viliam Kačala</a:t>
            </a:r>
            <a:endParaRPr sz="2400">
              <a:solidFill>
                <a:srgbClr val="1A1F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354" y="3334475"/>
            <a:ext cx="1461951" cy="144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13A4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841000" y="665300"/>
            <a:ext cx="58827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SIGNATURE</a:t>
            </a:r>
            <a:r>
              <a:rPr lang="sk" sz="2400"/>
              <a:t> </a:t>
            </a:r>
            <a:r>
              <a:rPr lang="sk" sz="2400">
                <a:solidFill>
                  <a:srgbClr val="D13A44"/>
                </a:solidFill>
              </a:rPr>
              <a:t>US</a:t>
            </a:r>
            <a:r>
              <a:rPr lang="sk">
                <a:solidFill>
                  <a:srgbClr val="D13A44"/>
                </a:solidFill>
              </a:rPr>
              <a:t>ABILITY &amp; SECURITY</a:t>
            </a:r>
            <a:endParaRPr sz="2400">
              <a:solidFill>
                <a:srgbClr val="D13A44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841000" y="1302250"/>
            <a:ext cx="5882700" cy="1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sk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Handwritten signatures still the norm despite issues with: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sk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electronic communication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sk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forgery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sk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ability to change content, date &amp; time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841000" y="3217050"/>
            <a:ext cx="58827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sk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MOTIVATION</a:t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sk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Changes in the legal status around the world (e.g. eIDAS).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sk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Possibilities of cryptography.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66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841000" y="1302250"/>
            <a:ext cx="5324100" cy="289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sk" sz="1800"/>
              <a:t>Explore the principles and global </a:t>
            </a:r>
            <a:r>
              <a:rPr lang="sk" sz="1800">
                <a:solidFill>
                  <a:srgbClr val="0066FF"/>
                </a:solidFill>
              </a:rPr>
              <a:t>legal status</a:t>
            </a:r>
            <a:r>
              <a:rPr lang="sk" sz="1800"/>
              <a:t> of electronic signatures.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sk" sz="1800">
                <a:solidFill>
                  <a:srgbClr val="0066FF"/>
                </a:solidFill>
              </a:rPr>
              <a:t>Propose </a:t>
            </a:r>
            <a:r>
              <a:rPr lang="sk" sz="1800"/>
              <a:t>and </a:t>
            </a:r>
            <a:r>
              <a:rPr lang="sk" sz="1800">
                <a:solidFill>
                  <a:srgbClr val="0066FF"/>
                </a:solidFill>
              </a:rPr>
              <a:t>develop </a:t>
            </a:r>
            <a:r>
              <a:rPr lang="sk" sz="1800"/>
              <a:t>open-source, cross-platform, and user-friendly </a:t>
            </a:r>
            <a:r>
              <a:rPr lang="sk" sz="1800">
                <a:solidFill>
                  <a:srgbClr val="0066FF"/>
                </a:solidFill>
              </a:rPr>
              <a:t>platform</a:t>
            </a:r>
            <a:r>
              <a:rPr lang="sk" sz="1800"/>
              <a:t> for electronic </a:t>
            </a:r>
            <a:r>
              <a:rPr lang="sk" sz="1800">
                <a:solidFill>
                  <a:srgbClr val="0066FF"/>
                </a:solidFill>
              </a:rPr>
              <a:t>document signing</a:t>
            </a:r>
            <a:r>
              <a:rPr lang="sk" sz="1800"/>
              <a:t>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sk" sz="1800"/>
              <a:t>Provide </a:t>
            </a:r>
            <a:r>
              <a:rPr lang="sk" sz="1800">
                <a:solidFill>
                  <a:srgbClr val="0066FF"/>
                </a:solidFill>
              </a:rPr>
              <a:t>information </a:t>
            </a:r>
            <a:r>
              <a:rPr lang="sk" sz="1800"/>
              <a:t>and way to create </a:t>
            </a:r>
            <a:r>
              <a:rPr lang="sk" sz="1800">
                <a:solidFill>
                  <a:srgbClr val="0066FF"/>
                </a:solidFill>
              </a:rPr>
              <a:t>signatures </a:t>
            </a:r>
            <a:r>
              <a:rPr lang="sk" sz="1800"/>
              <a:t>c</a:t>
            </a:r>
            <a:r>
              <a:rPr lang="sk" sz="1800"/>
              <a:t>ompliant with </a:t>
            </a:r>
            <a:r>
              <a:rPr lang="sk" sz="1800">
                <a:solidFill>
                  <a:srgbClr val="0066FF"/>
                </a:solidFill>
              </a:rPr>
              <a:t>eIDAS </a:t>
            </a:r>
            <a:r>
              <a:rPr lang="sk" sz="1800"/>
              <a:t>Regulation (Regulation No 910⁄2014 ).</a:t>
            </a:r>
            <a:endParaRPr sz="1800"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841000" y="665300"/>
            <a:ext cx="58827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GENERAL </a:t>
            </a:r>
            <a:r>
              <a:rPr lang="sk">
                <a:solidFill>
                  <a:srgbClr val="0066FF"/>
                </a:solidFill>
              </a:rPr>
              <a:t>OBJECTIVES</a:t>
            </a:r>
            <a:endParaRPr sz="2400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66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841000" y="665300"/>
            <a:ext cx="58827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chemeClr val="dk1"/>
                </a:solidFill>
              </a:rPr>
              <a:t> </a:t>
            </a:r>
            <a:r>
              <a:rPr lang="sk"/>
              <a:t>DIFFERENT </a:t>
            </a:r>
            <a:r>
              <a:rPr lang="sk">
                <a:solidFill>
                  <a:srgbClr val="0066FF"/>
                </a:solidFill>
              </a:rPr>
              <a:t>TYPES</a:t>
            </a:r>
            <a:endParaRPr sz="2400">
              <a:solidFill>
                <a:srgbClr val="0066FF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1115950" y="2972125"/>
            <a:ext cx="8661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latin typeface="Karla"/>
                <a:ea typeface="Karla"/>
                <a:cs typeface="Karla"/>
                <a:sym typeface="Karla"/>
              </a:rPr>
              <a:t>IMAGE</a:t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2582325" y="2895025"/>
            <a:ext cx="24075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latin typeface="Karla"/>
                <a:ea typeface="Karla"/>
                <a:cs typeface="Karla"/>
                <a:sym typeface="Karla"/>
              </a:rPr>
              <a:t>STANDARDIZED</a:t>
            </a:r>
            <a:endParaRPr sz="16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latin typeface="Karla"/>
                <a:ea typeface="Karla"/>
                <a:cs typeface="Karla"/>
                <a:sym typeface="Karla"/>
              </a:rPr>
              <a:t>PUB-KEY &amp; CERTIFICATE</a:t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140575" y="3008713"/>
            <a:ext cx="2208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latin typeface="Karla"/>
                <a:ea typeface="Karla"/>
                <a:cs typeface="Karla"/>
                <a:sym typeface="Karla"/>
              </a:rPr>
              <a:t>EXPERIMENTAL</a:t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5944"/>
          <a:stretch/>
        </p:blipFill>
        <p:spPr>
          <a:xfrm>
            <a:off x="613650" y="2167288"/>
            <a:ext cx="1741700" cy="64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8363" y="1496300"/>
            <a:ext cx="1512425" cy="15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6100" y="1656262"/>
            <a:ext cx="1192500" cy="11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1F3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  <p:sp>
        <p:nvSpPr>
          <p:cNvPr id="116" name="Google Shape;116;p20"/>
          <p:cNvSpPr txBox="1"/>
          <p:nvPr>
            <p:ph idx="4294967295" type="title"/>
          </p:nvPr>
        </p:nvSpPr>
        <p:spPr>
          <a:xfrm>
            <a:off x="841000" y="665300"/>
            <a:ext cx="58827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rgbClr val="0066FF"/>
                </a:solidFill>
              </a:rPr>
              <a:t>SOFTWARE</a:t>
            </a:r>
            <a:endParaRPr sz="2400">
              <a:solidFill>
                <a:srgbClr val="0066FF"/>
              </a:solidFill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718225" y="2296100"/>
            <a:ext cx="2400600" cy="1569000"/>
          </a:xfrm>
          <a:prstGeom prst="rect">
            <a:avLst/>
          </a:prstGeom>
          <a:solidFill>
            <a:srgbClr val="EBEEF4"/>
          </a:solidFill>
          <a:ln cap="flat" cmpd="sng" w="1905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2400">
                <a:solidFill>
                  <a:srgbClr val="0066FF"/>
                </a:solidFill>
                <a:latin typeface="Montserrat"/>
                <a:ea typeface="Montserrat"/>
                <a:cs typeface="Montserrat"/>
                <a:sym typeface="Montserrat"/>
              </a:rPr>
              <a:t>PLATFORM</a:t>
            </a:r>
            <a:endParaRPr sz="2400">
              <a:solidFill>
                <a:srgbClr val="0066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>
                <a:solidFill>
                  <a:srgbClr val="1A1F33"/>
                </a:solidFill>
                <a:latin typeface="Karla"/>
                <a:ea typeface="Karla"/>
                <a:cs typeface="Karla"/>
                <a:sym typeface="Karla"/>
              </a:rPr>
              <a:t>Electron, MIT</a:t>
            </a:r>
            <a:endParaRPr sz="1800">
              <a:solidFill>
                <a:srgbClr val="1A1F3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3851499" y="1227200"/>
            <a:ext cx="2872200" cy="1122300"/>
          </a:xfrm>
          <a:prstGeom prst="rect">
            <a:avLst/>
          </a:prstGeom>
          <a:solidFill>
            <a:srgbClr val="EBEEF4"/>
          </a:solidFill>
          <a:ln cap="flat" cmpd="sng" w="1905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rgbClr val="0066FF"/>
                </a:solidFill>
                <a:latin typeface="Montserrat"/>
                <a:ea typeface="Montserrat"/>
                <a:cs typeface="Montserrat"/>
                <a:sym typeface="Montserrat"/>
              </a:rPr>
              <a:t>Signing Backend - </a:t>
            </a:r>
            <a:r>
              <a:rPr lang="sk">
                <a:latin typeface="Karla"/>
                <a:ea typeface="Karla"/>
                <a:cs typeface="Karla"/>
                <a:sym typeface="Karla"/>
              </a:rPr>
              <a:t>eIDAS DSS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Karla"/>
                <a:ea typeface="Karla"/>
                <a:cs typeface="Karla"/>
                <a:sym typeface="Karla"/>
              </a:rPr>
              <a:t>JAVA - DSS EU framework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Karla"/>
                <a:ea typeface="Karla"/>
                <a:cs typeface="Karla"/>
                <a:sym typeface="Karla"/>
              </a:rPr>
              <a:t>LGPL v2.1 license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19" name="Google Shape;119;p20"/>
          <p:cNvCxnSpPr>
            <a:endCxn id="118" idx="1"/>
          </p:cNvCxnSpPr>
          <p:nvPr/>
        </p:nvCxnSpPr>
        <p:spPr>
          <a:xfrm flipH="1" rot="10800000">
            <a:off x="3141099" y="1788350"/>
            <a:ext cx="710400" cy="687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0" name="Google Shape;120;p20"/>
          <p:cNvSpPr/>
          <p:nvPr/>
        </p:nvSpPr>
        <p:spPr>
          <a:xfrm>
            <a:off x="3851499" y="2519750"/>
            <a:ext cx="2872200" cy="1122300"/>
          </a:xfrm>
          <a:prstGeom prst="rect">
            <a:avLst/>
          </a:prstGeom>
          <a:solidFill>
            <a:srgbClr val="EBEEF4"/>
          </a:solidFill>
          <a:ln cap="flat" cmpd="sng" w="1905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rgbClr val="0066FF"/>
                </a:solidFill>
                <a:latin typeface="Montserrat"/>
                <a:ea typeface="Montserrat"/>
                <a:cs typeface="Montserrat"/>
                <a:sym typeface="Montserrat"/>
              </a:rPr>
              <a:t>Signing Backend - </a:t>
            </a:r>
            <a:r>
              <a:rPr lang="sk">
                <a:latin typeface="Karla"/>
                <a:ea typeface="Karla"/>
                <a:cs typeface="Karla"/>
                <a:sym typeface="Karla"/>
              </a:rPr>
              <a:t>Image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Karla"/>
                <a:ea typeface="Karla"/>
                <a:cs typeface="Karla"/>
                <a:sym typeface="Karla"/>
              </a:rPr>
              <a:t>Go - unipdf library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Karla"/>
                <a:ea typeface="Karla"/>
                <a:cs typeface="Karla"/>
                <a:sym typeface="Karla"/>
              </a:rPr>
              <a:t>AGPL v3 license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3851499" y="3812300"/>
            <a:ext cx="2872200" cy="1122300"/>
          </a:xfrm>
          <a:prstGeom prst="rect">
            <a:avLst/>
          </a:prstGeom>
          <a:solidFill>
            <a:srgbClr val="EBEEF4"/>
          </a:solidFill>
          <a:ln cap="flat" cmpd="sng" w="1905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rgbClr val="0066FF"/>
                </a:solidFill>
                <a:latin typeface="Montserrat"/>
                <a:ea typeface="Montserrat"/>
                <a:cs typeface="Montserrat"/>
                <a:sym typeface="Montserrat"/>
              </a:rPr>
              <a:t>Signing Backend - </a:t>
            </a:r>
            <a:r>
              <a:rPr lang="sk">
                <a:latin typeface="Karla"/>
                <a:ea typeface="Karla"/>
                <a:cs typeface="Karla"/>
                <a:sym typeface="Karla"/>
              </a:rPr>
              <a:t>Contributed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Karla"/>
                <a:ea typeface="Karla"/>
                <a:cs typeface="Karla"/>
                <a:sym typeface="Karla"/>
              </a:rPr>
              <a:t>Any language, library, framework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Karla"/>
                <a:ea typeface="Karla"/>
                <a:cs typeface="Karla"/>
                <a:sym typeface="Karla"/>
              </a:rPr>
              <a:t>Any license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22" name="Google Shape;122;p20"/>
          <p:cNvCxnSpPr>
            <a:stCxn id="117" idx="3"/>
            <a:endCxn id="120" idx="1"/>
          </p:cNvCxnSpPr>
          <p:nvPr/>
        </p:nvCxnSpPr>
        <p:spPr>
          <a:xfrm>
            <a:off x="3118825" y="3080600"/>
            <a:ext cx="732600" cy="600"/>
          </a:xfrm>
          <a:prstGeom prst="bentConnector3">
            <a:avLst>
              <a:gd fmla="val 5000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3" name="Google Shape;123;p20"/>
          <p:cNvCxnSpPr>
            <a:endCxn id="121" idx="1"/>
          </p:cNvCxnSpPr>
          <p:nvPr/>
        </p:nvCxnSpPr>
        <p:spPr>
          <a:xfrm>
            <a:off x="3141099" y="3671750"/>
            <a:ext cx="710400" cy="701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4" name="Google Shape;124;p20"/>
          <p:cNvSpPr txBox="1"/>
          <p:nvPr/>
        </p:nvSpPr>
        <p:spPr>
          <a:xfrm>
            <a:off x="3216843" y="2621677"/>
            <a:ext cx="603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STD</a:t>
            </a:r>
            <a:endParaRPr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3216843" y="3045195"/>
            <a:ext cx="6030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I/O</a:t>
            </a:r>
            <a:endParaRPr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1F3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idx="4294967295" type="title"/>
          </p:nvPr>
        </p:nvSpPr>
        <p:spPr>
          <a:xfrm>
            <a:off x="841000" y="665300"/>
            <a:ext cx="58827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rgbClr val="1A1F33"/>
                </a:solidFill>
              </a:rPr>
              <a:t>ENGINEERING </a:t>
            </a:r>
            <a:r>
              <a:rPr lang="sk"/>
              <a:t>FOR </a:t>
            </a:r>
            <a:r>
              <a:rPr lang="sk">
                <a:solidFill>
                  <a:srgbClr val="1A1F33"/>
                </a:solidFill>
              </a:rPr>
              <a:t>OPEN SOURCE</a:t>
            </a:r>
            <a:endParaRPr sz="2400">
              <a:solidFill>
                <a:srgbClr val="1A1F33"/>
              </a:solidFill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00" y="1122563"/>
            <a:ext cx="4596945" cy="376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 rotWithShape="1">
          <a:blip r:embed="rId4">
            <a:alphaModFix/>
          </a:blip>
          <a:srcRect b="0" l="0" r="43387" t="0"/>
          <a:stretch/>
        </p:blipFill>
        <p:spPr>
          <a:xfrm>
            <a:off x="3826975" y="1207350"/>
            <a:ext cx="3083151" cy="359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1F3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4294967295" type="title"/>
          </p:nvPr>
        </p:nvSpPr>
        <p:spPr>
          <a:xfrm>
            <a:off x="841000" y="665300"/>
            <a:ext cx="58827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rgbClr val="1A1F33"/>
                </a:solidFill>
              </a:rPr>
              <a:t>INFORMATION </a:t>
            </a:r>
            <a:r>
              <a:rPr lang="sk"/>
              <a:t>AND </a:t>
            </a:r>
            <a:r>
              <a:rPr lang="sk">
                <a:solidFill>
                  <a:srgbClr val="1A1F33"/>
                </a:solidFill>
              </a:rPr>
              <a:t>COMMUNITY</a:t>
            </a:r>
            <a:endParaRPr sz="2400">
              <a:solidFill>
                <a:srgbClr val="1A1F33"/>
              </a:solidFill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875" y="1514425"/>
            <a:ext cx="5248126" cy="289045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8280000" dist="19050">
              <a:schemeClr val="dk1">
                <a:alpha val="42000"/>
              </a:scheme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 title="Octosign early prototype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675" y="798600"/>
            <a:ext cx="84957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3600">
                <a:solidFill>
                  <a:srgbClr val="1A1F33"/>
                </a:solidFill>
              </a:rPr>
              <a:t>Thank you for your attention</a:t>
            </a:r>
            <a:endParaRPr sz="3600">
              <a:solidFill>
                <a:srgbClr val="1A1F3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A1F3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 u="sng">
                <a:solidFill>
                  <a:srgbClr val="0066FF"/>
                </a:solidFill>
                <a:hlinkClick r:id="rId3"/>
              </a:rPr>
              <a:t>www.</a:t>
            </a:r>
            <a:r>
              <a:rPr lang="sk" sz="1800" u="sng">
                <a:solidFill>
                  <a:srgbClr val="0066FF"/>
                </a:solidFill>
                <a:hlinkClick r:id="rId4"/>
              </a:rPr>
              <a:t>octosign.com</a:t>
            </a:r>
            <a:endParaRPr sz="1800">
              <a:solidFill>
                <a:srgbClr val="0066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66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 u="sng">
                <a:solidFill>
                  <a:srgbClr val="0066FF"/>
                </a:solidFill>
                <a:hlinkClick r:id="rId5"/>
              </a:rPr>
              <a:t>thesis.science.upjs.sk/~jduras</a:t>
            </a:r>
            <a:endParaRPr sz="180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FFFFFF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