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9" r:id="rId8"/>
    <p:sldId id="288" r:id="rId9"/>
    <p:sldId id="290" r:id="rId10"/>
    <p:sldId id="291" r:id="rId11"/>
    <p:sldId id="300" r:id="rId12"/>
    <p:sldId id="295" r:id="rId13"/>
    <p:sldId id="294" r:id="rId14"/>
    <p:sldId id="299" r:id="rId15"/>
    <p:sldId id="298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6188" autoAdjust="0"/>
  </p:normalViewPr>
  <p:slideViewPr>
    <p:cSldViewPr snapToGrid="0">
      <p:cViewPr varScale="1">
        <p:scale>
          <a:sx n="35" d="100"/>
          <a:sy n="35" d="100"/>
        </p:scale>
        <p:origin x="1868" y="4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3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BC0DD-0519-FABE-86C3-C4D5F3C2E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70831-F081-4710-001C-88BBFD582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25D944-9C74-BADB-DD9A-A360FB216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5A4B-119B-BC70-6424-B274F1108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8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7" r:id="rId9"/>
    <p:sldLayoutId id="2147483676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22" y="1513935"/>
            <a:ext cx="7096933" cy="383013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for Restaurant Reviews</a:t>
            </a:r>
            <a:br>
              <a:rPr lang="en-US" sz="4800" dirty="0"/>
            </a:br>
            <a:br>
              <a:rPr lang="en-US" sz="4800" dirty="0"/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Using Machine Learning and Deep Learning Models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Shidur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Durba 3757255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40" y="-191770"/>
            <a:ext cx="10819320" cy="1920240"/>
          </a:xfrm>
        </p:spPr>
        <p:txBody>
          <a:bodyPr/>
          <a:lstStyle/>
          <a:p>
            <a:r>
              <a:rPr lang="en-US" dirty="0"/>
              <a:t>Discussion and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04800" y="2019285"/>
            <a:ext cx="5666334" cy="3382962"/>
          </a:xfrm>
        </p:spPr>
        <p:txBody>
          <a:bodyPr>
            <a:normAutofit/>
          </a:bodyPr>
          <a:lstStyle/>
          <a:p>
            <a:pPr marL="283464" lvl="1" indent="0">
              <a:buNone/>
            </a:pPr>
            <a:r>
              <a:rPr lang="en-US" sz="2400" b="1" dirty="0"/>
              <a:t>Discussion</a:t>
            </a:r>
          </a:p>
          <a:p>
            <a:pPr lvl="1"/>
            <a:r>
              <a:rPr lang="en-US" sz="2000" dirty="0"/>
              <a:t>Naïve Bayes provided a strong baseline with computational efficiency and simplicity.</a:t>
            </a:r>
          </a:p>
          <a:p>
            <a:pPr lvl="1"/>
            <a:r>
              <a:rPr lang="en-US" sz="2000" dirty="0"/>
              <a:t>LSTM demonstrated superior performance by capturing sequential dependencies and semantic nuances.</a:t>
            </a:r>
            <a:endParaRPr lang="en-US" dirty="0"/>
          </a:p>
          <a:p>
            <a:pPr lvl="1"/>
            <a:r>
              <a:rPr lang="en-US" sz="2000" dirty="0"/>
              <a:t>Results showed real-world applicability, offering insights for customer feedback analysis.</a:t>
            </a:r>
            <a:endParaRPr lang="en-US" sz="2200" b="1" dirty="0"/>
          </a:p>
          <a:p>
            <a:pPr marL="283464" lvl="1" indent="0">
              <a:buNone/>
            </a:pPr>
            <a:endParaRPr lang="en-US" sz="2200" b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D2CAA-2E79-9262-1F91-4F18EB218B0E}"/>
              </a:ext>
            </a:extLst>
          </p:cNvPr>
          <p:cNvSpPr txBox="1"/>
          <p:nvPr/>
        </p:nvSpPr>
        <p:spPr>
          <a:xfrm>
            <a:off x="5791200" y="2019285"/>
            <a:ext cx="60960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lvl="1" indent="0">
              <a:buNone/>
            </a:pPr>
            <a:r>
              <a:rPr lang="en-US" sz="2400" b="1" dirty="0"/>
              <a:t>Limitations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to 1,000 reviews, reducing generalizability.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focus on only positive and negative sentiments excludes neutral or nuanced emotions.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models were tailored to restaurant reviews, reducing adaptability to other domains without retraining.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C5BC-E194-5510-C98D-9B830428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685800"/>
            <a:ext cx="5120640" cy="32004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8B1D80-B025-F41C-CD91-0BE9D2CA68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2220" y="3037020"/>
            <a:ext cx="90615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 dataset to include multilingual and diverse reviews.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Transition to multi-class sentiment analysis (neutral, anger, joy).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Leverage transformer-based models like BERT.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315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88DC9-D9FC-959A-6DE1-1A54DAF9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LSTM Outperformed Naïve Bayes achieved higher accuracy and better contextual understanding for sentiment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Automates review analysis, improving customer satisfaction and business strategies.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Positive reviews highlight strengths; negative reviews pinpoint areas to improve.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Models are adapted to the unique patterns of restaurant reviews.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Multi-class sentiment analysis and transformer models could enhance performance further.</a:t>
            </a:r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946" y="461096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953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In today's digital age,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text communication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 serves as a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fundamental means of interaction.</a:t>
            </a:r>
          </a:p>
          <a:p>
            <a:pPr marL="4953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Humans 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can understand text emotions or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sentiment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 from context.</a:t>
            </a:r>
          </a:p>
          <a:p>
            <a:pPr marL="4953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It can be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difficult 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to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assess the sentiment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 of data on a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large scale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This is where </a:t>
            </a:r>
            <a:r>
              <a:rPr lang="en-US" sz="3200" b="1" dirty="0">
                <a:solidFill>
                  <a:srgbClr val="0E60D4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Sentiment Analysis</a:t>
            </a:r>
            <a:r>
              <a:rPr lang="en-US" sz="32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 </a:t>
            </a:r>
            <a:r>
              <a:rPr lang="en-US" sz="32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comes in.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E60D4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Sentiment Analysis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 is the process of using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text analysis methods, natural language processing (NLP)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 and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computational linguistics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 to be able to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extract, identify, and quantify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 the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sentiment </a:t>
            </a:r>
            <a:r>
              <a:rPr lang="en-US" sz="2800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and connotation of any given text 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imes New Roman" panose="02020603050405020304" pitchFamily="18" charset="0"/>
                <a:sym typeface="Trebuchet MS"/>
              </a:rPr>
              <a:t>accordingly</a:t>
            </a:r>
            <a:r>
              <a:rPr lang="en-US" sz="28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9">
            <a:extLst>
              <a:ext uri="{FF2B5EF4-FFF2-40B4-BE49-F238E27FC236}">
                <a16:creationId xmlns:a16="http://schemas.microsoft.com/office/drawing/2014/main" id="{2AF7CAD3-9E30-04E0-70D1-37703A7D8D97}"/>
              </a:ext>
            </a:extLst>
          </p:cNvPr>
          <p:cNvSpPr txBox="1"/>
          <p:nvPr/>
        </p:nvSpPr>
        <p:spPr>
          <a:xfrm>
            <a:off x="1500823" y="1147402"/>
            <a:ext cx="4179004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E60D4"/>
                </a:solidFill>
                <a:ea typeface="Trebuchet MS"/>
                <a:cs typeface="Trebuchet MS"/>
                <a:sym typeface="Trebuchet MS"/>
              </a:rPr>
              <a:t>Problem </a:t>
            </a:r>
            <a:endParaRPr sz="28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71;p9">
            <a:extLst>
              <a:ext uri="{FF2B5EF4-FFF2-40B4-BE49-F238E27FC236}">
                <a16:creationId xmlns:a16="http://schemas.microsoft.com/office/drawing/2014/main" id="{6F280F11-5CC9-DC47-A6E4-2259E9FBEF31}"/>
              </a:ext>
            </a:extLst>
          </p:cNvPr>
          <p:cNvSpPr txBox="1"/>
          <p:nvPr/>
        </p:nvSpPr>
        <p:spPr>
          <a:xfrm>
            <a:off x="1922667" y="1913561"/>
            <a:ext cx="3335317" cy="386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Assume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 business wants to </a:t>
            </a:r>
            <a:r>
              <a:rPr lang="en-US" sz="20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assess the emotional context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of more than thousands of reviews of a product.</a:t>
            </a:r>
            <a:endParaRPr sz="2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It can be </a:t>
            </a:r>
            <a:r>
              <a:rPr lang="en-US" sz="20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difficult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to </a:t>
            </a:r>
            <a:r>
              <a:rPr lang="en-US" sz="20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manually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assess this data due to the </a:t>
            </a:r>
            <a:r>
              <a:rPr lang="en-US" sz="20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sheer volume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of data.</a:t>
            </a:r>
            <a:endParaRPr sz="2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24292F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76;p9">
            <a:extLst>
              <a:ext uri="{FF2B5EF4-FFF2-40B4-BE49-F238E27FC236}">
                <a16:creationId xmlns:a16="http://schemas.microsoft.com/office/drawing/2014/main" id="{294065EB-E222-6AC4-C095-DB77071FF938}"/>
              </a:ext>
            </a:extLst>
          </p:cNvPr>
          <p:cNvSpPr txBox="1"/>
          <p:nvPr/>
        </p:nvSpPr>
        <p:spPr>
          <a:xfrm>
            <a:off x="6333432" y="1145059"/>
            <a:ext cx="4179004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E60D4"/>
                </a:solidFill>
                <a:ea typeface="Trebuchet MS"/>
                <a:cs typeface="Trebuchet MS"/>
                <a:sym typeface="Trebuchet MS"/>
              </a:rPr>
              <a:t>Solution</a:t>
            </a:r>
            <a:endParaRPr sz="28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77;p9">
            <a:extLst>
              <a:ext uri="{FF2B5EF4-FFF2-40B4-BE49-F238E27FC236}">
                <a16:creationId xmlns:a16="http://schemas.microsoft.com/office/drawing/2014/main" id="{F5F3844D-7051-80BD-AC2A-2E6F9F3ED762}"/>
              </a:ext>
            </a:extLst>
          </p:cNvPr>
          <p:cNvSpPr txBox="1"/>
          <p:nvPr/>
        </p:nvSpPr>
        <p:spPr>
          <a:xfrm>
            <a:off x="6576536" y="1926265"/>
            <a:ext cx="3692797" cy="178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We can use </a:t>
            </a:r>
            <a:r>
              <a:rPr lang="en-US" sz="2000" b="1" dirty="0">
                <a:solidFill>
                  <a:srgbClr val="0E60D4"/>
                </a:solidFill>
                <a:ea typeface="Trebuchet MS"/>
                <a:cs typeface="Trebuchet MS"/>
                <a:sym typeface="Trebuchet MS"/>
              </a:rPr>
              <a:t>Sentiment Analysis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with the use of a</a:t>
            </a:r>
            <a:r>
              <a:rPr lang="en-US" sz="20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to </a:t>
            </a:r>
            <a:r>
              <a:rPr lang="en-US" sz="20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automatically detect the sentiment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behind large-scale databases of text.</a:t>
            </a:r>
            <a:endParaRPr sz="2000" b="1" dirty="0">
              <a:solidFill>
                <a:srgbClr val="24292F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DDF54D-8B54-D78A-FC95-5C11CBA80834}"/>
              </a:ext>
            </a:extLst>
          </p:cNvPr>
          <p:cNvSpPr>
            <a:spLocks noGrp="1" noChangeArrowheads="1"/>
          </p:cNvSpPr>
          <p:nvPr>
            <p:ph idx="14"/>
          </p:nvPr>
        </p:nvSpPr>
        <p:spPr bwMode="auto">
          <a:xfrm>
            <a:off x="1206408" y="2882115"/>
            <a:ext cx="977918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: 1,000 restaurant reviews with sentiment labels.</a:t>
            </a:r>
          </a:p>
          <a:p>
            <a:pPr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Preprocessing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: Tokenization, stemming, and vectorization.</a:t>
            </a:r>
          </a:p>
          <a:p>
            <a:pPr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Model Training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: Naïve Bayes (baseline) and LSTM (deep learning).</a:t>
            </a:r>
          </a:p>
          <a:p>
            <a:pPr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: Metrics like accuracy, precision, and recall. 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01" y="-1005840"/>
            <a:ext cx="14325600" cy="3200400"/>
          </a:xfrm>
        </p:spPr>
        <p:txBody>
          <a:bodyPr/>
          <a:lstStyle/>
          <a:p>
            <a:r>
              <a:rPr lang="en-US" sz="5400" dirty="0"/>
              <a:t>Data Collection &amp; Pre-Processing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2532F2-CAAA-A20B-EC81-87DBAEFC4F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8801" y="2071449"/>
            <a:ext cx="1105439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 dataset consists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1,000 restaurant reviews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labeled as positive or negative.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RegEx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filters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were applied to clean the text by removing non-alphabetic characters, ensuring only meaningful words remained.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Stopwords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except for "not," were excluded, and stemming was performed using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Porter Stemmer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to reduce words to their root forms (e.g., "loved" to "love").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Tokenization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split reviews into individual words for further processing.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vocabulary 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or the number of unique words, was recorded to provide insights into the dataset’s diversity. 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310810"/>
            <a:ext cx="9601200" cy="1653371"/>
          </a:xfrm>
        </p:spPr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182607"/>
            <a:ext cx="4663440" cy="333283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Naïve Bayes (NB):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Utilizes the Bag-of-Words (</a:t>
            </a:r>
            <a:r>
              <a:rPr lang="en-US" dirty="0" err="1"/>
              <a:t>BoW</a:t>
            </a:r>
            <a:r>
              <a:rPr lang="en-US" dirty="0"/>
              <a:t>) model to convert text into numerical vectors based on word 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Relies on probabilistic principles, assuming word independence for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Known for simplicity, computational efficiency, and serving as a strong baseline model for text classification tasks.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1068" y="2182607"/>
            <a:ext cx="4663440" cy="33328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LSTM (Long Short-Term Memory):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Integrates an embedding layer to create dense vector representations of words, capturing semantic relationships.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recurrent connections to process sequences, making it suitable for understanding context and dependencies.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Effective at handling complex patterns in text, such as negations and sequential sentiment flow.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DA710-5FFB-FC4C-A570-97D2FADCEF39}"/>
              </a:ext>
            </a:extLst>
          </p:cNvPr>
          <p:cNvSpPr txBox="1"/>
          <p:nvPr/>
        </p:nvSpPr>
        <p:spPr>
          <a:xfrm>
            <a:off x="1167492" y="13425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Models Used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2" y="2280067"/>
            <a:ext cx="9901560" cy="38905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Naïve Bayes was trained using a Bag-of-Words representation, relying on word frequencies without requiring hyperparameter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LSTM model was trained over 20 epochs with a batch size of 32, using 20% of the training data as 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Optimization was performed using the Adam optimizer with a binary cross-entropy loss function to handle binary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2924-FB40-30EF-B9D4-C48CDD5A4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3E8D7B-4937-6ADA-509E-8E578B8E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136358"/>
            <a:ext cx="969264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432D-F21F-962B-B50B-347336D63E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1483728"/>
            <a:ext cx="9901560" cy="38905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Metrics Evaluated:</a:t>
            </a:r>
            <a:r>
              <a:rPr lang="en-US" sz="2400" dirty="0"/>
              <a:t> Accuracy, precision, recall, and F1-score for both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Results Comparison:</a:t>
            </a:r>
            <a:r>
              <a:rPr lang="en-US" sz="2400" dirty="0"/>
              <a:t> LSTM outperformed Naïve Bayes, especially in precision and recall for positive sentiments.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9E9782-6292-EF21-784A-2A72F3BC6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03246"/>
              </p:ext>
            </p:extLst>
          </p:nvPr>
        </p:nvGraphicFramePr>
        <p:xfrm>
          <a:off x="1630948" y="3428999"/>
          <a:ext cx="9438105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6035">
                  <a:extLst>
                    <a:ext uri="{9D8B030D-6E8A-4147-A177-3AD203B41FA5}">
                      <a16:colId xmlns:a16="http://schemas.microsoft.com/office/drawing/2014/main" val="1668934826"/>
                    </a:ext>
                  </a:extLst>
                </a:gridCol>
                <a:gridCol w="3146035">
                  <a:extLst>
                    <a:ext uri="{9D8B030D-6E8A-4147-A177-3AD203B41FA5}">
                      <a16:colId xmlns:a16="http://schemas.microsoft.com/office/drawing/2014/main" val="260578455"/>
                    </a:ext>
                  </a:extLst>
                </a:gridCol>
                <a:gridCol w="3146035">
                  <a:extLst>
                    <a:ext uri="{9D8B030D-6E8A-4147-A177-3AD203B41FA5}">
                      <a16:colId xmlns:a16="http://schemas.microsoft.com/office/drawing/2014/main" val="3436961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Precision (Negative)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5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Precision (Positive)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0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Recall (Negative)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0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Recall (Positive)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6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F1-Score (Negative)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1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F1-Score (Positive)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1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96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19" y="-90373"/>
            <a:ext cx="9692640" cy="1371600"/>
          </a:xfrm>
        </p:spPr>
        <p:txBody>
          <a:bodyPr/>
          <a:lstStyle/>
          <a:p>
            <a:r>
              <a:rPr lang="en-US" sz="4800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2" y="1281227"/>
            <a:ext cx="7318781" cy="3890543"/>
          </a:xfrm>
        </p:spPr>
        <p:txBody>
          <a:bodyPr/>
          <a:lstStyle/>
          <a:p>
            <a:r>
              <a:rPr lang="en-US" sz="2800" dirty="0"/>
              <a:t>Performance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2B635-00FB-D478-F03C-BB597F3B21F5}"/>
              </a:ext>
            </a:extLst>
          </p:cNvPr>
          <p:cNvSpPr txBox="1"/>
          <p:nvPr/>
        </p:nvSpPr>
        <p:spPr>
          <a:xfrm>
            <a:off x="1136219" y="18477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Naïve Bayes</a:t>
            </a:r>
            <a:r>
              <a:rPr lang="en-US" sz="2400" dirty="0"/>
              <a:t>: 73% accuracy.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F6043-8193-864E-82D9-59CDA2A06C00}"/>
              </a:ext>
            </a:extLst>
          </p:cNvPr>
          <p:cNvSpPr txBox="1"/>
          <p:nvPr/>
        </p:nvSpPr>
        <p:spPr>
          <a:xfrm>
            <a:off x="6503775" y="18477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LSTM</a:t>
            </a:r>
            <a:r>
              <a:rPr lang="en-US" sz="2400" dirty="0"/>
              <a:t>: 75% accuracy.</a:t>
            </a:r>
          </a:p>
        </p:txBody>
      </p:sp>
      <p:pic>
        <p:nvPicPr>
          <p:cNvPr id="12" name="Picture 1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A92D172-18F3-E671-D521-2402F23E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19" y="2482606"/>
            <a:ext cx="4376035" cy="3740142"/>
          </a:xfrm>
          <a:prstGeom prst="rect">
            <a:avLst/>
          </a:prstGeom>
        </p:spPr>
      </p:pic>
      <p:pic>
        <p:nvPicPr>
          <p:cNvPr id="14" name="Picture 1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341A22D-4A86-5A85-C3F9-70BBD5E47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775" y="2482606"/>
            <a:ext cx="4376036" cy="37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59a4bd-057e-438f-868c-3b6bd265aae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BD3628ACE18247AD625C6151D3F0A5" ma:contentTypeVersion="9" ma:contentTypeDescription="Create a new document." ma:contentTypeScope="" ma:versionID="5177b7e1ae251bcfac661de900dd2486">
  <xsd:schema xmlns:xsd="http://www.w3.org/2001/XMLSchema" xmlns:xs="http://www.w3.org/2001/XMLSchema" xmlns:p="http://schemas.microsoft.com/office/2006/metadata/properties" xmlns:ns3="0a59a4bd-057e-438f-868c-3b6bd265aae6" xmlns:ns4="c52d23a5-c8c4-4717-9f90-36422ee36800" targetNamespace="http://schemas.microsoft.com/office/2006/metadata/properties" ma:root="true" ma:fieldsID="1fa90b23297c39d43f693b1d5a8f76cc" ns3:_="" ns4:_="">
    <xsd:import namespace="0a59a4bd-057e-438f-868c-3b6bd265aae6"/>
    <xsd:import namespace="c52d23a5-c8c4-4717-9f90-36422ee368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9a4bd-057e-438f-868c-3b6bd265aa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d23a5-c8c4-4717-9f90-36422ee3680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c52d23a5-c8c4-4717-9f90-36422ee36800"/>
    <ds:schemaRef ds:uri="0a59a4bd-057e-438f-868c-3b6bd265aae6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1B0B862-EC37-4249-93C8-CDBA95AE73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9a4bd-057e-438f-868c-3b6bd265aae6"/>
    <ds:schemaRef ds:uri="c52d23a5-c8c4-4717-9f90-36422ee36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{7EAEA41C-69E7-4222-A58B-050301C2F993}tf45331398_win32</Template>
  <TotalTime>4444</TotalTime>
  <Words>792</Words>
  <Application>Microsoft Office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Tenorite</vt:lpstr>
      <vt:lpstr>Times New Roman</vt:lpstr>
      <vt:lpstr>Trebuchet MS</vt:lpstr>
      <vt:lpstr>Custom</vt:lpstr>
      <vt:lpstr>Sentiment Analysis for Restaurant Reviews  Sentiment Classification Using Machine Learning and Deep Learning Models  Prepared By: Shidur Sharma Durba 3757255</vt:lpstr>
      <vt:lpstr>Introduction</vt:lpstr>
      <vt:lpstr>PowerPoint Presentation</vt:lpstr>
      <vt:lpstr>Methodology </vt:lpstr>
      <vt:lpstr>Data Collection &amp; Pre-Processing</vt:lpstr>
      <vt:lpstr>Model Description</vt:lpstr>
      <vt:lpstr>Model Training and Evaluation</vt:lpstr>
      <vt:lpstr>Model Evaluation</vt:lpstr>
      <vt:lpstr>Results</vt:lpstr>
      <vt:lpstr>Discussion and Limitations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SHIDUR  SHARMA Durba</dc:creator>
  <cp:lastModifiedBy>SHIDUR  SHARMA Durba</cp:lastModifiedBy>
  <cp:revision>7</cp:revision>
  <dcterms:created xsi:type="dcterms:W3CDTF">2024-11-27T16:25:15Z</dcterms:created>
  <dcterms:modified xsi:type="dcterms:W3CDTF">2024-12-05T21:24:02Z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0x01010007BD3628ACE18247AD625C6151D3F0A5</vt:lpwstr>
  </property>
</Properties>
</file>