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7" r:id="rId3"/>
    <p:sldId id="263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PRESENTATION TITLE (ADD VIA INSERT, HEADER &amp; FOOTER)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 cstate="print"/>
          <a:stretch/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</a:rPr>
              <a:t>PRESENTATION TITLE (ADD VIA INSERT, HEADER &amp; FOOTER)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n-US" sz="1500" b="0" strike="noStrike" spc="-1">
              <a:latin typeface="Times New Roman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 cstate="print"/>
          <a:stretch/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uci/heart-dise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4000" y="2579760"/>
            <a:ext cx="10030680" cy="21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7999"/>
              </a:lnSpc>
            </a:pPr>
            <a:r>
              <a:rPr lang="en-US" sz="26400" b="1" strike="noStrike" spc="-202" dirty="0">
                <a:solidFill>
                  <a:srgbClr val="FFFFFF"/>
                </a:solidFill>
                <a:latin typeface="Arial"/>
              </a:rPr>
              <a:t>Data Analysis  – </a:t>
            </a:r>
            <a:br>
              <a:rPr sz="17600" dirty="0"/>
            </a:br>
            <a:r>
              <a:rPr lang="en-US" sz="14400" strike="noStrike" spc="-202" dirty="0">
                <a:solidFill>
                  <a:srgbClr val="FFFFFF"/>
                </a:solidFill>
                <a:latin typeface="Arial"/>
              </a:rPr>
              <a:t>Tutorial Presentation for Feedback</a:t>
            </a:r>
            <a:br>
              <a:rPr dirty="0"/>
            </a:br>
            <a:r>
              <a:rPr lang="en-US" sz="8000" b="1" strike="noStrike" spc="-202" dirty="0">
                <a:solidFill>
                  <a:srgbClr val="FFFFFF"/>
                </a:solidFill>
                <a:latin typeface="Arial"/>
              </a:rPr>
              <a:t>Date: 12/12/22</a:t>
            </a:r>
            <a:br>
              <a:rPr dirty="0"/>
            </a:br>
            <a:endParaRPr lang="en-US" sz="2200" b="0" strike="noStrike" spc="-1" dirty="0">
              <a:solidFill>
                <a:srgbClr val="203232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000" b="1" strike="noStrike" spc="-100" dirty="0">
                <a:solidFill>
                  <a:srgbClr val="FFFFFF"/>
                </a:solidFill>
                <a:latin typeface="Arial"/>
              </a:rPr>
              <a:t>Group Id: a_group129                                                 Name of Student Presenting: Pratyush Garg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754892" cy="128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/>
            <a:r>
              <a:rPr lang="en-GB" sz="1500" b="0" strike="noStrike" spc="-1" dirty="0">
                <a:solidFill>
                  <a:srgbClr val="FFFFFF"/>
                </a:solidFill>
                <a:latin typeface="Arial"/>
              </a:rPr>
              <a:t>7COM1079-2022  Student Group No: a_group129                                                  Names of Student </a:t>
            </a:r>
            <a:r>
              <a:rPr lang="en-GB" sz="1500" b="0" strike="noStrike" spc="-1" dirty="0">
                <a:solidFill>
                  <a:schemeClr val="bg1"/>
                </a:solidFill>
                <a:latin typeface="Arial"/>
              </a:rPr>
              <a:t>Attendees: </a:t>
            </a:r>
            <a:r>
              <a:rPr lang="en-GB" sz="1600" dirty="0">
                <a:solidFill>
                  <a:schemeClr val="bg1"/>
                </a:solidFill>
              </a:rPr>
              <a:t>Pratyush Garg,</a:t>
            </a:r>
          </a:p>
          <a:p>
            <a:pPr algn="r"/>
            <a:r>
              <a:rPr lang="en-GB" sz="1600" dirty="0">
                <a:solidFill>
                  <a:schemeClr val="bg1"/>
                </a:solidFill>
              </a:rPr>
              <a:t>Mohamad </a:t>
            </a:r>
            <a:r>
              <a:rPr lang="en-GB" sz="1600" dirty="0" err="1">
                <a:solidFill>
                  <a:schemeClr val="bg1"/>
                </a:solidFill>
              </a:rPr>
              <a:t>AvesHanif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Cutleriwala</a:t>
            </a:r>
            <a:r>
              <a:rPr lang="en-GB" sz="1600" dirty="0">
                <a:solidFill>
                  <a:schemeClr val="bg1"/>
                </a:solidFill>
              </a:rPr>
              <a:t>,</a:t>
            </a:r>
          </a:p>
          <a:p>
            <a:pPr algn="r"/>
            <a:r>
              <a:rPr lang="en-GB" sz="1600" dirty="0">
                <a:solidFill>
                  <a:schemeClr val="bg1"/>
                </a:solidFill>
              </a:rPr>
              <a:t>Chandra </a:t>
            </a:r>
            <a:r>
              <a:rPr lang="en-GB" sz="1600" dirty="0" err="1">
                <a:solidFill>
                  <a:schemeClr val="bg1"/>
                </a:solidFill>
              </a:rPr>
              <a:t>shekar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Ballankala</a:t>
            </a:r>
            <a:r>
              <a:rPr lang="en-GB" sz="1600" dirty="0">
                <a:solidFill>
                  <a:schemeClr val="bg1"/>
                </a:solidFill>
              </a:rPr>
              <a:t>,</a:t>
            </a:r>
          </a:p>
          <a:p>
            <a:pPr algn="r"/>
            <a:r>
              <a:rPr lang="en-GB" sz="1600" dirty="0">
                <a:solidFill>
                  <a:schemeClr val="bg1"/>
                </a:solidFill>
              </a:rPr>
              <a:t>Mudassir Mohammad,</a:t>
            </a:r>
          </a:p>
          <a:p>
            <a:pPr algn="r"/>
            <a:r>
              <a:rPr lang="en-GB" sz="1600" dirty="0">
                <a:solidFill>
                  <a:schemeClr val="bg1"/>
                </a:solidFill>
              </a:rPr>
              <a:t>Venkata Naga Durga Akhila </a:t>
            </a:r>
            <a:r>
              <a:rPr lang="en-GB" sz="1600" dirty="0" err="1">
                <a:solidFill>
                  <a:schemeClr val="bg1"/>
                </a:solidFill>
              </a:rPr>
              <a:t>Tavva</a:t>
            </a:r>
            <a:r>
              <a:rPr lang="en-GB" sz="1600" dirty="0"/>
              <a:t>.</a:t>
            </a: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11274228" y="635328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39862FD3-A2AB-4AF5-B4D3-06BF4857842D}" type="slidenum">
              <a:rPr lang="en-GB" sz="1500" b="1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1</a:t>
            </a:fld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1" y="762654"/>
            <a:ext cx="10124053" cy="102606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https://data.world/uci/heart-disease</a:t>
            </a:r>
            <a:r>
              <a:rPr lang="en-US" sz="2000" b="0" dirty="0">
                <a:solidFill>
                  <a:srgbClr val="FF0000"/>
                </a:solidFill>
              </a:rPr>
              <a:t> 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 answer our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 question </a:t>
            </a:r>
            <a:r>
              <a:rPr lang="en-GB" sz="20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Is there a difference in the mean Cholesterol  level in Cleveland between Male and Female population? 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”</a:t>
            </a:r>
            <a:endParaRPr lang="en-US" sz="2000" b="0" baseline="30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7" y="388724"/>
            <a:ext cx="9129687" cy="230832"/>
          </a:xfrm>
        </p:spPr>
        <p:txBody>
          <a:bodyPr/>
          <a:lstStyle/>
          <a:p>
            <a:r>
              <a:rPr lang="en-GB" dirty="0"/>
              <a:t>7COM1079-2022  Student Group No : a_group129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399" y="388724"/>
            <a:ext cx="622800" cy="230832"/>
          </a:xfrm>
        </p:spPr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52801" y="1931821"/>
            <a:ext cx="4211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itchFamily="34" charset="0"/>
                <a:cs typeface="Calibri" pitchFamily="34" charset="0"/>
              </a:rPr>
              <a:t>Independent Variable</a:t>
            </a:r>
            <a:r>
              <a:rPr lang="en-IN" dirty="0">
                <a:latin typeface="Calibri" pitchFamily="34" charset="0"/>
                <a:cs typeface="Calibri" pitchFamily="34" charset="0"/>
              </a:rPr>
              <a:t>: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Sex </a:t>
            </a:r>
            <a:r>
              <a:rPr lang="en-IN" dirty="0">
                <a:latin typeface="Calibri" pitchFamily="34" charset="0"/>
                <a:cs typeface="Calibri" pitchFamily="34" charset="0"/>
              </a:rPr>
              <a:t>–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IN" dirty="0">
                <a:latin typeface="Calibri" pitchFamily="34" charset="0"/>
                <a:cs typeface="Calibri" pitchFamily="34" charset="0"/>
              </a:rPr>
              <a:t> (Male)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		               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IN" dirty="0">
                <a:latin typeface="Calibri" pitchFamily="34" charset="0"/>
                <a:cs typeface="Calibri" pitchFamily="34" charset="0"/>
              </a:rPr>
              <a:t> (Female)</a:t>
            </a:r>
          </a:p>
          <a:p>
            <a:r>
              <a:rPr lang="en-IN" b="1" dirty="0">
                <a:latin typeface="Calibri" pitchFamily="34" charset="0"/>
                <a:cs typeface="Calibri" pitchFamily="34" charset="0"/>
              </a:rPr>
              <a:t>Dependent Variable</a:t>
            </a:r>
            <a:r>
              <a:rPr lang="en-IN" dirty="0">
                <a:latin typeface="Calibri" pitchFamily="34" charset="0"/>
                <a:cs typeface="Calibri" pitchFamily="34" charset="0"/>
              </a:rPr>
              <a:t> :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Cholesterol Level</a:t>
            </a:r>
          </a:p>
          <a:p>
            <a:endParaRPr lang="en-IN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Total number of 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Rows</a:t>
            </a: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303</a:t>
            </a:r>
            <a:r>
              <a:rPr lang="en-IN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Columns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E6EF9-C730-F4D3-A912-3B8D10599F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549" t="855"/>
          <a:stretch/>
        </p:blipFill>
        <p:spPr>
          <a:xfrm>
            <a:off x="5547646" y="1638800"/>
            <a:ext cx="6075011" cy="50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54992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403680" y="1917361"/>
            <a:ext cx="447576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20323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1. 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follows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contours of the underlying data, so we use the parametric test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: t-test.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3B85E-DE9E-C065-12E7-B20B48C2EA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967" y="1613888"/>
            <a:ext cx="4894571" cy="4927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4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17677" y="572220"/>
            <a:ext cx="8188792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185763-EE23-AF0D-5C38-1BE431D486AC}"/>
              </a:ext>
            </a:extLst>
          </p:cNvPr>
          <p:cNvGrpSpPr/>
          <p:nvPr/>
        </p:nvGrpSpPr>
        <p:grpSpPr>
          <a:xfrm>
            <a:off x="1119024" y="1720840"/>
            <a:ext cx="9953951" cy="3108543"/>
            <a:chOff x="1119024" y="1720840"/>
            <a:chExt cx="9953951" cy="31085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BC67A1-346D-734F-321E-2098D1481674}"/>
                </a:ext>
              </a:extLst>
            </p:cNvPr>
            <p:cNvSpPr txBox="1"/>
            <p:nvPr/>
          </p:nvSpPr>
          <p:spPr>
            <a:xfrm>
              <a:off x="1119024" y="1720840"/>
              <a:ext cx="9953951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spc="-202" dirty="0">
                  <a:solidFill>
                    <a:srgbClr val="203232"/>
                  </a:solidFill>
                  <a:latin typeface="Arial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spc="-202" dirty="0">
                <a:solidFill>
                  <a:srgbClr val="203232"/>
                </a:solidFill>
                <a:latin typeface="Arial"/>
              </a:endParaRPr>
            </a:p>
            <a:p>
              <a:endParaRPr lang="en-US" sz="2800" spc="-202" dirty="0">
                <a:solidFill>
                  <a:srgbClr val="203232"/>
                </a:solidFill>
                <a:latin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spc="-202" dirty="0">
                  <a:solidFill>
                    <a:srgbClr val="203232"/>
                  </a:solidFill>
                  <a:latin typeface="Arial"/>
                </a:rPr>
                <a:t>T</a:t>
              </a:r>
              <a:r>
                <a:rPr lang="en-US" sz="2800" b="0" strike="noStrike" spc="-202" dirty="0">
                  <a:solidFill>
                    <a:srgbClr val="203232"/>
                  </a:solidFill>
                  <a:latin typeface="Arial"/>
                </a:rPr>
                <a:t>est statistic (</a:t>
              </a:r>
              <a:r>
                <a:rPr lang="en-US" sz="2800" spc="-202" dirty="0">
                  <a:solidFill>
                    <a:srgbClr val="203232"/>
                  </a:solidFill>
                  <a:latin typeface="Arial"/>
                </a:rPr>
                <a:t>t)  : -82.308</a:t>
              </a:r>
              <a:endParaRPr lang="en-US" sz="2800" b="0" strike="noStrike" spc="-202" dirty="0">
                <a:solidFill>
                  <a:srgbClr val="203232"/>
                </a:solidFill>
                <a:latin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0" strike="noStrike" spc="-202" dirty="0">
                  <a:solidFill>
                    <a:srgbClr val="203232"/>
                  </a:solidFill>
                  <a:latin typeface="Arial"/>
                </a:rPr>
                <a:t>p-value </a:t>
              </a:r>
              <a:r>
                <a:rPr lang="en-US" sz="2800" spc="-202" dirty="0">
                  <a:solidFill>
                    <a:srgbClr val="203232"/>
                  </a:solidFill>
                  <a:latin typeface="Arial"/>
                </a:rPr>
                <a:t>&lt; 2.2e-16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spc="-202" dirty="0">
                  <a:solidFill>
                    <a:srgbClr val="203232"/>
                  </a:solidFill>
                  <a:latin typeface="Arial"/>
                </a:rPr>
                <a:t>T</a:t>
              </a:r>
              <a:r>
                <a:rPr lang="en-US" sz="2800" b="0" strike="noStrike" spc="-202" dirty="0">
                  <a:solidFill>
                    <a:srgbClr val="203232"/>
                  </a:solidFill>
                  <a:latin typeface="Arial"/>
                </a:rPr>
                <a:t>he result </a:t>
              </a:r>
              <a:r>
                <a:rPr lang="en-US" sz="2800" b="0" strike="noStrike" spc="-202">
                  <a:solidFill>
                    <a:srgbClr val="203232"/>
                  </a:solidFill>
                  <a:latin typeface="Arial"/>
                </a:rPr>
                <a:t>is significant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spc="-202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</a:rPr>
                <a:t>I</a:t>
              </a:r>
              <a:r>
                <a:rPr lang="en-US" sz="2800" b="0" strike="noStrike" spc="-202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</a:rPr>
                <a:t> </a:t>
              </a:r>
              <a:r>
                <a:rPr lang="en-US" sz="2800" b="0" strike="noStrike" spc="-202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</a:rPr>
                <a:t>reject </a:t>
              </a:r>
              <a:r>
                <a:rPr lang="en-US" sz="2800" b="0" strike="noStrike" spc="-202" dirty="0">
                  <a:solidFill>
                    <a:srgbClr val="203232"/>
                  </a:solidFill>
                  <a:latin typeface="Arial"/>
                </a:rPr>
                <a:t>the null hypothesis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38CFB-A631-D549-55BC-C6316EC9895D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rcRect l="545"/>
            <a:stretch/>
          </p:blipFill>
          <p:spPr>
            <a:xfrm>
              <a:off x="1494503" y="1720840"/>
              <a:ext cx="7276382" cy="12670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3567</TotalTime>
  <Words>221</Words>
  <Application>Microsoft Office PowerPoint</Application>
  <PresentationFormat>Widescreen</PresentationFormat>
  <Paragraphs>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Pratyush Garg</cp:lastModifiedBy>
  <cp:revision>162</cp:revision>
  <dcterms:created xsi:type="dcterms:W3CDTF">2019-10-01T08:37:56Z</dcterms:created>
  <dcterms:modified xsi:type="dcterms:W3CDTF">2022-12-15T16:27:36Z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