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1258" r:id="rId3"/>
    <p:sldId id="256" r:id="rId4"/>
    <p:sldId id="257" r:id="rId5"/>
    <p:sldId id="1259" r:id="rId6"/>
    <p:sldId id="258" r:id="rId7"/>
    <p:sldId id="259" r:id="rId8"/>
    <p:sldId id="1263" r:id="rId9"/>
    <p:sldId id="1261" r:id="rId10"/>
    <p:sldId id="260" r:id="rId11"/>
    <p:sldId id="1264" r:id="rId12"/>
    <p:sldId id="1262" r:id="rId13"/>
    <p:sldId id="261" r:id="rId14"/>
    <p:sldId id="1260" r:id="rId15"/>
    <p:sldId id="1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p:cViewPr varScale="1">
        <p:scale>
          <a:sx n="98" d="100"/>
          <a:sy n="98"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DF4D-5E7E-5D47-B20D-A4DFAD04CE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A4550FA-A954-7F42-AF14-90E6C781D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3B2A2E1-074D-8F4D-B16E-26F7D5EED66B}"/>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B776ED90-2CCB-1547-98FA-38364A94C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FDD5E-C0A4-2E4C-BE03-5407F7ADD5E6}"/>
              </a:ext>
            </a:extLst>
          </p:cNvPr>
          <p:cNvSpPr>
            <a:spLocks noGrp="1"/>
          </p:cNvSpPr>
          <p:nvPr>
            <p:ph type="sldNum" sz="quarter" idx="12"/>
          </p:nvPr>
        </p:nvSpPr>
        <p:spPr/>
        <p:txBody>
          <a:bodyPr/>
          <a:lstStyle/>
          <a:p>
            <a:fld id="{FEB3287B-B717-754F-8CC3-E11B8B5E7493}" type="slidenum">
              <a:rPr lang="en-US" smtClean="0"/>
              <a:t>‹#›</a:t>
            </a:fld>
            <a:endParaRPr lang="en-US"/>
          </a:p>
        </p:txBody>
      </p:sp>
      <p:cxnSp>
        <p:nvCxnSpPr>
          <p:cNvPr id="11" name="Straight Connector 10">
            <a:extLst>
              <a:ext uri="{FF2B5EF4-FFF2-40B4-BE49-F238E27FC236}">
                <a16:creationId xmlns:a16="http://schemas.microsoft.com/office/drawing/2014/main" id="{B127AEE7-9560-5248-B849-278D487A65DA}"/>
              </a:ext>
            </a:extLst>
          </p:cNvPr>
          <p:cNvCxnSpPr/>
          <p:nvPr userDrawn="1"/>
        </p:nvCxnSpPr>
        <p:spPr>
          <a:xfrm>
            <a:off x="0" y="962137"/>
            <a:ext cx="12192000" cy="0"/>
          </a:xfrm>
          <a:prstGeom prst="line">
            <a:avLst/>
          </a:prstGeom>
          <a:ln w="19050">
            <a:solidFill>
              <a:srgbClr val="B900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1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1FD-B024-6645-8E7F-1F7E0E05700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EA5370-D191-204B-A9E5-D706F52B09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162F10-48DC-1740-8929-3A7142EAC457}"/>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2E918434-667B-7642-8B96-CB2CF70A0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C021C-4DB6-E548-8EA7-7B120A70A92B}"/>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96977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091F8-85AB-874B-8CCB-FC5AA2FAFB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3384F1-B63B-E544-AF1C-1A83CDF20A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4E91BB-5A6A-254F-90FC-71443A114BE6}"/>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AB06FC32-CE79-2145-BA0C-E788757B3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129AE-A7FB-8B4C-B49C-C2608AC05013}"/>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417506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4"/>
          <p:cNvSpPr/>
          <p:nvPr userDrawn="1"/>
        </p:nvSpPr>
        <p:spPr>
          <a:xfrm>
            <a:off x="4708440" y="3013501"/>
            <a:ext cx="2775119"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rgbClr val="FFFFFF"/>
                </a:solidFill>
                <a:effectLst/>
                <a:uLnTx/>
                <a:uFillTx/>
                <a:latin typeface="Calibri" panose="020F0502020204030204"/>
                <a:ea typeface="Verdana" panose="020B0604030504040204" pitchFamily="34" charset="0"/>
                <a:cs typeface="Verdana" panose="020B0604030504040204" pitchFamily="34" charset="0"/>
              </a:rPr>
              <a:t>Thank you</a:t>
            </a:r>
            <a:endParaRPr kumimoji="0" lang="en-US" sz="4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05644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1FE3-4B7B-2F41-BA20-3DDB8D0568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F1E734-EFEE-7842-B0DB-E3446AB59E6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543F6C-8642-5245-91C4-9E2461D645FA}"/>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B7F8F02-A259-9C43-ACDE-F5D9F7A7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FC508-BFAB-6E41-891F-2C4C07C3628C}"/>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45257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EBE574-69D0-F64F-9A57-F13594D31F7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1"/>
          <a:stretch/>
        </p:blipFill>
        <p:spPr>
          <a:xfrm>
            <a:off x="0" y="1"/>
            <a:ext cx="12192000" cy="6857999"/>
          </a:xfrm>
          <a:prstGeom prst="rect">
            <a:avLst/>
          </a:prstGeom>
        </p:spPr>
      </p:pic>
      <p:sp>
        <p:nvSpPr>
          <p:cNvPr id="2" name="Title 1">
            <a:extLst>
              <a:ext uri="{FF2B5EF4-FFF2-40B4-BE49-F238E27FC236}">
                <a16:creationId xmlns:a16="http://schemas.microsoft.com/office/drawing/2014/main" id="{F9C9406D-54D5-B843-8747-506252770F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818B94-8EB7-554A-B26F-20210477B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D9D47B-1A33-9C45-BDAC-1D46D1585097}"/>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EB3F7A1-86A7-C241-9FCC-06A66D86E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533E6-A41D-6C4D-BEF3-84B5E3C34C54}"/>
              </a:ext>
            </a:extLst>
          </p:cNvPr>
          <p:cNvSpPr>
            <a:spLocks noGrp="1"/>
          </p:cNvSpPr>
          <p:nvPr>
            <p:ph type="sldNum" sz="quarter" idx="12"/>
          </p:nvPr>
        </p:nvSpPr>
        <p:spPr/>
        <p:txBody>
          <a:bodyPr/>
          <a:lstStyle/>
          <a:p>
            <a:fld id="{FEB3287B-B717-754F-8CC3-E11B8B5E7493}" type="slidenum">
              <a:rPr lang="en-US" smtClean="0"/>
              <a:t>‹#›</a:t>
            </a:fld>
            <a:endParaRPr lang="en-US"/>
          </a:p>
        </p:txBody>
      </p:sp>
      <p:sp>
        <p:nvSpPr>
          <p:cNvPr id="7" name="Right Triangle 6">
            <a:extLst>
              <a:ext uri="{FF2B5EF4-FFF2-40B4-BE49-F238E27FC236}">
                <a16:creationId xmlns:a16="http://schemas.microsoft.com/office/drawing/2014/main" id="{77A9B6F7-FB03-B84C-953E-A3CAB5ADFCDE}"/>
              </a:ext>
            </a:extLst>
          </p:cNvPr>
          <p:cNvSpPr/>
          <p:nvPr userDrawn="1"/>
        </p:nvSpPr>
        <p:spPr>
          <a:xfrm>
            <a:off x="1" y="0"/>
            <a:ext cx="8153400" cy="6858000"/>
          </a:xfrm>
          <a:prstGeom prst="rtTriangle">
            <a:avLst/>
          </a:prstGeom>
          <a:solidFill>
            <a:srgbClr val="45116C">
              <a:alpha val="7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54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6084-0B6A-B241-B91B-333FDEC08C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C41A3C-9901-0F4A-95D4-A98C7EABFB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81D43-0755-1D4C-8EC2-7FB7753AAE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0D4D76-384F-C64B-A88C-962FA90768AA}"/>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6730C33F-3E20-F34D-88BE-E6988C8F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75AC7-7037-2541-9372-938B3884DE11}"/>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60482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40BD-CE75-E347-A810-C74472C7E8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EE0BEB-48AF-8B4C-B4E0-65A36CE9F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6BDB0D-408C-6E46-9E9A-09475EB00D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60B2CD-C051-B248-A1C5-3CA19CCA9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0EA516-2A51-F74F-BFA5-02E9D0E1B6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10D9757-4CFE-7B4D-A876-BB33A93AE431}"/>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8" name="Footer Placeholder 7">
            <a:extLst>
              <a:ext uri="{FF2B5EF4-FFF2-40B4-BE49-F238E27FC236}">
                <a16:creationId xmlns:a16="http://schemas.microsoft.com/office/drawing/2014/main" id="{2869C781-A0C5-6541-9E68-E5526A7D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B36737-9118-9A4F-A622-F81E3B5517C6}"/>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324022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D56A-6825-BB43-A57C-B5B48D8C1A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129FE21-B22D-434F-91DB-90D15DBF40BE}"/>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4" name="Footer Placeholder 3">
            <a:extLst>
              <a:ext uri="{FF2B5EF4-FFF2-40B4-BE49-F238E27FC236}">
                <a16:creationId xmlns:a16="http://schemas.microsoft.com/office/drawing/2014/main" id="{F93FBF6B-6214-0246-A550-51D958778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EE722-F27B-3E42-AE9F-426917B12B47}"/>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39389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CE55D-9E87-914C-AB7E-33DC79007918}"/>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3" name="Footer Placeholder 2">
            <a:extLst>
              <a:ext uri="{FF2B5EF4-FFF2-40B4-BE49-F238E27FC236}">
                <a16:creationId xmlns:a16="http://schemas.microsoft.com/office/drawing/2014/main" id="{18709A32-2116-E047-96A6-EFB351A6E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567B5-3D5F-7D47-9CC4-B6BBE9C45B55}"/>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6274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5897-9A2E-4945-B578-11B42038CE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041CA1-C9F5-584B-B2D5-DBB23E0FE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BDAD-9A32-9B46-ACFF-04CF059C0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1D3F3F-5DF9-E941-B04F-FB2E54A09832}"/>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32F94F89-D91D-7F4D-A6C4-A4B3C9A2E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827F3-E9A0-6642-86D2-72F13EA01CFE}"/>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23296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D-07D3-2045-9DAE-669E8F5251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5057F8-2E47-9E47-956F-7309D5D9A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50ADF-DE69-5F49-ADF7-A129A6EA6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90BDEC-E86E-7D46-BF02-A8E42D448E18}"/>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E94F000F-32ED-4548-B2E2-172A19C54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DD693-063B-EF42-AE67-92E950556321}"/>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57255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D11EA-6F10-B94F-B259-3C9E33074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736B0D-D494-1644-A2D4-09D055D9C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425DF5-02E9-9C44-837E-8F912276B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90F6B58-2090-E649-89E8-9FDE211E8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3CFCC2-959A-E64A-8E80-7B654727E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3287B-B717-754F-8CC3-E11B8B5E7493}" type="slidenum">
              <a:rPr lang="en-US" smtClean="0"/>
              <a:t>‹#›</a:t>
            </a:fld>
            <a:endParaRPr lang="en-US"/>
          </a:p>
        </p:txBody>
      </p:sp>
    </p:spTree>
    <p:extLst>
      <p:ext uri="{BB962C8B-B14F-4D97-AF65-F5344CB8AC3E}">
        <p14:creationId xmlns:p14="http://schemas.microsoft.com/office/powerpoint/2010/main" val="2994288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7ADA63-D6E9-6342-A60A-A138622311FC}"/>
              </a:ext>
            </a:extLst>
          </p:cNvPr>
          <p:cNvSpPr txBox="1">
            <a:spLocks/>
          </p:cNvSpPr>
          <p:nvPr/>
        </p:nvSpPr>
        <p:spPr>
          <a:xfrm>
            <a:off x="139337" y="4180114"/>
            <a:ext cx="9144000" cy="740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Predicting Collision Severity </a:t>
            </a:r>
          </a:p>
        </p:txBody>
      </p:sp>
      <p:sp>
        <p:nvSpPr>
          <p:cNvPr id="5" name="TextBox 4">
            <a:extLst>
              <a:ext uri="{FF2B5EF4-FFF2-40B4-BE49-F238E27FC236}">
                <a16:creationId xmlns:a16="http://schemas.microsoft.com/office/drawing/2014/main" id="{4ECCED25-9C95-8B44-A838-6BADFB41AD0D}"/>
              </a:ext>
            </a:extLst>
          </p:cNvPr>
          <p:cNvSpPr txBox="1"/>
          <p:nvPr/>
        </p:nvSpPr>
        <p:spPr>
          <a:xfrm>
            <a:off x="165463" y="4920752"/>
            <a:ext cx="3409405" cy="369332"/>
          </a:xfrm>
          <a:prstGeom prst="rect">
            <a:avLst/>
          </a:prstGeom>
          <a:noFill/>
        </p:spPr>
        <p:txBody>
          <a:bodyPr wrap="square" rtlCol="0">
            <a:spAutoFit/>
          </a:bodyPr>
          <a:lstStyle/>
          <a:p>
            <a:r>
              <a:rPr lang="en-US" dirty="0">
                <a:solidFill>
                  <a:schemeClr val="bg1"/>
                </a:solidFill>
              </a:rPr>
              <a:t>Project Report</a:t>
            </a:r>
          </a:p>
        </p:txBody>
      </p:sp>
    </p:spTree>
    <p:extLst>
      <p:ext uri="{BB962C8B-B14F-4D97-AF65-F5344CB8AC3E}">
        <p14:creationId xmlns:p14="http://schemas.microsoft.com/office/powerpoint/2010/main" val="249764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32118"/>
            <a:ext cx="8895805" cy="584775"/>
          </a:xfrm>
          <a:prstGeom prst="rect">
            <a:avLst/>
          </a:prstGeom>
          <a:noFill/>
        </p:spPr>
        <p:txBody>
          <a:bodyPr wrap="square" rtlCol="0">
            <a:spAutoFit/>
          </a:bodyPr>
          <a:lstStyle/>
          <a:p>
            <a:r>
              <a:rPr lang="en-US" sz="3200" b="1" dirty="0">
                <a:solidFill>
                  <a:srgbClr val="002060"/>
                </a:solidFill>
              </a:rPr>
              <a:t>Exploratory Data Analysis</a:t>
            </a:r>
          </a:p>
        </p:txBody>
      </p:sp>
      <p:pic>
        <p:nvPicPr>
          <p:cNvPr id="2" name="Picture 1">
            <a:extLst>
              <a:ext uri="{FF2B5EF4-FFF2-40B4-BE49-F238E27FC236}">
                <a16:creationId xmlns:a16="http://schemas.microsoft.com/office/drawing/2014/main" id="{76758CC6-EDDC-824A-8EBD-DE836B266403}"/>
              </a:ext>
            </a:extLst>
          </p:cNvPr>
          <p:cNvPicPr>
            <a:picLocks noChangeAspect="1"/>
          </p:cNvPicPr>
          <p:nvPr/>
        </p:nvPicPr>
        <p:blipFill>
          <a:blip r:embed="rId2"/>
          <a:stretch>
            <a:fillRect/>
          </a:stretch>
        </p:blipFill>
        <p:spPr>
          <a:xfrm>
            <a:off x="274921" y="1575385"/>
            <a:ext cx="3679373" cy="2207623"/>
          </a:xfrm>
          <a:prstGeom prst="rect">
            <a:avLst/>
          </a:prstGeom>
        </p:spPr>
      </p:pic>
      <p:pic>
        <p:nvPicPr>
          <p:cNvPr id="13" name="Picture 12">
            <a:extLst>
              <a:ext uri="{FF2B5EF4-FFF2-40B4-BE49-F238E27FC236}">
                <a16:creationId xmlns:a16="http://schemas.microsoft.com/office/drawing/2014/main" id="{AF970586-E350-EE44-BED1-4EC209DA6737}"/>
              </a:ext>
            </a:extLst>
          </p:cNvPr>
          <p:cNvPicPr>
            <a:picLocks noChangeAspect="1"/>
          </p:cNvPicPr>
          <p:nvPr/>
        </p:nvPicPr>
        <p:blipFill>
          <a:blip r:embed="rId3"/>
          <a:stretch>
            <a:fillRect/>
          </a:stretch>
        </p:blipFill>
        <p:spPr>
          <a:xfrm>
            <a:off x="4253851" y="1625931"/>
            <a:ext cx="3689592" cy="2213755"/>
          </a:xfrm>
          <a:prstGeom prst="rect">
            <a:avLst/>
          </a:prstGeom>
        </p:spPr>
      </p:pic>
      <p:pic>
        <p:nvPicPr>
          <p:cNvPr id="16" name="Picture 15">
            <a:extLst>
              <a:ext uri="{FF2B5EF4-FFF2-40B4-BE49-F238E27FC236}">
                <a16:creationId xmlns:a16="http://schemas.microsoft.com/office/drawing/2014/main" id="{29C30964-1ED3-344E-BA6F-4397FDC04235}"/>
              </a:ext>
            </a:extLst>
          </p:cNvPr>
          <p:cNvPicPr>
            <a:picLocks noChangeAspect="1"/>
          </p:cNvPicPr>
          <p:nvPr/>
        </p:nvPicPr>
        <p:blipFill>
          <a:blip r:embed="rId4"/>
          <a:stretch>
            <a:fillRect/>
          </a:stretch>
        </p:blipFill>
        <p:spPr>
          <a:xfrm>
            <a:off x="8264456" y="1625931"/>
            <a:ext cx="3699839" cy="2213754"/>
          </a:xfrm>
          <a:prstGeom prst="rect">
            <a:avLst/>
          </a:prstGeom>
        </p:spPr>
      </p:pic>
      <p:pic>
        <p:nvPicPr>
          <p:cNvPr id="19" name="Picture 18">
            <a:extLst>
              <a:ext uri="{FF2B5EF4-FFF2-40B4-BE49-F238E27FC236}">
                <a16:creationId xmlns:a16="http://schemas.microsoft.com/office/drawing/2014/main" id="{C78395A3-F60E-564E-BA18-8B342AFDBE56}"/>
              </a:ext>
            </a:extLst>
          </p:cNvPr>
          <p:cNvPicPr>
            <a:picLocks noChangeAspect="1"/>
          </p:cNvPicPr>
          <p:nvPr/>
        </p:nvPicPr>
        <p:blipFill>
          <a:blip r:embed="rId5"/>
          <a:stretch>
            <a:fillRect/>
          </a:stretch>
        </p:blipFill>
        <p:spPr>
          <a:xfrm>
            <a:off x="289743" y="4308134"/>
            <a:ext cx="3689592" cy="2207623"/>
          </a:xfrm>
          <a:prstGeom prst="rect">
            <a:avLst/>
          </a:prstGeom>
        </p:spPr>
      </p:pic>
      <p:pic>
        <p:nvPicPr>
          <p:cNvPr id="20" name="Picture 19">
            <a:extLst>
              <a:ext uri="{FF2B5EF4-FFF2-40B4-BE49-F238E27FC236}">
                <a16:creationId xmlns:a16="http://schemas.microsoft.com/office/drawing/2014/main" id="{3E7B0C2C-A4EB-DE4F-B4A2-41D071377E6F}"/>
              </a:ext>
            </a:extLst>
          </p:cNvPr>
          <p:cNvPicPr>
            <a:picLocks noChangeAspect="1"/>
          </p:cNvPicPr>
          <p:nvPr/>
        </p:nvPicPr>
        <p:blipFill>
          <a:blip r:embed="rId6"/>
          <a:stretch>
            <a:fillRect/>
          </a:stretch>
        </p:blipFill>
        <p:spPr>
          <a:xfrm>
            <a:off x="4253851" y="4308133"/>
            <a:ext cx="3689592" cy="2207623"/>
          </a:xfrm>
          <a:prstGeom prst="rect">
            <a:avLst/>
          </a:prstGeom>
        </p:spPr>
      </p:pic>
      <p:pic>
        <p:nvPicPr>
          <p:cNvPr id="22" name="Picture 21">
            <a:extLst>
              <a:ext uri="{FF2B5EF4-FFF2-40B4-BE49-F238E27FC236}">
                <a16:creationId xmlns:a16="http://schemas.microsoft.com/office/drawing/2014/main" id="{6BC86B0A-9944-5943-8C18-CAD03EB16FC0}"/>
              </a:ext>
            </a:extLst>
          </p:cNvPr>
          <p:cNvPicPr>
            <a:picLocks noChangeAspect="1"/>
          </p:cNvPicPr>
          <p:nvPr/>
        </p:nvPicPr>
        <p:blipFill>
          <a:blip r:embed="rId7"/>
          <a:stretch>
            <a:fillRect/>
          </a:stretch>
        </p:blipFill>
        <p:spPr>
          <a:xfrm>
            <a:off x="8217960" y="4308133"/>
            <a:ext cx="3689592" cy="2207623"/>
          </a:xfrm>
          <a:prstGeom prst="rect">
            <a:avLst/>
          </a:prstGeom>
        </p:spPr>
      </p:pic>
      <p:cxnSp>
        <p:nvCxnSpPr>
          <p:cNvPr id="25" name="Straight Connector 24">
            <a:extLst>
              <a:ext uri="{FF2B5EF4-FFF2-40B4-BE49-F238E27FC236}">
                <a16:creationId xmlns:a16="http://schemas.microsoft.com/office/drawing/2014/main" id="{D535B94C-6A99-C145-91B8-B5C87EBAAA1A}"/>
              </a:ext>
            </a:extLst>
          </p:cNvPr>
          <p:cNvCxnSpPr>
            <a:cxnSpLocks/>
          </p:cNvCxnSpPr>
          <p:nvPr/>
        </p:nvCxnSpPr>
        <p:spPr>
          <a:xfrm>
            <a:off x="4114801" y="1511426"/>
            <a:ext cx="0" cy="244662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546C11-4AC7-0140-A96A-471B603E797A}"/>
              </a:ext>
            </a:extLst>
          </p:cNvPr>
          <p:cNvCxnSpPr>
            <a:cxnSpLocks/>
          </p:cNvCxnSpPr>
          <p:nvPr/>
        </p:nvCxnSpPr>
        <p:spPr>
          <a:xfrm>
            <a:off x="159113" y="3958050"/>
            <a:ext cx="3955688"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6CD0F0A-E0BB-3F47-B3A8-CC465EE981CA}"/>
              </a:ext>
            </a:extLst>
          </p:cNvPr>
          <p:cNvSpPr txBox="1"/>
          <p:nvPr/>
        </p:nvSpPr>
        <p:spPr>
          <a:xfrm>
            <a:off x="262400" y="1131560"/>
            <a:ext cx="3704414" cy="369332"/>
          </a:xfrm>
          <a:prstGeom prst="rect">
            <a:avLst/>
          </a:prstGeom>
          <a:noFill/>
        </p:spPr>
        <p:txBody>
          <a:bodyPr wrap="square" rtlCol="0">
            <a:spAutoFit/>
          </a:bodyPr>
          <a:lstStyle/>
          <a:p>
            <a:r>
              <a:rPr lang="en-US" b="1" dirty="0"/>
              <a:t>Dependent Variable Distribution</a:t>
            </a:r>
          </a:p>
        </p:txBody>
      </p:sp>
      <p:sp>
        <p:nvSpPr>
          <p:cNvPr id="48" name="TextBox 47">
            <a:extLst>
              <a:ext uri="{FF2B5EF4-FFF2-40B4-BE49-F238E27FC236}">
                <a16:creationId xmlns:a16="http://schemas.microsoft.com/office/drawing/2014/main" id="{CD41D664-7E4B-D041-89BC-61E34D269165}"/>
              </a:ext>
            </a:extLst>
          </p:cNvPr>
          <p:cNvSpPr txBox="1"/>
          <p:nvPr/>
        </p:nvSpPr>
        <p:spPr>
          <a:xfrm>
            <a:off x="4385908" y="1131439"/>
            <a:ext cx="5424291" cy="369332"/>
          </a:xfrm>
          <a:prstGeom prst="rect">
            <a:avLst/>
          </a:prstGeom>
          <a:noFill/>
        </p:spPr>
        <p:txBody>
          <a:bodyPr wrap="square" rtlCol="0">
            <a:spAutoFit/>
          </a:bodyPr>
          <a:lstStyle/>
          <a:p>
            <a:r>
              <a:rPr lang="en-US" b="1" dirty="0"/>
              <a:t>Categorical Variables vs Dependent Variables</a:t>
            </a:r>
          </a:p>
        </p:txBody>
      </p:sp>
    </p:spTree>
    <p:extLst>
      <p:ext uri="{BB962C8B-B14F-4D97-AF65-F5344CB8AC3E}">
        <p14:creationId xmlns:p14="http://schemas.microsoft.com/office/powerpoint/2010/main" val="60239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32118"/>
            <a:ext cx="8895805" cy="584775"/>
          </a:xfrm>
          <a:prstGeom prst="rect">
            <a:avLst/>
          </a:prstGeom>
          <a:noFill/>
        </p:spPr>
        <p:txBody>
          <a:bodyPr wrap="square" rtlCol="0">
            <a:spAutoFit/>
          </a:bodyPr>
          <a:lstStyle/>
          <a:p>
            <a:r>
              <a:rPr lang="en-US" sz="3200" b="1" dirty="0">
                <a:solidFill>
                  <a:srgbClr val="002060"/>
                </a:solidFill>
              </a:rPr>
              <a:t>Data Modelling</a:t>
            </a:r>
          </a:p>
        </p:txBody>
      </p:sp>
      <p:sp>
        <p:nvSpPr>
          <p:cNvPr id="5" name="Rectangle 4">
            <a:extLst>
              <a:ext uri="{FF2B5EF4-FFF2-40B4-BE49-F238E27FC236}">
                <a16:creationId xmlns:a16="http://schemas.microsoft.com/office/drawing/2014/main" id="{A96F8A5B-21FC-8945-8DF5-186AD8CA9600}"/>
              </a:ext>
            </a:extLst>
          </p:cNvPr>
          <p:cNvSpPr/>
          <p:nvPr/>
        </p:nvSpPr>
        <p:spPr>
          <a:xfrm>
            <a:off x="644063" y="2913021"/>
            <a:ext cx="2203639" cy="17634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 name="Rectangle 5">
            <a:extLst>
              <a:ext uri="{FF2B5EF4-FFF2-40B4-BE49-F238E27FC236}">
                <a16:creationId xmlns:a16="http://schemas.microsoft.com/office/drawing/2014/main" id="{C64010FE-D710-D940-A042-4F6D0973E503}"/>
              </a:ext>
            </a:extLst>
          </p:cNvPr>
          <p:cNvSpPr/>
          <p:nvPr/>
        </p:nvSpPr>
        <p:spPr>
          <a:xfrm>
            <a:off x="3670291" y="2913021"/>
            <a:ext cx="2203639" cy="176348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 name="Rectangle 6">
            <a:extLst>
              <a:ext uri="{FF2B5EF4-FFF2-40B4-BE49-F238E27FC236}">
                <a16:creationId xmlns:a16="http://schemas.microsoft.com/office/drawing/2014/main" id="{FD9B0114-A84D-1440-99B9-CF40C882D293}"/>
              </a:ext>
            </a:extLst>
          </p:cNvPr>
          <p:cNvSpPr/>
          <p:nvPr/>
        </p:nvSpPr>
        <p:spPr>
          <a:xfrm>
            <a:off x="6696519" y="2913021"/>
            <a:ext cx="2203639" cy="176348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 name="Rectangle 7">
            <a:extLst>
              <a:ext uri="{FF2B5EF4-FFF2-40B4-BE49-F238E27FC236}">
                <a16:creationId xmlns:a16="http://schemas.microsoft.com/office/drawing/2014/main" id="{AF2F7BCC-C636-0941-8484-5A2111164801}"/>
              </a:ext>
            </a:extLst>
          </p:cNvPr>
          <p:cNvSpPr/>
          <p:nvPr/>
        </p:nvSpPr>
        <p:spPr>
          <a:xfrm>
            <a:off x="9722747" y="2913021"/>
            <a:ext cx="2203639" cy="17634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 name="TextBox 8">
            <a:extLst>
              <a:ext uri="{FF2B5EF4-FFF2-40B4-BE49-F238E27FC236}">
                <a16:creationId xmlns:a16="http://schemas.microsoft.com/office/drawing/2014/main" id="{6D825806-94C4-2747-B0BB-CE9EACDF3D21}"/>
              </a:ext>
            </a:extLst>
          </p:cNvPr>
          <p:cNvSpPr txBox="1"/>
          <p:nvPr/>
        </p:nvSpPr>
        <p:spPr>
          <a:xfrm>
            <a:off x="482892" y="4033208"/>
            <a:ext cx="2364810" cy="338554"/>
          </a:xfrm>
          <a:prstGeom prst="rect">
            <a:avLst/>
          </a:prstGeom>
          <a:noFill/>
        </p:spPr>
        <p:txBody>
          <a:bodyPr wrap="square" rtlCol="0">
            <a:spAutoFit/>
          </a:bodyPr>
          <a:lstStyle/>
          <a:p>
            <a:pPr algn="ctr"/>
            <a:r>
              <a:rPr lang="en-US" sz="1600" b="1" dirty="0">
                <a:solidFill>
                  <a:schemeClr val="bg1"/>
                </a:solidFill>
              </a:rPr>
              <a:t>K = 8</a:t>
            </a:r>
          </a:p>
        </p:txBody>
      </p:sp>
      <p:sp>
        <p:nvSpPr>
          <p:cNvPr id="10" name="TextBox 9">
            <a:extLst>
              <a:ext uri="{FF2B5EF4-FFF2-40B4-BE49-F238E27FC236}">
                <a16:creationId xmlns:a16="http://schemas.microsoft.com/office/drawing/2014/main" id="{59658119-C89D-944B-85A0-C88895450495}"/>
              </a:ext>
            </a:extLst>
          </p:cNvPr>
          <p:cNvSpPr txBox="1"/>
          <p:nvPr/>
        </p:nvSpPr>
        <p:spPr>
          <a:xfrm>
            <a:off x="3589705" y="3944979"/>
            <a:ext cx="2364810" cy="584775"/>
          </a:xfrm>
          <a:prstGeom prst="rect">
            <a:avLst/>
          </a:prstGeom>
          <a:noFill/>
        </p:spPr>
        <p:txBody>
          <a:bodyPr wrap="square" rtlCol="0">
            <a:spAutoFit/>
          </a:bodyPr>
          <a:lstStyle/>
          <a:p>
            <a:pPr algn="ctr"/>
            <a:r>
              <a:rPr lang="en-US" sz="1600" b="1" dirty="0">
                <a:solidFill>
                  <a:schemeClr val="bg1"/>
                </a:solidFill>
              </a:rPr>
              <a:t>Max depth = 4</a:t>
            </a:r>
          </a:p>
          <a:p>
            <a:pPr algn="ctr"/>
            <a:r>
              <a:rPr lang="en-US" sz="1600" b="1" dirty="0">
                <a:solidFill>
                  <a:schemeClr val="bg1"/>
                </a:solidFill>
              </a:rPr>
              <a:t>Criterion = ‘Entropy’</a:t>
            </a:r>
          </a:p>
        </p:txBody>
      </p:sp>
      <p:sp>
        <p:nvSpPr>
          <p:cNvPr id="11" name="TextBox 10">
            <a:extLst>
              <a:ext uri="{FF2B5EF4-FFF2-40B4-BE49-F238E27FC236}">
                <a16:creationId xmlns:a16="http://schemas.microsoft.com/office/drawing/2014/main" id="{33933F42-905E-EF42-A3E5-7D5D056EF0AC}"/>
              </a:ext>
            </a:extLst>
          </p:cNvPr>
          <p:cNvSpPr txBox="1"/>
          <p:nvPr/>
        </p:nvSpPr>
        <p:spPr>
          <a:xfrm>
            <a:off x="6578889" y="4033208"/>
            <a:ext cx="2364810" cy="338554"/>
          </a:xfrm>
          <a:prstGeom prst="rect">
            <a:avLst/>
          </a:prstGeom>
          <a:noFill/>
        </p:spPr>
        <p:txBody>
          <a:bodyPr wrap="square" rtlCol="0">
            <a:spAutoFit/>
          </a:bodyPr>
          <a:lstStyle/>
          <a:p>
            <a:pPr algn="ctr"/>
            <a:r>
              <a:rPr lang="en-US" sz="1600" b="1" dirty="0">
                <a:solidFill>
                  <a:schemeClr val="bg1"/>
                </a:solidFill>
              </a:rPr>
              <a:t>Kernel = ‘</a:t>
            </a:r>
            <a:r>
              <a:rPr lang="en-US" sz="1600" b="1" dirty="0" err="1">
                <a:solidFill>
                  <a:schemeClr val="bg1"/>
                </a:solidFill>
              </a:rPr>
              <a:t>rbf</a:t>
            </a:r>
            <a:r>
              <a:rPr lang="en-US" sz="1600" b="1" dirty="0">
                <a:solidFill>
                  <a:schemeClr val="bg1"/>
                </a:solidFill>
              </a:rPr>
              <a:t>’</a:t>
            </a:r>
          </a:p>
        </p:txBody>
      </p:sp>
      <p:sp>
        <p:nvSpPr>
          <p:cNvPr id="12" name="TextBox 11">
            <a:extLst>
              <a:ext uri="{FF2B5EF4-FFF2-40B4-BE49-F238E27FC236}">
                <a16:creationId xmlns:a16="http://schemas.microsoft.com/office/drawing/2014/main" id="{1D472334-0385-9144-B1F8-07E47A44E6DE}"/>
              </a:ext>
            </a:extLst>
          </p:cNvPr>
          <p:cNvSpPr txBox="1"/>
          <p:nvPr/>
        </p:nvSpPr>
        <p:spPr>
          <a:xfrm>
            <a:off x="9685703" y="3926212"/>
            <a:ext cx="2364810" cy="584775"/>
          </a:xfrm>
          <a:prstGeom prst="rect">
            <a:avLst/>
          </a:prstGeom>
          <a:noFill/>
        </p:spPr>
        <p:txBody>
          <a:bodyPr wrap="square" rtlCol="0">
            <a:spAutoFit/>
          </a:bodyPr>
          <a:lstStyle/>
          <a:p>
            <a:pPr algn="ctr"/>
            <a:r>
              <a:rPr lang="en-US" sz="1600" b="1" dirty="0">
                <a:solidFill>
                  <a:schemeClr val="bg1"/>
                </a:solidFill>
              </a:rPr>
              <a:t>C=0.01</a:t>
            </a:r>
          </a:p>
          <a:p>
            <a:pPr algn="ctr"/>
            <a:r>
              <a:rPr lang="en-US" sz="1600" b="1" dirty="0">
                <a:solidFill>
                  <a:schemeClr val="bg1"/>
                </a:solidFill>
              </a:rPr>
              <a:t>Solver='</a:t>
            </a:r>
            <a:r>
              <a:rPr lang="en-US" sz="1600" b="1" dirty="0" err="1">
                <a:solidFill>
                  <a:schemeClr val="bg1"/>
                </a:solidFill>
              </a:rPr>
              <a:t>liblinear</a:t>
            </a:r>
            <a:r>
              <a:rPr lang="en-US" sz="1600" b="1" dirty="0">
                <a:solidFill>
                  <a:schemeClr val="bg1"/>
                </a:solidFill>
              </a:rPr>
              <a:t>'</a:t>
            </a:r>
          </a:p>
        </p:txBody>
      </p:sp>
      <p:sp>
        <p:nvSpPr>
          <p:cNvPr id="14" name="Rounded Rectangle 13">
            <a:extLst>
              <a:ext uri="{FF2B5EF4-FFF2-40B4-BE49-F238E27FC236}">
                <a16:creationId xmlns:a16="http://schemas.microsoft.com/office/drawing/2014/main" id="{36C20E2E-4F06-BE4F-8821-AB361BE05F50}"/>
              </a:ext>
            </a:extLst>
          </p:cNvPr>
          <p:cNvSpPr/>
          <p:nvPr/>
        </p:nvSpPr>
        <p:spPr>
          <a:xfrm>
            <a:off x="644063" y="1254034"/>
            <a:ext cx="8591377" cy="78377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 Set (80% of dataset size)</a:t>
            </a:r>
          </a:p>
        </p:txBody>
      </p:sp>
      <p:sp>
        <p:nvSpPr>
          <p:cNvPr id="15" name="Rounded Rectangle 14">
            <a:extLst>
              <a:ext uri="{FF2B5EF4-FFF2-40B4-BE49-F238E27FC236}">
                <a16:creationId xmlns:a16="http://schemas.microsoft.com/office/drawing/2014/main" id="{B3F34DC5-1534-FB4D-B708-ADD382310107}"/>
              </a:ext>
            </a:extLst>
          </p:cNvPr>
          <p:cNvSpPr/>
          <p:nvPr/>
        </p:nvSpPr>
        <p:spPr>
          <a:xfrm>
            <a:off x="9394557" y="1274065"/>
            <a:ext cx="2531829" cy="7837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Test Set (20 % of  dataset size)</a:t>
            </a:r>
          </a:p>
        </p:txBody>
      </p:sp>
      <p:cxnSp>
        <p:nvCxnSpPr>
          <p:cNvPr id="17" name="Elbow Connector 16">
            <a:extLst>
              <a:ext uri="{FF2B5EF4-FFF2-40B4-BE49-F238E27FC236}">
                <a16:creationId xmlns:a16="http://schemas.microsoft.com/office/drawing/2014/main" id="{5B1DE5AE-1717-444E-925B-6CEA53C28669}"/>
              </a:ext>
            </a:extLst>
          </p:cNvPr>
          <p:cNvCxnSpPr>
            <a:cxnSpLocks/>
            <a:stCxn id="14" idx="2"/>
            <a:endCxn id="5" idx="0"/>
          </p:cNvCxnSpPr>
          <p:nvPr/>
        </p:nvCxnSpPr>
        <p:spPr>
          <a:xfrm rot="5400000">
            <a:off x="2905211" y="878479"/>
            <a:ext cx="875215" cy="3193869"/>
          </a:xfrm>
          <a:prstGeom prst="bent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74933131-A8FD-F84E-BF3C-227009654986}"/>
              </a:ext>
            </a:extLst>
          </p:cNvPr>
          <p:cNvCxnSpPr>
            <a:cxnSpLocks/>
            <a:stCxn id="14" idx="2"/>
            <a:endCxn id="6" idx="0"/>
          </p:cNvCxnSpPr>
          <p:nvPr/>
        </p:nvCxnSpPr>
        <p:spPr>
          <a:xfrm rot="5400000">
            <a:off x="4418325" y="2391593"/>
            <a:ext cx="875215" cy="167641"/>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2A9B0A6A-2E8D-B04E-BF54-D05ACC50635A}"/>
              </a:ext>
            </a:extLst>
          </p:cNvPr>
          <p:cNvCxnSpPr>
            <a:cxnSpLocks/>
            <a:stCxn id="14" idx="2"/>
            <a:endCxn id="7" idx="0"/>
          </p:cNvCxnSpPr>
          <p:nvPr/>
        </p:nvCxnSpPr>
        <p:spPr>
          <a:xfrm rot="16200000" flipH="1">
            <a:off x="5931438" y="1046119"/>
            <a:ext cx="875215" cy="2858587"/>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833DC4E-4967-A945-872A-9CCB656F2872}"/>
              </a:ext>
            </a:extLst>
          </p:cNvPr>
          <p:cNvCxnSpPr>
            <a:cxnSpLocks/>
            <a:stCxn id="14" idx="2"/>
            <a:endCxn id="8" idx="0"/>
          </p:cNvCxnSpPr>
          <p:nvPr/>
        </p:nvCxnSpPr>
        <p:spPr>
          <a:xfrm rot="16200000" flipH="1">
            <a:off x="7444552" y="-466995"/>
            <a:ext cx="875215" cy="588481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B287A3D-9610-BC45-96A5-E87E2A1FABC9}"/>
              </a:ext>
            </a:extLst>
          </p:cNvPr>
          <p:cNvSpPr txBox="1"/>
          <p:nvPr/>
        </p:nvSpPr>
        <p:spPr>
          <a:xfrm>
            <a:off x="644063" y="5442750"/>
            <a:ext cx="2364810" cy="923330"/>
          </a:xfrm>
          <a:prstGeom prst="rect">
            <a:avLst/>
          </a:prstGeom>
          <a:noFill/>
        </p:spPr>
        <p:txBody>
          <a:bodyPr wrap="square" rtlCol="0">
            <a:spAutoFit/>
          </a:bodyPr>
          <a:lstStyle/>
          <a:p>
            <a:pPr algn="ctr"/>
            <a:r>
              <a:rPr lang="en-US" dirty="0"/>
              <a:t>Iterated the KNN classifier for best K (max accuracy)</a:t>
            </a:r>
          </a:p>
        </p:txBody>
      </p:sp>
      <p:sp>
        <p:nvSpPr>
          <p:cNvPr id="28" name="TextBox 27">
            <a:extLst>
              <a:ext uri="{FF2B5EF4-FFF2-40B4-BE49-F238E27FC236}">
                <a16:creationId xmlns:a16="http://schemas.microsoft.com/office/drawing/2014/main" id="{B4DE54B3-2D77-8E43-B217-4F4FB47A339A}"/>
              </a:ext>
            </a:extLst>
          </p:cNvPr>
          <p:cNvSpPr txBox="1"/>
          <p:nvPr/>
        </p:nvSpPr>
        <p:spPr>
          <a:xfrm>
            <a:off x="3690225" y="5442750"/>
            <a:ext cx="2364810" cy="923330"/>
          </a:xfrm>
          <a:prstGeom prst="rect">
            <a:avLst/>
          </a:prstGeom>
          <a:noFill/>
        </p:spPr>
        <p:txBody>
          <a:bodyPr wrap="square" rtlCol="0">
            <a:spAutoFit/>
          </a:bodyPr>
          <a:lstStyle/>
          <a:p>
            <a:pPr algn="ctr"/>
            <a:r>
              <a:rPr lang="en-US" dirty="0"/>
              <a:t>Fit a decision tree with depth of 4 for optimum accuracy</a:t>
            </a:r>
          </a:p>
        </p:txBody>
      </p:sp>
      <p:sp>
        <p:nvSpPr>
          <p:cNvPr id="29" name="TextBox 28">
            <a:extLst>
              <a:ext uri="{FF2B5EF4-FFF2-40B4-BE49-F238E27FC236}">
                <a16:creationId xmlns:a16="http://schemas.microsoft.com/office/drawing/2014/main" id="{E3D4E560-6D25-AA4D-97AD-2511FE149D04}"/>
              </a:ext>
            </a:extLst>
          </p:cNvPr>
          <p:cNvSpPr txBox="1"/>
          <p:nvPr/>
        </p:nvSpPr>
        <p:spPr>
          <a:xfrm>
            <a:off x="6641979" y="5442750"/>
            <a:ext cx="2364810" cy="923330"/>
          </a:xfrm>
          <a:prstGeom prst="rect">
            <a:avLst/>
          </a:prstGeom>
          <a:noFill/>
        </p:spPr>
        <p:txBody>
          <a:bodyPr wrap="square" rtlCol="0">
            <a:spAutoFit/>
          </a:bodyPr>
          <a:lstStyle/>
          <a:p>
            <a:pPr algn="ctr"/>
            <a:r>
              <a:rPr lang="en-US" dirty="0"/>
              <a:t>SVM is in-efficient for large data sets. </a:t>
            </a:r>
          </a:p>
          <a:p>
            <a:pPr algn="ctr"/>
            <a:endParaRPr lang="en-US" dirty="0"/>
          </a:p>
        </p:txBody>
      </p:sp>
      <p:sp>
        <p:nvSpPr>
          <p:cNvPr id="30" name="TextBox 29">
            <a:extLst>
              <a:ext uri="{FF2B5EF4-FFF2-40B4-BE49-F238E27FC236}">
                <a16:creationId xmlns:a16="http://schemas.microsoft.com/office/drawing/2014/main" id="{A401A316-B8DF-5F42-8D63-B2D96B2450DA}"/>
              </a:ext>
            </a:extLst>
          </p:cNvPr>
          <p:cNvSpPr txBox="1"/>
          <p:nvPr/>
        </p:nvSpPr>
        <p:spPr>
          <a:xfrm>
            <a:off x="9592120" y="5442750"/>
            <a:ext cx="2364810" cy="923330"/>
          </a:xfrm>
          <a:prstGeom prst="rect">
            <a:avLst/>
          </a:prstGeom>
          <a:noFill/>
        </p:spPr>
        <p:txBody>
          <a:bodyPr wrap="square" rtlCol="0">
            <a:spAutoFit/>
          </a:bodyPr>
          <a:lstStyle/>
          <a:p>
            <a:pPr algn="ctr"/>
            <a:r>
              <a:rPr lang="en-US" dirty="0"/>
              <a:t>Fit a logistic regression classifier with </a:t>
            </a:r>
            <a:r>
              <a:rPr lang="en-US" dirty="0" err="1"/>
              <a:t>liblinear</a:t>
            </a:r>
            <a:r>
              <a:rPr lang="en-US" dirty="0"/>
              <a:t> solver and C = 0.01</a:t>
            </a:r>
          </a:p>
        </p:txBody>
      </p:sp>
      <p:sp>
        <p:nvSpPr>
          <p:cNvPr id="41" name="Up Arrow 40">
            <a:extLst>
              <a:ext uri="{FF2B5EF4-FFF2-40B4-BE49-F238E27FC236}">
                <a16:creationId xmlns:a16="http://schemas.microsoft.com/office/drawing/2014/main" id="{C9620ADA-2069-DD4F-8523-08E0701CBDFB}"/>
              </a:ext>
            </a:extLst>
          </p:cNvPr>
          <p:cNvSpPr/>
          <p:nvPr/>
        </p:nvSpPr>
        <p:spPr>
          <a:xfrm rot="10800000">
            <a:off x="1430274" y="4877301"/>
            <a:ext cx="631216" cy="434286"/>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a:extLst>
              <a:ext uri="{FF2B5EF4-FFF2-40B4-BE49-F238E27FC236}">
                <a16:creationId xmlns:a16="http://schemas.microsoft.com/office/drawing/2014/main" id="{F7893DB6-9950-5044-8984-88E8EE2D0302}"/>
              </a:ext>
            </a:extLst>
          </p:cNvPr>
          <p:cNvSpPr/>
          <p:nvPr/>
        </p:nvSpPr>
        <p:spPr>
          <a:xfrm rot="10800000">
            <a:off x="4540324" y="4873001"/>
            <a:ext cx="631216" cy="434286"/>
          </a:xfrm>
          <a:prstGeom prs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a:extLst>
              <a:ext uri="{FF2B5EF4-FFF2-40B4-BE49-F238E27FC236}">
                <a16:creationId xmlns:a16="http://schemas.microsoft.com/office/drawing/2014/main" id="{C4FCCAF9-F3A9-544E-9707-852950D72B67}"/>
              </a:ext>
            </a:extLst>
          </p:cNvPr>
          <p:cNvSpPr/>
          <p:nvPr/>
        </p:nvSpPr>
        <p:spPr>
          <a:xfrm rot="10800000">
            <a:off x="7482730" y="4859846"/>
            <a:ext cx="631216" cy="434286"/>
          </a:xfrm>
          <a:prstGeom prst="up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 Arrow 44">
            <a:extLst>
              <a:ext uri="{FF2B5EF4-FFF2-40B4-BE49-F238E27FC236}">
                <a16:creationId xmlns:a16="http://schemas.microsoft.com/office/drawing/2014/main" id="{E1C5390B-222B-E34E-B754-22B4B880C73C}"/>
              </a:ext>
            </a:extLst>
          </p:cNvPr>
          <p:cNvSpPr/>
          <p:nvPr/>
        </p:nvSpPr>
        <p:spPr>
          <a:xfrm rot="10800000">
            <a:off x="10552500" y="4860317"/>
            <a:ext cx="631216" cy="434286"/>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76F306A-F287-E645-8F81-6B2743927C1C}"/>
              </a:ext>
            </a:extLst>
          </p:cNvPr>
          <p:cNvSpPr txBox="1"/>
          <p:nvPr/>
        </p:nvSpPr>
        <p:spPr>
          <a:xfrm>
            <a:off x="493126" y="3408342"/>
            <a:ext cx="2364810" cy="338554"/>
          </a:xfrm>
          <a:prstGeom prst="rect">
            <a:avLst/>
          </a:prstGeom>
          <a:noFill/>
        </p:spPr>
        <p:txBody>
          <a:bodyPr wrap="square" rtlCol="0">
            <a:spAutoFit/>
          </a:bodyPr>
          <a:lstStyle/>
          <a:p>
            <a:pPr algn="ctr"/>
            <a:r>
              <a:rPr lang="en-US" sz="1600" b="1" dirty="0">
                <a:solidFill>
                  <a:schemeClr val="bg1"/>
                </a:solidFill>
              </a:rPr>
              <a:t>KNN Classifier</a:t>
            </a:r>
          </a:p>
        </p:txBody>
      </p:sp>
      <p:sp>
        <p:nvSpPr>
          <p:cNvPr id="47" name="TextBox 46">
            <a:extLst>
              <a:ext uri="{FF2B5EF4-FFF2-40B4-BE49-F238E27FC236}">
                <a16:creationId xmlns:a16="http://schemas.microsoft.com/office/drawing/2014/main" id="{3C90D180-D808-0240-805A-FF4FF87C62AE}"/>
              </a:ext>
            </a:extLst>
          </p:cNvPr>
          <p:cNvSpPr txBox="1"/>
          <p:nvPr/>
        </p:nvSpPr>
        <p:spPr>
          <a:xfrm>
            <a:off x="3599940" y="3408341"/>
            <a:ext cx="2364810" cy="338554"/>
          </a:xfrm>
          <a:prstGeom prst="rect">
            <a:avLst/>
          </a:prstGeom>
          <a:noFill/>
        </p:spPr>
        <p:txBody>
          <a:bodyPr wrap="square" rtlCol="0">
            <a:spAutoFit/>
          </a:bodyPr>
          <a:lstStyle/>
          <a:p>
            <a:pPr lvl="0" algn="ctr"/>
            <a:r>
              <a:rPr lang="en-US" sz="1600" b="1" dirty="0">
                <a:solidFill>
                  <a:prstClr val="white"/>
                </a:solidFill>
              </a:rPr>
              <a:t>Decision Tree Classifier</a:t>
            </a:r>
          </a:p>
        </p:txBody>
      </p:sp>
      <p:sp>
        <p:nvSpPr>
          <p:cNvPr id="49" name="TextBox 48">
            <a:extLst>
              <a:ext uri="{FF2B5EF4-FFF2-40B4-BE49-F238E27FC236}">
                <a16:creationId xmlns:a16="http://schemas.microsoft.com/office/drawing/2014/main" id="{64E53A19-7EAB-6842-8048-2545D103E47D}"/>
              </a:ext>
            </a:extLst>
          </p:cNvPr>
          <p:cNvSpPr txBox="1"/>
          <p:nvPr/>
        </p:nvSpPr>
        <p:spPr>
          <a:xfrm>
            <a:off x="6641979" y="3408341"/>
            <a:ext cx="2364810" cy="338554"/>
          </a:xfrm>
          <a:prstGeom prst="rect">
            <a:avLst/>
          </a:prstGeom>
          <a:noFill/>
        </p:spPr>
        <p:txBody>
          <a:bodyPr wrap="square" rtlCol="0">
            <a:spAutoFit/>
          </a:bodyPr>
          <a:lstStyle/>
          <a:p>
            <a:pPr lvl="0" algn="ctr"/>
            <a:r>
              <a:rPr lang="en-US" sz="1600" b="1" dirty="0">
                <a:solidFill>
                  <a:prstClr val="white"/>
                </a:solidFill>
              </a:rPr>
              <a:t>SVM Classifier</a:t>
            </a:r>
          </a:p>
        </p:txBody>
      </p:sp>
      <p:sp>
        <p:nvSpPr>
          <p:cNvPr id="50" name="TextBox 49">
            <a:extLst>
              <a:ext uri="{FF2B5EF4-FFF2-40B4-BE49-F238E27FC236}">
                <a16:creationId xmlns:a16="http://schemas.microsoft.com/office/drawing/2014/main" id="{817F6DF4-73F6-7949-B1FD-3DB505A42AC2}"/>
              </a:ext>
            </a:extLst>
          </p:cNvPr>
          <p:cNvSpPr txBox="1"/>
          <p:nvPr/>
        </p:nvSpPr>
        <p:spPr>
          <a:xfrm>
            <a:off x="9642162" y="3412997"/>
            <a:ext cx="2364810" cy="338554"/>
          </a:xfrm>
          <a:prstGeom prst="rect">
            <a:avLst/>
          </a:prstGeom>
          <a:noFill/>
        </p:spPr>
        <p:txBody>
          <a:bodyPr wrap="square" rtlCol="0">
            <a:spAutoFit/>
          </a:bodyPr>
          <a:lstStyle/>
          <a:p>
            <a:pPr lvl="0" algn="ctr"/>
            <a:r>
              <a:rPr lang="en-US" sz="1600" b="1" dirty="0">
                <a:solidFill>
                  <a:prstClr val="white"/>
                </a:solidFill>
              </a:rPr>
              <a:t>Logistic Regression</a:t>
            </a:r>
          </a:p>
        </p:txBody>
      </p:sp>
    </p:spTree>
    <p:extLst>
      <p:ext uri="{BB962C8B-B14F-4D97-AF65-F5344CB8AC3E}">
        <p14:creationId xmlns:p14="http://schemas.microsoft.com/office/powerpoint/2010/main" val="342472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014343-439E-3041-BFF0-D528EB1A0DD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0"/>
            <a:ext cx="12192000" cy="6866452"/>
          </a:xfrm>
          <a:prstGeom prst="rect">
            <a:avLst/>
          </a:prstGeom>
        </p:spPr>
      </p:pic>
      <p:sp>
        <p:nvSpPr>
          <p:cNvPr id="3" name="Title 1">
            <a:extLst>
              <a:ext uri="{FF2B5EF4-FFF2-40B4-BE49-F238E27FC236}">
                <a16:creationId xmlns:a16="http://schemas.microsoft.com/office/drawing/2014/main" id="{2DD03AD4-2650-1243-93D8-403597FBD1F4}"/>
              </a:ext>
            </a:extLst>
          </p:cNvPr>
          <p:cNvSpPr txBox="1">
            <a:spLocks/>
          </p:cNvSpPr>
          <p:nvPr/>
        </p:nvSpPr>
        <p:spPr>
          <a:xfrm>
            <a:off x="6814457" y="2688362"/>
            <a:ext cx="9144000" cy="740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Evaluation and Conclusion</a:t>
            </a:r>
          </a:p>
        </p:txBody>
      </p:sp>
    </p:spTree>
    <p:extLst>
      <p:ext uri="{BB962C8B-B14F-4D97-AF65-F5344CB8AC3E}">
        <p14:creationId xmlns:p14="http://schemas.microsoft.com/office/powerpoint/2010/main" val="16010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19055"/>
            <a:ext cx="8895805" cy="584775"/>
          </a:xfrm>
          <a:prstGeom prst="rect">
            <a:avLst/>
          </a:prstGeom>
          <a:noFill/>
        </p:spPr>
        <p:txBody>
          <a:bodyPr wrap="square" rtlCol="0">
            <a:spAutoFit/>
          </a:bodyPr>
          <a:lstStyle/>
          <a:p>
            <a:r>
              <a:rPr lang="en-US" sz="3200" b="1" dirty="0">
                <a:solidFill>
                  <a:srgbClr val="002060"/>
                </a:solidFill>
              </a:rPr>
              <a:t>Model Evaluation</a:t>
            </a:r>
          </a:p>
        </p:txBody>
      </p:sp>
      <p:sp>
        <p:nvSpPr>
          <p:cNvPr id="5" name="Rectangle 4">
            <a:extLst>
              <a:ext uri="{FF2B5EF4-FFF2-40B4-BE49-F238E27FC236}">
                <a16:creationId xmlns:a16="http://schemas.microsoft.com/office/drawing/2014/main" id="{A96F8A5B-21FC-8945-8DF5-186AD8CA9600}"/>
              </a:ext>
            </a:extLst>
          </p:cNvPr>
          <p:cNvSpPr/>
          <p:nvPr/>
        </p:nvSpPr>
        <p:spPr>
          <a:xfrm>
            <a:off x="644063" y="2638698"/>
            <a:ext cx="2203639" cy="14587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 name="Rectangle 5">
            <a:extLst>
              <a:ext uri="{FF2B5EF4-FFF2-40B4-BE49-F238E27FC236}">
                <a16:creationId xmlns:a16="http://schemas.microsoft.com/office/drawing/2014/main" id="{C64010FE-D710-D940-A042-4F6D0973E503}"/>
              </a:ext>
            </a:extLst>
          </p:cNvPr>
          <p:cNvSpPr/>
          <p:nvPr/>
        </p:nvSpPr>
        <p:spPr>
          <a:xfrm>
            <a:off x="3670291" y="2638698"/>
            <a:ext cx="2203639" cy="145874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 name="Rectangle 6">
            <a:extLst>
              <a:ext uri="{FF2B5EF4-FFF2-40B4-BE49-F238E27FC236}">
                <a16:creationId xmlns:a16="http://schemas.microsoft.com/office/drawing/2014/main" id="{FD9B0114-A84D-1440-99B9-CF40C882D293}"/>
              </a:ext>
            </a:extLst>
          </p:cNvPr>
          <p:cNvSpPr/>
          <p:nvPr/>
        </p:nvSpPr>
        <p:spPr>
          <a:xfrm>
            <a:off x="6696519" y="2638698"/>
            <a:ext cx="2203639" cy="145874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 name="Rectangle 7">
            <a:extLst>
              <a:ext uri="{FF2B5EF4-FFF2-40B4-BE49-F238E27FC236}">
                <a16:creationId xmlns:a16="http://schemas.microsoft.com/office/drawing/2014/main" id="{AF2F7BCC-C636-0941-8484-5A2111164801}"/>
              </a:ext>
            </a:extLst>
          </p:cNvPr>
          <p:cNvSpPr/>
          <p:nvPr/>
        </p:nvSpPr>
        <p:spPr>
          <a:xfrm>
            <a:off x="9722747" y="2638698"/>
            <a:ext cx="2203639" cy="14587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 name="TextBox 8">
            <a:extLst>
              <a:ext uri="{FF2B5EF4-FFF2-40B4-BE49-F238E27FC236}">
                <a16:creationId xmlns:a16="http://schemas.microsoft.com/office/drawing/2014/main" id="{6D825806-94C4-2747-B0BB-CE9EACDF3D21}"/>
              </a:ext>
            </a:extLst>
          </p:cNvPr>
          <p:cNvSpPr txBox="1"/>
          <p:nvPr/>
        </p:nvSpPr>
        <p:spPr>
          <a:xfrm>
            <a:off x="482892" y="3458436"/>
            <a:ext cx="2364810" cy="338554"/>
          </a:xfrm>
          <a:prstGeom prst="rect">
            <a:avLst/>
          </a:prstGeom>
          <a:noFill/>
        </p:spPr>
        <p:txBody>
          <a:bodyPr wrap="square" rtlCol="0">
            <a:spAutoFit/>
          </a:bodyPr>
          <a:lstStyle/>
          <a:p>
            <a:pPr algn="ctr"/>
            <a:r>
              <a:rPr lang="en-US" sz="1600" b="1" dirty="0">
                <a:solidFill>
                  <a:schemeClr val="bg1"/>
                </a:solidFill>
              </a:rPr>
              <a:t>K = 8</a:t>
            </a:r>
          </a:p>
        </p:txBody>
      </p:sp>
      <p:sp>
        <p:nvSpPr>
          <p:cNvPr id="10" name="TextBox 9">
            <a:extLst>
              <a:ext uri="{FF2B5EF4-FFF2-40B4-BE49-F238E27FC236}">
                <a16:creationId xmlns:a16="http://schemas.microsoft.com/office/drawing/2014/main" id="{59658119-C89D-944B-85A0-C88895450495}"/>
              </a:ext>
            </a:extLst>
          </p:cNvPr>
          <p:cNvSpPr txBox="1"/>
          <p:nvPr/>
        </p:nvSpPr>
        <p:spPr>
          <a:xfrm>
            <a:off x="3589705" y="3370207"/>
            <a:ext cx="2364810" cy="584775"/>
          </a:xfrm>
          <a:prstGeom prst="rect">
            <a:avLst/>
          </a:prstGeom>
          <a:noFill/>
        </p:spPr>
        <p:txBody>
          <a:bodyPr wrap="square" rtlCol="0">
            <a:spAutoFit/>
          </a:bodyPr>
          <a:lstStyle/>
          <a:p>
            <a:pPr algn="ctr"/>
            <a:r>
              <a:rPr lang="en-US" sz="1600" b="1" dirty="0">
                <a:solidFill>
                  <a:schemeClr val="bg1"/>
                </a:solidFill>
              </a:rPr>
              <a:t>Max depth = 4</a:t>
            </a:r>
          </a:p>
          <a:p>
            <a:pPr algn="ctr"/>
            <a:r>
              <a:rPr lang="en-US" sz="1600" b="1" dirty="0">
                <a:solidFill>
                  <a:schemeClr val="bg1"/>
                </a:solidFill>
              </a:rPr>
              <a:t>Criterion = ‘Entropy’</a:t>
            </a:r>
          </a:p>
        </p:txBody>
      </p:sp>
      <p:sp>
        <p:nvSpPr>
          <p:cNvPr id="11" name="TextBox 10">
            <a:extLst>
              <a:ext uri="{FF2B5EF4-FFF2-40B4-BE49-F238E27FC236}">
                <a16:creationId xmlns:a16="http://schemas.microsoft.com/office/drawing/2014/main" id="{33933F42-905E-EF42-A3E5-7D5D056EF0AC}"/>
              </a:ext>
            </a:extLst>
          </p:cNvPr>
          <p:cNvSpPr txBox="1"/>
          <p:nvPr/>
        </p:nvSpPr>
        <p:spPr>
          <a:xfrm>
            <a:off x="6578889" y="3458436"/>
            <a:ext cx="2364810" cy="338554"/>
          </a:xfrm>
          <a:prstGeom prst="rect">
            <a:avLst/>
          </a:prstGeom>
          <a:noFill/>
        </p:spPr>
        <p:txBody>
          <a:bodyPr wrap="square" rtlCol="0">
            <a:spAutoFit/>
          </a:bodyPr>
          <a:lstStyle/>
          <a:p>
            <a:pPr algn="ctr"/>
            <a:r>
              <a:rPr lang="en-US" sz="1600" b="1" dirty="0">
                <a:solidFill>
                  <a:schemeClr val="bg1"/>
                </a:solidFill>
              </a:rPr>
              <a:t>Kernel = ‘</a:t>
            </a:r>
            <a:r>
              <a:rPr lang="en-US" sz="1600" b="1" dirty="0" err="1">
                <a:solidFill>
                  <a:schemeClr val="bg1"/>
                </a:solidFill>
              </a:rPr>
              <a:t>rbf</a:t>
            </a:r>
            <a:r>
              <a:rPr lang="en-US" sz="1600" b="1" dirty="0">
                <a:solidFill>
                  <a:schemeClr val="bg1"/>
                </a:solidFill>
              </a:rPr>
              <a:t>’</a:t>
            </a:r>
          </a:p>
        </p:txBody>
      </p:sp>
      <p:sp>
        <p:nvSpPr>
          <p:cNvPr id="12" name="TextBox 11">
            <a:extLst>
              <a:ext uri="{FF2B5EF4-FFF2-40B4-BE49-F238E27FC236}">
                <a16:creationId xmlns:a16="http://schemas.microsoft.com/office/drawing/2014/main" id="{1D472334-0385-9144-B1F8-07E47A44E6DE}"/>
              </a:ext>
            </a:extLst>
          </p:cNvPr>
          <p:cNvSpPr txBox="1"/>
          <p:nvPr/>
        </p:nvSpPr>
        <p:spPr>
          <a:xfrm>
            <a:off x="9685703" y="3351440"/>
            <a:ext cx="2364810" cy="584775"/>
          </a:xfrm>
          <a:prstGeom prst="rect">
            <a:avLst/>
          </a:prstGeom>
          <a:noFill/>
        </p:spPr>
        <p:txBody>
          <a:bodyPr wrap="square" rtlCol="0">
            <a:spAutoFit/>
          </a:bodyPr>
          <a:lstStyle/>
          <a:p>
            <a:pPr algn="ctr"/>
            <a:r>
              <a:rPr lang="en-US" sz="1600" b="1" dirty="0">
                <a:solidFill>
                  <a:schemeClr val="bg1"/>
                </a:solidFill>
              </a:rPr>
              <a:t>C=0.01</a:t>
            </a:r>
          </a:p>
          <a:p>
            <a:pPr algn="ctr"/>
            <a:r>
              <a:rPr lang="en-US" sz="1600" b="1" dirty="0">
                <a:solidFill>
                  <a:schemeClr val="bg1"/>
                </a:solidFill>
              </a:rPr>
              <a:t>Solver='</a:t>
            </a:r>
            <a:r>
              <a:rPr lang="en-US" sz="1600" b="1" dirty="0" err="1">
                <a:solidFill>
                  <a:schemeClr val="bg1"/>
                </a:solidFill>
              </a:rPr>
              <a:t>liblinear</a:t>
            </a:r>
            <a:r>
              <a:rPr lang="en-US" sz="1600" b="1" dirty="0">
                <a:solidFill>
                  <a:schemeClr val="bg1"/>
                </a:solidFill>
              </a:rPr>
              <a:t>'</a:t>
            </a:r>
          </a:p>
        </p:txBody>
      </p:sp>
      <p:sp>
        <p:nvSpPr>
          <p:cNvPr id="14" name="Rounded Rectangle 13">
            <a:extLst>
              <a:ext uri="{FF2B5EF4-FFF2-40B4-BE49-F238E27FC236}">
                <a16:creationId xmlns:a16="http://schemas.microsoft.com/office/drawing/2014/main" id="{36C20E2E-4F06-BE4F-8821-AB361BE05F50}"/>
              </a:ext>
            </a:extLst>
          </p:cNvPr>
          <p:cNvSpPr/>
          <p:nvPr/>
        </p:nvSpPr>
        <p:spPr>
          <a:xfrm>
            <a:off x="644063" y="1254034"/>
            <a:ext cx="8591377" cy="58477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 Set (80% of dataset size)</a:t>
            </a:r>
          </a:p>
        </p:txBody>
      </p:sp>
      <p:sp>
        <p:nvSpPr>
          <p:cNvPr id="15" name="Rounded Rectangle 14">
            <a:extLst>
              <a:ext uri="{FF2B5EF4-FFF2-40B4-BE49-F238E27FC236}">
                <a16:creationId xmlns:a16="http://schemas.microsoft.com/office/drawing/2014/main" id="{B3F34DC5-1534-FB4D-B708-ADD382310107}"/>
              </a:ext>
            </a:extLst>
          </p:cNvPr>
          <p:cNvSpPr/>
          <p:nvPr/>
        </p:nvSpPr>
        <p:spPr>
          <a:xfrm>
            <a:off x="9394557" y="1274065"/>
            <a:ext cx="2531829" cy="58477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Test Set (20 % of  dataset size)</a:t>
            </a:r>
          </a:p>
        </p:txBody>
      </p:sp>
      <p:cxnSp>
        <p:nvCxnSpPr>
          <p:cNvPr id="17" name="Elbow Connector 16">
            <a:extLst>
              <a:ext uri="{FF2B5EF4-FFF2-40B4-BE49-F238E27FC236}">
                <a16:creationId xmlns:a16="http://schemas.microsoft.com/office/drawing/2014/main" id="{5B1DE5AE-1717-444E-925B-6CEA53C28669}"/>
              </a:ext>
            </a:extLst>
          </p:cNvPr>
          <p:cNvCxnSpPr>
            <a:cxnSpLocks/>
            <a:stCxn id="15" idx="2"/>
            <a:endCxn id="5" idx="0"/>
          </p:cNvCxnSpPr>
          <p:nvPr/>
        </p:nvCxnSpPr>
        <p:spPr>
          <a:xfrm rot="5400000">
            <a:off x="5813249" y="-2208525"/>
            <a:ext cx="779858" cy="8914589"/>
          </a:xfrm>
          <a:prstGeom prst="bent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74933131-A8FD-F84E-BF3C-227009654986}"/>
              </a:ext>
            </a:extLst>
          </p:cNvPr>
          <p:cNvCxnSpPr>
            <a:cxnSpLocks/>
            <a:stCxn id="15" idx="2"/>
            <a:endCxn id="6" idx="0"/>
          </p:cNvCxnSpPr>
          <p:nvPr/>
        </p:nvCxnSpPr>
        <p:spPr>
          <a:xfrm rot="5400000">
            <a:off x="7326363" y="-695411"/>
            <a:ext cx="779858" cy="5888361"/>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2A9B0A6A-2E8D-B04E-BF54-D05ACC50635A}"/>
              </a:ext>
            </a:extLst>
          </p:cNvPr>
          <p:cNvCxnSpPr>
            <a:cxnSpLocks/>
            <a:stCxn id="15" idx="2"/>
            <a:endCxn id="7" idx="0"/>
          </p:cNvCxnSpPr>
          <p:nvPr/>
        </p:nvCxnSpPr>
        <p:spPr>
          <a:xfrm rot="5400000">
            <a:off x="8839477" y="817703"/>
            <a:ext cx="779858" cy="2862133"/>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833DC4E-4967-A945-872A-9CCB656F2872}"/>
              </a:ext>
            </a:extLst>
          </p:cNvPr>
          <p:cNvCxnSpPr>
            <a:cxnSpLocks/>
            <a:stCxn id="15" idx="2"/>
            <a:endCxn id="8" idx="0"/>
          </p:cNvCxnSpPr>
          <p:nvPr/>
        </p:nvCxnSpPr>
        <p:spPr>
          <a:xfrm rot="16200000" flipH="1">
            <a:off x="10352590" y="2166721"/>
            <a:ext cx="779858" cy="16409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76F306A-F287-E645-8F81-6B2743927C1C}"/>
              </a:ext>
            </a:extLst>
          </p:cNvPr>
          <p:cNvSpPr txBox="1"/>
          <p:nvPr/>
        </p:nvSpPr>
        <p:spPr>
          <a:xfrm>
            <a:off x="493126" y="2833570"/>
            <a:ext cx="2364810" cy="338554"/>
          </a:xfrm>
          <a:prstGeom prst="rect">
            <a:avLst/>
          </a:prstGeom>
          <a:noFill/>
        </p:spPr>
        <p:txBody>
          <a:bodyPr wrap="square" rtlCol="0">
            <a:spAutoFit/>
          </a:bodyPr>
          <a:lstStyle/>
          <a:p>
            <a:pPr algn="ctr"/>
            <a:r>
              <a:rPr lang="en-US" sz="1600" b="1" dirty="0">
                <a:solidFill>
                  <a:schemeClr val="bg1"/>
                </a:solidFill>
              </a:rPr>
              <a:t>KNN Classifier</a:t>
            </a:r>
          </a:p>
        </p:txBody>
      </p:sp>
      <p:sp>
        <p:nvSpPr>
          <p:cNvPr id="47" name="TextBox 46">
            <a:extLst>
              <a:ext uri="{FF2B5EF4-FFF2-40B4-BE49-F238E27FC236}">
                <a16:creationId xmlns:a16="http://schemas.microsoft.com/office/drawing/2014/main" id="{3C90D180-D808-0240-805A-FF4FF87C62AE}"/>
              </a:ext>
            </a:extLst>
          </p:cNvPr>
          <p:cNvSpPr txBox="1"/>
          <p:nvPr/>
        </p:nvSpPr>
        <p:spPr>
          <a:xfrm>
            <a:off x="3599940" y="2833569"/>
            <a:ext cx="2364810" cy="338554"/>
          </a:xfrm>
          <a:prstGeom prst="rect">
            <a:avLst/>
          </a:prstGeom>
          <a:noFill/>
        </p:spPr>
        <p:txBody>
          <a:bodyPr wrap="square" rtlCol="0">
            <a:spAutoFit/>
          </a:bodyPr>
          <a:lstStyle/>
          <a:p>
            <a:pPr lvl="0" algn="ctr"/>
            <a:r>
              <a:rPr lang="en-US" sz="1600" b="1" dirty="0">
                <a:solidFill>
                  <a:prstClr val="white"/>
                </a:solidFill>
              </a:rPr>
              <a:t>Decision Tree Classifier</a:t>
            </a:r>
          </a:p>
        </p:txBody>
      </p:sp>
      <p:sp>
        <p:nvSpPr>
          <p:cNvPr id="49" name="TextBox 48">
            <a:extLst>
              <a:ext uri="{FF2B5EF4-FFF2-40B4-BE49-F238E27FC236}">
                <a16:creationId xmlns:a16="http://schemas.microsoft.com/office/drawing/2014/main" id="{64E53A19-7EAB-6842-8048-2545D103E47D}"/>
              </a:ext>
            </a:extLst>
          </p:cNvPr>
          <p:cNvSpPr txBox="1"/>
          <p:nvPr/>
        </p:nvSpPr>
        <p:spPr>
          <a:xfrm>
            <a:off x="6641979" y="2833569"/>
            <a:ext cx="2364810" cy="338554"/>
          </a:xfrm>
          <a:prstGeom prst="rect">
            <a:avLst/>
          </a:prstGeom>
          <a:noFill/>
        </p:spPr>
        <p:txBody>
          <a:bodyPr wrap="square" rtlCol="0">
            <a:spAutoFit/>
          </a:bodyPr>
          <a:lstStyle/>
          <a:p>
            <a:pPr lvl="0" algn="ctr"/>
            <a:r>
              <a:rPr lang="en-US" sz="1600" b="1" dirty="0">
                <a:solidFill>
                  <a:prstClr val="white"/>
                </a:solidFill>
              </a:rPr>
              <a:t>SVM Classifier</a:t>
            </a:r>
          </a:p>
        </p:txBody>
      </p:sp>
      <p:sp>
        <p:nvSpPr>
          <p:cNvPr id="50" name="TextBox 49">
            <a:extLst>
              <a:ext uri="{FF2B5EF4-FFF2-40B4-BE49-F238E27FC236}">
                <a16:creationId xmlns:a16="http://schemas.microsoft.com/office/drawing/2014/main" id="{817F6DF4-73F6-7949-B1FD-3DB505A42AC2}"/>
              </a:ext>
            </a:extLst>
          </p:cNvPr>
          <p:cNvSpPr txBox="1"/>
          <p:nvPr/>
        </p:nvSpPr>
        <p:spPr>
          <a:xfrm>
            <a:off x="9642162" y="2838225"/>
            <a:ext cx="2364810" cy="338554"/>
          </a:xfrm>
          <a:prstGeom prst="rect">
            <a:avLst/>
          </a:prstGeom>
          <a:noFill/>
        </p:spPr>
        <p:txBody>
          <a:bodyPr wrap="square" rtlCol="0">
            <a:spAutoFit/>
          </a:bodyPr>
          <a:lstStyle/>
          <a:p>
            <a:pPr lvl="0" algn="ctr"/>
            <a:r>
              <a:rPr lang="en-US" sz="1600" b="1" dirty="0">
                <a:solidFill>
                  <a:prstClr val="white"/>
                </a:solidFill>
              </a:rPr>
              <a:t>Logistic Regression</a:t>
            </a:r>
          </a:p>
        </p:txBody>
      </p:sp>
      <p:pic>
        <p:nvPicPr>
          <p:cNvPr id="26" name="Picture 25" descr="A screenshot of a cell phone&#10;&#10;Description automatically generated">
            <a:extLst>
              <a:ext uri="{FF2B5EF4-FFF2-40B4-BE49-F238E27FC236}">
                <a16:creationId xmlns:a16="http://schemas.microsoft.com/office/drawing/2014/main" id="{46D16414-8F03-824D-A111-2B84B42E5422}"/>
              </a:ext>
            </a:extLst>
          </p:cNvPr>
          <p:cNvPicPr>
            <a:picLocks noChangeAspect="1"/>
          </p:cNvPicPr>
          <p:nvPr/>
        </p:nvPicPr>
        <p:blipFill>
          <a:blip r:embed="rId2"/>
          <a:stretch>
            <a:fillRect/>
          </a:stretch>
        </p:blipFill>
        <p:spPr>
          <a:xfrm>
            <a:off x="3940761" y="4774719"/>
            <a:ext cx="4622800" cy="1866900"/>
          </a:xfrm>
          <a:prstGeom prst="rect">
            <a:avLst/>
          </a:prstGeom>
          <a:ln>
            <a:solidFill>
              <a:schemeClr val="bg1">
                <a:lumMod val="65000"/>
              </a:schemeClr>
            </a:solidFill>
          </a:ln>
        </p:spPr>
      </p:pic>
      <p:sp>
        <p:nvSpPr>
          <p:cNvPr id="48" name="Up Arrow 47">
            <a:extLst>
              <a:ext uri="{FF2B5EF4-FFF2-40B4-BE49-F238E27FC236}">
                <a16:creationId xmlns:a16="http://schemas.microsoft.com/office/drawing/2014/main" id="{DC0B89AA-DEE3-954D-A8AF-D5C3EF14A90E}"/>
              </a:ext>
            </a:extLst>
          </p:cNvPr>
          <p:cNvSpPr/>
          <p:nvPr/>
        </p:nvSpPr>
        <p:spPr>
          <a:xfrm rot="10800000">
            <a:off x="5936554" y="4197976"/>
            <a:ext cx="631216" cy="434286"/>
          </a:xfrm>
          <a:prstGeom prs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6B3FE67-24FB-F84E-9794-6CE85252E55F}"/>
              </a:ext>
            </a:extLst>
          </p:cNvPr>
          <p:cNvSpPr txBox="1"/>
          <p:nvPr/>
        </p:nvSpPr>
        <p:spPr>
          <a:xfrm>
            <a:off x="9457554" y="6161344"/>
            <a:ext cx="2821107" cy="461665"/>
          </a:xfrm>
          <a:prstGeom prst="rect">
            <a:avLst/>
          </a:prstGeom>
          <a:noFill/>
        </p:spPr>
        <p:txBody>
          <a:bodyPr wrap="square" rtlCol="0">
            <a:spAutoFit/>
          </a:bodyPr>
          <a:lstStyle/>
          <a:p>
            <a:r>
              <a:rPr lang="en-US" sz="1200" b="1" dirty="0"/>
              <a:t>*</a:t>
            </a:r>
            <a:r>
              <a:rPr lang="en-US" sz="1200" dirty="0"/>
              <a:t> SVM is highly inefficient on large data sets, hence didn’t run the model</a:t>
            </a:r>
          </a:p>
        </p:txBody>
      </p:sp>
      <p:sp>
        <p:nvSpPr>
          <p:cNvPr id="36" name="TextBox 35">
            <a:extLst>
              <a:ext uri="{FF2B5EF4-FFF2-40B4-BE49-F238E27FC236}">
                <a16:creationId xmlns:a16="http://schemas.microsoft.com/office/drawing/2014/main" id="{4F7A80FA-E4A2-E048-B042-F11146D01F5F}"/>
              </a:ext>
            </a:extLst>
          </p:cNvPr>
          <p:cNvSpPr txBox="1"/>
          <p:nvPr/>
        </p:nvSpPr>
        <p:spPr>
          <a:xfrm>
            <a:off x="4693732" y="5765886"/>
            <a:ext cx="579307" cy="369332"/>
          </a:xfrm>
          <a:prstGeom prst="rect">
            <a:avLst/>
          </a:prstGeom>
          <a:noFill/>
        </p:spPr>
        <p:txBody>
          <a:bodyPr wrap="square" rtlCol="0">
            <a:spAutoFit/>
          </a:bodyPr>
          <a:lstStyle/>
          <a:p>
            <a:r>
              <a:rPr lang="en-US" b="1" dirty="0"/>
              <a:t>*</a:t>
            </a:r>
          </a:p>
        </p:txBody>
      </p:sp>
      <p:sp>
        <p:nvSpPr>
          <p:cNvPr id="2" name="Rectangle 1">
            <a:extLst>
              <a:ext uri="{FF2B5EF4-FFF2-40B4-BE49-F238E27FC236}">
                <a16:creationId xmlns:a16="http://schemas.microsoft.com/office/drawing/2014/main" id="{4E6DD110-5A1F-F940-9529-95ADFC8936E3}"/>
              </a:ext>
            </a:extLst>
          </p:cNvPr>
          <p:cNvSpPr/>
          <p:nvPr/>
        </p:nvSpPr>
        <p:spPr>
          <a:xfrm>
            <a:off x="4219303" y="6109092"/>
            <a:ext cx="4219303" cy="487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77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19055"/>
            <a:ext cx="8895805" cy="584775"/>
          </a:xfrm>
          <a:prstGeom prst="rect">
            <a:avLst/>
          </a:prstGeom>
          <a:noFill/>
        </p:spPr>
        <p:txBody>
          <a:bodyPr wrap="square" rtlCol="0">
            <a:spAutoFit/>
          </a:bodyPr>
          <a:lstStyle/>
          <a:p>
            <a:r>
              <a:rPr lang="en-US" sz="3200" b="1" dirty="0">
                <a:solidFill>
                  <a:srgbClr val="002060"/>
                </a:solidFill>
              </a:rPr>
              <a:t>Conclusion and Future Direction</a:t>
            </a:r>
          </a:p>
        </p:txBody>
      </p:sp>
      <p:sp>
        <p:nvSpPr>
          <p:cNvPr id="13" name="TextBox 12">
            <a:extLst>
              <a:ext uri="{FF2B5EF4-FFF2-40B4-BE49-F238E27FC236}">
                <a16:creationId xmlns:a16="http://schemas.microsoft.com/office/drawing/2014/main" id="{E034AC85-9C01-874E-A036-822CE3BB70FC}"/>
              </a:ext>
            </a:extLst>
          </p:cNvPr>
          <p:cNvSpPr txBox="1"/>
          <p:nvPr/>
        </p:nvSpPr>
        <p:spPr>
          <a:xfrm>
            <a:off x="574766" y="1332412"/>
            <a:ext cx="116172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Built useful models to classify the severity of the collision based on several data points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Logistic regression gave the best accuracy of all the model considered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of the models can be improved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Multi-modal data inclusion will help the prediction more accurate</a:t>
            </a:r>
          </a:p>
          <a:p>
            <a:pPr marL="742950" lvl="1" indent="-285750">
              <a:buFont typeface="Arial" panose="020B0604020202020204" pitchFamily="34" charset="0"/>
              <a:buChar char="•"/>
            </a:pPr>
            <a:r>
              <a:rPr lang="en-US" dirty="0"/>
              <a:t>CCTV footage (image/video analysis)</a:t>
            </a:r>
          </a:p>
          <a:p>
            <a:pPr marL="742950" lvl="1" indent="-285750">
              <a:buFont typeface="Arial" panose="020B0604020202020204" pitchFamily="34" charset="0"/>
              <a:buChar char="•"/>
            </a:pPr>
            <a:r>
              <a:rPr lang="en-US" dirty="0"/>
              <a:t>Demographic data of the persons involved (age, sex, race, ethnicity etc.)</a:t>
            </a:r>
          </a:p>
        </p:txBody>
      </p:sp>
    </p:spTree>
    <p:extLst>
      <p:ext uri="{BB962C8B-B14F-4D97-AF65-F5344CB8AC3E}">
        <p14:creationId xmlns:p14="http://schemas.microsoft.com/office/powerpoint/2010/main" val="358634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48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014343-439E-3041-BFF0-D528EB1A0DD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0"/>
            <a:ext cx="12192000" cy="6866452"/>
          </a:xfrm>
          <a:prstGeom prst="rect">
            <a:avLst/>
          </a:prstGeom>
        </p:spPr>
      </p:pic>
      <p:sp>
        <p:nvSpPr>
          <p:cNvPr id="3" name="Title 1">
            <a:extLst>
              <a:ext uri="{FF2B5EF4-FFF2-40B4-BE49-F238E27FC236}">
                <a16:creationId xmlns:a16="http://schemas.microsoft.com/office/drawing/2014/main" id="{2DD03AD4-2650-1243-93D8-403597FBD1F4}"/>
              </a:ext>
            </a:extLst>
          </p:cNvPr>
          <p:cNvSpPr txBox="1">
            <a:spLocks/>
          </p:cNvSpPr>
          <p:nvPr/>
        </p:nvSpPr>
        <p:spPr>
          <a:xfrm>
            <a:off x="6801394" y="2688362"/>
            <a:ext cx="9144000" cy="740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Introduction/Business Problem</a:t>
            </a:r>
          </a:p>
        </p:txBody>
      </p:sp>
    </p:spTree>
    <p:extLst>
      <p:ext uri="{BB962C8B-B14F-4D97-AF65-F5344CB8AC3E}">
        <p14:creationId xmlns:p14="http://schemas.microsoft.com/office/powerpoint/2010/main" val="55428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5BB8D-8B7A-314E-9D24-A53D66AF2FDD}"/>
              </a:ext>
            </a:extLst>
          </p:cNvPr>
          <p:cNvSpPr txBox="1"/>
          <p:nvPr/>
        </p:nvSpPr>
        <p:spPr>
          <a:xfrm>
            <a:off x="666206" y="325469"/>
            <a:ext cx="8895805" cy="646331"/>
          </a:xfrm>
          <a:prstGeom prst="rect">
            <a:avLst/>
          </a:prstGeom>
          <a:noFill/>
        </p:spPr>
        <p:txBody>
          <a:bodyPr wrap="square" rtlCol="0">
            <a:spAutoFit/>
          </a:bodyPr>
          <a:lstStyle/>
          <a:p>
            <a:r>
              <a:rPr lang="en-US" sz="3600" b="1" dirty="0">
                <a:solidFill>
                  <a:srgbClr val="002060"/>
                </a:solidFill>
              </a:rPr>
              <a:t>Business Understanding</a:t>
            </a:r>
          </a:p>
        </p:txBody>
      </p:sp>
      <p:sp>
        <p:nvSpPr>
          <p:cNvPr id="2" name="TextBox 1">
            <a:extLst>
              <a:ext uri="{FF2B5EF4-FFF2-40B4-BE49-F238E27FC236}">
                <a16:creationId xmlns:a16="http://schemas.microsoft.com/office/drawing/2014/main" id="{64F8B9D5-00E6-674A-9F4C-AE4FFD697B62}"/>
              </a:ext>
            </a:extLst>
          </p:cNvPr>
          <p:cNvSpPr txBox="1"/>
          <p:nvPr/>
        </p:nvSpPr>
        <p:spPr>
          <a:xfrm>
            <a:off x="666206" y="1229183"/>
            <a:ext cx="2873828" cy="461665"/>
          </a:xfrm>
          <a:prstGeom prst="rect">
            <a:avLst/>
          </a:prstGeom>
          <a:noFill/>
        </p:spPr>
        <p:txBody>
          <a:bodyPr wrap="square" rtlCol="0">
            <a:spAutoFit/>
          </a:bodyPr>
          <a:lstStyle/>
          <a:p>
            <a:r>
              <a:rPr lang="en-US" sz="2400" b="1" dirty="0">
                <a:solidFill>
                  <a:srgbClr val="002060"/>
                </a:solidFill>
              </a:rPr>
              <a:t>Problem Statement</a:t>
            </a:r>
          </a:p>
        </p:txBody>
      </p:sp>
      <p:sp>
        <p:nvSpPr>
          <p:cNvPr id="3" name="TextBox 2">
            <a:extLst>
              <a:ext uri="{FF2B5EF4-FFF2-40B4-BE49-F238E27FC236}">
                <a16:creationId xmlns:a16="http://schemas.microsoft.com/office/drawing/2014/main" id="{B90E7265-F375-804F-887A-2A4C7072C9A9}"/>
              </a:ext>
            </a:extLst>
          </p:cNvPr>
          <p:cNvSpPr txBox="1"/>
          <p:nvPr/>
        </p:nvSpPr>
        <p:spPr>
          <a:xfrm>
            <a:off x="666206" y="1709454"/>
            <a:ext cx="10998925" cy="1200329"/>
          </a:xfrm>
          <a:prstGeom prst="rect">
            <a:avLst/>
          </a:prstGeom>
          <a:noFill/>
        </p:spPr>
        <p:txBody>
          <a:bodyPr wrap="square" rtlCol="0">
            <a:spAutoFit/>
          </a:bodyPr>
          <a:lstStyle/>
          <a:p>
            <a:r>
              <a:rPr lang="en-US" dirty="0"/>
              <a:t>The number of vehicular accidents in US are increasing each day. It is becoming increasingly difficult for govt authorities to identify, track, and prevent the accidents at a granular level. Identifying the severity of the damage is a manual process, where a person/official analyses the accident zone physically present and classifies it for further down stream processes. </a:t>
            </a:r>
          </a:p>
        </p:txBody>
      </p:sp>
      <p:sp>
        <p:nvSpPr>
          <p:cNvPr id="5" name="TextBox 4">
            <a:extLst>
              <a:ext uri="{FF2B5EF4-FFF2-40B4-BE49-F238E27FC236}">
                <a16:creationId xmlns:a16="http://schemas.microsoft.com/office/drawing/2014/main" id="{05F5C130-69A4-6042-B4AB-DD650A1B2A89}"/>
              </a:ext>
            </a:extLst>
          </p:cNvPr>
          <p:cNvSpPr txBox="1"/>
          <p:nvPr/>
        </p:nvSpPr>
        <p:spPr>
          <a:xfrm>
            <a:off x="666206" y="3030589"/>
            <a:ext cx="2063931" cy="461665"/>
          </a:xfrm>
          <a:prstGeom prst="rect">
            <a:avLst/>
          </a:prstGeom>
          <a:noFill/>
        </p:spPr>
        <p:txBody>
          <a:bodyPr wrap="square" rtlCol="0">
            <a:spAutoFit/>
          </a:bodyPr>
          <a:lstStyle/>
          <a:p>
            <a:r>
              <a:rPr lang="en-US" sz="2400" b="1" dirty="0">
                <a:solidFill>
                  <a:srgbClr val="002060"/>
                </a:solidFill>
              </a:rPr>
              <a:t>Our Solution</a:t>
            </a:r>
          </a:p>
        </p:txBody>
      </p:sp>
      <p:sp>
        <p:nvSpPr>
          <p:cNvPr id="6" name="TextBox 5">
            <a:extLst>
              <a:ext uri="{FF2B5EF4-FFF2-40B4-BE49-F238E27FC236}">
                <a16:creationId xmlns:a16="http://schemas.microsoft.com/office/drawing/2014/main" id="{C929721A-63C0-CE48-B32D-B1E7BF7E6665}"/>
              </a:ext>
            </a:extLst>
          </p:cNvPr>
          <p:cNvSpPr txBox="1"/>
          <p:nvPr/>
        </p:nvSpPr>
        <p:spPr>
          <a:xfrm>
            <a:off x="666206" y="3518606"/>
            <a:ext cx="10998925" cy="923330"/>
          </a:xfrm>
          <a:prstGeom prst="rect">
            <a:avLst/>
          </a:prstGeom>
          <a:noFill/>
        </p:spPr>
        <p:txBody>
          <a:bodyPr wrap="square" rtlCol="0">
            <a:spAutoFit/>
          </a:bodyPr>
          <a:lstStyle/>
          <a:p>
            <a:r>
              <a:rPr lang="en-US" dirty="0"/>
              <a:t>Given the historical accident information available at a granular level (explained in next slide), we would like to use artificial intelligence to predict the severity of the damage occurred. This information will be utilized downstream for many processes such as – </a:t>
            </a:r>
          </a:p>
        </p:txBody>
      </p:sp>
      <p:sp>
        <p:nvSpPr>
          <p:cNvPr id="7" name="Rectangle 6">
            <a:extLst>
              <a:ext uri="{FF2B5EF4-FFF2-40B4-BE49-F238E27FC236}">
                <a16:creationId xmlns:a16="http://schemas.microsoft.com/office/drawing/2014/main" id="{38F8A467-1984-864E-891A-F5680DB243C9}"/>
              </a:ext>
            </a:extLst>
          </p:cNvPr>
          <p:cNvSpPr/>
          <p:nvPr/>
        </p:nvSpPr>
        <p:spPr>
          <a:xfrm>
            <a:off x="1454904" y="5703352"/>
            <a:ext cx="1849999" cy="584775"/>
          </a:xfrm>
          <a:prstGeom prst="rect">
            <a:avLst/>
          </a:prstGeom>
        </p:spPr>
        <p:txBody>
          <a:bodyPr wrap="square">
            <a:spAutoFit/>
          </a:bodyPr>
          <a:lstStyle/>
          <a:p>
            <a:pPr algn="ctr"/>
            <a:r>
              <a:rPr lang="en-US" sz="1600" dirty="0"/>
              <a:t>faster and accurate claim processing</a:t>
            </a:r>
          </a:p>
        </p:txBody>
      </p:sp>
      <p:sp>
        <p:nvSpPr>
          <p:cNvPr id="8" name="Rectangle 7">
            <a:extLst>
              <a:ext uri="{FF2B5EF4-FFF2-40B4-BE49-F238E27FC236}">
                <a16:creationId xmlns:a16="http://schemas.microsoft.com/office/drawing/2014/main" id="{95998387-85F7-224F-B3D8-8E0A3AEA2875}"/>
              </a:ext>
            </a:extLst>
          </p:cNvPr>
          <p:cNvSpPr/>
          <p:nvPr/>
        </p:nvSpPr>
        <p:spPr>
          <a:xfrm>
            <a:off x="5261280" y="5701702"/>
            <a:ext cx="2306081" cy="584775"/>
          </a:xfrm>
          <a:prstGeom prst="rect">
            <a:avLst/>
          </a:prstGeom>
        </p:spPr>
        <p:txBody>
          <a:bodyPr wrap="square">
            <a:spAutoFit/>
          </a:bodyPr>
          <a:lstStyle/>
          <a:p>
            <a:pPr algn="ctr"/>
            <a:r>
              <a:rPr lang="en-US" sz="1600" dirty="0"/>
              <a:t>Police officials to monitor the high risk areas/zones </a:t>
            </a:r>
          </a:p>
        </p:txBody>
      </p:sp>
      <p:sp>
        <p:nvSpPr>
          <p:cNvPr id="9" name="Rectangle 8">
            <a:extLst>
              <a:ext uri="{FF2B5EF4-FFF2-40B4-BE49-F238E27FC236}">
                <a16:creationId xmlns:a16="http://schemas.microsoft.com/office/drawing/2014/main" id="{91795107-E0E5-6944-A057-798EB976DC5E}"/>
              </a:ext>
            </a:extLst>
          </p:cNvPr>
          <p:cNvSpPr/>
          <p:nvPr/>
        </p:nvSpPr>
        <p:spPr>
          <a:xfrm>
            <a:off x="9070203" y="5701702"/>
            <a:ext cx="2398707" cy="584775"/>
          </a:xfrm>
          <a:prstGeom prst="rect">
            <a:avLst/>
          </a:prstGeom>
        </p:spPr>
        <p:txBody>
          <a:bodyPr wrap="square">
            <a:spAutoFit/>
          </a:bodyPr>
          <a:lstStyle/>
          <a:p>
            <a:pPr algn="ctr"/>
            <a:r>
              <a:rPr lang="en-US" sz="1600" dirty="0"/>
              <a:t>accident prone areas and necessary precautions  </a:t>
            </a:r>
          </a:p>
        </p:txBody>
      </p:sp>
      <p:pic>
        <p:nvPicPr>
          <p:cNvPr id="1026" name="Picture 2" descr="Family Insurance Icon Flat Design Royalty Free Vector Image">
            <a:extLst>
              <a:ext uri="{FF2B5EF4-FFF2-40B4-BE49-F238E27FC236}">
                <a16:creationId xmlns:a16="http://schemas.microsoft.com/office/drawing/2014/main" id="{914C1834-BABB-2443-9F90-2C125C686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18"/>
          <a:stretch/>
        </p:blipFill>
        <p:spPr bwMode="auto">
          <a:xfrm>
            <a:off x="813957" y="5672575"/>
            <a:ext cx="640947" cy="64633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EC13D7-701A-CD44-A1FA-925880D9D175}"/>
              </a:ext>
            </a:extLst>
          </p:cNvPr>
          <p:cNvSpPr/>
          <p:nvPr/>
        </p:nvSpPr>
        <p:spPr>
          <a:xfrm>
            <a:off x="1012732" y="5174539"/>
            <a:ext cx="2033377" cy="369332"/>
          </a:xfrm>
          <a:prstGeom prst="rect">
            <a:avLst/>
          </a:prstGeom>
        </p:spPr>
        <p:txBody>
          <a:bodyPr wrap="none">
            <a:spAutoFit/>
          </a:bodyPr>
          <a:lstStyle/>
          <a:p>
            <a:r>
              <a:rPr lang="en-US" b="1" dirty="0">
                <a:solidFill>
                  <a:srgbClr val="7030A0"/>
                </a:solidFill>
              </a:rPr>
              <a:t>Insurance agencies </a:t>
            </a:r>
          </a:p>
        </p:txBody>
      </p:sp>
      <p:sp>
        <p:nvSpPr>
          <p:cNvPr id="12" name="Rectangle 11">
            <a:extLst>
              <a:ext uri="{FF2B5EF4-FFF2-40B4-BE49-F238E27FC236}">
                <a16:creationId xmlns:a16="http://schemas.microsoft.com/office/drawing/2014/main" id="{F323AE4C-D944-AE4D-B962-E6A29C171B38}"/>
              </a:ext>
            </a:extLst>
          </p:cNvPr>
          <p:cNvSpPr/>
          <p:nvPr/>
        </p:nvSpPr>
        <p:spPr>
          <a:xfrm>
            <a:off x="5012627" y="5174539"/>
            <a:ext cx="2306081" cy="369332"/>
          </a:xfrm>
          <a:prstGeom prst="rect">
            <a:avLst/>
          </a:prstGeom>
        </p:spPr>
        <p:txBody>
          <a:bodyPr wrap="none">
            <a:spAutoFit/>
          </a:bodyPr>
          <a:lstStyle/>
          <a:p>
            <a:r>
              <a:rPr lang="en-US" b="1" dirty="0">
                <a:solidFill>
                  <a:srgbClr val="7030A0"/>
                </a:solidFill>
              </a:rPr>
              <a:t>Govt Agencies (Police)</a:t>
            </a:r>
          </a:p>
        </p:txBody>
      </p:sp>
      <p:pic>
        <p:nvPicPr>
          <p:cNvPr id="1028" name="Picture 4" descr="Police icon image Royalty Free Vector Image - VectorStock">
            <a:extLst>
              <a:ext uri="{FF2B5EF4-FFF2-40B4-BE49-F238E27FC236}">
                <a16:creationId xmlns:a16="http://schemas.microsoft.com/office/drawing/2014/main" id="{F3627525-6580-0B4A-BE33-45F8E5A45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08"/>
          <a:stretch/>
        </p:blipFill>
        <p:spPr bwMode="auto">
          <a:xfrm>
            <a:off x="4663237" y="5623221"/>
            <a:ext cx="532932" cy="741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tomizing a Google Map: Custom Markers | Maps JavaScript API">
            <a:extLst>
              <a:ext uri="{FF2B5EF4-FFF2-40B4-BE49-F238E27FC236}">
                <a16:creationId xmlns:a16="http://schemas.microsoft.com/office/drawing/2014/main" id="{3903BB8A-DFD1-974C-87D4-6AD541391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524" y="5545806"/>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A04563C-D4E0-E545-B9CA-C78F289E8B27}"/>
              </a:ext>
            </a:extLst>
          </p:cNvPr>
          <p:cNvSpPr/>
          <p:nvPr/>
        </p:nvSpPr>
        <p:spPr>
          <a:xfrm>
            <a:off x="8806099" y="5175462"/>
            <a:ext cx="2681440" cy="369332"/>
          </a:xfrm>
          <a:prstGeom prst="rect">
            <a:avLst/>
          </a:prstGeom>
        </p:spPr>
        <p:txBody>
          <a:bodyPr wrap="none">
            <a:spAutoFit/>
          </a:bodyPr>
          <a:lstStyle/>
          <a:p>
            <a:r>
              <a:rPr lang="en-US" b="1" dirty="0">
                <a:solidFill>
                  <a:srgbClr val="7030A0"/>
                </a:solidFill>
              </a:rPr>
              <a:t>General public awareness </a:t>
            </a:r>
          </a:p>
        </p:txBody>
      </p:sp>
      <p:sp>
        <p:nvSpPr>
          <p:cNvPr id="16" name="TextBox 15">
            <a:extLst>
              <a:ext uri="{FF2B5EF4-FFF2-40B4-BE49-F238E27FC236}">
                <a16:creationId xmlns:a16="http://schemas.microsoft.com/office/drawing/2014/main" id="{86E987CE-1B16-B549-87C9-B527D83319F1}"/>
              </a:ext>
            </a:extLst>
          </p:cNvPr>
          <p:cNvSpPr txBox="1"/>
          <p:nvPr/>
        </p:nvSpPr>
        <p:spPr>
          <a:xfrm>
            <a:off x="692332" y="4633133"/>
            <a:ext cx="2063931" cy="461665"/>
          </a:xfrm>
          <a:prstGeom prst="rect">
            <a:avLst/>
          </a:prstGeom>
          <a:noFill/>
        </p:spPr>
        <p:txBody>
          <a:bodyPr wrap="square" rtlCol="0">
            <a:spAutoFit/>
          </a:bodyPr>
          <a:lstStyle/>
          <a:p>
            <a:r>
              <a:rPr lang="en-US" sz="2400" b="1" dirty="0">
                <a:solidFill>
                  <a:srgbClr val="002060"/>
                </a:solidFill>
              </a:rPr>
              <a:t>Stakeholders</a:t>
            </a:r>
          </a:p>
        </p:txBody>
      </p:sp>
    </p:spTree>
    <p:extLst>
      <p:ext uri="{BB962C8B-B14F-4D97-AF65-F5344CB8AC3E}">
        <p14:creationId xmlns:p14="http://schemas.microsoft.com/office/powerpoint/2010/main" val="263987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5BB8D-8B7A-314E-9D24-A53D66AF2FDD}"/>
              </a:ext>
            </a:extLst>
          </p:cNvPr>
          <p:cNvSpPr txBox="1"/>
          <p:nvPr/>
        </p:nvSpPr>
        <p:spPr>
          <a:xfrm>
            <a:off x="696315" y="332118"/>
            <a:ext cx="8895805" cy="584775"/>
          </a:xfrm>
          <a:prstGeom prst="rect">
            <a:avLst/>
          </a:prstGeom>
          <a:noFill/>
        </p:spPr>
        <p:txBody>
          <a:bodyPr wrap="square" rtlCol="0">
            <a:spAutoFit/>
          </a:bodyPr>
          <a:lstStyle/>
          <a:p>
            <a:r>
              <a:rPr lang="en-US" sz="3200" b="1" dirty="0">
                <a:solidFill>
                  <a:srgbClr val="002060"/>
                </a:solidFill>
              </a:rPr>
              <a:t>How the Solution helps</a:t>
            </a:r>
          </a:p>
        </p:txBody>
      </p:sp>
      <p:pic>
        <p:nvPicPr>
          <p:cNvPr id="5" name="Picture 2" descr="Family Insurance Icon Flat Design Royalty Free Vector Image">
            <a:extLst>
              <a:ext uri="{FF2B5EF4-FFF2-40B4-BE49-F238E27FC236}">
                <a16:creationId xmlns:a16="http://schemas.microsoft.com/office/drawing/2014/main" id="{37125443-43B3-674F-AC15-6B92D674D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18"/>
          <a:stretch/>
        </p:blipFill>
        <p:spPr bwMode="auto">
          <a:xfrm>
            <a:off x="696315" y="2250067"/>
            <a:ext cx="640947" cy="64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4B66D72-0E35-7043-94A3-BFC8700E1BB5}"/>
              </a:ext>
            </a:extLst>
          </p:cNvPr>
          <p:cNvSpPr/>
          <p:nvPr/>
        </p:nvSpPr>
        <p:spPr>
          <a:xfrm>
            <a:off x="1695159" y="2250066"/>
            <a:ext cx="1221017" cy="646331"/>
          </a:xfrm>
          <a:prstGeom prst="rect">
            <a:avLst/>
          </a:prstGeom>
        </p:spPr>
        <p:txBody>
          <a:bodyPr wrap="square">
            <a:spAutoFit/>
          </a:bodyPr>
          <a:lstStyle/>
          <a:p>
            <a:pPr algn="ctr"/>
            <a:r>
              <a:rPr lang="en-US" b="1" dirty="0">
                <a:solidFill>
                  <a:srgbClr val="7030A0"/>
                </a:solidFill>
              </a:rPr>
              <a:t>Insurance agencies </a:t>
            </a:r>
          </a:p>
        </p:txBody>
      </p:sp>
      <p:pic>
        <p:nvPicPr>
          <p:cNvPr id="7" name="Picture 4" descr="Police icon image Royalty Free Vector Image - VectorStock">
            <a:extLst>
              <a:ext uri="{FF2B5EF4-FFF2-40B4-BE49-F238E27FC236}">
                <a16:creationId xmlns:a16="http://schemas.microsoft.com/office/drawing/2014/main" id="{AB29700D-08D0-884D-928C-C8FC8D01AA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08"/>
          <a:stretch/>
        </p:blipFill>
        <p:spPr bwMode="auto">
          <a:xfrm>
            <a:off x="750322" y="3889059"/>
            <a:ext cx="532932" cy="7417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C172C1-2C2E-E548-B90A-076323895D74}"/>
              </a:ext>
            </a:extLst>
          </p:cNvPr>
          <p:cNvSpPr/>
          <p:nvPr/>
        </p:nvSpPr>
        <p:spPr>
          <a:xfrm>
            <a:off x="1480954" y="3936760"/>
            <a:ext cx="1649428" cy="646331"/>
          </a:xfrm>
          <a:prstGeom prst="rect">
            <a:avLst/>
          </a:prstGeom>
        </p:spPr>
        <p:txBody>
          <a:bodyPr wrap="square">
            <a:spAutoFit/>
          </a:bodyPr>
          <a:lstStyle/>
          <a:p>
            <a:pPr algn="ctr"/>
            <a:r>
              <a:rPr lang="en-US" b="1" dirty="0">
                <a:solidFill>
                  <a:srgbClr val="7030A0"/>
                </a:solidFill>
              </a:rPr>
              <a:t>Govt Agencies (Police)</a:t>
            </a:r>
          </a:p>
        </p:txBody>
      </p:sp>
      <p:pic>
        <p:nvPicPr>
          <p:cNvPr id="9" name="Picture 6" descr="Customizing a Google Map: Custom Markers | Maps JavaScript API">
            <a:extLst>
              <a:ext uri="{FF2B5EF4-FFF2-40B4-BE49-F238E27FC236}">
                <a16:creationId xmlns:a16="http://schemas.microsoft.com/office/drawing/2014/main" id="{D8264A2D-3DFB-2746-97DC-9FEB94231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3" y="5506087"/>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E91D7BE-E85E-9A47-A365-E9313E59CFDF}"/>
              </a:ext>
            </a:extLst>
          </p:cNvPr>
          <p:cNvSpPr/>
          <p:nvPr/>
        </p:nvSpPr>
        <p:spPr>
          <a:xfrm>
            <a:off x="1522297" y="5592496"/>
            <a:ext cx="1566742" cy="646331"/>
          </a:xfrm>
          <a:prstGeom prst="rect">
            <a:avLst/>
          </a:prstGeom>
        </p:spPr>
        <p:txBody>
          <a:bodyPr wrap="square">
            <a:spAutoFit/>
          </a:bodyPr>
          <a:lstStyle/>
          <a:p>
            <a:pPr algn="ctr"/>
            <a:r>
              <a:rPr lang="en-US" b="1" dirty="0">
                <a:solidFill>
                  <a:srgbClr val="7030A0"/>
                </a:solidFill>
              </a:rPr>
              <a:t>Mass Public Apps (</a:t>
            </a:r>
            <a:r>
              <a:rPr lang="en-US" b="1" dirty="0" err="1">
                <a:solidFill>
                  <a:srgbClr val="7030A0"/>
                </a:solidFill>
              </a:rPr>
              <a:t>GMaps</a:t>
            </a:r>
            <a:r>
              <a:rPr lang="en-US" b="1" dirty="0">
                <a:solidFill>
                  <a:srgbClr val="7030A0"/>
                </a:solidFill>
              </a:rPr>
              <a:t>)</a:t>
            </a:r>
          </a:p>
        </p:txBody>
      </p:sp>
      <p:cxnSp>
        <p:nvCxnSpPr>
          <p:cNvPr id="11" name="Straight Connector 10">
            <a:extLst>
              <a:ext uri="{FF2B5EF4-FFF2-40B4-BE49-F238E27FC236}">
                <a16:creationId xmlns:a16="http://schemas.microsoft.com/office/drawing/2014/main" id="{3412364D-FAD3-AB43-9F10-92EB528BFF0D}"/>
              </a:ext>
            </a:extLst>
          </p:cNvPr>
          <p:cNvCxnSpPr>
            <a:cxnSpLocks/>
          </p:cNvCxnSpPr>
          <p:nvPr/>
        </p:nvCxnSpPr>
        <p:spPr>
          <a:xfrm>
            <a:off x="548639" y="3304908"/>
            <a:ext cx="11051177"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858085-87F5-0848-9AB5-F0E7EB702FAA}"/>
              </a:ext>
            </a:extLst>
          </p:cNvPr>
          <p:cNvCxnSpPr>
            <a:cxnSpLocks/>
          </p:cNvCxnSpPr>
          <p:nvPr/>
        </p:nvCxnSpPr>
        <p:spPr>
          <a:xfrm>
            <a:off x="607213" y="5103228"/>
            <a:ext cx="11051177"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362F51-1C2F-CA42-A3BA-3FF83DFD6138}"/>
              </a:ext>
            </a:extLst>
          </p:cNvPr>
          <p:cNvCxnSpPr>
            <a:cxnSpLocks/>
          </p:cNvCxnSpPr>
          <p:nvPr/>
        </p:nvCxnSpPr>
        <p:spPr>
          <a:xfrm flipH="1">
            <a:off x="3297254" y="1928205"/>
            <a:ext cx="17766" cy="466344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3AF317-A330-6949-BB44-D77537119FEC}"/>
              </a:ext>
            </a:extLst>
          </p:cNvPr>
          <p:cNvCxnSpPr>
            <a:cxnSpLocks/>
          </p:cNvCxnSpPr>
          <p:nvPr/>
        </p:nvCxnSpPr>
        <p:spPr>
          <a:xfrm flipH="1">
            <a:off x="8361288" y="1928205"/>
            <a:ext cx="17766" cy="466344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0732F8-CE9A-664A-9851-C6145363B705}"/>
              </a:ext>
            </a:extLst>
          </p:cNvPr>
          <p:cNvSpPr txBox="1"/>
          <p:nvPr/>
        </p:nvSpPr>
        <p:spPr>
          <a:xfrm>
            <a:off x="456766" y="1312935"/>
            <a:ext cx="3235318" cy="461665"/>
          </a:xfrm>
          <a:prstGeom prst="homePlate">
            <a:avLst/>
          </a:prstGeom>
          <a:solidFill>
            <a:srgbClr val="002060"/>
          </a:solidFill>
        </p:spPr>
        <p:txBody>
          <a:bodyPr wrap="square" rtlCol="0">
            <a:spAutoFit/>
          </a:bodyPr>
          <a:lstStyle/>
          <a:p>
            <a:pPr algn="ctr"/>
            <a:r>
              <a:rPr lang="en-US" sz="2400" b="1" dirty="0">
                <a:solidFill>
                  <a:schemeClr val="bg1"/>
                </a:solidFill>
              </a:rPr>
              <a:t>Stakeholder</a:t>
            </a:r>
          </a:p>
        </p:txBody>
      </p:sp>
      <p:sp>
        <p:nvSpPr>
          <p:cNvPr id="19" name="TextBox 18">
            <a:extLst>
              <a:ext uri="{FF2B5EF4-FFF2-40B4-BE49-F238E27FC236}">
                <a16:creationId xmlns:a16="http://schemas.microsoft.com/office/drawing/2014/main" id="{5B8B1D5A-0257-5E4D-BB7C-CB547A477B38}"/>
              </a:ext>
            </a:extLst>
          </p:cNvPr>
          <p:cNvSpPr txBox="1"/>
          <p:nvPr/>
        </p:nvSpPr>
        <p:spPr>
          <a:xfrm>
            <a:off x="3579222" y="1312934"/>
            <a:ext cx="4782065" cy="461665"/>
          </a:xfrm>
          <a:prstGeom prst="chevron">
            <a:avLst/>
          </a:prstGeom>
          <a:solidFill>
            <a:srgbClr val="002060"/>
          </a:solidFill>
        </p:spPr>
        <p:txBody>
          <a:bodyPr wrap="square" rtlCol="0">
            <a:spAutoFit/>
          </a:bodyPr>
          <a:lstStyle/>
          <a:p>
            <a:pPr algn="ctr"/>
            <a:r>
              <a:rPr lang="en-US" sz="2400" b="1" dirty="0">
                <a:solidFill>
                  <a:schemeClr val="bg1"/>
                </a:solidFill>
              </a:rPr>
              <a:t>Use case</a:t>
            </a:r>
          </a:p>
        </p:txBody>
      </p:sp>
      <p:sp>
        <p:nvSpPr>
          <p:cNvPr id="20" name="TextBox 19">
            <a:extLst>
              <a:ext uri="{FF2B5EF4-FFF2-40B4-BE49-F238E27FC236}">
                <a16:creationId xmlns:a16="http://schemas.microsoft.com/office/drawing/2014/main" id="{505D6C35-EDB5-2E49-9770-6678C90D22A5}"/>
              </a:ext>
            </a:extLst>
          </p:cNvPr>
          <p:cNvSpPr txBox="1"/>
          <p:nvPr/>
        </p:nvSpPr>
        <p:spPr>
          <a:xfrm>
            <a:off x="8273492" y="1308609"/>
            <a:ext cx="3461744" cy="461665"/>
          </a:xfrm>
          <a:prstGeom prst="chevron">
            <a:avLst/>
          </a:prstGeom>
          <a:solidFill>
            <a:srgbClr val="002060"/>
          </a:solidFill>
        </p:spPr>
        <p:txBody>
          <a:bodyPr wrap="square" rtlCol="0">
            <a:spAutoFit/>
          </a:bodyPr>
          <a:lstStyle/>
          <a:p>
            <a:pPr algn="ctr"/>
            <a:r>
              <a:rPr lang="en-US" sz="2400" b="1" dirty="0">
                <a:solidFill>
                  <a:schemeClr val="bg1"/>
                </a:solidFill>
              </a:rPr>
              <a:t>Benefit</a:t>
            </a:r>
          </a:p>
        </p:txBody>
      </p:sp>
      <p:sp>
        <p:nvSpPr>
          <p:cNvPr id="22" name="TextBox 21">
            <a:extLst>
              <a:ext uri="{FF2B5EF4-FFF2-40B4-BE49-F238E27FC236}">
                <a16:creationId xmlns:a16="http://schemas.microsoft.com/office/drawing/2014/main" id="{93F21968-716C-9E4F-AE2B-5AA17CD5977C}"/>
              </a:ext>
            </a:extLst>
          </p:cNvPr>
          <p:cNvSpPr txBox="1"/>
          <p:nvPr/>
        </p:nvSpPr>
        <p:spPr>
          <a:xfrm>
            <a:off x="3435531" y="2111566"/>
            <a:ext cx="4837961" cy="923330"/>
          </a:xfrm>
          <a:prstGeom prst="rect">
            <a:avLst/>
          </a:prstGeom>
          <a:noFill/>
        </p:spPr>
        <p:txBody>
          <a:bodyPr wrap="square" rtlCol="0">
            <a:spAutoFit/>
          </a:bodyPr>
          <a:lstStyle/>
          <a:p>
            <a:r>
              <a:rPr lang="en-US" dirty="0"/>
              <a:t>Accidental/damage information is quintessential for insurance agencies to accurately process claims in very short time</a:t>
            </a:r>
          </a:p>
        </p:txBody>
      </p:sp>
      <p:sp>
        <p:nvSpPr>
          <p:cNvPr id="23" name="TextBox 22">
            <a:extLst>
              <a:ext uri="{FF2B5EF4-FFF2-40B4-BE49-F238E27FC236}">
                <a16:creationId xmlns:a16="http://schemas.microsoft.com/office/drawing/2014/main" id="{B86CE8F3-A0DD-454B-A31A-24999B0CC7DC}"/>
              </a:ext>
            </a:extLst>
          </p:cNvPr>
          <p:cNvSpPr txBox="1"/>
          <p:nvPr/>
        </p:nvSpPr>
        <p:spPr>
          <a:xfrm>
            <a:off x="8466850" y="2109443"/>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Faster claims resolution</a:t>
            </a:r>
          </a:p>
          <a:p>
            <a:pPr marL="285750" indent="-285750">
              <a:buFont typeface="Arial" panose="020B0604020202020204" pitchFamily="34" charset="0"/>
              <a:buChar char="•"/>
            </a:pPr>
            <a:r>
              <a:rPr lang="en-US" dirty="0"/>
              <a:t>Low loss/frauds in claims</a:t>
            </a:r>
          </a:p>
          <a:p>
            <a:pPr marL="285750" indent="-285750">
              <a:buFont typeface="Arial" panose="020B0604020202020204" pitchFamily="34" charset="0"/>
              <a:buChar char="•"/>
            </a:pPr>
            <a:r>
              <a:rPr lang="en-US" dirty="0"/>
              <a:t>Better customer Exp</a:t>
            </a:r>
          </a:p>
        </p:txBody>
      </p:sp>
      <p:sp>
        <p:nvSpPr>
          <p:cNvPr id="24" name="TextBox 23">
            <a:extLst>
              <a:ext uri="{FF2B5EF4-FFF2-40B4-BE49-F238E27FC236}">
                <a16:creationId xmlns:a16="http://schemas.microsoft.com/office/drawing/2014/main" id="{57D6DEE4-D223-0042-A0E5-1ABAA822BD8B}"/>
              </a:ext>
            </a:extLst>
          </p:cNvPr>
          <p:cNvSpPr txBox="1"/>
          <p:nvPr/>
        </p:nvSpPr>
        <p:spPr>
          <a:xfrm>
            <a:off x="3419173" y="3603904"/>
            <a:ext cx="4837961" cy="1200329"/>
          </a:xfrm>
          <a:prstGeom prst="rect">
            <a:avLst/>
          </a:prstGeom>
          <a:noFill/>
        </p:spPr>
        <p:txBody>
          <a:bodyPr wrap="square" rtlCol="0">
            <a:spAutoFit/>
          </a:bodyPr>
          <a:lstStyle/>
          <a:p>
            <a:r>
              <a:rPr lang="en-US" dirty="0"/>
              <a:t>Govt agencies would need the data for social monitoring activities and targeted policing. Efficient utilization of Govt resources lead to less crime/accidents.</a:t>
            </a:r>
          </a:p>
        </p:txBody>
      </p:sp>
      <p:sp>
        <p:nvSpPr>
          <p:cNvPr id="25" name="TextBox 24">
            <a:extLst>
              <a:ext uri="{FF2B5EF4-FFF2-40B4-BE49-F238E27FC236}">
                <a16:creationId xmlns:a16="http://schemas.microsoft.com/office/drawing/2014/main" id="{1643049C-241A-A046-A6EC-0659B67D1B80}"/>
              </a:ext>
            </a:extLst>
          </p:cNvPr>
          <p:cNvSpPr txBox="1"/>
          <p:nvPr/>
        </p:nvSpPr>
        <p:spPr>
          <a:xfrm>
            <a:off x="8483208" y="3659761"/>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Efficient utilization of resources</a:t>
            </a:r>
          </a:p>
          <a:p>
            <a:pPr marL="285750" indent="-285750">
              <a:buFont typeface="Arial" panose="020B0604020202020204" pitchFamily="34" charset="0"/>
              <a:buChar char="•"/>
            </a:pPr>
            <a:r>
              <a:rPr lang="en-US" dirty="0"/>
              <a:t>Low crime rate </a:t>
            </a:r>
          </a:p>
          <a:p>
            <a:pPr marL="285750" indent="-285750">
              <a:buFont typeface="Arial" panose="020B0604020202020204" pitchFamily="34" charset="0"/>
              <a:buChar char="•"/>
            </a:pPr>
            <a:r>
              <a:rPr lang="en-US" dirty="0"/>
              <a:t>Increased social monitoring</a:t>
            </a:r>
          </a:p>
        </p:txBody>
      </p:sp>
      <p:sp>
        <p:nvSpPr>
          <p:cNvPr id="26" name="TextBox 25">
            <a:extLst>
              <a:ext uri="{FF2B5EF4-FFF2-40B4-BE49-F238E27FC236}">
                <a16:creationId xmlns:a16="http://schemas.microsoft.com/office/drawing/2014/main" id="{9A23ED49-2BF0-C845-8A34-420CBC2E2F69}"/>
              </a:ext>
            </a:extLst>
          </p:cNvPr>
          <p:cNvSpPr txBox="1"/>
          <p:nvPr/>
        </p:nvSpPr>
        <p:spPr>
          <a:xfrm>
            <a:off x="3435530" y="5315496"/>
            <a:ext cx="4837961" cy="923330"/>
          </a:xfrm>
          <a:prstGeom prst="rect">
            <a:avLst/>
          </a:prstGeom>
          <a:noFill/>
        </p:spPr>
        <p:txBody>
          <a:bodyPr wrap="square" rtlCol="0">
            <a:spAutoFit/>
          </a:bodyPr>
          <a:lstStyle/>
          <a:p>
            <a:r>
              <a:rPr lang="en-US" dirty="0"/>
              <a:t>Augmenting the zonal accidental data to apps like </a:t>
            </a:r>
            <a:r>
              <a:rPr lang="en-US" dirty="0" err="1"/>
              <a:t>GMaps</a:t>
            </a:r>
            <a:r>
              <a:rPr lang="en-US" dirty="0"/>
              <a:t> will help the mass public to drive safely and increased awareness towards safety</a:t>
            </a:r>
          </a:p>
        </p:txBody>
      </p:sp>
      <p:sp>
        <p:nvSpPr>
          <p:cNvPr id="27" name="TextBox 26">
            <a:extLst>
              <a:ext uri="{FF2B5EF4-FFF2-40B4-BE49-F238E27FC236}">
                <a16:creationId xmlns:a16="http://schemas.microsoft.com/office/drawing/2014/main" id="{E20E62C0-B929-3742-AAF5-FE06A0907169}"/>
              </a:ext>
            </a:extLst>
          </p:cNvPr>
          <p:cNvSpPr txBox="1"/>
          <p:nvPr/>
        </p:nvSpPr>
        <p:spPr>
          <a:xfrm>
            <a:off x="8483208" y="5315496"/>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Reduced accidents </a:t>
            </a:r>
          </a:p>
          <a:p>
            <a:pPr marL="285750" indent="-285750">
              <a:buFont typeface="Arial" panose="020B0604020202020204" pitchFamily="34" charset="0"/>
              <a:buChar char="•"/>
            </a:pPr>
            <a:r>
              <a:rPr lang="en-US" dirty="0"/>
              <a:t>Increased public awareness</a:t>
            </a:r>
          </a:p>
          <a:p>
            <a:pPr marL="285750" indent="-285750">
              <a:buFont typeface="Arial" panose="020B0604020202020204" pitchFamily="34" charset="0"/>
              <a:buChar char="•"/>
            </a:pPr>
            <a:r>
              <a:rPr lang="en-US" dirty="0"/>
              <a:t>Increased customer exp</a:t>
            </a:r>
          </a:p>
        </p:txBody>
      </p:sp>
    </p:spTree>
    <p:extLst>
      <p:ext uri="{BB962C8B-B14F-4D97-AF65-F5344CB8AC3E}">
        <p14:creationId xmlns:p14="http://schemas.microsoft.com/office/powerpoint/2010/main" val="16393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014343-439E-3041-BFF0-D528EB1A0DD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0"/>
            <a:ext cx="12192000" cy="6866452"/>
          </a:xfrm>
          <a:prstGeom prst="rect">
            <a:avLst/>
          </a:prstGeom>
        </p:spPr>
      </p:pic>
      <p:sp>
        <p:nvSpPr>
          <p:cNvPr id="3" name="Title 1">
            <a:extLst>
              <a:ext uri="{FF2B5EF4-FFF2-40B4-BE49-F238E27FC236}">
                <a16:creationId xmlns:a16="http://schemas.microsoft.com/office/drawing/2014/main" id="{2DD03AD4-2650-1243-93D8-403597FBD1F4}"/>
              </a:ext>
            </a:extLst>
          </p:cNvPr>
          <p:cNvSpPr txBox="1">
            <a:spLocks/>
          </p:cNvSpPr>
          <p:nvPr/>
        </p:nvSpPr>
        <p:spPr>
          <a:xfrm>
            <a:off x="6814457" y="2688362"/>
            <a:ext cx="9144000" cy="740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Data Section</a:t>
            </a:r>
          </a:p>
        </p:txBody>
      </p:sp>
    </p:spTree>
    <p:extLst>
      <p:ext uri="{BB962C8B-B14F-4D97-AF65-F5344CB8AC3E}">
        <p14:creationId xmlns:p14="http://schemas.microsoft.com/office/powerpoint/2010/main" val="73814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B64B5-EE2C-BE47-A9C6-AAD2792D0C56}"/>
              </a:ext>
            </a:extLst>
          </p:cNvPr>
          <p:cNvSpPr txBox="1"/>
          <p:nvPr/>
        </p:nvSpPr>
        <p:spPr>
          <a:xfrm>
            <a:off x="696315" y="319055"/>
            <a:ext cx="8895805" cy="584775"/>
          </a:xfrm>
          <a:prstGeom prst="rect">
            <a:avLst/>
          </a:prstGeom>
          <a:noFill/>
        </p:spPr>
        <p:txBody>
          <a:bodyPr wrap="square" rtlCol="0">
            <a:spAutoFit/>
          </a:bodyPr>
          <a:lstStyle/>
          <a:p>
            <a:r>
              <a:rPr lang="en-US" sz="3200" b="1" dirty="0">
                <a:solidFill>
                  <a:srgbClr val="002060"/>
                </a:solidFill>
              </a:rPr>
              <a:t>Data Understanding</a:t>
            </a:r>
          </a:p>
        </p:txBody>
      </p:sp>
      <p:sp>
        <p:nvSpPr>
          <p:cNvPr id="5" name="TextBox 4">
            <a:extLst>
              <a:ext uri="{FF2B5EF4-FFF2-40B4-BE49-F238E27FC236}">
                <a16:creationId xmlns:a16="http://schemas.microsoft.com/office/drawing/2014/main" id="{2529A6F1-BA03-2149-A8DD-5595C5CFA327}"/>
              </a:ext>
            </a:extLst>
          </p:cNvPr>
          <p:cNvSpPr txBox="1"/>
          <p:nvPr/>
        </p:nvSpPr>
        <p:spPr>
          <a:xfrm>
            <a:off x="696315" y="1189994"/>
            <a:ext cx="4885508" cy="369332"/>
          </a:xfrm>
          <a:prstGeom prst="rect">
            <a:avLst/>
          </a:prstGeom>
          <a:noFill/>
        </p:spPr>
        <p:txBody>
          <a:bodyPr wrap="square" rtlCol="0">
            <a:spAutoFit/>
          </a:bodyPr>
          <a:lstStyle/>
          <a:p>
            <a:r>
              <a:rPr lang="en-US" b="1" dirty="0">
                <a:solidFill>
                  <a:srgbClr val="002060"/>
                </a:solidFill>
              </a:rPr>
              <a:t>Data Source </a:t>
            </a:r>
            <a:r>
              <a:rPr lang="en-US" dirty="0">
                <a:solidFill>
                  <a:srgbClr val="002060"/>
                </a:solidFill>
              </a:rPr>
              <a:t>– ARCGIS (IBM Course)</a:t>
            </a:r>
          </a:p>
        </p:txBody>
      </p:sp>
      <p:graphicFrame>
        <p:nvGraphicFramePr>
          <p:cNvPr id="6" name="Table 6">
            <a:extLst>
              <a:ext uri="{FF2B5EF4-FFF2-40B4-BE49-F238E27FC236}">
                <a16:creationId xmlns:a16="http://schemas.microsoft.com/office/drawing/2014/main" id="{97415305-D78B-444B-84B2-9B673D73F942}"/>
              </a:ext>
            </a:extLst>
          </p:cNvPr>
          <p:cNvGraphicFramePr>
            <a:graphicFrameLocks noGrp="1"/>
          </p:cNvGraphicFramePr>
          <p:nvPr>
            <p:extLst>
              <p:ext uri="{D42A27DB-BD31-4B8C-83A1-F6EECF244321}">
                <p14:modId xmlns:p14="http://schemas.microsoft.com/office/powerpoint/2010/main" val="470935665"/>
              </p:ext>
            </p:extLst>
          </p:nvPr>
        </p:nvGraphicFramePr>
        <p:xfrm>
          <a:off x="696314" y="1945640"/>
          <a:ext cx="11034132" cy="3235960"/>
        </p:xfrm>
        <a:graphic>
          <a:graphicData uri="http://schemas.openxmlformats.org/drawingml/2006/table">
            <a:tbl>
              <a:tblPr firstRow="1" bandRow="1">
                <a:tableStyleId>{5C22544A-7EE6-4342-B048-85BDC9FD1C3A}</a:tableStyleId>
              </a:tblPr>
              <a:tblGrid>
                <a:gridCol w="2399583">
                  <a:extLst>
                    <a:ext uri="{9D8B030D-6E8A-4147-A177-3AD203B41FA5}">
                      <a16:colId xmlns:a16="http://schemas.microsoft.com/office/drawing/2014/main" val="2557062475"/>
                    </a:ext>
                  </a:extLst>
                </a:gridCol>
                <a:gridCol w="8634549">
                  <a:extLst>
                    <a:ext uri="{9D8B030D-6E8A-4147-A177-3AD203B41FA5}">
                      <a16:colId xmlns:a16="http://schemas.microsoft.com/office/drawing/2014/main" val="1564202941"/>
                    </a:ext>
                  </a:extLst>
                </a:gridCol>
              </a:tblGrid>
              <a:tr h="370840">
                <a:tc gridSpan="2">
                  <a:txBody>
                    <a:bodyPr/>
                    <a:lstStyle/>
                    <a:p>
                      <a:pPr algn="ctr"/>
                      <a:r>
                        <a:rPr lang="en-US" dirty="0"/>
                        <a:t>Data Set Basics</a:t>
                      </a:r>
                    </a:p>
                  </a:txBody>
                  <a:tcPr anchor="ctr">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23261135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Title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Collisions—All Years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61741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Abstract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All collisions provided by SPD and recorded by Traffic Records.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2140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Description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kern="1200" dirty="0">
                          <a:solidFill>
                            <a:schemeClr val="dk1"/>
                          </a:solidFill>
                          <a:effectLst/>
                          <a:latin typeface="+mn-lt"/>
                          <a:ea typeface="+mn-ea"/>
                          <a:cs typeface="+mn-cs"/>
                        </a:rPr>
                        <a:t>This includes all types of collisions. Collisions will display at the intersection or </a:t>
                      </a:r>
                      <a:endParaRPr lang="en-IN" dirty="0"/>
                    </a:p>
                    <a:p>
                      <a:r>
                        <a:rPr lang="en-IN" sz="1800" kern="1200" dirty="0">
                          <a:solidFill>
                            <a:schemeClr val="dk1"/>
                          </a:solidFill>
                          <a:effectLst/>
                          <a:latin typeface="+mn-lt"/>
                          <a:ea typeface="+mn-ea"/>
                          <a:cs typeface="+mn-cs"/>
                        </a:rPr>
                        <a:t>mid-block of a segment. Timeframe: 2004 to Present.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3036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Update Frequency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Weekly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8872375"/>
                  </a:ext>
                </a:extLst>
              </a:tr>
              <a:tr h="370840">
                <a:tc>
                  <a:txBody>
                    <a:bodyPr/>
                    <a:lstStyle/>
                    <a:p>
                      <a:r>
                        <a:rPr lang="en-US" dirty="0"/>
                        <a:t>Data Set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194674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2175614"/>
                  </a:ext>
                </a:extLst>
              </a:tr>
              <a:tr h="370840">
                <a:tc>
                  <a:txBody>
                    <a:bodyPr/>
                    <a:lstStyle/>
                    <a:p>
                      <a:r>
                        <a:rPr lang="en-US" dirty="0"/>
                        <a:t>Features/Attributes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37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8633922"/>
                  </a:ext>
                </a:extLst>
              </a:tr>
              <a:tr h="370840">
                <a:tc>
                  <a:txBody>
                    <a:bodyPr/>
                    <a:lstStyle/>
                    <a:p>
                      <a:r>
                        <a:rPr lang="en-US" dirty="0"/>
                        <a:t>Feature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Multi-modal (int, Float, String, Object, Data time,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23831269"/>
                  </a:ext>
                </a:extLst>
              </a:tr>
            </a:tbl>
          </a:graphicData>
        </a:graphic>
      </p:graphicFrame>
    </p:spTree>
    <p:extLst>
      <p:ext uri="{BB962C8B-B14F-4D97-AF65-F5344CB8AC3E}">
        <p14:creationId xmlns:p14="http://schemas.microsoft.com/office/powerpoint/2010/main" val="118209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1073F-4BAF-2048-9FC1-548A836EB097}"/>
              </a:ext>
            </a:extLst>
          </p:cNvPr>
          <p:cNvSpPr txBox="1"/>
          <p:nvPr/>
        </p:nvSpPr>
        <p:spPr>
          <a:xfrm>
            <a:off x="696315" y="319055"/>
            <a:ext cx="8895805" cy="584775"/>
          </a:xfrm>
          <a:prstGeom prst="rect">
            <a:avLst/>
          </a:prstGeom>
          <a:noFill/>
        </p:spPr>
        <p:txBody>
          <a:bodyPr wrap="square" rtlCol="0">
            <a:spAutoFit/>
          </a:bodyPr>
          <a:lstStyle/>
          <a:p>
            <a:r>
              <a:rPr lang="en-US" sz="3200" b="1" dirty="0">
                <a:solidFill>
                  <a:srgbClr val="002060"/>
                </a:solidFill>
              </a:rPr>
              <a:t>Data Cleaning and Pre-processing</a:t>
            </a:r>
          </a:p>
        </p:txBody>
      </p:sp>
      <p:sp>
        <p:nvSpPr>
          <p:cNvPr id="5" name="TextBox 4">
            <a:extLst>
              <a:ext uri="{FF2B5EF4-FFF2-40B4-BE49-F238E27FC236}">
                <a16:creationId xmlns:a16="http://schemas.microsoft.com/office/drawing/2014/main" id="{ADB8C252-0014-2E4F-BC34-472EB5B4165B}"/>
              </a:ext>
            </a:extLst>
          </p:cNvPr>
          <p:cNvSpPr txBox="1"/>
          <p:nvPr/>
        </p:nvSpPr>
        <p:spPr>
          <a:xfrm>
            <a:off x="456766" y="1312935"/>
            <a:ext cx="3723348" cy="461665"/>
          </a:xfrm>
          <a:prstGeom prst="homePlate">
            <a:avLst/>
          </a:prstGeom>
          <a:solidFill>
            <a:srgbClr val="002060"/>
          </a:solidFill>
        </p:spPr>
        <p:txBody>
          <a:bodyPr wrap="square" rtlCol="0">
            <a:spAutoFit/>
          </a:bodyPr>
          <a:lstStyle/>
          <a:p>
            <a:pPr algn="ctr"/>
            <a:r>
              <a:rPr lang="en-US" sz="2400" b="1" dirty="0">
                <a:solidFill>
                  <a:schemeClr val="bg1"/>
                </a:solidFill>
              </a:rPr>
              <a:t>Data Cleaning</a:t>
            </a:r>
          </a:p>
        </p:txBody>
      </p:sp>
      <p:sp>
        <p:nvSpPr>
          <p:cNvPr id="6" name="TextBox 5">
            <a:extLst>
              <a:ext uri="{FF2B5EF4-FFF2-40B4-BE49-F238E27FC236}">
                <a16:creationId xmlns:a16="http://schemas.microsoft.com/office/drawing/2014/main" id="{807CB327-611C-2047-9DEC-887D279ED9A4}"/>
              </a:ext>
            </a:extLst>
          </p:cNvPr>
          <p:cNvSpPr txBox="1"/>
          <p:nvPr/>
        </p:nvSpPr>
        <p:spPr>
          <a:xfrm>
            <a:off x="4136217" y="1312935"/>
            <a:ext cx="4181173" cy="461665"/>
          </a:xfrm>
          <a:prstGeom prst="chevron">
            <a:avLst/>
          </a:prstGeom>
          <a:solidFill>
            <a:srgbClr val="002060"/>
          </a:solidFill>
        </p:spPr>
        <p:txBody>
          <a:bodyPr wrap="square" rtlCol="0">
            <a:spAutoFit/>
          </a:bodyPr>
          <a:lstStyle/>
          <a:p>
            <a:pPr algn="ctr"/>
            <a:r>
              <a:rPr lang="en-US" sz="2400" b="1" dirty="0">
                <a:solidFill>
                  <a:schemeClr val="bg1"/>
                </a:solidFill>
              </a:rPr>
              <a:t>Data Wrangling</a:t>
            </a:r>
          </a:p>
        </p:txBody>
      </p:sp>
      <p:sp>
        <p:nvSpPr>
          <p:cNvPr id="7" name="TextBox 6">
            <a:extLst>
              <a:ext uri="{FF2B5EF4-FFF2-40B4-BE49-F238E27FC236}">
                <a16:creationId xmlns:a16="http://schemas.microsoft.com/office/drawing/2014/main" id="{1C7DF8B5-0738-804B-9AE9-97A26C9307BA}"/>
              </a:ext>
            </a:extLst>
          </p:cNvPr>
          <p:cNvSpPr txBox="1"/>
          <p:nvPr/>
        </p:nvSpPr>
        <p:spPr>
          <a:xfrm>
            <a:off x="8273492" y="1308609"/>
            <a:ext cx="3461744" cy="461665"/>
          </a:xfrm>
          <a:prstGeom prst="chevron">
            <a:avLst/>
          </a:prstGeom>
          <a:solidFill>
            <a:srgbClr val="002060"/>
          </a:solidFill>
        </p:spPr>
        <p:txBody>
          <a:bodyPr wrap="square" rtlCol="0">
            <a:spAutoFit/>
          </a:bodyPr>
          <a:lstStyle/>
          <a:p>
            <a:pPr algn="ctr"/>
            <a:r>
              <a:rPr lang="en-US" sz="2400" b="1" dirty="0">
                <a:solidFill>
                  <a:schemeClr val="bg1"/>
                </a:solidFill>
              </a:rPr>
              <a:t>Pre-processing</a:t>
            </a:r>
          </a:p>
        </p:txBody>
      </p:sp>
      <p:sp>
        <p:nvSpPr>
          <p:cNvPr id="8" name="TextBox 7">
            <a:extLst>
              <a:ext uri="{FF2B5EF4-FFF2-40B4-BE49-F238E27FC236}">
                <a16:creationId xmlns:a16="http://schemas.microsoft.com/office/drawing/2014/main" id="{7267BDD6-35A1-0749-B9AF-801D293E15C9}"/>
              </a:ext>
            </a:extLst>
          </p:cNvPr>
          <p:cNvSpPr txBox="1"/>
          <p:nvPr/>
        </p:nvSpPr>
        <p:spPr>
          <a:xfrm>
            <a:off x="456766" y="2020126"/>
            <a:ext cx="3579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Drop features based on domain understanding</a:t>
            </a:r>
          </a:p>
          <a:p>
            <a:pPr marL="742950" lvl="1" indent="-285750">
              <a:buFont typeface="Wingdings" pitchFamily="2" charset="2"/>
              <a:buChar char="Ø"/>
            </a:pPr>
            <a:r>
              <a:rPr lang="en-US" dirty="0"/>
              <a:t>23 features dropped</a:t>
            </a:r>
          </a:p>
          <a:p>
            <a:pPr marL="742950" lvl="1" indent="-285750">
              <a:buFont typeface="Wingdings" pitchFamily="2" charset="2"/>
              <a:buChar char="Ø"/>
            </a:pPr>
            <a:r>
              <a:rPr lang="en-US" dirty="0"/>
              <a:t>Dropped features are primarily: keys/identifiers, state assigned codes, casual codes, descriptions, Geometry 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Renaming Columns for readability and simplicity</a:t>
            </a:r>
          </a:p>
          <a:p>
            <a:pPr marL="742950" lvl="1" indent="-285750">
              <a:buFont typeface="Wingdings" pitchFamily="2" charset="2"/>
              <a:buChar char="Ø"/>
            </a:pPr>
            <a:r>
              <a:rPr lang="en-US" dirty="0"/>
              <a:t>4 feature names renamed</a:t>
            </a:r>
          </a:p>
        </p:txBody>
      </p:sp>
      <p:sp>
        <p:nvSpPr>
          <p:cNvPr id="9" name="TextBox 8">
            <a:extLst>
              <a:ext uri="{FF2B5EF4-FFF2-40B4-BE49-F238E27FC236}">
                <a16:creationId xmlns:a16="http://schemas.microsoft.com/office/drawing/2014/main" id="{3BF85D84-61A7-E349-9C17-E4164990A93F}"/>
              </a:ext>
            </a:extLst>
          </p:cNvPr>
          <p:cNvSpPr txBox="1"/>
          <p:nvPr/>
        </p:nvSpPr>
        <p:spPr>
          <a:xfrm>
            <a:off x="4436974" y="2020126"/>
            <a:ext cx="3579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Missing value treatment</a:t>
            </a:r>
          </a:p>
          <a:p>
            <a:pPr marL="742950" lvl="1" indent="-285750">
              <a:buFont typeface="Wingdings" pitchFamily="2" charset="2"/>
              <a:buChar char="Ø"/>
            </a:pPr>
            <a:r>
              <a:rPr lang="en-US" dirty="0"/>
              <a:t>Identification of NA/Nulls</a:t>
            </a:r>
          </a:p>
          <a:p>
            <a:pPr marL="742950" lvl="1" indent="-285750">
              <a:buFont typeface="Wingdings" pitchFamily="2" charset="2"/>
              <a:buChar char="Ø"/>
            </a:pPr>
            <a:r>
              <a:rPr lang="en-US" dirty="0"/>
              <a:t>Removal of insignificant rows having missing values</a:t>
            </a:r>
          </a:p>
          <a:p>
            <a:pPr marL="742950" lvl="1" indent="-285750">
              <a:buFont typeface="Wingdings" pitchFamily="2" charset="2"/>
              <a:buChar char="Ø"/>
            </a:pPr>
            <a:r>
              <a:rPr lang="en-US" dirty="0"/>
              <a:t>Mean value replacement (non-categorical)</a:t>
            </a:r>
          </a:p>
          <a:p>
            <a:pPr marL="742950" lvl="1" indent="-285750">
              <a:buFont typeface="Wingdings" pitchFamily="2" charset="2"/>
              <a:buChar char="Ø"/>
            </a:pPr>
            <a:endParaRPr lang="en-US" dirty="0"/>
          </a:p>
          <a:p>
            <a:pPr marL="285750" indent="-285750">
              <a:buFont typeface="Arial" panose="020B0604020202020204" pitchFamily="34" charset="0"/>
              <a:buChar char="•"/>
            </a:pPr>
            <a:r>
              <a:rPr lang="en-US" dirty="0"/>
              <a:t>Type casting treatment</a:t>
            </a:r>
          </a:p>
          <a:p>
            <a:pPr marL="742950" lvl="1" indent="-285750">
              <a:buFont typeface="Wingdings" pitchFamily="2" charset="2"/>
              <a:buChar char="Ø"/>
            </a:pPr>
            <a:r>
              <a:rPr lang="en-US" dirty="0"/>
              <a:t>Date time conversion and extracting ‘day of week’ and ‘month’ features</a:t>
            </a:r>
          </a:p>
          <a:p>
            <a:pPr marL="742950" lvl="1" indent="-285750">
              <a:buFont typeface="Wingdings" pitchFamily="2" charset="2"/>
              <a:buChar char="Ø"/>
            </a:pPr>
            <a:r>
              <a:rPr lang="en-US" dirty="0"/>
              <a:t>Object to Int or Float </a:t>
            </a:r>
          </a:p>
        </p:txBody>
      </p:sp>
      <p:sp>
        <p:nvSpPr>
          <p:cNvPr id="10" name="TextBox 9">
            <a:extLst>
              <a:ext uri="{FF2B5EF4-FFF2-40B4-BE49-F238E27FC236}">
                <a16:creationId xmlns:a16="http://schemas.microsoft.com/office/drawing/2014/main" id="{1E81DA89-F396-F146-97DF-4A29DF38BFE2}"/>
              </a:ext>
            </a:extLst>
          </p:cNvPr>
          <p:cNvSpPr txBox="1"/>
          <p:nvPr/>
        </p:nvSpPr>
        <p:spPr>
          <a:xfrm>
            <a:off x="8417182" y="2020126"/>
            <a:ext cx="357965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Converting categorical variables to Numerical/Dummies</a:t>
            </a:r>
          </a:p>
          <a:p>
            <a:pPr marL="742950" lvl="1" indent="-285750">
              <a:buFont typeface="Wingdings" pitchFamily="2" charset="2"/>
              <a:buChar char="Ø"/>
            </a:pPr>
            <a:r>
              <a:rPr lang="en-US" dirty="0"/>
              <a:t>6 features converted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insignificant values of an variable based on histogram distributions (visualization)</a:t>
            </a:r>
          </a:p>
          <a:p>
            <a:pPr marL="742950" lvl="1" indent="-285750">
              <a:buFont typeface="Wingdings" pitchFamily="2" charset="2"/>
              <a:buChar char="Ø"/>
            </a:pPr>
            <a:r>
              <a:rPr lang="en-US" dirty="0"/>
              <a:t>‘Unknowns’ values of 2 variables are removed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Normalization of features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Train-test split of data</a:t>
            </a:r>
          </a:p>
          <a:p>
            <a:pPr marL="742950" lvl="1" indent="-285750">
              <a:buFont typeface="Wingdings" pitchFamily="2" charset="2"/>
              <a:buChar char="Ø"/>
            </a:pPr>
            <a:r>
              <a:rPr lang="en-US" dirty="0"/>
              <a:t>80% train and 20% test data</a:t>
            </a:r>
          </a:p>
        </p:txBody>
      </p:sp>
    </p:spTree>
    <p:extLst>
      <p:ext uri="{BB962C8B-B14F-4D97-AF65-F5344CB8AC3E}">
        <p14:creationId xmlns:p14="http://schemas.microsoft.com/office/powerpoint/2010/main" val="40398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1073F-4BAF-2048-9FC1-548A836EB097}"/>
              </a:ext>
            </a:extLst>
          </p:cNvPr>
          <p:cNvSpPr txBox="1"/>
          <p:nvPr/>
        </p:nvSpPr>
        <p:spPr>
          <a:xfrm>
            <a:off x="696315" y="319055"/>
            <a:ext cx="8895805" cy="584775"/>
          </a:xfrm>
          <a:prstGeom prst="rect">
            <a:avLst/>
          </a:prstGeom>
          <a:noFill/>
        </p:spPr>
        <p:txBody>
          <a:bodyPr wrap="square" rtlCol="0">
            <a:spAutoFit/>
          </a:bodyPr>
          <a:lstStyle/>
          <a:p>
            <a:r>
              <a:rPr lang="en-US" sz="3200" b="1" dirty="0">
                <a:solidFill>
                  <a:srgbClr val="002060"/>
                </a:solidFill>
              </a:rPr>
              <a:t>Feature Selection</a:t>
            </a:r>
          </a:p>
        </p:txBody>
      </p:sp>
      <p:graphicFrame>
        <p:nvGraphicFramePr>
          <p:cNvPr id="2" name="Table 3">
            <a:extLst>
              <a:ext uri="{FF2B5EF4-FFF2-40B4-BE49-F238E27FC236}">
                <a16:creationId xmlns:a16="http://schemas.microsoft.com/office/drawing/2014/main" id="{20F646DF-7EB6-294C-911E-890A654F3AB0}"/>
              </a:ext>
            </a:extLst>
          </p:cNvPr>
          <p:cNvGraphicFramePr>
            <a:graphicFrameLocks noGrp="1"/>
          </p:cNvGraphicFramePr>
          <p:nvPr>
            <p:extLst>
              <p:ext uri="{D42A27DB-BD31-4B8C-83A1-F6EECF244321}">
                <p14:modId xmlns:p14="http://schemas.microsoft.com/office/powerpoint/2010/main" val="2262233750"/>
              </p:ext>
            </p:extLst>
          </p:nvPr>
        </p:nvGraphicFramePr>
        <p:xfrm>
          <a:off x="328748" y="1826260"/>
          <a:ext cx="11534503" cy="3205480"/>
        </p:xfrm>
        <a:graphic>
          <a:graphicData uri="http://schemas.openxmlformats.org/drawingml/2006/table">
            <a:tbl>
              <a:tblPr firstRow="1" bandRow="1">
                <a:tableStyleId>{5C22544A-7EE6-4342-B048-85BDC9FD1C3A}</a:tableStyleId>
              </a:tblPr>
              <a:tblGrid>
                <a:gridCol w="3446418">
                  <a:extLst>
                    <a:ext uri="{9D8B030D-6E8A-4147-A177-3AD203B41FA5}">
                      <a16:colId xmlns:a16="http://schemas.microsoft.com/office/drawing/2014/main" val="3315051628"/>
                    </a:ext>
                  </a:extLst>
                </a:gridCol>
                <a:gridCol w="4588600">
                  <a:extLst>
                    <a:ext uri="{9D8B030D-6E8A-4147-A177-3AD203B41FA5}">
                      <a16:colId xmlns:a16="http://schemas.microsoft.com/office/drawing/2014/main" val="787459150"/>
                    </a:ext>
                  </a:extLst>
                </a:gridCol>
                <a:gridCol w="3499485">
                  <a:extLst>
                    <a:ext uri="{9D8B030D-6E8A-4147-A177-3AD203B41FA5}">
                      <a16:colId xmlns:a16="http://schemas.microsoft.com/office/drawing/2014/main" val="231492843"/>
                    </a:ext>
                  </a:extLst>
                </a:gridCol>
              </a:tblGrid>
              <a:tr h="370840">
                <a:tc>
                  <a:txBody>
                    <a:bodyPr/>
                    <a:lstStyle/>
                    <a:p>
                      <a:r>
                        <a:rPr lang="en-US" dirty="0"/>
                        <a:t>Feature Kept</a:t>
                      </a:r>
                    </a:p>
                  </a:txBody>
                  <a:tcPr>
                    <a:lnB w="12700" cap="flat" cmpd="sng" algn="ctr">
                      <a:solidFill>
                        <a:schemeClr val="tx1"/>
                      </a:solidFill>
                      <a:prstDash val="solid"/>
                      <a:round/>
                      <a:headEnd type="none" w="med" len="med"/>
                      <a:tailEnd type="none" w="med" len="med"/>
                    </a:lnB>
                    <a:solidFill>
                      <a:srgbClr val="002060"/>
                    </a:solidFill>
                  </a:tcPr>
                </a:tc>
                <a:tc>
                  <a:txBody>
                    <a:bodyPr/>
                    <a:lstStyle/>
                    <a:p>
                      <a:r>
                        <a:rPr lang="en-US" dirty="0"/>
                        <a:t>Features Removed </a:t>
                      </a:r>
                    </a:p>
                  </a:txBody>
                  <a:tcPr>
                    <a:lnB w="12700" cap="flat" cmpd="sng" algn="ctr">
                      <a:solidFill>
                        <a:schemeClr val="tx1"/>
                      </a:solidFill>
                      <a:prstDash val="solid"/>
                      <a:round/>
                      <a:headEnd type="none" w="med" len="med"/>
                      <a:tailEnd type="none" w="med" len="med"/>
                    </a:lnB>
                    <a:solidFill>
                      <a:srgbClr val="002060"/>
                    </a:solidFill>
                  </a:tcPr>
                </a:tc>
                <a:tc>
                  <a:txBody>
                    <a:bodyPr/>
                    <a:lstStyle/>
                    <a:p>
                      <a:r>
                        <a:rPr lang="en-US" dirty="0"/>
                        <a:t>Reasoning</a:t>
                      </a:r>
                    </a:p>
                  </a:txBody>
                  <a:tcPr>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432902764"/>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SHAPE </a:t>
                      </a:r>
                      <a:r>
                        <a:rPr lang="en-US" sz="1800"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ADDRTYPE , SEVERITYCODE, COLLISIONTYPE , PERSONCOUNT , PEDCOUNT , PEDCYLCOUNT , VEHCOUNT , INJURIES , SERIOUSINJURIES , FATALITIES , INCDTTM , JUNCTIONTYPE , INATTENTIONIND , UNDERINFL , WEATHER , ROADCOND , LIGHTCOND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OBJECTID, </a:t>
                      </a:r>
                      <a:r>
                        <a:rPr lang="en-IN" sz="1800" kern="1200" dirty="0">
                          <a:solidFill>
                            <a:schemeClr val="dk1"/>
                          </a:solidFill>
                          <a:effectLst/>
                          <a:latin typeface="+mn-lt"/>
                          <a:ea typeface="+mn-ea"/>
                          <a:cs typeface="+mn-cs"/>
                        </a:rPr>
                        <a:t>INCKEY</a:t>
                      </a:r>
                      <a:r>
                        <a:rPr lang="en-US" sz="1800"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COLDETKEY, INTKEY, , SEGLANEKEY , CROSSWALKKEY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Unique identifiers for the row; not very useful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54216876"/>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EXCEPTRSNCODE, ST_COLCODE </a:t>
                      </a:r>
                      <a:r>
                        <a:rPr lang="en-US" sz="1800"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SDOT_COLCODE , EXCEPTRSNCODE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Special unique codes which are better explained by other 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22447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EXCEPTRSNDESC </a:t>
                      </a:r>
                      <a:r>
                        <a:rPr lang="en-US" sz="1800"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LOCATION , SEVERITYDESC, SDOT_COLDESC, ST_COLDESC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Textual variables (text analysis out of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79793960"/>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HITPARKEDCAR , SPEEDING, PEDROWNOTGRNT, SDOTCOLNUM, INCDATE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Y/N type of variables with Incomplete/large number of missing values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1101920"/>
                  </a:ext>
                </a:extLst>
              </a:tr>
            </a:tbl>
          </a:graphicData>
        </a:graphic>
      </p:graphicFrame>
    </p:spTree>
    <p:extLst>
      <p:ext uri="{BB962C8B-B14F-4D97-AF65-F5344CB8AC3E}">
        <p14:creationId xmlns:p14="http://schemas.microsoft.com/office/powerpoint/2010/main" val="28171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014343-439E-3041-BFF0-D528EB1A0DD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0"/>
            <a:ext cx="12192000" cy="6866452"/>
          </a:xfrm>
          <a:prstGeom prst="rect">
            <a:avLst/>
          </a:prstGeom>
        </p:spPr>
      </p:pic>
      <p:sp>
        <p:nvSpPr>
          <p:cNvPr id="3" name="Title 1">
            <a:extLst>
              <a:ext uri="{FF2B5EF4-FFF2-40B4-BE49-F238E27FC236}">
                <a16:creationId xmlns:a16="http://schemas.microsoft.com/office/drawing/2014/main" id="{2DD03AD4-2650-1243-93D8-403597FBD1F4}"/>
              </a:ext>
            </a:extLst>
          </p:cNvPr>
          <p:cNvSpPr txBox="1">
            <a:spLocks/>
          </p:cNvSpPr>
          <p:nvPr/>
        </p:nvSpPr>
        <p:spPr>
          <a:xfrm>
            <a:off x="6814457" y="2688362"/>
            <a:ext cx="9144000" cy="740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Methodology</a:t>
            </a:r>
          </a:p>
        </p:txBody>
      </p:sp>
    </p:spTree>
    <p:extLst>
      <p:ext uri="{BB962C8B-B14F-4D97-AF65-F5344CB8AC3E}">
        <p14:creationId xmlns:p14="http://schemas.microsoft.com/office/powerpoint/2010/main" val="1538580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876</Words>
  <Application>Microsoft Macintosh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Prasanna</dc:creator>
  <cp:lastModifiedBy>Durga Prasanna</cp:lastModifiedBy>
  <cp:revision>26</cp:revision>
  <dcterms:created xsi:type="dcterms:W3CDTF">2020-09-13T07:50:01Z</dcterms:created>
  <dcterms:modified xsi:type="dcterms:W3CDTF">2020-09-13T18:39:31Z</dcterms:modified>
</cp:coreProperties>
</file>