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75" r:id="rId6"/>
    <p:sldId id="269" r:id="rId7"/>
    <p:sldId id="276" r:id="rId8"/>
    <p:sldId id="277" r:id="rId9"/>
    <p:sldId id="278" r:id="rId10"/>
    <p:sldId id="279" r:id="rId11"/>
    <p:sldId id="280" r:id="rId12"/>
    <p:sldId id="281" r:id="rId13"/>
    <p:sldId id="282" r:id="rId14"/>
    <p:sldId id="283"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snapToObjects="1">
      <p:cViewPr>
        <p:scale>
          <a:sx n="75" d="100"/>
          <a:sy n="75" d="100"/>
        </p:scale>
        <p:origin x="169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1/4/2025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7906470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37405959"/>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0664346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4633434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99823465"/>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45486826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44628666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1/4/2025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213213768"/>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1/4/2025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39165303"/>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57347009"/>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316649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53408238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9680268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67347787"/>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06123340"/>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09630657"/>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0043450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1/4/2025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803180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0" y="855407"/>
            <a:ext cx="7648295" cy="2359741"/>
          </a:xfrm>
        </p:spPr>
        <p:txBody>
          <a:bodyPr/>
          <a:lstStyle/>
          <a:p>
            <a:pPr algn="ctr"/>
            <a:r>
              <a:rPr dirty="0">
                <a:latin typeface="Algerian" panose="04020705040A02060702" pitchFamily="82" charset="0"/>
              </a:rPr>
              <a:t>School Management System</a:t>
            </a:r>
          </a:p>
        </p:txBody>
      </p:sp>
      <p:sp>
        <p:nvSpPr>
          <p:cNvPr id="3" name="Subtitle 2"/>
          <p:cNvSpPr>
            <a:spLocks noGrp="1"/>
          </p:cNvSpPr>
          <p:nvPr>
            <p:ph type="subTitle" idx="1"/>
          </p:nvPr>
        </p:nvSpPr>
        <p:spPr>
          <a:xfrm>
            <a:off x="5525729" y="4777380"/>
            <a:ext cx="2989006" cy="861420"/>
          </a:xfrm>
        </p:spPr>
        <p:txBody>
          <a:bodyPr>
            <a:normAutofit fontScale="70000" lnSpcReduction="20000"/>
          </a:bodyPr>
          <a:lstStyle/>
          <a:p>
            <a:r>
              <a:rPr lang="en-US" dirty="0">
                <a:solidFill>
                  <a:schemeClr val="bg1">
                    <a:lumMod val="95000"/>
                  </a:schemeClr>
                </a:solidFill>
                <a:latin typeface="Bahnschrift Light Condensed" panose="020B0502040204020203" pitchFamily="34" charset="0"/>
              </a:rPr>
              <a:t>CAPSTONE PROJECT </a:t>
            </a:r>
            <a:r>
              <a:rPr dirty="0">
                <a:solidFill>
                  <a:schemeClr val="bg1">
                    <a:lumMod val="95000"/>
                  </a:schemeClr>
                </a:solidFill>
                <a:latin typeface="Bahnschrift Light Condensed" panose="020B0502040204020203" pitchFamily="34" charset="0"/>
              </a:rPr>
              <a:t>By</a:t>
            </a:r>
            <a:r>
              <a:rPr dirty="0">
                <a:solidFill>
                  <a:schemeClr val="bg1">
                    <a:lumMod val="95000"/>
                  </a:schemeClr>
                </a:solidFill>
                <a:latin typeface="Arial Rounded MT Bold" panose="020F0704030504030204" pitchFamily="34" charset="0"/>
              </a:rPr>
              <a:t>:</a:t>
            </a:r>
            <a:endParaRPr lang="en-US" dirty="0">
              <a:solidFill>
                <a:schemeClr val="bg1">
                  <a:lumMod val="95000"/>
                </a:schemeClr>
              </a:solidFill>
              <a:latin typeface="Arial Rounded MT Bold" panose="020F0704030504030204" pitchFamily="34" charset="0"/>
            </a:endParaRPr>
          </a:p>
          <a:p>
            <a:r>
              <a:rPr lang="en-US" dirty="0">
                <a:solidFill>
                  <a:schemeClr val="bg1">
                    <a:lumMod val="95000"/>
                  </a:schemeClr>
                </a:solidFill>
                <a:latin typeface="Arial Rounded MT Bold" panose="020F0704030504030204" pitchFamily="34" charset="0"/>
              </a:rPr>
              <a:t>N. </a:t>
            </a:r>
            <a:r>
              <a:rPr dirty="0">
                <a:solidFill>
                  <a:schemeClr val="bg1">
                    <a:lumMod val="95000"/>
                  </a:schemeClr>
                </a:solidFill>
                <a:latin typeface="Arial Rounded MT Bold" panose="020F0704030504030204" pitchFamily="34" charset="0"/>
              </a:rPr>
              <a:t>Chenchu Teja </a:t>
            </a:r>
            <a:r>
              <a:rPr lang="en-US" dirty="0">
                <a:solidFill>
                  <a:schemeClr val="bg1">
                    <a:lumMod val="95000"/>
                  </a:schemeClr>
                </a:solidFill>
                <a:latin typeface="Arial Rounded MT Bold" panose="020F0704030504030204" pitchFamily="34" charset="0"/>
              </a:rPr>
              <a:t>[192111553]</a:t>
            </a:r>
          </a:p>
          <a:p>
            <a:r>
              <a:rPr lang="en-US" dirty="0">
                <a:solidFill>
                  <a:schemeClr val="bg1">
                    <a:lumMod val="95000"/>
                  </a:schemeClr>
                </a:solidFill>
                <a:latin typeface="Arial Rounded MT Bold" panose="020F0704030504030204" pitchFamily="34" charset="0"/>
              </a:rPr>
              <a:t>P. R. Durga Prasad [192111568]</a:t>
            </a:r>
            <a:endParaRPr dirty="0">
              <a:solidFill>
                <a:schemeClr val="bg1">
                  <a:lumMod val="95000"/>
                </a:schemeClr>
              </a:solidFill>
              <a:latin typeface="Arial Rounded MT Bold" panose="020F0704030504030204" pitchFamily="34" charset="0"/>
            </a:endParaRPr>
          </a:p>
          <a:p>
            <a:endParaRPr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963D7-EB78-CE99-0687-ED03DA042137}"/>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5.Add Class Schedules</a:t>
            </a:r>
          </a:p>
        </p:txBody>
      </p:sp>
      <p:pic>
        <p:nvPicPr>
          <p:cNvPr id="5" name="Picture 4">
            <a:extLst>
              <a:ext uri="{FF2B5EF4-FFF2-40B4-BE49-F238E27FC236}">
                <a16:creationId xmlns:a16="http://schemas.microsoft.com/office/drawing/2014/main" id="{82BFD4F2-80D6-71FA-01BF-DCE672C89F55}"/>
              </a:ext>
            </a:extLst>
          </p:cNvPr>
          <p:cNvPicPr>
            <a:picLocks noChangeAspect="1"/>
          </p:cNvPicPr>
          <p:nvPr/>
        </p:nvPicPr>
        <p:blipFill>
          <a:blip r:embed="rId2"/>
          <a:stretch>
            <a:fillRect/>
          </a:stretch>
        </p:blipFill>
        <p:spPr>
          <a:xfrm>
            <a:off x="955040" y="3037840"/>
            <a:ext cx="6254601" cy="2775585"/>
          </a:xfrm>
          <a:prstGeom prst="rect">
            <a:avLst/>
          </a:prstGeom>
        </p:spPr>
      </p:pic>
    </p:spTree>
    <p:extLst>
      <p:ext uri="{BB962C8B-B14F-4D97-AF65-F5344CB8AC3E}">
        <p14:creationId xmlns:p14="http://schemas.microsoft.com/office/powerpoint/2010/main" val="1017308442"/>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8C2A1-8553-2B8E-ECF5-6A0585E40E5D}"/>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6.Display Class Schedule</a:t>
            </a:r>
          </a:p>
        </p:txBody>
      </p:sp>
      <p:pic>
        <p:nvPicPr>
          <p:cNvPr id="5" name="Picture 4">
            <a:extLst>
              <a:ext uri="{FF2B5EF4-FFF2-40B4-BE49-F238E27FC236}">
                <a16:creationId xmlns:a16="http://schemas.microsoft.com/office/drawing/2014/main" id="{533FBFA7-4A13-B8FD-30A1-282FEE586BD4}"/>
              </a:ext>
            </a:extLst>
          </p:cNvPr>
          <p:cNvPicPr>
            <a:picLocks noChangeAspect="1"/>
          </p:cNvPicPr>
          <p:nvPr/>
        </p:nvPicPr>
        <p:blipFill>
          <a:blip r:embed="rId2"/>
          <a:stretch>
            <a:fillRect/>
          </a:stretch>
        </p:blipFill>
        <p:spPr>
          <a:xfrm>
            <a:off x="865970" y="3319780"/>
            <a:ext cx="6045200" cy="2209800"/>
          </a:xfrm>
          <a:prstGeom prst="rect">
            <a:avLst/>
          </a:prstGeom>
        </p:spPr>
      </p:pic>
    </p:spTree>
    <p:extLst>
      <p:ext uri="{BB962C8B-B14F-4D97-AF65-F5344CB8AC3E}">
        <p14:creationId xmlns:p14="http://schemas.microsoft.com/office/powerpoint/2010/main" val="185687369"/>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B08E0-DFE9-0BC2-7C99-2C18594BA18E}"/>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7.Mark Attendance</a:t>
            </a:r>
          </a:p>
        </p:txBody>
      </p:sp>
      <p:pic>
        <p:nvPicPr>
          <p:cNvPr id="5" name="Picture 4">
            <a:extLst>
              <a:ext uri="{FF2B5EF4-FFF2-40B4-BE49-F238E27FC236}">
                <a16:creationId xmlns:a16="http://schemas.microsoft.com/office/drawing/2014/main" id="{4A7744C1-8C34-884C-C762-5BEAC18B8091}"/>
              </a:ext>
            </a:extLst>
          </p:cNvPr>
          <p:cNvPicPr>
            <a:picLocks noChangeAspect="1"/>
          </p:cNvPicPr>
          <p:nvPr/>
        </p:nvPicPr>
        <p:blipFill>
          <a:blip r:embed="rId2"/>
          <a:stretch>
            <a:fillRect/>
          </a:stretch>
        </p:blipFill>
        <p:spPr>
          <a:xfrm>
            <a:off x="941070" y="3041650"/>
            <a:ext cx="6343672" cy="2425700"/>
          </a:xfrm>
          <a:prstGeom prst="rect">
            <a:avLst/>
          </a:prstGeom>
        </p:spPr>
      </p:pic>
    </p:spTree>
    <p:extLst>
      <p:ext uri="{BB962C8B-B14F-4D97-AF65-F5344CB8AC3E}">
        <p14:creationId xmlns:p14="http://schemas.microsoft.com/office/powerpoint/2010/main" val="332823569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08F3-A9D5-F2BE-4B5F-0B786C1BB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5B072D-81A4-181A-D3A3-E877C6C4FAED}"/>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8.View Attendance</a:t>
            </a:r>
          </a:p>
        </p:txBody>
      </p:sp>
      <p:pic>
        <p:nvPicPr>
          <p:cNvPr id="5" name="Picture 4">
            <a:extLst>
              <a:ext uri="{FF2B5EF4-FFF2-40B4-BE49-F238E27FC236}">
                <a16:creationId xmlns:a16="http://schemas.microsoft.com/office/drawing/2014/main" id="{E4040D60-D643-3465-BECB-682379A0E995}"/>
              </a:ext>
            </a:extLst>
          </p:cNvPr>
          <p:cNvPicPr>
            <a:picLocks noChangeAspect="1"/>
          </p:cNvPicPr>
          <p:nvPr/>
        </p:nvPicPr>
        <p:blipFill>
          <a:blip r:embed="rId2"/>
          <a:stretch>
            <a:fillRect/>
          </a:stretch>
        </p:blipFill>
        <p:spPr>
          <a:xfrm>
            <a:off x="967740" y="3127374"/>
            <a:ext cx="6241902" cy="2450465"/>
          </a:xfrm>
          <a:prstGeom prst="rect">
            <a:avLst/>
          </a:prstGeom>
        </p:spPr>
      </p:pic>
    </p:spTree>
    <p:extLst>
      <p:ext uri="{BB962C8B-B14F-4D97-AF65-F5344CB8AC3E}">
        <p14:creationId xmlns:p14="http://schemas.microsoft.com/office/powerpoint/2010/main" val="409046127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5325E-B4FD-5497-CFD9-1D36A1C06FF8}"/>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9.Exit</a:t>
            </a:r>
          </a:p>
        </p:txBody>
      </p:sp>
      <p:pic>
        <p:nvPicPr>
          <p:cNvPr id="5" name="Picture 4">
            <a:extLst>
              <a:ext uri="{FF2B5EF4-FFF2-40B4-BE49-F238E27FC236}">
                <a16:creationId xmlns:a16="http://schemas.microsoft.com/office/drawing/2014/main" id="{6201F3FB-0A88-2AC5-8136-80B46CCC65ED}"/>
              </a:ext>
            </a:extLst>
          </p:cNvPr>
          <p:cNvPicPr>
            <a:picLocks noChangeAspect="1"/>
          </p:cNvPicPr>
          <p:nvPr/>
        </p:nvPicPr>
        <p:blipFill>
          <a:blip r:embed="rId2"/>
          <a:stretch>
            <a:fillRect/>
          </a:stretch>
        </p:blipFill>
        <p:spPr>
          <a:xfrm>
            <a:off x="965834" y="3179445"/>
            <a:ext cx="6243807" cy="2571750"/>
          </a:xfrm>
          <a:prstGeom prst="rect">
            <a:avLst/>
          </a:prstGeom>
        </p:spPr>
      </p:pic>
    </p:spTree>
    <p:extLst>
      <p:ext uri="{BB962C8B-B14F-4D97-AF65-F5344CB8AC3E}">
        <p14:creationId xmlns:p14="http://schemas.microsoft.com/office/powerpoint/2010/main" val="3618929855"/>
      </p:ext>
    </p:extLst>
  </p:cSld>
  <p:clrMapOvr>
    <a:masterClrMapping/>
  </p:clrMapOvr>
  <p:transition spd="slow">
    <p:randomBa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Faced</a:t>
            </a:r>
          </a:p>
        </p:txBody>
      </p:sp>
      <p:sp>
        <p:nvSpPr>
          <p:cNvPr id="3" name="Content Placeholder 2"/>
          <p:cNvSpPr>
            <a:spLocks noGrp="1"/>
          </p:cNvSpPr>
          <p:nvPr>
            <p:ph idx="1"/>
          </p:nvPr>
        </p:nvSpPr>
        <p:spPr/>
        <p:txBody>
          <a:bodyPr/>
          <a:lstStyle/>
          <a:p>
            <a:pPr marL="0" indent="0">
              <a:buNone/>
            </a:pPr>
            <a:r>
              <a:rPr b="1" dirty="0"/>
              <a:t>Technical Challenges:</a:t>
            </a:r>
          </a:p>
          <a:p>
            <a:r>
              <a:rPr dirty="0">
                <a:latin typeface="Times New Roman" panose="02020603050405020304" pitchFamily="18" charset="0"/>
                <a:cs typeface="Times New Roman" panose="02020603050405020304" pitchFamily="18" charset="0"/>
              </a:rPr>
              <a:t>- Integrating multiple modules.</a:t>
            </a:r>
          </a:p>
          <a:p>
            <a:r>
              <a:rPr dirty="0">
                <a:latin typeface="Times New Roman" panose="02020603050405020304" pitchFamily="18" charset="0"/>
                <a:cs typeface="Times New Roman" panose="02020603050405020304" pitchFamily="18" charset="0"/>
              </a:rPr>
              <a:t>- Handling file-based storage effectively.</a:t>
            </a:r>
          </a:p>
          <a:p>
            <a:endParaRPr dirty="0">
              <a:latin typeface="Times New Roman" panose="02020603050405020304" pitchFamily="18" charset="0"/>
              <a:cs typeface="Times New Roman" panose="02020603050405020304" pitchFamily="18" charset="0"/>
            </a:endParaRPr>
          </a:p>
          <a:p>
            <a:pPr marL="0" indent="0">
              <a:buNone/>
            </a:pPr>
            <a:r>
              <a:rPr b="1" dirty="0"/>
              <a:t>Solutions Adopted:</a:t>
            </a:r>
          </a:p>
          <a:p>
            <a:r>
              <a:rPr dirty="0">
                <a:latin typeface="Times New Roman" panose="02020603050405020304" pitchFamily="18" charset="0"/>
                <a:cs typeface="Times New Roman" panose="02020603050405020304" pitchFamily="18" charset="0"/>
              </a:rPr>
              <a:t>- Modular programming and testing.</a:t>
            </a: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pPr marL="0" indent="0">
              <a:buNone/>
            </a:pPr>
            <a:r>
              <a:rPr b="1" dirty="0"/>
              <a:t>Enhancements:</a:t>
            </a:r>
          </a:p>
          <a:p>
            <a:r>
              <a:rPr dirty="0"/>
              <a:t>- </a:t>
            </a:r>
            <a:r>
              <a:rPr dirty="0">
                <a:latin typeface="Times New Roman" panose="02020603050405020304" pitchFamily="18" charset="0"/>
                <a:cs typeface="Times New Roman" panose="02020603050405020304" pitchFamily="18" charset="0"/>
              </a:rPr>
              <a:t>Integration with mobile apps.</a:t>
            </a:r>
          </a:p>
          <a:p>
            <a:r>
              <a:rPr dirty="0">
                <a:latin typeface="Times New Roman" panose="02020603050405020304" pitchFamily="18" charset="0"/>
                <a:cs typeface="Times New Roman" panose="02020603050405020304" pitchFamily="18" charset="0"/>
              </a:rPr>
              <a:t>- AI-based grading and prediction systems.</a:t>
            </a:r>
          </a:p>
          <a:p>
            <a:endParaRPr dirty="0">
              <a:latin typeface="Times New Roman" panose="02020603050405020304" pitchFamily="18" charset="0"/>
              <a:cs typeface="Times New Roman" panose="02020603050405020304" pitchFamily="18" charset="0"/>
            </a:endParaRPr>
          </a:p>
          <a:p>
            <a:pPr marL="0" indent="0">
              <a:buNone/>
            </a:pPr>
            <a:r>
              <a:rPr b="1" dirty="0"/>
              <a:t>Scalability:</a:t>
            </a:r>
          </a:p>
          <a:p>
            <a:r>
              <a:rPr dirty="0"/>
              <a:t>- </a:t>
            </a:r>
            <a:r>
              <a:rPr dirty="0">
                <a:latin typeface="Times New Roman" panose="02020603050405020304" pitchFamily="18" charset="0"/>
                <a:cs typeface="Times New Roman" panose="02020603050405020304" pitchFamily="18" charset="0"/>
              </a:rPr>
              <a:t>Expansion to support multiple schools.</a:t>
            </a: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864382" y="2489200"/>
            <a:ext cx="7738844" cy="3970594"/>
          </a:xfrm>
        </p:spPr>
        <p:txBody>
          <a:bodyPr>
            <a:norm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School Management System</a:t>
            </a:r>
            <a:r>
              <a:rPr lang="en-US" dirty="0">
                <a:latin typeface="Times New Roman" panose="02020603050405020304" pitchFamily="18" charset="0"/>
                <a:cs typeface="Times New Roman" panose="02020603050405020304" pitchFamily="18" charset="0"/>
              </a:rPr>
              <a:t>" demonstrates the potential to revolutionize traditional school administration by automating critical processes. Developed using C++, the system addresses inefficiencies in manual workflows and ensures accuracy, scalability, and ease of use. By integrating multiple modules into one platform, it simplifies operations and saves time for both staff and administrators. </a:t>
            </a:r>
          </a:p>
          <a:p>
            <a:r>
              <a:rPr lang="en-US" dirty="0">
                <a:latin typeface="Times New Roman" panose="02020603050405020304" pitchFamily="18" charset="0"/>
                <a:cs typeface="Times New Roman" panose="02020603050405020304" pitchFamily="18" charset="0"/>
              </a:rPr>
              <a:t>This project lays the groundwork for future advancements, such as mobile application support and AI-driven analytics, making it a versatile and scalable solution for educational institutions.</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a:xfrm>
            <a:off x="865970" y="2400302"/>
            <a:ext cx="6345260" cy="3530600"/>
          </a:xfrm>
        </p:spPr>
        <p:txBody>
          <a:bodyPr>
            <a:normAutofit fontScale="85000" lnSpcReduction="20000"/>
          </a:bodyPr>
          <a:lstStyle/>
          <a:p>
            <a:pPr lvl="0" algn="just">
              <a:lnSpc>
                <a:spcPct val="107000"/>
              </a:lnSpc>
              <a:spcAft>
                <a:spcPts val="800"/>
              </a:spcAft>
              <a:buSzPts val="1000"/>
              <a:buFont typeface="Wingdings" panose="05000000000000000000" pitchFamily="2" charset="2"/>
              <a:buChar char="Ø"/>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Brown, T., and Smith, J. (2021). "AI in Education: Transforming School Management Systems." Journal of Educational Technology, 15(3), 215-230.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Ø"/>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Clark, R., and Taylor, M. (2018). "Cloud-Based Solutions for Modern Educational Institutions." International Conference on Education Management Systems, 89-102.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Ø"/>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Johnson, L., and White, P. (2017). "Data-Driven Decision Making in Schools." Educational Research Review, 22(4), 321-340.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Ø"/>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Kumar, S., and Gupta, R. (2020). "Scalable School Management Systems: A Framework for the Future." Proceedings of the Global Education Summit, 54-68.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Ø"/>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Lee, D., and Thompson, H. (2019). "Integrating Analytics into Educational Administration." Journal of Modern Education Systems, 9(1), 45-59.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4AE9-2786-78D1-100A-35C9A1E5F5A3}"/>
              </a:ext>
            </a:extLst>
          </p:cNvPr>
          <p:cNvSpPr>
            <a:spLocks noGrp="1"/>
          </p:cNvSpPr>
          <p:nvPr>
            <p:ph type="title"/>
          </p:nvPr>
        </p:nvSpPr>
        <p:spPr>
          <a:xfrm>
            <a:off x="2084440" y="1494503"/>
            <a:ext cx="5970922" cy="1740311"/>
          </a:xfrm>
        </p:spPr>
        <p:txBody>
          <a:bodyPr/>
          <a:lstStyle/>
          <a:p>
            <a:r>
              <a:rPr lang="en-IN" dirty="0">
                <a:latin typeface="Algerian" panose="04020705040A02060702" pitchFamily="82" charset="0"/>
              </a:rPr>
              <a:t>              </a:t>
            </a:r>
            <a:r>
              <a:rPr lang="en-IN" sz="7000" dirty="0">
                <a:latin typeface="Algerian" panose="04020705040A02060702" pitchFamily="82" charset="0"/>
              </a:rPr>
              <a:t>THANKYOU</a:t>
            </a:r>
          </a:p>
        </p:txBody>
      </p:sp>
    </p:spTree>
    <p:extLst>
      <p:ext uri="{BB962C8B-B14F-4D97-AF65-F5344CB8AC3E}">
        <p14:creationId xmlns:p14="http://schemas.microsoft.com/office/powerpoint/2010/main" val="216555951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normAutofit/>
          </a:bodyPr>
          <a:lstStyle/>
          <a:p>
            <a:pPr marL="0" indent="0">
              <a:buNone/>
            </a:pPr>
            <a:r>
              <a:rPr lang="en-US" sz="2100" b="1" dirty="0"/>
              <a:t>     </a:t>
            </a:r>
            <a:r>
              <a:rPr sz="2100" b="1" dirty="0"/>
              <a:t>Main Objective</a:t>
            </a:r>
            <a:r>
              <a:rPr dirty="0"/>
              <a:t>:</a:t>
            </a:r>
          </a:p>
          <a:p>
            <a:r>
              <a:rPr dirty="0">
                <a:latin typeface="Times New Roman" panose="02020603050405020304" pitchFamily="18" charset="0"/>
                <a:cs typeface="Times New Roman" panose="02020603050405020304" pitchFamily="18" charset="0"/>
              </a:rPr>
              <a:t>To automate the management of student and staff records, exams, grading, and other school operations to enhance efficiency, accuracy, and accessibility</a:t>
            </a:r>
            <a:r>
              <a:rPr dirty="0"/>
              <a:t>.</a:t>
            </a:r>
          </a:p>
          <a:p>
            <a:endParaRPr dirty="0"/>
          </a:p>
          <a:p>
            <a:pPr marL="0" indent="0">
              <a:buNone/>
            </a:pPr>
            <a:r>
              <a:rPr lang="en-US" b="1" dirty="0"/>
              <a:t>      </a:t>
            </a:r>
            <a:r>
              <a:rPr b="1" dirty="0"/>
              <a:t>Specific Objectives</a:t>
            </a:r>
            <a:r>
              <a:rPr dirty="0"/>
              <a:t>:</a:t>
            </a:r>
          </a:p>
          <a:p>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Streamline student registration and teacher management.</a:t>
            </a:r>
          </a:p>
          <a:p>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Automate attendance tracking and fee management.</a:t>
            </a:r>
          </a:p>
          <a:p>
            <a:r>
              <a:rPr dirty="0">
                <a:latin typeface="Times New Roman" panose="02020603050405020304" pitchFamily="18" charset="0"/>
                <a:cs typeface="Times New Roman" panose="02020603050405020304" pitchFamily="18" charset="0"/>
              </a:rPr>
              <a:t> Simplify class scheduling and report card generation.</a:t>
            </a: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864381" y="2489200"/>
            <a:ext cx="7650353" cy="35306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Schools often rely on manual processes to manage essential operations, such as student records, staff information, attendance, and grading. These traditional methods are time-consuming and prone to errors, leading to inefficiencies. </a:t>
            </a: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School Management System</a:t>
            </a:r>
            <a:r>
              <a:rPr lang="en-US" dirty="0">
                <a:latin typeface="Times New Roman" panose="02020603050405020304" pitchFamily="18" charset="0"/>
                <a:cs typeface="Times New Roman" panose="02020603050405020304" pitchFamily="18" charset="0"/>
              </a:rPr>
              <a:t>" developed using C++ aims to automate core administrative tasks like student registration, teacher management, and class scheduling. By integrating these functions into one platform, it enhances operational efficiency and accuracy.</a:t>
            </a:r>
          </a:p>
          <a:p>
            <a:pPr marL="0" indent="0">
              <a:buNone/>
            </a:pPr>
            <a:r>
              <a:rPr lang="en-US" dirty="0">
                <a:latin typeface="Times New Roman" panose="02020603050405020304" pitchFamily="18" charset="0"/>
                <a:cs typeface="Times New Roman" panose="02020603050405020304" pitchFamily="18" charset="0"/>
              </a:rPr>
              <a:t>This system focuses on automating key modules to streamline school management and lays the groundwork for future enhancements such as mobile app integration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Survey</a:t>
            </a:r>
          </a:p>
        </p:txBody>
      </p:sp>
      <p:sp>
        <p:nvSpPr>
          <p:cNvPr id="3" name="Content Placeholder 2"/>
          <p:cNvSpPr>
            <a:spLocks noGrp="1"/>
          </p:cNvSpPr>
          <p:nvPr>
            <p:ph idx="1"/>
          </p:nvPr>
        </p:nvSpPr>
        <p:spPr>
          <a:xfrm>
            <a:off x="864382" y="2489199"/>
            <a:ext cx="7276728" cy="3577303"/>
          </a:xfrm>
        </p:spPr>
        <p:txBody>
          <a:bodyPr>
            <a:normAutofit fontScale="85000" lnSpcReduction="10000"/>
          </a:bodyPr>
          <a:lstStyle/>
          <a:p>
            <a:pPr marL="0" indent="0">
              <a:buNone/>
            </a:pPr>
            <a:r>
              <a:rPr lang="en-US" sz="2100" b="1" dirty="0"/>
              <a:t>Existing Systems: </a:t>
            </a:r>
            <a:r>
              <a:rPr lang="en-US" sz="1900" dirty="0">
                <a:latin typeface="Times New Roman" panose="02020603050405020304" pitchFamily="18" charset="0"/>
                <a:cs typeface="Times New Roman" panose="02020603050405020304" pitchFamily="18" charset="0"/>
              </a:rPr>
              <a:t>Most existing school management systems are either manual or use outdated software, which lacks integration and scalability. These systems often require significant manual intervention, leading to errors and inefficiencies.</a:t>
            </a:r>
          </a:p>
          <a:p>
            <a:pPr marL="0" indent="0">
              <a:buNone/>
            </a:pPr>
            <a:endParaRPr lang="en-US" sz="1900" dirty="0"/>
          </a:p>
          <a:p>
            <a:pPr marL="0" indent="0">
              <a:buNone/>
            </a:pPr>
            <a:r>
              <a:rPr lang="en-US" sz="2100" b="1" dirty="0"/>
              <a:t>Research Insights: </a:t>
            </a:r>
            <a:r>
              <a:rPr lang="en-US" sz="1900" dirty="0">
                <a:latin typeface="Times New Roman" panose="02020603050405020304" pitchFamily="18" charset="0"/>
                <a:cs typeface="Times New Roman" panose="02020603050405020304" pitchFamily="18" charset="0"/>
              </a:rPr>
              <a:t>Studies show that automated systems can reduce administrative workload by up to 40% and improve accuracy in record-keeping and grading. However, many available solutions are cost-prohibitive or too complex for smaller schools.</a:t>
            </a:r>
          </a:p>
          <a:p>
            <a:pPr marL="0" indent="0">
              <a:buNone/>
            </a:pPr>
            <a:endParaRPr lang="en-US" dirty="0"/>
          </a:p>
          <a:p>
            <a:pPr marL="0" indent="0">
              <a:buNone/>
            </a:pPr>
            <a:r>
              <a:rPr lang="en-US" sz="2100" b="1" dirty="0"/>
              <a:t>Relevance of the Proposed System: </a:t>
            </a:r>
            <a:r>
              <a:rPr lang="en-US" sz="1900" dirty="0">
                <a:latin typeface="Times New Roman" panose="02020603050405020304" pitchFamily="18" charset="0"/>
                <a:cs typeface="Times New Roman" panose="02020603050405020304" pitchFamily="18" charset="0"/>
              </a:rPr>
              <a:t>The proposed system is tailored to address these gaps by offering a cost-effective, user-friendly solution using C++ that simplifies operations while maintaining flexibility for future upgrades.</a:t>
            </a:r>
          </a:p>
          <a:p>
            <a:pPr mar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6BCE-E62E-2E70-3DA5-BB45BABB996D}"/>
              </a:ext>
            </a:extLst>
          </p:cNvPr>
          <p:cNvSpPr>
            <a:spLocks noGrp="1"/>
          </p:cNvSpPr>
          <p:nvPr>
            <p:ph type="title"/>
          </p:nvPr>
        </p:nvSpPr>
        <p:spPr/>
        <p:txBody>
          <a:bodyPr/>
          <a:lstStyle/>
          <a:p>
            <a:r>
              <a:rPr lang="en-IN" sz="2000" dirty="0"/>
              <a:t>System  Overview</a:t>
            </a:r>
            <a:br>
              <a:rPr lang="en-IN" dirty="0"/>
            </a:br>
            <a:r>
              <a:rPr lang="en-IN" sz="3500" b="1" dirty="0">
                <a:latin typeface="Times New Roman" panose="02020603050405020304" pitchFamily="18" charset="0"/>
                <a:cs typeface="Times New Roman" panose="02020603050405020304" pitchFamily="18" charset="0"/>
              </a:rPr>
              <a:t>Modules Used</a:t>
            </a:r>
            <a:br>
              <a:rPr lang="en-IN" sz="3500" dirty="0"/>
            </a:br>
            <a:br>
              <a:rPr lang="en-IN" dirty="0"/>
            </a:br>
            <a:endParaRPr lang="en-IN" dirty="0"/>
          </a:p>
        </p:txBody>
      </p:sp>
      <p:sp>
        <p:nvSpPr>
          <p:cNvPr id="3" name="Text Placeholder 2">
            <a:extLst>
              <a:ext uri="{FF2B5EF4-FFF2-40B4-BE49-F238E27FC236}">
                <a16:creationId xmlns:a16="http://schemas.microsoft.com/office/drawing/2014/main" id="{CC66E4A5-6F7B-BC3C-7703-24771189DE1E}"/>
              </a:ext>
            </a:extLst>
          </p:cNvPr>
          <p:cNvSpPr>
            <a:spLocks noGrp="1"/>
          </p:cNvSpPr>
          <p:nvPr>
            <p:ph type="body" idx="1"/>
          </p:nvPr>
        </p:nvSpPr>
        <p:spPr>
          <a:xfrm>
            <a:off x="5175796" y="1337187"/>
            <a:ext cx="2945649" cy="4589674"/>
          </a:xfrm>
        </p:spPr>
        <p:txBody>
          <a:bodyPr>
            <a:normAutofit/>
          </a:bodyPr>
          <a:lstStyle/>
          <a:p>
            <a:pPr marL="342900" indent="-342900">
              <a:buFont typeface="Wingdings" panose="05000000000000000000" pitchFamily="2" charset="2"/>
              <a:buChar char="§"/>
            </a:pPr>
            <a:r>
              <a:rPr lang="en-US" dirty="0">
                <a:solidFill>
                  <a:schemeClr val="tx2">
                    <a:lumMod val="75000"/>
                  </a:schemeClr>
                </a:solidFill>
                <a:latin typeface="Times New Roman" panose="02020603050405020304" pitchFamily="18" charset="0"/>
                <a:cs typeface="Times New Roman" panose="02020603050405020304" pitchFamily="18" charset="0"/>
              </a:rPr>
              <a:t>Student  Registration</a:t>
            </a:r>
          </a:p>
          <a:p>
            <a:pPr marL="342900" indent="-342900">
              <a:buFont typeface="Wingdings" panose="05000000000000000000" pitchFamily="2" charset="2"/>
              <a:buChar char="§"/>
            </a:pPr>
            <a:r>
              <a:rPr lang="en-US" dirty="0">
                <a:solidFill>
                  <a:schemeClr val="tx2">
                    <a:lumMod val="75000"/>
                  </a:schemeClr>
                </a:solidFill>
                <a:latin typeface="Times New Roman" panose="02020603050405020304" pitchFamily="18" charset="0"/>
                <a:cs typeface="Times New Roman" panose="02020603050405020304" pitchFamily="18" charset="0"/>
              </a:rPr>
              <a:t>Teacher Management</a:t>
            </a:r>
          </a:p>
          <a:p>
            <a:pPr marL="342900" indent="-342900">
              <a:buFont typeface="Wingdings" panose="05000000000000000000" pitchFamily="2" charset="2"/>
              <a:buChar char="§"/>
            </a:pPr>
            <a:r>
              <a:rPr lang="en-US" dirty="0">
                <a:solidFill>
                  <a:schemeClr val="tx2">
                    <a:lumMod val="75000"/>
                  </a:schemeClr>
                </a:solidFill>
                <a:latin typeface="Times New Roman" panose="02020603050405020304" pitchFamily="18" charset="0"/>
                <a:cs typeface="Times New Roman" panose="02020603050405020304" pitchFamily="18" charset="0"/>
              </a:rPr>
              <a:t>Class Scheduling</a:t>
            </a:r>
          </a:p>
          <a:p>
            <a:pPr marL="342900" indent="-342900">
              <a:buFont typeface="Wingdings" panose="05000000000000000000" pitchFamily="2" charset="2"/>
              <a:buChar char="§"/>
            </a:pPr>
            <a:r>
              <a:rPr lang="en-US" dirty="0">
                <a:solidFill>
                  <a:schemeClr val="tx2">
                    <a:lumMod val="75000"/>
                  </a:schemeClr>
                </a:solidFill>
                <a:latin typeface="Times New Roman" panose="02020603050405020304" pitchFamily="18" charset="0"/>
                <a:cs typeface="Times New Roman" panose="02020603050405020304" pitchFamily="18" charset="0"/>
              </a:rPr>
              <a:t>Attendance System</a:t>
            </a:r>
          </a:p>
          <a:p>
            <a:pPr marL="342900" indent="-342900">
              <a:buFont typeface="Wingdings" panose="05000000000000000000" pitchFamily="2" charset="2"/>
              <a:buChar char="§"/>
            </a:pPr>
            <a:r>
              <a:rPr lang="en-US" dirty="0">
                <a:solidFill>
                  <a:schemeClr val="tx2">
                    <a:lumMod val="75000"/>
                  </a:schemeClr>
                </a:solidFill>
                <a:latin typeface="Times New Roman" panose="02020603050405020304" pitchFamily="18" charset="0"/>
                <a:cs typeface="Times New Roman" panose="02020603050405020304" pitchFamily="18" charset="0"/>
              </a:rPr>
              <a:t>Grading System</a:t>
            </a:r>
          </a:p>
          <a:p>
            <a:pPr marL="342900" indent="-342900">
              <a:buFont typeface="Wingdings" panose="05000000000000000000" pitchFamily="2" charset="2"/>
              <a:buChar char="§"/>
            </a:pPr>
            <a:r>
              <a:rPr lang="en-US" dirty="0">
                <a:solidFill>
                  <a:schemeClr val="tx2">
                    <a:lumMod val="75000"/>
                  </a:schemeClr>
                </a:solidFill>
                <a:latin typeface="Times New Roman" panose="02020603050405020304" pitchFamily="18" charset="0"/>
                <a:cs typeface="Times New Roman" panose="02020603050405020304" pitchFamily="18" charset="0"/>
              </a:rPr>
              <a:t>Fee Management</a:t>
            </a:r>
          </a:p>
          <a:p>
            <a:pPr marL="342900" indent="-342900">
              <a:buFont typeface="Wingdings" panose="05000000000000000000" pitchFamily="2" charset="2"/>
              <a:buChar char="§"/>
            </a:pPr>
            <a:r>
              <a:rPr lang="en-US" dirty="0">
                <a:solidFill>
                  <a:schemeClr val="tx2">
                    <a:lumMod val="75000"/>
                  </a:schemeClr>
                </a:solidFill>
                <a:latin typeface="Times New Roman" panose="02020603050405020304" pitchFamily="18" charset="0"/>
                <a:cs typeface="Times New Roman" panose="02020603050405020304" pitchFamily="18" charset="0"/>
              </a:rPr>
              <a:t>Report Cards</a:t>
            </a:r>
          </a:p>
          <a:p>
            <a:endParaRPr lang="en-IN" dirty="0">
              <a:solidFill>
                <a:schemeClr val="tx2">
                  <a:lumMod val="75000"/>
                </a:schemeClr>
              </a:solidFill>
            </a:endParaRPr>
          </a:p>
        </p:txBody>
      </p:sp>
    </p:spTree>
    <p:extLst>
      <p:ext uri="{BB962C8B-B14F-4D97-AF65-F5344CB8AC3E}">
        <p14:creationId xmlns:p14="http://schemas.microsoft.com/office/powerpoint/2010/main" val="3230162525"/>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Output</a:t>
            </a:r>
            <a:r>
              <a:rPr lang="en-IN" dirty="0"/>
              <a:t> and Results</a:t>
            </a:r>
            <a:endParaRPr dirty="0"/>
          </a:p>
        </p:txBody>
      </p:sp>
      <p:sp>
        <p:nvSpPr>
          <p:cNvPr id="3" name="Content Placeholder 2"/>
          <p:cNvSpPr>
            <a:spLocks noGrp="1"/>
          </p:cNvSpPr>
          <p:nvPr>
            <p:ph idx="1"/>
          </p:nvPr>
        </p:nvSpPr>
        <p:spPr/>
        <p:txBody>
          <a:bodyPr>
            <a:normAutofit/>
          </a:bodyPr>
          <a:lstStyle/>
          <a:p>
            <a:pPr marL="0" indent="0">
              <a:buNone/>
            </a:pPr>
            <a:r>
              <a:rPr lang="en-US" b="1" dirty="0">
                <a:cs typeface="Times New Roman" panose="02020603050405020304" pitchFamily="18" charset="0"/>
              </a:rPr>
              <a:t>Outputs of each module: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Student Registration:</a:t>
            </a:r>
            <a:endParaRPr lang="en-US" b="1" dirty="0">
              <a:cs typeface="Times New Roman" panose="02020603050405020304" pitchFamily="18" charset="0"/>
            </a:endParaRPr>
          </a:p>
          <a:p>
            <a:endParaRPr lang="en-US" b="1" dirty="0">
              <a:cs typeface="Times New Roman" panose="02020603050405020304" pitchFamily="18" charset="0"/>
            </a:endParaRPr>
          </a:p>
          <a:p>
            <a:endParaRPr lang="en-US" b="1" dirty="0">
              <a:cs typeface="Times New Roman" panose="02020603050405020304" pitchFamily="18" charset="0"/>
            </a:endParaRPr>
          </a:p>
          <a:p>
            <a:endParaRPr lang="en-US" b="1" dirty="0">
              <a:cs typeface="Times New Roman" panose="02020603050405020304" pitchFamily="18" charset="0"/>
            </a:endParaRPr>
          </a:p>
          <a:p>
            <a:endParaRPr lang="en-US" b="1" dirty="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b="1" dirty="0">
              <a:cs typeface="Times New Roman" panose="02020603050405020304" pitchFamily="18" charset="0"/>
            </a:endParaRPr>
          </a:p>
        </p:txBody>
      </p:sp>
      <p:pic>
        <p:nvPicPr>
          <p:cNvPr id="5" name="Picture 4">
            <a:extLst>
              <a:ext uri="{FF2B5EF4-FFF2-40B4-BE49-F238E27FC236}">
                <a16:creationId xmlns:a16="http://schemas.microsoft.com/office/drawing/2014/main" id="{8F72D57A-CA53-48B0-5402-A32886120BAD}"/>
              </a:ext>
            </a:extLst>
          </p:cNvPr>
          <p:cNvPicPr>
            <a:picLocks noChangeAspect="1"/>
          </p:cNvPicPr>
          <p:nvPr/>
        </p:nvPicPr>
        <p:blipFill>
          <a:blip r:embed="rId2"/>
          <a:stretch>
            <a:fillRect/>
          </a:stretch>
        </p:blipFill>
        <p:spPr>
          <a:xfrm>
            <a:off x="865970" y="3319780"/>
            <a:ext cx="6045200" cy="2209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CFF6D-B0C7-5AC5-80A1-A6567F37E951}"/>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2.Display Students:</a:t>
            </a:r>
          </a:p>
        </p:txBody>
      </p:sp>
      <p:pic>
        <p:nvPicPr>
          <p:cNvPr id="5" name="Picture 4">
            <a:extLst>
              <a:ext uri="{FF2B5EF4-FFF2-40B4-BE49-F238E27FC236}">
                <a16:creationId xmlns:a16="http://schemas.microsoft.com/office/drawing/2014/main" id="{BE65BD5A-0F16-97C7-52FA-17AD6DD9C021}"/>
              </a:ext>
            </a:extLst>
          </p:cNvPr>
          <p:cNvPicPr>
            <a:picLocks noChangeAspect="1"/>
          </p:cNvPicPr>
          <p:nvPr/>
        </p:nvPicPr>
        <p:blipFill>
          <a:blip r:embed="rId2"/>
          <a:stretch>
            <a:fillRect/>
          </a:stretch>
        </p:blipFill>
        <p:spPr>
          <a:xfrm>
            <a:off x="968621" y="3347720"/>
            <a:ext cx="6241022" cy="2108200"/>
          </a:xfrm>
          <a:prstGeom prst="rect">
            <a:avLst/>
          </a:prstGeom>
        </p:spPr>
      </p:pic>
    </p:spTree>
    <p:extLst>
      <p:ext uri="{BB962C8B-B14F-4D97-AF65-F5344CB8AC3E}">
        <p14:creationId xmlns:p14="http://schemas.microsoft.com/office/powerpoint/2010/main" val="2520093694"/>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D1BBA-369C-FF73-8145-69DFABB926E0}"/>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3.Add Teacher</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F8722FA-35F4-AC8D-CE54-E6F1ED1A8C9D}"/>
              </a:ext>
            </a:extLst>
          </p:cNvPr>
          <p:cNvPicPr>
            <a:picLocks noChangeAspect="1"/>
          </p:cNvPicPr>
          <p:nvPr/>
        </p:nvPicPr>
        <p:blipFill>
          <a:blip r:embed="rId2"/>
          <a:stretch>
            <a:fillRect/>
          </a:stretch>
        </p:blipFill>
        <p:spPr>
          <a:xfrm>
            <a:off x="1302872" y="3128010"/>
            <a:ext cx="5835650" cy="2654300"/>
          </a:xfrm>
          <a:prstGeom prst="rect">
            <a:avLst/>
          </a:prstGeom>
        </p:spPr>
      </p:pic>
    </p:spTree>
    <p:extLst>
      <p:ext uri="{BB962C8B-B14F-4D97-AF65-F5344CB8AC3E}">
        <p14:creationId xmlns:p14="http://schemas.microsoft.com/office/powerpoint/2010/main" val="953243636"/>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954D4-7400-C17C-FDC2-622DCB07A245}"/>
              </a:ext>
            </a:extLst>
          </p:cNvPr>
          <p:cNvSpPr>
            <a:spLocks noGrp="1"/>
          </p:cNvSpPr>
          <p:nvPr>
            <p:ph idx="1"/>
          </p:nvPr>
        </p:nvSpPr>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4.Display Teacher</a:t>
            </a:r>
          </a:p>
        </p:txBody>
      </p:sp>
      <p:pic>
        <p:nvPicPr>
          <p:cNvPr id="5" name="Picture 4">
            <a:extLst>
              <a:ext uri="{FF2B5EF4-FFF2-40B4-BE49-F238E27FC236}">
                <a16:creationId xmlns:a16="http://schemas.microsoft.com/office/drawing/2014/main" id="{F44F805F-B0D3-B100-80F7-DDB04E393257}"/>
              </a:ext>
            </a:extLst>
          </p:cNvPr>
          <p:cNvPicPr>
            <a:picLocks noChangeAspect="1"/>
          </p:cNvPicPr>
          <p:nvPr/>
        </p:nvPicPr>
        <p:blipFill>
          <a:blip r:embed="rId2"/>
          <a:stretch>
            <a:fillRect/>
          </a:stretch>
        </p:blipFill>
        <p:spPr>
          <a:xfrm>
            <a:off x="955822" y="3093585"/>
            <a:ext cx="6343672" cy="2249206"/>
          </a:xfrm>
          <a:prstGeom prst="rect">
            <a:avLst/>
          </a:prstGeom>
        </p:spPr>
      </p:pic>
    </p:spTree>
    <p:extLst>
      <p:ext uri="{BB962C8B-B14F-4D97-AF65-F5344CB8AC3E}">
        <p14:creationId xmlns:p14="http://schemas.microsoft.com/office/powerpoint/2010/main" val="810712221"/>
      </p:ext>
    </p:extLst>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pic (1)</Template>
  <TotalTime>130</TotalTime>
  <Words>662</Words>
  <Application>Microsoft Office PowerPoint</Application>
  <PresentationFormat>On-screen Show (4:3)</PresentationFormat>
  <Paragraphs>70</Paragraphs>
  <Slides>19</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Arial Rounded MT Bold</vt:lpstr>
      <vt:lpstr>Bahnschrift Light Condensed</vt:lpstr>
      <vt:lpstr>Calibri</vt:lpstr>
      <vt:lpstr>Century Gothic</vt:lpstr>
      <vt:lpstr>Times New Roman</vt:lpstr>
      <vt:lpstr>Wingdings</vt:lpstr>
      <vt:lpstr>Wingdings 3</vt:lpstr>
      <vt:lpstr>Ion Boardroom</vt:lpstr>
      <vt:lpstr>School Management System</vt:lpstr>
      <vt:lpstr>Objective</vt:lpstr>
      <vt:lpstr>Introduction</vt:lpstr>
      <vt:lpstr>Literature Survey</vt:lpstr>
      <vt:lpstr>System  Overview Modules Used  </vt:lpstr>
      <vt:lpstr>Output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vt:lpstr>
      <vt:lpstr>Future Scope</vt:lpstr>
      <vt:lpstr>Conclusion</vt:lpstr>
      <vt:lpstr>References</vt:lpstr>
      <vt:lpstr>              THANKYOU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Teja N.C.</dc:creator>
  <cp:keywords/>
  <dc:description>generated using python-pptx</dc:description>
  <cp:lastModifiedBy>Teja N.C.</cp:lastModifiedBy>
  <cp:revision>4</cp:revision>
  <dcterms:created xsi:type="dcterms:W3CDTF">2013-01-27T09:14:16Z</dcterms:created>
  <dcterms:modified xsi:type="dcterms:W3CDTF">2025-01-04T03:52:42Z</dcterms:modified>
  <cp:category/>
</cp:coreProperties>
</file>