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53" y="70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3.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457200" y="2905125"/>
            <a:ext cx="11206225" cy="1986441"/>
          </a:xfrm>
          <a:prstGeom prst="rect">
            <a:avLst/>
          </a:prstGeom>
        </p:spPr>
        <p:txBody>
          <a:bodyPr vert="horz" wrap="square" lIns="0" tIns="16510" rIns="0" bIns="0" rtlCol="0">
            <a:spAutoFit/>
          </a:bodyPr>
          <a:lstStyle/>
          <a:p>
            <a:pPr marL="3213735">
              <a:lnSpc>
                <a:spcPct val="100000"/>
              </a:lnSpc>
              <a:spcBef>
                <a:spcPts val="130"/>
              </a:spcBef>
            </a:pPr>
            <a:r>
              <a:rPr lang="en-US" spc="15" dirty="0"/>
              <a:t>NAME:E DURGADEVI</a:t>
            </a:r>
            <a:br>
              <a:rPr lang="en-US" spc="15" dirty="0"/>
            </a:br>
            <a:r>
              <a:rPr lang="en-US" spc="15" dirty="0"/>
              <a:t>ROLL NO:412721205010</a:t>
            </a:r>
            <a:br>
              <a:rPr lang="en-US" spc="15" dirty="0"/>
            </a:br>
            <a:r>
              <a:rPr lang="en-US" spc="15" dirty="0"/>
              <a:t>COLLEGE:TAGORE ENGINEERING COLLEGE</a:t>
            </a:r>
            <a:br>
              <a:rPr lang="en-US" spc="15" dirty="0"/>
            </a:br>
            <a:endParaRPr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2475" y="385444"/>
            <a:ext cx="2439987"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1" name="TextBox 10">
            <a:extLst>
              <a:ext uri="{FF2B5EF4-FFF2-40B4-BE49-F238E27FC236}">
                <a16:creationId xmlns:a16="http://schemas.microsoft.com/office/drawing/2014/main" id="{DD7AE5E9-5CB7-2405-5A28-10F31DE559EC}"/>
              </a:ext>
            </a:extLst>
          </p:cNvPr>
          <p:cNvSpPr txBox="1"/>
          <p:nvPr/>
        </p:nvSpPr>
        <p:spPr>
          <a:xfrm>
            <a:off x="533400" y="1695450"/>
            <a:ext cx="8622631" cy="4093428"/>
          </a:xfrm>
          <a:prstGeom prst="rect">
            <a:avLst/>
          </a:prstGeom>
          <a:noFill/>
        </p:spPr>
        <p:txBody>
          <a:bodyPr wrap="square">
            <a:spAutoFit/>
          </a:bodyPr>
          <a:lstStyle/>
          <a:p>
            <a:r>
              <a:rPr lang="en-US" sz="2000" dirty="0"/>
              <a:t>Certainly! Here's an example of a result for our hand gesture recognition project:</a:t>
            </a:r>
          </a:p>
          <a:p>
            <a:endParaRPr lang="en-US" sz="2000" dirty="0"/>
          </a:p>
          <a:p>
            <a:r>
              <a:rPr lang="en-US" sz="2000" dirty="0"/>
              <a:t>After training our convolutional neural network (CNN) model on a dataset of diverse hand gestures, we achieved impressive results in real-time gesture recognition tasks. The model demonstrated an accuracy of over 95% on a held-out test dataset, effectively classifying gestures such as thumbs up, peace sign, pointing, and waving with high precision. In practical scenarios, the system accurately recognized and interpreted user gestures in real-time video streams, enabling seamless interaction in applications ranging from gaming to healthcare. Users experienced intuitive and responsive control, with minimal latency and robust performance across different lighting conditions and backgrounds. Overall, our hand gesture recognition system proved to be a reliable and effective solution for enhancing user interaction and accessibility across various domains</a:t>
            </a:r>
            <a:r>
              <a:rPr lang="en-US" dirty="0"/>
              <a: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9"/>
            <a:ext cx="11301095" cy="3286797"/>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US" sz="4250" spc="25" dirty="0"/>
            </a:br>
            <a:br>
              <a:rPr lang="en-US" sz="4250" spc="25" dirty="0"/>
            </a:br>
            <a:br>
              <a:rPr lang="en-US" sz="4250" spc="25" dirty="0"/>
            </a:br>
            <a:r>
              <a:rPr lang="en-US" sz="4250" spc="25" dirty="0"/>
              <a:t>"</a:t>
            </a:r>
            <a:r>
              <a:rPr lang="en-US" sz="4250" spc="25" dirty="0" err="1"/>
              <a:t>CogniGest</a:t>
            </a:r>
            <a:r>
              <a:rPr lang="en-US" sz="4250" spc="25" dirty="0"/>
              <a:t>: Real-Time Hand Gesture Recognition System using Deep Learning"</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9551"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gn="l">
              <a:spcBef>
                <a:spcPts val="105"/>
              </a:spcBef>
            </a:pPr>
            <a:r>
              <a:rPr lang="en-IN" spc="25" dirty="0"/>
              <a:t>A</a:t>
            </a:r>
            <a:r>
              <a:rPr lang="en-IN" spc="-5" dirty="0"/>
              <a:t>G</a:t>
            </a:r>
            <a:r>
              <a:rPr lang="en-IN" spc="-35" dirty="0"/>
              <a:t>E</a:t>
            </a:r>
            <a:r>
              <a:rPr lang="en-IN" spc="15" dirty="0"/>
              <a:t>N</a:t>
            </a:r>
            <a:r>
              <a:rPr lang="en-IN" dirty="0"/>
              <a:t>DA  </a:t>
            </a:r>
            <a:br>
              <a:rPr lang="en-IN" dirty="0"/>
            </a:br>
            <a:r>
              <a:rPr lang="en-IN" dirty="0"/>
              <a:t>    </a:t>
            </a:r>
            <a:br>
              <a:rPr lang="en-IN" dirty="0"/>
            </a:br>
            <a:r>
              <a:rPr lang="en-IN" dirty="0"/>
              <a:t>       </a:t>
            </a:r>
            <a:endParaRPr sz="3200" dirty="0"/>
          </a:p>
        </p:txBody>
      </p:sp>
      <p:sp>
        <p:nvSpPr>
          <p:cNvPr id="26" name="Text Placeholder 25">
            <a:extLst>
              <a:ext uri="{FF2B5EF4-FFF2-40B4-BE49-F238E27FC236}">
                <a16:creationId xmlns:a16="http://schemas.microsoft.com/office/drawing/2014/main" id="{560728EC-D0EC-CBCB-D001-B277BC70ABBA}"/>
              </a:ext>
            </a:extLst>
          </p:cNvPr>
          <p:cNvSpPr>
            <a:spLocks noGrp="1"/>
          </p:cNvSpPr>
          <p:nvPr>
            <p:ph type="body" idx="1"/>
          </p:nvPr>
        </p:nvSpPr>
        <p:spPr>
          <a:xfrm>
            <a:off x="609600" y="1577340"/>
            <a:ext cx="10972800" cy="2585323"/>
          </a:xfrm>
        </p:spPr>
        <p:txBody>
          <a:bodyPr/>
          <a:lstStyle/>
          <a:p>
            <a:pPr marL="342900" indent="-342900">
              <a:buFont typeface="Wingdings" panose="05000000000000000000" pitchFamily="2" charset="2"/>
              <a:buChar char="v"/>
            </a:pPr>
            <a:r>
              <a:rPr lang="en-IN" sz="2400" spc="-20" dirty="0"/>
              <a:t>  P</a:t>
            </a:r>
            <a:r>
              <a:rPr lang="en-IN" sz="2400" spc="15" dirty="0"/>
              <a:t>ROB</a:t>
            </a:r>
            <a:r>
              <a:rPr lang="en-IN" sz="2400" spc="55" dirty="0"/>
              <a:t>L</a:t>
            </a:r>
            <a:r>
              <a:rPr lang="en-IN" sz="2400" spc="-20" dirty="0"/>
              <a:t>E</a:t>
            </a:r>
            <a:r>
              <a:rPr lang="en-IN" sz="2400" spc="20" dirty="0"/>
              <a:t> </a:t>
            </a:r>
            <a:r>
              <a:rPr lang="en-IN" sz="2400" spc="10" dirty="0"/>
              <a:t>S</a:t>
            </a:r>
            <a:r>
              <a:rPr lang="en-IN" sz="2400" spc="-370" dirty="0"/>
              <a:t>T</a:t>
            </a:r>
            <a:r>
              <a:rPr lang="en-IN" sz="2400" spc="-375" dirty="0"/>
              <a:t>A</a:t>
            </a:r>
            <a:r>
              <a:rPr lang="en-IN" sz="2400" spc="15" dirty="0"/>
              <a:t>T</a:t>
            </a:r>
            <a:r>
              <a:rPr lang="en-IN" sz="2400" spc="-10" dirty="0"/>
              <a:t>E</a:t>
            </a:r>
            <a:r>
              <a:rPr lang="en-IN" sz="2400" spc="-20" dirty="0"/>
              <a:t>ME</a:t>
            </a:r>
            <a:r>
              <a:rPr lang="en-IN" sz="2400" spc="10" dirty="0"/>
              <a:t>NT</a:t>
            </a:r>
          </a:p>
          <a:p>
            <a:pPr marL="342900" indent="-342900">
              <a:buFont typeface="Wingdings" panose="05000000000000000000" pitchFamily="2" charset="2"/>
              <a:buChar char="v"/>
            </a:pPr>
            <a:r>
              <a:rPr lang="en-IN" sz="2400" spc="10" dirty="0"/>
              <a:t>  </a:t>
            </a:r>
            <a:r>
              <a:rPr lang="en-IN" sz="2400" spc="5" dirty="0"/>
              <a:t>PROJECT </a:t>
            </a:r>
            <a:r>
              <a:rPr lang="en-IN" sz="2400" spc="-20" dirty="0"/>
              <a:t>OVERVIEW</a:t>
            </a:r>
          </a:p>
          <a:p>
            <a:pPr marL="342900" indent="-342900">
              <a:buFont typeface="Wingdings" panose="05000000000000000000" pitchFamily="2" charset="2"/>
              <a:buChar char="v"/>
            </a:pPr>
            <a:r>
              <a:rPr lang="en-IN" sz="2400" spc="-20" dirty="0"/>
              <a:t>  </a:t>
            </a:r>
            <a:r>
              <a:rPr lang="en-US" sz="2400" spc="25" dirty="0"/>
              <a:t>W</a:t>
            </a:r>
            <a:r>
              <a:rPr lang="en-US" sz="2400" spc="-20" dirty="0"/>
              <a:t>H</a:t>
            </a:r>
            <a:r>
              <a:rPr lang="en-US" sz="2400" spc="20" dirty="0"/>
              <a:t>O</a:t>
            </a:r>
            <a:r>
              <a:rPr lang="en-US" sz="2400" spc="-235" dirty="0"/>
              <a:t> </a:t>
            </a:r>
            <a:r>
              <a:rPr lang="en-US" sz="2400" spc="-10" dirty="0"/>
              <a:t>AR</a:t>
            </a:r>
            <a:r>
              <a:rPr lang="en-US" sz="2400" spc="15" dirty="0"/>
              <a:t>E</a:t>
            </a:r>
            <a:r>
              <a:rPr lang="en-US" sz="2400" spc="-35" dirty="0"/>
              <a:t> </a:t>
            </a:r>
            <a:r>
              <a:rPr lang="en-US" sz="2400" spc="-10" dirty="0"/>
              <a:t>T</a:t>
            </a:r>
            <a:r>
              <a:rPr lang="en-US" sz="2400" spc="-15" dirty="0"/>
              <a:t>H</a:t>
            </a:r>
            <a:r>
              <a:rPr lang="en-US" sz="2400" spc="15" dirty="0"/>
              <a:t>E</a:t>
            </a:r>
            <a:r>
              <a:rPr lang="en-US" sz="2400" spc="-35" dirty="0"/>
              <a:t> </a:t>
            </a:r>
            <a:r>
              <a:rPr lang="en-US" sz="2400" spc="-20" dirty="0"/>
              <a:t>E</a:t>
            </a:r>
            <a:r>
              <a:rPr lang="en-US" sz="2400" spc="30" dirty="0"/>
              <a:t>N</a:t>
            </a:r>
            <a:r>
              <a:rPr lang="en-US" sz="2400" spc="15" dirty="0"/>
              <a:t>D</a:t>
            </a:r>
            <a:r>
              <a:rPr lang="en-US" sz="2400" spc="-45" dirty="0"/>
              <a:t> </a:t>
            </a:r>
            <a:r>
              <a:rPr lang="en-US" sz="2400" dirty="0"/>
              <a:t>U</a:t>
            </a:r>
            <a:r>
              <a:rPr lang="en-US" sz="2400" spc="10" dirty="0"/>
              <a:t>S</a:t>
            </a:r>
            <a:r>
              <a:rPr lang="en-US" sz="2400" spc="-25" dirty="0"/>
              <a:t>E</a:t>
            </a:r>
            <a:r>
              <a:rPr lang="en-US" sz="2400" spc="-10" dirty="0"/>
              <a:t>R</a:t>
            </a:r>
            <a:r>
              <a:rPr lang="en-US" sz="2400" spc="5" dirty="0"/>
              <a:t>S?</a:t>
            </a:r>
          </a:p>
          <a:p>
            <a:pPr marL="342900" indent="-342900">
              <a:buFont typeface="Wingdings" panose="05000000000000000000" pitchFamily="2" charset="2"/>
              <a:buChar char="v"/>
            </a:pPr>
            <a:r>
              <a:rPr lang="en-US" sz="2400" spc="5" dirty="0"/>
              <a:t>  </a:t>
            </a:r>
            <a:r>
              <a:rPr lang="en-US" sz="2400" spc="25" dirty="0"/>
              <a:t>S</a:t>
            </a:r>
            <a:r>
              <a:rPr lang="en-US" sz="2400" spc="10" dirty="0"/>
              <a:t>O</a:t>
            </a:r>
            <a:r>
              <a:rPr lang="en-US" sz="2400" spc="25" dirty="0"/>
              <a:t>LU</a:t>
            </a:r>
            <a:r>
              <a:rPr lang="en-US" sz="2400" spc="-35" dirty="0"/>
              <a:t>T</a:t>
            </a:r>
            <a:r>
              <a:rPr lang="en-US" sz="2400" spc="-30" dirty="0"/>
              <a:t>I</a:t>
            </a:r>
            <a:r>
              <a:rPr lang="en-US" sz="2400" spc="10" dirty="0"/>
              <a:t>O</a:t>
            </a:r>
            <a:r>
              <a:rPr lang="en-US" sz="2400" dirty="0"/>
              <a:t>N</a:t>
            </a:r>
            <a:r>
              <a:rPr lang="en-US" sz="2400" spc="-345" dirty="0"/>
              <a:t> </a:t>
            </a:r>
            <a:r>
              <a:rPr lang="en-US" sz="2400" spc="-35" dirty="0"/>
              <a:t>A</a:t>
            </a:r>
            <a:r>
              <a:rPr lang="en-US" sz="2400" spc="-5" dirty="0"/>
              <a:t>N</a:t>
            </a:r>
            <a:r>
              <a:rPr lang="en-US" sz="2400" dirty="0"/>
              <a:t>D</a:t>
            </a:r>
            <a:r>
              <a:rPr lang="en-US" sz="2400" spc="35" dirty="0"/>
              <a:t> </a:t>
            </a:r>
            <a:r>
              <a:rPr lang="en-US" sz="2400" spc="-30" dirty="0"/>
              <a:t>I</a:t>
            </a:r>
            <a:r>
              <a:rPr lang="en-US" sz="2400" spc="-35" dirty="0"/>
              <a:t>T</a:t>
            </a:r>
            <a:r>
              <a:rPr lang="en-US" sz="2400" dirty="0"/>
              <a:t>S</a:t>
            </a:r>
            <a:r>
              <a:rPr lang="en-US" sz="2400" spc="60" dirty="0"/>
              <a:t> </a:t>
            </a:r>
            <a:r>
              <a:rPr lang="en-US" sz="2400" spc="-295" dirty="0"/>
              <a:t>V</a:t>
            </a:r>
            <a:r>
              <a:rPr lang="en-US" sz="2400" spc="-35" dirty="0"/>
              <a:t>A</a:t>
            </a:r>
            <a:r>
              <a:rPr lang="en-US" sz="2400" spc="25" dirty="0"/>
              <a:t>LU</a:t>
            </a:r>
            <a:r>
              <a:rPr lang="en-US" sz="2400" dirty="0"/>
              <a:t>E</a:t>
            </a:r>
            <a:r>
              <a:rPr lang="en-US" sz="2400" spc="-65" dirty="0"/>
              <a:t> </a:t>
            </a:r>
            <a:r>
              <a:rPr lang="en-US" sz="2400" spc="-15" dirty="0"/>
              <a:t>P</a:t>
            </a:r>
            <a:r>
              <a:rPr lang="en-US" sz="2400" spc="-30" dirty="0"/>
              <a:t>R</a:t>
            </a:r>
            <a:r>
              <a:rPr lang="en-US" sz="2400" spc="10" dirty="0"/>
              <a:t>O</a:t>
            </a:r>
            <a:r>
              <a:rPr lang="en-US" sz="2400" spc="-15" dirty="0"/>
              <a:t>P</a:t>
            </a:r>
            <a:r>
              <a:rPr lang="en-US" sz="2400" spc="10" dirty="0"/>
              <a:t>O</a:t>
            </a:r>
            <a:r>
              <a:rPr lang="en-US" sz="2400" spc="25" dirty="0"/>
              <a:t>S</a:t>
            </a:r>
            <a:r>
              <a:rPr lang="en-US" sz="2400" spc="-30" dirty="0"/>
              <a:t>I</a:t>
            </a:r>
            <a:r>
              <a:rPr lang="en-US" sz="2400" spc="-35" dirty="0"/>
              <a:t>T</a:t>
            </a:r>
            <a:r>
              <a:rPr lang="en-US" sz="2400" spc="-30" dirty="0"/>
              <a:t>I</a:t>
            </a:r>
            <a:r>
              <a:rPr lang="en-US" sz="2400" spc="10" dirty="0"/>
              <a:t>O</a:t>
            </a:r>
            <a:r>
              <a:rPr lang="en-US" sz="2400" dirty="0"/>
              <a:t>N</a:t>
            </a:r>
          </a:p>
          <a:p>
            <a:pPr marL="342900" indent="-342900">
              <a:buFont typeface="Wingdings" panose="05000000000000000000" pitchFamily="2" charset="2"/>
              <a:buChar char="v"/>
            </a:pPr>
            <a:r>
              <a:rPr lang="en-US" sz="2400" dirty="0"/>
              <a:t>  </a:t>
            </a:r>
            <a:r>
              <a:rPr lang="en-US" sz="2400" spc="15" dirty="0"/>
              <a:t>THE</a:t>
            </a:r>
            <a:r>
              <a:rPr lang="en-US" sz="2400" spc="20" dirty="0"/>
              <a:t> </a:t>
            </a:r>
            <a:r>
              <a:rPr lang="en-US" sz="2400" spc="10" dirty="0"/>
              <a:t>WOW</a:t>
            </a:r>
            <a:r>
              <a:rPr lang="en-US" sz="2400" spc="85" dirty="0"/>
              <a:t> </a:t>
            </a:r>
            <a:r>
              <a:rPr lang="en-US" sz="2400" spc="10" dirty="0"/>
              <a:t>IN</a:t>
            </a:r>
            <a:r>
              <a:rPr lang="en-US" sz="2400" spc="-5" dirty="0"/>
              <a:t> </a:t>
            </a:r>
            <a:r>
              <a:rPr lang="en-US" sz="2400" spc="15" dirty="0"/>
              <a:t>YOUR</a:t>
            </a:r>
            <a:r>
              <a:rPr lang="en-US" sz="2400" spc="-10" dirty="0"/>
              <a:t> </a:t>
            </a:r>
            <a:r>
              <a:rPr lang="en-US" sz="2400" spc="20" dirty="0"/>
              <a:t>SOLUTION</a:t>
            </a:r>
            <a:endParaRPr lang="en-US" sz="2400" spc="5" dirty="0"/>
          </a:p>
          <a:p>
            <a:pPr marL="342900" indent="-342900">
              <a:buFont typeface="Wingdings" panose="05000000000000000000" pitchFamily="2" charset="2"/>
              <a:buChar char="v"/>
            </a:pPr>
            <a:r>
              <a:rPr lang="en-US" sz="2400" spc="5" dirty="0"/>
              <a:t>MODELLING </a:t>
            </a:r>
          </a:p>
          <a:p>
            <a:pPr marL="342900" indent="-342900">
              <a:buFont typeface="Wingdings" panose="05000000000000000000" pitchFamily="2" charset="2"/>
              <a:buChar char="v"/>
            </a:pPr>
            <a:r>
              <a:rPr lang="en-US" sz="2400" spc="5" dirty="0"/>
              <a:t>RE</a:t>
            </a:r>
            <a:r>
              <a:rPr lang="en-IN" sz="2400" spc="15" dirty="0"/>
              <a:t>S</a:t>
            </a:r>
            <a:r>
              <a:rPr lang="en-IN" sz="2400" spc="-30" dirty="0"/>
              <a:t>U</a:t>
            </a:r>
            <a:r>
              <a:rPr lang="en-IN" sz="2400" spc="-405" dirty="0"/>
              <a:t>L</a:t>
            </a:r>
            <a:r>
              <a:rPr lang="en-IN" sz="2400" dirty="0"/>
              <a:t>TS</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5DCDA7CF-15BB-4039-3058-E7B6F64A6827}"/>
              </a:ext>
            </a:extLst>
          </p:cNvPr>
          <p:cNvSpPr>
            <a:spLocks noGrp="1"/>
          </p:cNvSpPr>
          <p:nvPr>
            <p:ph type="body" idx="1"/>
          </p:nvPr>
        </p:nvSpPr>
        <p:spPr>
          <a:xfrm>
            <a:off x="609600" y="1577340"/>
            <a:ext cx="10972800" cy="3323987"/>
          </a:xfrm>
        </p:spPr>
        <p:txBody>
          <a:bodyPr/>
          <a:lstStyle/>
          <a:p>
            <a:r>
              <a:rPr lang="en-US" sz="2400" dirty="0"/>
              <a:t>"Increasingly, there is a need for intuitive and hands-free interaction with electronic devices, especially in environments where traditional input methods are impractical or inaccessible. The objective of this project is to develop a robust Hand Gesture Recognition System that accurately interprets a user's hand movements and translates them into meaningful commands or actions for various applications such as human-computer interaction, virtual reality, gaming, and assistive technology. The system must be capable of real-time recognition, adaptability to different environments and lighting conditions, and user-friendly interface design to enhance accessibility and user experience."</a:t>
            </a:r>
            <a:endParaRPr lang="en-IN"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6" y="385444"/>
            <a:ext cx="10760392"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1" name="Text Placeholder 10">
            <a:extLst>
              <a:ext uri="{FF2B5EF4-FFF2-40B4-BE49-F238E27FC236}">
                <a16:creationId xmlns:a16="http://schemas.microsoft.com/office/drawing/2014/main" id="{B5445FCD-2358-F2C0-2864-B9BB6DEECD0A}"/>
              </a:ext>
            </a:extLst>
          </p:cNvPr>
          <p:cNvSpPr>
            <a:spLocks noGrp="1"/>
          </p:cNvSpPr>
          <p:nvPr>
            <p:ph type="body" idx="1"/>
          </p:nvPr>
        </p:nvSpPr>
        <p:spPr>
          <a:xfrm>
            <a:off x="455772" y="1699461"/>
            <a:ext cx="11201400" cy="3447098"/>
          </a:xfrm>
        </p:spPr>
        <p:txBody>
          <a:bodyPr/>
          <a:lstStyle/>
          <a:p>
            <a:r>
              <a:rPr lang="en-US" sz="2800" dirty="0" err="1"/>
              <a:t>GestureSense</a:t>
            </a:r>
            <a:r>
              <a:rPr lang="en-US" sz="2800" dirty="0"/>
              <a:t> is an innovative project aimed at developing a Hand Gesture Recognition System that enables intuitive interaction with electronic devices. The system utilizes computer vision techniques to interpret and recognize hand gestures in real-time, allowing users to control applications without the need for physical input devices such as keyboards or </a:t>
            </a:r>
            <a:r>
              <a:rPr lang="en-US" sz="2800" dirty="0" err="1"/>
              <a:t>touchscreens.It</a:t>
            </a:r>
            <a:r>
              <a:rPr lang="en-US" sz="2800" dirty="0"/>
              <a:t> features multi-gesture support, adaptability to different environments, and a user-friendly interface. The project aims to revolutionize computing interaction, promoting accessibility and inclusivity.</a:t>
            </a:r>
            <a:endParaRPr lang="en-IN" sz="28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70E0F10C-F43A-CAC1-9005-D97621E35C38}"/>
              </a:ext>
            </a:extLst>
          </p:cNvPr>
          <p:cNvSpPr txBox="1"/>
          <p:nvPr/>
        </p:nvSpPr>
        <p:spPr>
          <a:xfrm>
            <a:off x="699452" y="2119477"/>
            <a:ext cx="8622631" cy="3785652"/>
          </a:xfrm>
          <a:prstGeom prst="rect">
            <a:avLst/>
          </a:prstGeom>
          <a:noFill/>
        </p:spPr>
        <p:txBody>
          <a:bodyPr wrap="square">
            <a:spAutoFit/>
          </a:bodyPr>
          <a:lstStyle/>
          <a:p>
            <a:r>
              <a:rPr lang="en-US" sz="2400" dirty="0"/>
              <a:t>The end users of a hand gesture recognition system are diverse, spanning across various industries and sectors. They include gamers seeking alternative control methods in the gaming industry, patients with limited mobility in healthcare settings, researchers studying human-computer interaction, enthusiasts of virtual and augmented reality systems, educators and students utilizing interactive educational software, workers in industrial automation requiring hands-free control, individuals with disabilities relying on assistive technologies, and security personnel using gesture recognition for access control and surveillance purposes.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40132" y="23431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A46711B0-F6DF-7BB6-6D42-480118026B4A}"/>
              </a:ext>
            </a:extLst>
          </p:cNvPr>
          <p:cNvSpPr txBox="1"/>
          <p:nvPr/>
        </p:nvSpPr>
        <p:spPr>
          <a:xfrm>
            <a:off x="3052011" y="1455872"/>
            <a:ext cx="6104020" cy="5262979"/>
          </a:xfrm>
          <a:prstGeom prst="rect">
            <a:avLst/>
          </a:prstGeom>
          <a:noFill/>
        </p:spPr>
        <p:txBody>
          <a:bodyPr wrap="square">
            <a:spAutoFit/>
          </a:bodyPr>
          <a:lstStyle/>
          <a:p>
            <a:r>
              <a:rPr lang="en-US" sz="2400" dirty="0"/>
              <a:t>Our hand gesture recognition system utilizes cutting-edge deep learning algorithms, particularly convolutional neural networks (CNNs), to accurately detect and interpret hand gestures in real-time across diverse platforms. It offers a user-friendly interface for seamless integration into various applications and environments, ensuring high precision and reliability. With its versatility and adaptability, our solution enhances user experience and efficiency in gaming, healthcare, education, industrial automation, and security sectors, empowering users with hands-free control and accessibility.</a:t>
            </a:r>
            <a:r>
              <a:rPr lang="en-IN" sz="2400"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2475" y="312629"/>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E1F05F7F-1DEC-5014-BB29-F51B5AFD595E}"/>
              </a:ext>
            </a:extLst>
          </p:cNvPr>
          <p:cNvSpPr txBox="1"/>
          <p:nvPr/>
        </p:nvSpPr>
        <p:spPr>
          <a:xfrm>
            <a:off x="3043990" y="1445172"/>
            <a:ext cx="6104020" cy="4708981"/>
          </a:xfrm>
          <a:prstGeom prst="rect">
            <a:avLst/>
          </a:prstGeom>
          <a:noFill/>
        </p:spPr>
        <p:txBody>
          <a:bodyPr wrap="square">
            <a:spAutoFit/>
          </a:bodyPr>
          <a:lstStyle/>
          <a:p>
            <a:r>
              <a:rPr lang="en-US" sz="2000" dirty="0"/>
              <a:t>The wow factor in our hand gesture recognition solution lies in its utilization of state-of-the-art deep learning algorithms, specifically convolutional neural networks (CNNs), which enable remarkable accuracy and real-time interpretation of a wide range of hand gestures. This advanced technology, coupled with its intuitive user interface and seamless integration across platforms, delivers an exceptional user experience. Whether for gaming, healthcare, education, industrial automation, or security applications, our solution offers unparalleled precision and reliability, revolutionizing interaction and accessibility in diverse contexts. Its adaptability and versatility ensure that users experience a newfound level of convenience and efficiency, unlocking innovative possibilities and driving productivity.</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Box 10">
            <a:extLst>
              <a:ext uri="{FF2B5EF4-FFF2-40B4-BE49-F238E27FC236}">
                <a16:creationId xmlns:a16="http://schemas.microsoft.com/office/drawing/2014/main" id="{73C1C3C0-0675-8C34-27DF-FB6F1B55057B}"/>
              </a:ext>
            </a:extLst>
          </p:cNvPr>
          <p:cNvSpPr txBox="1"/>
          <p:nvPr/>
        </p:nvSpPr>
        <p:spPr>
          <a:xfrm>
            <a:off x="2057400" y="1456579"/>
            <a:ext cx="6104020" cy="5016758"/>
          </a:xfrm>
          <a:prstGeom prst="rect">
            <a:avLst/>
          </a:prstGeom>
          <a:noFill/>
        </p:spPr>
        <p:txBody>
          <a:bodyPr wrap="square">
            <a:spAutoFit/>
          </a:bodyPr>
          <a:lstStyle/>
          <a:p>
            <a:r>
              <a:rPr lang="en-US" sz="2000" dirty="0"/>
              <a:t>For the modeling aspect of our hand gesture recognition project, we employ convolutional neural networks (CNNs), leveraging their ability to effectively learn hierarchical features from image data. Our model architecture comprises multiple layers of convolutional and pooling operations, followed by fully connected layers for classification. We fine-tune the network's parameters using backpropagation and optimization techniques to maximize accuracy and generalization. Additionally, we may explore recurrent neural networks (RNNs) or hybrid architectures to capture temporal dependencies in video-based gesture recognition tasks. Through extensive experimentation and hyperparameter tuning, we ensure that our model achieves superior performance in accurately recognizing diverse hand gestures across various environments and conditions.</a:t>
            </a:r>
            <a:r>
              <a:rPr lang="en-IN" sz="2000" dirty="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TotalTime>
  <Words>853</Words>
  <Application>Microsoft Office PowerPoint</Application>
  <PresentationFormat>Widescreen</PresentationFormat>
  <Paragraphs>38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NAME:E DURGADEVI ROLL NO:412721205010 COLLEGE:TAGORE ENGINEERING COLLEGE </vt:lpstr>
      <vt:lpstr>PROJECT TITLE   "CogniGest: Real-Time Hand Gesture Recognition System using Deep Learning"</vt:lpstr>
      <vt:lpstr>AGENDA               </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NAME:S TEJASHREE ROLL NO:412721205053 COLLEGE:TAGORE ENGINEERING COLLEGE</dc:title>
  <dc:creator>Swathi Govindaraj</dc:creator>
  <cp:lastModifiedBy>durgaelangovan67@gmail.com</cp:lastModifiedBy>
  <cp:revision>3</cp:revision>
  <dcterms:created xsi:type="dcterms:W3CDTF">2024-04-01T07:45:31Z</dcterms:created>
  <dcterms:modified xsi:type="dcterms:W3CDTF">2024-04-05T05:02:46Z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