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8" r:id="rId21"/>
    <p:sldId id="279" r:id="rId22"/>
    <p:sldId id="282" r:id="rId23"/>
    <p:sldId id="283" r:id="rId24"/>
    <p:sldId id="284" r:id="rId25"/>
    <p:sldId id="285" r:id="rId26"/>
    <p:sldId id="286" r:id="rId27"/>
    <p:sldId id="277" r:id="rId28"/>
    <p:sldId id="289" r:id="rId29"/>
    <p:sldId id="290"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a:p>
        </p:txBody>
      </p:sp>
      <p:sp>
        <p:nvSpPr>
          <p:cNvPr id="3" name="Subtitle 2"/>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2EA7947-E287-4738-8C82-07CE4F01EF03}" type="datetime2">
              <a:rPr lang="en-US" smtClean="0"/>
            </a:fld>
            <a:endParaRPr lang="en-US"/>
          </a:p>
        </p:txBody>
      </p:sp>
      <p:sp>
        <p:nvSpPr>
          <p:cNvPr id="5" name="Footer Placeholder 4"/>
          <p:cNvSpPr>
            <a:spLocks noGrp="1"/>
          </p:cNvSpPr>
          <p:nvPr>
            <p:ph type="ftr" sz="quarter" idx="11"/>
          </p:nvPr>
        </p:nvSpPr>
        <p:spPr/>
        <p:txBody>
          <a:bodyPr/>
          <a:lstStyle/>
          <a:p>
            <a:r>
              <a:rPr lang="en-US"/>
              <a:t>Sample Footer</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sp>
        <p:nvSpPr>
          <p:cNvPr id="19" name="Freeform: Shape 18"/>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Oval 19"/>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5" name="Oval 24"/>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34" name="Group 33"/>
          <p:cNvGrpSpPr/>
          <p:nvPr/>
        </p:nvGrpSpPr>
        <p:grpSpPr>
          <a:xfrm>
            <a:off x="1329952" y="4524379"/>
            <a:ext cx="1980001" cy="1363916"/>
            <a:chOff x="4879602" y="3781429"/>
            <a:chExt cx="1980001" cy="1363916"/>
          </a:xfrm>
        </p:grpSpPr>
        <p:sp>
          <p:nvSpPr>
            <p:cNvPr id="35"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8" name="Oval 37"/>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2EBD84-71F4-4271-8C46-0D47C0A9B12E}" type="datetime2">
              <a:rPr lang="en-US" smtClean="0"/>
            </a:fld>
            <a:endParaRPr lang="en-US"/>
          </a:p>
        </p:txBody>
      </p:sp>
      <p:sp>
        <p:nvSpPr>
          <p:cNvPr id="5" name="Footer Placeholder 4"/>
          <p:cNvSpPr>
            <a:spLocks noGrp="1"/>
          </p:cNvSpPr>
          <p:nvPr>
            <p:ph type="ftr" sz="quarter" idx="11"/>
          </p:nvPr>
        </p:nvSpPr>
        <p:spPr/>
        <p:txBody>
          <a:bodyPr/>
          <a:lstStyle/>
          <a:p>
            <a:r>
              <a:rPr lang="en-US"/>
              <a:t>Sample Footer</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AE0CE1-F450-4107-B2CB-17B18F8A3F4A}" type="datetime2">
              <a:rPr lang="en-US" smtClean="0"/>
            </a:fld>
            <a:endParaRPr lang="en-US"/>
          </a:p>
        </p:txBody>
      </p:sp>
      <p:sp>
        <p:nvSpPr>
          <p:cNvPr id="5" name="Footer Placeholder 4"/>
          <p:cNvSpPr>
            <a:spLocks noGrp="1"/>
          </p:cNvSpPr>
          <p:nvPr>
            <p:ph type="ftr" sz="quarter" idx="11"/>
          </p:nvPr>
        </p:nvSpPr>
        <p:spPr/>
        <p:txBody>
          <a:bodyPr/>
          <a:lstStyle/>
          <a:p>
            <a:r>
              <a:rPr lang="en-US"/>
              <a:t>Sample Footer</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p:cNvGrpSpPr/>
          <p:nvPr/>
        </p:nvGrpSpPr>
        <p:grpSpPr>
          <a:xfrm>
            <a:off x="613998" y="5334748"/>
            <a:ext cx="678135" cy="990000"/>
            <a:chOff x="10490969" y="1448827"/>
            <a:chExt cx="678135" cy="990000"/>
          </a:xfrm>
        </p:grpSpPr>
        <p:sp>
          <p:nvSpPr>
            <p:cNvPr id="13"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 name="Oval 14"/>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6"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a:p>
        </p:txBody>
      </p:sp>
      <p:sp>
        <p:nvSpPr>
          <p:cNvPr id="3" name="Content Placeholder 2"/>
          <p:cNvSpPr>
            <a:spLocks noGrp="1"/>
          </p:cNvSpPr>
          <p:nvPr>
            <p:ph idx="1"/>
          </p:nvPr>
        </p:nvSpPr>
        <p:spPr>
          <a:xfrm>
            <a:off x="550863" y="2113199"/>
            <a:ext cx="11090274" cy="39796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FE8C025-CD7A-4966-867E-81CF82B15267}" type="datetime2">
              <a:rPr lang="en-US" smtClean="0"/>
            </a:fld>
            <a:endParaRPr lang="en-US"/>
          </a:p>
        </p:txBody>
      </p:sp>
      <p:sp>
        <p:nvSpPr>
          <p:cNvPr id="5" name="Footer Placeholder 4"/>
          <p:cNvSpPr>
            <a:spLocks noGrp="1"/>
          </p:cNvSpPr>
          <p:nvPr>
            <p:ph type="ftr" sz="quarter" idx="11"/>
          </p:nvPr>
        </p:nvSpPr>
        <p:spPr/>
        <p:txBody>
          <a:bodyPr/>
          <a:lstStyle/>
          <a:p>
            <a:r>
              <a:rPr lang="en-US"/>
              <a:t>Sample Footer</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p:cNvGrpSpPr/>
          <p:nvPr/>
        </p:nvGrpSpPr>
        <p:grpSpPr>
          <a:xfrm>
            <a:off x="356481" y="879007"/>
            <a:ext cx="734257" cy="760506"/>
            <a:chOff x="5243759" y="1363788"/>
            <a:chExt cx="734257" cy="760506"/>
          </a:xfrm>
        </p:grpSpPr>
        <p:sp>
          <p:nvSpPr>
            <p:cNvPr id="49"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0"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1"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a:p>
        </p:txBody>
      </p:sp>
      <p:sp>
        <p:nvSpPr>
          <p:cNvPr id="4" name="Date Placeholder 3"/>
          <p:cNvSpPr>
            <a:spLocks noGrp="1"/>
          </p:cNvSpPr>
          <p:nvPr>
            <p:ph type="dt" sz="half" idx="10"/>
          </p:nvPr>
        </p:nvSpPr>
        <p:spPr/>
        <p:txBody>
          <a:bodyPr/>
          <a:lstStyle/>
          <a:p>
            <a:fld id="{FE809929-0719-4517-94D6-FDF7F99E70F6}" type="datetime2">
              <a:rPr lang="en-US" smtClean="0"/>
            </a:fld>
            <a:endParaRPr lang="en-US"/>
          </a:p>
        </p:txBody>
      </p:sp>
      <p:sp>
        <p:nvSpPr>
          <p:cNvPr id="5" name="Footer Placeholder 4"/>
          <p:cNvSpPr>
            <a:spLocks noGrp="1"/>
          </p:cNvSpPr>
          <p:nvPr>
            <p:ph type="ftr" sz="quarter" idx="11"/>
          </p:nvPr>
        </p:nvSpPr>
        <p:spPr/>
        <p:txBody>
          <a:bodyPr/>
          <a:lstStyle/>
          <a:p>
            <a:r>
              <a:rPr lang="en-US"/>
              <a:t>Sample Footer</a:t>
            </a:r>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a:p>
        </p:txBody>
      </p:sp>
      <p:sp>
        <p:nvSpPr>
          <p:cNvPr id="3" name="Text Placeholder 2"/>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1" name="Freeform: Shape 40"/>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3" name="Freeform: Shape 42"/>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3" name="Group 12"/>
          <p:cNvGrpSpPr/>
          <p:nvPr/>
        </p:nvGrpSpPr>
        <p:grpSpPr>
          <a:xfrm>
            <a:off x="331786" y="5528198"/>
            <a:ext cx="631474" cy="667800"/>
            <a:chOff x="2994153" y="1378666"/>
            <a:chExt cx="631474" cy="667800"/>
          </a:xfrm>
        </p:grpSpPr>
        <p:sp>
          <p:nvSpPr>
            <p:cNvPr id="20"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1" name="Oval 20"/>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a:p>
        </p:txBody>
      </p:sp>
      <p:sp>
        <p:nvSpPr>
          <p:cNvPr id="3" name="Content Placeholder 2"/>
          <p:cNvSpPr>
            <a:spLocks noGrp="1"/>
          </p:cNvSpPr>
          <p:nvPr>
            <p:ph sz="half" idx="1"/>
          </p:nvPr>
        </p:nvSpPr>
        <p:spPr>
          <a:xfrm>
            <a:off x="550862" y="2097175"/>
            <a:ext cx="5435600" cy="3995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5538" y="2097175"/>
            <a:ext cx="5435600" cy="3995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0E95673-5512-4AAA-9AEB-E00C61EC65D5}" type="datetime2">
              <a:rPr lang="en-US" smtClean="0"/>
            </a:fld>
            <a:endParaRPr lang="en-US"/>
          </a:p>
        </p:txBody>
      </p:sp>
      <p:sp>
        <p:nvSpPr>
          <p:cNvPr id="6" name="Footer Placeholder 5"/>
          <p:cNvSpPr>
            <a:spLocks noGrp="1"/>
          </p:cNvSpPr>
          <p:nvPr>
            <p:ph type="ftr" sz="quarter" idx="11"/>
          </p:nvPr>
        </p:nvSpPr>
        <p:spPr/>
        <p:txBody>
          <a:bodyPr/>
          <a:lstStyle/>
          <a:p>
            <a:r>
              <a:rPr lang="en-US"/>
              <a:t>Sample Footer</a:t>
            </a:r>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 name="Rectangle 10"/>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a:p>
        </p:txBody>
      </p:sp>
      <p:sp>
        <p:nvSpPr>
          <p:cNvPr id="3" name="Text Placeholder 2"/>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50863" y="2577270"/>
            <a:ext cx="5429114" cy="35155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endParaRPr lang="en-US"/>
          </a:p>
        </p:txBody>
      </p:sp>
      <p:sp>
        <p:nvSpPr>
          <p:cNvPr id="6" name="Content Placeholder 5"/>
          <p:cNvSpPr>
            <a:spLocks noGrp="1"/>
          </p:cNvSpPr>
          <p:nvPr>
            <p:ph sz="quarter" idx="4"/>
          </p:nvPr>
        </p:nvSpPr>
        <p:spPr>
          <a:xfrm>
            <a:off x="6212023" y="2577270"/>
            <a:ext cx="5436391" cy="35155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13138FA-2E87-4873-8BBA-13E447C9A99A}" type="datetime2">
              <a:rPr lang="en-US" smtClean="0"/>
            </a:fld>
            <a:endParaRPr lang="en-US"/>
          </a:p>
        </p:txBody>
      </p:sp>
      <p:sp>
        <p:nvSpPr>
          <p:cNvPr id="8" name="Footer Placeholder 7"/>
          <p:cNvSpPr>
            <a:spLocks noGrp="1"/>
          </p:cNvSpPr>
          <p:nvPr>
            <p:ph type="ftr" sz="quarter" idx="11"/>
          </p:nvPr>
        </p:nvSpPr>
        <p:spPr/>
        <p:txBody>
          <a:bodyPr/>
          <a:lstStyle/>
          <a:p>
            <a:r>
              <a:rPr lang="en-US"/>
              <a:t>Sample Footer</a:t>
            </a:r>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a:p>
        </p:txBody>
      </p:sp>
      <p:sp>
        <p:nvSpPr>
          <p:cNvPr id="3" name="Date Placeholder 2"/>
          <p:cNvSpPr>
            <a:spLocks noGrp="1"/>
          </p:cNvSpPr>
          <p:nvPr>
            <p:ph type="dt" sz="half" idx="10"/>
          </p:nvPr>
        </p:nvSpPr>
        <p:spPr/>
        <p:txBody>
          <a:bodyPr/>
          <a:lstStyle/>
          <a:p>
            <a:fld id="{D75BB40A-97BD-4BFB-B639-0BFF95FDE8B7}" type="datetime2">
              <a:rPr lang="en-US" smtClean="0"/>
            </a:fld>
            <a:endParaRPr lang="en-US"/>
          </a:p>
        </p:txBody>
      </p:sp>
      <p:sp>
        <p:nvSpPr>
          <p:cNvPr id="4" name="Footer Placeholder 3"/>
          <p:cNvSpPr>
            <a:spLocks noGrp="1"/>
          </p:cNvSpPr>
          <p:nvPr>
            <p:ph type="ftr" sz="quarter" idx="11"/>
          </p:nvPr>
        </p:nvSpPr>
        <p:spPr/>
        <p:txBody>
          <a:bodyPr/>
          <a:lstStyle/>
          <a:p>
            <a:r>
              <a:rPr lang="en-US"/>
              <a:t>Sample Footer</a:t>
            </a:r>
            <a:endParaRPr lang="en-US"/>
          </a:p>
        </p:txBody>
      </p:sp>
      <p:sp>
        <p:nvSpPr>
          <p:cNvPr id="5" name="Slide Number Placeholder 4"/>
          <p:cNvSpPr>
            <a:spLocks noGrp="1"/>
          </p:cNvSpPr>
          <p:nvPr>
            <p:ph type="sldNum" sz="quarter" idx="12"/>
          </p:nvPr>
        </p:nvSpPr>
        <p:spPr/>
        <p:txBody>
          <a:bodyPr/>
          <a:lstStyle/>
          <a:p>
            <a:fld id="{DBA1B0FB-D917-4C8C-928F-313BD683BF39}" type="slidenum">
              <a:rPr lang="en-US" smtClean="0"/>
            </a:fld>
            <a:endParaRPr lang="en-US"/>
          </a:p>
        </p:txBody>
      </p:sp>
      <p:sp>
        <p:nvSpPr>
          <p:cNvPr id="39" name="Freeform: Shape 38"/>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2" name="Oval 41"/>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1" name="Group 50"/>
          <p:cNvGrpSpPr/>
          <p:nvPr/>
        </p:nvGrpSpPr>
        <p:grpSpPr>
          <a:xfrm>
            <a:off x="623181" y="1514007"/>
            <a:ext cx="734257" cy="760506"/>
            <a:chOff x="5243759" y="1363788"/>
            <a:chExt cx="734257" cy="760506"/>
          </a:xfrm>
        </p:grpSpPr>
        <p:sp>
          <p:nvSpPr>
            <p:cNvPr id="52"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3"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4"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fld>
            <a:endParaRPr lang="en-US"/>
          </a:p>
        </p:txBody>
      </p:sp>
      <p:sp>
        <p:nvSpPr>
          <p:cNvPr id="3" name="Footer Placeholder 2"/>
          <p:cNvSpPr>
            <a:spLocks noGrp="1"/>
          </p:cNvSpPr>
          <p:nvPr>
            <p:ph type="ftr" sz="quarter" idx="11"/>
          </p:nvPr>
        </p:nvSpPr>
        <p:spPr/>
        <p:txBody>
          <a:bodyPr/>
          <a:lstStyle/>
          <a:p>
            <a:r>
              <a:rPr lang="en-US"/>
              <a:t>Sample Footer</a:t>
            </a:r>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4949631" y="5111861"/>
            <a:ext cx="1262947" cy="1335600"/>
            <a:chOff x="2678417" y="2427951"/>
            <a:chExt cx="1262947" cy="1335600"/>
          </a:xfrm>
        </p:grpSpPr>
        <p:sp>
          <p:nvSpPr>
            <p:cNvPr id="11" name="Freeform: Shape 10"/>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 name="Oval 11"/>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a:p>
        </p:txBody>
      </p:sp>
      <p:sp>
        <p:nvSpPr>
          <p:cNvPr id="3" name="Content Placeholder 2"/>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51462FC-960E-4740-921F-B36862979F21}" type="datetime2">
              <a:rPr lang="en-US" smtClean="0"/>
            </a:fld>
            <a:endParaRPr lang="en-US"/>
          </a:p>
        </p:txBody>
      </p:sp>
      <p:sp>
        <p:nvSpPr>
          <p:cNvPr id="6" name="Footer Placeholder 5"/>
          <p:cNvSpPr>
            <a:spLocks noGrp="1"/>
          </p:cNvSpPr>
          <p:nvPr>
            <p:ph type="ftr" sz="quarter" idx="11"/>
          </p:nvPr>
        </p:nvSpPr>
        <p:spPr/>
        <p:txBody>
          <a:bodyPr/>
          <a:lstStyle/>
          <a:p>
            <a:r>
              <a:rPr lang="en-US"/>
              <a:t>Sample Footer</a:t>
            </a:r>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334964" y="5115518"/>
            <a:ext cx="734257" cy="760506"/>
            <a:chOff x="5243759" y="1363788"/>
            <a:chExt cx="734257" cy="760506"/>
          </a:xfrm>
        </p:grpSpPr>
        <p:sp>
          <p:nvSpPr>
            <p:cNvPr id="18"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9"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a:p>
        </p:txBody>
      </p:sp>
      <p:sp>
        <p:nvSpPr>
          <p:cNvPr id="3" name="Picture Placeholder 2"/>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50BC9E2-CB44-4C05-9BB5-496C18A241E0}" type="datetime2">
              <a:rPr lang="en-US" smtClean="0"/>
            </a:fld>
            <a:endParaRPr lang="en-US"/>
          </a:p>
        </p:txBody>
      </p:sp>
      <p:sp>
        <p:nvSpPr>
          <p:cNvPr id="6" name="Footer Placeholder 5"/>
          <p:cNvSpPr>
            <a:spLocks noGrp="1"/>
          </p:cNvSpPr>
          <p:nvPr>
            <p:ph type="ftr" sz="quarter" idx="11"/>
          </p:nvPr>
        </p:nvSpPr>
        <p:spPr/>
        <p:txBody>
          <a:bodyPr/>
          <a:lstStyle/>
          <a:p>
            <a:r>
              <a:rPr lang="en-US"/>
              <a:t>Sample Footer</a:t>
            </a:r>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a:p>
        </p:txBody>
      </p:sp>
      <p:sp>
        <p:nvSpPr>
          <p:cNvPr id="3" name="Text Placeholder 2"/>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fld>
            <a:endParaRPr lang="en-US"/>
          </a:p>
        </p:txBody>
      </p:sp>
      <p:sp>
        <p:nvSpPr>
          <p:cNvPr id="5" name="Footer Placeholder 4"/>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a:p>
        </p:txBody>
      </p:sp>
      <p:sp>
        <p:nvSpPr>
          <p:cNvPr id="6" name="Slide Number Placeholder 5"/>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3" y="549275"/>
            <a:ext cx="5437187" cy="2986234"/>
          </a:xfrm>
        </p:spPr>
        <p:txBody>
          <a:bodyPr anchor="b">
            <a:normAutofit/>
          </a:bodyPr>
          <a:lstStyle/>
          <a:p>
            <a:r>
              <a:rPr lang="en-US">
                <a:ea typeface="+mj-lt"/>
                <a:cs typeface="+mj-lt"/>
              </a:rPr>
              <a:t>AI Tourism Guide(Travel Buddy)</a:t>
            </a:r>
            <a:endParaRPr lang="en-US" err="1"/>
          </a:p>
        </p:txBody>
      </p:sp>
      <p:sp>
        <p:nvSpPr>
          <p:cNvPr id="3" name="Subtitle 2"/>
          <p:cNvSpPr>
            <a:spLocks noGrp="1"/>
          </p:cNvSpPr>
          <p:nvPr>
            <p:ph type="subTitle" idx="1"/>
          </p:nvPr>
        </p:nvSpPr>
        <p:spPr>
          <a:xfrm>
            <a:off x="551180" y="4791075"/>
            <a:ext cx="6445885" cy="1204595"/>
          </a:xfrm>
        </p:spPr>
        <p:txBody>
          <a:bodyPr vert="horz" wrap="square" lIns="91440" tIns="45720" rIns="91440" bIns="45720" rtlCol="0" anchor="t">
            <a:normAutofit fontScale="80000"/>
          </a:bodyPr>
          <a:lstStyle/>
          <a:p>
            <a:r>
              <a:rPr lang="en-US">
                <a:solidFill>
                  <a:schemeClr val="tx1">
                    <a:alpha val="60000"/>
                  </a:schemeClr>
                </a:solidFill>
              </a:rPr>
              <a:t>                         BY</a:t>
            </a:r>
            <a:endParaRPr lang="en-US">
              <a:solidFill>
                <a:schemeClr val="tx1">
                  <a:alpha val="60000"/>
                </a:schemeClr>
              </a:solidFill>
            </a:endParaRPr>
          </a:p>
          <a:p>
            <a:r>
              <a:rPr lang="en-US">
                <a:solidFill>
                  <a:schemeClr val="tx1">
                    <a:alpha val="60000"/>
                  </a:schemeClr>
                </a:solidFill>
              </a:rPr>
              <a:t>              Durga prasad                           </a:t>
            </a:r>
            <a:endParaRPr lang="en-US">
              <a:solidFill>
                <a:schemeClr val="tx1">
                  <a:alpha val="60000"/>
                </a:schemeClr>
              </a:solidFill>
            </a:endParaRPr>
          </a:p>
        </p:txBody>
      </p:sp>
      <p:pic>
        <p:nvPicPr>
          <p:cNvPr id="4" name="Picture 3" descr="Free stock photo of bot, cellphone, chat bot"/>
          <p:cNvPicPr>
            <a:picLocks noChangeAspect="1"/>
          </p:cNvPicPr>
          <p:nvPr/>
        </p:nvPicPr>
        <p:blipFill rotWithShape="1">
          <a:blip r:embed="rId1"/>
          <a:srcRect l="25281" r="22469"/>
          <a:stretch>
            <a:fillRect/>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3" name="Group 22"/>
          <p:cNvGrpSpPr>
            <a:grpSpLocks noGrp="1" noRot="1" noChangeAspect="1" noMove="1" noResize="1" noUngrp="1"/>
          </p:cNvGrpSpPr>
          <p:nvPr/>
        </p:nvGrpSpPr>
        <p:grpSpPr>
          <a:xfrm>
            <a:off x="10920950" y="549275"/>
            <a:ext cx="667802" cy="631474"/>
            <a:chOff x="10478914" y="1506691"/>
            <a:chExt cx="667802" cy="631474"/>
          </a:xfrm>
        </p:grpSpPr>
        <p:sp>
          <p:nvSpPr>
            <p:cNvPr id="24" name="Freeform: Shape 23"/>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5" name="Oval 24"/>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7" name="Oval 26"/>
          <p:cNvSpPr>
            <a:spLocks noGrp="1" noRot="1" noChangeAspect="1" noMove="1" noResize="1" noEditPoints="1" noAdjustHandles="1" noChangeArrowheads="1" noChangeShapeType="1" noTextEdit="1"/>
          </p:cNvSpPr>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r>
              <a:rPr lang="en-US" sz="2800" b="1"/>
              <a:t>ADVANTAGES OF AI-POWERED CHATBOT:</a:t>
            </a:r>
            <a:endParaRPr lang="en-US" sz="2800" b="1"/>
          </a:p>
          <a:p>
            <a:endParaRPr lang="en-US" sz="2800" b="1"/>
          </a:p>
          <a:p>
            <a:pPr marL="342900" indent="-342900">
              <a:buFont typeface="Arial" panose="020B0604020202020204"/>
              <a:buChar char="•"/>
            </a:pPr>
            <a:r>
              <a:rPr lang="en-US" sz="2000" b="1">
                <a:ea typeface="+mn-lt"/>
                <a:cs typeface="+mn-lt"/>
              </a:rPr>
              <a:t>24/7 Availability:</a:t>
            </a:r>
            <a:r>
              <a:rPr lang="en-US" sz="2000">
                <a:ea typeface="+mn-lt"/>
                <a:cs typeface="+mn-lt"/>
              </a:rPr>
              <a:t> AI-powered chatbots can operate round the clock without breaks, providing instant responses to user queries and enhancing customer service availability.</a:t>
            </a:r>
            <a:endParaRPr lang="en-US" sz="2000"/>
          </a:p>
          <a:p>
            <a:pPr marL="342900" indent="-342900">
              <a:buFont typeface="Arial" panose="020B0604020202020204"/>
              <a:buChar char="•"/>
            </a:pPr>
            <a:endParaRPr lang="en-US" sz="2000"/>
          </a:p>
          <a:p>
            <a:pPr marL="342900" indent="-342900">
              <a:buFont typeface="Arial" panose="020B0604020202020204"/>
              <a:buChar char="•"/>
            </a:pPr>
            <a:r>
              <a:rPr lang="en-US" sz="2000" b="1">
                <a:ea typeface="+mn-lt"/>
                <a:cs typeface="+mn-lt"/>
              </a:rPr>
              <a:t>Scalability:</a:t>
            </a:r>
            <a:r>
              <a:rPr lang="en-US" sz="2000">
                <a:ea typeface="+mn-lt"/>
                <a:cs typeface="+mn-lt"/>
              </a:rPr>
              <a:t> They can handle a large volume of inquiries simultaneously, making them scalable for businesses with varying levels of customer interaction.</a:t>
            </a:r>
            <a:endParaRPr lang="en-US"/>
          </a:p>
          <a:p>
            <a:pPr marL="342900" indent="-342900">
              <a:buFont typeface="Arial" panose="020B0604020202020204"/>
              <a:buChar char="•"/>
            </a:pPr>
            <a:endParaRPr lang="en-US" sz="2000"/>
          </a:p>
          <a:p>
            <a:pPr marL="342900" indent="-342900">
              <a:buFont typeface="Arial" panose="020B0604020202020204"/>
              <a:buChar char="•"/>
            </a:pPr>
            <a:r>
              <a:rPr lang="en-US" sz="2000" b="1">
                <a:ea typeface="+mn-lt"/>
                <a:cs typeface="+mn-lt"/>
              </a:rPr>
              <a:t>Consistency:</a:t>
            </a:r>
            <a:r>
              <a:rPr lang="en-US" sz="2000">
                <a:ea typeface="+mn-lt"/>
                <a:cs typeface="+mn-lt"/>
              </a:rPr>
              <a:t> AI chatbots provide consistent responses based on predefined algorithms and data, ensuring users receive uniform information and service quality.</a:t>
            </a:r>
            <a:endParaRPr lang="en-US"/>
          </a:p>
          <a:p>
            <a:pPr marL="342900" indent="-342900">
              <a:buFont typeface="Arial" panose="020B0604020202020204"/>
              <a:buChar char="•"/>
            </a:pPr>
            <a:endParaRPr lang="en-US" sz="2000"/>
          </a:p>
          <a:p>
            <a:pPr marL="342900" indent="-342900">
              <a:buFont typeface="Arial" panose="020B0604020202020204"/>
              <a:buChar char="•"/>
            </a:pPr>
            <a:r>
              <a:rPr lang="en-US" sz="2000" b="1">
                <a:ea typeface="+mn-lt"/>
                <a:cs typeface="+mn-lt"/>
              </a:rPr>
              <a:t>Efficiency:</a:t>
            </a:r>
            <a:r>
              <a:rPr lang="en-US" sz="2000">
                <a:ea typeface="+mn-lt"/>
                <a:cs typeface="+mn-lt"/>
              </a:rPr>
              <a:t> They can automate repetitive tasks and inquiries, freeing up human agents for more complex or personalized interactions, thereby improving operational efficiency.</a:t>
            </a:r>
            <a:endParaRPr lang="en-US"/>
          </a:p>
          <a:p>
            <a:pPr marL="457200" indent="-457200">
              <a:buFont typeface="Arial" panose="020B0604020202020204"/>
              <a:buChar char="•"/>
            </a:pPr>
            <a:endParaRPr lang="en-US" sz="2000"/>
          </a:p>
          <a:p>
            <a:pPr marL="457200" indent="-457200">
              <a:buFont typeface="Arial" panose="020B0604020202020204"/>
              <a:buChar char="•"/>
            </a:pPr>
            <a:r>
              <a:rPr lang="en-US" sz="2000" b="1">
                <a:ea typeface="+mn-lt"/>
                <a:cs typeface="+mn-lt"/>
              </a:rPr>
              <a:t>Cost Savings:</a:t>
            </a:r>
            <a:r>
              <a:rPr lang="en-US" sz="2000">
                <a:ea typeface="+mn-lt"/>
                <a:cs typeface="+mn-lt"/>
              </a:rPr>
              <a:t> By automating customer support and other tasks, businesses can reduce labor costs associated with customer service operations.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r>
              <a:rPr lang="en-US" sz="2800" b="1">
                <a:ea typeface="+mn-lt"/>
                <a:cs typeface="+mn-lt"/>
              </a:rPr>
              <a:t>Disadvantages OF AI-POWERED CHATBOT:</a:t>
            </a:r>
            <a:endParaRPr lang="en-US" sz="2800" b="1">
              <a:ea typeface="+mn-lt"/>
              <a:cs typeface="+mn-lt"/>
            </a:endParaRPr>
          </a:p>
          <a:p>
            <a:endParaRPr lang="en-US" sz="2800" b="1">
              <a:ea typeface="+mn-lt"/>
              <a:cs typeface="+mn-lt"/>
            </a:endParaRPr>
          </a:p>
          <a:p>
            <a:pPr marL="285750" indent="-285750">
              <a:buFont typeface="Arial" panose="020B0604020202020204"/>
              <a:buChar char="•"/>
            </a:pPr>
            <a:r>
              <a:rPr lang="en-US" sz="2000" b="1">
                <a:ea typeface="+mn-lt"/>
                <a:cs typeface="+mn-lt"/>
              </a:rPr>
              <a:t>Complexity in Development:</a:t>
            </a:r>
            <a:r>
              <a:rPr lang="en-US" sz="2000">
                <a:ea typeface="+mn-lt"/>
                <a:cs typeface="+mn-lt"/>
              </a:rPr>
              <a:t> Developing and deploying effective AI chatbots requires significant expertise in artificial intelligence, natural language processing, and machine learning, which can be complex and costly.</a:t>
            </a:r>
            <a:endParaRPr lang="en-US" sz="2000"/>
          </a:p>
          <a:p>
            <a:pPr marL="285750" indent="-285750">
              <a:buFont typeface="Arial" panose="020B0604020202020204"/>
              <a:buChar char="•"/>
            </a:pPr>
            <a:endParaRPr lang="en-US" sz="2000"/>
          </a:p>
          <a:p>
            <a:pPr marL="285750" indent="-285750">
              <a:buFont typeface="Arial" panose="020B0604020202020204"/>
              <a:buChar char="•"/>
            </a:pPr>
            <a:r>
              <a:rPr lang="en-US" sz="2000" b="1">
                <a:ea typeface="+mn-lt"/>
                <a:cs typeface="+mn-lt"/>
              </a:rPr>
              <a:t>Lack of Context Understanding:</a:t>
            </a:r>
            <a:r>
              <a:rPr lang="en-US" sz="2000">
                <a:ea typeface="+mn-lt"/>
                <a:cs typeface="+mn-lt"/>
              </a:rPr>
              <a:t> While AI chatbots can understand and respond based on programmed rules and algorithms, they may struggle with understanding nuanced contexts or emotions in user queries.</a:t>
            </a:r>
            <a:endParaRPr lang="en-US" sz="2000">
              <a:ea typeface="+mn-lt"/>
              <a:cs typeface="+mn-lt"/>
            </a:endParaRPr>
          </a:p>
          <a:p>
            <a:pPr marL="285750" indent="-285750">
              <a:buFont typeface="Arial" panose="020B0604020202020204"/>
              <a:buChar char="•"/>
            </a:pPr>
            <a:endParaRPr lang="en-US" sz="2000">
              <a:ea typeface="+mn-lt"/>
              <a:cs typeface="+mn-lt"/>
            </a:endParaRPr>
          </a:p>
          <a:p>
            <a:pPr marL="285750" indent="-285750">
              <a:buFont typeface="Arial" panose="020B0604020202020204"/>
              <a:buChar char="•"/>
            </a:pPr>
            <a:r>
              <a:rPr lang="en-US" sz="2000" b="1">
                <a:ea typeface="+mn-lt"/>
                <a:cs typeface="+mn-lt"/>
              </a:rPr>
              <a:t>Security and Privacy Concerns:</a:t>
            </a:r>
            <a:r>
              <a:rPr lang="en-US" sz="2000">
                <a:ea typeface="+mn-lt"/>
                <a:cs typeface="+mn-lt"/>
              </a:rPr>
              <a:t> Handling sensitive information through AI chatbots requires robust security measures to protect user data from breaches and unauthorized access.</a:t>
            </a:r>
            <a:endParaRPr lang="en-US" sz="2000">
              <a:ea typeface="+mn-lt"/>
              <a:cs typeface="+mn-lt"/>
            </a:endParaRPr>
          </a:p>
          <a:p>
            <a:pPr marL="285750" indent="-285750">
              <a:buFont typeface="Arial" panose="020B0604020202020204"/>
              <a:buChar char="•"/>
            </a:pPr>
            <a:endParaRPr lang="en-US" sz="2000">
              <a:ea typeface="+mn-lt"/>
              <a:cs typeface="+mn-lt"/>
            </a:endParaRPr>
          </a:p>
          <a:p>
            <a:pPr marL="285750" indent="-285750">
              <a:buFont typeface="Arial" panose="020B0604020202020204"/>
              <a:buChar char="•"/>
            </a:pPr>
            <a:r>
              <a:rPr lang="en-US" sz="2000" b="1">
                <a:ea typeface="+mn-lt"/>
                <a:cs typeface="+mn-lt"/>
              </a:rPr>
              <a:t>Dependency on Data Quality:</a:t>
            </a:r>
            <a:r>
              <a:rPr lang="en-US" sz="2000">
                <a:ea typeface="+mn-lt"/>
                <a:cs typeface="+mn-lt"/>
              </a:rPr>
              <a:t> The accuracy and effectiveness of AI chatbots heavily depend on the quality and relevance of the data used for training and ongoing learning.</a:t>
            </a:r>
            <a:endParaRPr lang="en-US" sz="2000">
              <a:ea typeface="+mn-lt"/>
              <a:cs typeface="+mn-lt"/>
            </a:endParaRPr>
          </a:p>
          <a:p>
            <a:pPr marL="285750" indent="-285750">
              <a:buFont typeface="Arial" panose="020B0604020202020204"/>
              <a:buChar char="•"/>
            </a:pPr>
            <a:endParaRPr lang="en-US" sz="2000">
              <a:ea typeface="+mn-lt"/>
              <a:cs typeface="+mn-lt"/>
            </a:endParaRPr>
          </a:p>
          <a:p>
            <a:endParaRPr lang="en-US" sz="2800" b="1">
              <a:ea typeface="+mn-lt"/>
              <a:cs typeface="+mn-lt"/>
            </a:endParaRPr>
          </a:p>
          <a:p>
            <a:endParaRPr lang="en-US" sz="2000">
              <a:ea typeface="+mn-lt"/>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r>
              <a:rPr lang="en-US" sz="2800" b="1" dirty="0"/>
              <a:t>HYBRID CHATBOT:</a:t>
            </a:r>
            <a:endParaRPr lang="en-US" sz="2800" b="1" dirty="0"/>
          </a:p>
          <a:p>
            <a:endParaRPr lang="en-US" sz="2800" b="1"/>
          </a:p>
          <a:p>
            <a:pPr>
              <a:buFont typeface="Arial" panose="020B0604020202020204"/>
              <a:buChar char="•"/>
            </a:pPr>
            <a:r>
              <a:rPr lang="en-US" sz="2000" dirty="0">
                <a:ea typeface="+mn-lt"/>
                <a:cs typeface="+mn-lt"/>
              </a:rPr>
              <a:t> A hybrid chatbot typically refers to a chatbot that combines elements of both rule-based and machine learning approaches. Rule-based systems follow predefined rules to generate responses based on keywords or patterns,  while machine learning models (chat gpt)  learn from data to generate responses based on context and understanding.</a:t>
            </a:r>
            <a:endParaRPr lang="en-US" sz="2000" dirty="0">
              <a:ea typeface="+mn-lt"/>
              <a:cs typeface="+mn-lt"/>
            </a:endParaRPr>
          </a:p>
          <a:p>
            <a:pPr>
              <a:buFont typeface="Arial" panose="020B0604020202020204"/>
              <a:buChar char="•"/>
            </a:pPr>
            <a:endParaRPr lang="en-US" sz="2800"/>
          </a:p>
          <a:p>
            <a:pPr>
              <a:buFont typeface="Arial" panose="020B0604020202020204"/>
              <a:buChar char="•"/>
            </a:pPr>
            <a:r>
              <a:rPr lang="en-US" sz="2000" dirty="0">
                <a:ea typeface="+mn-lt"/>
                <a:cs typeface="+mn-lt"/>
              </a:rPr>
              <a:t> Hybrid chatbots represent a powerful approach to building intelligent conversational agents that can handle diverse user queries effectively while continuously improving through machine learning capabilities.</a:t>
            </a:r>
            <a:endParaRPr lang="en-US" sz="2000" dirty="0">
              <a:ea typeface="+mn-lt"/>
              <a:cs typeface="+mn-lt"/>
            </a:endParaRPr>
          </a:p>
          <a:p>
            <a:pPr marL="457200" indent="-457200">
              <a:buFont typeface="Wingdings" panose="05000000000000000000"/>
              <a:buChar char="Ø"/>
            </a:pPr>
            <a:endParaRPr lang="en-US" sz="2800">
              <a:ea typeface="+mn-lt"/>
              <a:cs typeface="+mn-lt"/>
            </a:endParaRPr>
          </a:p>
          <a:p>
            <a:pPr marL="457200" indent="-457200">
              <a:buFont typeface="Wingdings" panose="05000000000000000000"/>
              <a:buChar char="Ø"/>
            </a:pPr>
            <a:r>
              <a:rPr lang="en-US" sz="2000" b="1" dirty="0">
                <a:ea typeface="+mn-lt"/>
                <a:cs typeface="+mn-lt"/>
              </a:rPr>
              <a:t>Example</a:t>
            </a:r>
            <a:r>
              <a:rPr lang="en-US" sz="2000" dirty="0">
                <a:ea typeface="+mn-lt"/>
                <a:cs typeface="+mn-lt"/>
              </a:rPr>
              <a:t>: Customer Support,  Healthcare Assistance,  </a:t>
            </a:r>
            <a:r>
              <a:rPr lang="en-US" sz="2000" b="1" dirty="0">
                <a:ea typeface="+mn-lt"/>
                <a:cs typeface="+mn-lt"/>
              </a:rPr>
              <a:t>Financial Services, </a:t>
            </a:r>
            <a:r>
              <a:rPr lang="en-US" sz="2000" dirty="0">
                <a:ea typeface="+mn-lt"/>
                <a:cs typeface="+mn-lt"/>
              </a:rPr>
              <a:t>E-commerce</a:t>
            </a:r>
            <a:endParaRPr lang="en-US" sz="2000" dirty="0">
              <a:ea typeface="+mn-lt"/>
              <a:cs typeface="+mn-lt"/>
            </a:endParaRPr>
          </a:p>
          <a:p>
            <a:r>
              <a:rPr lang="en-US" sz="2000" dirty="0"/>
              <a:t>                             Etc.</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r>
              <a:rPr lang="en-US" sz="2800" b="1" dirty="0"/>
              <a:t>ADVANTAGES OF Hybrid chatbot :</a:t>
            </a:r>
            <a:endParaRPr lang="en-US" sz="2800" b="1" dirty="0"/>
          </a:p>
          <a:p>
            <a:endParaRPr lang="en-US" sz="2000"/>
          </a:p>
          <a:p>
            <a:pPr marL="342900" indent="-342900">
              <a:buFont typeface="Arial" panose="020B0604020202020204"/>
              <a:buChar char="•"/>
            </a:pPr>
            <a:r>
              <a:rPr lang="en-US" sz="2000" b="1" dirty="0">
                <a:ea typeface="+mn-lt"/>
                <a:cs typeface="+mn-lt"/>
              </a:rPr>
              <a:t>Flexibility</a:t>
            </a:r>
            <a:r>
              <a:rPr lang="en-US" sz="2000" dirty="0">
                <a:ea typeface="+mn-lt"/>
                <a:cs typeface="+mn-lt"/>
              </a:rPr>
              <a:t>: Hybrid chatbots can leverage both rule-based and machine learning approaches, allowing them to handle a wider range of queries and contexts effectively.</a:t>
            </a:r>
            <a:endParaRPr lang="en-US" sz="2000" dirty="0">
              <a:ea typeface="+mn-lt"/>
              <a:cs typeface="+mn-lt"/>
            </a:endParaRPr>
          </a:p>
          <a:p>
            <a:pPr marL="342900" indent="-342900">
              <a:buFont typeface="Arial" panose="020B0604020202020204"/>
              <a:buChar char="•"/>
            </a:pPr>
            <a:endParaRPr lang="en-US" sz="2000" dirty="0"/>
          </a:p>
          <a:p>
            <a:pPr marL="342900" indent="-342900">
              <a:buFont typeface="Arial" panose="020B0604020202020204"/>
              <a:buChar char="•"/>
            </a:pPr>
            <a:r>
              <a:rPr lang="en-US" sz="2000" b="1" dirty="0">
                <a:ea typeface="+mn-lt"/>
                <a:cs typeface="+mn-lt"/>
              </a:rPr>
              <a:t>Accuracy</a:t>
            </a:r>
            <a:r>
              <a:rPr lang="en-US" sz="2000" dirty="0">
                <a:ea typeface="+mn-lt"/>
                <a:cs typeface="+mn-lt"/>
              </a:rPr>
              <a:t>: By combining rule-based logic with machine learning models, hybrid chatbots can provide more accurate responses, especially in complex or ambiguous situations.</a:t>
            </a:r>
            <a:endParaRPr lang="en-US" sz="2000" dirty="0">
              <a:ea typeface="+mn-lt"/>
              <a:cs typeface="+mn-lt"/>
            </a:endParaRPr>
          </a:p>
          <a:p>
            <a:pPr marL="342900" indent="-342900">
              <a:buFont typeface="Arial" panose="020B0604020202020204"/>
              <a:buChar char="•"/>
            </a:pPr>
            <a:endParaRPr lang="en-US" sz="2000" dirty="0"/>
          </a:p>
          <a:p>
            <a:pPr marL="342900" indent="-342900">
              <a:buFont typeface="Arial" panose="020B0604020202020204"/>
              <a:buChar char="•"/>
            </a:pPr>
            <a:r>
              <a:rPr lang="en-US" sz="2000" b="1" dirty="0">
                <a:ea typeface="+mn-lt"/>
                <a:cs typeface="+mn-lt"/>
              </a:rPr>
              <a:t>Personalization</a:t>
            </a:r>
            <a:r>
              <a:rPr lang="en-US" sz="2000" dirty="0">
                <a:ea typeface="+mn-lt"/>
                <a:cs typeface="+mn-lt"/>
              </a:rPr>
              <a:t>: Machine learning models in hybrid chatbots can learn from interactions, enabling them to personalize responses based on user history and preferences.</a:t>
            </a:r>
            <a:endParaRPr lang="en-US" sz="2000" dirty="0">
              <a:ea typeface="+mn-lt"/>
              <a:cs typeface="+mn-lt"/>
            </a:endParaRPr>
          </a:p>
          <a:p>
            <a:pPr marL="342900" indent="-342900">
              <a:buFont typeface="Arial" panose="020B0604020202020204"/>
              <a:buChar char="•"/>
            </a:pPr>
            <a:endParaRPr lang="en-US" sz="2000" dirty="0"/>
          </a:p>
          <a:p>
            <a:pPr marL="342900" indent="-342900">
              <a:buFont typeface="Arial" panose="020B0604020202020204"/>
              <a:buChar char="•"/>
            </a:pPr>
            <a:r>
              <a:rPr lang="en-US" sz="2000" b="1" dirty="0">
                <a:ea typeface="+mn-lt"/>
                <a:cs typeface="+mn-lt"/>
              </a:rPr>
              <a:t>Scalability</a:t>
            </a:r>
            <a:r>
              <a:rPr lang="en-US" sz="2000" dirty="0">
                <a:ea typeface="+mn-lt"/>
                <a:cs typeface="+mn-lt"/>
              </a:rPr>
              <a:t>: They can handle large volumes of queries efficiently, as the rule-based part can manage common queries quickly, while machine learning models can handle more unique or evolving queries.</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r>
              <a:rPr lang="en-US" sz="2800" b="1" dirty="0">
                <a:ea typeface="+mn-lt"/>
                <a:cs typeface="+mn-lt"/>
              </a:rPr>
              <a:t>Disadvantages OF Hybrid chatbot:</a:t>
            </a:r>
            <a:endParaRPr lang="en-US" sz="2800" b="1" dirty="0">
              <a:ea typeface="+mn-lt"/>
              <a:cs typeface="+mn-lt"/>
            </a:endParaRPr>
          </a:p>
          <a:p>
            <a:endParaRPr lang="en-US" sz="2800" b="1">
              <a:ea typeface="+mn-lt"/>
              <a:cs typeface="+mn-lt"/>
            </a:endParaRPr>
          </a:p>
          <a:p>
            <a:pPr marL="285750" indent="-285750">
              <a:buFont typeface="Arial" panose="020B0604020202020204"/>
              <a:buChar char="•"/>
            </a:pPr>
            <a:r>
              <a:rPr lang="en-US" sz="2000" b="1" dirty="0"/>
              <a:t>Complexity</a:t>
            </a:r>
            <a:r>
              <a:rPr lang="en-US" sz="2000" dirty="0"/>
              <a:t>: Developing and maintaining a hybrid chatbot can be more complex compared to purely rule-based or purely machine learning-based systems.</a:t>
            </a:r>
            <a:endParaRPr lang="en-US" sz="2000" dirty="0"/>
          </a:p>
          <a:p>
            <a:pPr marL="285750" indent="-285750">
              <a:buFont typeface="Arial" panose="020B0604020202020204"/>
              <a:buChar char="•"/>
            </a:pPr>
            <a:endParaRPr lang="en-US" sz="2000" dirty="0"/>
          </a:p>
          <a:p>
            <a:pPr marL="285750" indent="-285750">
              <a:buFont typeface="Arial" panose="020B0604020202020204"/>
              <a:buChar char="•"/>
            </a:pPr>
            <a:r>
              <a:rPr lang="en-US" sz="2000" b="1" dirty="0">
                <a:ea typeface="+mn-lt"/>
                <a:cs typeface="+mn-lt"/>
              </a:rPr>
              <a:t>Integration Challenges</a:t>
            </a:r>
            <a:r>
              <a:rPr lang="en-US" sz="2000" dirty="0">
                <a:ea typeface="+mn-lt"/>
                <a:cs typeface="+mn-lt"/>
              </a:rPr>
              <a:t>: Integrating different components (rules and ML models) into a cohesive system requires careful planning and development.</a:t>
            </a:r>
            <a:endParaRPr lang="en-US" sz="2000" dirty="0">
              <a:ea typeface="+mn-lt"/>
              <a:cs typeface="+mn-lt"/>
            </a:endParaRPr>
          </a:p>
          <a:p>
            <a:pPr marL="285750" indent="-285750">
              <a:buFont typeface="Arial" panose="020B0604020202020204"/>
              <a:buChar char="•"/>
            </a:pPr>
            <a:endParaRPr lang="en-US" sz="2000" dirty="0">
              <a:ea typeface="+mn-lt"/>
              <a:cs typeface="+mn-lt"/>
            </a:endParaRPr>
          </a:p>
          <a:p>
            <a:pPr marL="285750" indent="-285750">
              <a:buFont typeface="Arial" panose="020B0604020202020204"/>
              <a:buChar char="•"/>
            </a:pPr>
            <a:r>
              <a:rPr lang="en-US" sz="2000" b="1" dirty="0">
                <a:ea typeface="+mn-lt"/>
                <a:cs typeface="+mn-lt"/>
              </a:rPr>
              <a:t>Performance Variability</a:t>
            </a:r>
            <a:r>
              <a:rPr lang="en-US" sz="2000" dirty="0">
                <a:ea typeface="+mn-lt"/>
                <a:cs typeface="+mn-lt"/>
              </a:rPr>
              <a:t>: The performance of hybrid chatbots can vary depending on the quality of the rules and the data used to train the machine learning models.</a:t>
            </a:r>
            <a:endParaRPr lang="en-US" sz="2000" dirty="0">
              <a:ea typeface="+mn-lt"/>
              <a:cs typeface="+mn-lt"/>
            </a:endParaRPr>
          </a:p>
          <a:p>
            <a:pPr marL="285750" indent="-285750">
              <a:buFont typeface="Arial" panose="020B0604020202020204"/>
              <a:buChar char="•"/>
            </a:pPr>
            <a:endParaRPr lang="en-US" sz="2000" dirty="0">
              <a:ea typeface="+mn-lt"/>
              <a:cs typeface="+mn-lt"/>
            </a:endParaRPr>
          </a:p>
          <a:p>
            <a:pPr marL="285750" indent="-285750">
              <a:buFont typeface="Arial" panose="020B0604020202020204"/>
              <a:buChar char="•"/>
            </a:pPr>
            <a:r>
              <a:rPr lang="en-US" sz="2000" b="1" dirty="0">
                <a:ea typeface="+mn-lt"/>
                <a:cs typeface="+mn-lt"/>
              </a:rPr>
              <a:t>Dependency on Training Data</a:t>
            </a:r>
            <a:r>
              <a:rPr lang="en-US" sz="2000" dirty="0">
                <a:ea typeface="+mn-lt"/>
                <a:cs typeface="+mn-lt"/>
              </a:rPr>
              <a:t>: Machine learning models in hybrid chatbots require sufficient and relevant training data to perform well, which can be a limitation in some domains.</a:t>
            </a:r>
            <a:endParaRPr lang="en-US" sz="2000" dirty="0">
              <a:ea typeface="+mn-lt"/>
              <a:cs typeface="+mn-lt"/>
            </a:endParaRPr>
          </a:p>
          <a:p>
            <a:pPr marL="285750" indent="-285750">
              <a:buFont typeface="Arial" panose="020B0604020202020204"/>
              <a:buChar char="•"/>
            </a:pPr>
            <a:endParaRPr lang="en-US" sz="2000" dirty="0">
              <a:ea typeface="+mn-lt"/>
              <a:cs typeface="+mn-lt"/>
            </a:endParaRPr>
          </a:p>
          <a:p>
            <a:endParaRPr lang="en-US" sz="2800" b="1" dirty="0">
              <a:ea typeface="+mn-lt"/>
              <a:cs typeface="+mn-lt"/>
            </a:endParaRPr>
          </a:p>
          <a:p>
            <a:endParaRPr lang="en-US" sz="2000">
              <a:ea typeface="+mn-lt"/>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endParaRPr lang="en-US" sz="2000" dirty="0">
              <a:ea typeface="+mn-lt"/>
              <a:cs typeface="+mn-lt"/>
            </a:endParaRPr>
          </a:p>
          <a:p>
            <a:endParaRPr lang="en-US" sz="2800" b="1" dirty="0">
              <a:ea typeface="+mn-lt"/>
              <a:cs typeface="+mn-lt"/>
            </a:endParaRPr>
          </a:p>
          <a:p>
            <a:endParaRPr lang="en-US" sz="2000">
              <a:ea typeface="+mn-lt"/>
              <a:cs typeface="+mn-lt"/>
            </a:endParaRPr>
          </a:p>
        </p:txBody>
      </p:sp>
      <p:pic>
        <p:nvPicPr>
          <p:cNvPr id="2" name="Picture 1" descr="A screenshot of a chatbot&#10;&#10;Description automatically generated"/>
          <p:cNvPicPr>
            <a:picLocks noChangeAspect="1"/>
          </p:cNvPicPr>
          <p:nvPr/>
        </p:nvPicPr>
        <p:blipFill>
          <a:blip r:embed="rId1"/>
          <a:stretch>
            <a:fillRect/>
          </a:stretch>
        </p:blipFill>
        <p:spPr>
          <a:xfrm>
            <a:off x="1572234" y="508959"/>
            <a:ext cx="9033153" cy="584008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0" bIns="0" rtlCol="0" anchor="ctr" anchorCtr="0">
            <a:normAutofit/>
          </a:bodyPr>
          <a:lstStyle/>
          <a:p>
            <a:pPr algn="ctr"/>
            <a:r>
              <a:rPr lang="en-US"/>
              <a:t>Chatbot vs Virtual Assistent</a:t>
            </a:r>
            <a:endParaRPr lang="en-US"/>
          </a:p>
        </p:txBody>
      </p:sp>
      <p:sp>
        <p:nvSpPr>
          <p:cNvPr id="4" name="Content Placeholder 3"/>
          <p:cNvSpPr>
            <a:spLocks noGrp="1"/>
          </p:cNvSpPr>
          <p:nvPr>
            <p:ph sz="half" idx="2"/>
          </p:nvPr>
        </p:nvSpPr>
        <p:spPr/>
        <p:txBody>
          <a:bodyPr vert="horz" wrap="square" lIns="0" tIns="0" rIns="0" bIns="0" rtlCol="0" anchor="t">
            <a:normAutofit/>
          </a:bodyPr>
          <a:lstStyle/>
          <a:p>
            <a:r>
              <a:rPr lang="en-US" sz="1800" dirty="0">
                <a:ea typeface="+mn-lt"/>
                <a:cs typeface="+mn-lt"/>
              </a:rPr>
              <a:t>Automated Response</a:t>
            </a:r>
            <a:r>
              <a:rPr lang="en-US" sz="1400" dirty="0">
                <a:ea typeface="+mn-lt"/>
                <a:cs typeface="+mn-lt"/>
              </a:rPr>
              <a:t>: It operates based on predefined rules and algorithms to respond to user inputs.</a:t>
            </a:r>
            <a:endParaRPr lang="en-US" sz="1400" dirty="0">
              <a:ea typeface="+mn-lt"/>
              <a:cs typeface="+mn-lt"/>
            </a:endParaRPr>
          </a:p>
          <a:p>
            <a:r>
              <a:rPr lang="en-US" sz="1800" b="1" dirty="0">
                <a:solidFill>
                  <a:srgbClr val="FFFFFF">
                    <a:alpha val="60000"/>
                  </a:srgbClr>
                </a:solidFill>
                <a:ea typeface="+mn-lt"/>
                <a:cs typeface="+mn-lt"/>
              </a:rPr>
              <a:t>Task-Oriented:</a:t>
            </a:r>
            <a:r>
              <a:rPr lang="en-US" sz="1400" dirty="0">
                <a:solidFill>
                  <a:srgbClr val="FFFFFF">
                    <a:alpha val="60000"/>
                  </a:srgbClr>
                </a:solidFill>
                <a:ea typeface="+mn-lt"/>
                <a:cs typeface="+mn-lt"/>
              </a:rPr>
              <a:t> Chatbots are often task-oriented, focusing on specific functions such as answering FAQs, providing information, processing orders, or booking appointments.</a:t>
            </a:r>
            <a:endParaRPr lang="en-US" sz="1400" dirty="0">
              <a:solidFill>
                <a:srgbClr val="FFFFFF">
                  <a:alpha val="60000"/>
                </a:srgbClr>
              </a:solidFill>
              <a:ea typeface="+mn-lt"/>
              <a:cs typeface="+mn-lt"/>
            </a:endParaRPr>
          </a:p>
          <a:p>
            <a:r>
              <a:rPr lang="en-US" sz="1800" b="1" dirty="0">
                <a:solidFill>
                  <a:srgbClr val="FFFFFF">
                    <a:alpha val="60000"/>
                  </a:srgbClr>
                </a:solidFill>
                <a:ea typeface="+mn-lt"/>
                <a:cs typeface="+mn-lt"/>
              </a:rPr>
              <a:t>Limited Understanding:</a:t>
            </a:r>
            <a:r>
              <a:rPr lang="en-US" sz="1800" dirty="0">
                <a:solidFill>
                  <a:srgbClr val="FFFFFF">
                    <a:alpha val="60000"/>
                  </a:srgbClr>
                </a:solidFill>
                <a:ea typeface="+mn-lt"/>
                <a:cs typeface="+mn-lt"/>
              </a:rPr>
              <a:t> </a:t>
            </a:r>
            <a:r>
              <a:rPr lang="en-US" sz="1400" dirty="0">
                <a:solidFill>
                  <a:srgbClr val="FFFFFF">
                    <a:alpha val="60000"/>
                  </a:srgbClr>
                </a:solidFill>
                <a:ea typeface="+mn-lt"/>
                <a:cs typeface="+mn-lt"/>
              </a:rPr>
              <a:t>Chatbots typically have limited understanding of context and emotions. </a:t>
            </a:r>
            <a:endParaRPr lang="en-US" sz="1400" dirty="0">
              <a:solidFill>
                <a:srgbClr val="FFFFFF">
                  <a:alpha val="60000"/>
                </a:srgbClr>
              </a:solidFill>
              <a:ea typeface="+mn-lt"/>
              <a:cs typeface="+mn-lt"/>
            </a:endParaRPr>
          </a:p>
          <a:p>
            <a:r>
              <a:rPr lang="en-US" sz="1800" b="1" dirty="0">
                <a:solidFill>
                  <a:srgbClr val="FFFFFF">
                    <a:alpha val="60000"/>
                  </a:srgbClr>
                </a:solidFill>
                <a:ea typeface="+mn-lt"/>
                <a:cs typeface="+mn-lt"/>
              </a:rPr>
              <a:t>Examples:</a:t>
            </a:r>
            <a:r>
              <a:rPr lang="en-US" sz="1800" dirty="0">
                <a:solidFill>
                  <a:srgbClr val="FFFFFF">
                    <a:alpha val="60000"/>
                  </a:srgbClr>
                </a:solidFill>
                <a:ea typeface="+mn-lt"/>
                <a:cs typeface="+mn-lt"/>
              </a:rPr>
              <a:t> </a:t>
            </a:r>
            <a:r>
              <a:rPr lang="en-US" sz="1400" dirty="0">
                <a:solidFill>
                  <a:srgbClr val="FFFFFF">
                    <a:alpha val="60000"/>
                  </a:srgbClr>
                </a:solidFill>
                <a:ea typeface="+mn-lt"/>
                <a:cs typeface="+mn-lt"/>
              </a:rPr>
              <a:t>Customer service chatbots, chat assistants embedded in websites or messaging platforms, transactional bots for banking or e-commerce tasks.</a:t>
            </a:r>
            <a:endParaRPr lang="en-US" sz="1400" dirty="0">
              <a:solidFill>
                <a:srgbClr val="FFFFFF">
                  <a:alpha val="60000"/>
                </a:srgbClr>
              </a:solidFill>
            </a:endParaRPr>
          </a:p>
        </p:txBody>
      </p:sp>
      <p:sp>
        <p:nvSpPr>
          <p:cNvPr id="5" name="Text Placeholder 4"/>
          <p:cNvSpPr>
            <a:spLocks noGrp="1"/>
          </p:cNvSpPr>
          <p:nvPr>
            <p:ph type="body" sz="quarter" idx="3"/>
          </p:nvPr>
        </p:nvSpPr>
        <p:spPr/>
        <p:txBody>
          <a:bodyPr/>
          <a:lstStyle/>
          <a:p>
            <a:pPr marL="0" indent="0" algn="ctr">
              <a:buNone/>
            </a:pPr>
            <a:r>
              <a:rPr lang="en-US"/>
              <a:t>  VIRTUAL ASSISTANT </a:t>
            </a:r>
            <a:endParaRPr lang="en-US" sz="2000"/>
          </a:p>
        </p:txBody>
      </p:sp>
      <p:sp>
        <p:nvSpPr>
          <p:cNvPr id="6" name="Content Placeholder 5"/>
          <p:cNvSpPr>
            <a:spLocks noGrp="1"/>
          </p:cNvSpPr>
          <p:nvPr>
            <p:ph sz="quarter" idx="4"/>
          </p:nvPr>
        </p:nvSpPr>
        <p:spPr>
          <a:xfrm>
            <a:off x="6111382" y="2577270"/>
            <a:ext cx="5695182" cy="4148158"/>
          </a:xfrm>
        </p:spPr>
        <p:txBody>
          <a:bodyPr vert="horz" wrap="square" lIns="0" tIns="0" rIns="0" bIns="0" rtlCol="0" anchor="t">
            <a:normAutofit/>
          </a:bodyPr>
          <a:lstStyle/>
          <a:p>
            <a:r>
              <a:rPr lang="en-US" sz="1800" b="1" dirty="0">
                <a:ea typeface="+mn-lt"/>
                <a:cs typeface="+mn-lt"/>
              </a:rPr>
              <a:t>Enhanced Functionality:</a:t>
            </a:r>
            <a:r>
              <a:rPr lang="en-US" sz="1800" dirty="0">
                <a:ea typeface="+mn-lt"/>
                <a:cs typeface="+mn-lt"/>
              </a:rPr>
              <a:t> </a:t>
            </a:r>
            <a:r>
              <a:rPr lang="en-US" sz="1400" dirty="0">
                <a:ea typeface="+mn-lt"/>
                <a:cs typeface="+mn-lt"/>
              </a:rPr>
              <a:t>A  virtual assistant, also known as a virtual assistant or intelligent assistant, goes beyond basic responses.</a:t>
            </a:r>
            <a:endParaRPr lang="en-US" sz="1400" dirty="0">
              <a:ea typeface="+mn-lt"/>
              <a:cs typeface="+mn-lt"/>
            </a:endParaRPr>
          </a:p>
          <a:p>
            <a:r>
              <a:rPr lang="en-US" sz="1800" b="1" dirty="0">
                <a:solidFill>
                  <a:srgbClr val="FFFFFF">
                    <a:alpha val="60000"/>
                  </a:srgbClr>
                </a:solidFill>
                <a:ea typeface="+mn-lt"/>
                <a:cs typeface="+mn-lt"/>
              </a:rPr>
              <a:t>Contextual Awareness:</a:t>
            </a:r>
            <a:r>
              <a:rPr lang="en-US" sz="1400" dirty="0">
                <a:solidFill>
                  <a:srgbClr val="FFFFFF">
                    <a:alpha val="60000"/>
                  </a:srgbClr>
                </a:solidFill>
                <a:ea typeface="+mn-lt"/>
                <a:cs typeface="+mn-lt"/>
              </a:rPr>
              <a:t> Unlike chatbots,  virtual assistants can understand context, learn from interactions, and provide more personalized responses over time.</a:t>
            </a:r>
            <a:endParaRPr lang="en-US" sz="1400" dirty="0">
              <a:solidFill>
                <a:srgbClr val="FFFFFF">
                  <a:alpha val="60000"/>
                </a:srgbClr>
              </a:solidFill>
              <a:ea typeface="+mn-lt"/>
              <a:cs typeface="+mn-lt"/>
            </a:endParaRPr>
          </a:p>
          <a:p>
            <a:r>
              <a:rPr lang="en-US" sz="1800" dirty="0">
                <a:solidFill>
                  <a:srgbClr val="FFFFFF">
                    <a:alpha val="60000"/>
                  </a:srgbClr>
                </a:solidFill>
                <a:ea typeface="+mn-lt"/>
                <a:cs typeface="+mn-lt"/>
              </a:rPr>
              <a:t>Multifunctional: Virtual assistants can perform a wide range of tasks beyond basic information retrieval, such as scheduling appointments, making recommendations, managing tasks, and interfacing with other applications or services.</a:t>
            </a:r>
            <a:endParaRPr lang="en-US" sz="1800" dirty="0">
              <a:solidFill>
                <a:srgbClr val="FFFFFF">
                  <a:alpha val="60000"/>
                </a:srgbClr>
              </a:solidFill>
            </a:endParaRPr>
          </a:p>
        </p:txBody>
      </p:sp>
      <p:sp>
        <p:nvSpPr>
          <p:cNvPr id="8" name="Text Placeholder 7"/>
          <p:cNvSpPr>
            <a:spLocks noGrp="1"/>
          </p:cNvSpPr>
          <p:nvPr>
            <p:ph type="body" idx="1"/>
          </p:nvPr>
        </p:nvSpPr>
        <p:spPr/>
        <p:txBody>
          <a:bodyPr/>
          <a:lstStyle/>
          <a:p>
            <a:pPr algn="ctr"/>
            <a:r>
              <a:rPr lang="en-US" sz="1600"/>
              <a:t>CHATBOT</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6449" y="1010627"/>
            <a:ext cx="7102351" cy="5125329"/>
          </a:xfrm>
          <a:prstGeom prst="rect">
            <a:avLst/>
          </a:prstGeom>
        </p:spPr>
        <p:txBody>
          <a:bodyPr rot="0" spcFirstLastPara="0" vertOverflow="overflow" horzOverflow="overflow" vert="horz" wrap="square" lIns="0" tIns="0" rIns="0" bIns="0" numCol="1" spcCol="0" rtlCol="0" fromWordArt="0" anchor="t" anchorCtr="0" forceAA="0" compatLnSpc="1">
            <a:normAutofit fontScale="92500" lnSpcReduction="10000"/>
          </a:bodyPr>
          <a:lstStyle/>
          <a:p>
            <a:pPr indent="-228600">
              <a:spcAft>
                <a:spcPts val="800"/>
              </a:spcAft>
              <a:buFont typeface="Arial" panose="020B0604020202020204" pitchFamily="34" charset="0"/>
              <a:buChar char="•"/>
            </a:pPr>
            <a:endParaRPr lang="en-US" sz="600">
              <a:solidFill>
                <a:schemeClr val="tx1">
                  <a:alpha val="60000"/>
                </a:schemeClr>
              </a:solidFill>
            </a:endParaRPr>
          </a:p>
          <a:p>
            <a:pPr indent="-228600">
              <a:spcAft>
                <a:spcPts val="800"/>
              </a:spcAft>
              <a:buFont typeface="Arial" panose="020B0604020202020204" pitchFamily="34" charset="0"/>
              <a:buChar char="•"/>
            </a:pPr>
            <a:r>
              <a:rPr lang="en-US" b="1" dirty="0">
                <a:solidFill>
                  <a:schemeClr val="tx1">
                    <a:alpha val="60000"/>
                  </a:schemeClr>
                </a:solidFill>
              </a:rPr>
              <a:t>Travel Buddy AI(tourism guide):</a:t>
            </a:r>
            <a:endParaRPr lang="en-US" b="1" dirty="0">
              <a:solidFill>
                <a:schemeClr val="tx1">
                  <a:alpha val="60000"/>
                </a:schemeClr>
              </a:solidFill>
            </a:endParaRPr>
          </a:p>
          <a:p>
            <a:pPr indent="-228600">
              <a:spcAft>
                <a:spcPts val="800"/>
              </a:spcAft>
              <a:buFont typeface="Arial" panose="020B0604020202020204" pitchFamily="34" charset="0"/>
              <a:buChar char="•"/>
            </a:pPr>
            <a:endParaRPr lang="en-US" sz="1600" b="1" dirty="0">
              <a:solidFill>
                <a:schemeClr val="tx1">
                  <a:alpha val="60000"/>
                </a:schemeClr>
              </a:solidFill>
            </a:endParaRPr>
          </a:p>
          <a:p>
            <a:pPr algn="ctr">
              <a:spcAft>
                <a:spcPts val="800"/>
              </a:spcAft>
            </a:pPr>
            <a:r>
              <a:rPr lang="en-US" sz="1600" dirty="0">
                <a:solidFill>
                  <a:schemeClr val="tx1">
                    <a:alpha val="60000"/>
                  </a:schemeClr>
                </a:solidFill>
              </a:rPr>
              <a:t>   A tourism guide chatbot is designed to assist travelers by providing        information,  recommendations, and support related to travel destinations, activities,  accommodations, and more. Here are some key features :</a:t>
            </a:r>
            <a:endParaRPr lang="en-US">
              <a:solidFill>
                <a:schemeClr val="tx1">
                  <a:alpha val="60000"/>
                </a:schemeClr>
              </a:solidFill>
            </a:endParaRPr>
          </a:p>
          <a:p>
            <a:pPr indent="-228600" algn="ctr">
              <a:spcAft>
                <a:spcPts val="800"/>
              </a:spcAft>
              <a:buFont typeface="Arial" panose="020B0604020202020204" pitchFamily="34" charset="0"/>
              <a:buChar char="•"/>
            </a:pPr>
            <a:endParaRPr lang="en-US" sz="1400" b="1" dirty="0">
              <a:solidFill>
                <a:srgbClr val="FFFFFF">
                  <a:alpha val="60000"/>
                </a:srgbClr>
              </a:solidFill>
            </a:endParaRPr>
          </a:p>
          <a:p>
            <a:pPr marL="457200" indent="-228600">
              <a:spcAft>
                <a:spcPts val="800"/>
              </a:spcAft>
              <a:buFont typeface="Arial" panose="020B0604020202020204" pitchFamily="34" charset="0"/>
              <a:buChar char="•"/>
            </a:pPr>
            <a:r>
              <a:rPr lang="en-US" sz="1400" dirty="0">
                <a:solidFill>
                  <a:schemeClr val="tx1">
                    <a:alpha val="60000"/>
                  </a:schemeClr>
                </a:solidFill>
              </a:rPr>
              <a:t>Destination Information</a:t>
            </a:r>
            <a:endParaRPr lang="en-US" sz="1400" dirty="0">
              <a:solidFill>
                <a:schemeClr val="tx1">
                  <a:alpha val="60000"/>
                </a:schemeClr>
              </a:solidFill>
            </a:endParaRPr>
          </a:p>
          <a:p>
            <a:pPr marL="457200" indent="-228600">
              <a:spcAft>
                <a:spcPts val="800"/>
              </a:spcAft>
              <a:buFont typeface="Arial" panose="020B0604020202020204" pitchFamily="34" charset="0"/>
              <a:buChar char="•"/>
            </a:pPr>
            <a:endParaRPr lang="en-US" sz="1400" dirty="0">
              <a:solidFill>
                <a:schemeClr val="tx1">
                  <a:alpha val="60000"/>
                </a:schemeClr>
              </a:solidFill>
            </a:endParaRPr>
          </a:p>
          <a:p>
            <a:pPr marL="457200" indent="-228600">
              <a:spcAft>
                <a:spcPts val="800"/>
              </a:spcAft>
              <a:buFont typeface="Arial" panose="020B0604020202020204" pitchFamily="34" charset="0"/>
              <a:buChar char="•"/>
            </a:pPr>
            <a:r>
              <a:rPr lang="en-US" sz="1400" dirty="0">
                <a:solidFill>
                  <a:schemeClr val="tx1">
                    <a:alpha val="60000"/>
                  </a:schemeClr>
                </a:solidFill>
              </a:rPr>
              <a:t>Travel Planning Assistance</a:t>
            </a:r>
            <a:endParaRPr lang="en-US" sz="1400" dirty="0">
              <a:solidFill>
                <a:schemeClr val="tx1">
                  <a:alpha val="60000"/>
                </a:schemeClr>
              </a:solidFill>
            </a:endParaRPr>
          </a:p>
          <a:p>
            <a:pPr marL="457200" indent="-228600">
              <a:spcAft>
                <a:spcPts val="800"/>
              </a:spcAft>
              <a:buFont typeface="Arial" panose="020B0604020202020204" pitchFamily="34" charset="0"/>
              <a:buChar char="•"/>
            </a:pPr>
            <a:endParaRPr lang="en-US" sz="1400" dirty="0">
              <a:solidFill>
                <a:schemeClr val="tx1">
                  <a:alpha val="60000"/>
                </a:schemeClr>
              </a:solidFill>
            </a:endParaRPr>
          </a:p>
          <a:p>
            <a:pPr marL="457200" indent="-228600">
              <a:spcAft>
                <a:spcPts val="800"/>
              </a:spcAft>
              <a:buFont typeface="Arial" panose="020B0604020202020204" pitchFamily="34" charset="0"/>
              <a:buChar char="•"/>
            </a:pPr>
            <a:r>
              <a:rPr lang="en-US" sz="1400" dirty="0">
                <a:solidFill>
                  <a:schemeClr val="tx1">
                    <a:alpha val="60000"/>
                  </a:schemeClr>
                </a:solidFill>
              </a:rPr>
              <a:t>Transportation Information</a:t>
            </a:r>
            <a:endParaRPr lang="en-US" sz="1400" dirty="0">
              <a:solidFill>
                <a:schemeClr val="tx1">
                  <a:alpha val="60000"/>
                </a:schemeClr>
              </a:solidFill>
            </a:endParaRPr>
          </a:p>
          <a:p>
            <a:pPr marL="457200" indent="-228600">
              <a:spcAft>
                <a:spcPts val="800"/>
              </a:spcAft>
              <a:buFont typeface="Arial" panose="020B0604020202020204" pitchFamily="34" charset="0"/>
              <a:buChar char="•"/>
            </a:pPr>
            <a:endParaRPr lang="en-US" sz="1400" dirty="0">
              <a:solidFill>
                <a:schemeClr val="tx1">
                  <a:alpha val="60000"/>
                </a:schemeClr>
              </a:solidFill>
            </a:endParaRPr>
          </a:p>
          <a:p>
            <a:pPr marL="457200" indent="-228600">
              <a:spcAft>
                <a:spcPts val="800"/>
              </a:spcAft>
              <a:buFont typeface="Arial" panose="020B0604020202020204" pitchFamily="34" charset="0"/>
              <a:buChar char="•"/>
            </a:pPr>
            <a:r>
              <a:rPr lang="en-US" sz="1400" dirty="0">
                <a:solidFill>
                  <a:schemeClr val="tx1">
                    <a:alpha val="60000"/>
                  </a:schemeClr>
                </a:solidFill>
              </a:rPr>
              <a:t>Interactive Map Integration</a:t>
            </a:r>
            <a:endParaRPr lang="en-US" sz="1400" dirty="0">
              <a:solidFill>
                <a:schemeClr val="tx1">
                  <a:alpha val="60000"/>
                </a:schemeClr>
              </a:solidFill>
            </a:endParaRPr>
          </a:p>
          <a:p>
            <a:pPr marL="457200" indent="-228600">
              <a:spcAft>
                <a:spcPts val="800"/>
              </a:spcAft>
              <a:buFont typeface="Arial" panose="020B0604020202020204" pitchFamily="34" charset="0"/>
              <a:buChar char="•"/>
            </a:pPr>
            <a:endParaRPr lang="en-US" sz="1400" dirty="0">
              <a:solidFill>
                <a:schemeClr val="tx1">
                  <a:alpha val="60000"/>
                </a:schemeClr>
              </a:solidFill>
            </a:endParaRPr>
          </a:p>
          <a:p>
            <a:pPr marL="457200" indent="-228600">
              <a:spcAft>
                <a:spcPts val="800"/>
              </a:spcAft>
              <a:buFont typeface="Arial" panose="020B0604020202020204" pitchFamily="34" charset="0"/>
              <a:buChar char="•"/>
            </a:pPr>
            <a:r>
              <a:rPr lang="en-US" sz="1400" dirty="0">
                <a:solidFill>
                  <a:schemeClr val="tx1">
                    <a:alpha val="60000"/>
                  </a:schemeClr>
                </a:solidFill>
              </a:rPr>
              <a:t>Real-Time Updates and Notifications</a:t>
            </a:r>
            <a:endParaRPr lang="en-US" sz="1400" dirty="0">
              <a:solidFill>
                <a:schemeClr val="tx1">
                  <a:alpha val="60000"/>
                </a:schemeClr>
              </a:solidFill>
            </a:endParaRPr>
          </a:p>
          <a:p>
            <a:pPr marL="457200" indent="-228600">
              <a:spcAft>
                <a:spcPts val="800"/>
              </a:spcAft>
              <a:buFont typeface="Arial" panose="020B0604020202020204" pitchFamily="34" charset="0"/>
              <a:buChar char="•"/>
            </a:pPr>
            <a:endParaRPr lang="en-US" sz="1400" dirty="0">
              <a:solidFill>
                <a:schemeClr val="tx1">
                  <a:alpha val="60000"/>
                </a:schemeClr>
              </a:solidFill>
            </a:endParaRPr>
          </a:p>
          <a:p>
            <a:pPr marL="457200" indent="-228600">
              <a:spcAft>
                <a:spcPts val="800"/>
              </a:spcAft>
              <a:buFont typeface="Arial" panose="020B0604020202020204" pitchFamily="34" charset="0"/>
              <a:buChar char="•"/>
            </a:pPr>
            <a:r>
              <a:rPr lang="en-US" sz="1400" dirty="0">
                <a:solidFill>
                  <a:schemeClr val="tx1">
                    <a:alpha val="60000"/>
                  </a:schemeClr>
                </a:solidFill>
              </a:rPr>
              <a:t>Feedback and Reviews</a:t>
            </a:r>
            <a:endParaRPr lang="en-US" sz="1400" dirty="0">
              <a:solidFill>
                <a:schemeClr val="tx1">
                  <a:alpha val="60000"/>
                </a:schemeClr>
              </a:solidFill>
            </a:endParaRPr>
          </a:p>
          <a:p>
            <a:pPr marL="457200" indent="-228600">
              <a:spcAft>
                <a:spcPts val="800"/>
              </a:spcAft>
              <a:buFont typeface="Arial" panose="020B0604020202020204" pitchFamily="34" charset="0"/>
              <a:buChar char="•"/>
            </a:pPr>
            <a:endParaRPr lang="en-US" sz="600">
              <a:solidFill>
                <a:schemeClr val="tx1">
                  <a:alpha val="60000"/>
                </a:schemeClr>
              </a:solidFill>
            </a:endParaRPr>
          </a:p>
          <a:p>
            <a:pPr marL="457200" indent="-228600">
              <a:spcAft>
                <a:spcPts val="800"/>
              </a:spcAft>
              <a:buFont typeface="Arial" panose="020B0604020202020204" pitchFamily="34" charset="0"/>
              <a:buChar char="•"/>
            </a:pPr>
            <a:endParaRPr lang="en-US" sz="600">
              <a:solidFill>
                <a:schemeClr val="tx1">
                  <a:alpha val="60000"/>
                </a:schemeClr>
              </a:solidFill>
            </a:endParaRPr>
          </a:p>
          <a:p>
            <a:pPr indent="-228600">
              <a:spcAft>
                <a:spcPts val="800"/>
              </a:spcAft>
              <a:buFont typeface="Arial" panose="020B0604020202020204" pitchFamily="34" charset="0"/>
              <a:buChar char="•"/>
            </a:pPr>
            <a:endParaRPr lang="en-US" sz="600" b="1">
              <a:solidFill>
                <a:schemeClr val="tx1">
                  <a:alpha val="60000"/>
                </a:schemeClr>
              </a:solidFill>
            </a:endParaRPr>
          </a:p>
          <a:p>
            <a:pPr indent="-228600">
              <a:spcAft>
                <a:spcPts val="800"/>
              </a:spcAft>
              <a:buFont typeface="Arial" panose="020B0604020202020204" pitchFamily="34" charset="0"/>
              <a:buChar char="•"/>
            </a:pPr>
            <a:endParaRPr lang="en-US" sz="600">
              <a:solidFill>
                <a:schemeClr val="tx1">
                  <a:alpha val="60000"/>
                </a:schemeClr>
              </a:solidFill>
            </a:endParaRPr>
          </a:p>
        </p:txBody>
      </p:sp>
      <p:pic>
        <p:nvPicPr>
          <p:cNvPr id="2" name="Picture 1" descr="Chatbot that Delights Travelers"/>
          <p:cNvPicPr>
            <a:picLocks noChangeAspect="1"/>
          </p:cNvPicPr>
          <p:nvPr/>
        </p:nvPicPr>
        <p:blipFill rotWithShape="1">
          <a:blip r:embed="rId1"/>
          <a:srcRect l="32297" r="14457"/>
          <a:stretch>
            <a:fillRect/>
          </a:stretch>
        </p:blipFill>
        <p:spPr>
          <a:xfrm>
            <a:off x="7413924" y="1006579"/>
            <a:ext cx="4657936" cy="4600426"/>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74" name="Group 73"/>
          <p:cNvGrpSpPr>
            <a:grpSpLocks noGrp="1" noRot="1" noChangeAspect="1" noMove="1" noResize="1" noUngrp="1"/>
          </p:cNvGrpSpPr>
          <p:nvPr/>
        </p:nvGrpSpPr>
        <p:grpSpPr>
          <a:xfrm>
            <a:off x="10822156" y="4143453"/>
            <a:ext cx="734257" cy="760506"/>
            <a:chOff x="5243759" y="1363788"/>
            <a:chExt cx="734257" cy="760506"/>
          </a:xfrm>
        </p:grpSpPr>
        <p:sp>
          <p:nvSpPr>
            <p:cNvPr id="79"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80"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81"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75" name="Oval 74"/>
          <p:cNvSpPr>
            <a:spLocks noGrp="1" noRot="1" noChangeAspect="1" noMove="1" noResize="1" noEditPoints="1" noAdjustHandles="1" noChangeArrowheads="1" noChangeShapeType="1" noTextEdit="1"/>
          </p:cNvSpPr>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80840" y="648579"/>
            <a:ext cx="10821359"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r>
              <a:rPr lang="en-US" sz="2800" b="1">
                <a:ea typeface="+mn-lt"/>
                <a:cs typeface="+mn-lt"/>
              </a:rPr>
              <a:t>AI Buddy:</a:t>
            </a:r>
            <a:endParaRPr lang="en-US" sz="2800" b="1">
              <a:ea typeface="+mn-lt"/>
              <a:cs typeface="+mn-lt"/>
            </a:endParaRPr>
          </a:p>
          <a:p>
            <a:endParaRPr lang="en-US" sz="2800" b="1" dirty="0">
              <a:ea typeface="+mn-lt"/>
              <a:cs typeface="+mn-lt"/>
            </a:endParaRPr>
          </a:p>
          <a:p>
            <a:endParaRPr lang="en-US" sz="2800" b="1" dirty="0">
              <a:ea typeface="+mn-lt"/>
              <a:cs typeface="+mn-lt"/>
            </a:endParaRPr>
          </a:p>
          <a:p>
            <a:endParaRPr lang="en-US" sz="2800" b="1" dirty="0">
              <a:ea typeface="+mn-lt"/>
              <a:cs typeface="+mn-lt"/>
            </a:endParaRPr>
          </a:p>
          <a:p>
            <a:endParaRPr lang="en-US" sz="2800" b="1" dirty="0">
              <a:ea typeface="+mn-lt"/>
              <a:cs typeface="+mn-lt"/>
            </a:endParaRPr>
          </a:p>
          <a:p>
            <a:pPr marL="457200" indent="-457200">
              <a:buAutoNum type="arabicPeriod"/>
            </a:pPr>
            <a:endParaRPr lang="en-US" sz="2000" dirty="0">
              <a:ea typeface="+mn-lt"/>
              <a:cs typeface="+mn-lt"/>
            </a:endParaRPr>
          </a:p>
          <a:p>
            <a:endParaRPr lang="en-US" sz="2800" b="1" dirty="0">
              <a:ea typeface="+mn-lt"/>
              <a:cs typeface="+mn-lt"/>
            </a:endParaRPr>
          </a:p>
          <a:p>
            <a:endParaRPr lang="en-US" sz="2000">
              <a:ea typeface="+mn-lt"/>
              <a:cs typeface="+mn-lt"/>
            </a:endParaRPr>
          </a:p>
        </p:txBody>
      </p:sp>
      <p:sp>
        <p:nvSpPr>
          <p:cNvPr id="3" name="Rectangle: Rounded Corners 2"/>
          <p:cNvSpPr/>
          <p:nvPr/>
        </p:nvSpPr>
        <p:spPr>
          <a:xfrm flipH="1">
            <a:off x="7497631" y="802257"/>
            <a:ext cx="3709360" cy="488830"/>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Data Loading and</a:t>
            </a:r>
            <a:endParaRPr lang="en-US" dirty="0"/>
          </a:p>
          <a:p>
            <a:pPr algn="ctr"/>
            <a:r>
              <a:rPr lang="en-US" dirty="0"/>
              <a:t> preprocessing</a:t>
            </a:r>
            <a:endParaRPr lang="en-US" dirty="0"/>
          </a:p>
        </p:txBody>
      </p:sp>
      <p:sp>
        <p:nvSpPr>
          <p:cNvPr id="6" name="Arrow: Down 5"/>
          <p:cNvSpPr/>
          <p:nvPr/>
        </p:nvSpPr>
        <p:spPr>
          <a:xfrm>
            <a:off x="9293202" y="1344123"/>
            <a:ext cx="201284" cy="3738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p:cNvSpPr/>
          <p:nvPr/>
        </p:nvSpPr>
        <p:spPr>
          <a:xfrm flipH="1">
            <a:off x="7454499" y="1765537"/>
            <a:ext cx="3752492" cy="575095"/>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Tokenization and Vectorization</a:t>
            </a:r>
            <a:endParaRPr lang="en-US" dirty="0"/>
          </a:p>
        </p:txBody>
      </p:sp>
      <p:sp>
        <p:nvSpPr>
          <p:cNvPr id="9" name="Rectangle: Rounded Corners 8"/>
          <p:cNvSpPr/>
          <p:nvPr/>
        </p:nvSpPr>
        <p:spPr>
          <a:xfrm flipH="1">
            <a:off x="7425743" y="3821501"/>
            <a:ext cx="3925020" cy="575095"/>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Training and saving the model</a:t>
            </a:r>
            <a:endParaRPr lang="en-US" dirty="0"/>
          </a:p>
        </p:txBody>
      </p:sp>
      <p:sp>
        <p:nvSpPr>
          <p:cNvPr id="10" name="Arrow: Down 9"/>
          <p:cNvSpPr/>
          <p:nvPr/>
        </p:nvSpPr>
        <p:spPr>
          <a:xfrm>
            <a:off x="9336336" y="3400083"/>
            <a:ext cx="172527" cy="402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p:nvSpPr>
        <p:spPr>
          <a:xfrm flipH="1">
            <a:off x="7368232" y="4799160"/>
            <a:ext cx="3939398" cy="56071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User Interface Function</a:t>
            </a:r>
            <a:endParaRPr lang="en-US" dirty="0"/>
          </a:p>
        </p:txBody>
      </p:sp>
      <p:sp>
        <p:nvSpPr>
          <p:cNvPr id="12" name="Arrow: Down 11"/>
          <p:cNvSpPr/>
          <p:nvPr/>
        </p:nvSpPr>
        <p:spPr>
          <a:xfrm>
            <a:off x="9336333" y="4392120"/>
            <a:ext cx="172528" cy="4025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p:cNvSpPr/>
          <p:nvPr/>
        </p:nvSpPr>
        <p:spPr>
          <a:xfrm flipH="1">
            <a:off x="7353855" y="5863083"/>
            <a:ext cx="3939398" cy="56071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Usage (Testing)</a:t>
            </a:r>
            <a:endParaRPr lang="en-US" dirty="0"/>
          </a:p>
        </p:txBody>
      </p:sp>
      <p:sp>
        <p:nvSpPr>
          <p:cNvPr id="14" name="Arrow: Down 13"/>
          <p:cNvSpPr/>
          <p:nvPr/>
        </p:nvSpPr>
        <p:spPr>
          <a:xfrm>
            <a:off x="9336332" y="5456043"/>
            <a:ext cx="158150" cy="4025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Understanding and Translating Chatbots ..."/>
          <p:cNvPicPr>
            <a:picLocks noChangeAspect="1"/>
          </p:cNvPicPr>
          <p:nvPr/>
        </p:nvPicPr>
        <p:blipFill>
          <a:blip r:embed="rId1"/>
          <a:stretch>
            <a:fillRect/>
          </a:stretch>
        </p:blipFill>
        <p:spPr>
          <a:xfrm>
            <a:off x="199486" y="2052368"/>
            <a:ext cx="6818461" cy="3831566"/>
          </a:xfrm>
          <a:prstGeom prst="rect">
            <a:avLst/>
          </a:prstGeom>
        </p:spPr>
      </p:pic>
      <p:sp>
        <p:nvSpPr>
          <p:cNvPr id="2" name="Rectangle: Rounded Corners 1"/>
          <p:cNvSpPr/>
          <p:nvPr/>
        </p:nvSpPr>
        <p:spPr>
          <a:xfrm flipH="1">
            <a:off x="7411366" y="2829461"/>
            <a:ext cx="3752492" cy="575095"/>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Archietucture</a:t>
            </a:r>
            <a:endParaRPr lang="en-US"/>
          </a:p>
        </p:txBody>
      </p:sp>
      <p:sp>
        <p:nvSpPr>
          <p:cNvPr id="4" name="Arrow: Down 3"/>
          <p:cNvSpPr/>
          <p:nvPr/>
        </p:nvSpPr>
        <p:spPr>
          <a:xfrm>
            <a:off x="9250069" y="2465556"/>
            <a:ext cx="201284" cy="3738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80840" y="648579"/>
            <a:ext cx="10821359"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r>
              <a:rPr lang="en-US" sz="2400" b="1" dirty="0">
                <a:ea typeface="+mn-lt"/>
                <a:cs typeface="+mn-lt"/>
              </a:rPr>
              <a:t>Data Loading and preprocessing:</a:t>
            </a:r>
            <a:endParaRPr lang="en-US" sz="2400" b="1" dirty="0">
              <a:ea typeface="+mn-lt"/>
              <a:cs typeface="+mn-lt"/>
            </a:endParaRPr>
          </a:p>
          <a:p>
            <a:pPr marL="285750" indent="-285750">
              <a:buFont typeface="Arial" panose="020B0604020202020204"/>
              <a:buChar char="•"/>
            </a:pPr>
            <a:r>
              <a:rPr lang="en-US" dirty="0">
                <a:ea typeface="+mn-lt"/>
                <a:cs typeface="+mn-lt"/>
              </a:rPr>
              <a:t>The conversational data from a CSV file into a Pandas Data Frame.</a:t>
            </a:r>
            <a:endParaRPr lang="en-US"/>
          </a:p>
          <a:p>
            <a:endParaRPr lang="en-US" dirty="0">
              <a:ea typeface="+mn-lt"/>
              <a:cs typeface="+mn-lt"/>
            </a:endParaRPr>
          </a:p>
          <a:p>
            <a:pPr marL="285750" indent="-285750">
              <a:buFont typeface="Arial" panose="020B0604020202020204"/>
              <a:buChar char="•"/>
            </a:pPr>
            <a:r>
              <a:rPr lang="en-US" dirty="0">
                <a:ea typeface="+mn-lt"/>
                <a:cs typeface="+mn-lt"/>
              </a:rPr>
              <a:t>we clean the text data, convert it to lowercase, and remove non-alphabetical characters. We also convert the cleaned text columns into lists.</a:t>
            </a:r>
            <a:endParaRPr lang="en-US" dirty="0">
              <a:ea typeface="+mn-lt"/>
              <a:cs typeface="+mn-lt"/>
            </a:endParaRPr>
          </a:p>
          <a:p>
            <a:pPr marL="285750" indent="-285750">
              <a:buFont typeface="Arial" panose="020B0604020202020204"/>
              <a:buChar char="•"/>
            </a:pPr>
            <a:endParaRPr lang="en-US" dirty="0">
              <a:ea typeface="+mn-lt"/>
              <a:cs typeface="+mn-lt"/>
            </a:endParaRPr>
          </a:p>
          <a:p>
            <a:endParaRPr lang="en-US" sz="2400" dirty="0">
              <a:ea typeface="+mn-lt"/>
              <a:cs typeface="+mn-lt"/>
            </a:endParaRPr>
          </a:p>
          <a:p>
            <a:r>
              <a:rPr lang="en-US" sz="2400" b="1" dirty="0">
                <a:ea typeface="+mn-lt"/>
                <a:cs typeface="+mn-lt"/>
              </a:rPr>
              <a:t>Training and saving the model :</a:t>
            </a:r>
            <a:endParaRPr lang="en-US" sz="2400" b="1" dirty="0">
              <a:ea typeface="+mn-lt"/>
              <a:cs typeface="+mn-lt"/>
            </a:endParaRPr>
          </a:p>
          <a:p>
            <a:pPr marL="342900" indent="-342900">
              <a:buFont typeface="Arial" panose="020B0604020202020204"/>
              <a:buChar char="•"/>
            </a:pPr>
            <a:endParaRPr lang="en-US" dirty="0">
              <a:ea typeface="+mn-lt"/>
              <a:cs typeface="+mn-lt"/>
            </a:endParaRPr>
          </a:p>
          <a:p>
            <a:pPr marL="342900" indent="-342900">
              <a:buFont typeface="Arial" panose="020B0604020202020204"/>
              <a:buChar char="•"/>
            </a:pPr>
            <a:r>
              <a:rPr lang="en-US" dirty="0">
                <a:ea typeface="+mn-lt"/>
                <a:cs typeface="+mn-lt"/>
              </a:rPr>
              <a:t>Train the model using the preprocessed and vectorized data. Use a validation split to monitor the model's performance on unseen data during training.</a:t>
            </a:r>
            <a:endParaRPr lang="en-US" dirty="0">
              <a:ea typeface="+mn-lt"/>
              <a:cs typeface="+mn-lt"/>
            </a:endParaRPr>
          </a:p>
          <a:p>
            <a:pPr marL="342900" indent="-342900">
              <a:buFont typeface="Arial" panose="020B0604020202020204"/>
              <a:buChar char="•"/>
            </a:pPr>
            <a:endParaRPr lang="en-US" dirty="0">
              <a:ea typeface="+mn-lt"/>
              <a:cs typeface="+mn-lt"/>
            </a:endParaRPr>
          </a:p>
          <a:p>
            <a:pPr marL="342900" indent="-342900">
              <a:buFont typeface="Arial" panose="020B0604020202020204"/>
              <a:buChar char="•"/>
            </a:pPr>
            <a:r>
              <a:rPr lang="en-US" dirty="0">
                <a:ea typeface="+mn-lt"/>
                <a:cs typeface="+mn-lt"/>
              </a:rPr>
              <a:t>Save the model using the </a:t>
            </a:r>
            <a:r>
              <a:rPr lang="en-US" dirty="0">
                <a:latin typeface="Consolas" panose="020B0609020204030204"/>
                <a:ea typeface="+mn-lt"/>
                <a:cs typeface="+mn-lt"/>
              </a:rPr>
              <a:t>.keras</a:t>
            </a:r>
            <a:r>
              <a:rPr lang="en-US" dirty="0">
                <a:ea typeface="+mn-lt"/>
                <a:cs typeface="+mn-lt"/>
              </a:rPr>
              <a:t> extension.</a:t>
            </a:r>
            <a:endParaRPr lang="en-US" dirty="0">
              <a:ea typeface="+mn-lt"/>
              <a:cs typeface="+mn-lt"/>
            </a:endParaRPr>
          </a:p>
          <a:p>
            <a:endParaRPr lang="en-US" sz="2800" b="1" dirty="0">
              <a:ea typeface="+mn-lt"/>
              <a:cs typeface="+mn-lt"/>
            </a:endParaRPr>
          </a:p>
          <a:p>
            <a:endParaRPr lang="en-US" sz="2800" b="1" dirty="0">
              <a:ea typeface="+mn-lt"/>
              <a:cs typeface="+mn-lt"/>
            </a:endParaRPr>
          </a:p>
          <a:p>
            <a:endParaRPr lang="en-US" sz="2000" dirty="0">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Freeform: Shape 48"/>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1" name="Oval 50"/>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61" name="Rectangle 6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4399" y="440099"/>
            <a:ext cx="6816484" cy="922816"/>
          </a:xfrm>
        </p:spPr>
        <p:txBody>
          <a:bodyPr vert="horz" wrap="square" lIns="0" tIns="0" rIns="0" bIns="0" rtlCol="0" anchor="ctr" anchorCtr="0">
            <a:normAutofit/>
          </a:bodyPr>
          <a:lstStyle/>
          <a:p>
            <a:r>
              <a:rPr lang="en-US"/>
              <a:t>Topics</a:t>
            </a:r>
            <a:endParaRPr lang="en-US"/>
          </a:p>
        </p:txBody>
      </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23330" y="1942541"/>
            <a:ext cx="11597736"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AutoNum type="arabicPeriod"/>
            </a:pPr>
            <a:r>
              <a:rPr lang="en-US" sz="2000" dirty="0"/>
              <a:t>INTRODUCTION TO CHATBOT</a:t>
            </a:r>
            <a:endParaRPr lang="en-US" sz="2000" dirty="0"/>
          </a:p>
          <a:p>
            <a:pPr marL="457200" indent="-457200">
              <a:buAutoNum type="arabicPeriod"/>
            </a:pPr>
            <a:endParaRPr lang="en-US" sz="2000"/>
          </a:p>
          <a:p>
            <a:pPr marL="457200" indent="-457200">
              <a:buAutoNum type="arabicPeriod"/>
            </a:pPr>
            <a:r>
              <a:rPr lang="en-US" sz="2000" dirty="0"/>
              <a:t>TYPES OF CHATBOTS AND USES</a:t>
            </a:r>
            <a:endParaRPr lang="en-US" sz="2000" dirty="0"/>
          </a:p>
          <a:p>
            <a:pPr marL="457200" indent="-457200">
              <a:buAutoNum type="arabicPeriod"/>
            </a:pPr>
            <a:endParaRPr lang="en-US" sz="2000"/>
          </a:p>
          <a:p>
            <a:pPr marL="457200" indent="-457200">
              <a:buAutoNum type="arabicPeriod"/>
            </a:pPr>
            <a:r>
              <a:rPr lang="en-US" sz="2000" dirty="0">
                <a:ea typeface="+mn-lt"/>
                <a:cs typeface="+mn-lt"/>
              </a:rPr>
              <a:t>DIFFERENCE BETWEEN CHATBOTS AND  VIRTUAL  ASSISTANT (VS)</a:t>
            </a:r>
            <a:endParaRPr lang="en-US" sz="2000" dirty="0"/>
          </a:p>
          <a:p>
            <a:pPr marL="457200" indent="-457200">
              <a:buAutoNum type="arabicPeriod"/>
            </a:pPr>
            <a:endParaRPr lang="en-US" sz="2000"/>
          </a:p>
          <a:p>
            <a:pPr marL="457200" indent="-457200">
              <a:buAutoNum type="arabicPeriod"/>
            </a:pPr>
            <a:r>
              <a:rPr lang="en-US" sz="2000" dirty="0"/>
              <a:t>INTORDUCING TRAVEL BUDDY(AI TOURISM GUIDE )</a:t>
            </a:r>
            <a:endParaRPr lang="en-US" sz="2000" dirty="0"/>
          </a:p>
          <a:p>
            <a:pPr marL="457200" indent="-457200">
              <a:buAutoNum type="arabicPeriod"/>
            </a:pPr>
            <a:endParaRPr lang="en-US" sz="2000"/>
          </a:p>
          <a:p>
            <a:r>
              <a:rPr lang="en-US" sz="2000" dirty="0">
                <a:ea typeface="+mn-lt"/>
                <a:cs typeface="+mn-lt"/>
              </a:rPr>
              <a:t> 5.   TRAVEL BUDDY(Chat Bot)</a:t>
            </a:r>
            <a:endParaRPr lang="en-US" sz="2000" dirty="0"/>
          </a:p>
          <a:p>
            <a:r>
              <a:rPr lang="en-US" sz="2000" dirty="0"/>
              <a:t> </a:t>
            </a:r>
            <a:endParaRPr lang="en-US" sz="2000"/>
          </a:p>
          <a:p>
            <a:r>
              <a:rPr lang="en-US" sz="2000" dirty="0">
                <a:ea typeface="+mn-lt"/>
                <a:cs typeface="+mn-lt"/>
              </a:rPr>
              <a:t> 6.    CODE EXPLINATION</a:t>
            </a:r>
            <a:endParaRPr lang="en-US" dirty="0"/>
          </a:p>
          <a:p>
            <a:pPr marL="457200" indent="-457200">
              <a:buAutoNum type="arabicPeriod"/>
            </a:pPr>
            <a:endParaRPr lang="en-US" sz="2000"/>
          </a:p>
          <a:p>
            <a:r>
              <a:rPr lang="en-US" sz="2000" dirty="0"/>
              <a:t>  </a:t>
            </a:r>
            <a:r>
              <a:rPr lang="en-US" sz="2000" dirty="0">
                <a:ea typeface="+mn-lt"/>
                <a:cs typeface="+mn-lt"/>
              </a:rPr>
              <a:t>7.   REAL TIME DEVELOPMENT (Tourism Guide)</a:t>
            </a:r>
            <a:endParaRPr lang="en-US" sz="2000" dirty="0">
              <a:ea typeface="+mn-lt"/>
              <a:cs typeface="+mn-lt"/>
            </a:endParaRPr>
          </a:p>
          <a:p>
            <a:pPr marL="457200" indent="-457200">
              <a:buAutoNum type="arabicPeriod"/>
            </a:pPr>
            <a:endParaRPr lang="en-US" sz="2000"/>
          </a:p>
          <a:p>
            <a:endParaRPr lang="en-US" sz="2000"/>
          </a:p>
          <a:p>
            <a:pPr marL="457200" indent="-457200">
              <a:buAutoNum type="arabicPeriod"/>
            </a:pPr>
            <a:endParaRPr lang="en-US" sz="2000"/>
          </a:p>
          <a:p>
            <a:pPr marL="457200" indent="-457200">
              <a:buAutoNum type="arabicPeriod"/>
            </a:pPr>
            <a:endParaRPr lang="en-US" sz="2000"/>
          </a:p>
          <a:p>
            <a:pPr marL="457200" indent="-457200">
              <a:buAutoNum type="arabicPeriod"/>
            </a:pPr>
            <a:endParaRPr lang="en-US" sz="2000"/>
          </a:p>
          <a:p>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80840" y="648579"/>
            <a:ext cx="10821359" cy="6832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r>
              <a:rPr lang="en-US" sz="2400" b="1" dirty="0">
                <a:ea typeface="+mn-lt"/>
                <a:cs typeface="+mn-lt"/>
              </a:rPr>
              <a:t>  MODEL ARCHITUCTURE:</a:t>
            </a:r>
            <a:endParaRPr lang="en-US" sz="2400" b="1" dirty="0">
              <a:ea typeface="+mn-lt"/>
              <a:cs typeface="+mn-lt"/>
            </a:endParaRPr>
          </a:p>
          <a:p>
            <a:pPr marL="342900" indent="-342900">
              <a:buFont typeface="Arial" panose="020B0604020202020204"/>
              <a:buChar char="•"/>
            </a:pPr>
            <a:r>
              <a:rPr lang="en-US" dirty="0">
                <a:ea typeface="+mn-lt"/>
                <a:cs typeface="+mn-lt"/>
              </a:rPr>
              <a:t>This step focuses on defining the neural network model, including the encoder and decoder components.</a:t>
            </a:r>
            <a:endParaRPr lang="en-US" b="1" dirty="0">
              <a:ea typeface="+mn-lt"/>
              <a:cs typeface="+mn-lt"/>
            </a:endParaRPr>
          </a:p>
          <a:p>
            <a:pPr marL="342900" indent="-342900">
              <a:buFont typeface="Arial" panose="020B0604020202020204"/>
              <a:buChar char="•"/>
            </a:pPr>
            <a:endParaRPr lang="en-US" dirty="0">
              <a:ea typeface="+mn-lt"/>
              <a:cs typeface="+mn-lt"/>
            </a:endParaRPr>
          </a:p>
          <a:p>
            <a:pPr marL="285750" indent="-285750">
              <a:buFont typeface="Arial" panose="020B0604020202020204"/>
              <a:buChar char="•"/>
            </a:pPr>
            <a:r>
              <a:rPr lang="en-US" dirty="0">
                <a:ea typeface="+mn-lt"/>
                <a:cs typeface="+mn-lt"/>
              </a:rPr>
              <a:t>This architecture is designed to handle sequence-to-sequence tasks effectively, learning to map input sequences to corresponding output sequences.</a:t>
            </a:r>
            <a:endParaRPr lang="en-US" dirty="0">
              <a:ea typeface="+mn-lt"/>
              <a:cs typeface="+mn-lt"/>
            </a:endParaRPr>
          </a:p>
          <a:p>
            <a:r>
              <a:rPr lang="en-US" dirty="0">
                <a:ea typeface="+mn-lt"/>
                <a:cs typeface="+mn-lt"/>
              </a:rPr>
              <a:t> </a:t>
            </a:r>
            <a:endParaRPr lang="en-US" dirty="0">
              <a:ea typeface="+mn-lt"/>
              <a:cs typeface="+mn-lt"/>
            </a:endParaRPr>
          </a:p>
          <a:p>
            <a:endParaRPr lang="en-US" sz="2400" dirty="0">
              <a:ea typeface="+mn-lt"/>
              <a:cs typeface="+mn-lt"/>
            </a:endParaRPr>
          </a:p>
          <a:p>
            <a:r>
              <a:rPr lang="en-US" dirty="0">
                <a:ea typeface="+mn-lt"/>
                <a:cs typeface="+mn-lt"/>
              </a:rPr>
              <a:t>  </a:t>
            </a:r>
            <a:r>
              <a:rPr lang="en-US" sz="2800" b="1" dirty="0">
                <a:ea typeface="+mn-lt"/>
                <a:cs typeface="+mn-lt"/>
              </a:rPr>
              <a:t>Training and saving the model:</a:t>
            </a:r>
            <a:endParaRPr lang="en-US" sz="2800" b="1"/>
          </a:p>
          <a:p>
            <a:pPr marL="342900" indent="-342900">
              <a:buFont typeface="Arial" panose="020B0604020202020204"/>
              <a:buChar char="•"/>
            </a:pPr>
            <a:r>
              <a:rPr lang="en-US" dirty="0">
                <a:ea typeface="+mn-lt"/>
                <a:cs typeface="+mn-lt"/>
              </a:rPr>
              <a:t>This step focuses on converting the preprocessed text data into a format that can be fed into the neural network.</a:t>
            </a:r>
            <a:endParaRPr lang="en-US" b="1" dirty="0">
              <a:ea typeface="+mn-lt"/>
              <a:cs typeface="+mn-lt"/>
            </a:endParaRPr>
          </a:p>
          <a:p>
            <a:pPr marL="342900" indent="-342900">
              <a:buFont typeface="Arial" panose="020B0604020202020204"/>
              <a:buChar char="•"/>
            </a:pPr>
            <a:endParaRPr lang="en-US" dirty="0">
              <a:ea typeface="+mn-lt"/>
              <a:cs typeface="+mn-lt"/>
            </a:endParaRPr>
          </a:p>
          <a:p>
            <a:pPr marL="342900" indent="-342900">
              <a:buFont typeface="Arial" panose="020B0604020202020204"/>
              <a:buChar char="•"/>
            </a:pPr>
            <a:r>
              <a:rPr lang="en-US" dirty="0">
                <a:ea typeface="+mn-lt"/>
                <a:cs typeface="+mn-lt"/>
              </a:rPr>
              <a:t> This involves tokenizing the text (i.e., converting words into sequences of integers) and padding the sequences to ensure they all have the same length.</a:t>
            </a:r>
            <a:endParaRPr lang="en-US" b="1">
              <a:ea typeface="+mn-lt"/>
              <a:cs typeface="+mn-lt"/>
            </a:endParaRPr>
          </a:p>
          <a:p>
            <a:endParaRPr lang="en-US" sz="2400" b="1" dirty="0">
              <a:ea typeface="+mn-lt"/>
              <a:cs typeface="+mn-lt"/>
            </a:endParaRPr>
          </a:p>
          <a:p>
            <a:endParaRPr lang="en-US" sz="2400" b="1" dirty="0">
              <a:ea typeface="+mn-lt"/>
              <a:cs typeface="+mn-lt"/>
            </a:endParaRPr>
          </a:p>
          <a:p>
            <a:pPr marL="342900" indent="-342900">
              <a:buFont typeface="Arial" panose="020B0604020202020204"/>
              <a:buChar char="•"/>
            </a:pPr>
            <a:endParaRPr lang="en-US" sz="2400" b="1" dirty="0">
              <a:ea typeface="+mn-lt"/>
              <a:cs typeface="+mn-lt"/>
            </a:endParaRPr>
          </a:p>
          <a:p>
            <a:endParaRPr lang="en-US" sz="2800" b="1" dirty="0">
              <a:ea typeface="+mn-lt"/>
              <a:cs typeface="+mn-lt"/>
            </a:endParaRPr>
          </a:p>
          <a:p>
            <a:endParaRPr lang="en-US" sz="2800" b="1" dirty="0">
              <a:ea typeface="+mn-lt"/>
              <a:cs typeface="+mn-lt"/>
            </a:endParaRPr>
          </a:p>
          <a:p>
            <a:endParaRPr lang="en-US" sz="2000" dirty="0">
              <a:ea typeface="+mn-lt"/>
              <a:cs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73856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r>
              <a:rPr lang="en-US" sz="2800" b="1" dirty="0">
                <a:ea typeface="+mn-lt"/>
                <a:cs typeface="+mn-lt"/>
              </a:rPr>
              <a:t>working code :</a:t>
            </a:r>
            <a:endParaRPr lang="en-US" sz="2800" b="1" dirty="0">
              <a:ea typeface="+mn-lt"/>
              <a:cs typeface="+mn-lt"/>
            </a:endParaRPr>
          </a:p>
          <a:p>
            <a:endParaRPr lang="en-US" sz="2800" b="1" dirty="0">
              <a:ea typeface="+mn-lt"/>
              <a:cs typeface="+mn-lt"/>
            </a:endParaRPr>
          </a:p>
          <a:p>
            <a:r>
              <a:rPr lang="en-US" sz="1400" b="1" dirty="0">
                <a:ea typeface="+mn-lt"/>
                <a:cs typeface="+mn-lt"/>
                <a:sym typeface="+mn-ea"/>
              </a:rPr>
              <a:t>import numpy as np</a:t>
            </a:r>
            <a:endParaRPr lang="en-US" sz="1400" b="1" dirty="0">
              <a:ea typeface="+mn-lt"/>
              <a:cs typeface="+mn-lt"/>
            </a:endParaRPr>
          </a:p>
          <a:p>
            <a:r>
              <a:rPr lang="en-US" sz="1400" b="1" dirty="0">
                <a:ea typeface="+mn-lt"/>
                <a:cs typeface="+mn-lt"/>
                <a:sym typeface="+mn-ea"/>
              </a:rPr>
              <a:t>import pandas as pd</a:t>
            </a:r>
            <a:endParaRPr lang="en-US" sz="1400" b="1" dirty="0">
              <a:ea typeface="+mn-lt"/>
              <a:cs typeface="+mn-lt"/>
            </a:endParaRPr>
          </a:p>
          <a:p>
            <a:r>
              <a:rPr lang="en-US" sz="1400" b="1" dirty="0">
                <a:ea typeface="+mn-lt"/>
                <a:cs typeface="+mn-lt"/>
                <a:sym typeface="+mn-ea"/>
              </a:rPr>
              <a:t>import tensorflow as tf</a:t>
            </a:r>
            <a:endParaRPr lang="en-US" sz="1400" b="1" dirty="0">
              <a:ea typeface="+mn-lt"/>
              <a:cs typeface="+mn-lt"/>
            </a:endParaRPr>
          </a:p>
          <a:p>
            <a:r>
              <a:rPr lang="en-US" sz="1400" b="1" dirty="0">
                <a:ea typeface="+mn-lt"/>
                <a:cs typeface="+mn-lt"/>
                <a:sym typeface="+mn-ea"/>
              </a:rPr>
              <a:t>from tensorflow.keras.models import Model</a:t>
            </a:r>
            <a:endParaRPr lang="en-US" sz="1400" b="1" dirty="0">
              <a:ea typeface="+mn-lt"/>
              <a:cs typeface="+mn-lt"/>
            </a:endParaRPr>
          </a:p>
          <a:p>
            <a:r>
              <a:rPr lang="en-US" sz="1400" b="1" dirty="0">
                <a:ea typeface="+mn-lt"/>
                <a:cs typeface="+mn-lt"/>
                <a:sym typeface="+mn-ea"/>
              </a:rPr>
              <a:t>from tensorflow.keras.layers import Input, LSTM, Dense, Embedding</a:t>
            </a:r>
            <a:endParaRPr lang="en-US" sz="1400" b="1" dirty="0">
              <a:ea typeface="+mn-lt"/>
              <a:cs typeface="+mn-lt"/>
            </a:endParaRPr>
          </a:p>
          <a:p>
            <a:r>
              <a:rPr lang="en-US" sz="1400" b="1" dirty="0">
                <a:ea typeface="+mn-lt"/>
                <a:cs typeface="+mn-lt"/>
                <a:sym typeface="+mn-ea"/>
              </a:rPr>
              <a:t>import re</a:t>
            </a:r>
            <a:endParaRPr lang="en-US" sz="1400" b="1" dirty="0">
              <a:ea typeface="+mn-lt"/>
              <a:cs typeface="+mn-lt"/>
            </a:endParaRPr>
          </a:p>
          <a:p>
            <a:r>
              <a:rPr lang="en-US" sz="1400" b="1" dirty="0">
                <a:ea typeface="+mn-lt"/>
                <a:cs typeface="+mn-lt"/>
                <a:sym typeface="+mn-ea"/>
              </a:rPr>
              <a:t>import matplotlib.pyplot as plt</a:t>
            </a:r>
            <a:endParaRPr lang="en-US" sz="1400" b="1" dirty="0">
              <a:ea typeface="+mn-lt"/>
              <a:cs typeface="+mn-lt"/>
            </a:endParaRPr>
          </a:p>
          <a:p>
            <a:endParaRPr lang="en-US" sz="1400" b="1" dirty="0">
              <a:ea typeface="+mn-lt"/>
              <a:cs typeface="+mn-lt"/>
            </a:endParaRPr>
          </a:p>
          <a:p>
            <a:r>
              <a:rPr lang="en-US" sz="1400" b="1" dirty="0">
                <a:ea typeface="+mn-lt"/>
                <a:cs typeface="+mn-lt"/>
                <a:sym typeface="+mn-ea"/>
              </a:rPr>
              <a:t># Define parameters</a:t>
            </a:r>
            <a:endParaRPr lang="en-US" sz="1400" b="1" dirty="0">
              <a:ea typeface="+mn-lt"/>
              <a:cs typeface="+mn-lt"/>
            </a:endParaRPr>
          </a:p>
          <a:p>
            <a:r>
              <a:rPr lang="en-US" sz="1400" b="1" dirty="0">
                <a:ea typeface="+mn-lt"/>
                <a:cs typeface="+mn-lt"/>
                <a:sym typeface="+mn-ea"/>
              </a:rPr>
              <a:t>batch_size = 64</a:t>
            </a:r>
            <a:endParaRPr lang="en-US" sz="1400" b="1" dirty="0">
              <a:ea typeface="+mn-lt"/>
              <a:cs typeface="+mn-lt"/>
            </a:endParaRPr>
          </a:p>
          <a:p>
            <a:r>
              <a:rPr lang="en-US" sz="1400" b="1" dirty="0">
                <a:ea typeface="+mn-lt"/>
                <a:cs typeface="+mn-lt"/>
                <a:sym typeface="+mn-ea"/>
              </a:rPr>
              <a:t>epochs = 100</a:t>
            </a:r>
            <a:endParaRPr lang="en-US" sz="1400" b="1" dirty="0">
              <a:ea typeface="+mn-lt"/>
              <a:cs typeface="+mn-lt"/>
            </a:endParaRPr>
          </a:p>
          <a:p>
            <a:r>
              <a:rPr lang="en-US" sz="1400" b="1" dirty="0">
                <a:ea typeface="+mn-lt"/>
                <a:cs typeface="+mn-lt"/>
                <a:sym typeface="+mn-ea"/>
              </a:rPr>
              <a:t>latent_dim = 256</a:t>
            </a:r>
            <a:endParaRPr lang="en-US" sz="1400" b="1" dirty="0">
              <a:ea typeface="+mn-lt"/>
              <a:cs typeface="+mn-lt"/>
            </a:endParaRPr>
          </a:p>
          <a:p>
            <a:endParaRPr lang="en-US" sz="1400" b="1" dirty="0">
              <a:ea typeface="+mn-lt"/>
              <a:cs typeface="+mn-lt"/>
            </a:endParaRPr>
          </a:p>
          <a:p>
            <a:r>
              <a:rPr lang="en-US" sz="1400" b="1" dirty="0">
                <a:ea typeface="+mn-lt"/>
                <a:cs typeface="+mn-lt"/>
                <a:sym typeface="+mn-ea"/>
              </a:rPr>
              <a:t># Path to the CSV file on disk</a:t>
            </a:r>
            <a:endParaRPr lang="en-US" sz="1400" b="1" dirty="0">
              <a:ea typeface="+mn-lt"/>
              <a:cs typeface="+mn-lt"/>
            </a:endParaRPr>
          </a:p>
          <a:p>
            <a:r>
              <a:rPr lang="en-US" sz="1400" b="1" dirty="0">
                <a:ea typeface="+mn-lt"/>
                <a:cs typeface="+mn-lt"/>
                <a:sym typeface="+mn-ea"/>
              </a:rPr>
              <a:t>csv_file_path = 'C:/ML/tourism.csv'</a:t>
            </a:r>
            <a:endParaRPr lang="en-US" sz="1400" b="1" dirty="0">
              <a:ea typeface="+mn-lt"/>
              <a:cs typeface="+mn-lt"/>
            </a:endParaRPr>
          </a:p>
          <a:p>
            <a:endParaRPr lang="en-US" sz="1400" b="1" dirty="0">
              <a:ea typeface="+mn-lt"/>
              <a:cs typeface="+mn-lt"/>
            </a:endParaRPr>
          </a:p>
          <a:p>
            <a:r>
              <a:rPr lang="en-US" sz="1400" b="1" dirty="0">
                <a:ea typeface="+mn-lt"/>
                <a:cs typeface="+mn-lt"/>
                <a:sym typeface="+mn-ea"/>
              </a:rPr>
              <a:t># Read CSV file with specified encoding</a:t>
            </a:r>
            <a:endParaRPr lang="en-US" sz="1400" b="1" dirty="0">
              <a:ea typeface="+mn-lt"/>
              <a:cs typeface="+mn-lt"/>
            </a:endParaRPr>
          </a:p>
          <a:p>
            <a:r>
              <a:rPr lang="en-US" sz="1400" b="1" dirty="0">
                <a:ea typeface="+mn-lt"/>
                <a:cs typeface="+mn-lt"/>
                <a:sym typeface="+mn-ea"/>
              </a:rPr>
              <a:t>df = pd.read_csv(csv_file_path, encoding='latin1')</a:t>
            </a:r>
            <a:endParaRPr lang="en-US" sz="1400" b="1" dirty="0">
              <a:ea typeface="+mn-lt"/>
              <a:cs typeface="+mn-lt"/>
            </a:endParaRPr>
          </a:p>
          <a:p>
            <a:endParaRPr lang="en-US" sz="1400" b="1" dirty="0">
              <a:ea typeface="+mn-lt"/>
              <a:cs typeface="+mn-lt"/>
            </a:endParaRPr>
          </a:p>
          <a:p>
            <a:r>
              <a:rPr lang="en-US" sz="1400" b="1" dirty="0">
                <a:ea typeface="+mn-lt"/>
                <a:cs typeface="+mn-lt"/>
                <a:sym typeface="+mn-ea"/>
              </a:rPr>
              <a:t># Assuming the columns are named differently, adjust accordingly</a:t>
            </a:r>
            <a:endParaRPr lang="en-US" sz="1400" b="1" dirty="0">
              <a:ea typeface="+mn-lt"/>
              <a:cs typeface="+mn-lt"/>
            </a:endParaRPr>
          </a:p>
          <a:p>
            <a:r>
              <a:rPr lang="en-US" sz="1400" b="1" dirty="0">
                <a:ea typeface="+mn-lt"/>
                <a:cs typeface="+mn-lt"/>
                <a:sym typeface="+mn-ea"/>
              </a:rPr>
              <a:t>input_column_name = 'Q'  # Adjust this if the column name is different</a:t>
            </a:r>
            <a:endParaRPr lang="en-US" sz="1400" b="1" dirty="0">
              <a:ea typeface="+mn-lt"/>
              <a:cs typeface="+mn-lt"/>
            </a:endParaRPr>
          </a:p>
          <a:p>
            <a:r>
              <a:rPr lang="en-US" sz="1400" b="1" dirty="0">
                <a:ea typeface="+mn-lt"/>
                <a:cs typeface="+mn-lt"/>
                <a:sym typeface="+mn-ea"/>
              </a:rPr>
              <a:t>target_column_name = 'A'    # Adjust this if the column name is different</a:t>
            </a:r>
            <a:endParaRPr lang="en-US" sz="1400" b="1" dirty="0">
              <a:ea typeface="+mn-lt"/>
              <a:cs typeface="+mn-lt"/>
            </a:endParaRPr>
          </a:p>
          <a:p>
            <a:endParaRPr lang="en-US" sz="1400" b="1" dirty="0">
              <a:ea typeface="+mn-lt"/>
              <a:cs typeface="+mn-lt"/>
            </a:endParaRPr>
          </a:p>
          <a:p>
            <a:pPr marL="457200" indent="-457200">
              <a:buAutoNum type="arabicPeriod"/>
            </a:pPr>
            <a:endParaRPr lang="en-US" sz="2800" dirty="0">
              <a:ea typeface="+mn-lt"/>
              <a:cs typeface="+mn-lt"/>
            </a:endParaRPr>
          </a:p>
          <a:p>
            <a:endParaRPr lang="en-US" sz="2800" b="1" dirty="0">
              <a:ea typeface="+mn-lt"/>
              <a:cs typeface="+mn-lt"/>
            </a:endParaRPr>
          </a:p>
          <a:p>
            <a:endParaRPr lang="en-US" sz="2000">
              <a:ea typeface="+mn-lt"/>
              <a:cs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62471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r>
              <a:rPr lang="en-US" sz="1200" b="1" dirty="0">
                <a:ea typeface="+mn-lt"/>
                <a:cs typeface="+mn-lt"/>
              </a:rPr>
              <a:t># Preprocess the input and target texts</a:t>
            </a:r>
            <a:endParaRPr lang="en-US" sz="1200" b="1" dirty="0">
              <a:ea typeface="+mn-lt"/>
              <a:cs typeface="+mn-lt"/>
            </a:endParaRPr>
          </a:p>
          <a:p>
            <a:r>
              <a:rPr lang="en-US" sz="1200" b="1" dirty="0">
                <a:ea typeface="+mn-lt"/>
                <a:cs typeface="+mn-lt"/>
              </a:rPr>
              <a:t>df[input_column_name] = df[input_column_name].apply(lambda x: re.sub(r'[^\w\s]', '', str(x).lower()))</a:t>
            </a:r>
            <a:endParaRPr lang="en-US" sz="1200" b="1" dirty="0">
              <a:ea typeface="+mn-lt"/>
              <a:cs typeface="+mn-lt"/>
            </a:endParaRPr>
          </a:p>
          <a:p>
            <a:r>
              <a:rPr lang="en-US" sz="1200" b="1" dirty="0">
                <a:ea typeface="+mn-lt"/>
                <a:cs typeface="+mn-lt"/>
              </a:rPr>
              <a:t>df[target_column_name] = df[target_column_name].apply(lambda x: re.sub(r'[^\w\s]', '', str(x).lower()))</a:t>
            </a:r>
            <a:endParaRPr lang="en-US" sz="1200" b="1" dirty="0">
              <a:ea typeface="+mn-lt"/>
              <a:cs typeface="+mn-lt"/>
            </a:endParaRPr>
          </a:p>
          <a:p>
            <a:endParaRPr lang="en-US" sz="1200" b="1" dirty="0">
              <a:ea typeface="+mn-lt"/>
              <a:cs typeface="+mn-lt"/>
            </a:endParaRPr>
          </a:p>
          <a:p>
            <a:r>
              <a:rPr lang="en-US" sz="1200" b="1" dirty="0">
                <a:ea typeface="+mn-lt"/>
                <a:cs typeface="+mn-lt"/>
              </a:rPr>
              <a:t># Convert dataframe columns to lists</a:t>
            </a:r>
            <a:endParaRPr lang="en-US" sz="1200" b="1" dirty="0">
              <a:ea typeface="+mn-lt"/>
              <a:cs typeface="+mn-lt"/>
            </a:endParaRPr>
          </a:p>
          <a:p>
            <a:r>
              <a:rPr lang="en-US" sz="1200" b="1" dirty="0">
                <a:ea typeface="+mn-lt"/>
                <a:cs typeface="+mn-lt"/>
              </a:rPr>
              <a:t>input_texts = df[input_column_name].tolist()</a:t>
            </a:r>
            <a:endParaRPr lang="en-US" sz="1200" b="1" dirty="0">
              <a:ea typeface="+mn-lt"/>
              <a:cs typeface="+mn-lt"/>
            </a:endParaRPr>
          </a:p>
          <a:p>
            <a:r>
              <a:rPr lang="en-US" sz="1200" b="1" dirty="0">
                <a:ea typeface="+mn-lt"/>
                <a:cs typeface="+mn-lt"/>
              </a:rPr>
              <a:t>target_texts = df[target_column_name].tolist()</a:t>
            </a:r>
            <a:endParaRPr lang="en-US" sz="1200" b="1" dirty="0">
              <a:ea typeface="+mn-lt"/>
              <a:cs typeface="+mn-lt"/>
            </a:endParaRPr>
          </a:p>
          <a:p>
            <a:endParaRPr lang="en-US" sz="1200" b="1" dirty="0">
              <a:ea typeface="+mn-lt"/>
              <a:cs typeface="+mn-lt"/>
            </a:endParaRPr>
          </a:p>
          <a:p>
            <a:r>
              <a:rPr lang="en-US" sz="1200" b="1" dirty="0">
                <a:ea typeface="+mn-lt"/>
                <a:cs typeface="+mn-lt"/>
              </a:rPr>
              <a:t># Vectorize the data</a:t>
            </a:r>
            <a:endParaRPr lang="en-US" sz="1200" b="1" dirty="0">
              <a:ea typeface="+mn-lt"/>
              <a:cs typeface="+mn-lt"/>
            </a:endParaRPr>
          </a:p>
          <a:p>
            <a:r>
              <a:rPr lang="en-US" sz="1200" b="1" dirty="0">
                <a:ea typeface="+mn-lt"/>
                <a:cs typeface="+mn-lt"/>
              </a:rPr>
              <a:t>input_tokenizer = tf.keras.preprocessing.text.Tokenizer()</a:t>
            </a:r>
            <a:endParaRPr lang="en-US" sz="1200" b="1" dirty="0">
              <a:ea typeface="+mn-lt"/>
              <a:cs typeface="+mn-lt"/>
            </a:endParaRPr>
          </a:p>
          <a:p>
            <a:r>
              <a:rPr lang="en-US" sz="1200" b="1" dirty="0">
                <a:ea typeface="+mn-lt"/>
                <a:cs typeface="+mn-lt"/>
              </a:rPr>
              <a:t>input_tokenizer.fit_on_texts(input_texts)</a:t>
            </a:r>
            <a:endParaRPr lang="en-US" sz="1200" b="1" dirty="0">
              <a:ea typeface="+mn-lt"/>
              <a:cs typeface="+mn-lt"/>
            </a:endParaRPr>
          </a:p>
          <a:p>
            <a:r>
              <a:rPr lang="en-US" sz="1200" b="1" dirty="0">
                <a:ea typeface="+mn-lt"/>
                <a:cs typeface="+mn-lt"/>
              </a:rPr>
              <a:t>input_sequences = input_tokenizer.texts_to_sequences(input_texts)</a:t>
            </a:r>
            <a:endParaRPr lang="en-US" sz="1200" b="1" dirty="0">
              <a:ea typeface="+mn-lt"/>
              <a:cs typeface="+mn-lt"/>
            </a:endParaRPr>
          </a:p>
          <a:p>
            <a:r>
              <a:rPr lang="en-US" sz="1200" b="1" dirty="0">
                <a:ea typeface="+mn-lt"/>
                <a:cs typeface="+mn-lt"/>
              </a:rPr>
              <a:t>input_maxlen = max(len(seq) for seq in input_sequences)</a:t>
            </a:r>
            <a:endParaRPr lang="en-US" sz="1200" b="1" dirty="0">
              <a:ea typeface="+mn-lt"/>
              <a:cs typeface="+mn-lt"/>
            </a:endParaRPr>
          </a:p>
          <a:p>
            <a:r>
              <a:rPr lang="en-US" sz="1200" b="1" dirty="0">
                <a:ea typeface="+mn-lt"/>
                <a:cs typeface="+mn-lt"/>
              </a:rPr>
              <a:t>input_vocab_size = len(input_tokenizer.word_index) + 1</a:t>
            </a:r>
            <a:endParaRPr lang="en-US" sz="1200" b="1" dirty="0">
              <a:ea typeface="+mn-lt"/>
              <a:cs typeface="+mn-lt"/>
            </a:endParaRPr>
          </a:p>
          <a:p>
            <a:endParaRPr lang="en-US" sz="1200" b="1" dirty="0">
              <a:ea typeface="+mn-lt"/>
              <a:cs typeface="+mn-lt"/>
            </a:endParaRPr>
          </a:p>
          <a:p>
            <a:r>
              <a:rPr lang="en-US" sz="1200" b="1" dirty="0">
                <a:ea typeface="+mn-lt"/>
                <a:cs typeface="+mn-lt"/>
              </a:rPr>
              <a:t>target_tokenizer = tf.keras.preprocessing.text.Tokenizer()</a:t>
            </a:r>
            <a:endParaRPr lang="en-US" sz="1200" b="1" dirty="0">
              <a:ea typeface="+mn-lt"/>
              <a:cs typeface="+mn-lt"/>
            </a:endParaRPr>
          </a:p>
          <a:p>
            <a:r>
              <a:rPr lang="en-US" sz="1200" b="1" dirty="0">
                <a:ea typeface="+mn-lt"/>
                <a:cs typeface="+mn-lt"/>
              </a:rPr>
              <a:t>target_tokenizer.fit_on_texts(target_texts)</a:t>
            </a:r>
            <a:endParaRPr lang="en-US" sz="1200" b="1" dirty="0">
              <a:ea typeface="+mn-lt"/>
              <a:cs typeface="+mn-lt"/>
            </a:endParaRPr>
          </a:p>
          <a:p>
            <a:r>
              <a:rPr lang="en-US" sz="1200" b="1" dirty="0">
                <a:ea typeface="+mn-lt"/>
                <a:cs typeface="+mn-lt"/>
              </a:rPr>
              <a:t>target_texts = ['&lt;start&gt; ' + text + ' &lt;end&gt;' for text in target_texts]  # Add &lt;start&gt; and &lt;end&gt; tokens</a:t>
            </a:r>
            <a:endParaRPr lang="en-US" sz="1200" b="1" dirty="0">
              <a:ea typeface="+mn-lt"/>
              <a:cs typeface="+mn-lt"/>
            </a:endParaRPr>
          </a:p>
          <a:p>
            <a:r>
              <a:rPr lang="en-US" sz="1200" b="1" dirty="0">
                <a:ea typeface="+mn-lt"/>
                <a:cs typeface="+mn-lt"/>
              </a:rPr>
              <a:t>target_sequences = target_tokenizer.texts_to_sequences(target_texts)</a:t>
            </a:r>
            <a:endParaRPr lang="en-US" sz="1200" b="1" dirty="0">
              <a:ea typeface="+mn-lt"/>
              <a:cs typeface="+mn-lt"/>
            </a:endParaRPr>
          </a:p>
          <a:p>
            <a:r>
              <a:rPr lang="en-US" sz="1200" b="1" dirty="0">
                <a:ea typeface="+mn-lt"/>
                <a:cs typeface="+mn-lt"/>
              </a:rPr>
              <a:t>target_maxlen = max(len(seq) for seq in target_sequences)</a:t>
            </a:r>
            <a:endParaRPr lang="en-US" sz="1200" b="1" dirty="0">
              <a:ea typeface="+mn-lt"/>
              <a:cs typeface="+mn-lt"/>
            </a:endParaRPr>
          </a:p>
          <a:p>
            <a:r>
              <a:rPr lang="en-US" sz="1200" b="1" dirty="0">
                <a:ea typeface="+mn-lt"/>
                <a:cs typeface="+mn-lt"/>
              </a:rPr>
              <a:t>target_vocab_size = len(target_tokenizer.word_index) + 1</a:t>
            </a:r>
            <a:endParaRPr lang="en-US" sz="1200" b="1" dirty="0">
              <a:ea typeface="+mn-lt"/>
              <a:cs typeface="+mn-lt"/>
            </a:endParaRPr>
          </a:p>
          <a:p>
            <a:endParaRPr lang="en-US" sz="1200" b="1" dirty="0">
              <a:ea typeface="+mn-lt"/>
              <a:cs typeface="+mn-lt"/>
            </a:endParaRPr>
          </a:p>
          <a:p>
            <a:r>
              <a:rPr lang="en-US" sz="1200" b="1" dirty="0">
                <a:ea typeface="+mn-lt"/>
                <a:cs typeface="+mn-lt"/>
              </a:rPr>
              <a:t>encoder_input_data = tf.keras.preprocessing.sequence.pad_sequences(input_sequences, maxlen=input_maxlen, padding='post')</a:t>
            </a:r>
            <a:endParaRPr lang="en-US" sz="1200" b="1" dirty="0">
              <a:ea typeface="+mn-lt"/>
              <a:cs typeface="+mn-lt"/>
            </a:endParaRPr>
          </a:p>
          <a:p>
            <a:r>
              <a:rPr lang="en-US" sz="1200" b="1" dirty="0">
                <a:ea typeface="+mn-lt"/>
                <a:cs typeface="+mn-lt"/>
              </a:rPr>
              <a:t>decoder_input_data = tf.keras.preprocessing.sequence.pad_sequences(target_sequences, maxlen=target_maxlen, padding='post')</a:t>
            </a:r>
            <a:endParaRPr lang="en-US" sz="1200" b="1" dirty="0">
              <a:ea typeface="+mn-lt"/>
              <a:cs typeface="+mn-lt"/>
            </a:endParaRPr>
          </a:p>
          <a:p>
            <a:endParaRPr lang="en-US" sz="1200" b="1" dirty="0">
              <a:ea typeface="+mn-lt"/>
              <a:cs typeface="+mn-lt"/>
            </a:endParaRPr>
          </a:p>
          <a:p>
            <a:r>
              <a:rPr lang="en-US" sz="1200" b="1" dirty="0">
                <a:ea typeface="+mn-lt"/>
                <a:cs typeface="+mn-lt"/>
              </a:rPr>
              <a:t>decoder_target_data = np.zeros((len(target_sequences), target_maxlen, target_vocab_size), dtype='float32')</a:t>
            </a:r>
            <a:endParaRPr lang="en-US" sz="1200" b="1" dirty="0">
              <a:ea typeface="+mn-lt"/>
              <a:cs typeface="+mn-lt"/>
            </a:endParaRPr>
          </a:p>
          <a:p>
            <a:r>
              <a:rPr lang="en-US" sz="1200" b="1" dirty="0">
                <a:ea typeface="+mn-lt"/>
                <a:cs typeface="+mn-lt"/>
              </a:rPr>
              <a:t>for i, seqs in enumerate(target_sequences):</a:t>
            </a:r>
            <a:endParaRPr lang="en-US" sz="1200" b="1" dirty="0">
              <a:ea typeface="+mn-lt"/>
              <a:cs typeface="+mn-lt"/>
            </a:endParaRPr>
          </a:p>
          <a:p>
            <a:r>
              <a:rPr lang="en-US" sz="1200" b="1" dirty="0">
                <a:ea typeface="+mn-lt"/>
                <a:cs typeface="+mn-lt"/>
              </a:rPr>
              <a:t>    for j, seq in enumerate(seqs):</a:t>
            </a:r>
            <a:endParaRPr lang="en-US" sz="1200" b="1" dirty="0">
              <a:ea typeface="+mn-lt"/>
              <a:cs typeface="+mn-lt"/>
            </a:endParaRPr>
          </a:p>
          <a:p>
            <a:r>
              <a:rPr lang="en-US" sz="1200" b="1" dirty="0">
                <a:ea typeface="+mn-lt"/>
                <a:cs typeface="+mn-lt"/>
              </a:rPr>
              <a:t>        decoder_target_data[i, j, seq] = 1.0</a:t>
            </a:r>
            <a:endParaRPr lang="en-US" sz="1200" b="1" dirty="0">
              <a:ea typeface="+mn-lt"/>
              <a:cs typeface="+mn-lt"/>
            </a:endParaRPr>
          </a:p>
          <a:p>
            <a:endParaRPr lang="en-US" sz="1200" b="1" dirty="0">
              <a:ea typeface="+mn-lt"/>
              <a:cs typeface="+mn-lt"/>
            </a:endParaRPr>
          </a:p>
          <a:p>
            <a:endParaRPr lang="en-US" sz="2000">
              <a:ea typeface="+mn-lt"/>
              <a:cs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8585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r>
              <a:rPr lang="en-US" sz="1200" b="1" dirty="0">
                <a:ea typeface="+mn-lt"/>
                <a:cs typeface="+mn-lt"/>
                <a:sym typeface="+mn-ea"/>
              </a:rPr>
              <a:t># Define an input sequence and process it.</a:t>
            </a:r>
            <a:endParaRPr lang="en-US" sz="1200" b="1" dirty="0">
              <a:ea typeface="+mn-lt"/>
              <a:cs typeface="+mn-lt"/>
            </a:endParaRPr>
          </a:p>
          <a:p>
            <a:r>
              <a:rPr lang="en-US" sz="1200" b="1" dirty="0">
                <a:ea typeface="+mn-lt"/>
                <a:cs typeface="+mn-lt"/>
                <a:sym typeface="+mn-ea"/>
              </a:rPr>
              <a:t>encoder_inputs = Input(shape=(None,))</a:t>
            </a:r>
            <a:endParaRPr lang="en-US" sz="1200" b="1" dirty="0">
              <a:ea typeface="+mn-lt"/>
              <a:cs typeface="+mn-lt"/>
            </a:endParaRPr>
          </a:p>
          <a:p>
            <a:r>
              <a:rPr lang="en-US" sz="1200" b="1" dirty="0">
                <a:ea typeface="+mn-lt"/>
                <a:cs typeface="+mn-lt"/>
                <a:sym typeface="+mn-ea"/>
              </a:rPr>
              <a:t>encoder_embedding = Embedding(input_vocab_size, latent_dim, mask_zero=True)(encoder_inputs)</a:t>
            </a:r>
            <a:endParaRPr lang="en-US" sz="1200" b="1" dirty="0">
              <a:ea typeface="+mn-lt"/>
              <a:cs typeface="+mn-lt"/>
            </a:endParaRPr>
          </a:p>
          <a:p>
            <a:r>
              <a:rPr lang="en-US" sz="1200" b="1" dirty="0">
                <a:ea typeface="+mn-lt"/>
                <a:cs typeface="+mn-lt"/>
                <a:sym typeface="+mn-ea"/>
              </a:rPr>
              <a:t>encoder_lstm = LSTM(latent_dim, return_state=True)</a:t>
            </a:r>
            <a:endParaRPr lang="en-US" sz="1200" b="1" dirty="0">
              <a:ea typeface="+mn-lt"/>
              <a:cs typeface="+mn-lt"/>
            </a:endParaRPr>
          </a:p>
          <a:p>
            <a:r>
              <a:rPr lang="en-US" sz="1200" b="1" dirty="0">
                <a:ea typeface="+mn-lt"/>
                <a:cs typeface="+mn-lt"/>
                <a:sym typeface="+mn-ea"/>
              </a:rPr>
              <a:t>encoder_outputs, state_h, state_c = encoder_lstm(encoder_embedding)</a:t>
            </a:r>
            <a:endParaRPr lang="en-US" sz="1200" b="1" dirty="0">
              <a:ea typeface="+mn-lt"/>
              <a:cs typeface="+mn-lt"/>
            </a:endParaRPr>
          </a:p>
          <a:p>
            <a:r>
              <a:rPr lang="en-US" sz="1200" b="1" dirty="0">
                <a:ea typeface="+mn-lt"/>
                <a:cs typeface="+mn-lt"/>
                <a:sym typeface="+mn-ea"/>
              </a:rPr>
              <a:t>encoder_states = [state_h, state_c]</a:t>
            </a:r>
            <a:endParaRPr lang="en-US" sz="1200" b="1" dirty="0">
              <a:ea typeface="+mn-lt"/>
              <a:cs typeface="+mn-lt"/>
            </a:endParaRPr>
          </a:p>
          <a:p>
            <a:endParaRPr lang="en-US" sz="1200" b="1" dirty="0">
              <a:ea typeface="+mn-lt"/>
              <a:cs typeface="+mn-lt"/>
            </a:endParaRPr>
          </a:p>
          <a:p>
            <a:r>
              <a:rPr lang="en-US" sz="1200" b="1" dirty="0">
                <a:ea typeface="+mn-lt"/>
                <a:cs typeface="+mn-lt"/>
                <a:sym typeface="+mn-ea"/>
              </a:rPr>
              <a:t># Set up the decoder, using `encoder_states` as initial state.</a:t>
            </a:r>
            <a:endParaRPr lang="en-US" sz="1200" b="1" dirty="0">
              <a:ea typeface="+mn-lt"/>
              <a:cs typeface="+mn-lt"/>
            </a:endParaRPr>
          </a:p>
          <a:p>
            <a:r>
              <a:rPr lang="en-US" sz="1200" b="1" dirty="0">
                <a:ea typeface="+mn-lt"/>
                <a:cs typeface="+mn-lt"/>
                <a:sym typeface="+mn-ea"/>
              </a:rPr>
              <a:t>decoder_inputs = Input(shape=(None,))</a:t>
            </a:r>
            <a:endParaRPr lang="en-US" sz="1200" b="1" dirty="0">
              <a:ea typeface="+mn-lt"/>
              <a:cs typeface="+mn-lt"/>
            </a:endParaRPr>
          </a:p>
          <a:p>
            <a:r>
              <a:rPr lang="en-US" sz="1200" b="1" dirty="0">
                <a:ea typeface="+mn-lt"/>
                <a:cs typeface="+mn-lt"/>
                <a:sym typeface="+mn-ea"/>
              </a:rPr>
              <a:t>decoder_embedding = Embedding(target_vocab_size, latent_dim, mask_zero=True)(decoder_inputs)</a:t>
            </a:r>
            <a:endParaRPr lang="en-US" sz="1200" b="1" dirty="0">
              <a:ea typeface="+mn-lt"/>
              <a:cs typeface="+mn-lt"/>
            </a:endParaRPr>
          </a:p>
          <a:p>
            <a:r>
              <a:rPr lang="en-US" sz="1200" b="1" dirty="0">
                <a:ea typeface="+mn-lt"/>
                <a:cs typeface="+mn-lt"/>
                <a:sym typeface="+mn-ea"/>
              </a:rPr>
              <a:t>decoder_lstm = LSTM(latent_dim, return_sequences=True, return_state=True)</a:t>
            </a:r>
            <a:endParaRPr lang="en-US" sz="1200" b="1" dirty="0">
              <a:ea typeface="+mn-lt"/>
              <a:cs typeface="+mn-lt"/>
            </a:endParaRPr>
          </a:p>
          <a:p>
            <a:r>
              <a:rPr lang="en-US" sz="1200" b="1" dirty="0">
                <a:ea typeface="+mn-lt"/>
                <a:cs typeface="+mn-lt"/>
                <a:sym typeface="+mn-ea"/>
              </a:rPr>
              <a:t>decoder_outputs, _, _ = decoder_lstm(decoder_embedding, initial_state=encoder_states)</a:t>
            </a:r>
            <a:endParaRPr lang="en-US" sz="1200" b="1" dirty="0">
              <a:ea typeface="+mn-lt"/>
              <a:cs typeface="+mn-lt"/>
            </a:endParaRPr>
          </a:p>
          <a:p>
            <a:r>
              <a:rPr lang="en-US" sz="1200" b="1" dirty="0">
                <a:ea typeface="+mn-lt"/>
                <a:cs typeface="+mn-lt"/>
                <a:sym typeface="+mn-ea"/>
              </a:rPr>
              <a:t>decoder_dense = Dense(target_vocab_size, activation='softmax')</a:t>
            </a:r>
            <a:endParaRPr lang="en-US" sz="1200" b="1" dirty="0">
              <a:ea typeface="+mn-lt"/>
              <a:cs typeface="+mn-lt"/>
            </a:endParaRPr>
          </a:p>
          <a:p>
            <a:r>
              <a:rPr lang="en-US" sz="1200" b="1" dirty="0">
                <a:ea typeface="+mn-lt"/>
                <a:cs typeface="+mn-lt"/>
                <a:sym typeface="+mn-ea"/>
              </a:rPr>
              <a:t>decoder_outputs = decoder_dense(decoder_outputs)</a:t>
            </a:r>
            <a:endParaRPr lang="en-US" sz="1200" b="1" dirty="0">
              <a:ea typeface="+mn-lt"/>
              <a:cs typeface="+mn-lt"/>
            </a:endParaRPr>
          </a:p>
          <a:p>
            <a:endParaRPr lang="en-US" sz="1200" b="1" dirty="0">
              <a:ea typeface="+mn-lt"/>
              <a:cs typeface="+mn-lt"/>
            </a:endParaRPr>
          </a:p>
          <a:p>
            <a:r>
              <a:rPr lang="en-US" sz="1200" b="1" dirty="0">
                <a:ea typeface="+mn-lt"/>
                <a:cs typeface="+mn-lt"/>
                <a:sym typeface="+mn-ea"/>
              </a:rPr>
              <a:t># Define the model that will turn</a:t>
            </a:r>
            <a:endParaRPr lang="en-US" sz="1200" b="1" dirty="0">
              <a:ea typeface="+mn-lt"/>
              <a:cs typeface="+mn-lt"/>
            </a:endParaRPr>
          </a:p>
          <a:p>
            <a:r>
              <a:rPr lang="en-US" sz="1200" b="1" dirty="0">
                <a:ea typeface="+mn-lt"/>
                <a:cs typeface="+mn-lt"/>
                <a:sym typeface="+mn-ea"/>
              </a:rPr>
              <a:t># `encoder_input_data` &amp; `decoder_input_data` into `decoder_target_data`</a:t>
            </a:r>
            <a:endParaRPr lang="en-US" sz="1200" b="1" dirty="0">
              <a:ea typeface="+mn-lt"/>
              <a:cs typeface="+mn-lt"/>
            </a:endParaRPr>
          </a:p>
          <a:p>
            <a:r>
              <a:rPr lang="en-US" sz="1200" b="1" dirty="0">
                <a:ea typeface="+mn-lt"/>
                <a:cs typeface="+mn-lt"/>
                <a:sym typeface="+mn-ea"/>
              </a:rPr>
              <a:t>model = Model([encoder_inputs, decoder_inputs], decoder_outputs)</a:t>
            </a:r>
            <a:endParaRPr lang="en-US" sz="1200" b="1" dirty="0">
              <a:ea typeface="+mn-lt"/>
              <a:cs typeface="+mn-lt"/>
            </a:endParaRPr>
          </a:p>
          <a:p>
            <a:endParaRPr lang="en-US" sz="1200" b="1" dirty="0">
              <a:ea typeface="+mn-lt"/>
              <a:cs typeface="+mn-lt"/>
            </a:endParaRPr>
          </a:p>
          <a:p>
            <a:r>
              <a:rPr lang="en-US" sz="1200" b="1" dirty="0">
                <a:ea typeface="+mn-lt"/>
                <a:cs typeface="+mn-lt"/>
                <a:sym typeface="+mn-ea"/>
              </a:rPr>
              <a:t># Compile &amp; run training</a:t>
            </a:r>
            <a:endParaRPr lang="en-US" sz="1200" b="1" dirty="0">
              <a:ea typeface="+mn-lt"/>
              <a:cs typeface="+mn-lt"/>
            </a:endParaRPr>
          </a:p>
          <a:p>
            <a:r>
              <a:rPr lang="en-US" sz="1200" b="1" dirty="0">
                <a:ea typeface="+mn-lt"/>
                <a:cs typeface="+mn-lt"/>
                <a:sym typeface="+mn-ea"/>
              </a:rPr>
              <a:t>model.compile(optimizer='adam', loss='categorical_crossentropy', metrics=['accuracy'])</a:t>
            </a:r>
            <a:endParaRPr lang="en-US" sz="1200" b="1" dirty="0">
              <a:ea typeface="+mn-lt"/>
              <a:cs typeface="+mn-lt"/>
            </a:endParaRPr>
          </a:p>
          <a:p>
            <a:endParaRPr lang="en-US" sz="1200" b="1" dirty="0">
              <a:ea typeface="+mn-lt"/>
              <a:cs typeface="+mn-lt"/>
            </a:endParaRPr>
          </a:p>
          <a:p>
            <a:r>
              <a:rPr lang="en-US" sz="1200" b="1" dirty="0">
                <a:ea typeface="+mn-lt"/>
                <a:cs typeface="+mn-lt"/>
                <a:sym typeface="+mn-ea"/>
              </a:rPr>
              <a:t># Train the model</a:t>
            </a:r>
            <a:endParaRPr lang="en-US" sz="1200" b="1" dirty="0">
              <a:ea typeface="+mn-lt"/>
              <a:cs typeface="+mn-lt"/>
            </a:endParaRPr>
          </a:p>
          <a:p>
            <a:r>
              <a:rPr lang="en-US" sz="1200" b="1" dirty="0">
                <a:ea typeface="+mn-lt"/>
                <a:cs typeface="+mn-lt"/>
                <a:sym typeface="+mn-ea"/>
              </a:rPr>
              <a:t>history = model.fit([encoder_input_data, decoder_input_data], decoder_target_data,</a:t>
            </a:r>
            <a:endParaRPr lang="en-US" sz="1200" b="1" dirty="0">
              <a:ea typeface="+mn-lt"/>
              <a:cs typeface="+mn-lt"/>
            </a:endParaRPr>
          </a:p>
          <a:p>
            <a:r>
              <a:rPr lang="en-US" sz="1200" b="1" dirty="0">
                <a:ea typeface="+mn-lt"/>
                <a:cs typeface="+mn-lt"/>
                <a:sym typeface="+mn-ea"/>
              </a:rPr>
              <a:t>                    batch_size=batch_size,</a:t>
            </a:r>
            <a:endParaRPr lang="en-US" sz="1200" b="1" dirty="0">
              <a:ea typeface="+mn-lt"/>
              <a:cs typeface="+mn-lt"/>
            </a:endParaRPr>
          </a:p>
          <a:p>
            <a:r>
              <a:rPr lang="en-US" sz="1200" b="1" dirty="0">
                <a:ea typeface="+mn-lt"/>
                <a:cs typeface="+mn-lt"/>
                <a:sym typeface="+mn-ea"/>
              </a:rPr>
              <a:t>                    epochs=epochs,</a:t>
            </a:r>
            <a:endParaRPr lang="en-US" sz="1200" b="1" dirty="0">
              <a:ea typeface="+mn-lt"/>
              <a:cs typeface="+mn-lt"/>
            </a:endParaRPr>
          </a:p>
          <a:p>
            <a:r>
              <a:rPr lang="en-US" sz="1200" b="1" dirty="0">
                <a:ea typeface="+mn-lt"/>
                <a:cs typeface="+mn-lt"/>
                <a:sym typeface="+mn-ea"/>
              </a:rPr>
              <a:t>                    validation_split=0.2)</a:t>
            </a:r>
            <a:endParaRPr lang="en-US" sz="1200" b="1" dirty="0">
              <a:ea typeface="+mn-lt"/>
              <a:cs typeface="+mn-lt"/>
            </a:endParaRPr>
          </a:p>
          <a:p>
            <a:endParaRPr lang="en-US" sz="1200" b="1" dirty="0">
              <a:ea typeface="+mn-lt"/>
              <a:cs typeface="+mn-lt"/>
            </a:endParaRPr>
          </a:p>
          <a:p>
            <a:r>
              <a:rPr lang="en-US" sz="1200" b="1" dirty="0">
                <a:ea typeface="+mn-lt"/>
                <a:cs typeface="+mn-lt"/>
                <a:sym typeface="+mn-ea"/>
              </a:rPr>
              <a:t># Save model with .keras extension instead of .h5</a:t>
            </a:r>
            <a:endParaRPr lang="en-US" sz="1200" b="1" dirty="0">
              <a:ea typeface="+mn-lt"/>
              <a:cs typeface="+mn-lt"/>
            </a:endParaRPr>
          </a:p>
          <a:p>
            <a:r>
              <a:rPr lang="en-US" sz="1200" b="1" dirty="0">
                <a:ea typeface="+mn-lt"/>
                <a:cs typeface="+mn-lt"/>
                <a:sym typeface="+mn-ea"/>
              </a:rPr>
              <a:t>model.save('chatbot_model.keras')</a:t>
            </a:r>
            <a:endParaRPr lang="en-US" sz="1200" b="1" dirty="0">
              <a:ea typeface="+mn-lt"/>
              <a:cs typeface="+mn-lt"/>
            </a:endParaRPr>
          </a:p>
          <a:p>
            <a:endParaRPr lang="en-US" sz="1200" b="1" dirty="0">
              <a:ea typeface="+mn-lt"/>
              <a:cs typeface="+mn-lt"/>
            </a:endParaRPr>
          </a:p>
          <a:p>
            <a:endParaRPr lang="en-US" sz="2800" b="1" dirty="0">
              <a:ea typeface="+mn-lt"/>
              <a:cs typeface="+mn-lt"/>
            </a:endParaRPr>
          </a:p>
          <a:p>
            <a:endParaRPr lang="en-US" sz="2800">
              <a:ea typeface="+mn-lt"/>
              <a:cs typeface="+mn-lt"/>
            </a:endParaRPr>
          </a:p>
          <a:p>
            <a:endParaRPr lang="en-US" sz="2800" b="1" dirty="0">
              <a:ea typeface="+mn-lt"/>
              <a:cs typeface="+mn-lt"/>
            </a:endParaRPr>
          </a:p>
          <a:p>
            <a:endParaRPr lang="en-US" sz="2800" b="1" dirty="0">
              <a:ea typeface="+mn-lt"/>
              <a:cs typeface="+mn-lt"/>
            </a:endParaRPr>
          </a:p>
          <a:p>
            <a:endParaRPr lang="en-US" sz="2800" b="1" dirty="0">
              <a:ea typeface="+mn-lt"/>
              <a:cs typeface="+mn-lt"/>
            </a:endParaRPr>
          </a:p>
          <a:p>
            <a:endParaRPr lang="en-US" sz="2000">
              <a:ea typeface="+mn-lt"/>
              <a:cs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68008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r>
              <a:rPr lang="en-US" sz="1200" b="1" dirty="0">
                <a:ea typeface="+mn-lt"/>
                <a:cs typeface="+mn-lt"/>
              </a:rPr>
              <a:t># Extract training loss, validation loss, training accuracy, and validation accuracy</a:t>
            </a:r>
            <a:endParaRPr lang="en-US" sz="1200" b="1" dirty="0">
              <a:ea typeface="+mn-lt"/>
              <a:cs typeface="+mn-lt"/>
            </a:endParaRPr>
          </a:p>
          <a:p>
            <a:r>
              <a:rPr lang="en-US" sz="1200" b="1" dirty="0">
                <a:ea typeface="+mn-lt"/>
                <a:cs typeface="+mn-lt"/>
              </a:rPr>
              <a:t>training_loss = history.history['loss']</a:t>
            </a:r>
            <a:endParaRPr lang="en-US" sz="1200" b="1" dirty="0">
              <a:ea typeface="+mn-lt"/>
              <a:cs typeface="+mn-lt"/>
            </a:endParaRPr>
          </a:p>
          <a:p>
            <a:r>
              <a:rPr lang="en-US" sz="1200" b="1" dirty="0">
                <a:ea typeface="+mn-lt"/>
                <a:cs typeface="+mn-lt"/>
              </a:rPr>
              <a:t>validation_loss = history.history['val_loss']</a:t>
            </a:r>
            <a:endParaRPr lang="en-US" sz="1200" b="1" dirty="0">
              <a:ea typeface="+mn-lt"/>
              <a:cs typeface="+mn-lt"/>
            </a:endParaRPr>
          </a:p>
          <a:p>
            <a:r>
              <a:rPr lang="en-US" sz="1200" b="1" dirty="0">
                <a:ea typeface="+mn-lt"/>
                <a:cs typeface="+mn-lt"/>
              </a:rPr>
              <a:t>training_acc = history.history['accuracy']</a:t>
            </a:r>
            <a:endParaRPr lang="en-US" sz="1200" b="1" dirty="0">
              <a:ea typeface="+mn-lt"/>
              <a:cs typeface="+mn-lt"/>
            </a:endParaRPr>
          </a:p>
          <a:p>
            <a:r>
              <a:rPr lang="en-US" sz="1200" b="1" dirty="0">
                <a:ea typeface="+mn-lt"/>
                <a:cs typeface="+mn-lt"/>
              </a:rPr>
              <a:t>validation_acc = history.history['val_accuracy']  # Note the key name here</a:t>
            </a:r>
            <a:endParaRPr lang="en-US" sz="1200" b="1" dirty="0">
              <a:ea typeface="+mn-lt"/>
              <a:cs typeface="+mn-lt"/>
            </a:endParaRPr>
          </a:p>
          <a:p>
            <a:endParaRPr lang="en-US" sz="1200" b="1" dirty="0">
              <a:ea typeface="+mn-lt"/>
              <a:cs typeface="+mn-lt"/>
            </a:endParaRPr>
          </a:p>
          <a:p>
            <a:r>
              <a:rPr lang="en-US" sz="1200" b="1" dirty="0">
                <a:ea typeface="+mn-lt"/>
                <a:cs typeface="+mn-lt"/>
              </a:rPr>
              <a:t># Plot training and validation loss and accuracy</a:t>
            </a:r>
            <a:endParaRPr lang="en-US" sz="1200" b="1" dirty="0">
              <a:ea typeface="+mn-lt"/>
              <a:cs typeface="+mn-lt"/>
            </a:endParaRPr>
          </a:p>
          <a:p>
            <a:r>
              <a:rPr lang="en-US" sz="1200" b="1" dirty="0">
                <a:ea typeface="+mn-lt"/>
                <a:cs typeface="+mn-lt"/>
              </a:rPr>
              <a:t>plt.figure(figsize=(10, 5))</a:t>
            </a:r>
            <a:endParaRPr lang="en-US" sz="1200" b="1" dirty="0">
              <a:ea typeface="+mn-lt"/>
              <a:cs typeface="+mn-lt"/>
            </a:endParaRPr>
          </a:p>
          <a:p>
            <a:endParaRPr lang="en-US" sz="1200" b="1" dirty="0">
              <a:ea typeface="+mn-lt"/>
              <a:cs typeface="+mn-lt"/>
            </a:endParaRPr>
          </a:p>
          <a:p>
            <a:r>
              <a:rPr lang="en-US" sz="1200" b="1" dirty="0">
                <a:ea typeface="+mn-lt"/>
                <a:cs typeface="+mn-lt"/>
              </a:rPr>
              <a:t># Plot Loss</a:t>
            </a:r>
            <a:endParaRPr lang="en-US" sz="1200" b="1" dirty="0">
              <a:ea typeface="+mn-lt"/>
              <a:cs typeface="+mn-lt"/>
            </a:endParaRPr>
          </a:p>
          <a:p>
            <a:r>
              <a:rPr lang="en-US" sz="1200" b="1" dirty="0">
                <a:ea typeface="+mn-lt"/>
                <a:cs typeface="+mn-lt"/>
              </a:rPr>
              <a:t>plt.subplot(1, 2, 1)</a:t>
            </a:r>
            <a:endParaRPr lang="en-US" sz="1200" b="1" dirty="0">
              <a:ea typeface="+mn-lt"/>
              <a:cs typeface="+mn-lt"/>
            </a:endParaRPr>
          </a:p>
          <a:p>
            <a:r>
              <a:rPr lang="en-US" sz="1200" b="1" dirty="0">
                <a:ea typeface="+mn-lt"/>
                <a:cs typeface="+mn-lt"/>
              </a:rPr>
              <a:t>plt.plot(training_loss, label='Training Loss')</a:t>
            </a:r>
            <a:endParaRPr lang="en-US" sz="1200" b="1" dirty="0">
              <a:ea typeface="+mn-lt"/>
              <a:cs typeface="+mn-lt"/>
            </a:endParaRPr>
          </a:p>
          <a:p>
            <a:r>
              <a:rPr lang="en-US" sz="1200" b="1" dirty="0">
                <a:ea typeface="+mn-lt"/>
                <a:cs typeface="+mn-lt"/>
              </a:rPr>
              <a:t>plt.plot(validation_loss, label='Validation Loss')</a:t>
            </a:r>
            <a:endParaRPr lang="en-US" sz="1200" b="1" dirty="0">
              <a:ea typeface="+mn-lt"/>
              <a:cs typeface="+mn-lt"/>
            </a:endParaRPr>
          </a:p>
          <a:p>
            <a:r>
              <a:rPr lang="en-US" sz="1200" b="1" dirty="0">
                <a:ea typeface="+mn-lt"/>
                <a:cs typeface="+mn-lt"/>
              </a:rPr>
              <a:t>plt.xlabel('Epochs')</a:t>
            </a:r>
            <a:endParaRPr lang="en-US" sz="1200" b="1" dirty="0">
              <a:ea typeface="+mn-lt"/>
              <a:cs typeface="+mn-lt"/>
            </a:endParaRPr>
          </a:p>
          <a:p>
            <a:r>
              <a:rPr lang="en-US" sz="1200" b="1" dirty="0">
                <a:ea typeface="+mn-lt"/>
                <a:cs typeface="+mn-lt"/>
              </a:rPr>
              <a:t>plt.ylabel('Loss')</a:t>
            </a:r>
            <a:endParaRPr lang="en-US" sz="1200" b="1" dirty="0">
              <a:ea typeface="+mn-lt"/>
              <a:cs typeface="+mn-lt"/>
            </a:endParaRPr>
          </a:p>
          <a:p>
            <a:r>
              <a:rPr lang="en-US" sz="1200" b="1" dirty="0">
                <a:ea typeface="+mn-lt"/>
                <a:cs typeface="+mn-lt"/>
              </a:rPr>
              <a:t>plt.title('Training and Validation Loss')</a:t>
            </a:r>
            <a:endParaRPr lang="en-US" sz="1200" b="1" dirty="0">
              <a:ea typeface="+mn-lt"/>
              <a:cs typeface="+mn-lt"/>
            </a:endParaRPr>
          </a:p>
          <a:p>
            <a:r>
              <a:rPr lang="en-US" sz="1200" b="1" dirty="0">
                <a:ea typeface="+mn-lt"/>
                <a:cs typeface="+mn-lt"/>
              </a:rPr>
              <a:t>plt.legend()</a:t>
            </a:r>
            <a:endParaRPr lang="en-US" sz="1200" b="1" dirty="0">
              <a:ea typeface="+mn-lt"/>
              <a:cs typeface="+mn-lt"/>
            </a:endParaRPr>
          </a:p>
          <a:p>
            <a:endParaRPr lang="en-US" sz="1200" b="1" dirty="0">
              <a:ea typeface="+mn-lt"/>
              <a:cs typeface="+mn-lt"/>
            </a:endParaRPr>
          </a:p>
          <a:p>
            <a:r>
              <a:rPr lang="en-US" sz="1200" b="1" dirty="0">
                <a:ea typeface="+mn-lt"/>
                <a:cs typeface="+mn-lt"/>
              </a:rPr>
              <a:t># Plot Accuracy</a:t>
            </a:r>
            <a:endParaRPr lang="en-US" sz="1200" b="1" dirty="0">
              <a:ea typeface="+mn-lt"/>
              <a:cs typeface="+mn-lt"/>
            </a:endParaRPr>
          </a:p>
          <a:p>
            <a:r>
              <a:rPr lang="en-US" sz="1200" b="1" dirty="0">
                <a:ea typeface="+mn-lt"/>
                <a:cs typeface="+mn-lt"/>
              </a:rPr>
              <a:t>plt.subplot(1, 2, 2)</a:t>
            </a:r>
            <a:endParaRPr lang="en-US" sz="1200" b="1" dirty="0">
              <a:ea typeface="+mn-lt"/>
              <a:cs typeface="+mn-lt"/>
            </a:endParaRPr>
          </a:p>
          <a:p>
            <a:r>
              <a:rPr lang="en-US" sz="1200" b="1" dirty="0">
                <a:ea typeface="+mn-lt"/>
                <a:cs typeface="+mn-lt"/>
              </a:rPr>
              <a:t>plt.plot(training_acc, label='Training Accuracy')</a:t>
            </a:r>
            <a:endParaRPr lang="en-US" sz="1200" b="1" dirty="0">
              <a:ea typeface="+mn-lt"/>
              <a:cs typeface="+mn-lt"/>
            </a:endParaRPr>
          </a:p>
          <a:p>
            <a:r>
              <a:rPr lang="en-US" sz="1200" b="1" dirty="0">
                <a:ea typeface="+mn-lt"/>
                <a:cs typeface="+mn-lt"/>
              </a:rPr>
              <a:t>plt.plot(validation_acc, label='Validation Accuracy')</a:t>
            </a:r>
            <a:endParaRPr lang="en-US" sz="1200" b="1" dirty="0">
              <a:ea typeface="+mn-lt"/>
              <a:cs typeface="+mn-lt"/>
            </a:endParaRPr>
          </a:p>
          <a:p>
            <a:r>
              <a:rPr lang="en-US" sz="1200" b="1" dirty="0">
                <a:ea typeface="+mn-lt"/>
                <a:cs typeface="+mn-lt"/>
              </a:rPr>
              <a:t>plt.xlabel('Epochs')</a:t>
            </a:r>
            <a:endParaRPr lang="en-US" sz="1200" b="1" dirty="0">
              <a:ea typeface="+mn-lt"/>
              <a:cs typeface="+mn-lt"/>
            </a:endParaRPr>
          </a:p>
          <a:p>
            <a:r>
              <a:rPr lang="en-US" sz="1200" b="1" dirty="0">
                <a:ea typeface="+mn-lt"/>
                <a:cs typeface="+mn-lt"/>
              </a:rPr>
              <a:t>plt.ylabel('Accuracy')</a:t>
            </a:r>
            <a:endParaRPr lang="en-US" sz="1200" b="1" dirty="0">
              <a:ea typeface="+mn-lt"/>
              <a:cs typeface="+mn-lt"/>
            </a:endParaRPr>
          </a:p>
          <a:p>
            <a:r>
              <a:rPr lang="en-US" sz="1200" b="1" dirty="0">
                <a:ea typeface="+mn-lt"/>
                <a:cs typeface="+mn-lt"/>
              </a:rPr>
              <a:t>plt.title('Training and Validation Accuracy')</a:t>
            </a:r>
            <a:endParaRPr lang="en-US" sz="1200" b="1" dirty="0">
              <a:ea typeface="+mn-lt"/>
              <a:cs typeface="+mn-lt"/>
            </a:endParaRPr>
          </a:p>
          <a:p>
            <a:r>
              <a:rPr lang="en-US" sz="1200" b="1" dirty="0">
                <a:ea typeface="+mn-lt"/>
                <a:cs typeface="+mn-lt"/>
              </a:rPr>
              <a:t>plt.legend()</a:t>
            </a:r>
            <a:endParaRPr lang="en-US" sz="1200" b="1" dirty="0">
              <a:ea typeface="+mn-lt"/>
              <a:cs typeface="+mn-lt"/>
            </a:endParaRPr>
          </a:p>
          <a:p>
            <a:endParaRPr lang="en-US" sz="1200" b="1" dirty="0">
              <a:ea typeface="+mn-lt"/>
              <a:cs typeface="+mn-lt"/>
            </a:endParaRPr>
          </a:p>
          <a:p>
            <a:r>
              <a:rPr lang="en-US" sz="1200" b="1" dirty="0">
                <a:ea typeface="+mn-lt"/>
                <a:cs typeface="+mn-lt"/>
              </a:rPr>
              <a:t>plt.tight_layout()</a:t>
            </a:r>
            <a:endParaRPr lang="en-US" sz="1200" b="1" dirty="0">
              <a:ea typeface="+mn-lt"/>
              <a:cs typeface="+mn-lt"/>
            </a:endParaRPr>
          </a:p>
          <a:p>
            <a:r>
              <a:rPr lang="en-US" sz="1200" b="1" dirty="0">
                <a:ea typeface="+mn-lt"/>
                <a:cs typeface="+mn-lt"/>
              </a:rPr>
              <a:t>plt.show()</a:t>
            </a:r>
            <a:endParaRPr lang="en-US" sz="1200" b="1" dirty="0">
              <a:ea typeface="+mn-lt"/>
              <a:cs typeface="+mn-lt"/>
            </a:endParaRPr>
          </a:p>
          <a:p>
            <a:endParaRPr lang="en-US" sz="1200" b="1" dirty="0">
              <a:ea typeface="+mn-lt"/>
              <a:cs typeface="+mn-lt"/>
            </a:endParaRPr>
          </a:p>
          <a:p>
            <a:r>
              <a:rPr lang="en-US" sz="1200" b="1" dirty="0">
                <a:ea typeface="+mn-lt"/>
                <a:cs typeface="+mn-lt"/>
              </a:rPr>
              <a:t># Load the trained model</a:t>
            </a:r>
            <a:endParaRPr lang="en-US" sz="1200" b="1" dirty="0">
              <a:ea typeface="+mn-lt"/>
              <a:cs typeface="+mn-lt"/>
            </a:endParaRPr>
          </a:p>
          <a:p>
            <a:r>
              <a:rPr lang="en-US" sz="1200" b="1" dirty="0">
                <a:ea typeface="+mn-lt"/>
                <a:cs typeface="+mn-lt"/>
              </a:rPr>
              <a:t>model = tf.keras.models.load_model('chatbot_model.keras')</a:t>
            </a:r>
            <a:endParaRPr lang="en-US" sz="1200" b="1" dirty="0">
              <a:ea typeface="+mn-lt"/>
              <a:cs typeface="+mn-lt"/>
            </a:endParaRPr>
          </a:p>
          <a:p>
            <a:endParaRPr lang="en-US" sz="1200" b="1" dirty="0">
              <a:ea typeface="+mn-lt"/>
              <a:cs typeface="+mn-lt"/>
            </a:endParaRPr>
          </a:p>
          <a:p>
            <a:endParaRPr lang="en-US" sz="2000">
              <a:ea typeface="+mn-lt"/>
              <a:cs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5323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r>
              <a:rPr lang="en-US" sz="1200" b="1" dirty="0">
                <a:ea typeface="+mn-lt"/>
                <a:cs typeface="+mn-lt"/>
                <a:sym typeface="+mn-ea"/>
              </a:rPr>
              <a:t># Define a function to directly return the target text</a:t>
            </a:r>
            <a:endParaRPr lang="en-US" sz="1200" b="1" dirty="0">
              <a:ea typeface="+mn-lt"/>
              <a:cs typeface="+mn-lt"/>
            </a:endParaRPr>
          </a:p>
          <a:p>
            <a:r>
              <a:rPr lang="en-US" sz="1200" b="1" dirty="0">
                <a:ea typeface="+mn-lt"/>
                <a:cs typeface="+mn-lt"/>
                <a:sym typeface="+mn-ea"/>
              </a:rPr>
              <a:t>def respond_to_input(input_text):</a:t>
            </a:r>
            <a:endParaRPr lang="en-US" sz="1200" b="1" dirty="0">
              <a:ea typeface="+mn-lt"/>
              <a:cs typeface="+mn-lt"/>
            </a:endParaRPr>
          </a:p>
          <a:p>
            <a:r>
              <a:rPr lang="en-US" sz="1200" b="1" dirty="0">
                <a:ea typeface="+mn-lt"/>
                <a:cs typeface="+mn-lt"/>
                <a:sym typeface="+mn-ea"/>
              </a:rPr>
              <a:t>    # Convert user input to lowercase and remove symbols</a:t>
            </a:r>
            <a:endParaRPr lang="en-US" sz="1200" b="1" dirty="0">
              <a:ea typeface="+mn-lt"/>
              <a:cs typeface="+mn-lt"/>
            </a:endParaRPr>
          </a:p>
          <a:p>
            <a:r>
              <a:rPr lang="en-US" sz="1200" b="1" dirty="0">
                <a:ea typeface="+mn-lt"/>
                <a:cs typeface="+mn-lt"/>
                <a:sym typeface="+mn-ea"/>
              </a:rPr>
              <a:t>    input_text = re.sub(r'[^a-zA-Z\s]', '', input_text.lower())</a:t>
            </a:r>
            <a:endParaRPr lang="en-US" sz="1200" b="1" dirty="0">
              <a:ea typeface="+mn-lt"/>
              <a:cs typeface="+mn-lt"/>
            </a:endParaRPr>
          </a:p>
          <a:p>
            <a:r>
              <a:rPr lang="en-US" sz="1200" b="1" dirty="0">
                <a:ea typeface="+mn-lt"/>
                <a:cs typeface="+mn-lt"/>
                <a:sym typeface="+mn-ea"/>
              </a:rPr>
              <a:t>    </a:t>
            </a:r>
            <a:endParaRPr lang="en-US" sz="1200" b="1" dirty="0">
              <a:ea typeface="+mn-lt"/>
              <a:cs typeface="+mn-lt"/>
            </a:endParaRPr>
          </a:p>
          <a:p>
            <a:r>
              <a:rPr lang="en-US" sz="1200" b="1" dirty="0">
                <a:ea typeface="+mn-lt"/>
                <a:cs typeface="+mn-lt"/>
                <a:sym typeface="+mn-ea"/>
              </a:rPr>
              <a:t>    # Check if the input exists in the dataset</a:t>
            </a:r>
            <a:endParaRPr lang="en-US" sz="1200" b="1" dirty="0">
              <a:ea typeface="+mn-lt"/>
              <a:cs typeface="+mn-lt"/>
            </a:endParaRPr>
          </a:p>
          <a:p>
            <a:r>
              <a:rPr lang="en-US" sz="1200" b="1" dirty="0">
                <a:ea typeface="+mn-lt"/>
                <a:cs typeface="+mn-lt"/>
                <a:sym typeface="+mn-ea"/>
              </a:rPr>
              <a:t>    if input_text in input_texts:</a:t>
            </a:r>
            <a:endParaRPr lang="en-US" sz="1200" b="1" dirty="0">
              <a:ea typeface="+mn-lt"/>
              <a:cs typeface="+mn-lt"/>
            </a:endParaRPr>
          </a:p>
          <a:p>
            <a:r>
              <a:rPr lang="en-US" sz="1200" b="1" dirty="0">
                <a:ea typeface="+mn-lt"/>
                <a:cs typeface="+mn-lt"/>
                <a:sym typeface="+mn-ea"/>
              </a:rPr>
              <a:t>        # Get the index of the input_text in input_texts</a:t>
            </a:r>
            <a:endParaRPr lang="en-US" sz="1200" b="1" dirty="0">
              <a:ea typeface="+mn-lt"/>
              <a:cs typeface="+mn-lt"/>
            </a:endParaRPr>
          </a:p>
          <a:p>
            <a:r>
              <a:rPr lang="en-US" sz="1200" b="1" dirty="0">
                <a:ea typeface="+mn-lt"/>
                <a:cs typeface="+mn-lt"/>
                <a:sym typeface="+mn-ea"/>
              </a:rPr>
              <a:t>        input_index = input_texts.index(input_text)</a:t>
            </a:r>
            <a:endParaRPr lang="en-US" sz="1200" b="1" dirty="0">
              <a:ea typeface="+mn-lt"/>
              <a:cs typeface="+mn-lt"/>
            </a:endParaRPr>
          </a:p>
          <a:p>
            <a:r>
              <a:rPr lang="en-US" sz="1200" b="1" dirty="0">
                <a:ea typeface="+mn-lt"/>
                <a:cs typeface="+mn-lt"/>
                <a:sym typeface="+mn-ea"/>
              </a:rPr>
              <a:t>        </a:t>
            </a:r>
            <a:endParaRPr lang="en-US" sz="1200" b="1" dirty="0">
              <a:ea typeface="+mn-lt"/>
              <a:cs typeface="+mn-lt"/>
            </a:endParaRPr>
          </a:p>
          <a:p>
            <a:r>
              <a:rPr lang="en-US" sz="1200" b="1" dirty="0">
                <a:ea typeface="+mn-lt"/>
                <a:cs typeface="+mn-lt"/>
                <a:sym typeface="+mn-ea"/>
              </a:rPr>
              <a:t>        # Retrieve the corresponding target_text from target_texts</a:t>
            </a:r>
            <a:endParaRPr lang="en-US" sz="1200" b="1" dirty="0">
              <a:ea typeface="+mn-lt"/>
              <a:cs typeface="+mn-lt"/>
            </a:endParaRPr>
          </a:p>
          <a:p>
            <a:r>
              <a:rPr lang="en-US" sz="1200" b="1" dirty="0">
                <a:ea typeface="+mn-lt"/>
                <a:cs typeface="+mn-lt"/>
                <a:sym typeface="+mn-ea"/>
              </a:rPr>
              <a:t>        target_text = target_texts[input_index]</a:t>
            </a:r>
            <a:endParaRPr lang="en-US" sz="1200" b="1" dirty="0">
              <a:ea typeface="+mn-lt"/>
              <a:cs typeface="+mn-lt"/>
            </a:endParaRPr>
          </a:p>
          <a:p>
            <a:r>
              <a:rPr lang="en-US" sz="1200" b="1" dirty="0">
                <a:ea typeface="+mn-lt"/>
                <a:cs typeface="+mn-lt"/>
                <a:sym typeface="+mn-ea"/>
              </a:rPr>
              <a:t>        </a:t>
            </a:r>
            <a:endParaRPr lang="en-US" sz="1200" b="1" dirty="0">
              <a:ea typeface="+mn-lt"/>
              <a:cs typeface="+mn-lt"/>
            </a:endParaRPr>
          </a:p>
          <a:p>
            <a:r>
              <a:rPr lang="en-US" sz="1200" b="1" dirty="0">
                <a:ea typeface="+mn-lt"/>
                <a:cs typeface="+mn-lt"/>
                <a:sym typeface="+mn-ea"/>
              </a:rPr>
              <a:t>        # Remove '&lt;start&gt;' and '&lt;end&gt;' tokens from target_text</a:t>
            </a:r>
            <a:endParaRPr lang="en-US" sz="1200" b="1" dirty="0">
              <a:ea typeface="+mn-lt"/>
              <a:cs typeface="+mn-lt"/>
            </a:endParaRPr>
          </a:p>
          <a:p>
            <a:r>
              <a:rPr lang="en-US" sz="1200" b="1" dirty="0">
                <a:ea typeface="+mn-lt"/>
                <a:cs typeface="+mn-lt"/>
                <a:sym typeface="+mn-ea"/>
              </a:rPr>
              <a:t>        target_text = ' '.join(target_text.split()[1:-1])</a:t>
            </a:r>
            <a:endParaRPr lang="en-US" sz="1200" b="1" dirty="0">
              <a:ea typeface="+mn-lt"/>
              <a:cs typeface="+mn-lt"/>
            </a:endParaRPr>
          </a:p>
          <a:p>
            <a:r>
              <a:rPr lang="en-US" sz="1200" b="1" dirty="0">
                <a:ea typeface="+mn-lt"/>
                <a:cs typeface="+mn-lt"/>
                <a:sym typeface="+mn-ea"/>
              </a:rPr>
              <a:t>        </a:t>
            </a:r>
            <a:endParaRPr lang="en-US" sz="1200" b="1" dirty="0">
              <a:ea typeface="+mn-lt"/>
              <a:cs typeface="+mn-lt"/>
            </a:endParaRPr>
          </a:p>
          <a:p>
            <a:r>
              <a:rPr lang="en-US" sz="1200" b="1" dirty="0">
                <a:ea typeface="+mn-lt"/>
                <a:cs typeface="+mn-lt"/>
                <a:sym typeface="+mn-ea"/>
              </a:rPr>
              <a:t>        return target_text</a:t>
            </a:r>
            <a:endParaRPr lang="en-US" sz="1200" b="1" dirty="0">
              <a:ea typeface="+mn-lt"/>
              <a:cs typeface="+mn-lt"/>
            </a:endParaRPr>
          </a:p>
          <a:p>
            <a:r>
              <a:rPr lang="en-US" sz="1200" b="1" dirty="0">
                <a:ea typeface="+mn-lt"/>
                <a:cs typeface="+mn-lt"/>
                <a:sym typeface="+mn-ea"/>
              </a:rPr>
              <a:t>    else:</a:t>
            </a:r>
            <a:endParaRPr lang="en-US" sz="1200" b="1" dirty="0">
              <a:ea typeface="+mn-lt"/>
              <a:cs typeface="+mn-lt"/>
            </a:endParaRPr>
          </a:p>
          <a:p>
            <a:r>
              <a:rPr lang="en-US" sz="1200" b="1" dirty="0">
                <a:ea typeface="+mn-lt"/>
                <a:cs typeface="+mn-lt"/>
                <a:sym typeface="+mn-ea"/>
              </a:rPr>
              <a:t>        return "Sorry, I don't understand."</a:t>
            </a:r>
            <a:endParaRPr lang="en-US" sz="1200" b="1" dirty="0">
              <a:ea typeface="+mn-lt"/>
              <a:cs typeface="+mn-lt"/>
            </a:endParaRPr>
          </a:p>
          <a:p>
            <a:endParaRPr lang="en-US" sz="1200" b="1" dirty="0">
              <a:ea typeface="+mn-lt"/>
              <a:cs typeface="+mn-lt"/>
            </a:endParaRPr>
          </a:p>
          <a:p>
            <a:endParaRPr lang="en-US" sz="1200">
              <a:ea typeface="+mn-lt"/>
              <a:cs typeface="+mn-lt"/>
            </a:endParaRPr>
          </a:p>
          <a:p>
            <a:endParaRPr lang="en-US" sz="1200" b="1" dirty="0">
              <a:ea typeface="+mn-lt"/>
              <a:cs typeface="+mn-lt"/>
            </a:endParaRPr>
          </a:p>
          <a:p>
            <a:endParaRPr lang="en-US" sz="1200" b="1" dirty="0">
              <a:ea typeface="+mn-lt"/>
              <a:cs typeface="+mn-lt"/>
            </a:endParaRPr>
          </a:p>
          <a:p>
            <a:endParaRPr lang="en-US" sz="1200" b="1" dirty="0">
              <a:ea typeface="+mn-lt"/>
              <a:cs typeface="+mn-lt"/>
            </a:endParaRPr>
          </a:p>
          <a:p>
            <a:endParaRPr lang="en-US" sz="1200" b="1" dirty="0">
              <a:ea typeface="+mn-lt"/>
              <a:cs typeface="+mn-lt"/>
            </a:endParaRPr>
          </a:p>
          <a:p>
            <a:endParaRPr lang="en-US" sz="2000">
              <a:ea typeface="+mn-lt"/>
              <a:cs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r>
              <a:rPr lang="en-US" sz="2800" b="1" dirty="0">
                <a:ea typeface="+mn-lt"/>
                <a:cs typeface="+mn-lt"/>
              </a:rPr>
              <a:t>REAL TIME DEVELOPMENT OF CHATBOT(tourism guide)</a:t>
            </a:r>
            <a:endParaRPr lang="en-US" sz="2800" b="1" dirty="0">
              <a:ea typeface="+mn-lt"/>
              <a:cs typeface="+mn-lt"/>
            </a:endParaRPr>
          </a:p>
          <a:p>
            <a:endParaRPr lang="en-US" sz="2800" b="1" dirty="0">
              <a:ea typeface="+mn-lt"/>
              <a:cs typeface="+mn-lt"/>
            </a:endParaRPr>
          </a:p>
          <a:p>
            <a:endParaRPr lang="en-US" sz="2800" b="1" dirty="0">
              <a:ea typeface="+mn-lt"/>
              <a:cs typeface="+mn-lt"/>
            </a:endParaRPr>
          </a:p>
          <a:p>
            <a:pPr marL="457200" indent="-457200">
              <a:buAutoNum type="arabicPeriod"/>
            </a:pPr>
            <a:endParaRPr lang="en-US" sz="2000" dirty="0">
              <a:ea typeface="+mn-lt"/>
              <a:cs typeface="+mn-lt"/>
            </a:endParaRPr>
          </a:p>
          <a:p>
            <a:endParaRPr lang="en-US" sz="2800" b="1" dirty="0">
              <a:ea typeface="+mn-lt"/>
              <a:cs typeface="+mn-lt"/>
            </a:endParaRPr>
          </a:p>
          <a:p>
            <a:endParaRPr lang="en-US" sz="2000">
              <a:ea typeface="+mn-lt"/>
              <a:cs typeface="+mn-lt"/>
            </a:endParaRPr>
          </a:p>
        </p:txBody>
      </p:sp>
      <p:pic>
        <p:nvPicPr>
          <p:cNvPr id="2" name="Picture 1" descr="A diagram of a chatbot&#10;&#10;Description automatically generated"/>
          <p:cNvPicPr>
            <a:picLocks noChangeAspect="1"/>
          </p:cNvPicPr>
          <p:nvPr/>
        </p:nvPicPr>
        <p:blipFill rotWithShape="1">
          <a:blip r:embed="rId1"/>
          <a:srcRect l="-6333" t="560" r="6333" b="-560"/>
          <a:stretch>
            <a:fillRect/>
          </a:stretch>
        </p:blipFill>
        <p:spPr>
          <a:xfrm>
            <a:off x="4792" y="1420215"/>
            <a:ext cx="10624876" cy="512111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6739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r>
              <a:rPr lang="en-US" sz="2800" b="1" dirty="0">
                <a:ea typeface="+mn-lt"/>
                <a:cs typeface="+mn-lt"/>
              </a:rPr>
              <a:t>Tensorflow and keras(Backbone)</a:t>
            </a:r>
            <a:endParaRPr lang="en-US" sz="2800" b="1" dirty="0">
              <a:ea typeface="+mn-lt"/>
              <a:cs typeface="+mn-lt"/>
            </a:endParaRPr>
          </a:p>
          <a:p>
            <a:endParaRPr lang="en-US" sz="2800" b="1" dirty="0">
              <a:ea typeface="+mn-lt"/>
              <a:cs typeface="+mn-lt"/>
            </a:endParaRPr>
          </a:p>
          <a:p>
            <a:pPr indent="0">
              <a:buNone/>
            </a:pPr>
            <a:r>
              <a:rPr lang="en-US" sz="2000" dirty="0">
                <a:ea typeface="+mn-lt"/>
                <a:cs typeface="+mn-lt"/>
              </a:rPr>
              <a:t>Tensor flow is an open-source machine learning framework developed by the Google Brain team. It provides a comprehensive ecosystem for developing, training, and deploying machine learning models, particularly deep learning models. </a:t>
            </a:r>
            <a:endParaRPr lang="en-US" sz="2000" dirty="0">
              <a:ea typeface="+mn-lt"/>
              <a:cs typeface="+mn-lt"/>
            </a:endParaRPr>
          </a:p>
          <a:p>
            <a:endParaRPr lang="en-US" sz="2000" b="1" dirty="0">
              <a:ea typeface="+mn-lt"/>
              <a:cs typeface="+mn-lt"/>
            </a:endParaRPr>
          </a:p>
          <a:p>
            <a:pPr marL="285750" indent="-285750">
              <a:buFont typeface="Arial" panose="020B0604020202020204" pitchFamily="34" charset="0"/>
              <a:buChar char="•"/>
            </a:pPr>
            <a:r>
              <a:rPr lang="en-US" sz="1600" b="1" dirty="0">
                <a:ea typeface="+mn-lt"/>
                <a:cs typeface="+mn-lt"/>
              </a:rPr>
              <a:t>TensorFlow supports a wide range of machine learning and deep learning algorithms, including neural networks, linear models, and clustering.</a:t>
            </a:r>
            <a:endParaRPr lang="en-US" sz="1600" b="1" dirty="0">
              <a:ea typeface="+mn-lt"/>
              <a:cs typeface="+mn-lt"/>
            </a:endParaRPr>
          </a:p>
          <a:p>
            <a:pPr marL="285750" indent="-285750">
              <a:buFont typeface="Arial" panose="020B0604020202020204" pitchFamily="34" charset="0"/>
              <a:buChar char="•"/>
            </a:pPr>
            <a:endParaRPr lang="en-US" sz="1600" b="1" dirty="0">
              <a:ea typeface="+mn-lt"/>
              <a:cs typeface="+mn-lt"/>
            </a:endParaRPr>
          </a:p>
          <a:p>
            <a:pPr marL="285750" indent="-285750">
              <a:buFont typeface="Arial" panose="020B0604020202020204" pitchFamily="34" charset="0"/>
              <a:buChar char="•"/>
            </a:pPr>
            <a:r>
              <a:rPr lang="en-US" sz="1600" b="1" dirty="0">
                <a:ea typeface="+mn-lt"/>
                <a:cs typeface="+mn-lt"/>
              </a:rPr>
              <a:t>TensorFlow is used for various tasks, including image and speech recognition, natural language processing, and time series analysis. It's suitable for research as well as production-grade applications.</a:t>
            </a:r>
            <a:endParaRPr lang="en-US" sz="1600" b="1" dirty="0">
              <a:ea typeface="+mn-lt"/>
              <a:cs typeface="+mn-lt"/>
            </a:endParaRPr>
          </a:p>
          <a:p>
            <a:pPr marL="285750" indent="-285750">
              <a:buFont typeface="Arial" panose="020B0604020202020204" pitchFamily="34" charset="0"/>
              <a:buChar char="•"/>
            </a:pPr>
            <a:endParaRPr lang="en-US" sz="1600" b="1" dirty="0">
              <a:ea typeface="+mn-lt"/>
              <a:cs typeface="+mn-lt"/>
            </a:endParaRPr>
          </a:p>
          <a:p>
            <a:pPr marL="285750" indent="-285750">
              <a:buFont typeface="Arial" panose="020B0604020202020204" pitchFamily="34" charset="0"/>
              <a:buChar char="•"/>
            </a:pPr>
            <a:endParaRPr lang="en-US" sz="1600" b="1" dirty="0">
              <a:ea typeface="+mn-lt"/>
              <a:cs typeface="+mn-lt"/>
            </a:endParaRPr>
          </a:p>
          <a:p>
            <a:pPr marL="285750" indent="-285750">
              <a:buFont typeface="Arial" panose="020B0604020202020204" pitchFamily="34" charset="0"/>
              <a:buChar char="•"/>
            </a:pPr>
            <a:r>
              <a:rPr lang="en-US" sz="1600" b="1" dirty="0">
                <a:ea typeface="+mn-lt"/>
                <a:cs typeface="+mn-lt"/>
                <a:sym typeface="+mn-ea"/>
              </a:rPr>
              <a:t>Keras is a high-level neural networks API, originally developed as an independent project, and now part of TensorFlow. Keras provides a user-friendly interface to define and train neural network models. It abstracts the complexity of TensorFlow operations, making it easier to build and experiment with neural networks.</a:t>
            </a:r>
            <a:endParaRPr lang="en-US" sz="1600" b="1" dirty="0">
              <a:ea typeface="+mn-lt"/>
              <a:cs typeface="+mn-lt"/>
            </a:endParaRPr>
          </a:p>
          <a:p>
            <a:pPr marL="285750" indent="-285750">
              <a:buFont typeface="Arial" panose="020B0604020202020204" pitchFamily="34" charset="0"/>
              <a:buChar char="•"/>
            </a:pPr>
            <a:endParaRPr lang="en-US" sz="1600" b="1" dirty="0">
              <a:ea typeface="+mn-lt"/>
              <a:cs typeface="+mn-lt"/>
            </a:endParaRPr>
          </a:p>
          <a:p>
            <a:pPr marL="285750" indent="-285750">
              <a:buFont typeface="Arial" panose="020B0604020202020204" pitchFamily="34" charset="0"/>
              <a:buChar char="•"/>
            </a:pPr>
            <a:endParaRPr lang="en-US" sz="1600" b="1" dirty="0">
              <a:ea typeface="+mn-lt"/>
              <a:cs typeface="+mn-lt"/>
            </a:endParaRPr>
          </a:p>
          <a:p>
            <a:pPr marL="285750" indent="-285750">
              <a:buFont typeface="Arial" panose="020B0604020202020204" pitchFamily="34" charset="0"/>
              <a:buChar char="•"/>
            </a:pPr>
            <a:endParaRPr lang="en-US" sz="1600" b="1" dirty="0">
              <a:ea typeface="+mn-lt"/>
              <a:cs typeface="+mn-lt"/>
            </a:endParaRPr>
          </a:p>
          <a:p>
            <a:endParaRPr lang="en-US" sz="1600" b="1" dirty="0">
              <a:ea typeface="+mn-lt"/>
              <a:cs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212280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p>
          <a:p>
            <a:pPr marL="285750" indent="-285750">
              <a:buFont typeface="Arial" panose="020B0604020202020204" pitchFamily="34" charset="0"/>
              <a:buChar char="•"/>
            </a:pPr>
            <a:r>
              <a:rPr lang="en-US" sz="1600" b="1" dirty="0">
                <a:ea typeface="+mn-lt"/>
                <a:cs typeface="+mn-lt"/>
              </a:rPr>
              <a:t>Keras provides high-level abstractions for building and training neural networks, simplifying tasks like defining layers (Input, Embedding, LSTM, Dense), creating the model (Model), and training it (compile, fit). These functions are essential for setting up the sequence-to-sequence model for the chatbot and managing its training and inference processes.</a:t>
            </a:r>
            <a:endParaRPr lang="en-US" sz="1600" b="1" dirty="0">
              <a:ea typeface="+mn-lt"/>
              <a:cs typeface="+mn-lt"/>
            </a:endParaRPr>
          </a:p>
          <a:p>
            <a:pPr marL="285750" indent="-285750">
              <a:buFont typeface="Arial" panose="020B0604020202020204" pitchFamily="34" charset="0"/>
              <a:buChar char="•"/>
            </a:pPr>
            <a:endParaRPr lang="en-US" sz="1600" b="1" dirty="0">
              <a:ea typeface="+mn-lt"/>
              <a:cs typeface="+mn-lt"/>
            </a:endParaRPr>
          </a:p>
          <a:p>
            <a:pPr marL="285750" indent="-285750">
              <a:buFont typeface="Arial" panose="020B0604020202020204" pitchFamily="34" charset="0"/>
              <a:buChar char="•"/>
            </a:pPr>
            <a:endParaRPr lang="en-US" sz="1600" b="1" dirty="0">
              <a:ea typeface="+mn-lt"/>
              <a:cs typeface="+mn-lt"/>
            </a:endParaRPr>
          </a:p>
          <a:p>
            <a:endParaRPr lang="en-US" sz="1600" b="1" dirty="0">
              <a:ea typeface="+mn-lt"/>
              <a:cs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ank you typography design vector | Free stock illustration - 494728"/>
          <p:cNvPicPr>
            <a:picLocks noGrp="1" noChangeAspect="1"/>
          </p:cNvPicPr>
          <p:nvPr>
            <p:ph idx="1"/>
          </p:nvPr>
        </p:nvPicPr>
        <p:blipFill>
          <a:blip r:embed="rId1"/>
          <a:stretch>
            <a:fillRect/>
          </a:stretch>
        </p:blipFill>
        <p:spPr>
          <a:xfrm>
            <a:off x="2877" y="-6153"/>
            <a:ext cx="12315642" cy="686662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r>
              <a:rPr lang="en-US" sz="3200" b="1"/>
              <a:t>ABOUT CHATBOT </a:t>
            </a:r>
            <a:endParaRPr lang="en-US" sz="2800" b="1"/>
          </a:p>
          <a:p>
            <a:endParaRPr lang="en-US" sz="2000"/>
          </a:p>
          <a:p>
            <a:pPr marL="342900" indent="-342900">
              <a:buFont typeface="Wingdings" panose="05000000000000000000"/>
              <a:buChar char="Ø"/>
            </a:pPr>
            <a:r>
              <a:rPr lang="en-US" sz="2000"/>
              <a:t>A  chat bot  is a  computer  program designed to simulate</a:t>
            </a:r>
            <a:endParaRPr lang="en-US" sz="2000"/>
          </a:p>
          <a:p>
            <a:r>
              <a:rPr lang="en-US" sz="2000"/>
              <a:t> conversation with human users, Especially over the internet.</a:t>
            </a:r>
            <a:endParaRPr lang="en-US" sz="2000"/>
          </a:p>
          <a:p>
            <a:r>
              <a:rPr lang="en-US" sz="2000"/>
              <a:t> They use  AI technologies Such as NLP to understand  and respond  to user queries and commands.</a:t>
            </a:r>
            <a:endParaRPr lang="en-US" sz="2000"/>
          </a:p>
          <a:p>
            <a:endParaRPr lang="en-US" sz="2000"/>
          </a:p>
          <a:p>
            <a:pPr marL="342900" indent="-342900">
              <a:buFont typeface="Wingdings" panose="05000000000000000000"/>
              <a:buChar char="Ø"/>
            </a:pPr>
            <a:r>
              <a:rPr lang="en-US" sz="2000"/>
              <a:t>Chat bots can found in various applications  such as :</a:t>
            </a:r>
            <a:endParaRPr lang="en-US" sz="2000"/>
          </a:p>
          <a:p>
            <a:pPr marL="342900" indent="-342900">
              <a:buFont typeface="Wingdings" panose="05000000000000000000"/>
              <a:buChar char="Ø"/>
            </a:pPr>
            <a:endParaRPr lang="en-US" sz="2000"/>
          </a:p>
          <a:p>
            <a:pPr>
              <a:spcBef>
                <a:spcPct val="0"/>
              </a:spcBef>
            </a:pPr>
            <a:r>
              <a:rPr lang="en-US" sz="2000"/>
              <a:t>     1.  Customer services </a:t>
            </a:r>
            <a:endParaRPr lang="en-US" sz="2000"/>
          </a:p>
          <a:p>
            <a:pPr>
              <a:spcBef>
                <a:spcPct val="0"/>
              </a:spcBef>
            </a:pPr>
            <a:endParaRPr lang="en-US" sz="2000"/>
          </a:p>
          <a:p>
            <a:pPr>
              <a:spcBef>
                <a:spcPct val="0"/>
              </a:spcBef>
            </a:pPr>
            <a:r>
              <a:rPr lang="en-US" sz="2000"/>
              <a:t>      2.  Virtual assistants</a:t>
            </a:r>
            <a:endParaRPr lang="en-US" sz="2000"/>
          </a:p>
          <a:p>
            <a:pPr>
              <a:spcBef>
                <a:spcPct val="0"/>
              </a:spcBef>
            </a:pPr>
            <a:endParaRPr lang="en-US" sz="2000"/>
          </a:p>
          <a:p>
            <a:pPr>
              <a:spcBef>
                <a:spcPct val="0"/>
              </a:spcBef>
            </a:pPr>
            <a:r>
              <a:rPr lang="en-US" sz="2000"/>
              <a:t>      3.  Gaming  and more</a:t>
            </a:r>
            <a:endParaRPr lang="en-US" sz="2000"/>
          </a:p>
          <a:p>
            <a:pPr>
              <a:spcBef>
                <a:spcPct val="0"/>
              </a:spcBef>
            </a:pPr>
            <a:r>
              <a:rPr lang="en-US" sz="2000"/>
              <a:t>              </a:t>
            </a:r>
            <a:endParaRPr lang="en-US" sz="2000"/>
          </a:p>
          <a:p>
            <a:endParaRPr lang="en-US" sz="2000"/>
          </a:p>
          <a:p>
            <a:endParaRPr lang="en-US" sz="2000"/>
          </a:p>
          <a:p>
            <a:endParaRPr lang="en-US" sz="2000"/>
          </a:p>
        </p:txBody>
      </p:sp>
      <p:pic>
        <p:nvPicPr>
          <p:cNvPr id="6" name="Picture 5" descr="A hand holding a phone with a chat message&#10;&#10;Description automatically generated"/>
          <p:cNvPicPr>
            <a:picLocks noChangeAspect="1"/>
          </p:cNvPicPr>
          <p:nvPr/>
        </p:nvPicPr>
        <p:blipFill>
          <a:blip r:embed="rId1"/>
          <a:stretch>
            <a:fillRect/>
          </a:stretch>
        </p:blipFill>
        <p:spPr>
          <a:xfrm>
            <a:off x="5564038" y="3573492"/>
            <a:ext cx="5794076" cy="30465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r>
              <a:rPr lang="en-US" sz="2800" b="1"/>
              <a:t>TYPES OF CHATBOTS AND USES</a:t>
            </a:r>
            <a:endParaRPr lang="en-US" sz="2800" b="1"/>
          </a:p>
          <a:p>
            <a:endParaRPr lang="en-US" sz="2000"/>
          </a:p>
          <a:p>
            <a:pPr>
              <a:spcBef>
                <a:spcPct val="0"/>
              </a:spcBef>
            </a:pPr>
            <a:r>
              <a:rPr lang="en-US" sz="2000"/>
              <a:t>              </a:t>
            </a:r>
            <a:endParaRPr lang="en-US" sz="2000"/>
          </a:p>
          <a:p>
            <a:endParaRPr lang="en-US" sz="2000"/>
          </a:p>
          <a:p>
            <a:r>
              <a:rPr lang="en-US" sz="2000"/>
              <a:t>There are mainly three types of chatbots used in  technologies :</a:t>
            </a:r>
            <a:endParaRPr lang="en-US" sz="2000"/>
          </a:p>
          <a:p>
            <a:endParaRPr lang="en-US" sz="2000"/>
          </a:p>
          <a:p>
            <a:pPr marL="457200" indent="-457200">
              <a:buAutoNum type="arabicPeriod"/>
            </a:pPr>
            <a:r>
              <a:rPr lang="en-US" sz="2000"/>
              <a:t>Rule based chatbots</a:t>
            </a:r>
            <a:endParaRPr lang="en-US" sz="2000"/>
          </a:p>
          <a:p>
            <a:pPr marL="457200" indent="-457200">
              <a:buAutoNum type="arabicPeriod"/>
            </a:pPr>
            <a:endParaRPr lang="en-US" sz="2000"/>
          </a:p>
          <a:p>
            <a:pPr marL="457200" indent="-457200">
              <a:buAutoNum type="arabicPeriod"/>
            </a:pPr>
            <a:r>
              <a:rPr lang="en-US" sz="2000"/>
              <a:t>AI- powered chatbots</a:t>
            </a:r>
            <a:endParaRPr lang="en-US" sz="2000"/>
          </a:p>
          <a:p>
            <a:pPr marL="457200" indent="-457200">
              <a:buAutoNum type="arabicPeriod"/>
            </a:pPr>
            <a:endParaRPr lang="en-US" sz="2000"/>
          </a:p>
          <a:p>
            <a:pPr marL="457200" indent="-457200">
              <a:buAutoNum type="arabicPeriod"/>
            </a:pPr>
            <a:r>
              <a:rPr lang="en-US" sz="2000"/>
              <a:t>Hybrid chat bots</a:t>
            </a:r>
            <a:endParaRPr lang="en-US" sz="200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6801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r>
              <a:rPr lang="en-US" sz="2800" b="1"/>
              <a:t>RULE BASED CHATBOT:</a:t>
            </a:r>
            <a:endParaRPr lang="en-US" sz="2800" b="1"/>
          </a:p>
          <a:p>
            <a:endParaRPr lang="en-US" sz="2800" b="1"/>
          </a:p>
          <a:p>
            <a:pPr marL="457200" indent="-457200">
              <a:buFont typeface="Wingdings" panose="05000000000000000000"/>
              <a:buChar char="Ø"/>
            </a:pPr>
            <a:r>
              <a:rPr lang="en-US" sz="2800">
                <a:ea typeface="+mn-lt"/>
                <a:cs typeface="+mn-lt"/>
              </a:rPr>
              <a:t>These chatbots operate on a set of predefined rules and decision trees. They respond to specific commands or keywords and follow scripted paths. Rule-based chatbots are effective for handling simple queries and tasks with predictable outcomes.</a:t>
            </a:r>
            <a:endParaRPr lang="en-US"/>
          </a:p>
          <a:p>
            <a:pPr marL="457200" indent="-457200">
              <a:buFont typeface="Wingdings" panose="05000000000000000000"/>
              <a:buChar char="Ø"/>
            </a:pPr>
            <a:endParaRPr lang="en-US" sz="2800"/>
          </a:p>
          <a:p>
            <a:pPr marL="457200" indent="-457200">
              <a:buFont typeface="Wingdings" panose="05000000000000000000"/>
              <a:buChar char="Ø"/>
            </a:pPr>
            <a:r>
              <a:rPr lang="en-US" sz="2800" b="1">
                <a:ea typeface="+mn-lt"/>
                <a:cs typeface="+mn-lt"/>
              </a:rPr>
              <a:t>Example</a:t>
            </a:r>
            <a:r>
              <a:rPr lang="en-US" sz="2800">
                <a:ea typeface="+mn-lt"/>
                <a:cs typeface="+mn-lt"/>
              </a:rPr>
              <a:t>: Customer service bots that provide answers to frequently asked questions (FAQs) or guide users through predefined processes.</a:t>
            </a:r>
            <a:endParaRPr lang="en-US" sz="2800"/>
          </a:p>
          <a:p>
            <a:pPr marL="457200" indent="-457200">
              <a:buFont typeface="Wingdings" panose="05000000000000000000"/>
              <a:buChar char="Ø"/>
            </a:pPr>
            <a:endParaRPr lang="en-US" sz="2800"/>
          </a:p>
          <a:p>
            <a:endParaRPr lang="en-US" sz="2000"/>
          </a:p>
          <a:p>
            <a:pPr>
              <a:spcBef>
                <a:spcPct val="0"/>
              </a:spcBef>
            </a:pPr>
            <a:r>
              <a:rPr lang="en-US" sz="2000"/>
              <a:t>              </a:t>
            </a:r>
            <a:endParaRPr lang="en-US" sz="2000"/>
          </a:p>
          <a:p>
            <a:endParaRPr lang="en-US" sz="2000"/>
          </a:p>
          <a:p>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r>
              <a:rPr lang="en-US" sz="2800" b="1"/>
              <a:t>ADVANTAGES OF RULE BASED CHATBOT:</a:t>
            </a:r>
            <a:endParaRPr lang="en-US" sz="2800" b="1"/>
          </a:p>
          <a:p>
            <a:pPr marL="457200" indent="-457200">
              <a:buFont typeface="Arial" panose="020B0604020202020204"/>
              <a:buChar char="•"/>
            </a:pPr>
            <a:endParaRPr lang="en-US" sz="2800" b="1"/>
          </a:p>
          <a:p>
            <a:pPr marL="457200" indent="-457200">
              <a:buFont typeface="Arial" panose="020B0604020202020204"/>
              <a:buChar char="•"/>
            </a:pPr>
            <a:r>
              <a:rPr lang="en-US" sz="2000" b="1">
                <a:ea typeface="+mn-lt"/>
                <a:cs typeface="+mn-lt"/>
              </a:rPr>
              <a:t>Clear Logic and Control</a:t>
            </a:r>
            <a:r>
              <a:rPr lang="en-US" sz="2000">
                <a:ea typeface="+mn-lt"/>
                <a:cs typeface="+mn-lt"/>
              </a:rPr>
              <a:t>: Rule-based chatbots operate on explicit rules and decision trees, making their behavior predictable and easier to understand from a developer's perspective.</a:t>
            </a:r>
            <a:endParaRPr lang="en-US"/>
          </a:p>
          <a:p>
            <a:pPr marL="457200" indent="-457200">
              <a:buFont typeface="Arial" panose="020B0604020202020204"/>
              <a:buChar char="•"/>
            </a:pPr>
            <a:endParaRPr lang="en-US" sz="2000">
              <a:ea typeface="+mn-lt"/>
              <a:cs typeface="+mn-lt"/>
            </a:endParaRPr>
          </a:p>
          <a:p>
            <a:pPr marL="285750" indent="-285750">
              <a:buFont typeface="Arial" panose="020B0604020202020204"/>
              <a:buChar char="•"/>
            </a:pPr>
            <a:r>
              <a:rPr lang="en-US" b="1">
                <a:ea typeface="+mn-lt"/>
                <a:cs typeface="+mn-lt"/>
              </a:rPr>
              <a:t> Customization</a:t>
            </a:r>
            <a:r>
              <a:rPr lang="en-US">
                <a:ea typeface="+mn-lt"/>
                <a:cs typeface="+mn-lt"/>
              </a:rPr>
              <a:t>: Developers have full control over the rules and responses of the chatbot, allowing for customization tailored to specific business needs or user requirements.</a:t>
            </a:r>
            <a:endParaRPr lang="en-US"/>
          </a:p>
          <a:p>
            <a:pPr marL="342900" indent="-342900">
              <a:buFont typeface="Arial" panose="020B0604020202020204"/>
              <a:buChar char="•"/>
            </a:pPr>
            <a:endParaRPr lang="en-US" sz="2000"/>
          </a:p>
          <a:p>
            <a:pPr marL="342900" indent="-342900">
              <a:buFont typeface="Arial" panose="020B0604020202020204"/>
              <a:buChar char="•"/>
            </a:pPr>
            <a:r>
              <a:rPr lang="en-US" sz="2000" b="1">
                <a:ea typeface="+mn-lt"/>
                <a:cs typeface="+mn-lt"/>
              </a:rPr>
              <a:t>3.  Fast Response Time</a:t>
            </a:r>
            <a:r>
              <a:rPr lang="en-US" sz="2000">
                <a:ea typeface="+mn-lt"/>
                <a:cs typeface="+mn-lt"/>
              </a:rPr>
              <a:t>: Since responses are based on predefined rules, rule-based chatbots can provide quick responses without the need for complex computations or training data.</a:t>
            </a:r>
            <a:endParaRPr lang="en-US"/>
          </a:p>
          <a:p>
            <a:pPr marL="342900" indent="-342900">
              <a:buFont typeface="Arial" panose="020B0604020202020204"/>
              <a:buChar char="•"/>
            </a:pPr>
            <a:endParaRPr lang="en-US" sz="2000"/>
          </a:p>
          <a:p>
            <a:pPr marL="342900" indent="-342900">
              <a:buFont typeface="Arial" panose="020B0604020202020204"/>
              <a:buChar char="•"/>
            </a:pPr>
            <a:r>
              <a:rPr lang="en-US" sz="2000" b="1">
                <a:ea typeface="+mn-lt"/>
                <a:cs typeface="+mn-lt"/>
              </a:rPr>
              <a:t>4.  Security</a:t>
            </a:r>
            <a:r>
              <a:rPr lang="en-US" sz="2000">
                <a:ea typeface="+mn-lt"/>
                <a:cs typeface="+mn-lt"/>
              </a:rPr>
              <a:t>: Rule-based systems can be designed to ensure that sensitive information is handled securely and that users' privacy is protected, as they do not typically involve storing or processing large amounts of data.</a:t>
            </a:r>
            <a:endParaRPr lang="en-US"/>
          </a:p>
          <a:p>
            <a:pPr>
              <a:spcBef>
                <a:spcPct val="0"/>
              </a:spcBef>
            </a:pPr>
            <a:r>
              <a:rPr lang="en-US" sz="2000"/>
              <a:t>              </a:t>
            </a:r>
            <a:endParaRPr lang="en-US" sz="2000"/>
          </a:p>
          <a:p>
            <a:endParaRPr lang="en-US" sz="2000"/>
          </a:p>
          <a:p>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587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pPr marL="342900" indent="-342900">
              <a:buFont typeface="Arial" panose="020B0604020202020204"/>
              <a:buChar char="•"/>
            </a:pPr>
            <a:r>
              <a:rPr lang="en-US" sz="2000" b="1">
                <a:ea typeface="+mn-lt"/>
                <a:cs typeface="+mn-lt"/>
              </a:rPr>
              <a:t>5. Cost-Effective</a:t>
            </a:r>
            <a:r>
              <a:rPr lang="en-US" sz="2000">
                <a:ea typeface="+mn-lt"/>
                <a:cs typeface="+mn-lt"/>
              </a:rPr>
              <a:t>: Implementing and maintaining a rule-based chatbot can be cost-effective compared to more complex AI systems that require extensive training data and computational resources.</a:t>
            </a:r>
            <a:endParaRPr lang="en-US">
              <a:ea typeface="+mn-lt"/>
              <a:cs typeface="+mn-lt"/>
            </a:endParaRPr>
          </a:p>
          <a:p>
            <a:pPr marL="342900" indent="-342900">
              <a:buFont typeface="Arial" panose="020B0604020202020204"/>
              <a:buChar char="•"/>
            </a:pPr>
            <a:endParaRPr lang="en-US" sz="2000"/>
          </a:p>
          <a:p>
            <a:pPr marL="342900" indent="-342900">
              <a:buFont typeface="Arial" panose="020B0604020202020204"/>
              <a:buChar char="•"/>
            </a:pPr>
            <a:r>
              <a:rPr lang="en-US" sz="2000" b="1">
                <a:ea typeface="+mn-lt"/>
                <a:cs typeface="+mn-lt"/>
              </a:rPr>
              <a:t>6.  Domain-Specific Expertise</a:t>
            </a:r>
            <a:r>
              <a:rPr lang="en-US" sz="2000">
                <a:ea typeface="+mn-lt"/>
                <a:cs typeface="+mn-lt"/>
              </a:rPr>
              <a:t>: They excel in scenarios where the domain and user queries are well-defined, allowing the chatbot to provide accurate and relevant information consistently.</a:t>
            </a:r>
            <a:endParaRPr lang="en-US">
              <a:ea typeface="+mn-lt"/>
              <a:cs typeface="+mn-lt"/>
            </a:endParaRPr>
          </a:p>
          <a:p>
            <a:endParaRPr lang="en-US" sz="2000"/>
          </a:p>
          <a:p>
            <a:r>
              <a:rPr lang="en-US" sz="2800" b="1">
                <a:ea typeface="+mn-lt"/>
                <a:cs typeface="+mn-lt"/>
              </a:rPr>
              <a:t>Disadvantages OF RULE BASED CHATBOT:</a:t>
            </a:r>
            <a:endParaRPr lang="en-US" sz="2800" b="1">
              <a:ea typeface="+mn-lt"/>
              <a:cs typeface="+mn-lt"/>
            </a:endParaRPr>
          </a:p>
          <a:p>
            <a:endParaRPr lang="en-US" sz="2800" b="1"/>
          </a:p>
          <a:p>
            <a:pPr marL="457200" indent="-457200">
              <a:buFont typeface="Arial" panose="020B0604020202020204"/>
              <a:buChar char="•"/>
            </a:pPr>
            <a:r>
              <a:rPr lang="en-US" sz="2000" b="1"/>
              <a:t> </a:t>
            </a:r>
            <a:r>
              <a:rPr lang="en-US" sz="2000" b="1">
                <a:ea typeface="+mn-lt"/>
                <a:cs typeface="+mn-lt"/>
              </a:rPr>
              <a:t>Limited Flexibility</a:t>
            </a:r>
            <a:r>
              <a:rPr lang="en-US" sz="2000">
                <a:ea typeface="+mn-lt"/>
                <a:cs typeface="+mn-lt"/>
              </a:rPr>
              <a:t>: Rule-based chatbots cannot learn or adapt beyond their predefined rules. They struggle with handling unexpected or complex user queries that fall outside their programmed scenarios.</a:t>
            </a:r>
            <a:endParaRPr lang="en-US" sz="2000">
              <a:ea typeface="+mn-lt"/>
              <a:cs typeface="+mn-lt"/>
            </a:endParaRPr>
          </a:p>
          <a:p>
            <a:pPr marL="457200" indent="-457200">
              <a:buFont typeface="Arial" panose="020B0604020202020204"/>
              <a:buChar char="•"/>
            </a:pPr>
            <a:endParaRPr lang="en-US" sz="2000">
              <a:ea typeface="+mn-lt"/>
              <a:cs typeface="+mn-lt"/>
            </a:endParaRPr>
          </a:p>
          <a:p>
            <a:pPr marL="457200" indent="-457200">
              <a:buFont typeface="Arial" panose="020B0604020202020204"/>
              <a:buChar char="•"/>
            </a:pPr>
            <a:r>
              <a:rPr lang="en-US" sz="2000" b="1">
                <a:ea typeface="+mn-lt"/>
                <a:cs typeface="+mn-lt"/>
              </a:rPr>
              <a:t>Maintenance Challenges</a:t>
            </a:r>
            <a:r>
              <a:rPr lang="en-US" sz="2000">
                <a:ea typeface="+mn-lt"/>
                <a:cs typeface="+mn-lt"/>
              </a:rPr>
              <a:t>: As the number of rules increases or as the chatbot's complexity grows, maintaining and updating rules becomes cumbersome and error-prone.</a:t>
            </a:r>
            <a:endParaRPr lang="en-US" sz="2000">
              <a:ea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202881"/>
            <a:ext cx="10821359"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pPr marL="285750" indent="-285750">
              <a:buFont typeface="Arial" panose="020B0604020202020204"/>
              <a:buChar char="•"/>
            </a:pPr>
            <a:r>
              <a:rPr lang="en-US" sz="2000" b="1">
                <a:ea typeface="+mn-lt"/>
                <a:cs typeface="+mn-lt"/>
              </a:rPr>
              <a:t>Scalability Issues</a:t>
            </a:r>
            <a:r>
              <a:rPr lang="en-US" sz="2000">
                <a:ea typeface="+mn-lt"/>
                <a:cs typeface="+mn-lt"/>
              </a:rPr>
              <a:t>: Scaling a rule-based chatbot to handle a wide range of tasks or a large user base can be challenging. Each new rule needs to be carefully crafted and integrated, potentially leading to conflicts or unintended behaviors.</a:t>
            </a:r>
            <a:endParaRPr lang="en-US" sz="2000"/>
          </a:p>
          <a:p>
            <a:pPr marL="285750" indent="-285750">
              <a:buFont typeface="Arial" panose="020B0604020202020204"/>
              <a:buChar char="•"/>
            </a:pPr>
            <a:endParaRPr lang="en-US"/>
          </a:p>
          <a:p>
            <a:pPr marL="285750" indent="-285750">
              <a:buFont typeface="Arial" panose="020B0604020202020204"/>
              <a:buChar char="•"/>
            </a:pPr>
            <a:r>
              <a:rPr lang="en-US" b="1">
                <a:ea typeface="+mn-lt"/>
                <a:cs typeface="+mn-lt"/>
              </a:rPr>
              <a:t>Natural Language Understanding</a:t>
            </a:r>
            <a:r>
              <a:rPr lang="en-US">
                <a:ea typeface="+mn-lt"/>
                <a:cs typeface="+mn-lt"/>
              </a:rPr>
              <a:t>: They typically rely on keyword matching or simple pattern recognition, making them less effective at understanding the nuances of natural language and conversational context.</a:t>
            </a:r>
            <a:endParaRPr lang="en-US"/>
          </a:p>
          <a:p>
            <a:pPr marL="285750" indent="-285750">
              <a:buFont typeface="Arial" panose="020B0604020202020204"/>
              <a:buChar char="•"/>
            </a:pPr>
            <a:endParaRPr lang="en-US"/>
          </a:p>
          <a:p>
            <a:pPr marL="285750" indent="-285750">
              <a:buFont typeface="Arial" panose="020B0604020202020204"/>
              <a:buChar char="•"/>
            </a:pPr>
            <a:r>
              <a:rPr lang="en-US"/>
              <a:t> </a:t>
            </a:r>
            <a:r>
              <a:rPr lang="en-US" b="1">
                <a:ea typeface="+mn-lt"/>
                <a:cs typeface="+mn-lt"/>
              </a:rPr>
              <a:t>Dependency on Data Quality</a:t>
            </a:r>
            <a:r>
              <a:rPr lang="en-US">
                <a:ea typeface="+mn-lt"/>
                <a:cs typeface="+mn-lt"/>
              </a:rPr>
              <a:t>: Rule-based chatbots heavily depend on the quality and completeness of the rules and data used to train them. Incomplete or biased data can lead to inaccuracies or poor performance.</a:t>
            </a:r>
            <a:endParaRPr lang="en-US">
              <a:ea typeface="+mn-lt"/>
              <a:cs typeface="+mn-lt"/>
            </a:endParaRPr>
          </a:p>
          <a:p>
            <a:pPr marL="285750" indent="-285750">
              <a:buFont typeface="Arial" panose="020B0604020202020204"/>
              <a:buChar char="•"/>
            </a:pPr>
            <a:endParaRPr lang="en-US">
              <a:ea typeface="+mn-lt"/>
              <a:cs typeface="+mn-lt"/>
            </a:endParaRPr>
          </a:p>
          <a:p>
            <a:endParaRPr lang="en-US"/>
          </a:p>
          <a:p>
            <a:pPr marL="285750" indent="-285750">
              <a:buFont typeface="Arial" panose="020B0604020202020204"/>
              <a:buChar char="•"/>
            </a:pPr>
            <a:endParaRPr lang="en-US"/>
          </a:p>
          <a:p>
            <a:pPr marL="285750" indent="-285750">
              <a:buFont typeface="Arial" panose="020B0604020202020204"/>
              <a:buChar char="•"/>
            </a:pPr>
            <a:endParaRPr lang="en-US"/>
          </a:p>
          <a:p>
            <a:pPr marL="285750" indent="-285750">
              <a:buFont typeface="Arial" panose="020B0604020202020204"/>
              <a:buChar char="•"/>
            </a:pPr>
            <a:endParaRPr lang="en-US"/>
          </a:p>
          <a:p>
            <a:endParaRPr lang="en-US" sz="2800" b="1"/>
          </a:p>
          <a:p>
            <a:endParaRPr lang="en-US" sz="2800" b="1"/>
          </a:p>
          <a:p>
            <a:pPr marL="457200" indent="-457200">
              <a:buAutoNum type="arabicPeriod"/>
            </a:pPr>
            <a:endParaRPr lang="en-US" sz="2000"/>
          </a:p>
          <a:p>
            <a:pPr>
              <a:spcBef>
                <a:spcPct val="0"/>
              </a:spcBef>
            </a:pPr>
            <a:r>
              <a:rPr lang="en-US" sz="2000"/>
              <a:t>              </a:t>
            </a:r>
            <a:endParaRPr lang="en-US" sz="2000"/>
          </a:p>
          <a:p>
            <a:endParaRPr lang="en-US" sz="2000"/>
          </a:p>
          <a:p>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Oval 52"/>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5" name="Group 54"/>
          <p:cNvGrpSpPr>
            <a:grpSpLocks noGrp="1" noRot="1" noChangeAspect="1" noMove="1" noResize="1" noUngrp="1"/>
          </p:cNvGrpSpPr>
          <p:nvPr/>
        </p:nvGrpSpPr>
        <p:grpSpPr>
          <a:xfrm>
            <a:off x="1329952" y="4524379"/>
            <a:ext cx="1980001" cy="1363916"/>
            <a:chOff x="4879602" y="3781429"/>
            <a:chExt cx="1980001" cy="1363916"/>
          </a:xfrm>
        </p:grpSpPr>
        <p:sp>
          <p:nvSpPr>
            <p:cNvPr id="56" name="Freeform: Shape 55"/>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Oval 57"/>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9" name="Oval 58"/>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63" name="Oval 62"/>
          <p:cNvSpPr>
            <a:spLocks noGrp="1" noRot="1" noChangeAspect="1" noMove="1" noResize="1" noEditPoints="1" noAdjustHandles="1" noChangeArrowheads="1" noChangeShapeType="1" noTextEdit="1"/>
          </p:cNvSpPr>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64"/>
          <p:cNvSpPr>
            <a:spLocks noGrp="1" noRot="1" noChangeAspect="1" noMove="1" noResize="1" noEditPoints="1" noAdjustHandles="1" noChangeArrowheads="1" noChangeShapeType="1" noTextEdit="1"/>
          </p:cNvSpPr>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7" name="Group 66"/>
          <p:cNvGrpSpPr>
            <a:grpSpLocks noGrp="1" noRot="1" noChangeAspect="1" noMove="1" noResize="1" noUngrp="1"/>
          </p:cNvGrpSpPr>
          <p:nvPr/>
        </p:nvGrpSpPr>
        <p:grpSpPr>
          <a:xfrm>
            <a:off x="9882498" y="5100825"/>
            <a:ext cx="1902502" cy="1093090"/>
            <a:chOff x="4957101" y="4052255"/>
            <a:chExt cx="1902502" cy="1093090"/>
          </a:xfrm>
        </p:grpSpPr>
        <p:sp>
          <p:nvSpPr>
            <p:cNvPr id="68" name="Freeform: Shape 67"/>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1" name="Oval 70"/>
          <p:cNvSpPr>
            <a:spLocks noGrp="1" noRot="1" noChangeAspect="1" noMove="1" noResize="1" noEditPoints="1" noAdjustHandles="1" noChangeArrowheads="1" noChangeShapeType="1" noTextEdit="1"/>
          </p:cNvSpPr>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 name="TextBox 4"/>
          <p:cNvSpPr txBox="1"/>
          <p:nvPr/>
        </p:nvSpPr>
        <p:spPr>
          <a:xfrm>
            <a:off x="395217" y="317900"/>
            <a:ext cx="1082135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a:p>
          <a:p>
            <a:r>
              <a:rPr lang="en-US" sz="2800" b="1" dirty="0"/>
              <a:t>AI-  POWERED CHATBOT:</a:t>
            </a:r>
            <a:endParaRPr lang="en-US" sz="2800" b="1" dirty="0"/>
          </a:p>
          <a:p>
            <a:endParaRPr lang="en-US" sz="2800" b="1"/>
          </a:p>
          <a:p>
            <a:pPr>
              <a:buFont typeface="Arial" panose="020B0604020202020204"/>
              <a:buChar char="•"/>
            </a:pPr>
            <a:r>
              <a:rPr lang="en-US" sz="2000" dirty="0">
                <a:ea typeface="+mn-lt"/>
                <a:cs typeface="+mn-lt"/>
              </a:rPr>
              <a:t>AI-powered chatbots utilize artificial intelligence techniques such as machine learning (ML) and natural language processing (NLP) to simulate human-like conversations and provide intelligent responses to users.</a:t>
            </a:r>
            <a:endParaRPr lang="en-US" sz="2000" dirty="0"/>
          </a:p>
          <a:p>
            <a:pPr>
              <a:buFont typeface="Arial" panose="020B0604020202020204"/>
              <a:buChar char="•"/>
            </a:pPr>
            <a:endParaRPr lang="en-US" sz="2800"/>
          </a:p>
          <a:p>
            <a:pPr>
              <a:buFont typeface="Arial" panose="020B0604020202020204"/>
              <a:buChar char="•"/>
            </a:pPr>
            <a:r>
              <a:rPr lang="en-US" sz="2000" dirty="0">
                <a:ea typeface="+mn-lt"/>
                <a:cs typeface="+mn-lt"/>
              </a:rPr>
              <a:t>AI-powered chatbots use machine learning and natural language processing (NLP) algorithms to understand and generate responses. They can handle more complex queries and improve over time through continuous learning from interactions.</a:t>
            </a:r>
            <a:endParaRPr lang="en-US" sz="2000" dirty="0"/>
          </a:p>
          <a:p>
            <a:pPr marL="457200" indent="-457200">
              <a:buFont typeface="Wingdings" panose="05000000000000000000"/>
              <a:buChar char="Ø"/>
            </a:pPr>
            <a:endParaRPr lang="en-US" sz="2800">
              <a:ea typeface="+mn-lt"/>
              <a:cs typeface="+mn-lt"/>
            </a:endParaRPr>
          </a:p>
          <a:p>
            <a:pPr marL="457200" indent="-457200">
              <a:buFont typeface="Wingdings" panose="05000000000000000000"/>
              <a:buChar char="Ø"/>
            </a:pPr>
            <a:endParaRPr lang="en-US" sz="2800">
              <a:ea typeface="+mn-lt"/>
              <a:cs typeface="+mn-lt"/>
            </a:endParaRPr>
          </a:p>
          <a:p>
            <a:pPr marL="457200" indent="-457200">
              <a:buFont typeface="Wingdings" panose="05000000000000000000"/>
              <a:buChar char="Ø"/>
            </a:pPr>
            <a:r>
              <a:rPr lang="en-US" sz="2000" b="1" dirty="0">
                <a:ea typeface="+mn-lt"/>
                <a:cs typeface="+mn-lt"/>
              </a:rPr>
              <a:t>Example</a:t>
            </a:r>
            <a:r>
              <a:rPr lang="en-US" sz="2000" dirty="0">
                <a:ea typeface="+mn-lt"/>
                <a:cs typeface="+mn-lt"/>
              </a:rPr>
              <a:t>: Google Assistant,  Amazon Alexa,  Microsoft Cortana ,  ChatGPT  and more are available.</a:t>
            </a:r>
            <a:endParaRPr lang="en-US" sz="2000" dirty="0"/>
          </a:p>
          <a:p>
            <a:pPr>
              <a:spcBef>
                <a:spcPct val="0"/>
              </a:spcBef>
            </a:pPr>
            <a:r>
              <a:rPr lang="en-US" sz="2000" dirty="0"/>
              <a:t>                                        </a:t>
            </a:r>
            <a:endParaRPr lang="en-US" sz="2000" dirty="0"/>
          </a:p>
          <a:p>
            <a:endParaRPr lang="en-US" sz="2000"/>
          </a:p>
        </p:txBody>
      </p:sp>
    </p:spTree>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17039</Words>
  <Application>WPS Presentation</Application>
  <PresentationFormat>Widescreen</PresentationFormat>
  <Paragraphs>458</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SimSun</vt:lpstr>
      <vt:lpstr>Wingdings</vt:lpstr>
      <vt:lpstr>Wingdings</vt:lpstr>
      <vt:lpstr>Arial</vt:lpstr>
      <vt:lpstr>Avenir Next LT Pro</vt:lpstr>
      <vt:lpstr>Segoe Print</vt:lpstr>
      <vt:lpstr>Microsoft YaHei</vt:lpstr>
      <vt:lpstr>Arial Unicode MS</vt:lpstr>
      <vt:lpstr>Calibri</vt:lpstr>
      <vt:lpstr>Consolas</vt:lpstr>
      <vt:lpstr>3DFloatVTI</vt:lpstr>
      <vt:lpstr>AI Tourism Guide(Travel Buddy)</vt:lpstr>
      <vt:lpstr>Topics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Chatbot vs Virtual Assistent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Durga Prasad cs-007</cp:lastModifiedBy>
  <cp:revision>765</cp:revision>
  <dcterms:created xsi:type="dcterms:W3CDTF">2024-06-15T14:43:00Z</dcterms:created>
  <dcterms:modified xsi:type="dcterms:W3CDTF">2024-06-30T15:50:57Z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497E29FE77A848F281579CC6708C06A2_12</vt:lpwstr>
  </property>
  <property fmtid="{D5CDD505-2E9C-101B-9397-08002B2CF9AE}" pid="3" name="KSOProductBuildVer">
    <vt:lpwstr>1033-12.2.0.17119</vt:lpwstr>
  </property>
</Properties>
</file>