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4"/>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306" r:id="rId20"/>
    <p:sldId id="1297" r:id="rId21"/>
    <p:sldId id="1288" r:id="rId22"/>
    <p:sldId id="1249" r:id="rId23"/>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1910"/>
    <a:srgbClr val="0000FF"/>
    <a:srgbClr val="AC04A4"/>
    <a:srgbClr val="213264"/>
    <a:srgbClr val="DFDDFB"/>
    <a:srgbClr val="213164"/>
    <a:srgbClr val="213163"/>
    <a:srgbClr val="E3E1FB"/>
    <a:srgbClr val="FFAB4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p:scale>
          <a:sx n="79" d="100"/>
          <a:sy n="79" d="100"/>
        </p:scale>
        <p:origin x="-610" y="163"/>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893310" y="3642533"/>
            <a:ext cx="1456920" cy="27695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408938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b="1" i="0" u="none" strike="noStrike" cap="none" dirty="0" smtClean="0">
                <a:solidFill>
                  <a:srgbClr val="FF0000"/>
                </a:solidFill>
                <a:latin typeface="Arial"/>
                <a:ea typeface="Arial"/>
                <a:cs typeface="Arial"/>
                <a:sym typeface="Arial"/>
              </a:rPr>
              <a:t>DURGADEVI S (513521104014)</a:t>
            </a:r>
            <a:endParaRPr lang="en-US" sz="1100" b="1" i="0" u="none" strike="noStrike" cap="none" dirty="0">
              <a:solidFill>
                <a:srgbClr val="FF0000"/>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 </a:t>
            </a:r>
            <a:r>
              <a:rPr lang="en-US" sz="1100" b="1" i="0" u="none" strike="noStrike" cap="none" dirty="0" smtClean="0">
                <a:solidFill>
                  <a:srgbClr val="FF0000"/>
                </a:solidFill>
                <a:latin typeface="Arial"/>
                <a:ea typeface="Arial"/>
                <a:cs typeface="Arial"/>
                <a:sym typeface="Arial"/>
              </a:rPr>
              <a:t>au51352104014</a:t>
            </a:r>
            <a:endParaRPr lang="en-US" sz="1100" b="1" i="0" u="none" strike="noStrike" cap="none" dirty="0">
              <a:solidFill>
                <a:srgbClr val="FF0000"/>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flipV="1">
            <a:off x="1100213" y="3904252"/>
            <a:ext cx="3143983" cy="1524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732729"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089585" y="3904252"/>
            <a:ext cx="2355011"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015643" y="3956068"/>
            <a:ext cx="2773267" cy="430887"/>
          </a:xfrm>
          <a:prstGeom prst="rect">
            <a:avLst/>
          </a:prstGeom>
          <a:noFill/>
        </p:spPr>
        <p:txBody>
          <a:bodyPr wrap="square">
            <a:spAutoFit/>
          </a:bodyPr>
          <a:lstStyle/>
          <a:p>
            <a:pPr marR="0" lvl="0" algn="ctr" rtl="0">
              <a:lnSpc>
                <a:spcPct val="100000"/>
              </a:lnSpc>
              <a:spcBef>
                <a:spcPts val="0"/>
              </a:spcBef>
              <a:spcAft>
                <a:spcPts val="200"/>
              </a:spcAft>
              <a:buClr>
                <a:schemeClr val="bg1"/>
              </a:buClr>
            </a:pPr>
            <a:r>
              <a:rPr lang="en-US" sz="1100" b="1" i="0" u="none" strike="noStrike" cap="none" dirty="0" smtClean="0">
                <a:solidFill>
                  <a:srgbClr val="FF0000"/>
                </a:solidFill>
                <a:latin typeface="Arial"/>
                <a:ea typeface="Arial"/>
                <a:cs typeface="Arial"/>
                <a:sym typeface="Arial"/>
              </a:rPr>
              <a:t>ANNAI MIRA COLLEGE OF ENGINEERING AND TECHNOLOGY</a:t>
            </a:r>
            <a:endParaRPr lang="en-US" sz="1100" b="1" i="0" u="none" strike="noStrike" cap="none" dirty="0">
              <a:solidFill>
                <a:srgbClr val="FF0000"/>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Subtitle 2"/>
          <p:cNvSpPr>
            <a:spLocks noGrp="1"/>
          </p:cNvSpPr>
          <p:nvPr>
            <p:ph type="subTitle"/>
          </p:nvPr>
        </p:nvSpPr>
        <p:spPr>
          <a:xfrm>
            <a:off x="399358" y="1598026"/>
            <a:ext cx="8229330" cy="2982960"/>
          </a:xfrm>
        </p:spPr>
        <p:txBody>
          <a:bodyPr/>
          <a:lstStyle/>
          <a:p>
            <a:r>
              <a:rPr lang="en-US" altLang="zh-CN" b="1" dirty="0">
                <a:solidFill>
                  <a:srgbClr val="841910"/>
                </a:solidFill>
                <a:latin typeface="Arial" charset="0"/>
                <a:ea typeface="Arial" charset="0"/>
                <a:cs typeface="Arial" charset="0"/>
                <a:sym typeface="Arial" charset="0"/>
              </a:rPr>
              <a:t>MODELLING</a:t>
            </a:r>
            <a:r>
              <a:rPr lang="en-US" altLang="zh-CN" b="1" dirty="0" smtClean="0">
                <a:solidFill>
                  <a:srgbClr val="841910"/>
                </a:solidFill>
                <a:latin typeface="Arial" charset="0"/>
                <a:ea typeface="Arial" charset="0"/>
                <a:cs typeface="Arial" charset="0"/>
                <a:sym typeface="Arial" charset="0"/>
              </a:rPr>
              <a:t>:</a:t>
            </a:r>
            <a:endParaRPr lang="en-US" altLang="zh-CN" b="1" dirty="0">
              <a:latin typeface="Arial" charset="0"/>
              <a:ea typeface="Arial" charset="0"/>
              <a:cs typeface="Arial" charset="0"/>
              <a:sym typeface="Arial" charset="0"/>
            </a:endParaRPr>
          </a:p>
          <a:p>
            <a:pPr marL="285750" indent="-285750">
              <a:buSzPts val="1400"/>
              <a:buFont typeface="Wingdings" pitchFamily="2" charset="2"/>
              <a:buChar char="v"/>
            </a:pPr>
            <a:r>
              <a:rPr lang="en-US" altLang="zh-CN" b="1" dirty="0">
                <a:solidFill>
                  <a:srgbClr val="0000FF"/>
                </a:solidFill>
                <a:latin typeface="Arial" charset="0"/>
                <a:ea typeface="Arial" charset="0"/>
                <a:cs typeface="Arial" charset="0"/>
                <a:sym typeface="Arial" charset="0"/>
              </a:rPr>
              <a:t>Database Modeling</a:t>
            </a:r>
            <a:r>
              <a:rPr lang="en-US" altLang="zh-CN" dirty="0">
                <a:solidFill>
                  <a:srgbClr val="0000FF"/>
                </a:solidFill>
                <a:latin typeface="Arial" charset="0"/>
                <a:ea typeface="Arial" charset="0"/>
                <a:cs typeface="Arial" charset="0"/>
                <a:sym typeface="Arial" charset="0"/>
              </a:rPr>
              <a:t>: </a:t>
            </a:r>
            <a:r>
              <a:rPr lang="en-US" altLang="zh-CN" dirty="0" smtClean="0">
                <a:solidFill>
                  <a:schemeClr val="tx1"/>
                </a:solidFill>
                <a:latin typeface="Arial" charset="0"/>
                <a:ea typeface="Arial" charset="0"/>
                <a:cs typeface="Arial" charset="0"/>
                <a:sym typeface="Arial" charset="0"/>
              </a:rPr>
              <a:t>Have</a:t>
            </a:r>
            <a:r>
              <a:rPr lang="en-US" altLang="zh-CN" dirty="0" smtClean="0">
                <a:solidFill>
                  <a:srgbClr val="0000FF"/>
                </a:solidFill>
                <a:latin typeface="Arial" charset="0"/>
                <a:ea typeface="Arial" charset="0"/>
                <a:cs typeface="Arial" charset="0"/>
                <a:sym typeface="Arial" charset="0"/>
              </a:rPr>
              <a:t> </a:t>
            </a:r>
            <a:r>
              <a:rPr lang="en-US" altLang="zh-CN" dirty="0" smtClean="0">
                <a:latin typeface="Arial" charset="0"/>
                <a:ea typeface="Arial" charset="0"/>
                <a:cs typeface="Arial" charset="0"/>
                <a:sym typeface="Arial" charset="0"/>
              </a:rPr>
              <a:t>utilized </a:t>
            </a:r>
            <a:r>
              <a:rPr lang="en-US" altLang="zh-CN" dirty="0" err="1">
                <a:latin typeface="Arial" charset="0"/>
                <a:ea typeface="Arial" charset="0"/>
                <a:cs typeface="Arial" charset="0"/>
                <a:sym typeface="Arial" charset="0"/>
              </a:rPr>
              <a:t>Django's</a:t>
            </a:r>
            <a:r>
              <a:rPr lang="en-US" altLang="zh-CN" dirty="0">
                <a:latin typeface="Arial" charset="0"/>
                <a:ea typeface="Arial" charset="0"/>
                <a:cs typeface="Arial" charset="0"/>
                <a:sym typeface="Arial" charset="0"/>
              </a:rPr>
              <a:t> ORM to design and implement the database schema for the project. </a:t>
            </a:r>
            <a:r>
              <a:rPr lang="en-US" altLang="zh-CN" dirty="0" smtClean="0">
                <a:latin typeface="Arial" charset="0"/>
                <a:ea typeface="Arial" charset="0"/>
                <a:cs typeface="Arial" charset="0"/>
                <a:sym typeface="Arial" charset="0"/>
              </a:rPr>
              <a:t>Defined </a:t>
            </a:r>
            <a:r>
              <a:rPr lang="en-US" altLang="zh-CN" dirty="0">
                <a:latin typeface="Arial" charset="0"/>
                <a:ea typeface="Arial" charset="0"/>
                <a:cs typeface="Arial" charset="0"/>
                <a:sym typeface="Arial" charset="0"/>
              </a:rPr>
              <a:t>models for buses, routes, schedules, reservations, users, and any other relevant entities. </a:t>
            </a:r>
            <a:r>
              <a:rPr lang="en-US" altLang="zh-CN" dirty="0" smtClean="0">
                <a:latin typeface="Arial" charset="0"/>
                <a:ea typeface="Arial" charset="0"/>
                <a:cs typeface="Arial" charset="0"/>
                <a:sym typeface="Arial" charset="0"/>
              </a:rPr>
              <a:t>Established </a:t>
            </a:r>
            <a:r>
              <a:rPr lang="en-US" altLang="zh-CN" dirty="0">
                <a:latin typeface="Arial" charset="0"/>
                <a:ea typeface="Arial" charset="0"/>
                <a:cs typeface="Arial" charset="0"/>
                <a:sym typeface="Arial" charset="0"/>
              </a:rPr>
              <a:t>appropriate relationships between these models (such as one-to-many or many-to-many) to accurately represent the data structure.</a:t>
            </a:r>
          </a:p>
          <a:p>
            <a:pPr marL="374650" indent="-285750">
              <a:buFont typeface="Wingdings" pitchFamily="2" charset="2"/>
              <a:buChar char="v"/>
            </a:pPr>
            <a:endParaRPr lang="en-US" altLang="zh-CN" dirty="0">
              <a:latin typeface="Arial" charset="0"/>
              <a:ea typeface="Arial" charset="0"/>
              <a:cs typeface="Arial" charset="0"/>
              <a:sym typeface="Arial" charset="0"/>
            </a:endParaRPr>
          </a:p>
          <a:p>
            <a:pPr marL="285750" indent="-285750">
              <a:buSzPts val="1400"/>
              <a:buFont typeface="Wingdings" pitchFamily="2" charset="2"/>
              <a:buChar char="v"/>
            </a:pPr>
            <a:r>
              <a:rPr lang="en-US" altLang="zh-CN" b="1" dirty="0">
                <a:solidFill>
                  <a:srgbClr val="0000FF"/>
                </a:solidFill>
                <a:latin typeface="Arial" charset="0"/>
                <a:ea typeface="Arial" charset="0"/>
                <a:cs typeface="Arial" charset="0"/>
                <a:sym typeface="Arial" charset="0"/>
              </a:rPr>
              <a:t>User Interaction Modeling</a:t>
            </a:r>
            <a:r>
              <a:rPr lang="en-US" altLang="zh-CN" dirty="0">
                <a:solidFill>
                  <a:srgbClr val="0000FF"/>
                </a:solidFill>
                <a:latin typeface="Arial" charset="0"/>
                <a:ea typeface="Arial" charset="0"/>
                <a:cs typeface="Arial" charset="0"/>
                <a:sym typeface="Arial" charset="0"/>
              </a:rPr>
              <a:t>: </a:t>
            </a:r>
            <a:r>
              <a:rPr lang="en-US" altLang="zh-CN" dirty="0" smtClean="0">
                <a:latin typeface="Arial" charset="0"/>
                <a:ea typeface="Arial" charset="0"/>
                <a:cs typeface="Arial" charset="0"/>
                <a:sym typeface="Arial" charset="0"/>
              </a:rPr>
              <a:t>Modeled </a:t>
            </a:r>
            <a:r>
              <a:rPr lang="en-US" altLang="zh-CN" dirty="0">
                <a:latin typeface="Arial" charset="0"/>
                <a:ea typeface="Arial" charset="0"/>
                <a:cs typeface="Arial" charset="0"/>
                <a:sym typeface="Arial" charset="0"/>
              </a:rPr>
              <a:t>the user interaction flow through wireframes or mockups to visualize the user interface design. </a:t>
            </a:r>
            <a:r>
              <a:rPr lang="en-US" altLang="zh-CN" dirty="0" smtClean="0">
                <a:latin typeface="Arial" charset="0"/>
                <a:ea typeface="Arial" charset="0"/>
                <a:cs typeface="Arial" charset="0"/>
                <a:sym typeface="Arial" charset="0"/>
              </a:rPr>
              <a:t>Considered </a:t>
            </a:r>
            <a:r>
              <a:rPr lang="en-US" altLang="zh-CN" dirty="0">
                <a:latin typeface="Arial" charset="0"/>
                <a:ea typeface="Arial" charset="0"/>
                <a:cs typeface="Arial" charset="0"/>
                <a:sym typeface="Arial" charset="0"/>
              </a:rPr>
              <a:t>the user journey from searching for bus routes to making a reservation and receiving confirmation. </a:t>
            </a:r>
            <a:r>
              <a:rPr lang="en-US" altLang="zh-CN" dirty="0" smtClean="0">
                <a:latin typeface="Arial" charset="0"/>
                <a:ea typeface="Arial" charset="0"/>
                <a:cs typeface="Arial" charset="0"/>
                <a:sym typeface="Arial" charset="0"/>
              </a:rPr>
              <a:t>Iterated </a:t>
            </a:r>
            <a:r>
              <a:rPr lang="en-US" altLang="zh-CN" dirty="0">
                <a:latin typeface="Arial" charset="0"/>
                <a:ea typeface="Arial" charset="0"/>
                <a:cs typeface="Arial" charset="0"/>
                <a:sym typeface="Arial" charset="0"/>
              </a:rPr>
              <a:t>on the designs based on usability testing and feedback to optimize the user experience</a:t>
            </a:r>
            <a:r>
              <a:rPr lang="en-US" altLang="zh-CN" dirty="0" smtClean="0">
                <a:latin typeface="Arial" charset="0"/>
                <a:ea typeface="Arial" charset="0"/>
                <a:cs typeface="Arial" charset="0"/>
                <a:sym typeface="Arial" charset="0"/>
              </a:rPr>
              <a:t>.</a:t>
            </a:r>
          </a:p>
          <a:p>
            <a:pPr marL="285750" indent="-285750">
              <a:buSzPts val="1400"/>
              <a:buFont typeface="Arial" charset="0"/>
              <a:buChar char="•"/>
            </a:pPr>
            <a:endParaRPr lang="en-US" altLang="zh-CN" dirty="0">
              <a:latin typeface="Arial" charset="0"/>
              <a:ea typeface="Arial" charset="0"/>
              <a:cs typeface="Arial" charset="0"/>
              <a:sym typeface="Arial" charset="0"/>
            </a:endParaRPr>
          </a:p>
          <a:p>
            <a:pPr>
              <a:buSzPts val="1400"/>
            </a:pPr>
            <a:r>
              <a:rPr lang="en-US" altLang="zh-CN" b="1" dirty="0" smtClean="0">
                <a:solidFill>
                  <a:srgbClr val="841910"/>
                </a:solidFill>
                <a:latin typeface="Arial" charset="0"/>
                <a:ea typeface="Arial" charset="0"/>
                <a:cs typeface="Arial" charset="0"/>
                <a:sym typeface="Arial" charset="0"/>
              </a:rPr>
              <a:t>RESULTS</a:t>
            </a:r>
            <a:r>
              <a:rPr lang="en-US" altLang="zh-CN" dirty="0" smtClean="0">
                <a:latin typeface="Arial" charset="0"/>
                <a:ea typeface="Arial" charset="0"/>
                <a:cs typeface="Arial" charset="0"/>
                <a:sym typeface="Arial" charset="0"/>
              </a:rPr>
              <a:t>:</a:t>
            </a:r>
          </a:p>
          <a:p>
            <a:pPr marL="285750" indent="-285750">
              <a:buSzPts val="1400"/>
              <a:buFont typeface="Wingdings" pitchFamily="2" charset="2"/>
              <a:buChar char="v"/>
            </a:pPr>
            <a:r>
              <a:rPr lang="en-US" altLang="zh-CN" dirty="0" smtClean="0">
                <a:latin typeface="Arial" charset="0"/>
                <a:ea typeface="Arial" charset="0"/>
                <a:cs typeface="Arial" charset="0"/>
                <a:sym typeface="Arial" charset="0"/>
              </a:rPr>
              <a:t>Aims to provide user </a:t>
            </a:r>
            <a:r>
              <a:rPr lang="en-US" altLang="zh-CN" dirty="0">
                <a:latin typeface="Arial" charset="0"/>
                <a:ea typeface="Arial" charset="0"/>
                <a:cs typeface="Arial" charset="0"/>
                <a:sym typeface="Arial" charset="0"/>
              </a:rPr>
              <a:t>satisfaction on using </a:t>
            </a:r>
            <a:r>
              <a:rPr lang="en-US" altLang="zh-CN" dirty="0" smtClean="0">
                <a:latin typeface="Arial" charset="0"/>
                <a:ea typeface="Arial" charset="0"/>
                <a:cs typeface="Arial" charset="0"/>
                <a:sym typeface="Arial" charset="0"/>
              </a:rPr>
              <a:t>the </a:t>
            </a:r>
            <a:r>
              <a:rPr lang="en-US" altLang="zh-CN" dirty="0">
                <a:latin typeface="Arial" charset="0"/>
                <a:ea typeface="Arial" charset="0"/>
                <a:cs typeface="Arial" charset="0"/>
                <a:sym typeface="Arial" charset="0"/>
              </a:rPr>
              <a:t>website .</a:t>
            </a:r>
          </a:p>
          <a:p>
            <a:pPr marL="285750" indent="-285750">
              <a:buSzPts val="1400"/>
              <a:buFont typeface="Wingdings" pitchFamily="2" charset="2"/>
              <a:buChar char="v"/>
            </a:pPr>
            <a:r>
              <a:rPr lang="en-US" altLang="zh-CN" dirty="0" smtClean="0">
                <a:latin typeface="Arial" charset="0"/>
                <a:ea typeface="Arial" charset="0"/>
                <a:cs typeface="Arial" charset="0"/>
                <a:sym typeface="Arial" charset="0"/>
              </a:rPr>
              <a:t>Provides an easier </a:t>
            </a:r>
            <a:r>
              <a:rPr lang="en-US" altLang="zh-CN" dirty="0">
                <a:latin typeface="Arial" charset="0"/>
                <a:ea typeface="Arial" charset="0"/>
                <a:cs typeface="Arial" charset="0"/>
                <a:sym typeface="Arial" charset="0"/>
              </a:rPr>
              <a:t>way of booking the tickets </a:t>
            </a:r>
            <a:r>
              <a:rPr lang="en-US" altLang="zh-CN" dirty="0" smtClean="0">
                <a:latin typeface="Arial" charset="0"/>
                <a:ea typeface="Arial" charset="0"/>
                <a:cs typeface="Arial" charset="0"/>
                <a:sym typeface="Arial" charset="0"/>
              </a:rPr>
              <a:t>efficiently.</a:t>
            </a:r>
          </a:p>
          <a:p>
            <a:pPr marL="285750" indent="-285750">
              <a:buSzPts val="1400"/>
              <a:buFont typeface="Wingdings" pitchFamily="2" charset="2"/>
              <a:buChar char="v"/>
            </a:pPr>
            <a:r>
              <a:rPr lang="en-US" altLang="zh-CN" dirty="0" smtClean="0">
                <a:latin typeface="Arial" charset="0"/>
                <a:ea typeface="Arial" charset="0"/>
                <a:cs typeface="Arial" charset="0"/>
                <a:sym typeface="Arial" charset="0"/>
              </a:rPr>
              <a:t>The screenshots of Login Page, Find Bus Page, See Bookings Page, Home Page and Logout Page are attached below.</a:t>
            </a:r>
            <a:endParaRPr lang="zh-CN" altLang="en-US" dirty="0">
              <a:latin typeface="Arial" charset="0"/>
              <a:ea typeface="Arial" charset="0"/>
              <a:cs typeface="Arial" charset="0"/>
              <a:sym typeface="Arial" charset="0"/>
            </a:endParaRPr>
          </a:p>
          <a:p>
            <a:pPr>
              <a:buSzPts val="1400"/>
            </a:pPr>
            <a:endParaRPr lang="en-US" altLang="zh-CN" dirty="0">
              <a:latin typeface="Arial" charset="0"/>
              <a:ea typeface="Arial" charset="0"/>
              <a:cs typeface="Arial" charset="0"/>
              <a:sym typeface="Arial" charset="0"/>
            </a:endParaRPr>
          </a:p>
          <a:p>
            <a:endParaRPr lang="en-IN" dirty="0"/>
          </a:p>
        </p:txBody>
      </p:sp>
      <p:sp>
        <p:nvSpPr>
          <p:cNvPr id="61" name="Google Shape;61;g5fab984687_2_0"/>
          <p:cNvSpPr txBox="1">
            <a:spLocks noGrp="1"/>
          </p:cNvSpPr>
          <p:nvPr>
            <p:ph type="title"/>
          </p:nvPr>
        </p:nvSpPr>
        <p:spPr>
          <a:xfrm>
            <a:off x="455305" y="601039"/>
            <a:ext cx="7886430" cy="3614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smtClean="0">
                <a:solidFill>
                  <a:srgbClr val="213163"/>
                </a:solidFill>
              </a:rPr>
              <a:t>Modelling &amp; Results</a:t>
            </a:r>
            <a:endParaRPr lang="en-IN" sz="1600"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90144"/>
            <a:ext cx="8832300" cy="451933"/>
          </a:xfrm>
        </p:spPr>
        <p:txBody>
          <a:bodyPr/>
          <a:lstStyle/>
          <a:p>
            <a:pPr algn="ctr"/>
            <a:r>
              <a:rPr lang="en-US" b="1" dirty="0" smtClean="0">
                <a:solidFill>
                  <a:srgbClr val="AC04A4"/>
                </a:solidFill>
              </a:rPr>
              <a:t>LOGIN PAGE</a:t>
            </a:r>
            <a:endParaRPr lang="en-US" b="1" dirty="0">
              <a:solidFill>
                <a:srgbClr val="AC04A4"/>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727" y="1203125"/>
            <a:ext cx="6444982" cy="3589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sz="2400" b="1" dirty="0" smtClean="0">
                <a:solidFill>
                  <a:srgbClr val="AC04A4"/>
                </a:solidFill>
              </a:rPr>
              <a:t>FIND BUS PAGE</a:t>
            </a:r>
            <a:endParaRPr lang="en-US" sz="2400" b="1" dirty="0">
              <a:solidFill>
                <a:srgbClr val="AC04A4"/>
              </a:solidFill>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508" y="1288419"/>
            <a:ext cx="6788087" cy="355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sz="2400" b="1" dirty="0" smtClean="0">
                <a:solidFill>
                  <a:srgbClr val="AC04A4"/>
                </a:solidFill>
              </a:rPr>
              <a:t>SEE BOOKINGS PAGE</a:t>
            </a:r>
            <a:endParaRPr lang="en-US" sz="2400" b="1" dirty="0">
              <a:solidFill>
                <a:srgbClr val="AC04A4"/>
              </a:solidFill>
            </a:endParaRPr>
          </a:p>
        </p:txBody>
      </p:sp>
      <p:pic>
        <p:nvPicPr>
          <p:cNvPr id="3074" name="Picture 2" descr="C:\Users\DURGADEVI\AppData\Local\Packages\Microsoft.Windows.Photos_8wekyb3d8bbwe\TempState\ShareServiceTempFolder\10.List of bookings Page.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160" y="1280159"/>
            <a:ext cx="6335331" cy="3493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sz="2400" b="1" dirty="0" smtClean="0">
                <a:solidFill>
                  <a:srgbClr val="AC04A4"/>
                </a:solidFill>
              </a:rPr>
              <a:t>REGISTRATION PAGE</a:t>
            </a:r>
            <a:endParaRPr lang="en-US" sz="2400" b="1" dirty="0">
              <a:solidFill>
                <a:srgbClr val="AC04A4"/>
              </a:solidFill>
            </a:endParaRPr>
          </a:p>
        </p:txBody>
      </p:sp>
      <p:pic>
        <p:nvPicPr>
          <p:cNvPr id="4098" name="Picture 2" descr="C:\Users\DURGADEVI\AppData\Local\Packages\Microsoft.Windows.Photos_8wekyb3d8bbwe\TempState\ShareServiceTempFolder\1.Registration.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147" y="1248970"/>
            <a:ext cx="7392202" cy="3457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sz="2400" b="1" dirty="0" smtClean="0">
                <a:solidFill>
                  <a:srgbClr val="AC04A4"/>
                </a:solidFill>
              </a:rPr>
              <a:t>HOME PAGE</a:t>
            </a:r>
            <a:endParaRPr lang="en-US" sz="2400" b="1" dirty="0">
              <a:solidFill>
                <a:srgbClr val="AC04A4"/>
              </a:solidFill>
            </a:endParaRPr>
          </a:p>
        </p:txBody>
      </p:sp>
      <p:pic>
        <p:nvPicPr>
          <p:cNvPr id="5122" name="Picture 2" descr="C:\Users\DURGADEVI\AppData\Local\Packages\Microsoft.Windows.Photos_8wekyb3d8bbwe\TempState\ShareServiceTempFolder\16.Home Page.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213" y="1280162"/>
            <a:ext cx="6201616" cy="3422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683" y="552912"/>
            <a:ext cx="7886430" cy="794625"/>
          </a:xfrm>
        </p:spPr>
        <p:txBody>
          <a:bodyPr/>
          <a:lstStyle/>
          <a:p>
            <a:pPr algn="ctr"/>
            <a:r>
              <a:rPr lang="en-US" sz="2400" b="1" dirty="0" smtClean="0">
                <a:solidFill>
                  <a:srgbClr val="AC04A4"/>
                </a:solidFill>
              </a:rPr>
              <a:t>LOGOUT PAGE</a:t>
            </a:r>
            <a:endParaRPr lang="en-IN" sz="2400" b="1" dirty="0">
              <a:solidFill>
                <a:srgbClr val="AC04A4"/>
              </a:solidFill>
            </a:endParaRPr>
          </a:p>
        </p:txBody>
      </p:sp>
      <p:pic>
        <p:nvPicPr>
          <p:cNvPr id="6146" name="Picture 2" descr="C:\Users\DURGADEVI\AppData\Local\Packages\Microsoft.Windows.Photos_8wekyb3d8bbwe\TempState\ShareServiceTempFolder\15.Logout Page.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07" y="1280160"/>
            <a:ext cx="6304566" cy="3555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045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524487" y="1434163"/>
            <a:ext cx="7820617" cy="3301465"/>
          </a:xfrm>
        </p:spPr>
        <p:txBody>
          <a:bodyPr/>
          <a:lstStyle/>
          <a:p>
            <a:pPr marL="342900" indent="-342900">
              <a:buFont typeface="+mj-lt"/>
              <a:buAutoNum type="arabicPeriod"/>
            </a:pPr>
            <a:r>
              <a:rPr lang="en-US" b="1" dirty="0" smtClean="0">
                <a:solidFill>
                  <a:srgbClr val="00B050"/>
                </a:solidFill>
              </a:rPr>
              <a:t>AI-Powered </a:t>
            </a:r>
            <a:r>
              <a:rPr lang="en-US" b="1" dirty="0">
                <a:solidFill>
                  <a:srgbClr val="00B050"/>
                </a:solidFill>
              </a:rPr>
              <a:t>Route Optimization: </a:t>
            </a:r>
            <a:r>
              <a:rPr lang="en-US" dirty="0"/>
              <a:t>Implement artificial intelligence algorithms to dynamically optimize bus routes based on real-time traffic data, weather conditions, and passenger demand, minimizing travel time and fuel consumption</a:t>
            </a:r>
            <a:r>
              <a:rPr lang="en-US" dirty="0" smtClean="0"/>
              <a:t>.</a:t>
            </a:r>
          </a:p>
          <a:p>
            <a:pPr marL="342900" indent="-342900">
              <a:buFont typeface="+mj-lt"/>
              <a:buAutoNum type="arabicPeriod"/>
            </a:pPr>
            <a:endParaRPr lang="en-US" dirty="0">
              <a:solidFill>
                <a:srgbClr val="00B050"/>
              </a:solidFill>
            </a:endParaRPr>
          </a:p>
          <a:p>
            <a:pPr marL="342900" indent="-342900">
              <a:buFont typeface="+mj-lt"/>
              <a:buAutoNum type="arabicPeriod"/>
            </a:pPr>
            <a:r>
              <a:rPr lang="en-US" b="1" dirty="0">
                <a:solidFill>
                  <a:srgbClr val="00B050"/>
                </a:solidFill>
              </a:rPr>
              <a:t>Augmented Reality Seat Selection:</a:t>
            </a:r>
            <a:r>
              <a:rPr lang="en-US" dirty="0">
                <a:solidFill>
                  <a:srgbClr val="00B050"/>
                </a:solidFill>
              </a:rPr>
              <a:t> </a:t>
            </a:r>
            <a:r>
              <a:rPr lang="en-US" dirty="0"/>
              <a:t>Introduce augmented reality features that allow passengers to visualize and select seats within the bus virtually, enhancing the booking experience and ensuring seating preferences are met accurately</a:t>
            </a:r>
            <a:r>
              <a:rPr lang="en-US" dirty="0" smtClean="0"/>
              <a:t>.</a:t>
            </a:r>
          </a:p>
          <a:p>
            <a:pPr marL="342900" indent="-342900">
              <a:buFont typeface="+mj-lt"/>
              <a:buAutoNum type="arabicPeriod"/>
            </a:pPr>
            <a:endParaRPr lang="en-US" dirty="0"/>
          </a:p>
          <a:p>
            <a:pPr marL="342900" indent="-342900">
              <a:buFont typeface="+mj-lt"/>
              <a:buAutoNum type="arabicPeriod"/>
            </a:pPr>
            <a:r>
              <a:rPr lang="en-US" b="1" dirty="0">
                <a:solidFill>
                  <a:srgbClr val="00B050"/>
                </a:solidFill>
              </a:rPr>
              <a:t>Predictive Maintenance:</a:t>
            </a:r>
            <a:r>
              <a:rPr lang="en-US" dirty="0">
                <a:solidFill>
                  <a:srgbClr val="00B050"/>
                </a:solidFill>
              </a:rPr>
              <a:t> </a:t>
            </a:r>
            <a:r>
              <a:rPr lang="en-US" dirty="0"/>
              <a:t>Utilize </a:t>
            </a:r>
            <a:r>
              <a:rPr lang="en-US" dirty="0" err="1"/>
              <a:t>IoT</a:t>
            </a:r>
            <a:r>
              <a:rPr lang="en-US" dirty="0"/>
              <a:t> sensors and predictive analytics to monitor the condition of buses in real-time, predicting maintenance needs and scheduling proactive repairs to minimize downtime and ensure fleet reliability</a:t>
            </a:r>
            <a:r>
              <a:rPr lang="en-US" dirty="0" smtClean="0"/>
              <a:t>.</a:t>
            </a:r>
          </a:p>
          <a:p>
            <a:pPr marL="342900" indent="-342900">
              <a:buFont typeface="+mj-lt"/>
              <a:buAutoNum type="arabicPeriod"/>
            </a:pPr>
            <a:endParaRPr lang="en-US" dirty="0">
              <a:solidFill>
                <a:srgbClr val="00B050"/>
              </a:solidFill>
            </a:endParaRPr>
          </a:p>
          <a:p>
            <a:pPr marL="342900" indent="-342900">
              <a:buFont typeface="+mj-lt"/>
              <a:buAutoNum type="arabicPeriod"/>
            </a:pPr>
            <a:r>
              <a:rPr lang="en-US" b="1" dirty="0">
                <a:solidFill>
                  <a:srgbClr val="00B050"/>
                </a:solidFill>
              </a:rPr>
              <a:t>Voice-Activated Assistance: </a:t>
            </a:r>
            <a:r>
              <a:rPr lang="en-US" dirty="0"/>
              <a:t>Integrate voice-activated assistants or </a:t>
            </a:r>
            <a:r>
              <a:rPr lang="en-US" dirty="0" err="1"/>
              <a:t>chatbots</a:t>
            </a:r>
            <a:r>
              <a:rPr lang="en-US" dirty="0"/>
              <a:t> into the booking platform, enabling passengers to make inquiries, book tickets, and receive travel updates using natural language commands, improving accessibility and user engagement</a:t>
            </a:r>
            <a:r>
              <a:rPr lang="en-US" dirty="0" smtClean="0"/>
              <a:t>.</a:t>
            </a:r>
          </a:p>
          <a:p>
            <a:pPr marL="342900" indent="-342900">
              <a:buFont typeface="+mj-lt"/>
              <a:buAutoNum type="arabicPeriod"/>
            </a:pPr>
            <a:endParaRPr lang="en-US" dirty="0"/>
          </a:p>
          <a:p>
            <a:r>
              <a:rPr lang="en-US" dirty="0"/>
              <a:t/>
            </a:r>
            <a:br>
              <a:rPr lang="en-US" dirty="0"/>
            </a:br>
            <a:endParaRPr lang="en-IN" dirty="0"/>
          </a:p>
        </p:txBody>
      </p:sp>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397551" y="678040"/>
            <a:ext cx="5858869" cy="332611"/>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smtClean="0">
                <a:solidFill>
                  <a:srgbClr val="374151"/>
                </a:solidFill>
                <a:latin typeface="+mj-lt"/>
                <a:cs typeface="Times New Roman" panose="02020603050405020304" pitchFamily="18" charset="0"/>
              </a:rPr>
              <a:t>:</a:t>
            </a:r>
            <a:r>
              <a:rPr lang="en-US" b="0" i="0" dirty="0" smtClean="0">
                <a:solidFill>
                  <a:srgbClr val="374151"/>
                </a:solidFill>
                <a:effectLst/>
                <a:latin typeface="Söhne"/>
              </a:rPr>
              <a:t/>
            </a:r>
            <a:br>
              <a:rPr lang="en-US" b="0" i="0" dirty="0" smtClean="0">
                <a:solidFill>
                  <a:srgbClr val="374151"/>
                </a:solidFill>
                <a:effectLst/>
                <a:latin typeface="Söhne"/>
              </a:rPr>
            </a:br>
            <a:endParaRPr lang="en-US" dirty="0"/>
          </a:p>
        </p:txBody>
      </p:sp>
    </p:spTree>
    <p:extLst>
      <p:ext uri="{BB962C8B-B14F-4D97-AF65-F5344CB8AC3E}">
        <p14:creationId xmlns:p14="http://schemas.microsoft.com/office/powerpoint/2010/main" val="1323128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Google Shape;61;g5fab984687_2_0"/>
          <p:cNvSpPr txBox="1">
            <a:spLocks noGrp="1"/>
          </p:cNvSpPr>
          <p:nvPr>
            <p:ph type="title"/>
          </p:nvPr>
        </p:nvSpPr>
        <p:spPr>
          <a:xfrm>
            <a:off x="492236" y="629914"/>
            <a:ext cx="7886430" cy="99387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Subtitle 2"/>
          <p:cNvSpPr>
            <a:spLocks noGrp="1"/>
          </p:cNvSpPr>
          <p:nvPr>
            <p:ph type="subTitle"/>
          </p:nvPr>
        </p:nvSpPr>
        <p:spPr>
          <a:xfrm>
            <a:off x="457335" y="1482523"/>
            <a:ext cx="8229330" cy="2982960"/>
          </a:xfrm>
        </p:spPr>
        <p:txBody>
          <a:bodyPr/>
          <a:lstStyle/>
          <a:p>
            <a:pPr marL="285750" indent="-285750">
              <a:buFont typeface="Wingdings" pitchFamily="2" charset="2"/>
              <a:buChar char="ü"/>
            </a:pPr>
            <a:r>
              <a:rPr lang="en-US" dirty="0"/>
              <a:t>In conclusion, the bus reservation system serves as a pivotal solution in streamlining the booking process, enhancing passenger experience, and optimizing bus operations. Through its user-friendly interface, efficient booking management, and real-time updates, the system simplifies the journey for passengers while providing bus operators with tools to manage routes, seats, and schedules effectively.</a:t>
            </a:r>
          </a:p>
          <a:p>
            <a:pPr marL="285750" indent="-285750">
              <a:buFont typeface="Wingdings" pitchFamily="2" charset="2"/>
              <a:buChar char="ü"/>
            </a:pPr>
            <a:endParaRPr lang="en-US" dirty="0" smtClean="0"/>
          </a:p>
          <a:p>
            <a:pPr marL="285750" indent="-285750">
              <a:buFont typeface="Wingdings" pitchFamily="2" charset="2"/>
              <a:buChar char="ü"/>
            </a:pPr>
            <a:r>
              <a:rPr lang="en-US" dirty="0" smtClean="0"/>
              <a:t>As </a:t>
            </a:r>
            <a:r>
              <a:rPr lang="en-US" dirty="0"/>
              <a:t>technology continues to advance, future enhancements such as dynamic pricing, AI-powered optimization, and augmented reality features promise to further revolutionize the bus reservation experience. These advancements not only improve convenience and efficiency but also contribute to environmental sustainability and customer satisfaction</a:t>
            </a:r>
            <a:r>
              <a:rPr lang="en-US" dirty="0" smtClean="0"/>
              <a:t>.</a:t>
            </a:r>
          </a:p>
          <a:p>
            <a:pPr marL="285750" indent="-285750">
              <a:buFont typeface="Wingdings" pitchFamily="2" charset="2"/>
              <a:buChar char="ü"/>
            </a:pPr>
            <a:endParaRPr lang="en-US" dirty="0"/>
          </a:p>
          <a:p>
            <a:pPr marL="285750" indent="-285750">
              <a:buFont typeface="Wingdings" pitchFamily="2" charset="2"/>
              <a:buChar char="ü"/>
            </a:pPr>
            <a:r>
              <a:rPr lang="en-US" dirty="0"/>
              <a:t>Overall, the bus reservation system represents a vital component of the modern transportation ecosystem, offering a seamless and reliable platform for travelers and operators alike. With continuous innovation and adaptation to evolving needs, it will continue to play a significant role in shaping the future of bus travel.</a:t>
            </a:r>
          </a:p>
          <a:p>
            <a:r>
              <a:rPr lang="en-US" dirty="0"/>
              <a:t/>
            </a:r>
            <a:br>
              <a:rPr lang="en-US" dirty="0"/>
            </a:br>
            <a:endParaRPr lang="en-IN" dirty="0"/>
          </a:p>
        </p:txBody>
      </p:sp>
    </p:spTree>
    <p:extLst>
      <p:ext uri="{BB962C8B-B14F-4D97-AF65-F5344CB8AC3E}">
        <p14:creationId xmlns:p14="http://schemas.microsoft.com/office/powerpoint/2010/main" val="2018878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415234" y="726167"/>
            <a:ext cx="7612236" cy="74649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sp>
        <p:nvSpPr>
          <p:cNvPr id="2" name="Subtitle 1"/>
          <p:cNvSpPr>
            <a:spLocks noGrp="1"/>
          </p:cNvSpPr>
          <p:nvPr>
            <p:ph type="subTitle"/>
          </p:nvPr>
        </p:nvSpPr>
        <p:spPr>
          <a:xfrm>
            <a:off x="541932" y="808523"/>
            <a:ext cx="7764670" cy="3696100"/>
          </a:xfrm>
        </p:spPr>
        <p:txBody>
          <a:bodyPr/>
          <a:lstStyle/>
          <a:p>
            <a:pPr marL="285750" indent="-285750">
              <a:buFont typeface="Wingdings" pitchFamily="2" charset="2"/>
              <a:buChar char="Ø"/>
            </a:pPr>
            <a:r>
              <a:rPr lang="en-US" dirty="0" smtClean="0"/>
              <a:t>The Bus </a:t>
            </a:r>
            <a:r>
              <a:rPr lang="en-US" dirty="0"/>
              <a:t>reservation system is a software application designed to </a:t>
            </a:r>
            <a:r>
              <a:rPr lang="en-US" b="1" dirty="0">
                <a:solidFill>
                  <a:srgbClr val="0000FF"/>
                </a:solidFill>
              </a:rPr>
              <a:t>facilitate the booking of bus tickets </a:t>
            </a:r>
            <a:r>
              <a:rPr lang="en-US" dirty="0"/>
              <a:t>by </a:t>
            </a:r>
            <a:r>
              <a:rPr lang="en-US" dirty="0" smtClean="0"/>
              <a:t>passengers via online </a:t>
            </a:r>
          </a:p>
          <a:p>
            <a:pPr marL="285750" indent="-285750">
              <a:buFont typeface="Wingdings" pitchFamily="2" charset="2"/>
              <a:buChar char="Ø"/>
            </a:pPr>
            <a:r>
              <a:rPr lang="en-US" dirty="0" smtClean="0"/>
              <a:t>It </a:t>
            </a:r>
            <a:r>
              <a:rPr lang="en-US" dirty="0"/>
              <a:t>allows users to search for available bus routes, select seats, make payments, and receive confirmation of their bookings. </a:t>
            </a:r>
            <a:endParaRPr lang="en-US" dirty="0" smtClean="0"/>
          </a:p>
          <a:p>
            <a:pPr marL="285750" indent="-285750">
              <a:buFont typeface="Wingdings" pitchFamily="2" charset="2"/>
              <a:buChar char="Ø"/>
            </a:pPr>
            <a:r>
              <a:rPr lang="en-US" dirty="0" smtClean="0"/>
              <a:t>The </a:t>
            </a:r>
            <a:r>
              <a:rPr lang="en-US" dirty="0"/>
              <a:t>system typically includes features for </a:t>
            </a:r>
            <a:r>
              <a:rPr lang="en-US" b="1" dirty="0">
                <a:solidFill>
                  <a:srgbClr val="FF0000"/>
                </a:solidFill>
              </a:rPr>
              <a:t>managing bus schedules, seat availability, fare calculation, and </a:t>
            </a:r>
            <a:r>
              <a:rPr lang="en-US" b="1" dirty="0" smtClean="0">
                <a:solidFill>
                  <a:srgbClr val="FF0000"/>
                </a:solidFill>
              </a:rPr>
              <a:t>cancellations. </a:t>
            </a:r>
          </a:p>
          <a:p>
            <a:pPr marL="285750" indent="-285750">
              <a:buFont typeface="Wingdings" pitchFamily="2" charset="2"/>
              <a:buChar char="Ø"/>
            </a:pPr>
            <a:r>
              <a:rPr lang="en-US" dirty="0" smtClean="0"/>
              <a:t>Additionally</a:t>
            </a:r>
            <a:r>
              <a:rPr lang="en-US" dirty="0"/>
              <a:t>, it may offer functionalities such as ticket cancellation, passenger information management, and integration with other transportation services. </a:t>
            </a:r>
            <a:endParaRPr lang="en-US" dirty="0" smtClean="0"/>
          </a:p>
          <a:p>
            <a:pPr marL="285750" indent="-285750">
              <a:buFont typeface="Wingdings" pitchFamily="2" charset="2"/>
              <a:buChar char="Ø"/>
            </a:pPr>
            <a:r>
              <a:rPr lang="en-US" dirty="0" smtClean="0"/>
              <a:t>Overall</a:t>
            </a:r>
            <a:r>
              <a:rPr lang="en-US" dirty="0"/>
              <a:t>, the system aims to </a:t>
            </a:r>
            <a:r>
              <a:rPr lang="en-US" b="1" dirty="0">
                <a:solidFill>
                  <a:srgbClr val="0000FF"/>
                </a:solidFill>
              </a:rPr>
              <a:t>streamline the process of bus ticket booking </a:t>
            </a:r>
            <a:r>
              <a:rPr lang="en-US" dirty="0"/>
              <a:t>and improve the efficiency of bus operations.</a:t>
            </a:r>
          </a:p>
          <a:p>
            <a:r>
              <a:rPr lang="en-US" dirty="0"/>
              <a:t/>
            </a:r>
            <a:br>
              <a:rPr lang="en-US" dirty="0"/>
            </a:b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378304" y="847023"/>
            <a:ext cx="7886430" cy="96926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4" name="Subtitle 3"/>
          <p:cNvSpPr>
            <a:spLocks noGrp="1"/>
          </p:cNvSpPr>
          <p:nvPr>
            <p:ph type="subTitle"/>
          </p:nvPr>
        </p:nvSpPr>
        <p:spPr>
          <a:xfrm>
            <a:off x="378302" y="1058780"/>
            <a:ext cx="8005301" cy="3320715"/>
          </a:xfrm>
        </p:spPr>
        <p:txBody>
          <a:bodyPr/>
          <a:lstStyle/>
          <a:p>
            <a:pPr marL="285750" indent="-285750">
              <a:buFont typeface="Wingdings" pitchFamily="2" charset="2"/>
              <a:buChar char="§"/>
            </a:pPr>
            <a:r>
              <a:rPr lang="en-US" dirty="0"/>
              <a:t>The current process of booking bus tickets is often cumbersome and inefficient, leading to several pain points for both passengers and bus operators. Some of the key issues include</a:t>
            </a:r>
            <a:r>
              <a:rPr lang="en-US" dirty="0" smtClean="0"/>
              <a:t>:</a:t>
            </a:r>
          </a:p>
          <a:p>
            <a:pPr lvl="6"/>
            <a:r>
              <a:rPr lang="en-US" dirty="0"/>
              <a:t> </a:t>
            </a:r>
            <a:r>
              <a:rPr lang="en-US" dirty="0" smtClean="0"/>
              <a:t>         </a:t>
            </a:r>
            <a:r>
              <a:rPr lang="en-US" b="1" dirty="0" smtClean="0">
                <a:solidFill>
                  <a:srgbClr val="FF0000"/>
                </a:solidFill>
              </a:rPr>
              <a:t>1. </a:t>
            </a:r>
            <a:r>
              <a:rPr lang="en-IN" b="1" dirty="0">
                <a:solidFill>
                  <a:srgbClr val="FF0000"/>
                </a:solidFill>
              </a:rPr>
              <a:t>Limited </a:t>
            </a:r>
            <a:r>
              <a:rPr lang="en-IN" b="1" dirty="0" smtClean="0">
                <a:solidFill>
                  <a:srgbClr val="FF0000"/>
                </a:solidFill>
              </a:rPr>
              <a:t>Accessibility</a:t>
            </a:r>
          </a:p>
          <a:p>
            <a:pPr lvl="6"/>
            <a:r>
              <a:rPr lang="en-US" b="1" dirty="0">
                <a:solidFill>
                  <a:srgbClr val="FF0000"/>
                </a:solidFill>
              </a:rPr>
              <a:t> </a:t>
            </a:r>
            <a:r>
              <a:rPr lang="en-US" b="1" dirty="0" smtClean="0">
                <a:solidFill>
                  <a:srgbClr val="FF0000"/>
                </a:solidFill>
              </a:rPr>
              <a:t>         2. </a:t>
            </a:r>
            <a:r>
              <a:rPr lang="en-IN" b="1" dirty="0" smtClean="0">
                <a:solidFill>
                  <a:srgbClr val="FF0000"/>
                </a:solidFill>
              </a:rPr>
              <a:t>Lack </a:t>
            </a:r>
            <a:r>
              <a:rPr lang="en-IN" b="1" dirty="0">
                <a:solidFill>
                  <a:srgbClr val="FF0000"/>
                </a:solidFill>
              </a:rPr>
              <a:t>of Real-Time Updates</a:t>
            </a:r>
          </a:p>
          <a:p>
            <a:pPr lvl="6"/>
            <a:r>
              <a:rPr lang="en-IN" b="1" dirty="0" smtClean="0">
                <a:solidFill>
                  <a:srgbClr val="FF0000"/>
                </a:solidFill>
              </a:rPr>
              <a:t>          3. Inefficient </a:t>
            </a:r>
            <a:r>
              <a:rPr lang="en-IN" b="1" dirty="0">
                <a:solidFill>
                  <a:srgbClr val="FF0000"/>
                </a:solidFill>
              </a:rPr>
              <a:t>Seat Management</a:t>
            </a:r>
          </a:p>
          <a:p>
            <a:pPr lvl="6"/>
            <a:r>
              <a:rPr lang="en-IN" b="1" dirty="0" smtClean="0">
                <a:solidFill>
                  <a:srgbClr val="FF0000"/>
                </a:solidFill>
              </a:rPr>
              <a:t>          4. Payment Hassles</a:t>
            </a:r>
            <a:endParaRPr lang="en-US" b="1" dirty="0" smtClean="0">
              <a:solidFill>
                <a:srgbClr val="FF0000"/>
              </a:solidFill>
            </a:endParaRPr>
          </a:p>
          <a:p>
            <a:pPr marL="285750" indent="-285750">
              <a:buFont typeface="Wingdings" pitchFamily="2" charset="2"/>
              <a:buChar char="§"/>
            </a:pPr>
            <a:r>
              <a:rPr lang="en-US" dirty="0" smtClean="0"/>
              <a:t>To </a:t>
            </a:r>
            <a:r>
              <a:rPr lang="en-US" dirty="0"/>
              <a:t>address these challenges, there is a need for a comprehensive bus reservation system that streamlines the booking process, enhances accessibility to information, improves seat management, provides real-time updates, and offers secure and convenient payment options. </a:t>
            </a:r>
            <a:endParaRPr lang="en-US" dirty="0" smtClean="0"/>
          </a:p>
          <a:p>
            <a:pPr marL="285750" indent="-285750">
              <a:buFont typeface="Wingdings" pitchFamily="2" charset="2"/>
              <a:buChar char="§"/>
            </a:pPr>
            <a:r>
              <a:rPr lang="en-US" dirty="0" smtClean="0"/>
              <a:t>Such </a:t>
            </a:r>
            <a:r>
              <a:rPr lang="en-US" dirty="0"/>
              <a:t>a system would not only improve the overall experience for passengers but also increase operational efficiency for bus operators.</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416804" y="745418"/>
            <a:ext cx="7886430" cy="99387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sp>
        <p:nvSpPr>
          <p:cNvPr id="4" name="Subtitle 3"/>
          <p:cNvSpPr>
            <a:spLocks noGrp="1"/>
          </p:cNvSpPr>
          <p:nvPr>
            <p:ph type="subTitle"/>
          </p:nvPr>
        </p:nvSpPr>
        <p:spPr>
          <a:xfrm>
            <a:off x="522681" y="1260910"/>
            <a:ext cx="8091929" cy="3262964"/>
          </a:xfrm>
        </p:spPr>
        <p:txBody>
          <a:bodyPr/>
          <a:lstStyle/>
          <a:p>
            <a:pPr marL="285750" indent="-285750">
              <a:buFont typeface="Wingdings" pitchFamily="2" charset="2"/>
              <a:buChar char="v"/>
            </a:pPr>
            <a:r>
              <a:rPr lang="en-US" dirty="0" smtClean="0"/>
              <a:t>In-order to have an efficient Bus Management System, I have came up with this project </a:t>
            </a:r>
            <a:r>
              <a:rPr lang="en-US" b="1" dirty="0" smtClean="0">
                <a:solidFill>
                  <a:srgbClr val="0000FF"/>
                </a:solidFill>
              </a:rPr>
              <a:t>“BUS RESEVATION SYSTEM”.</a:t>
            </a:r>
          </a:p>
          <a:p>
            <a:pPr marL="285750" indent="-285750">
              <a:buFont typeface="Wingdings" pitchFamily="2" charset="2"/>
              <a:buChar char="v"/>
            </a:pPr>
            <a:r>
              <a:rPr lang="en-US" dirty="0" smtClean="0"/>
              <a:t>This project is built with the help of </a:t>
            </a:r>
            <a:r>
              <a:rPr lang="en-US" b="1" dirty="0" err="1" smtClean="0">
                <a:solidFill>
                  <a:srgbClr val="FF0000"/>
                </a:solidFill>
              </a:rPr>
              <a:t>Django</a:t>
            </a:r>
            <a:r>
              <a:rPr lang="en-US" b="1" dirty="0" smtClean="0">
                <a:solidFill>
                  <a:srgbClr val="FF0000"/>
                </a:solidFill>
              </a:rPr>
              <a:t>, Python, Bootstrap and other necessary frontend and backend tools.</a:t>
            </a:r>
          </a:p>
          <a:p>
            <a:pPr marL="285750" indent="-285750">
              <a:buFont typeface="Wingdings" pitchFamily="2" charset="2"/>
              <a:buChar char="v"/>
            </a:pPr>
            <a:r>
              <a:rPr lang="en-US" dirty="0" smtClean="0"/>
              <a:t>It aims to provide the consumers with an </a:t>
            </a:r>
            <a:r>
              <a:rPr lang="en-US" b="1" dirty="0" smtClean="0">
                <a:solidFill>
                  <a:srgbClr val="0000FF"/>
                </a:solidFill>
              </a:rPr>
              <a:t>easier User Interface </a:t>
            </a:r>
            <a:r>
              <a:rPr lang="en-US" dirty="0" smtClean="0"/>
              <a:t>that comprises of Login Page, Finding bus, Booking, Cancellation entities.</a:t>
            </a:r>
          </a:p>
          <a:p>
            <a:pPr marL="285750" indent="-285750">
              <a:buFont typeface="Wingdings" pitchFamily="2" charset="2"/>
              <a:buChar char="v"/>
            </a:pPr>
            <a:r>
              <a:rPr lang="en-US" dirty="0" smtClean="0"/>
              <a:t>A user needs to register himself to access this Bus Reservation System.</a:t>
            </a:r>
          </a:p>
          <a:p>
            <a:pPr marL="285750" indent="-285750">
              <a:buFont typeface="Wingdings" pitchFamily="2" charset="2"/>
              <a:buChar char="v"/>
            </a:pPr>
            <a:r>
              <a:rPr lang="en-US" dirty="0" smtClean="0"/>
              <a:t>Users can find the buses for specific routes with timings based on their requirements. If buses are found, it enables them for booking, if not it notifies them with unavailability message.</a:t>
            </a:r>
          </a:p>
          <a:p>
            <a:pPr marL="285750" indent="-285750">
              <a:buFont typeface="Wingdings" pitchFamily="2" charset="2"/>
              <a:buChar char="v"/>
            </a:pPr>
            <a:r>
              <a:rPr lang="en-US" dirty="0" smtClean="0"/>
              <a:t>After booking a booking form will be generated that contains details of booking.</a:t>
            </a:r>
          </a:p>
          <a:p>
            <a:pPr marL="285750" indent="-285750">
              <a:buFont typeface="Wingdings" pitchFamily="2" charset="2"/>
              <a:buChar char="v"/>
            </a:pPr>
            <a:r>
              <a:rPr lang="en-US" dirty="0" smtClean="0"/>
              <a:t>User can cancel their booking using “Booking ID” and find other buses for booking.</a:t>
            </a:r>
          </a:p>
          <a:p>
            <a:pPr marL="285750" indent="-285750">
              <a:buFont typeface="Wingdings" pitchFamily="2" charset="2"/>
              <a:buChar char="v"/>
            </a:pPr>
            <a:r>
              <a:rPr lang="en-US" dirty="0" smtClean="0"/>
              <a:t>In a nutshell, this project focuses on </a:t>
            </a:r>
            <a:r>
              <a:rPr lang="en-US" b="1" dirty="0" smtClean="0">
                <a:solidFill>
                  <a:srgbClr val="FF0000"/>
                </a:solidFill>
              </a:rPr>
              <a:t>efficient management of user requirements </a:t>
            </a:r>
            <a:r>
              <a:rPr lang="en-US" dirty="0" smtClean="0"/>
              <a:t>for either booking or cancelling a bus</a:t>
            </a:r>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sp>
        <p:nvSpPr>
          <p:cNvPr id="61" name="Google Shape;61;g5fab984687_2_0"/>
          <p:cNvSpPr txBox="1">
            <a:spLocks noGrp="1"/>
          </p:cNvSpPr>
          <p:nvPr>
            <p:ph type="title"/>
          </p:nvPr>
        </p:nvSpPr>
        <p:spPr>
          <a:xfrm>
            <a:off x="492236" y="678041"/>
            <a:ext cx="7886430" cy="99387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4" name="Subtitle 3"/>
          <p:cNvSpPr>
            <a:spLocks noGrp="1"/>
          </p:cNvSpPr>
          <p:nvPr>
            <p:ph type="subTitle"/>
          </p:nvPr>
        </p:nvSpPr>
        <p:spPr>
          <a:xfrm>
            <a:off x="457335" y="1102220"/>
            <a:ext cx="8229330" cy="3262325"/>
          </a:xfrm>
        </p:spPr>
        <p:txBody>
          <a:bodyPr/>
          <a:lstStyle/>
          <a:p>
            <a:pPr marL="285750" indent="-285750">
              <a:buFont typeface="Wingdings" panose="05000000000000000000" pitchFamily="2" charset="2"/>
              <a:buChar char="Ø"/>
            </a:pPr>
            <a:endParaRPr lang="en-US" b="1" dirty="0" smtClean="0">
              <a:solidFill>
                <a:schemeClr val="accent5">
                  <a:lumMod val="60000"/>
                  <a:lumOff val="40000"/>
                </a:schemeClr>
              </a:solidFill>
            </a:endParaRPr>
          </a:p>
          <a:p>
            <a:pPr marL="285750" indent="-285750">
              <a:buFont typeface="Wingdings" panose="05000000000000000000" pitchFamily="2" charset="2"/>
              <a:buChar char="Ø"/>
            </a:pPr>
            <a:endParaRPr lang="en-US" b="1" dirty="0">
              <a:solidFill>
                <a:schemeClr val="accent5">
                  <a:lumMod val="60000"/>
                  <a:lumOff val="40000"/>
                </a:schemeClr>
              </a:solidFill>
            </a:endParaRPr>
          </a:p>
          <a:p>
            <a:pPr marL="285750" indent="-285750">
              <a:buFont typeface="Wingdings" pitchFamily="2" charset="2"/>
              <a:buChar char="q"/>
            </a:pPr>
            <a:r>
              <a:rPr lang="en-US" b="1" dirty="0" smtClean="0">
                <a:solidFill>
                  <a:srgbClr val="841910"/>
                </a:solidFill>
              </a:rPr>
              <a:t>User </a:t>
            </a:r>
            <a:r>
              <a:rPr lang="en-US" b="1" dirty="0">
                <a:solidFill>
                  <a:srgbClr val="841910"/>
                </a:solidFill>
              </a:rPr>
              <a:t>Registration: </a:t>
            </a:r>
            <a:r>
              <a:rPr lang="en-US" dirty="0"/>
              <a:t>The system allows users to create accounts by providing necessary details such as name, contact information, and login credentials.</a:t>
            </a:r>
          </a:p>
          <a:p>
            <a:pPr marL="285750" indent="-285750">
              <a:buFont typeface="Wingdings" pitchFamily="2" charset="2"/>
              <a:buChar char="q"/>
            </a:pPr>
            <a:endParaRPr lang="en-US" dirty="0"/>
          </a:p>
          <a:p>
            <a:pPr marL="285750" indent="-285750">
              <a:buFont typeface="Wingdings" pitchFamily="2" charset="2"/>
              <a:buChar char="q"/>
            </a:pPr>
            <a:r>
              <a:rPr lang="en-US" b="1" dirty="0">
                <a:solidFill>
                  <a:srgbClr val="841910"/>
                </a:solidFill>
              </a:rPr>
              <a:t>Route Management</a:t>
            </a:r>
            <a:r>
              <a:rPr lang="en-US" dirty="0">
                <a:solidFill>
                  <a:srgbClr val="841910"/>
                </a:solidFill>
              </a:rPr>
              <a:t>: </a:t>
            </a:r>
            <a:r>
              <a:rPr lang="en-US" dirty="0"/>
              <a:t>Administrators manage routes by defining origins, destinations, stopovers, and schedules. Each route is associated with specific buses and departure times.</a:t>
            </a:r>
          </a:p>
          <a:p>
            <a:pPr marL="285750" indent="-285750">
              <a:buFont typeface="Wingdings" pitchFamily="2" charset="2"/>
              <a:buChar char="q"/>
            </a:pPr>
            <a:endParaRPr lang="en-US" dirty="0"/>
          </a:p>
          <a:p>
            <a:pPr marL="285750" indent="-285750">
              <a:buFont typeface="Wingdings" pitchFamily="2" charset="2"/>
              <a:buChar char="q"/>
            </a:pPr>
            <a:r>
              <a:rPr lang="en-US" b="1" dirty="0">
                <a:solidFill>
                  <a:srgbClr val="841910"/>
                </a:solidFill>
              </a:rPr>
              <a:t>Bus Management</a:t>
            </a:r>
            <a:r>
              <a:rPr lang="en-US" dirty="0">
                <a:solidFill>
                  <a:srgbClr val="841910"/>
                </a:solidFill>
              </a:rPr>
              <a:t>: </a:t>
            </a:r>
            <a:r>
              <a:rPr lang="en-US" dirty="0"/>
              <a:t>Bus details such as bus number, type, seating capacity, and amenities are stored in the system. Administrators can add, edit, or remove buses as needed.</a:t>
            </a:r>
          </a:p>
          <a:p>
            <a:pPr marL="285750" indent="-285750">
              <a:buFont typeface="Wingdings" pitchFamily="2" charset="2"/>
              <a:buChar char="q"/>
            </a:pPr>
            <a:endParaRPr lang="en-US" dirty="0"/>
          </a:p>
          <a:p>
            <a:pPr marL="285750" indent="-285750">
              <a:buFont typeface="Wingdings" pitchFamily="2" charset="2"/>
              <a:buChar char="q"/>
            </a:pPr>
            <a:r>
              <a:rPr lang="en-US" b="1" dirty="0">
                <a:solidFill>
                  <a:srgbClr val="841910"/>
                </a:solidFill>
              </a:rPr>
              <a:t>Seat Allocation</a:t>
            </a:r>
            <a:r>
              <a:rPr lang="en-US" dirty="0">
                <a:solidFill>
                  <a:srgbClr val="841910"/>
                </a:solidFill>
              </a:rPr>
              <a:t>: </a:t>
            </a:r>
            <a:r>
              <a:rPr lang="en-US" dirty="0"/>
              <a:t>The system manages seat allocation for each bus, allowing passengers to select seats based on availability and preferences during the booking process.</a:t>
            </a:r>
          </a:p>
          <a:p>
            <a:pPr marL="285750" indent="-285750">
              <a:buFont typeface="Wingdings" pitchFamily="2" charset="2"/>
              <a:buChar char="q"/>
            </a:pPr>
            <a:endParaRPr lang="en-US" dirty="0"/>
          </a:p>
          <a:p>
            <a:pPr marL="285750" indent="-285750">
              <a:buFont typeface="Wingdings" pitchFamily="2" charset="2"/>
              <a:buChar char="q"/>
            </a:pPr>
            <a:r>
              <a:rPr lang="en-US" b="1" dirty="0">
                <a:solidFill>
                  <a:srgbClr val="841910"/>
                </a:solidFill>
              </a:rPr>
              <a:t>Booking Process</a:t>
            </a:r>
            <a:r>
              <a:rPr lang="en-US" dirty="0">
                <a:solidFill>
                  <a:srgbClr val="841910"/>
                </a:solidFill>
              </a:rPr>
              <a:t>: </a:t>
            </a:r>
            <a:r>
              <a:rPr lang="en-US" dirty="0"/>
              <a:t>Passengers search for available routes, select desired departure and arrival locations, choose travel dates, and view available buses and seat options. They then proceed to book their tickets by providing passenger details and making payment.   </a:t>
            </a:r>
          </a:p>
          <a:p>
            <a:pPr marL="285750" indent="-285750">
              <a:buFont typeface="Wingdings" pitchFamily="2" charset="2"/>
              <a:buChar char="q"/>
            </a:pP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332071" y="390635"/>
            <a:ext cx="8017933" cy="4793428"/>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1" dirty="0">
                <a:solidFill>
                  <a:srgbClr val="841910"/>
                </a:solidFill>
              </a:rPr>
              <a:t>Payment Gateway Integration</a:t>
            </a:r>
            <a:r>
              <a:rPr lang="en-US" dirty="0">
                <a:solidFill>
                  <a:srgbClr val="841910"/>
                </a:solidFill>
              </a:rPr>
              <a:t>: </a:t>
            </a:r>
            <a:r>
              <a:rPr lang="en-US" dirty="0"/>
              <a:t>The system integrates with payment gateways to facilitate secure online transactions. Passengers can pay for their bookings using credit/debit cards, mobile wallets, or other accepted payment methods.</a:t>
            </a:r>
          </a:p>
          <a:p>
            <a:endParaRPr lang="en-US" dirty="0"/>
          </a:p>
          <a:p>
            <a:pPr marL="285750" indent="-285750">
              <a:buFont typeface="Wingdings" panose="05000000000000000000" pitchFamily="2" charset="2"/>
              <a:buChar char="q"/>
            </a:pPr>
            <a:r>
              <a:rPr lang="en-US" b="1" dirty="0">
                <a:solidFill>
                  <a:srgbClr val="841910"/>
                </a:solidFill>
              </a:rPr>
              <a:t>Ticket Generation</a:t>
            </a:r>
            <a:r>
              <a:rPr lang="en-US" dirty="0">
                <a:solidFill>
                  <a:srgbClr val="841910"/>
                </a:solidFill>
              </a:rPr>
              <a:t>: </a:t>
            </a:r>
            <a:r>
              <a:rPr lang="en-US" dirty="0"/>
              <a:t>Upon successful payment, the system generates electronic tickets containing essential details such as booking ID, passenger names, seat numbers, journey details, and QR codes for validation.</a:t>
            </a:r>
          </a:p>
          <a:p>
            <a:endParaRPr lang="en-US" dirty="0"/>
          </a:p>
          <a:p>
            <a:pPr marL="285750" indent="-285750">
              <a:buFont typeface="Wingdings" panose="05000000000000000000" pitchFamily="2" charset="2"/>
              <a:buChar char="q"/>
            </a:pPr>
            <a:r>
              <a:rPr lang="en-US" b="1" dirty="0">
                <a:solidFill>
                  <a:srgbClr val="841910"/>
                </a:solidFill>
              </a:rPr>
              <a:t>Confirmation and Notifications</a:t>
            </a:r>
            <a:r>
              <a:rPr lang="en-US" dirty="0">
                <a:solidFill>
                  <a:srgbClr val="841910"/>
                </a:solidFill>
              </a:rPr>
              <a:t>: </a:t>
            </a:r>
            <a:r>
              <a:rPr lang="en-US" dirty="0"/>
              <a:t>Passengers receive booking confirmation emails or SMS notifications containing their ticket details and journey information. They may also receive reminders or updates regarding their upcoming trip.</a:t>
            </a:r>
          </a:p>
          <a:p>
            <a:endParaRPr lang="en-US" dirty="0">
              <a:solidFill>
                <a:srgbClr val="7030A0"/>
              </a:solidFill>
            </a:endParaRPr>
          </a:p>
          <a:p>
            <a:pPr marL="285750" indent="-285750">
              <a:buFont typeface="Wingdings" panose="05000000000000000000" pitchFamily="2" charset="2"/>
              <a:buChar char="q"/>
            </a:pPr>
            <a:r>
              <a:rPr lang="en-US" b="1" dirty="0">
                <a:solidFill>
                  <a:srgbClr val="841910"/>
                </a:solidFill>
              </a:rPr>
              <a:t>Cancellation and Refunds</a:t>
            </a:r>
            <a:r>
              <a:rPr lang="en-US" dirty="0">
                <a:solidFill>
                  <a:srgbClr val="841910"/>
                </a:solidFill>
              </a:rPr>
              <a:t>: </a:t>
            </a:r>
            <a:r>
              <a:rPr lang="en-US" dirty="0"/>
              <a:t>The system allows passengers to cancel their bookings within a specified timeframe, subject to cancellation policies. Refunds are processed automatically, and passengers receive notifications regarding the refund status.</a:t>
            </a:r>
          </a:p>
          <a:p>
            <a:endParaRPr lang="en-US" dirty="0"/>
          </a:p>
          <a:p>
            <a:pPr marL="285750" indent="-285750">
              <a:buFont typeface="Wingdings" panose="05000000000000000000" pitchFamily="2" charset="2"/>
              <a:buChar char="q"/>
            </a:pPr>
            <a:r>
              <a:rPr lang="en-US" b="1" dirty="0">
                <a:solidFill>
                  <a:srgbClr val="841910"/>
                </a:solidFill>
              </a:rPr>
              <a:t>Admin Dashboard: </a:t>
            </a:r>
            <a:r>
              <a:rPr lang="en-US" dirty="0"/>
              <a:t>Administrators have access to a dashboard where they can monitor bookings, manage routes and buses, view revenue reports, and perform other administrative tasks.</a:t>
            </a: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361758"/>
            <a:ext cx="8017933" cy="4793428"/>
          </a:xfrm>
          <a:prstGeom prst="rect">
            <a:avLst/>
          </a:prstGeom>
          <a:noFill/>
        </p:spPr>
        <p:txBody>
          <a:bodyPr wrap="square">
            <a:spAutoFit/>
          </a:bodyPr>
          <a:lstStyle/>
          <a:p>
            <a:pPr marL="457200" lvl="1" algn="l">
              <a:lnSpc>
                <a:spcPct val="150000"/>
              </a:lnSpc>
            </a:pPr>
            <a:endParaRPr lang="en-US" b="0" i="0" dirty="0">
              <a:solidFill>
                <a:schemeClr val="accent4">
                  <a:lumMod val="50000"/>
                </a:schemeClr>
              </a:solidFill>
              <a:effectLst/>
              <a:latin typeface="Times New Roman" panose="02020603050405020304" pitchFamily="18" charset="0"/>
              <a:cs typeface="Times New Roman" panose="02020603050405020304" pitchFamily="18" charset="0"/>
            </a:endParaRPr>
          </a:p>
          <a:p>
            <a:pPr marL="285750" indent="-285750">
              <a:buFont typeface="Wingdings" pitchFamily="2" charset="2"/>
              <a:buChar char="q"/>
            </a:pPr>
            <a:r>
              <a:rPr lang="en-US" b="1" dirty="0">
                <a:solidFill>
                  <a:srgbClr val="841910"/>
                </a:solidFill>
              </a:rPr>
              <a:t>Reporting and Analytics</a:t>
            </a:r>
            <a:r>
              <a:rPr lang="en-US" dirty="0">
                <a:solidFill>
                  <a:srgbClr val="841910"/>
                </a:solidFill>
              </a:rPr>
              <a:t>: </a:t>
            </a:r>
            <a:r>
              <a:rPr lang="en-US" dirty="0"/>
              <a:t>The system generates reports and analytics on various parameters such as booking trends, revenue generation, seat occupancy rates, and customer feedback to aid decision-making and business planning.</a:t>
            </a:r>
          </a:p>
          <a:p>
            <a:endParaRPr lang="en-US" dirty="0"/>
          </a:p>
          <a:p>
            <a:pPr marL="285750" indent="-285750">
              <a:buFont typeface="Wingdings" pitchFamily="2" charset="2"/>
              <a:buChar char="q"/>
            </a:pPr>
            <a:r>
              <a:rPr lang="en-US" b="1" dirty="0">
                <a:solidFill>
                  <a:srgbClr val="841910"/>
                </a:solidFill>
              </a:rPr>
              <a:t>Customer Support</a:t>
            </a:r>
            <a:r>
              <a:rPr lang="en-US" dirty="0">
                <a:solidFill>
                  <a:srgbClr val="841910"/>
                </a:solidFill>
              </a:rPr>
              <a:t>: </a:t>
            </a:r>
            <a:r>
              <a:rPr lang="en-US" dirty="0"/>
              <a:t>The system provides customer support channels such as helpline numbers, email support, and live chat to assist passengers with inquiries, issues, or special requests.</a:t>
            </a:r>
          </a:p>
          <a:p>
            <a:pPr marL="285750" indent="-285750">
              <a:buFont typeface="Wingdings" pitchFamily="2" charset="2"/>
              <a:buChar char="q"/>
            </a:pPr>
            <a:endParaRPr lang="en-US" dirty="0"/>
          </a:p>
          <a:p>
            <a:pPr marL="285750" indent="-285750">
              <a:buFont typeface="Wingdings" pitchFamily="2" charset="2"/>
              <a:buChar char="q"/>
            </a:pPr>
            <a:r>
              <a:rPr lang="en-US" b="1" dirty="0">
                <a:solidFill>
                  <a:srgbClr val="841910"/>
                </a:solidFill>
              </a:rPr>
              <a:t>Accessibility Features</a:t>
            </a:r>
            <a:r>
              <a:rPr lang="en-US" dirty="0">
                <a:solidFill>
                  <a:srgbClr val="841910"/>
                </a:solidFill>
              </a:rPr>
              <a:t>: </a:t>
            </a:r>
            <a:r>
              <a:rPr lang="en-US" dirty="0"/>
              <a:t>The system incorporates accessibility features such as screen readers, keyboard navigation, and language localization to accommodate users with disabilities and non-English speakers.</a:t>
            </a:r>
          </a:p>
          <a:p>
            <a:pPr marL="285750" indent="-285750">
              <a:buFont typeface="Wingdings" pitchFamily="2" charset="2"/>
              <a:buChar char="q"/>
            </a:pPr>
            <a:endParaRPr lang="en-US" dirty="0">
              <a:solidFill>
                <a:srgbClr val="841910"/>
              </a:solidFill>
            </a:endParaRPr>
          </a:p>
          <a:p>
            <a:pPr marL="285750" indent="-285750">
              <a:buFont typeface="Wingdings" pitchFamily="2" charset="2"/>
              <a:buChar char="q"/>
            </a:pPr>
            <a:r>
              <a:rPr lang="en-US" b="1" dirty="0">
                <a:solidFill>
                  <a:srgbClr val="841910"/>
                </a:solidFill>
              </a:rPr>
              <a:t>Security Measures</a:t>
            </a:r>
            <a:r>
              <a:rPr lang="en-US" dirty="0">
                <a:solidFill>
                  <a:srgbClr val="841910"/>
                </a:solidFill>
              </a:rPr>
              <a:t>: </a:t>
            </a:r>
            <a:r>
              <a:rPr lang="en-US" dirty="0"/>
              <a:t>Robust security measures such as encryption, firewall protection, and regular security audits safeguard the system against cyber threats, ensuring the integrity and confidentiality of user data.</a:t>
            </a:r>
          </a:p>
          <a:p>
            <a:pPr marL="285750" indent="-285750">
              <a:buFont typeface="Wingdings" pitchFamily="2" charset="2"/>
              <a:buChar char="q"/>
            </a:pPr>
            <a:endParaRPr lang="en-US" dirty="0"/>
          </a:p>
          <a:p>
            <a:pPr marL="285750" indent="-285750">
              <a:buFont typeface="Wingdings" pitchFamily="2" charset="2"/>
              <a:buChar char="q"/>
            </a:pPr>
            <a:r>
              <a:rPr lang="en-US" b="1" dirty="0">
                <a:solidFill>
                  <a:srgbClr val="841910"/>
                </a:solidFill>
              </a:rPr>
              <a:t>Continuous Improvement</a:t>
            </a:r>
            <a:r>
              <a:rPr lang="en-US" dirty="0">
                <a:solidFill>
                  <a:srgbClr val="841910"/>
                </a:solidFill>
              </a:rPr>
              <a:t>: </a:t>
            </a:r>
            <a:r>
              <a:rPr lang="en-US" dirty="0"/>
              <a:t>The system undergoes regular updates and enhancements based on user feedback, technological advancements, and industry best practices to deliver an optimal booking experience for passengers and administrators alike.</a:t>
            </a:r>
          </a:p>
          <a:p>
            <a:pPr marL="742950" lvl="1" indent="-285750" algn="l">
              <a:lnSpc>
                <a:spcPct val="150000"/>
              </a:lnSpc>
              <a:buFont typeface="Wingdings" pitchFamily="2" charset="2"/>
              <a:buChar char="q"/>
            </a:pPr>
            <a:endParaRPr lang="en-US"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c0fa2617-96bd-425d-8578-e93563fe37c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190</TotalTime>
  <Words>1428</Words>
  <Application>Microsoft Office PowerPoint</Application>
  <PresentationFormat>On-screen Show (16:9)</PresentationFormat>
  <Paragraphs>109</Paragraphs>
  <Slides>19</Slides>
  <Notes>10</Notes>
  <HiddenSlides>0</HiddenSlides>
  <MMClips>0</MMClips>
  <ScaleCrop>false</ScaleCrop>
  <HeadingPairs>
    <vt:vector size="6" baseType="variant">
      <vt:variant>
        <vt:lpstr>Theme</vt:lpstr>
      </vt:variant>
      <vt:variant>
        <vt:i4>1</vt:i4>
      </vt:variant>
      <vt:variant>
        <vt:lpstr>Slide Titles</vt:lpstr>
      </vt:variant>
      <vt:variant>
        <vt:i4>19</vt:i4>
      </vt:variant>
      <vt:variant>
        <vt:lpstr>Custom Shows</vt:lpstr>
      </vt:variant>
      <vt:variant>
        <vt:i4>1</vt:i4>
      </vt:variant>
    </vt:vector>
  </HeadingPairs>
  <TitlesOfParts>
    <vt:vector size="21"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LOGIN PAGE</vt:lpstr>
      <vt:lpstr>FIND BUS PAGE</vt:lpstr>
      <vt:lpstr>SEE BOOKINGS PAGE</vt:lpstr>
      <vt:lpstr>REGISTRATION PAGE</vt:lpstr>
      <vt:lpstr>HOME PAGE</vt:lpstr>
      <vt:lpstr>LOGOUT 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DURGADEVI</cp:lastModifiedBy>
  <cp:revision>21</cp:revision>
  <dcterms:modified xsi:type="dcterms:W3CDTF">2024-04-08T16:32:07Z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