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80" r:id="rId2"/>
    <p:sldId id="257" r:id="rId3"/>
    <p:sldId id="259" r:id="rId4"/>
    <p:sldId id="260" r:id="rId5"/>
    <p:sldId id="281" r:id="rId6"/>
    <p:sldId id="282" r:id="rId7"/>
    <p:sldId id="283" r:id="rId8"/>
    <p:sldId id="284" r:id="rId9"/>
    <p:sldId id="285" r:id="rId10"/>
    <p:sldId id="286" r:id="rId11"/>
    <p:sldId id="287" r:id="rId12"/>
    <p:sldId id="288" r:id="rId13"/>
    <p:sldId id="289" r:id="rId14"/>
    <p:sldId id="290" r:id="rId15"/>
    <p:sldId id="291"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DF4ED0-8F02-4140-A22F-C0F4B8A61AE5}"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IN"/>
        </a:p>
      </dgm:t>
    </dgm:pt>
    <dgm:pt modelId="{F824F816-A6A4-4C69-A547-5FC8801093A1}">
      <dgm:prSet/>
      <dgm:spPr/>
      <dgm:t>
        <a:bodyPr/>
        <a:lstStyle/>
        <a:p>
          <a:r>
            <a:rPr lang="en-IN"/>
            <a:t>Services</a:t>
          </a:r>
        </a:p>
      </dgm:t>
    </dgm:pt>
    <dgm:pt modelId="{096DEA09-AE4F-4719-93D1-D50781EDE94C}" type="parTrans" cxnId="{2A9CC390-7E3A-4706-AFB3-C23E90B022D0}">
      <dgm:prSet/>
      <dgm:spPr/>
      <dgm:t>
        <a:bodyPr/>
        <a:lstStyle/>
        <a:p>
          <a:endParaRPr lang="en-IN"/>
        </a:p>
      </dgm:t>
    </dgm:pt>
    <dgm:pt modelId="{03B6E131-E5B5-4A8F-A6A3-F6F936D1F107}" type="sibTrans" cxnId="{2A9CC390-7E3A-4706-AFB3-C23E90B022D0}">
      <dgm:prSet/>
      <dgm:spPr/>
      <dgm:t>
        <a:bodyPr/>
        <a:lstStyle/>
        <a:p>
          <a:endParaRPr lang="en-IN"/>
        </a:p>
      </dgm:t>
    </dgm:pt>
    <dgm:pt modelId="{3E46F30A-AAB5-43B7-8279-3FDEA4597160}">
      <dgm:prSet/>
      <dgm:spPr/>
      <dgm:t>
        <a:bodyPr/>
        <a:lstStyle/>
        <a:p>
          <a:r>
            <a:rPr lang="en-IN"/>
            <a:t>Tenders</a:t>
          </a:r>
        </a:p>
      </dgm:t>
    </dgm:pt>
    <dgm:pt modelId="{C19382AE-100C-42EF-B38F-2E624A1D0781}" type="parTrans" cxnId="{AC235AC3-CD68-4C72-A3E1-E5DAD010BFB7}">
      <dgm:prSet/>
      <dgm:spPr/>
      <dgm:t>
        <a:bodyPr/>
        <a:lstStyle/>
        <a:p>
          <a:endParaRPr lang="en-IN"/>
        </a:p>
      </dgm:t>
    </dgm:pt>
    <dgm:pt modelId="{17771C4F-C34B-4267-ADDA-834B38D9F99F}" type="sibTrans" cxnId="{AC235AC3-CD68-4C72-A3E1-E5DAD010BFB7}">
      <dgm:prSet/>
      <dgm:spPr/>
      <dgm:t>
        <a:bodyPr/>
        <a:lstStyle/>
        <a:p>
          <a:endParaRPr lang="en-IN"/>
        </a:p>
      </dgm:t>
    </dgm:pt>
    <dgm:pt modelId="{5B03920F-D4B9-4D41-8A26-34078AAEF9AF}">
      <dgm:prSet/>
      <dgm:spPr/>
      <dgm:t>
        <a:bodyPr/>
        <a:lstStyle/>
        <a:p>
          <a:r>
            <a:rPr lang="en-IN"/>
            <a:t>Centre points</a:t>
          </a:r>
        </a:p>
      </dgm:t>
    </dgm:pt>
    <dgm:pt modelId="{9B5D47F3-6B9E-44B6-A32B-96A6C592BEB6}" type="parTrans" cxnId="{892F233E-F29B-468F-85D0-3FF2BA145B68}">
      <dgm:prSet/>
      <dgm:spPr/>
      <dgm:t>
        <a:bodyPr/>
        <a:lstStyle/>
        <a:p>
          <a:endParaRPr lang="en-IN"/>
        </a:p>
      </dgm:t>
    </dgm:pt>
    <dgm:pt modelId="{388F69A5-958E-4A56-9C99-F6BBB3EE6068}" type="sibTrans" cxnId="{892F233E-F29B-468F-85D0-3FF2BA145B68}">
      <dgm:prSet/>
      <dgm:spPr/>
      <dgm:t>
        <a:bodyPr/>
        <a:lstStyle/>
        <a:p>
          <a:endParaRPr lang="en-IN"/>
        </a:p>
      </dgm:t>
    </dgm:pt>
    <dgm:pt modelId="{144C7F5F-EAA6-49C0-9A00-E011C01F4B4C}">
      <dgm:prSet/>
      <dgm:spPr/>
      <dgm:t>
        <a:bodyPr/>
        <a:lstStyle/>
        <a:p>
          <a:r>
            <a:rPr lang="en-IN"/>
            <a:t>Careers</a:t>
          </a:r>
        </a:p>
      </dgm:t>
    </dgm:pt>
    <dgm:pt modelId="{7DE010E9-FA70-474F-9328-B46ACF72B3D3}" type="parTrans" cxnId="{34B58127-723C-49BB-AF5C-2C819FF6AF0A}">
      <dgm:prSet/>
      <dgm:spPr/>
      <dgm:t>
        <a:bodyPr/>
        <a:lstStyle/>
        <a:p>
          <a:endParaRPr lang="en-IN"/>
        </a:p>
      </dgm:t>
    </dgm:pt>
    <dgm:pt modelId="{7C5348BE-85CC-4660-8B2E-781ADBD8C33F}" type="sibTrans" cxnId="{34B58127-723C-49BB-AF5C-2C819FF6AF0A}">
      <dgm:prSet/>
      <dgm:spPr/>
      <dgm:t>
        <a:bodyPr/>
        <a:lstStyle/>
        <a:p>
          <a:endParaRPr lang="en-IN"/>
        </a:p>
      </dgm:t>
    </dgm:pt>
    <dgm:pt modelId="{A866AE2E-5610-4FFD-AE87-A11C5031A168}">
      <dgm:prSet/>
      <dgm:spPr/>
      <dgm:t>
        <a:bodyPr/>
        <a:lstStyle/>
        <a:p>
          <a:r>
            <a:rPr lang="en-IN"/>
            <a:t>Insurance</a:t>
          </a:r>
        </a:p>
      </dgm:t>
    </dgm:pt>
    <dgm:pt modelId="{1BDCF645-E927-4FFE-9264-264D9DA3AECE}" type="parTrans" cxnId="{6D9E3228-B7DF-49B4-9B8F-3A9A4223A5D4}">
      <dgm:prSet/>
      <dgm:spPr/>
      <dgm:t>
        <a:bodyPr/>
        <a:lstStyle/>
        <a:p>
          <a:endParaRPr lang="en-IN"/>
        </a:p>
      </dgm:t>
    </dgm:pt>
    <dgm:pt modelId="{BC079726-E6D5-42A2-8789-7A79F9DABF57}" type="sibTrans" cxnId="{6D9E3228-B7DF-49B4-9B8F-3A9A4223A5D4}">
      <dgm:prSet/>
      <dgm:spPr/>
      <dgm:t>
        <a:bodyPr/>
        <a:lstStyle/>
        <a:p>
          <a:endParaRPr lang="en-IN"/>
        </a:p>
      </dgm:t>
    </dgm:pt>
    <dgm:pt modelId="{F19D678C-30A9-4A27-B7FC-7522A02B2FA3}">
      <dgm:prSet/>
      <dgm:spPr/>
      <dgm:t>
        <a:bodyPr/>
        <a:lstStyle/>
        <a:p>
          <a:r>
            <a:rPr lang="en-IN" dirty="0"/>
            <a:t>Financial Supporters</a:t>
          </a:r>
        </a:p>
      </dgm:t>
    </dgm:pt>
    <dgm:pt modelId="{CD63643A-3CE8-4EAF-B921-C33F7C7E2ED0}" type="parTrans" cxnId="{FA5B1495-0BFA-4F10-B2EA-F9F078E2EF52}">
      <dgm:prSet/>
      <dgm:spPr/>
      <dgm:t>
        <a:bodyPr/>
        <a:lstStyle/>
        <a:p>
          <a:endParaRPr lang="en-IN"/>
        </a:p>
      </dgm:t>
    </dgm:pt>
    <dgm:pt modelId="{624098BD-B1C4-42B1-B4E1-CF6DAB24C47C}" type="sibTrans" cxnId="{FA5B1495-0BFA-4F10-B2EA-F9F078E2EF52}">
      <dgm:prSet/>
      <dgm:spPr/>
      <dgm:t>
        <a:bodyPr/>
        <a:lstStyle/>
        <a:p>
          <a:endParaRPr lang="en-IN"/>
        </a:p>
      </dgm:t>
    </dgm:pt>
    <dgm:pt modelId="{DA1CF3D8-3F2F-49AD-856D-CEF2C2DD6AD5}" type="pres">
      <dgm:prSet presAssocID="{3BDF4ED0-8F02-4140-A22F-C0F4B8A61AE5}" presName="linear" presStyleCnt="0">
        <dgm:presLayoutVars>
          <dgm:animLvl val="lvl"/>
          <dgm:resizeHandles val="exact"/>
        </dgm:presLayoutVars>
      </dgm:prSet>
      <dgm:spPr/>
    </dgm:pt>
    <dgm:pt modelId="{6AC84A49-5630-4D58-8062-41935FE6A59F}" type="pres">
      <dgm:prSet presAssocID="{F824F816-A6A4-4C69-A547-5FC8801093A1}" presName="parentText" presStyleLbl="node1" presStyleIdx="0" presStyleCnt="6">
        <dgm:presLayoutVars>
          <dgm:chMax val="0"/>
          <dgm:bulletEnabled val="1"/>
        </dgm:presLayoutVars>
      </dgm:prSet>
      <dgm:spPr/>
    </dgm:pt>
    <dgm:pt modelId="{DE8DA81D-08E5-4606-8D5B-EC9D4B44DF5C}" type="pres">
      <dgm:prSet presAssocID="{03B6E131-E5B5-4A8F-A6A3-F6F936D1F107}" presName="spacer" presStyleCnt="0"/>
      <dgm:spPr/>
    </dgm:pt>
    <dgm:pt modelId="{5BC77868-EC7F-4FF7-89E7-36E56570281F}" type="pres">
      <dgm:prSet presAssocID="{3E46F30A-AAB5-43B7-8279-3FDEA4597160}" presName="parentText" presStyleLbl="node1" presStyleIdx="1" presStyleCnt="6">
        <dgm:presLayoutVars>
          <dgm:chMax val="0"/>
          <dgm:bulletEnabled val="1"/>
        </dgm:presLayoutVars>
      </dgm:prSet>
      <dgm:spPr/>
    </dgm:pt>
    <dgm:pt modelId="{78F35E2A-69C3-4406-A81E-19CBCE344458}" type="pres">
      <dgm:prSet presAssocID="{17771C4F-C34B-4267-ADDA-834B38D9F99F}" presName="spacer" presStyleCnt="0"/>
      <dgm:spPr/>
    </dgm:pt>
    <dgm:pt modelId="{F318A39A-752D-458B-9300-4CB551FDCADD}" type="pres">
      <dgm:prSet presAssocID="{5B03920F-D4B9-4D41-8A26-34078AAEF9AF}" presName="parentText" presStyleLbl="node1" presStyleIdx="2" presStyleCnt="6">
        <dgm:presLayoutVars>
          <dgm:chMax val="0"/>
          <dgm:bulletEnabled val="1"/>
        </dgm:presLayoutVars>
      </dgm:prSet>
      <dgm:spPr/>
    </dgm:pt>
    <dgm:pt modelId="{A8BE9AE1-2096-4B63-9696-36C545A907F5}" type="pres">
      <dgm:prSet presAssocID="{388F69A5-958E-4A56-9C99-F6BBB3EE6068}" presName="spacer" presStyleCnt="0"/>
      <dgm:spPr/>
    </dgm:pt>
    <dgm:pt modelId="{78B6E6B6-44B1-4947-B7BC-B2C4B8E95CBB}" type="pres">
      <dgm:prSet presAssocID="{144C7F5F-EAA6-49C0-9A00-E011C01F4B4C}" presName="parentText" presStyleLbl="node1" presStyleIdx="3" presStyleCnt="6">
        <dgm:presLayoutVars>
          <dgm:chMax val="0"/>
          <dgm:bulletEnabled val="1"/>
        </dgm:presLayoutVars>
      </dgm:prSet>
      <dgm:spPr/>
    </dgm:pt>
    <dgm:pt modelId="{2B162E71-6051-4004-A337-66A6D0A988E4}" type="pres">
      <dgm:prSet presAssocID="{7C5348BE-85CC-4660-8B2E-781ADBD8C33F}" presName="spacer" presStyleCnt="0"/>
      <dgm:spPr/>
    </dgm:pt>
    <dgm:pt modelId="{39EDF8A8-A47D-46CB-8626-4D7B54A16F35}" type="pres">
      <dgm:prSet presAssocID="{A866AE2E-5610-4FFD-AE87-A11C5031A168}" presName="parentText" presStyleLbl="node1" presStyleIdx="4" presStyleCnt="6">
        <dgm:presLayoutVars>
          <dgm:chMax val="0"/>
          <dgm:bulletEnabled val="1"/>
        </dgm:presLayoutVars>
      </dgm:prSet>
      <dgm:spPr/>
    </dgm:pt>
    <dgm:pt modelId="{8A05723D-6460-43AF-9007-446FF1428373}" type="pres">
      <dgm:prSet presAssocID="{BC079726-E6D5-42A2-8789-7A79F9DABF57}" presName="spacer" presStyleCnt="0"/>
      <dgm:spPr/>
    </dgm:pt>
    <dgm:pt modelId="{958B2494-68A9-4E04-83D0-E8487842B1BA}" type="pres">
      <dgm:prSet presAssocID="{F19D678C-30A9-4A27-B7FC-7522A02B2FA3}" presName="parentText" presStyleLbl="node1" presStyleIdx="5" presStyleCnt="6">
        <dgm:presLayoutVars>
          <dgm:chMax val="0"/>
          <dgm:bulletEnabled val="1"/>
        </dgm:presLayoutVars>
      </dgm:prSet>
      <dgm:spPr/>
    </dgm:pt>
  </dgm:ptLst>
  <dgm:cxnLst>
    <dgm:cxn modelId="{0F1A3819-4D5B-4ECC-9E33-2D4CA4996919}" type="presOf" srcId="{3BDF4ED0-8F02-4140-A22F-C0F4B8A61AE5}" destId="{DA1CF3D8-3F2F-49AD-856D-CEF2C2DD6AD5}" srcOrd="0" destOrd="0" presId="urn:microsoft.com/office/officeart/2005/8/layout/vList2"/>
    <dgm:cxn modelId="{34B58127-723C-49BB-AF5C-2C819FF6AF0A}" srcId="{3BDF4ED0-8F02-4140-A22F-C0F4B8A61AE5}" destId="{144C7F5F-EAA6-49C0-9A00-E011C01F4B4C}" srcOrd="3" destOrd="0" parTransId="{7DE010E9-FA70-474F-9328-B46ACF72B3D3}" sibTransId="{7C5348BE-85CC-4660-8B2E-781ADBD8C33F}"/>
    <dgm:cxn modelId="{6D9E3228-B7DF-49B4-9B8F-3A9A4223A5D4}" srcId="{3BDF4ED0-8F02-4140-A22F-C0F4B8A61AE5}" destId="{A866AE2E-5610-4FFD-AE87-A11C5031A168}" srcOrd="4" destOrd="0" parTransId="{1BDCF645-E927-4FFE-9264-264D9DA3AECE}" sibTransId="{BC079726-E6D5-42A2-8789-7A79F9DABF57}"/>
    <dgm:cxn modelId="{892F233E-F29B-468F-85D0-3FF2BA145B68}" srcId="{3BDF4ED0-8F02-4140-A22F-C0F4B8A61AE5}" destId="{5B03920F-D4B9-4D41-8A26-34078AAEF9AF}" srcOrd="2" destOrd="0" parTransId="{9B5D47F3-6B9E-44B6-A32B-96A6C592BEB6}" sibTransId="{388F69A5-958E-4A56-9C99-F6BBB3EE6068}"/>
    <dgm:cxn modelId="{1F157385-F3BF-4940-81FD-2D415E8C815C}" type="presOf" srcId="{F19D678C-30A9-4A27-B7FC-7522A02B2FA3}" destId="{958B2494-68A9-4E04-83D0-E8487842B1BA}" srcOrd="0" destOrd="0" presId="urn:microsoft.com/office/officeart/2005/8/layout/vList2"/>
    <dgm:cxn modelId="{AB97D089-42AC-4921-B4E9-164E0AD875AA}" type="presOf" srcId="{A866AE2E-5610-4FFD-AE87-A11C5031A168}" destId="{39EDF8A8-A47D-46CB-8626-4D7B54A16F35}" srcOrd="0" destOrd="0" presId="urn:microsoft.com/office/officeart/2005/8/layout/vList2"/>
    <dgm:cxn modelId="{2A9CC390-7E3A-4706-AFB3-C23E90B022D0}" srcId="{3BDF4ED0-8F02-4140-A22F-C0F4B8A61AE5}" destId="{F824F816-A6A4-4C69-A547-5FC8801093A1}" srcOrd="0" destOrd="0" parTransId="{096DEA09-AE4F-4719-93D1-D50781EDE94C}" sibTransId="{03B6E131-E5B5-4A8F-A6A3-F6F936D1F107}"/>
    <dgm:cxn modelId="{FA5B1495-0BFA-4F10-B2EA-F9F078E2EF52}" srcId="{3BDF4ED0-8F02-4140-A22F-C0F4B8A61AE5}" destId="{F19D678C-30A9-4A27-B7FC-7522A02B2FA3}" srcOrd="5" destOrd="0" parTransId="{CD63643A-3CE8-4EAF-B921-C33F7C7E2ED0}" sibTransId="{624098BD-B1C4-42B1-B4E1-CF6DAB24C47C}"/>
    <dgm:cxn modelId="{4EA94FBA-8634-45F6-9405-5301177BC926}" type="presOf" srcId="{F824F816-A6A4-4C69-A547-5FC8801093A1}" destId="{6AC84A49-5630-4D58-8062-41935FE6A59F}" srcOrd="0" destOrd="0" presId="urn:microsoft.com/office/officeart/2005/8/layout/vList2"/>
    <dgm:cxn modelId="{AC235AC3-CD68-4C72-A3E1-E5DAD010BFB7}" srcId="{3BDF4ED0-8F02-4140-A22F-C0F4B8A61AE5}" destId="{3E46F30A-AAB5-43B7-8279-3FDEA4597160}" srcOrd="1" destOrd="0" parTransId="{C19382AE-100C-42EF-B38F-2E624A1D0781}" sibTransId="{17771C4F-C34B-4267-ADDA-834B38D9F99F}"/>
    <dgm:cxn modelId="{3A63F3D6-D747-4E10-8C0F-818D4E23C246}" type="presOf" srcId="{5B03920F-D4B9-4D41-8A26-34078AAEF9AF}" destId="{F318A39A-752D-458B-9300-4CB551FDCADD}" srcOrd="0" destOrd="0" presId="urn:microsoft.com/office/officeart/2005/8/layout/vList2"/>
    <dgm:cxn modelId="{20BD93E4-FEEF-4AA9-8831-119784BB9838}" type="presOf" srcId="{144C7F5F-EAA6-49C0-9A00-E011C01F4B4C}" destId="{78B6E6B6-44B1-4947-B7BC-B2C4B8E95CBB}" srcOrd="0" destOrd="0" presId="urn:microsoft.com/office/officeart/2005/8/layout/vList2"/>
    <dgm:cxn modelId="{C471C7EF-F4B8-47A9-82F7-6CAD801909AC}" type="presOf" srcId="{3E46F30A-AAB5-43B7-8279-3FDEA4597160}" destId="{5BC77868-EC7F-4FF7-89E7-36E56570281F}" srcOrd="0" destOrd="0" presId="urn:microsoft.com/office/officeart/2005/8/layout/vList2"/>
    <dgm:cxn modelId="{2EF95C2E-A9F7-4743-AF22-1E6149649934}" type="presParOf" srcId="{DA1CF3D8-3F2F-49AD-856D-CEF2C2DD6AD5}" destId="{6AC84A49-5630-4D58-8062-41935FE6A59F}" srcOrd="0" destOrd="0" presId="urn:microsoft.com/office/officeart/2005/8/layout/vList2"/>
    <dgm:cxn modelId="{8E3CF79B-CE47-4F5E-8E8A-ECBAAA8C3657}" type="presParOf" srcId="{DA1CF3D8-3F2F-49AD-856D-CEF2C2DD6AD5}" destId="{DE8DA81D-08E5-4606-8D5B-EC9D4B44DF5C}" srcOrd="1" destOrd="0" presId="urn:microsoft.com/office/officeart/2005/8/layout/vList2"/>
    <dgm:cxn modelId="{9F6503E4-FD74-496A-AF58-33CF0AD88EA0}" type="presParOf" srcId="{DA1CF3D8-3F2F-49AD-856D-CEF2C2DD6AD5}" destId="{5BC77868-EC7F-4FF7-89E7-36E56570281F}" srcOrd="2" destOrd="0" presId="urn:microsoft.com/office/officeart/2005/8/layout/vList2"/>
    <dgm:cxn modelId="{B8EB0777-988B-4B53-B9CA-027778995D16}" type="presParOf" srcId="{DA1CF3D8-3F2F-49AD-856D-CEF2C2DD6AD5}" destId="{78F35E2A-69C3-4406-A81E-19CBCE344458}" srcOrd="3" destOrd="0" presId="urn:microsoft.com/office/officeart/2005/8/layout/vList2"/>
    <dgm:cxn modelId="{1399BD6C-4CD0-4788-AEB2-4526A193FA9E}" type="presParOf" srcId="{DA1CF3D8-3F2F-49AD-856D-CEF2C2DD6AD5}" destId="{F318A39A-752D-458B-9300-4CB551FDCADD}" srcOrd="4" destOrd="0" presId="urn:microsoft.com/office/officeart/2005/8/layout/vList2"/>
    <dgm:cxn modelId="{F8D9A7E3-FE96-4805-8D41-AFDBF8EBB7DD}" type="presParOf" srcId="{DA1CF3D8-3F2F-49AD-856D-CEF2C2DD6AD5}" destId="{A8BE9AE1-2096-4B63-9696-36C545A907F5}" srcOrd="5" destOrd="0" presId="urn:microsoft.com/office/officeart/2005/8/layout/vList2"/>
    <dgm:cxn modelId="{430C963C-BE3C-4C66-BB3A-9A12063553A4}" type="presParOf" srcId="{DA1CF3D8-3F2F-49AD-856D-CEF2C2DD6AD5}" destId="{78B6E6B6-44B1-4947-B7BC-B2C4B8E95CBB}" srcOrd="6" destOrd="0" presId="urn:microsoft.com/office/officeart/2005/8/layout/vList2"/>
    <dgm:cxn modelId="{3813CD51-B4D1-4F6A-A238-094E94BD1698}" type="presParOf" srcId="{DA1CF3D8-3F2F-49AD-856D-CEF2C2DD6AD5}" destId="{2B162E71-6051-4004-A337-66A6D0A988E4}" srcOrd="7" destOrd="0" presId="urn:microsoft.com/office/officeart/2005/8/layout/vList2"/>
    <dgm:cxn modelId="{0156328E-5621-44B6-A29E-F3DC14B52118}" type="presParOf" srcId="{DA1CF3D8-3F2F-49AD-856D-CEF2C2DD6AD5}" destId="{39EDF8A8-A47D-46CB-8626-4D7B54A16F35}" srcOrd="8" destOrd="0" presId="urn:microsoft.com/office/officeart/2005/8/layout/vList2"/>
    <dgm:cxn modelId="{633A0A43-BD1E-46F0-AD79-C39F45E3735E}" type="presParOf" srcId="{DA1CF3D8-3F2F-49AD-856D-CEF2C2DD6AD5}" destId="{8A05723D-6460-43AF-9007-446FF1428373}" srcOrd="9" destOrd="0" presId="urn:microsoft.com/office/officeart/2005/8/layout/vList2"/>
    <dgm:cxn modelId="{85D2F709-F237-4350-A94E-717C2F2CB66B}" type="presParOf" srcId="{DA1CF3D8-3F2F-49AD-856D-CEF2C2DD6AD5}" destId="{958B2494-68A9-4E04-83D0-E8487842B1B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C916BA-7FBC-4950-B6D7-D6321A6D36E1}"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42A014FA-FB74-47D3-B002-F1F1AB1FE5CA}">
      <dgm:prSet/>
      <dgm:spPr/>
      <dgm:t>
        <a:bodyPr/>
        <a:lstStyle/>
        <a:p>
          <a:r>
            <a:rPr lang="en-IN"/>
            <a:t>Crop Lease</a:t>
          </a:r>
        </a:p>
      </dgm:t>
    </dgm:pt>
    <dgm:pt modelId="{EBD19BF0-A37F-449A-B41E-5C620E8713B8}" type="parTrans" cxnId="{3770C7C6-0877-4A45-AB51-9045D3D04438}">
      <dgm:prSet/>
      <dgm:spPr/>
      <dgm:t>
        <a:bodyPr/>
        <a:lstStyle/>
        <a:p>
          <a:endParaRPr lang="en-IN"/>
        </a:p>
      </dgm:t>
    </dgm:pt>
    <dgm:pt modelId="{E96C5A11-D07F-493B-9FCB-E258F64F244A}" type="sibTrans" cxnId="{3770C7C6-0877-4A45-AB51-9045D3D04438}">
      <dgm:prSet/>
      <dgm:spPr/>
      <dgm:t>
        <a:bodyPr/>
        <a:lstStyle/>
        <a:p>
          <a:endParaRPr lang="en-IN"/>
        </a:p>
      </dgm:t>
    </dgm:pt>
    <dgm:pt modelId="{2A1BE852-4390-491B-B68B-A688F51FA874}">
      <dgm:prSet/>
      <dgm:spPr/>
      <dgm:t>
        <a:bodyPr/>
        <a:lstStyle/>
        <a:p>
          <a:r>
            <a:rPr lang="en-IN"/>
            <a:t>Crop Buyer</a:t>
          </a:r>
        </a:p>
      </dgm:t>
    </dgm:pt>
    <dgm:pt modelId="{D28D9530-1944-4A6D-8B4A-8C929F8EFA57}" type="parTrans" cxnId="{F5FEEB9E-A621-4F83-A1DC-34771972D2CF}">
      <dgm:prSet/>
      <dgm:spPr/>
      <dgm:t>
        <a:bodyPr/>
        <a:lstStyle/>
        <a:p>
          <a:endParaRPr lang="en-IN"/>
        </a:p>
      </dgm:t>
    </dgm:pt>
    <dgm:pt modelId="{0F0B78A4-524A-4F84-B147-89BFF41078F5}" type="sibTrans" cxnId="{F5FEEB9E-A621-4F83-A1DC-34771972D2CF}">
      <dgm:prSet/>
      <dgm:spPr/>
      <dgm:t>
        <a:bodyPr/>
        <a:lstStyle/>
        <a:p>
          <a:endParaRPr lang="en-IN"/>
        </a:p>
      </dgm:t>
    </dgm:pt>
    <dgm:pt modelId="{F46951F5-0B56-4B76-B89E-6C2FCE2F8CCC}">
      <dgm:prSet/>
      <dgm:spPr/>
      <dgm:t>
        <a:bodyPr/>
        <a:lstStyle/>
        <a:p>
          <a:r>
            <a:rPr lang="en-IN"/>
            <a:t>Crop Seller</a:t>
          </a:r>
        </a:p>
      </dgm:t>
    </dgm:pt>
    <dgm:pt modelId="{358EF8B0-643C-428B-A576-C013AA9167B1}" type="parTrans" cxnId="{C1A187CD-7B12-4017-81CB-15B804ABBC0C}">
      <dgm:prSet/>
      <dgm:spPr/>
      <dgm:t>
        <a:bodyPr/>
        <a:lstStyle/>
        <a:p>
          <a:endParaRPr lang="en-IN"/>
        </a:p>
      </dgm:t>
    </dgm:pt>
    <dgm:pt modelId="{8CB6BA4F-6ED0-48BD-8B63-180A000260B8}" type="sibTrans" cxnId="{C1A187CD-7B12-4017-81CB-15B804ABBC0C}">
      <dgm:prSet/>
      <dgm:spPr/>
      <dgm:t>
        <a:bodyPr/>
        <a:lstStyle/>
        <a:p>
          <a:endParaRPr lang="en-IN"/>
        </a:p>
      </dgm:t>
    </dgm:pt>
    <dgm:pt modelId="{287D9E5F-945A-4B9F-934B-24FD48748909}">
      <dgm:prSet/>
      <dgm:spPr/>
      <dgm:t>
        <a:bodyPr/>
        <a:lstStyle/>
        <a:p>
          <a:r>
            <a:rPr lang="en-IN"/>
            <a:t>Agriculture Land lease</a:t>
          </a:r>
        </a:p>
      </dgm:t>
    </dgm:pt>
    <dgm:pt modelId="{6E24CFCD-347D-44A4-A57E-8498500E54F6}" type="parTrans" cxnId="{FE0F621D-989D-4364-AD43-0959AC341E63}">
      <dgm:prSet/>
      <dgm:spPr/>
      <dgm:t>
        <a:bodyPr/>
        <a:lstStyle/>
        <a:p>
          <a:endParaRPr lang="en-IN"/>
        </a:p>
      </dgm:t>
    </dgm:pt>
    <dgm:pt modelId="{63D992A0-E6AB-4D35-908E-BE356D9C4BE0}" type="sibTrans" cxnId="{FE0F621D-989D-4364-AD43-0959AC341E63}">
      <dgm:prSet/>
      <dgm:spPr/>
      <dgm:t>
        <a:bodyPr/>
        <a:lstStyle/>
        <a:p>
          <a:endParaRPr lang="en-IN"/>
        </a:p>
      </dgm:t>
    </dgm:pt>
    <dgm:pt modelId="{24ED9ED8-6F58-44FD-B570-49617EAFEE3E}">
      <dgm:prSet/>
      <dgm:spPr/>
      <dgm:t>
        <a:bodyPr/>
        <a:lstStyle/>
        <a:p>
          <a:r>
            <a:rPr lang="en-IN"/>
            <a:t>Agriculture Land sale</a:t>
          </a:r>
        </a:p>
      </dgm:t>
    </dgm:pt>
    <dgm:pt modelId="{98410009-249F-44D1-994D-ED6116C51A7F}" type="parTrans" cxnId="{DB9E09CC-A193-4CA1-99B5-84BB6515A0E7}">
      <dgm:prSet/>
      <dgm:spPr/>
      <dgm:t>
        <a:bodyPr/>
        <a:lstStyle/>
        <a:p>
          <a:endParaRPr lang="en-IN"/>
        </a:p>
      </dgm:t>
    </dgm:pt>
    <dgm:pt modelId="{F49E34E8-9A3B-4F59-9A5B-E6202FFB3C31}" type="sibTrans" cxnId="{DB9E09CC-A193-4CA1-99B5-84BB6515A0E7}">
      <dgm:prSet/>
      <dgm:spPr/>
      <dgm:t>
        <a:bodyPr/>
        <a:lstStyle/>
        <a:p>
          <a:endParaRPr lang="en-IN"/>
        </a:p>
      </dgm:t>
    </dgm:pt>
    <dgm:pt modelId="{51D58C29-475C-427C-82A4-9A625B84DBE1}">
      <dgm:prSet/>
      <dgm:spPr/>
      <dgm:t>
        <a:bodyPr/>
        <a:lstStyle/>
        <a:p>
          <a:r>
            <a:rPr lang="en-IN"/>
            <a:t>Labours</a:t>
          </a:r>
        </a:p>
      </dgm:t>
    </dgm:pt>
    <dgm:pt modelId="{5733A3FE-7B69-45F2-AAED-69FD4404F453}" type="parTrans" cxnId="{F8C5A728-412E-49DF-8478-0FB71F2AF70E}">
      <dgm:prSet/>
      <dgm:spPr/>
      <dgm:t>
        <a:bodyPr/>
        <a:lstStyle/>
        <a:p>
          <a:endParaRPr lang="en-IN"/>
        </a:p>
      </dgm:t>
    </dgm:pt>
    <dgm:pt modelId="{0F40F625-B099-4AAF-9B29-EA20E1B17B94}" type="sibTrans" cxnId="{F8C5A728-412E-49DF-8478-0FB71F2AF70E}">
      <dgm:prSet/>
      <dgm:spPr/>
      <dgm:t>
        <a:bodyPr/>
        <a:lstStyle/>
        <a:p>
          <a:endParaRPr lang="en-IN"/>
        </a:p>
      </dgm:t>
    </dgm:pt>
    <dgm:pt modelId="{53162559-CB27-4499-9221-6BEEA583635A}" type="pres">
      <dgm:prSet presAssocID="{35C916BA-7FBC-4950-B6D7-D6321A6D36E1}" presName="CompostProcess" presStyleCnt="0">
        <dgm:presLayoutVars>
          <dgm:dir/>
          <dgm:resizeHandles val="exact"/>
        </dgm:presLayoutVars>
      </dgm:prSet>
      <dgm:spPr/>
    </dgm:pt>
    <dgm:pt modelId="{34BFB2EC-5D42-47AC-9B3F-980286AE4AD5}" type="pres">
      <dgm:prSet presAssocID="{35C916BA-7FBC-4950-B6D7-D6321A6D36E1}" presName="arrow" presStyleLbl="bgShp" presStyleIdx="0" presStyleCnt="1"/>
      <dgm:spPr/>
    </dgm:pt>
    <dgm:pt modelId="{2C141FD9-0033-41A7-ACE6-00C9BC062842}" type="pres">
      <dgm:prSet presAssocID="{35C916BA-7FBC-4950-B6D7-D6321A6D36E1}" presName="linearProcess" presStyleCnt="0"/>
      <dgm:spPr/>
    </dgm:pt>
    <dgm:pt modelId="{6E577B42-6592-4C17-BE41-B543BC157B38}" type="pres">
      <dgm:prSet presAssocID="{42A014FA-FB74-47D3-B002-F1F1AB1FE5CA}" presName="textNode" presStyleLbl="node1" presStyleIdx="0" presStyleCnt="6">
        <dgm:presLayoutVars>
          <dgm:bulletEnabled val="1"/>
        </dgm:presLayoutVars>
      </dgm:prSet>
      <dgm:spPr/>
    </dgm:pt>
    <dgm:pt modelId="{551B43C0-65F6-41F9-878D-706BF309317C}" type="pres">
      <dgm:prSet presAssocID="{E96C5A11-D07F-493B-9FCB-E258F64F244A}" presName="sibTrans" presStyleCnt="0"/>
      <dgm:spPr/>
    </dgm:pt>
    <dgm:pt modelId="{8DCEAF41-3348-48B5-9613-8CB19EF1AB4B}" type="pres">
      <dgm:prSet presAssocID="{2A1BE852-4390-491B-B68B-A688F51FA874}" presName="textNode" presStyleLbl="node1" presStyleIdx="1" presStyleCnt="6">
        <dgm:presLayoutVars>
          <dgm:bulletEnabled val="1"/>
        </dgm:presLayoutVars>
      </dgm:prSet>
      <dgm:spPr/>
    </dgm:pt>
    <dgm:pt modelId="{55BB1589-BAFD-40A6-8311-28748C002C62}" type="pres">
      <dgm:prSet presAssocID="{0F0B78A4-524A-4F84-B147-89BFF41078F5}" presName="sibTrans" presStyleCnt="0"/>
      <dgm:spPr/>
    </dgm:pt>
    <dgm:pt modelId="{1A13E689-0172-4B79-9B8E-38442B3D3AF5}" type="pres">
      <dgm:prSet presAssocID="{F46951F5-0B56-4B76-B89E-6C2FCE2F8CCC}" presName="textNode" presStyleLbl="node1" presStyleIdx="2" presStyleCnt="6">
        <dgm:presLayoutVars>
          <dgm:bulletEnabled val="1"/>
        </dgm:presLayoutVars>
      </dgm:prSet>
      <dgm:spPr/>
    </dgm:pt>
    <dgm:pt modelId="{6E66300A-FE77-4ED3-A476-17741C891933}" type="pres">
      <dgm:prSet presAssocID="{8CB6BA4F-6ED0-48BD-8B63-180A000260B8}" presName="sibTrans" presStyleCnt="0"/>
      <dgm:spPr/>
    </dgm:pt>
    <dgm:pt modelId="{1FFBD6D0-C557-4660-9342-1AB6B4644EFE}" type="pres">
      <dgm:prSet presAssocID="{287D9E5F-945A-4B9F-934B-24FD48748909}" presName="textNode" presStyleLbl="node1" presStyleIdx="3" presStyleCnt="6">
        <dgm:presLayoutVars>
          <dgm:bulletEnabled val="1"/>
        </dgm:presLayoutVars>
      </dgm:prSet>
      <dgm:spPr/>
    </dgm:pt>
    <dgm:pt modelId="{1E35F23B-EBFB-448B-AE3D-76C9E5FB0688}" type="pres">
      <dgm:prSet presAssocID="{63D992A0-E6AB-4D35-908E-BE356D9C4BE0}" presName="sibTrans" presStyleCnt="0"/>
      <dgm:spPr/>
    </dgm:pt>
    <dgm:pt modelId="{B87B2F48-CCF6-40A9-BA01-B9DCD8333CC0}" type="pres">
      <dgm:prSet presAssocID="{24ED9ED8-6F58-44FD-B570-49617EAFEE3E}" presName="textNode" presStyleLbl="node1" presStyleIdx="4" presStyleCnt="6">
        <dgm:presLayoutVars>
          <dgm:bulletEnabled val="1"/>
        </dgm:presLayoutVars>
      </dgm:prSet>
      <dgm:spPr/>
    </dgm:pt>
    <dgm:pt modelId="{14C8FDA1-EC5A-4A44-BA14-6802CAE23112}" type="pres">
      <dgm:prSet presAssocID="{F49E34E8-9A3B-4F59-9A5B-E6202FFB3C31}" presName="sibTrans" presStyleCnt="0"/>
      <dgm:spPr/>
    </dgm:pt>
    <dgm:pt modelId="{FF9E91DD-E21D-4153-A23A-4061E0D09E64}" type="pres">
      <dgm:prSet presAssocID="{51D58C29-475C-427C-82A4-9A625B84DBE1}" presName="textNode" presStyleLbl="node1" presStyleIdx="5" presStyleCnt="6">
        <dgm:presLayoutVars>
          <dgm:bulletEnabled val="1"/>
        </dgm:presLayoutVars>
      </dgm:prSet>
      <dgm:spPr/>
    </dgm:pt>
  </dgm:ptLst>
  <dgm:cxnLst>
    <dgm:cxn modelId="{3D894005-124A-428C-AC2E-C87EB463E4D3}" type="presOf" srcId="{24ED9ED8-6F58-44FD-B570-49617EAFEE3E}" destId="{B87B2F48-CCF6-40A9-BA01-B9DCD8333CC0}" srcOrd="0" destOrd="0" presId="urn:microsoft.com/office/officeart/2005/8/layout/hProcess9"/>
    <dgm:cxn modelId="{D7D28F16-B71E-4FDC-BBC9-43C00585C25B}" type="presOf" srcId="{51D58C29-475C-427C-82A4-9A625B84DBE1}" destId="{FF9E91DD-E21D-4153-A23A-4061E0D09E64}" srcOrd="0" destOrd="0" presId="urn:microsoft.com/office/officeart/2005/8/layout/hProcess9"/>
    <dgm:cxn modelId="{B5923E18-E70A-4351-84DC-DB603CA14805}" type="presOf" srcId="{287D9E5F-945A-4B9F-934B-24FD48748909}" destId="{1FFBD6D0-C557-4660-9342-1AB6B4644EFE}" srcOrd="0" destOrd="0" presId="urn:microsoft.com/office/officeart/2005/8/layout/hProcess9"/>
    <dgm:cxn modelId="{FE0F621D-989D-4364-AD43-0959AC341E63}" srcId="{35C916BA-7FBC-4950-B6D7-D6321A6D36E1}" destId="{287D9E5F-945A-4B9F-934B-24FD48748909}" srcOrd="3" destOrd="0" parTransId="{6E24CFCD-347D-44A4-A57E-8498500E54F6}" sibTransId="{63D992A0-E6AB-4D35-908E-BE356D9C4BE0}"/>
    <dgm:cxn modelId="{F8C5A728-412E-49DF-8478-0FB71F2AF70E}" srcId="{35C916BA-7FBC-4950-B6D7-D6321A6D36E1}" destId="{51D58C29-475C-427C-82A4-9A625B84DBE1}" srcOrd="5" destOrd="0" parTransId="{5733A3FE-7B69-45F2-AAED-69FD4404F453}" sibTransId="{0F40F625-B099-4AAF-9B29-EA20E1B17B94}"/>
    <dgm:cxn modelId="{8F695055-C391-417D-824B-56CE08889C1B}" type="presOf" srcId="{2A1BE852-4390-491B-B68B-A688F51FA874}" destId="{8DCEAF41-3348-48B5-9613-8CB19EF1AB4B}" srcOrd="0" destOrd="0" presId="urn:microsoft.com/office/officeart/2005/8/layout/hProcess9"/>
    <dgm:cxn modelId="{0E2B0187-4449-4FB3-A7F9-1E4E95A2C51E}" type="presOf" srcId="{42A014FA-FB74-47D3-B002-F1F1AB1FE5CA}" destId="{6E577B42-6592-4C17-BE41-B543BC157B38}" srcOrd="0" destOrd="0" presId="urn:microsoft.com/office/officeart/2005/8/layout/hProcess9"/>
    <dgm:cxn modelId="{F5FEEB9E-A621-4F83-A1DC-34771972D2CF}" srcId="{35C916BA-7FBC-4950-B6D7-D6321A6D36E1}" destId="{2A1BE852-4390-491B-B68B-A688F51FA874}" srcOrd="1" destOrd="0" parTransId="{D28D9530-1944-4A6D-8B4A-8C929F8EFA57}" sibTransId="{0F0B78A4-524A-4F84-B147-89BFF41078F5}"/>
    <dgm:cxn modelId="{3770C7C6-0877-4A45-AB51-9045D3D04438}" srcId="{35C916BA-7FBC-4950-B6D7-D6321A6D36E1}" destId="{42A014FA-FB74-47D3-B002-F1F1AB1FE5CA}" srcOrd="0" destOrd="0" parTransId="{EBD19BF0-A37F-449A-B41E-5C620E8713B8}" sibTransId="{E96C5A11-D07F-493B-9FCB-E258F64F244A}"/>
    <dgm:cxn modelId="{DB9E09CC-A193-4CA1-99B5-84BB6515A0E7}" srcId="{35C916BA-7FBC-4950-B6D7-D6321A6D36E1}" destId="{24ED9ED8-6F58-44FD-B570-49617EAFEE3E}" srcOrd="4" destOrd="0" parTransId="{98410009-249F-44D1-994D-ED6116C51A7F}" sibTransId="{F49E34E8-9A3B-4F59-9A5B-E6202FFB3C31}"/>
    <dgm:cxn modelId="{C1A187CD-7B12-4017-81CB-15B804ABBC0C}" srcId="{35C916BA-7FBC-4950-B6D7-D6321A6D36E1}" destId="{F46951F5-0B56-4B76-B89E-6C2FCE2F8CCC}" srcOrd="2" destOrd="0" parTransId="{358EF8B0-643C-428B-A576-C013AA9167B1}" sibTransId="{8CB6BA4F-6ED0-48BD-8B63-180A000260B8}"/>
    <dgm:cxn modelId="{E6DFB9CF-66B5-4C9D-AC1D-8293FDD88177}" type="presOf" srcId="{F46951F5-0B56-4B76-B89E-6C2FCE2F8CCC}" destId="{1A13E689-0172-4B79-9B8E-38442B3D3AF5}" srcOrd="0" destOrd="0" presId="urn:microsoft.com/office/officeart/2005/8/layout/hProcess9"/>
    <dgm:cxn modelId="{99CCEBE5-D6FB-4101-B05F-480EF38122A1}" type="presOf" srcId="{35C916BA-7FBC-4950-B6D7-D6321A6D36E1}" destId="{53162559-CB27-4499-9221-6BEEA583635A}" srcOrd="0" destOrd="0" presId="urn:microsoft.com/office/officeart/2005/8/layout/hProcess9"/>
    <dgm:cxn modelId="{E7916EA6-654B-4FDD-BD1C-F31FC703CE6E}" type="presParOf" srcId="{53162559-CB27-4499-9221-6BEEA583635A}" destId="{34BFB2EC-5D42-47AC-9B3F-980286AE4AD5}" srcOrd="0" destOrd="0" presId="urn:microsoft.com/office/officeart/2005/8/layout/hProcess9"/>
    <dgm:cxn modelId="{3AEBF4AC-851E-405C-8B0C-17901FFA9F8A}" type="presParOf" srcId="{53162559-CB27-4499-9221-6BEEA583635A}" destId="{2C141FD9-0033-41A7-ACE6-00C9BC062842}" srcOrd="1" destOrd="0" presId="urn:microsoft.com/office/officeart/2005/8/layout/hProcess9"/>
    <dgm:cxn modelId="{E87D0490-089F-4062-87DD-A8BC79D38680}" type="presParOf" srcId="{2C141FD9-0033-41A7-ACE6-00C9BC062842}" destId="{6E577B42-6592-4C17-BE41-B543BC157B38}" srcOrd="0" destOrd="0" presId="urn:microsoft.com/office/officeart/2005/8/layout/hProcess9"/>
    <dgm:cxn modelId="{7C560288-97A5-446D-B046-3D469FE8843E}" type="presParOf" srcId="{2C141FD9-0033-41A7-ACE6-00C9BC062842}" destId="{551B43C0-65F6-41F9-878D-706BF309317C}" srcOrd="1" destOrd="0" presId="urn:microsoft.com/office/officeart/2005/8/layout/hProcess9"/>
    <dgm:cxn modelId="{F05EC2E5-2642-41C2-A670-4C15E8C271AF}" type="presParOf" srcId="{2C141FD9-0033-41A7-ACE6-00C9BC062842}" destId="{8DCEAF41-3348-48B5-9613-8CB19EF1AB4B}" srcOrd="2" destOrd="0" presId="urn:microsoft.com/office/officeart/2005/8/layout/hProcess9"/>
    <dgm:cxn modelId="{58CD235A-4015-4F44-8BBA-3958CC0AD703}" type="presParOf" srcId="{2C141FD9-0033-41A7-ACE6-00C9BC062842}" destId="{55BB1589-BAFD-40A6-8311-28748C002C62}" srcOrd="3" destOrd="0" presId="urn:microsoft.com/office/officeart/2005/8/layout/hProcess9"/>
    <dgm:cxn modelId="{78B57696-EB1A-4FB7-88A6-38F7B607F167}" type="presParOf" srcId="{2C141FD9-0033-41A7-ACE6-00C9BC062842}" destId="{1A13E689-0172-4B79-9B8E-38442B3D3AF5}" srcOrd="4" destOrd="0" presId="urn:microsoft.com/office/officeart/2005/8/layout/hProcess9"/>
    <dgm:cxn modelId="{AA160ABE-0327-4AC6-9E09-64B792A2BF61}" type="presParOf" srcId="{2C141FD9-0033-41A7-ACE6-00C9BC062842}" destId="{6E66300A-FE77-4ED3-A476-17741C891933}" srcOrd="5" destOrd="0" presId="urn:microsoft.com/office/officeart/2005/8/layout/hProcess9"/>
    <dgm:cxn modelId="{26388FF4-9782-4C92-890E-1A1A06962BB6}" type="presParOf" srcId="{2C141FD9-0033-41A7-ACE6-00C9BC062842}" destId="{1FFBD6D0-C557-4660-9342-1AB6B4644EFE}" srcOrd="6" destOrd="0" presId="urn:microsoft.com/office/officeart/2005/8/layout/hProcess9"/>
    <dgm:cxn modelId="{D7F57561-60B1-4822-93A6-BC59ED8B9D62}" type="presParOf" srcId="{2C141FD9-0033-41A7-ACE6-00C9BC062842}" destId="{1E35F23B-EBFB-448B-AE3D-76C9E5FB0688}" srcOrd="7" destOrd="0" presId="urn:microsoft.com/office/officeart/2005/8/layout/hProcess9"/>
    <dgm:cxn modelId="{AEC075DB-2DA4-455F-B451-EFA58A7CB484}" type="presParOf" srcId="{2C141FD9-0033-41A7-ACE6-00C9BC062842}" destId="{B87B2F48-CCF6-40A9-BA01-B9DCD8333CC0}" srcOrd="8" destOrd="0" presId="urn:microsoft.com/office/officeart/2005/8/layout/hProcess9"/>
    <dgm:cxn modelId="{DD645955-660A-49DB-AE78-AAEBC97C99F1}" type="presParOf" srcId="{2C141FD9-0033-41A7-ACE6-00C9BC062842}" destId="{14C8FDA1-EC5A-4A44-BA14-6802CAE23112}" srcOrd="9" destOrd="0" presId="urn:microsoft.com/office/officeart/2005/8/layout/hProcess9"/>
    <dgm:cxn modelId="{1F964EA0-1B49-4D04-8C14-3D71CE721820}" type="presParOf" srcId="{2C141FD9-0033-41A7-ACE6-00C9BC062842}" destId="{FF9E91DD-E21D-4153-A23A-4061E0D09E64}"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84A49-5630-4D58-8062-41935FE6A59F}">
      <dsp:nvSpPr>
        <dsp:cNvPr id="0" name=""/>
        <dsp:cNvSpPr/>
      </dsp:nvSpPr>
      <dsp:spPr>
        <a:xfrm>
          <a:off x="0" y="11468"/>
          <a:ext cx="9767251" cy="61600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Services</a:t>
          </a:r>
        </a:p>
      </dsp:txBody>
      <dsp:txXfrm>
        <a:off x="30071" y="41539"/>
        <a:ext cx="9707109" cy="555862"/>
      </dsp:txXfrm>
    </dsp:sp>
    <dsp:sp modelId="{5BC77868-EC7F-4FF7-89E7-36E56570281F}">
      <dsp:nvSpPr>
        <dsp:cNvPr id="0" name=""/>
        <dsp:cNvSpPr/>
      </dsp:nvSpPr>
      <dsp:spPr>
        <a:xfrm>
          <a:off x="0" y="705233"/>
          <a:ext cx="9767251" cy="61600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Tenders</a:t>
          </a:r>
        </a:p>
      </dsp:txBody>
      <dsp:txXfrm>
        <a:off x="30071" y="735304"/>
        <a:ext cx="9707109" cy="555862"/>
      </dsp:txXfrm>
    </dsp:sp>
    <dsp:sp modelId="{F318A39A-752D-458B-9300-4CB551FDCADD}">
      <dsp:nvSpPr>
        <dsp:cNvPr id="0" name=""/>
        <dsp:cNvSpPr/>
      </dsp:nvSpPr>
      <dsp:spPr>
        <a:xfrm>
          <a:off x="0" y="1398998"/>
          <a:ext cx="9767251" cy="61600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Centre points</a:t>
          </a:r>
        </a:p>
      </dsp:txBody>
      <dsp:txXfrm>
        <a:off x="30071" y="1429069"/>
        <a:ext cx="9707109" cy="555862"/>
      </dsp:txXfrm>
    </dsp:sp>
    <dsp:sp modelId="{78B6E6B6-44B1-4947-B7BC-B2C4B8E95CBB}">
      <dsp:nvSpPr>
        <dsp:cNvPr id="0" name=""/>
        <dsp:cNvSpPr/>
      </dsp:nvSpPr>
      <dsp:spPr>
        <a:xfrm>
          <a:off x="0" y="2092763"/>
          <a:ext cx="9767251" cy="61600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Careers</a:t>
          </a:r>
        </a:p>
      </dsp:txBody>
      <dsp:txXfrm>
        <a:off x="30071" y="2122834"/>
        <a:ext cx="9707109" cy="555862"/>
      </dsp:txXfrm>
    </dsp:sp>
    <dsp:sp modelId="{39EDF8A8-A47D-46CB-8626-4D7B54A16F35}">
      <dsp:nvSpPr>
        <dsp:cNvPr id="0" name=""/>
        <dsp:cNvSpPr/>
      </dsp:nvSpPr>
      <dsp:spPr>
        <a:xfrm>
          <a:off x="0" y="2786528"/>
          <a:ext cx="9767251" cy="61600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Insurance</a:t>
          </a:r>
        </a:p>
      </dsp:txBody>
      <dsp:txXfrm>
        <a:off x="30071" y="2816599"/>
        <a:ext cx="9707109" cy="555862"/>
      </dsp:txXfrm>
    </dsp:sp>
    <dsp:sp modelId="{958B2494-68A9-4E04-83D0-E8487842B1BA}">
      <dsp:nvSpPr>
        <dsp:cNvPr id="0" name=""/>
        <dsp:cNvSpPr/>
      </dsp:nvSpPr>
      <dsp:spPr>
        <a:xfrm>
          <a:off x="0" y="3480293"/>
          <a:ext cx="9767251" cy="616004"/>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t>Financial Supporters</a:t>
          </a:r>
        </a:p>
      </dsp:txBody>
      <dsp:txXfrm>
        <a:off x="30071" y="3510364"/>
        <a:ext cx="9707109" cy="55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FB2EC-5D42-47AC-9B3F-980286AE4AD5}">
      <dsp:nvSpPr>
        <dsp:cNvPr id="0" name=""/>
        <dsp:cNvSpPr/>
      </dsp:nvSpPr>
      <dsp:spPr>
        <a:xfrm>
          <a:off x="758455" y="0"/>
          <a:ext cx="8595830" cy="47342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77B42-6592-4C17-BE41-B543BC157B38}">
      <dsp:nvSpPr>
        <dsp:cNvPr id="0" name=""/>
        <dsp:cNvSpPr/>
      </dsp:nvSpPr>
      <dsp:spPr>
        <a:xfrm>
          <a:off x="77" y="1420271"/>
          <a:ext cx="1601487" cy="18936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Crop Lease</a:t>
          </a:r>
        </a:p>
      </dsp:txBody>
      <dsp:txXfrm>
        <a:off x="78255" y="1498449"/>
        <a:ext cx="1445131" cy="1737339"/>
      </dsp:txXfrm>
    </dsp:sp>
    <dsp:sp modelId="{8DCEAF41-3348-48B5-9613-8CB19EF1AB4B}">
      <dsp:nvSpPr>
        <dsp:cNvPr id="0" name=""/>
        <dsp:cNvSpPr/>
      </dsp:nvSpPr>
      <dsp:spPr>
        <a:xfrm>
          <a:off x="1702297" y="1420271"/>
          <a:ext cx="1601487" cy="18936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Crop Buyer</a:t>
          </a:r>
        </a:p>
      </dsp:txBody>
      <dsp:txXfrm>
        <a:off x="1780475" y="1498449"/>
        <a:ext cx="1445131" cy="1737339"/>
      </dsp:txXfrm>
    </dsp:sp>
    <dsp:sp modelId="{1A13E689-0172-4B79-9B8E-38442B3D3AF5}">
      <dsp:nvSpPr>
        <dsp:cNvPr id="0" name=""/>
        <dsp:cNvSpPr/>
      </dsp:nvSpPr>
      <dsp:spPr>
        <a:xfrm>
          <a:off x="3404517" y="1420271"/>
          <a:ext cx="1601487" cy="18936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Crop Seller</a:t>
          </a:r>
        </a:p>
      </dsp:txBody>
      <dsp:txXfrm>
        <a:off x="3482695" y="1498449"/>
        <a:ext cx="1445131" cy="1737339"/>
      </dsp:txXfrm>
    </dsp:sp>
    <dsp:sp modelId="{1FFBD6D0-C557-4660-9342-1AB6B4644EFE}">
      <dsp:nvSpPr>
        <dsp:cNvPr id="0" name=""/>
        <dsp:cNvSpPr/>
      </dsp:nvSpPr>
      <dsp:spPr>
        <a:xfrm>
          <a:off x="5106737" y="1420271"/>
          <a:ext cx="1601487" cy="18936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Agriculture Land lease</a:t>
          </a:r>
        </a:p>
      </dsp:txBody>
      <dsp:txXfrm>
        <a:off x="5184915" y="1498449"/>
        <a:ext cx="1445131" cy="1737339"/>
      </dsp:txXfrm>
    </dsp:sp>
    <dsp:sp modelId="{B87B2F48-CCF6-40A9-BA01-B9DCD8333CC0}">
      <dsp:nvSpPr>
        <dsp:cNvPr id="0" name=""/>
        <dsp:cNvSpPr/>
      </dsp:nvSpPr>
      <dsp:spPr>
        <a:xfrm>
          <a:off x="6808957" y="1420271"/>
          <a:ext cx="1601487" cy="18936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Agriculture Land sale</a:t>
          </a:r>
        </a:p>
      </dsp:txBody>
      <dsp:txXfrm>
        <a:off x="6887135" y="1498449"/>
        <a:ext cx="1445131" cy="1737339"/>
      </dsp:txXfrm>
    </dsp:sp>
    <dsp:sp modelId="{FF9E91DD-E21D-4153-A23A-4061E0D09E64}">
      <dsp:nvSpPr>
        <dsp:cNvPr id="0" name=""/>
        <dsp:cNvSpPr/>
      </dsp:nvSpPr>
      <dsp:spPr>
        <a:xfrm>
          <a:off x="8511177" y="1420271"/>
          <a:ext cx="1601487" cy="18936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Labours</a:t>
          </a:r>
        </a:p>
      </dsp:txBody>
      <dsp:txXfrm>
        <a:off x="8589355" y="1498449"/>
        <a:ext cx="1445131" cy="17373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F16090-C041-4D89-897C-06AD6D2FB2ED}" type="datetimeFigureOut">
              <a:rPr lang="en-IN" smtClean="0"/>
              <a:t>23-04-2021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76056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16090-C041-4D89-897C-06AD6D2FB2ED}"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397391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16090-C041-4D89-897C-06AD6D2FB2ED}"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467481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16090-C041-4D89-897C-06AD6D2FB2ED}"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8C7DC-5FEA-47D2-9173-2AF5A58C5AB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637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16090-C041-4D89-897C-06AD6D2FB2ED}"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139039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F16090-C041-4D89-897C-06AD6D2FB2ED}" type="datetimeFigureOut">
              <a:rPr lang="en-IN" smtClean="0"/>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3121407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F16090-C041-4D89-897C-06AD6D2FB2ED}" type="datetimeFigureOut">
              <a:rPr lang="en-IN" smtClean="0"/>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2141983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16090-C041-4D89-897C-06AD6D2FB2ED}"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4176770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16090-C041-4D89-897C-06AD6D2FB2ED}"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310139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16090-C041-4D89-897C-06AD6D2FB2ED}"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3400221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16090-C041-4D89-897C-06AD6D2FB2ED}"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415133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16090-C041-4D89-897C-06AD6D2FB2ED}"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23764734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16090-C041-4D89-897C-06AD6D2FB2ED}" type="datetimeFigureOut">
              <a:rPr lang="en-IN" smtClean="0"/>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15360167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16090-C041-4D89-897C-06AD6D2FB2ED}" type="datetimeFigureOut">
              <a:rPr lang="en-IN" smtClean="0"/>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404237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16090-C041-4D89-897C-06AD6D2FB2ED}" type="datetimeFigureOut">
              <a:rPr lang="en-IN" smtClean="0"/>
              <a:t>23-04-2021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149877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16090-C041-4D89-897C-06AD6D2FB2ED}"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15097751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16090-C041-4D89-897C-06AD6D2FB2ED}"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8C7DC-5FEA-47D2-9173-2AF5A58C5ABA}" type="slidenum">
              <a:rPr lang="en-IN" smtClean="0"/>
              <a:t>‹#›</a:t>
            </a:fld>
            <a:endParaRPr lang="en-IN"/>
          </a:p>
        </p:txBody>
      </p:sp>
    </p:spTree>
    <p:extLst>
      <p:ext uri="{BB962C8B-B14F-4D97-AF65-F5344CB8AC3E}">
        <p14:creationId xmlns:p14="http://schemas.microsoft.com/office/powerpoint/2010/main" val="383178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F16090-C041-4D89-897C-06AD6D2FB2ED}" type="datetimeFigureOut">
              <a:rPr lang="en-IN" smtClean="0"/>
              <a:t>23-04-2021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68C7DC-5FEA-47D2-9173-2AF5A58C5ABA}" type="slidenum">
              <a:rPr lang="en-IN" smtClean="0"/>
              <a:t>‹#›</a:t>
            </a:fld>
            <a:endParaRPr lang="en-IN"/>
          </a:p>
        </p:txBody>
      </p:sp>
    </p:spTree>
    <p:extLst>
      <p:ext uri="{BB962C8B-B14F-4D97-AF65-F5344CB8AC3E}">
        <p14:creationId xmlns:p14="http://schemas.microsoft.com/office/powerpoint/2010/main" val="806626073"/>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7B1E-8DA3-4FFE-9A2D-D24F5A5624C7}"/>
              </a:ext>
            </a:extLst>
          </p:cNvPr>
          <p:cNvSpPr>
            <a:spLocks noGrp="1"/>
          </p:cNvSpPr>
          <p:nvPr>
            <p:ph type="title"/>
          </p:nvPr>
        </p:nvSpPr>
        <p:spPr>
          <a:xfrm>
            <a:off x="1985473" y="2689715"/>
            <a:ext cx="9905998" cy="1478570"/>
          </a:xfrm>
        </p:spPr>
        <p:txBody>
          <a:bodyPr>
            <a:normAutofit fontScale="90000"/>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                 </a:t>
            </a:r>
            <a:br>
              <a:rPr lang="en-US" b="1" cap="none" dirty="0">
                <a:ln w="9525">
                  <a:solidFill>
                    <a:schemeClr val="bg1"/>
                  </a:solidFill>
                  <a:prstDash val="solid"/>
                </a:ln>
                <a:effectLst>
                  <a:outerShdw blurRad="12700" dist="38100" dir="2700000" algn="tl" rotWithShape="0">
                    <a:schemeClr val="bg1">
                      <a:lumMod val="50000"/>
                    </a:schemeClr>
                  </a:outerShdw>
                </a:effectLst>
              </a:rPr>
            </a:br>
            <a:r>
              <a:rPr lang="en-US" b="1" cap="none" dirty="0">
                <a:ln w="9525">
                  <a:solidFill>
                    <a:schemeClr val="bg1"/>
                  </a:solidFill>
                  <a:prstDash val="solid"/>
                </a:ln>
                <a:effectLst>
                  <a:outerShdw blurRad="12700" dist="38100" dir="2700000" algn="tl" rotWithShape="0">
                    <a:schemeClr val="bg1">
                      <a:lumMod val="50000"/>
                    </a:schemeClr>
                  </a:outerShdw>
                </a:effectLst>
              </a:rPr>
              <a:t>                  Arose Agriculture services</a:t>
            </a:r>
            <a:br>
              <a:rPr lang="en-US" b="1" cap="none" dirty="0">
                <a:ln w="9525">
                  <a:solidFill>
                    <a:schemeClr val="bg1"/>
                  </a:solidFill>
                  <a:prstDash val="solid"/>
                </a:ln>
                <a:effectLst>
                  <a:outerShdw blurRad="12700" dist="38100" dir="2700000" algn="tl" rotWithShape="0">
                    <a:schemeClr val="bg1">
                      <a:lumMod val="50000"/>
                    </a:schemeClr>
                  </a:outerShdw>
                </a:effectLst>
              </a:rPr>
            </a:br>
            <a:endParaRPr lang="en-IN" dirty="0"/>
          </a:p>
        </p:txBody>
      </p:sp>
      <p:sp>
        <p:nvSpPr>
          <p:cNvPr id="4" name="Rectangle 3">
            <a:extLst>
              <a:ext uri="{FF2B5EF4-FFF2-40B4-BE49-F238E27FC236}">
                <a16:creationId xmlns:a16="http://schemas.microsoft.com/office/drawing/2014/main" id="{65620C34-B2DA-4691-8388-B17CFD696268}"/>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3" name="Picture 12">
            <a:extLst>
              <a:ext uri="{FF2B5EF4-FFF2-40B4-BE49-F238E27FC236}">
                <a16:creationId xmlns:a16="http://schemas.microsoft.com/office/drawing/2014/main" id="{64572543-835A-4752-B515-D0446CE388B3}"/>
              </a:ext>
            </a:extLst>
          </p:cNvPr>
          <p:cNvPicPr>
            <a:picLocks noChangeAspect="1"/>
          </p:cNvPicPr>
          <p:nvPr/>
        </p:nvPicPr>
        <p:blipFill>
          <a:blip r:embed="rId2"/>
          <a:stretch>
            <a:fillRect/>
          </a:stretch>
        </p:blipFill>
        <p:spPr>
          <a:xfrm>
            <a:off x="1563443" y="2833762"/>
            <a:ext cx="1742857" cy="1190476"/>
          </a:xfrm>
          <a:prstGeom prst="rect">
            <a:avLst/>
          </a:prstGeom>
        </p:spPr>
      </p:pic>
    </p:spTree>
    <p:extLst>
      <p:ext uri="{BB962C8B-B14F-4D97-AF65-F5344CB8AC3E}">
        <p14:creationId xmlns:p14="http://schemas.microsoft.com/office/powerpoint/2010/main" val="382558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26F6-C7A6-4010-BAF3-4563F249E90C}"/>
              </a:ext>
            </a:extLst>
          </p:cNvPr>
          <p:cNvSpPr>
            <a:spLocks noGrp="1"/>
          </p:cNvSpPr>
          <p:nvPr>
            <p:ph type="title"/>
          </p:nvPr>
        </p:nvSpPr>
        <p:spPr/>
        <p:txBody>
          <a:bodyPr/>
          <a:lstStyle/>
          <a:p>
            <a:r>
              <a:rPr lang="en-IN" dirty="0"/>
              <a:t>Agriculture land seller – Buyer</a:t>
            </a:r>
            <a:br>
              <a:rPr lang="en-IN" dirty="0"/>
            </a:br>
            <a:endParaRPr lang="en-IN" dirty="0"/>
          </a:p>
        </p:txBody>
      </p:sp>
      <p:sp>
        <p:nvSpPr>
          <p:cNvPr id="3" name="Content Placeholder 2">
            <a:extLst>
              <a:ext uri="{FF2B5EF4-FFF2-40B4-BE49-F238E27FC236}">
                <a16:creationId xmlns:a16="http://schemas.microsoft.com/office/drawing/2014/main" id="{37069664-C256-4B5E-B058-D0D34A9A6E23}"/>
              </a:ext>
            </a:extLst>
          </p:cNvPr>
          <p:cNvSpPr>
            <a:spLocks noGrp="1"/>
          </p:cNvSpPr>
          <p:nvPr>
            <p:ph idx="1"/>
          </p:nvPr>
        </p:nvSpPr>
        <p:spPr>
          <a:xfrm>
            <a:off x="1141412" y="1658143"/>
            <a:ext cx="9905999" cy="4700454"/>
          </a:xfrm>
        </p:spPr>
        <p:txBody>
          <a:bodyPr/>
          <a:lstStyle/>
          <a:p>
            <a:r>
              <a:rPr lang="en-IN" dirty="0"/>
              <a:t>Location - </a:t>
            </a:r>
            <a:r>
              <a:rPr lang="en-US" dirty="0"/>
              <a:t>State- District – Mandal – CenterPoint</a:t>
            </a:r>
            <a:endParaRPr lang="en-IN" dirty="0"/>
          </a:p>
          <a:p>
            <a:r>
              <a:rPr lang="en-US" dirty="0"/>
              <a:t>Land seller – land without crop -poultry sheds-aqua ponds-diary form, Barren, Vermicompost shed, Land with crop</a:t>
            </a:r>
          </a:p>
          <a:p>
            <a:r>
              <a:rPr lang="en-US" dirty="0"/>
              <a:t>Land buyer – land without crop  -poultry sheds-aqua ponds-diary form, Barren, Vermicompost shed , Land with crop  </a:t>
            </a:r>
          </a:p>
          <a:p>
            <a:r>
              <a:rPr lang="en-US" dirty="0"/>
              <a:t>Land seller </a:t>
            </a:r>
            <a:r>
              <a:rPr lang="en-US" dirty="0">
                <a:sym typeface="Wingdings" panose="05000000000000000000" pitchFamily="2" charset="2"/>
              </a:rPr>
              <a:t> SMS notification  Land buyer</a:t>
            </a:r>
          </a:p>
          <a:p>
            <a:r>
              <a:rPr lang="en-US" dirty="0">
                <a:sym typeface="Wingdings" panose="05000000000000000000" pitchFamily="2" charset="2"/>
              </a:rPr>
              <a:t>Reverse of the above</a:t>
            </a:r>
            <a:endParaRPr lang="en-US" dirty="0"/>
          </a:p>
          <a:p>
            <a:endParaRPr lang="en-IN" dirty="0"/>
          </a:p>
        </p:txBody>
      </p:sp>
    </p:spTree>
    <p:extLst>
      <p:ext uri="{BB962C8B-B14F-4D97-AF65-F5344CB8AC3E}">
        <p14:creationId xmlns:p14="http://schemas.microsoft.com/office/powerpoint/2010/main" val="230964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0A76-D14F-414E-B1F7-23236DFFFEF6}"/>
              </a:ext>
            </a:extLst>
          </p:cNvPr>
          <p:cNvSpPr>
            <a:spLocks noGrp="1"/>
          </p:cNvSpPr>
          <p:nvPr>
            <p:ph type="title"/>
          </p:nvPr>
        </p:nvSpPr>
        <p:spPr/>
        <p:txBody>
          <a:bodyPr/>
          <a:lstStyle/>
          <a:p>
            <a:r>
              <a:rPr lang="en-IN" dirty="0"/>
              <a:t>Tenders</a:t>
            </a:r>
            <a:br>
              <a:rPr lang="en-IN" dirty="0"/>
            </a:br>
            <a:endParaRPr lang="en-IN" dirty="0"/>
          </a:p>
        </p:txBody>
      </p:sp>
      <p:sp>
        <p:nvSpPr>
          <p:cNvPr id="3" name="Content Placeholder 2">
            <a:extLst>
              <a:ext uri="{FF2B5EF4-FFF2-40B4-BE49-F238E27FC236}">
                <a16:creationId xmlns:a16="http://schemas.microsoft.com/office/drawing/2014/main" id="{F83B9EE1-548D-4992-B274-1B5DE41EE099}"/>
              </a:ext>
            </a:extLst>
          </p:cNvPr>
          <p:cNvSpPr>
            <a:spLocks noGrp="1"/>
          </p:cNvSpPr>
          <p:nvPr>
            <p:ph idx="1"/>
          </p:nvPr>
        </p:nvSpPr>
        <p:spPr>
          <a:xfrm>
            <a:off x="1141412" y="1757118"/>
            <a:ext cx="9905999" cy="3541714"/>
          </a:xfrm>
        </p:spPr>
        <p:txBody>
          <a:bodyPr/>
          <a:lstStyle/>
          <a:p>
            <a:r>
              <a:rPr lang="en-IN" dirty="0"/>
              <a:t>Location - </a:t>
            </a:r>
            <a:r>
              <a:rPr lang="en-US" dirty="0"/>
              <a:t>State- District – Mandal – CenterPoint</a:t>
            </a:r>
            <a:endParaRPr lang="en-IN" dirty="0"/>
          </a:p>
          <a:p>
            <a:r>
              <a:rPr lang="en-IN" dirty="0"/>
              <a:t>A group of farmers </a:t>
            </a:r>
            <a:r>
              <a:rPr lang="en-IN" dirty="0">
                <a:sym typeface="Wingdings" panose="05000000000000000000" pitchFamily="2" charset="2"/>
              </a:rPr>
              <a:t> Companies  Buyers</a:t>
            </a:r>
          </a:p>
          <a:p>
            <a:r>
              <a:rPr lang="en-IN" dirty="0">
                <a:sym typeface="Wingdings" panose="05000000000000000000" pitchFamily="2" charset="2"/>
              </a:rPr>
              <a:t>Group of 10 members, 20 members, 30 members, 50 members etc</a:t>
            </a:r>
            <a:endParaRPr lang="en-IN" dirty="0"/>
          </a:p>
          <a:p>
            <a:r>
              <a:rPr lang="en-IN" dirty="0"/>
              <a:t>Land – 10 Acres, 20 Acres, 40 Acres, 50 Acres, 100 Acres etc</a:t>
            </a:r>
          </a:p>
          <a:p>
            <a:r>
              <a:rPr lang="en-IN" dirty="0"/>
              <a:t>Tender by company/buyer </a:t>
            </a:r>
            <a:r>
              <a:rPr lang="en-IN" dirty="0">
                <a:sym typeface="Wingdings" panose="05000000000000000000" pitchFamily="2" charset="2"/>
              </a:rPr>
              <a:t> </a:t>
            </a:r>
            <a:r>
              <a:rPr lang="en-IN" dirty="0"/>
              <a:t>Group of farmers </a:t>
            </a:r>
          </a:p>
          <a:p>
            <a:pPr marL="0" indent="0">
              <a:buNone/>
            </a:pPr>
            <a:endParaRPr lang="en-IN" dirty="0"/>
          </a:p>
        </p:txBody>
      </p:sp>
    </p:spTree>
    <p:extLst>
      <p:ext uri="{BB962C8B-B14F-4D97-AF65-F5344CB8AC3E}">
        <p14:creationId xmlns:p14="http://schemas.microsoft.com/office/powerpoint/2010/main" val="1381048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ACE3-0022-4DD3-A8A8-D8436D683CFE}"/>
              </a:ext>
            </a:extLst>
          </p:cNvPr>
          <p:cNvSpPr>
            <a:spLocks noGrp="1"/>
          </p:cNvSpPr>
          <p:nvPr>
            <p:ph type="title"/>
          </p:nvPr>
        </p:nvSpPr>
        <p:spPr/>
        <p:txBody>
          <a:bodyPr/>
          <a:lstStyle/>
          <a:p>
            <a:r>
              <a:rPr lang="en-IN" dirty="0"/>
              <a:t>Labours</a:t>
            </a:r>
          </a:p>
        </p:txBody>
      </p:sp>
      <p:sp>
        <p:nvSpPr>
          <p:cNvPr id="3" name="Content Placeholder 2">
            <a:extLst>
              <a:ext uri="{FF2B5EF4-FFF2-40B4-BE49-F238E27FC236}">
                <a16:creationId xmlns:a16="http://schemas.microsoft.com/office/drawing/2014/main" id="{61D47C68-A5FE-48CE-88C9-7C8A1EF7B341}"/>
              </a:ext>
            </a:extLst>
          </p:cNvPr>
          <p:cNvSpPr>
            <a:spLocks noGrp="1"/>
          </p:cNvSpPr>
          <p:nvPr>
            <p:ph idx="1"/>
          </p:nvPr>
        </p:nvSpPr>
        <p:spPr>
          <a:xfrm>
            <a:off x="1141413" y="2097088"/>
            <a:ext cx="9905999" cy="3541714"/>
          </a:xfrm>
        </p:spPr>
        <p:txBody>
          <a:bodyPr/>
          <a:lstStyle/>
          <a:p>
            <a:r>
              <a:rPr lang="en-IN" dirty="0"/>
              <a:t>Location - </a:t>
            </a:r>
            <a:r>
              <a:rPr lang="en-US" dirty="0"/>
              <a:t>State- District – Mandal – CenterPoint</a:t>
            </a:r>
            <a:endParaRPr lang="en-IN" dirty="0"/>
          </a:p>
          <a:p>
            <a:r>
              <a:rPr lang="en-IN" dirty="0"/>
              <a:t>Group of labours or Family or Single labour</a:t>
            </a:r>
          </a:p>
          <a:p>
            <a:r>
              <a:rPr lang="en-IN" dirty="0"/>
              <a:t>Farmers </a:t>
            </a:r>
            <a:r>
              <a:rPr lang="en-IN" dirty="0">
                <a:sym typeface="Wingdings" panose="05000000000000000000" pitchFamily="2" charset="2"/>
              </a:rPr>
              <a:t> SMS  </a:t>
            </a:r>
            <a:r>
              <a:rPr lang="en-IN" dirty="0"/>
              <a:t>Group of labours or Family or Single labour</a:t>
            </a:r>
          </a:p>
          <a:p>
            <a:endParaRPr lang="en-IN" dirty="0"/>
          </a:p>
        </p:txBody>
      </p:sp>
    </p:spTree>
    <p:extLst>
      <p:ext uri="{BB962C8B-B14F-4D97-AF65-F5344CB8AC3E}">
        <p14:creationId xmlns:p14="http://schemas.microsoft.com/office/powerpoint/2010/main" val="1926575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80F7-4C6C-4C32-B202-2A7E3FF10632}"/>
              </a:ext>
            </a:extLst>
          </p:cNvPr>
          <p:cNvSpPr>
            <a:spLocks noGrp="1"/>
          </p:cNvSpPr>
          <p:nvPr>
            <p:ph type="title"/>
          </p:nvPr>
        </p:nvSpPr>
        <p:spPr>
          <a:xfrm>
            <a:off x="1143001" y="421570"/>
            <a:ext cx="9905998" cy="645229"/>
          </a:xfrm>
        </p:spPr>
        <p:txBody>
          <a:bodyPr/>
          <a:lstStyle/>
          <a:p>
            <a:r>
              <a:rPr lang="en-IN" dirty="0"/>
              <a:t>Nursery's</a:t>
            </a:r>
          </a:p>
        </p:txBody>
      </p:sp>
      <p:sp>
        <p:nvSpPr>
          <p:cNvPr id="3" name="Content Placeholder 2">
            <a:extLst>
              <a:ext uri="{FF2B5EF4-FFF2-40B4-BE49-F238E27FC236}">
                <a16:creationId xmlns:a16="http://schemas.microsoft.com/office/drawing/2014/main" id="{54362FA1-26E8-4A23-8088-8DA9890DD789}"/>
              </a:ext>
            </a:extLst>
          </p:cNvPr>
          <p:cNvSpPr>
            <a:spLocks noGrp="1"/>
          </p:cNvSpPr>
          <p:nvPr>
            <p:ph idx="1"/>
          </p:nvPr>
        </p:nvSpPr>
        <p:spPr>
          <a:xfrm>
            <a:off x="1143001" y="1461697"/>
            <a:ext cx="9905999" cy="3541714"/>
          </a:xfrm>
        </p:spPr>
        <p:txBody>
          <a:bodyPr/>
          <a:lstStyle/>
          <a:p>
            <a:r>
              <a:rPr lang="en-IN" dirty="0"/>
              <a:t>Location - </a:t>
            </a:r>
            <a:r>
              <a:rPr lang="en-US" dirty="0"/>
              <a:t>State- District – Mandal – CenterPoint</a:t>
            </a:r>
          </a:p>
          <a:p>
            <a:r>
              <a:rPr lang="en-US" dirty="0"/>
              <a:t>Farmer </a:t>
            </a:r>
            <a:r>
              <a:rPr lang="en-US" dirty="0">
                <a:sym typeface="Wingdings" panose="05000000000000000000" pitchFamily="2" charset="2"/>
              </a:rPr>
              <a:t> Nursery</a:t>
            </a:r>
            <a:endParaRPr lang="en-IN" dirty="0"/>
          </a:p>
          <a:p>
            <a:endParaRPr lang="en-IN" dirty="0"/>
          </a:p>
        </p:txBody>
      </p:sp>
    </p:spTree>
    <p:extLst>
      <p:ext uri="{BB962C8B-B14F-4D97-AF65-F5344CB8AC3E}">
        <p14:creationId xmlns:p14="http://schemas.microsoft.com/office/powerpoint/2010/main" val="2305191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B160-0320-4C27-9671-1B281CD25789}"/>
              </a:ext>
            </a:extLst>
          </p:cNvPr>
          <p:cNvSpPr>
            <a:spLocks noGrp="1"/>
          </p:cNvSpPr>
          <p:nvPr>
            <p:ph type="title"/>
          </p:nvPr>
        </p:nvSpPr>
        <p:spPr>
          <a:xfrm>
            <a:off x="1143001" y="440055"/>
            <a:ext cx="9905998" cy="739285"/>
          </a:xfrm>
        </p:spPr>
        <p:txBody>
          <a:bodyPr>
            <a:normAutofit fontScale="90000"/>
          </a:bodyPr>
          <a:lstStyle/>
          <a:p>
            <a:r>
              <a:rPr lang="en-IN" dirty="0"/>
              <a:t>Animal Husbandry</a:t>
            </a:r>
            <a:br>
              <a:rPr lang="en-IN" dirty="0"/>
            </a:br>
            <a:endParaRPr lang="en-IN" dirty="0"/>
          </a:p>
        </p:txBody>
      </p:sp>
      <p:sp>
        <p:nvSpPr>
          <p:cNvPr id="3" name="Content Placeholder 2">
            <a:extLst>
              <a:ext uri="{FF2B5EF4-FFF2-40B4-BE49-F238E27FC236}">
                <a16:creationId xmlns:a16="http://schemas.microsoft.com/office/drawing/2014/main" id="{21052926-B1B1-4E4E-8BDD-950EF19AFD16}"/>
              </a:ext>
            </a:extLst>
          </p:cNvPr>
          <p:cNvSpPr>
            <a:spLocks noGrp="1"/>
          </p:cNvSpPr>
          <p:nvPr>
            <p:ph idx="1"/>
          </p:nvPr>
        </p:nvSpPr>
        <p:spPr>
          <a:xfrm>
            <a:off x="1143001" y="1039666"/>
            <a:ext cx="9905999" cy="3541714"/>
          </a:xfrm>
        </p:spPr>
        <p:txBody>
          <a:bodyPr/>
          <a:lstStyle/>
          <a:p>
            <a:r>
              <a:rPr lang="en-IN" dirty="0"/>
              <a:t>Location - </a:t>
            </a:r>
            <a:r>
              <a:rPr lang="en-US" dirty="0"/>
              <a:t>State- District – Mandal – CenterPoint</a:t>
            </a:r>
          </a:p>
          <a:p>
            <a:r>
              <a:rPr lang="en-US" dirty="0"/>
              <a:t>Buyer &amp; Seller</a:t>
            </a:r>
          </a:p>
          <a:p>
            <a:r>
              <a:rPr lang="en-US" dirty="0"/>
              <a:t>Buyers – Goats, </a:t>
            </a:r>
            <a:r>
              <a:rPr lang="en-US" dirty="0" err="1"/>
              <a:t>Sheeps</a:t>
            </a:r>
            <a:r>
              <a:rPr lang="en-US" dirty="0"/>
              <a:t>, Buffalos, Cows, OX’s, Hens, Cocks, Rabbits, Emu, Pigs</a:t>
            </a:r>
          </a:p>
          <a:p>
            <a:r>
              <a:rPr lang="en-US" dirty="0"/>
              <a:t>Seller - Goats, </a:t>
            </a:r>
            <a:r>
              <a:rPr lang="en-US" dirty="0" err="1"/>
              <a:t>Sheeps</a:t>
            </a:r>
            <a:r>
              <a:rPr lang="en-US" dirty="0"/>
              <a:t>, Buffalos, Cows, OX’s, Hens, Cocks, Rabbits, Emu, Pigs</a:t>
            </a:r>
          </a:p>
          <a:p>
            <a:r>
              <a:rPr lang="en-US" dirty="0"/>
              <a:t>Buyer </a:t>
            </a:r>
            <a:r>
              <a:rPr lang="en-US" dirty="0">
                <a:sym typeface="Wingdings" panose="05000000000000000000" pitchFamily="2" charset="2"/>
              </a:rPr>
              <a:t> SMS  Seller</a:t>
            </a:r>
          </a:p>
          <a:p>
            <a:r>
              <a:rPr lang="en-US" dirty="0">
                <a:sym typeface="Wingdings" panose="05000000000000000000" pitchFamily="2" charset="2"/>
              </a:rPr>
              <a:t>Reverse of the above</a:t>
            </a:r>
            <a:endParaRPr lang="en-IN" dirty="0"/>
          </a:p>
          <a:p>
            <a:endParaRPr lang="en-IN" dirty="0"/>
          </a:p>
        </p:txBody>
      </p:sp>
    </p:spTree>
    <p:extLst>
      <p:ext uri="{BB962C8B-B14F-4D97-AF65-F5344CB8AC3E}">
        <p14:creationId xmlns:p14="http://schemas.microsoft.com/office/powerpoint/2010/main" val="3608547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6BD7-0466-4CCC-8F46-E0ED5476BCC8}"/>
              </a:ext>
            </a:extLst>
          </p:cNvPr>
          <p:cNvSpPr>
            <a:spLocks noGrp="1"/>
          </p:cNvSpPr>
          <p:nvPr>
            <p:ph type="title"/>
          </p:nvPr>
        </p:nvSpPr>
        <p:spPr>
          <a:xfrm>
            <a:off x="1143001" y="829534"/>
            <a:ext cx="9905998" cy="478762"/>
          </a:xfrm>
        </p:spPr>
        <p:txBody>
          <a:bodyPr>
            <a:normAutofit fontScale="90000"/>
          </a:bodyPr>
          <a:lstStyle/>
          <a:p>
            <a:r>
              <a:rPr lang="en-IN" dirty="0"/>
              <a:t>Financial supporters</a:t>
            </a:r>
            <a:br>
              <a:rPr lang="en-IN" dirty="0"/>
            </a:br>
            <a:endParaRPr lang="en-IN" dirty="0"/>
          </a:p>
        </p:txBody>
      </p:sp>
      <p:sp>
        <p:nvSpPr>
          <p:cNvPr id="3" name="Content Placeholder 2">
            <a:extLst>
              <a:ext uri="{FF2B5EF4-FFF2-40B4-BE49-F238E27FC236}">
                <a16:creationId xmlns:a16="http://schemas.microsoft.com/office/drawing/2014/main" id="{B6AED7C5-B443-4E3B-9982-3A8C8479C3EB}"/>
              </a:ext>
            </a:extLst>
          </p:cNvPr>
          <p:cNvSpPr>
            <a:spLocks noGrp="1"/>
          </p:cNvSpPr>
          <p:nvPr>
            <p:ph idx="1"/>
          </p:nvPr>
        </p:nvSpPr>
        <p:spPr>
          <a:xfrm>
            <a:off x="1296157" y="1308295"/>
            <a:ext cx="9905999" cy="4501661"/>
          </a:xfrm>
        </p:spPr>
        <p:txBody>
          <a:bodyPr/>
          <a:lstStyle/>
          <a:p>
            <a:r>
              <a:rPr lang="en-IN" dirty="0"/>
              <a:t>Location - </a:t>
            </a:r>
            <a:r>
              <a:rPr lang="en-US" dirty="0"/>
              <a:t>State- District – Mandal – CenterPoint</a:t>
            </a:r>
          </a:p>
          <a:p>
            <a:r>
              <a:rPr lang="en-IN" dirty="0"/>
              <a:t>Financial support takers &amp; Financial support givers</a:t>
            </a:r>
          </a:p>
          <a:p>
            <a:r>
              <a:rPr lang="en-IN" dirty="0"/>
              <a:t>Financial support giver </a:t>
            </a:r>
            <a:r>
              <a:rPr lang="en-IN" dirty="0">
                <a:sym typeface="Wingdings" panose="05000000000000000000" pitchFamily="2" charset="2"/>
              </a:rPr>
              <a:t> Crop growth, Aqua, Dairy, Nursery, Poultry, Vermicompost, Farms, Barren, Nursery's</a:t>
            </a:r>
            <a:r>
              <a:rPr lang="en-IN" dirty="0"/>
              <a:t> </a:t>
            </a:r>
          </a:p>
          <a:p>
            <a:r>
              <a:rPr lang="en-IN" dirty="0"/>
              <a:t>Financial support taker </a:t>
            </a:r>
            <a:r>
              <a:rPr lang="en-IN" dirty="0">
                <a:sym typeface="Wingdings" panose="05000000000000000000" pitchFamily="2" charset="2"/>
              </a:rPr>
              <a:t> Crop growth, Aqua, Dairy, Nursery, Poultry, Vermicompost, Farms, Barren, Nursery’s</a:t>
            </a:r>
            <a:r>
              <a:rPr lang="en-IN" dirty="0"/>
              <a:t> </a:t>
            </a:r>
          </a:p>
          <a:p>
            <a:r>
              <a:rPr lang="en-IN" dirty="0"/>
              <a:t>Financial support giver </a:t>
            </a:r>
            <a:r>
              <a:rPr lang="en-IN" dirty="0">
                <a:sym typeface="Wingdings" panose="05000000000000000000" pitchFamily="2" charset="2"/>
              </a:rPr>
              <a:t> SMS  </a:t>
            </a:r>
            <a:r>
              <a:rPr lang="en-IN" dirty="0"/>
              <a:t>Financial support taker </a:t>
            </a:r>
          </a:p>
          <a:p>
            <a:r>
              <a:rPr lang="en-IN" dirty="0"/>
              <a:t>Reverse of the above</a:t>
            </a:r>
          </a:p>
          <a:p>
            <a:endParaRPr lang="en-IN" dirty="0"/>
          </a:p>
          <a:p>
            <a:endParaRPr lang="en-IN" dirty="0"/>
          </a:p>
        </p:txBody>
      </p:sp>
    </p:spTree>
    <p:extLst>
      <p:ext uri="{BB962C8B-B14F-4D97-AF65-F5344CB8AC3E}">
        <p14:creationId xmlns:p14="http://schemas.microsoft.com/office/powerpoint/2010/main" val="261832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24BF-C9D8-452B-9D45-B5A6C02B9AE8}"/>
              </a:ext>
            </a:extLst>
          </p:cNvPr>
          <p:cNvSpPr>
            <a:spLocks noGrp="1"/>
          </p:cNvSpPr>
          <p:nvPr>
            <p:ph type="title"/>
          </p:nvPr>
        </p:nvSpPr>
        <p:spPr>
          <a:xfrm>
            <a:off x="1141413" y="618518"/>
            <a:ext cx="9905998" cy="1125876"/>
          </a:xfrm>
        </p:spPr>
        <p:txBody>
          <a:bodyPr>
            <a:normAutofit fontScale="90000"/>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Look and feel of Home Page – Arose agriculture services</a:t>
            </a:r>
            <a:br>
              <a:rPr lang="en-US" b="1" cap="none" dirty="0">
                <a:ln w="9525">
                  <a:solidFill>
                    <a:schemeClr val="bg1"/>
                  </a:solidFill>
                  <a:prstDash val="solid"/>
                </a:ln>
                <a:effectLst>
                  <a:outerShdw blurRad="12700" dist="38100" dir="2700000" algn="tl" rotWithShape="0">
                    <a:schemeClr val="bg1">
                      <a:lumMod val="50000"/>
                    </a:schemeClr>
                  </a:outerShdw>
                </a:effectLst>
              </a:rPr>
            </a:br>
            <a:endParaRPr lang="en-IN" dirty="0"/>
          </a:p>
        </p:txBody>
      </p:sp>
      <p:graphicFrame>
        <p:nvGraphicFramePr>
          <p:cNvPr id="8" name="Content Placeholder 7">
            <a:extLst>
              <a:ext uri="{FF2B5EF4-FFF2-40B4-BE49-F238E27FC236}">
                <a16:creationId xmlns:a16="http://schemas.microsoft.com/office/drawing/2014/main" id="{8954578D-8C2F-49BF-90E6-700CAF908B30}"/>
              </a:ext>
            </a:extLst>
          </p:cNvPr>
          <p:cNvGraphicFramePr>
            <a:graphicFrameLocks noGrp="1"/>
          </p:cNvGraphicFramePr>
          <p:nvPr>
            <p:ph idx="1"/>
            <p:extLst>
              <p:ext uri="{D42A27DB-BD31-4B8C-83A1-F6EECF244321}">
                <p14:modId xmlns:p14="http://schemas.microsoft.com/office/powerpoint/2010/main" val="542216495"/>
              </p:ext>
            </p:extLst>
          </p:nvPr>
        </p:nvGraphicFramePr>
        <p:xfrm>
          <a:off x="1280159" y="1744394"/>
          <a:ext cx="9767251" cy="4107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261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05D2-8C8A-424C-838D-C901074DBBBA}"/>
              </a:ext>
            </a:extLst>
          </p:cNvPr>
          <p:cNvSpPr>
            <a:spLocks noGrp="1"/>
          </p:cNvSpPr>
          <p:nvPr>
            <p:ph type="title"/>
          </p:nvPr>
        </p:nvSpPr>
        <p:spPr>
          <a:xfrm>
            <a:off x="1141412" y="618519"/>
            <a:ext cx="9905998" cy="689777"/>
          </a:xfrm>
        </p:spPr>
        <p:txBody>
          <a:bodyPr>
            <a:normAutofit fontScale="90000"/>
          </a:bodyPr>
          <a:lstStyle/>
          <a:p>
            <a:r>
              <a:rPr lang="en-US" sz="4400" b="1" cap="none" dirty="0">
                <a:ln w="9525">
                  <a:solidFill>
                    <a:schemeClr val="bg1"/>
                  </a:solidFill>
                  <a:prstDash val="solid"/>
                </a:ln>
                <a:effectLst>
                  <a:outerShdw blurRad="12700" dist="38100" dir="2700000" algn="tl" rotWithShape="0">
                    <a:schemeClr val="bg1">
                      <a:lumMod val="50000"/>
                    </a:schemeClr>
                  </a:outerShdw>
                </a:effectLst>
              </a:rPr>
              <a:t>Services</a:t>
            </a:r>
            <a:br>
              <a:rPr lang="en-US" b="1" cap="none" dirty="0">
                <a:ln w="9525">
                  <a:solidFill>
                    <a:schemeClr val="bg1"/>
                  </a:solidFill>
                  <a:prstDash val="solid"/>
                </a:ln>
                <a:effectLst>
                  <a:outerShdw blurRad="12700" dist="38100" dir="2700000" algn="tl" rotWithShape="0">
                    <a:schemeClr val="bg1">
                      <a:lumMod val="50000"/>
                    </a:schemeClr>
                  </a:outerShdw>
                </a:effectLst>
              </a:rPr>
            </a:br>
            <a:endParaRPr lang="en-IN" dirty="0"/>
          </a:p>
        </p:txBody>
      </p:sp>
      <p:graphicFrame>
        <p:nvGraphicFramePr>
          <p:cNvPr id="7" name="Content Placeholder 6">
            <a:extLst>
              <a:ext uri="{FF2B5EF4-FFF2-40B4-BE49-F238E27FC236}">
                <a16:creationId xmlns:a16="http://schemas.microsoft.com/office/drawing/2014/main" id="{63BD3DA6-A584-45D7-B3E8-F938834F28B1}"/>
              </a:ext>
            </a:extLst>
          </p:cNvPr>
          <p:cNvGraphicFramePr>
            <a:graphicFrameLocks noGrp="1"/>
          </p:cNvGraphicFramePr>
          <p:nvPr>
            <p:ph idx="1"/>
            <p:extLst>
              <p:ext uri="{D42A27DB-BD31-4B8C-83A1-F6EECF244321}">
                <p14:modId xmlns:p14="http://schemas.microsoft.com/office/powerpoint/2010/main" val="863989245"/>
              </p:ext>
            </p:extLst>
          </p:nvPr>
        </p:nvGraphicFramePr>
        <p:xfrm>
          <a:off x="1141412" y="1505242"/>
          <a:ext cx="10112742" cy="4734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018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3DE4-53BB-49A9-8912-02A665B8B016}"/>
              </a:ext>
            </a:extLst>
          </p:cNvPr>
          <p:cNvSpPr>
            <a:spLocks noGrp="1"/>
          </p:cNvSpPr>
          <p:nvPr>
            <p:ph type="title"/>
          </p:nvPr>
        </p:nvSpPr>
        <p:spPr>
          <a:xfrm>
            <a:off x="1141413" y="618518"/>
            <a:ext cx="9905998" cy="843605"/>
          </a:xfrm>
        </p:spPr>
        <p:txBody>
          <a:bodyPr>
            <a:normAutofit fontScale="90000"/>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Crop Lease</a:t>
            </a:r>
            <a:br>
              <a:rPr lang="en-US" b="1" cap="none" dirty="0">
                <a:ln w="9525">
                  <a:solidFill>
                    <a:schemeClr val="bg1"/>
                  </a:solidFill>
                  <a:prstDash val="solid"/>
                </a:ln>
                <a:effectLst>
                  <a:outerShdw blurRad="12700" dist="38100" dir="2700000" algn="tl" rotWithShape="0">
                    <a:schemeClr val="bg1">
                      <a:lumMod val="50000"/>
                    </a:schemeClr>
                  </a:outerShdw>
                </a:effectLst>
              </a:rPr>
            </a:br>
            <a:endParaRPr lang="en-IN" dirty="0"/>
          </a:p>
        </p:txBody>
      </p:sp>
      <p:sp>
        <p:nvSpPr>
          <p:cNvPr id="3" name="Content Placeholder 2">
            <a:extLst>
              <a:ext uri="{FF2B5EF4-FFF2-40B4-BE49-F238E27FC236}">
                <a16:creationId xmlns:a16="http://schemas.microsoft.com/office/drawing/2014/main" id="{89B6FB4D-3493-45C3-BB63-41211E36DE6A}"/>
              </a:ext>
            </a:extLst>
          </p:cNvPr>
          <p:cNvSpPr>
            <a:spLocks noGrp="1"/>
          </p:cNvSpPr>
          <p:nvPr>
            <p:ph idx="1"/>
          </p:nvPr>
        </p:nvSpPr>
        <p:spPr>
          <a:xfrm>
            <a:off x="590844" y="1519310"/>
            <a:ext cx="10691446" cy="5120641"/>
          </a:xfrm>
        </p:spPr>
        <p:txBody>
          <a:bodyPr>
            <a:normAutofit fontScale="62500" lnSpcReduction="20000"/>
          </a:bodyPr>
          <a:lstStyle/>
          <a:p>
            <a:r>
              <a:rPr lang="en-US" b="1" dirty="0"/>
              <a:t>Location selection               State - District – Mandal – CenterPoint</a:t>
            </a:r>
            <a:endParaRPr lang="en-IN" dirty="0"/>
          </a:p>
          <a:p>
            <a:r>
              <a:rPr lang="en-US" b="1" dirty="0"/>
              <a:t>Crop selection                     Fruits – Commercial crops</a:t>
            </a:r>
          </a:p>
          <a:p>
            <a:r>
              <a:rPr lang="en-US" b="1" dirty="0"/>
              <a:t>Registration Process                 Farmer will register on our website with the help of center points by giving all the required data like </a:t>
            </a:r>
          </a:p>
          <a:p>
            <a:r>
              <a:rPr lang="en-US" b="1" dirty="0"/>
              <a:t>Appearance on web site </a:t>
            </a:r>
            <a:endParaRPr lang="en-IN" dirty="0"/>
          </a:p>
          <a:p>
            <a:pPr>
              <a:buFont typeface="Wingdings" panose="05000000000000000000" pitchFamily="2" charset="2"/>
              <a:buChar char="Ø"/>
            </a:pPr>
            <a:r>
              <a:rPr lang="en-US" b="1" dirty="0">
                <a:solidFill>
                  <a:schemeClr val="tx2">
                    <a:lumMod val="60000"/>
                    <a:lumOff val="40000"/>
                  </a:schemeClr>
                </a:solidFill>
                <a:highlight>
                  <a:srgbClr val="FF00FF"/>
                </a:highlight>
              </a:rPr>
              <a:t> Crop name:</a:t>
            </a:r>
            <a:r>
              <a:rPr lang="en-US" dirty="0">
                <a:solidFill>
                  <a:schemeClr val="tx2">
                    <a:lumMod val="60000"/>
                    <a:lumOff val="40000"/>
                  </a:schemeClr>
                </a:solidFill>
                <a:highlight>
                  <a:srgbClr val="FF00FF"/>
                </a:highlight>
              </a:rPr>
              <a:t> Palm oil</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Type of lease:</a:t>
            </a:r>
            <a:r>
              <a:rPr lang="en-US" dirty="0">
                <a:solidFill>
                  <a:schemeClr val="tx2">
                    <a:lumMod val="60000"/>
                    <a:lumOff val="40000"/>
                  </a:schemeClr>
                </a:solidFill>
                <a:highlight>
                  <a:srgbClr val="FF00FF"/>
                </a:highlight>
              </a:rPr>
              <a:t> yearly</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Lease Years:</a:t>
            </a:r>
            <a:r>
              <a:rPr lang="en-US" dirty="0">
                <a:solidFill>
                  <a:schemeClr val="tx2">
                    <a:lumMod val="60000"/>
                    <a:lumOff val="40000"/>
                  </a:schemeClr>
                </a:solidFill>
                <a:highlight>
                  <a:srgbClr val="FF00FF"/>
                </a:highlight>
              </a:rPr>
              <a:t> 3 years</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Center available:</a:t>
            </a:r>
            <a:r>
              <a:rPr lang="en-US" dirty="0">
                <a:solidFill>
                  <a:schemeClr val="tx2">
                    <a:lumMod val="60000"/>
                    <a:lumOff val="40000"/>
                  </a:schemeClr>
                </a:solidFill>
                <a:highlight>
                  <a:srgbClr val="FF00FF"/>
                </a:highlight>
              </a:rPr>
              <a:t> Malkaram</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Acers:</a:t>
            </a:r>
            <a:r>
              <a:rPr lang="en-US" dirty="0">
                <a:solidFill>
                  <a:schemeClr val="tx2">
                    <a:lumMod val="60000"/>
                    <a:lumOff val="40000"/>
                  </a:schemeClr>
                </a:solidFill>
                <a:highlight>
                  <a:srgbClr val="FF00FF"/>
                </a:highlight>
              </a:rPr>
              <a:t>5 Acer’s</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Amount:</a:t>
            </a:r>
            <a:r>
              <a:rPr lang="en-US" dirty="0">
                <a:solidFill>
                  <a:schemeClr val="tx2">
                    <a:lumMod val="60000"/>
                    <a:lumOff val="40000"/>
                  </a:schemeClr>
                </a:solidFill>
                <a:highlight>
                  <a:srgbClr val="FF00FF"/>
                </a:highlight>
              </a:rPr>
              <a:t> four lakhs fifty thousand rupees</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Description:</a:t>
            </a:r>
            <a:r>
              <a:rPr lang="en-US" dirty="0">
                <a:solidFill>
                  <a:schemeClr val="tx2">
                    <a:lumMod val="60000"/>
                    <a:lumOff val="40000"/>
                  </a:schemeClr>
                </a:solidFill>
                <a:highlight>
                  <a:srgbClr val="FF00FF"/>
                </a:highlight>
              </a:rPr>
              <a:t> write the matter as notes which is not included in the format</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Photos:</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Center mobile number: </a:t>
            </a:r>
            <a:r>
              <a:rPr lang="en-US" dirty="0">
                <a:solidFill>
                  <a:schemeClr val="tx2">
                    <a:lumMod val="60000"/>
                    <a:lumOff val="40000"/>
                  </a:schemeClr>
                </a:solidFill>
                <a:highlight>
                  <a:srgbClr val="FF00FF"/>
                </a:highlight>
              </a:rPr>
              <a:t>XXXXXXXXXX</a:t>
            </a:r>
            <a:endParaRPr lang="en-IN" dirty="0">
              <a:solidFill>
                <a:schemeClr val="tx2">
                  <a:lumMod val="60000"/>
                  <a:lumOff val="40000"/>
                </a:schemeClr>
              </a:solidFill>
              <a:highlight>
                <a:srgbClr val="FF00FF"/>
              </a:highlight>
            </a:endParaRPr>
          </a:p>
          <a:p>
            <a:endParaRPr lang="en-IN" dirty="0"/>
          </a:p>
        </p:txBody>
      </p:sp>
      <p:sp>
        <p:nvSpPr>
          <p:cNvPr id="5" name="Arrow: Right 4">
            <a:extLst>
              <a:ext uri="{FF2B5EF4-FFF2-40B4-BE49-F238E27FC236}">
                <a16:creationId xmlns:a16="http://schemas.microsoft.com/office/drawing/2014/main" id="{313F51DF-6F0D-4C57-808C-40431E35EEAA}"/>
              </a:ext>
            </a:extLst>
          </p:cNvPr>
          <p:cNvSpPr/>
          <p:nvPr/>
        </p:nvSpPr>
        <p:spPr>
          <a:xfrm>
            <a:off x="2349308" y="1561970"/>
            <a:ext cx="618978" cy="28135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22A4DD40-6294-42E1-B723-10D8B9609966}"/>
              </a:ext>
            </a:extLst>
          </p:cNvPr>
          <p:cNvSpPr/>
          <p:nvPr/>
        </p:nvSpPr>
        <p:spPr>
          <a:xfrm>
            <a:off x="2349308" y="1900512"/>
            <a:ext cx="618978" cy="28135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227D3728-C617-471F-A308-ACB02CE64836}"/>
              </a:ext>
            </a:extLst>
          </p:cNvPr>
          <p:cNvSpPr/>
          <p:nvPr/>
        </p:nvSpPr>
        <p:spPr>
          <a:xfrm>
            <a:off x="2532196" y="2239054"/>
            <a:ext cx="618978" cy="28135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6617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58B2-3A21-4271-9BDF-F8ECDE3C3D5E}"/>
              </a:ext>
            </a:extLst>
          </p:cNvPr>
          <p:cNvSpPr>
            <a:spLocks noGrp="1"/>
          </p:cNvSpPr>
          <p:nvPr>
            <p:ph type="title"/>
          </p:nvPr>
        </p:nvSpPr>
        <p:spPr>
          <a:xfrm>
            <a:off x="1141413" y="618519"/>
            <a:ext cx="9479695" cy="731980"/>
          </a:xfrm>
        </p:spPr>
        <p:txBody>
          <a:bodyPr>
            <a:normAutofit fontScale="90000"/>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Data need to be enclosed by farmer for crop lease</a:t>
            </a:r>
            <a:br>
              <a:rPr lang="en-US" b="1" cap="none" dirty="0">
                <a:ln w="9525">
                  <a:solidFill>
                    <a:schemeClr val="bg1"/>
                  </a:solidFill>
                  <a:prstDash val="solid"/>
                </a:ln>
                <a:effectLst>
                  <a:outerShdw blurRad="12700" dist="38100" dir="2700000" algn="tl" rotWithShape="0">
                    <a:schemeClr val="bg1">
                      <a:lumMod val="50000"/>
                    </a:schemeClr>
                  </a:outerShdw>
                </a:effectLst>
              </a:rPr>
            </a:br>
            <a:endParaRPr lang="en-IN" dirty="0"/>
          </a:p>
        </p:txBody>
      </p:sp>
      <p:sp>
        <p:nvSpPr>
          <p:cNvPr id="3" name="Content Placeholder 2">
            <a:extLst>
              <a:ext uri="{FF2B5EF4-FFF2-40B4-BE49-F238E27FC236}">
                <a16:creationId xmlns:a16="http://schemas.microsoft.com/office/drawing/2014/main" id="{E80E9B54-4C99-459D-A920-35DF864731B3}"/>
              </a:ext>
            </a:extLst>
          </p:cNvPr>
          <p:cNvSpPr>
            <a:spLocks noGrp="1"/>
          </p:cNvSpPr>
          <p:nvPr>
            <p:ph idx="1"/>
          </p:nvPr>
        </p:nvSpPr>
        <p:spPr>
          <a:xfrm>
            <a:off x="1141413" y="1350498"/>
            <a:ext cx="10309689" cy="5219113"/>
          </a:xfrm>
        </p:spPr>
        <p:txBody>
          <a:bodyPr>
            <a:normAutofit fontScale="55000" lnSpcReduction="20000"/>
          </a:bodyPr>
          <a:lstStyle/>
          <a:p>
            <a:r>
              <a:rPr lang="en-US" b="1" dirty="0">
                <a:latin typeface="Verdana" panose="020B0604030504040204" pitchFamily="34" charset="0"/>
                <a:ea typeface="Verdana" panose="020B0604030504040204" pitchFamily="34" charset="0"/>
              </a:rPr>
              <a:t>Name of the farmer:</a:t>
            </a:r>
            <a:r>
              <a:rPr lang="en-US" dirty="0">
                <a:latin typeface="Verdana" panose="020B0604030504040204" pitchFamily="34" charset="0"/>
                <a:ea typeface="Verdana" panose="020B0604030504040204" pitchFamily="34" charset="0"/>
              </a:rPr>
              <a:t> konusothu Ravi</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Address of the farmer:</a:t>
            </a:r>
            <a:r>
              <a:rPr lang="en-US" dirty="0">
                <a:latin typeface="Verdana" panose="020B0604030504040204" pitchFamily="34" charset="0"/>
                <a:ea typeface="Verdana" panose="020B0604030504040204" pitchFamily="34" charset="0"/>
              </a:rPr>
              <a:t> Malkaram village, Dammapeta</a:t>
            </a:r>
            <a:r>
              <a:rPr lang="en-IN"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mandal, bhadradri kothagudem DT, pin507306. Telangana.</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Aadhar card no:887755664433</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Location of the crop:</a:t>
            </a:r>
            <a:r>
              <a:rPr lang="en-US" dirty="0">
                <a:latin typeface="Verdana" panose="020B0604030504040204" pitchFamily="34" charset="0"/>
                <a:ea typeface="Verdana" panose="020B0604030504040204" pitchFamily="34" charset="0"/>
              </a:rPr>
              <a:t> Lachapuram</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Acer’s:</a:t>
            </a:r>
            <a:r>
              <a:rPr lang="en-US" dirty="0">
                <a:latin typeface="Verdana" panose="020B0604030504040204" pitchFamily="34" charset="0"/>
                <a:ea typeface="Verdana" panose="020B0604030504040204" pitchFamily="34" charset="0"/>
              </a:rPr>
              <a:t> 5 Acer’s</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Crop:</a:t>
            </a:r>
            <a:r>
              <a:rPr lang="en-US" dirty="0">
                <a:latin typeface="Verdana" panose="020B0604030504040204" pitchFamily="34" charset="0"/>
                <a:ea typeface="Verdana" panose="020B0604030504040204" pitchFamily="34" charset="0"/>
              </a:rPr>
              <a:t> Palm oil</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Lease type:</a:t>
            </a:r>
            <a:r>
              <a:rPr lang="en-US" dirty="0">
                <a:latin typeface="Verdana" panose="020B0604030504040204" pitchFamily="34" charset="0"/>
                <a:ea typeface="Verdana" panose="020B0604030504040204" pitchFamily="34" charset="0"/>
              </a:rPr>
              <a:t> crop growth or  Crop yield</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Lease year’s:</a:t>
            </a:r>
            <a:r>
              <a:rPr lang="en-US" dirty="0">
                <a:latin typeface="Verdana" panose="020B0604030504040204" pitchFamily="34" charset="0"/>
                <a:ea typeface="Verdana" panose="020B0604030504040204" pitchFamily="34" charset="0"/>
              </a:rPr>
              <a:t> 5 year’s</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Water sources: </a:t>
            </a:r>
            <a:r>
              <a:rPr lang="en-US" dirty="0">
                <a:latin typeface="Verdana" panose="020B0604030504040204" pitchFamily="34" charset="0"/>
                <a:ea typeface="Verdana" panose="020B0604030504040204" pitchFamily="34" charset="0"/>
              </a:rPr>
              <a:t>bore well, Pump set, Canal, River, Lake, Pond</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Drip irrigation type:</a:t>
            </a:r>
            <a:r>
              <a:rPr lang="en-US" dirty="0">
                <a:latin typeface="Verdana" panose="020B0604030504040204" pitchFamily="34" charset="0"/>
                <a:ea typeface="Verdana" panose="020B0604030504040204" pitchFamily="34" charset="0"/>
              </a:rPr>
              <a:t> write hear</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Cost expect for 1 Acer:</a:t>
            </a:r>
            <a:r>
              <a:rPr lang="en-US" dirty="0">
                <a:latin typeface="Verdana" panose="020B0604030504040204" pitchFamily="34" charset="0"/>
                <a:ea typeface="Verdana" panose="020B0604030504040204" pitchFamily="34" charset="0"/>
              </a:rPr>
              <a:t> thirty thousand one lakh fifty thousand rupees per annum</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Total cost:</a:t>
            </a:r>
            <a:r>
              <a:rPr lang="en-US" dirty="0">
                <a:latin typeface="Verdana" panose="020B0604030504040204" pitchFamily="34" charset="0"/>
                <a:ea typeface="Verdana" panose="020B0604030504040204" pitchFamily="34" charset="0"/>
              </a:rPr>
              <a:t> seven lakhs fifty thousand rupees only Payment method: year wise</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Payment method: </a:t>
            </a:r>
            <a:r>
              <a:rPr lang="en-US" dirty="0">
                <a:latin typeface="Verdana" panose="020B0604030504040204" pitchFamily="34" charset="0"/>
                <a:ea typeface="Verdana" panose="020B0604030504040204" pitchFamily="34" charset="0"/>
              </a:rPr>
              <a:t>Half amount before lease or Half amount middle of the lease years or Year wise</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Mobile number:</a:t>
            </a:r>
            <a:r>
              <a:rPr lang="en-US" dirty="0">
                <a:latin typeface="Verdana" panose="020B0604030504040204" pitchFamily="34" charset="0"/>
                <a:ea typeface="Verdana" panose="020B0604030504040204" pitchFamily="34" charset="0"/>
              </a:rPr>
              <a:t>657543224</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Bank details of the farmer:</a:t>
            </a:r>
            <a:r>
              <a:rPr lang="en-US" dirty="0">
                <a:latin typeface="Verdana" panose="020B0604030504040204" pitchFamily="34" charset="0"/>
                <a:ea typeface="Verdana" panose="020B0604030504040204" pitchFamily="34" charset="0"/>
              </a:rPr>
              <a:t> basic on need</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Upload pictures:</a:t>
            </a:r>
            <a:r>
              <a:rPr lang="en-US" dirty="0">
                <a:latin typeface="Verdana" panose="020B0604030504040204" pitchFamily="34" charset="0"/>
                <a:ea typeface="Verdana" panose="020B0604030504040204" pitchFamily="34" charset="0"/>
              </a:rPr>
              <a:t> description matter to write</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9212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DD1F-B012-4396-A71A-8526E462724A}"/>
              </a:ext>
            </a:extLst>
          </p:cNvPr>
          <p:cNvSpPr>
            <a:spLocks noGrp="1"/>
          </p:cNvSpPr>
          <p:nvPr>
            <p:ph type="title"/>
          </p:nvPr>
        </p:nvSpPr>
        <p:spPr>
          <a:xfrm>
            <a:off x="1605647" y="674789"/>
            <a:ext cx="7833775" cy="1055538"/>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IN" sz="5400" b="1" dirty="0">
                <a:ln w="22225">
                  <a:solidFill>
                    <a:schemeClr val="accent2"/>
                  </a:solidFill>
                  <a:prstDash val="solid"/>
                </a:ln>
                <a:solidFill>
                  <a:schemeClr val="accent2">
                    <a:lumMod val="40000"/>
                    <a:lumOff val="60000"/>
                  </a:schemeClr>
                </a:solidFill>
              </a:rPr>
              <a:t>Our Mission</a:t>
            </a:r>
            <a:endParaRPr lang="en-IN" sz="5400" dirty="0"/>
          </a:p>
        </p:txBody>
      </p:sp>
      <p:sp>
        <p:nvSpPr>
          <p:cNvPr id="3" name="Content Placeholder 2">
            <a:extLst>
              <a:ext uri="{FF2B5EF4-FFF2-40B4-BE49-F238E27FC236}">
                <a16:creationId xmlns:a16="http://schemas.microsoft.com/office/drawing/2014/main" id="{1C628F93-A874-447E-A8D9-1A19CF0537B9}"/>
              </a:ext>
            </a:extLst>
          </p:cNvPr>
          <p:cNvSpPr>
            <a:spLocks noGrp="1"/>
          </p:cNvSpPr>
          <p:nvPr>
            <p:ph idx="1"/>
          </p:nvPr>
        </p:nvSpPr>
        <p:spPr/>
        <p:txBody>
          <a:bodyPr/>
          <a:lstStyle/>
          <a:p>
            <a:r>
              <a:rPr lang="en-US" dirty="0"/>
              <a:t>We are developing a Website and application for Indian Farmers</a:t>
            </a:r>
          </a:p>
          <a:p>
            <a:r>
              <a:rPr lang="en-US" dirty="0"/>
              <a:t>This platform is mainly developed by keeping in mind all the troubles encountered by a farmer throughout the crop lifecycle starting from sowing seed to selling the end product in market. </a:t>
            </a:r>
          </a:p>
          <a:p>
            <a:r>
              <a:rPr lang="en-US" dirty="0"/>
              <a:t>Our technology plays very crucial role in Agriculture chain system by filling the gaps</a:t>
            </a:r>
            <a:endParaRPr lang="en-IN" dirty="0"/>
          </a:p>
          <a:p>
            <a:endParaRPr lang="en-IN" dirty="0"/>
          </a:p>
        </p:txBody>
      </p:sp>
    </p:spTree>
    <p:extLst>
      <p:ext uri="{BB962C8B-B14F-4D97-AF65-F5344CB8AC3E}">
        <p14:creationId xmlns:p14="http://schemas.microsoft.com/office/powerpoint/2010/main" val="380874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4FAB-CABE-4E8E-9BC2-AC808B9CFEE8}"/>
              </a:ext>
            </a:extLst>
          </p:cNvPr>
          <p:cNvSpPr>
            <a:spLocks noGrp="1"/>
          </p:cNvSpPr>
          <p:nvPr>
            <p:ph type="title"/>
          </p:nvPr>
        </p:nvSpPr>
        <p:spPr>
          <a:xfrm>
            <a:off x="1141413" y="618518"/>
            <a:ext cx="9905998" cy="619439"/>
          </a:xfrm>
        </p:spPr>
        <p:txBody>
          <a:bodyPr>
            <a:normAutofit fontScale="90000"/>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Crop Buyers</a:t>
            </a:r>
            <a:br>
              <a:rPr lang="en-US" b="1" cap="none" dirty="0">
                <a:ln w="9525">
                  <a:solidFill>
                    <a:schemeClr val="bg1"/>
                  </a:solidFill>
                  <a:prstDash val="solid"/>
                </a:ln>
                <a:effectLst>
                  <a:outerShdw blurRad="12700" dist="38100" dir="2700000" algn="tl" rotWithShape="0">
                    <a:schemeClr val="bg1">
                      <a:lumMod val="50000"/>
                    </a:schemeClr>
                  </a:outerShdw>
                </a:effectLst>
              </a:rPr>
            </a:br>
            <a:endParaRPr lang="en-IN" dirty="0"/>
          </a:p>
        </p:txBody>
      </p:sp>
      <p:sp>
        <p:nvSpPr>
          <p:cNvPr id="3" name="Content Placeholder 2">
            <a:extLst>
              <a:ext uri="{FF2B5EF4-FFF2-40B4-BE49-F238E27FC236}">
                <a16:creationId xmlns:a16="http://schemas.microsoft.com/office/drawing/2014/main" id="{B8A7CBA1-8301-475D-BC1D-FFBD9FE69288}"/>
              </a:ext>
            </a:extLst>
          </p:cNvPr>
          <p:cNvSpPr>
            <a:spLocks noGrp="1"/>
          </p:cNvSpPr>
          <p:nvPr>
            <p:ph idx="1"/>
          </p:nvPr>
        </p:nvSpPr>
        <p:spPr>
          <a:xfrm>
            <a:off x="1141412" y="1237956"/>
            <a:ext cx="10126810" cy="5001525"/>
          </a:xfrm>
        </p:spPr>
        <p:txBody>
          <a:bodyPr>
            <a:normAutofit fontScale="85000" lnSpcReduction="20000"/>
          </a:bodyPr>
          <a:lstStyle/>
          <a:p>
            <a:r>
              <a:rPr lang="en-US" b="1" dirty="0"/>
              <a:t>Location selection                     State - District – Mandal – CenterPoint</a:t>
            </a:r>
            <a:endParaRPr lang="en-IN" dirty="0"/>
          </a:p>
          <a:p>
            <a:r>
              <a:rPr lang="en-US" b="1" dirty="0"/>
              <a:t>Crop selection                           Fruits – Cereals – Dairy farm – Poultry- Aqua pond – Grains – Commercial crops</a:t>
            </a:r>
          </a:p>
          <a:p>
            <a:r>
              <a:rPr lang="en-US" b="1" dirty="0"/>
              <a:t>Registration Process                  Farmer will register on our website with the help of center points by giving all the required data like</a:t>
            </a:r>
          </a:p>
          <a:p>
            <a:r>
              <a:rPr lang="en-US" b="1" dirty="0"/>
              <a:t>Appearance on web site </a:t>
            </a:r>
            <a:endParaRPr lang="en-IN" dirty="0"/>
          </a:p>
          <a:p>
            <a:pPr>
              <a:buFont typeface="Wingdings" panose="05000000000000000000" pitchFamily="2" charset="2"/>
              <a:buChar char="Ø"/>
            </a:pPr>
            <a:r>
              <a:rPr lang="en-US" b="1" dirty="0">
                <a:solidFill>
                  <a:schemeClr val="tx2">
                    <a:lumMod val="60000"/>
                    <a:lumOff val="40000"/>
                  </a:schemeClr>
                </a:solidFill>
                <a:highlight>
                  <a:srgbClr val="FF00FF"/>
                </a:highlight>
              </a:rPr>
              <a:t> Required crop name:</a:t>
            </a:r>
            <a:r>
              <a:rPr lang="en-US" dirty="0">
                <a:solidFill>
                  <a:schemeClr val="tx2">
                    <a:lumMod val="60000"/>
                    <a:lumOff val="40000"/>
                  </a:schemeClr>
                </a:solidFill>
                <a:highlight>
                  <a:srgbClr val="FF00FF"/>
                </a:highlight>
              </a:rPr>
              <a:t> Palm oil</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Required amount of crop</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Bag Quantity</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Cost of Quantity</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solidFill>
                  <a:schemeClr val="tx2">
                    <a:lumMod val="60000"/>
                    <a:lumOff val="40000"/>
                  </a:schemeClr>
                </a:solidFill>
                <a:highlight>
                  <a:srgbClr val="FF00FF"/>
                </a:highlight>
              </a:rPr>
              <a:t>Contact center</a:t>
            </a:r>
            <a:endParaRPr lang="en-IN" dirty="0">
              <a:solidFill>
                <a:schemeClr val="tx2">
                  <a:lumMod val="60000"/>
                  <a:lumOff val="40000"/>
                </a:schemeClr>
              </a:solidFill>
              <a:highlight>
                <a:srgbClr val="FF00FF"/>
              </a:highlight>
            </a:endParaRPr>
          </a:p>
          <a:p>
            <a:pPr marL="0" indent="0">
              <a:buNone/>
            </a:pPr>
            <a:r>
              <a:rPr lang="en-US" b="1" dirty="0"/>
              <a:t> </a:t>
            </a:r>
          </a:p>
          <a:p>
            <a:endParaRPr lang="en-IN" dirty="0"/>
          </a:p>
        </p:txBody>
      </p:sp>
      <p:sp>
        <p:nvSpPr>
          <p:cNvPr id="5" name="Arrow: Right 4">
            <a:extLst>
              <a:ext uri="{FF2B5EF4-FFF2-40B4-BE49-F238E27FC236}">
                <a16:creationId xmlns:a16="http://schemas.microsoft.com/office/drawing/2014/main" id="{05B7EF9B-B5AA-48DA-9E05-76A25897F733}"/>
              </a:ext>
            </a:extLst>
          </p:cNvPr>
          <p:cNvSpPr/>
          <p:nvPr/>
        </p:nvSpPr>
        <p:spPr>
          <a:xfrm>
            <a:off x="4065573" y="1407227"/>
            <a:ext cx="618978" cy="2808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5F100ACF-21B1-49E2-BEE2-B5A9F7D8D4AF}"/>
              </a:ext>
            </a:extLst>
          </p:cNvPr>
          <p:cNvSpPr/>
          <p:nvPr/>
        </p:nvSpPr>
        <p:spPr>
          <a:xfrm>
            <a:off x="4065573" y="1843327"/>
            <a:ext cx="618978" cy="29776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44C04A83-F42F-4806-BDE7-F3DE6140B860}"/>
              </a:ext>
            </a:extLst>
          </p:cNvPr>
          <p:cNvSpPr/>
          <p:nvPr/>
        </p:nvSpPr>
        <p:spPr>
          <a:xfrm>
            <a:off x="4065573" y="2470972"/>
            <a:ext cx="618978" cy="29776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924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44B5-BA0D-49BB-A735-3451C2483CB2}"/>
              </a:ext>
            </a:extLst>
          </p:cNvPr>
          <p:cNvSpPr>
            <a:spLocks noGrp="1"/>
          </p:cNvSpPr>
          <p:nvPr>
            <p:ph type="title"/>
          </p:nvPr>
        </p:nvSpPr>
        <p:spPr>
          <a:xfrm>
            <a:off x="1141412" y="327514"/>
            <a:ext cx="9905998" cy="966714"/>
          </a:xfrm>
        </p:spPr>
        <p:txBody>
          <a:bodyPr>
            <a:normAutofit/>
          </a:bodyPr>
          <a:lstStyle/>
          <a:p>
            <a:r>
              <a:rPr lang="en-US" sz="3200" b="1" cap="none" dirty="0">
                <a:ln w="9525">
                  <a:solidFill>
                    <a:schemeClr val="bg1"/>
                  </a:solidFill>
                  <a:prstDash val="solid"/>
                </a:ln>
                <a:effectLst>
                  <a:outerShdw blurRad="12700" dist="38100" dir="2700000" algn="tl" rotWithShape="0">
                    <a:schemeClr val="bg1">
                      <a:lumMod val="50000"/>
                    </a:schemeClr>
                  </a:outerShdw>
                </a:effectLst>
              </a:rPr>
              <a:t>Data need to be enclosed by crop buyer for registration</a:t>
            </a:r>
            <a:endParaRPr lang="en-IN" sz="3200" dirty="0"/>
          </a:p>
        </p:txBody>
      </p:sp>
      <p:sp>
        <p:nvSpPr>
          <p:cNvPr id="3" name="Content Placeholder 2">
            <a:extLst>
              <a:ext uri="{FF2B5EF4-FFF2-40B4-BE49-F238E27FC236}">
                <a16:creationId xmlns:a16="http://schemas.microsoft.com/office/drawing/2014/main" id="{B36DA13B-4239-4022-829F-5D3C135B1472}"/>
              </a:ext>
            </a:extLst>
          </p:cNvPr>
          <p:cNvSpPr>
            <a:spLocks noGrp="1"/>
          </p:cNvSpPr>
          <p:nvPr>
            <p:ph idx="1"/>
          </p:nvPr>
        </p:nvSpPr>
        <p:spPr>
          <a:xfrm>
            <a:off x="1141412" y="1139483"/>
            <a:ext cx="9905999" cy="5613009"/>
          </a:xfrm>
        </p:spPr>
        <p:txBody>
          <a:bodyPr>
            <a:noAutofit/>
          </a:bodyPr>
          <a:lstStyle/>
          <a:p>
            <a:r>
              <a:rPr lang="en-US" sz="1000" b="1" dirty="0">
                <a:highlight>
                  <a:srgbClr val="FF00FF"/>
                </a:highlight>
                <a:latin typeface="Verdana" panose="020B0604030504040204" pitchFamily="34" charset="0"/>
                <a:ea typeface="Verdana" panose="020B0604030504040204" pitchFamily="34" charset="0"/>
              </a:rPr>
              <a:t>Name of the buyer:</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Crop buyer I’d:</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Name of the company:</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Company registration no:</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Address:</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Phone number:</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Aadhar card:</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Crop name:</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Required quantity:</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Bag quantity:</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Quality:</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Quality based amount:</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Cost:</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Payment method:</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Transportation:</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Transportation payment:</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Empty bags cost:</a:t>
            </a:r>
            <a:endParaRPr lang="en-IN" sz="1000" dirty="0">
              <a:highlight>
                <a:srgbClr val="FF00FF"/>
              </a:highlight>
              <a:latin typeface="Verdana" panose="020B0604030504040204" pitchFamily="34" charset="0"/>
              <a:ea typeface="Verdana" panose="020B0604030504040204" pitchFamily="34" charset="0"/>
            </a:endParaRPr>
          </a:p>
          <a:p>
            <a:r>
              <a:rPr lang="en-US" sz="1000" b="1" dirty="0">
                <a:highlight>
                  <a:srgbClr val="FF00FF"/>
                </a:highlight>
                <a:latin typeface="Verdana" panose="020B0604030504040204" pitchFamily="34" charset="0"/>
                <a:ea typeface="Verdana" panose="020B0604030504040204" pitchFamily="34" charset="0"/>
              </a:rPr>
              <a:t>Labour cost:</a:t>
            </a:r>
            <a:endParaRPr lang="en-IN" sz="1000" dirty="0">
              <a:highlight>
                <a:srgbClr val="FF00FF"/>
              </a:highlight>
              <a:latin typeface="Verdana" panose="020B0604030504040204" pitchFamily="34" charset="0"/>
              <a:ea typeface="Verdana" panose="020B0604030504040204" pitchFamily="34" charset="0"/>
            </a:endParaRPr>
          </a:p>
          <a:p>
            <a:endParaRPr lang="en-IN" sz="1000" dirty="0">
              <a:highlight>
                <a:srgbClr val="FF00FF"/>
              </a:highligh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0322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B89A-C93A-4277-87DD-98663988A428}"/>
              </a:ext>
            </a:extLst>
          </p:cNvPr>
          <p:cNvSpPr>
            <a:spLocks noGrp="1"/>
          </p:cNvSpPr>
          <p:nvPr>
            <p:ph type="title"/>
          </p:nvPr>
        </p:nvSpPr>
        <p:spPr>
          <a:xfrm>
            <a:off x="1141412" y="365299"/>
            <a:ext cx="9905998" cy="802319"/>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Crop Seller</a:t>
            </a:r>
            <a:endParaRPr lang="en-IN" dirty="0"/>
          </a:p>
        </p:txBody>
      </p:sp>
      <p:sp>
        <p:nvSpPr>
          <p:cNvPr id="3" name="Content Placeholder 2">
            <a:extLst>
              <a:ext uri="{FF2B5EF4-FFF2-40B4-BE49-F238E27FC236}">
                <a16:creationId xmlns:a16="http://schemas.microsoft.com/office/drawing/2014/main" id="{8E6109B9-68F2-4D89-8E6E-0478E27AE92D}"/>
              </a:ext>
            </a:extLst>
          </p:cNvPr>
          <p:cNvSpPr>
            <a:spLocks noGrp="1"/>
          </p:cNvSpPr>
          <p:nvPr>
            <p:ph idx="1"/>
          </p:nvPr>
        </p:nvSpPr>
        <p:spPr>
          <a:xfrm>
            <a:off x="1141412" y="1392702"/>
            <a:ext cx="9905999" cy="5233181"/>
          </a:xfrm>
        </p:spPr>
        <p:txBody>
          <a:bodyPr>
            <a:normAutofit lnSpcReduction="10000"/>
          </a:bodyPr>
          <a:lstStyle/>
          <a:p>
            <a:r>
              <a:rPr lang="en-US" b="1" dirty="0"/>
              <a:t>Location selection                  State - District – Mandal – CenterPoint</a:t>
            </a:r>
            <a:endParaRPr lang="en-IN" dirty="0"/>
          </a:p>
          <a:p>
            <a:r>
              <a:rPr lang="en-US" b="1" dirty="0"/>
              <a:t>Crop selection                       Fruits – Cereals – Grains - Dairy farm – Poultry- Aqua pond – Commercial crops</a:t>
            </a:r>
          </a:p>
          <a:p>
            <a:r>
              <a:rPr lang="en-US" b="1" dirty="0"/>
              <a:t>Registration Process             Farmer will register on our website with the help of center points by giving all the required data like</a:t>
            </a:r>
          </a:p>
          <a:p>
            <a:r>
              <a:rPr lang="en-US" b="1" dirty="0"/>
              <a:t>Appearance on web site </a:t>
            </a:r>
            <a:endParaRPr lang="en-IN" dirty="0"/>
          </a:p>
          <a:p>
            <a:pPr>
              <a:buFont typeface="Wingdings" panose="05000000000000000000" pitchFamily="2" charset="2"/>
              <a:buChar char="Ø"/>
            </a:pPr>
            <a:r>
              <a:rPr lang="en-US" b="1" dirty="0">
                <a:solidFill>
                  <a:schemeClr val="tx2">
                    <a:lumMod val="60000"/>
                    <a:lumOff val="40000"/>
                  </a:schemeClr>
                </a:solidFill>
                <a:highlight>
                  <a:srgbClr val="FF00FF"/>
                </a:highlight>
              </a:rPr>
              <a:t> </a:t>
            </a:r>
            <a:r>
              <a:rPr lang="en-US" b="1" dirty="0">
                <a:highlight>
                  <a:srgbClr val="FF00FF"/>
                </a:highlight>
              </a:rPr>
              <a:t>Name of the crop</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highlight>
                  <a:srgbClr val="FF00FF"/>
                </a:highlight>
              </a:rPr>
              <a:t>Quality</a:t>
            </a:r>
          </a:p>
          <a:p>
            <a:pPr>
              <a:buFont typeface="Wingdings" panose="05000000000000000000" pitchFamily="2" charset="2"/>
              <a:buChar char="Ø"/>
            </a:pPr>
            <a:r>
              <a:rPr lang="en-US" b="1" dirty="0">
                <a:highlight>
                  <a:srgbClr val="FF00FF"/>
                </a:highlight>
              </a:rPr>
              <a:t>Quantity</a:t>
            </a:r>
          </a:p>
          <a:p>
            <a:pPr>
              <a:buFont typeface="Wingdings" panose="05000000000000000000" pitchFamily="2" charset="2"/>
              <a:buChar char="Ø"/>
            </a:pPr>
            <a:r>
              <a:rPr lang="en-US" b="1" dirty="0">
                <a:solidFill>
                  <a:schemeClr val="tx2">
                    <a:lumMod val="60000"/>
                    <a:lumOff val="40000"/>
                  </a:schemeClr>
                </a:solidFill>
                <a:highlight>
                  <a:srgbClr val="FF00FF"/>
                </a:highlight>
              </a:rPr>
              <a:t>Contact center</a:t>
            </a:r>
            <a:endParaRPr lang="en-IN" dirty="0">
              <a:solidFill>
                <a:schemeClr val="tx2">
                  <a:lumMod val="60000"/>
                  <a:lumOff val="40000"/>
                </a:schemeClr>
              </a:solidFill>
              <a:highlight>
                <a:srgbClr val="FF00FF"/>
              </a:highlight>
            </a:endParaRPr>
          </a:p>
        </p:txBody>
      </p:sp>
      <p:sp>
        <p:nvSpPr>
          <p:cNvPr id="5" name="Arrow: Right 4">
            <a:extLst>
              <a:ext uri="{FF2B5EF4-FFF2-40B4-BE49-F238E27FC236}">
                <a16:creationId xmlns:a16="http://schemas.microsoft.com/office/drawing/2014/main" id="{FFDDF283-6618-42F2-813A-7C172F1B16C0}"/>
              </a:ext>
            </a:extLst>
          </p:cNvPr>
          <p:cNvSpPr/>
          <p:nvPr/>
        </p:nvSpPr>
        <p:spPr>
          <a:xfrm>
            <a:off x="4248456" y="1510875"/>
            <a:ext cx="618978" cy="2808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DA5B3C6D-0ACE-406D-B0AD-3A939B8E4E85}"/>
              </a:ext>
            </a:extLst>
          </p:cNvPr>
          <p:cNvSpPr/>
          <p:nvPr/>
        </p:nvSpPr>
        <p:spPr>
          <a:xfrm>
            <a:off x="4192191" y="2101505"/>
            <a:ext cx="618978" cy="29776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52B9FAEC-CDAA-4FFC-9143-B577CA4514BB}"/>
              </a:ext>
            </a:extLst>
          </p:cNvPr>
          <p:cNvSpPr/>
          <p:nvPr/>
        </p:nvSpPr>
        <p:spPr>
          <a:xfrm>
            <a:off x="4248456" y="2959192"/>
            <a:ext cx="618978" cy="29776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2847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C6B7-5CC2-4028-8340-2B5172FD5D6F}"/>
              </a:ext>
            </a:extLst>
          </p:cNvPr>
          <p:cNvSpPr>
            <a:spLocks noGrp="1"/>
          </p:cNvSpPr>
          <p:nvPr>
            <p:ph type="title"/>
          </p:nvPr>
        </p:nvSpPr>
        <p:spPr>
          <a:xfrm>
            <a:off x="1141412" y="327514"/>
            <a:ext cx="9905998" cy="840104"/>
          </a:xfrm>
        </p:spPr>
        <p:txBody>
          <a:bodyPr>
            <a:normAutofit/>
          </a:bodyPr>
          <a:lstStyle/>
          <a:p>
            <a:r>
              <a:rPr lang="en-US" sz="3200" b="1" cap="none" dirty="0">
                <a:ln w="9525">
                  <a:solidFill>
                    <a:schemeClr val="bg1"/>
                  </a:solidFill>
                  <a:prstDash val="solid"/>
                </a:ln>
                <a:effectLst>
                  <a:outerShdw blurRad="12700" dist="38100" dir="2700000" algn="tl" rotWithShape="0">
                    <a:schemeClr val="bg1">
                      <a:lumMod val="50000"/>
                    </a:schemeClr>
                  </a:outerShdw>
                </a:effectLst>
              </a:rPr>
              <a:t>Data need to be enclosed by crop seller for registration</a:t>
            </a:r>
            <a:endParaRPr lang="en-IN" sz="3200" dirty="0"/>
          </a:p>
        </p:txBody>
      </p:sp>
      <p:sp>
        <p:nvSpPr>
          <p:cNvPr id="3" name="Content Placeholder 2">
            <a:extLst>
              <a:ext uri="{FF2B5EF4-FFF2-40B4-BE49-F238E27FC236}">
                <a16:creationId xmlns:a16="http://schemas.microsoft.com/office/drawing/2014/main" id="{C02C999D-9046-4260-8553-3821681F9607}"/>
              </a:ext>
            </a:extLst>
          </p:cNvPr>
          <p:cNvSpPr>
            <a:spLocks noGrp="1"/>
          </p:cNvSpPr>
          <p:nvPr>
            <p:ph idx="1"/>
          </p:nvPr>
        </p:nvSpPr>
        <p:spPr>
          <a:xfrm>
            <a:off x="1141412" y="1167618"/>
            <a:ext cx="9905999" cy="5362868"/>
          </a:xfrm>
        </p:spPr>
        <p:txBody>
          <a:bodyPr>
            <a:normAutofit fontScale="92500" lnSpcReduction="20000"/>
          </a:bodyPr>
          <a:lstStyle/>
          <a:p>
            <a:r>
              <a:rPr lang="en-IN" dirty="0"/>
              <a:t>Appearance on web site</a:t>
            </a:r>
          </a:p>
          <a:p>
            <a:endParaRPr lang="en-IN" dirty="0"/>
          </a:p>
          <a:p>
            <a:pPr>
              <a:buFont typeface="Wingdings" panose="05000000000000000000" pitchFamily="2" charset="2"/>
              <a:buChar char="Ø"/>
            </a:pPr>
            <a:r>
              <a:rPr lang="en-US" b="1" dirty="0">
                <a:solidFill>
                  <a:schemeClr val="tx2">
                    <a:lumMod val="60000"/>
                    <a:lumOff val="40000"/>
                  </a:schemeClr>
                </a:solidFill>
                <a:highlight>
                  <a:srgbClr val="FF00FF"/>
                </a:highlight>
              </a:rPr>
              <a:t> </a:t>
            </a:r>
            <a:r>
              <a:rPr lang="en-US" b="1" dirty="0">
                <a:highlight>
                  <a:srgbClr val="FF00FF"/>
                </a:highlight>
              </a:rPr>
              <a:t>Name of the farmer</a:t>
            </a:r>
            <a:endParaRPr lang="en-IN" dirty="0">
              <a:solidFill>
                <a:schemeClr val="tx2">
                  <a:lumMod val="60000"/>
                  <a:lumOff val="40000"/>
                </a:schemeClr>
              </a:solidFill>
              <a:highlight>
                <a:srgbClr val="FF00FF"/>
              </a:highlight>
            </a:endParaRPr>
          </a:p>
          <a:p>
            <a:pPr>
              <a:buFont typeface="Wingdings" panose="05000000000000000000" pitchFamily="2" charset="2"/>
              <a:buChar char="Ø"/>
            </a:pPr>
            <a:r>
              <a:rPr lang="en-US" b="1" dirty="0">
                <a:highlight>
                  <a:srgbClr val="FF00FF"/>
                </a:highlight>
              </a:rPr>
              <a:t>Address</a:t>
            </a:r>
          </a:p>
          <a:p>
            <a:pPr>
              <a:buFont typeface="Wingdings" panose="05000000000000000000" pitchFamily="2" charset="2"/>
              <a:buChar char="Ø"/>
            </a:pPr>
            <a:r>
              <a:rPr lang="en-US" b="1" dirty="0">
                <a:highlight>
                  <a:srgbClr val="FF00FF"/>
                </a:highlight>
              </a:rPr>
              <a:t>Phone number</a:t>
            </a:r>
          </a:p>
          <a:p>
            <a:pPr>
              <a:buFont typeface="Wingdings" panose="05000000000000000000" pitchFamily="2" charset="2"/>
              <a:buChar char="Ø"/>
            </a:pPr>
            <a:r>
              <a:rPr lang="en-US" b="1" dirty="0">
                <a:highlight>
                  <a:srgbClr val="FF00FF"/>
                </a:highlight>
              </a:rPr>
              <a:t>Aadhar number</a:t>
            </a:r>
          </a:p>
          <a:p>
            <a:pPr>
              <a:buFont typeface="Wingdings" panose="05000000000000000000" pitchFamily="2" charset="2"/>
              <a:buChar char="Ø"/>
            </a:pPr>
            <a:r>
              <a:rPr lang="en-US" b="1" dirty="0">
                <a:highlight>
                  <a:srgbClr val="FF00FF"/>
                </a:highlight>
              </a:rPr>
              <a:t>Name of crop</a:t>
            </a:r>
          </a:p>
          <a:p>
            <a:pPr>
              <a:buFont typeface="Wingdings" panose="05000000000000000000" pitchFamily="2" charset="2"/>
              <a:buChar char="Ø"/>
            </a:pPr>
            <a:r>
              <a:rPr lang="en-US" b="1" dirty="0">
                <a:highlight>
                  <a:srgbClr val="FF00FF"/>
                </a:highlight>
              </a:rPr>
              <a:t>Acer’s of Land cultivated</a:t>
            </a:r>
          </a:p>
          <a:p>
            <a:pPr>
              <a:buFont typeface="Wingdings" panose="05000000000000000000" pitchFamily="2" charset="2"/>
              <a:buChar char="Ø"/>
            </a:pPr>
            <a:r>
              <a:rPr lang="en-US" b="1" dirty="0">
                <a:highlight>
                  <a:srgbClr val="FF00FF"/>
                </a:highlight>
              </a:rPr>
              <a:t>Quality</a:t>
            </a:r>
          </a:p>
          <a:p>
            <a:pPr>
              <a:buFont typeface="Wingdings" panose="05000000000000000000" pitchFamily="2" charset="2"/>
              <a:buChar char="Ø"/>
            </a:pPr>
            <a:r>
              <a:rPr lang="en-US" b="1" dirty="0">
                <a:highlight>
                  <a:srgbClr val="FF00FF"/>
                </a:highlight>
              </a:rPr>
              <a:t>Quantity</a:t>
            </a:r>
          </a:p>
          <a:p>
            <a:pPr>
              <a:buFont typeface="Wingdings" panose="05000000000000000000" pitchFamily="2" charset="2"/>
              <a:buChar char="Ø"/>
            </a:pPr>
            <a:r>
              <a:rPr lang="en-US" b="1" dirty="0">
                <a:highlight>
                  <a:srgbClr val="FF00FF"/>
                </a:highlight>
              </a:rPr>
              <a:t>Land Mark</a:t>
            </a:r>
          </a:p>
          <a:p>
            <a:pPr marL="0" indent="0">
              <a:buNone/>
            </a:pPr>
            <a:endParaRPr lang="en-IN" dirty="0"/>
          </a:p>
        </p:txBody>
      </p:sp>
    </p:spTree>
    <p:extLst>
      <p:ext uri="{BB962C8B-B14F-4D97-AF65-F5344CB8AC3E}">
        <p14:creationId xmlns:p14="http://schemas.microsoft.com/office/powerpoint/2010/main" val="4009842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171A-18FB-4DC4-9B34-C72F4324E466}"/>
              </a:ext>
            </a:extLst>
          </p:cNvPr>
          <p:cNvSpPr>
            <a:spLocks noGrp="1"/>
          </p:cNvSpPr>
          <p:nvPr>
            <p:ph type="title"/>
          </p:nvPr>
        </p:nvSpPr>
        <p:spPr>
          <a:xfrm>
            <a:off x="1141413" y="327514"/>
            <a:ext cx="9905998" cy="840104"/>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Agriculture land lease</a:t>
            </a:r>
            <a:endParaRPr lang="en-IN" dirty="0"/>
          </a:p>
        </p:txBody>
      </p:sp>
      <p:sp>
        <p:nvSpPr>
          <p:cNvPr id="3" name="Content Placeholder 2">
            <a:extLst>
              <a:ext uri="{FF2B5EF4-FFF2-40B4-BE49-F238E27FC236}">
                <a16:creationId xmlns:a16="http://schemas.microsoft.com/office/drawing/2014/main" id="{B644CCB9-BB51-4DB3-B458-6FA0F31C1978}"/>
              </a:ext>
            </a:extLst>
          </p:cNvPr>
          <p:cNvSpPr>
            <a:spLocks noGrp="1"/>
          </p:cNvSpPr>
          <p:nvPr>
            <p:ph idx="1"/>
          </p:nvPr>
        </p:nvSpPr>
        <p:spPr>
          <a:xfrm>
            <a:off x="1141412" y="1167618"/>
            <a:ext cx="9905999" cy="5233182"/>
          </a:xfrm>
        </p:spPr>
        <p:txBody>
          <a:bodyPr>
            <a:normAutofit fontScale="85000" lnSpcReduction="20000"/>
          </a:bodyPr>
          <a:lstStyle/>
          <a:p>
            <a:r>
              <a:rPr lang="en-US" b="1" dirty="0"/>
              <a:t>Location selection                 State - District – Mandal – CenterPoint</a:t>
            </a:r>
            <a:endParaRPr lang="en-IN" dirty="0"/>
          </a:p>
          <a:p>
            <a:r>
              <a:rPr lang="en-US" b="1" dirty="0"/>
              <a:t>Crop selection                       Land – Poultry sheds – Aqua ponds – Dairy farm</a:t>
            </a:r>
          </a:p>
          <a:p>
            <a:r>
              <a:rPr lang="en-US" b="1" dirty="0"/>
              <a:t>Registration Process             Farmer will register on our website with the help of center points by giving all the required data like</a:t>
            </a:r>
          </a:p>
          <a:p>
            <a:r>
              <a:rPr lang="en-US" b="1" dirty="0"/>
              <a:t>Appearance on web site:</a:t>
            </a:r>
          </a:p>
          <a:p>
            <a:r>
              <a:rPr lang="en-US" b="1" dirty="0">
                <a:highlight>
                  <a:srgbClr val="FF00FF"/>
                </a:highlight>
              </a:rPr>
              <a:t>Name of the farmer:</a:t>
            </a:r>
            <a:endParaRPr lang="en-IN" dirty="0">
              <a:highlight>
                <a:srgbClr val="FF00FF"/>
              </a:highlight>
            </a:endParaRPr>
          </a:p>
          <a:p>
            <a:r>
              <a:rPr lang="en-US" b="1" dirty="0">
                <a:highlight>
                  <a:srgbClr val="FF00FF"/>
                </a:highlight>
              </a:rPr>
              <a:t>Land type:</a:t>
            </a:r>
            <a:endParaRPr lang="en-IN" dirty="0">
              <a:highlight>
                <a:srgbClr val="FF00FF"/>
              </a:highlight>
            </a:endParaRPr>
          </a:p>
          <a:p>
            <a:r>
              <a:rPr lang="en-US" b="1" dirty="0">
                <a:highlight>
                  <a:srgbClr val="FF00FF"/>
                </a:highlight>
              </a:rPr>
              <a:t>Acer’s:</a:t>
            </a:r>
            <a:endParaRPr lang="en-IN" dirty="0">
              <a:highlight>
                <a:srgbClr val="FF00FF"/>
              </a:highlight>
            </a:endParaRPr>
          </a:p>
          <a:p>
            <a:r>
              <a:rPr lang="en-US" b="1" dirty="0">
                <a:highlight>
                  <a:srgbClr val="FF00FF"/>
                </a:highlight>
              </a:rPr>
              <a:t>Cost per Acer:</a:t>
            </a:r>
            <a:endParaRPr lang="en-IN" dirty="0">
              <a:highlight>
                <a:srgbClr val="FF00FF"/>
              </a:highlight>
            </a:endParaRPr>
          </a:p>
          <a:p>
            <a:r>
              <a:rPr lang="en-US" b="1" dirty="0">
                <a:highlight>
                  <a:srgbClr val="FF00FF"/>
                </a:highlight>
              </a:rPr>
              <a:t>Time period:</a:t>
            </a:r>
            <a:endParaRPr lang="en-IN" dirty="0">
              <a:highlight>
                <a:srgbClr val="FF00FF"/>
              </a:highlight>
            </a:endParaRPr>
          </a:p>
          <a:p>
            <a:r>
              <a:rPr lang="en-US" b="1" dirty="0">
                <a:highlight>
                  <a:srgbClr val="FF00FF"/>
                </a:highlight>
              </a:rPr>
              <a:t>Total amount:</a:t>
            </a:r>
            <a:endParaRPr lang="en-IN" dirty="0">
              <a:highlight>
                <a:srgbClr val="FF00FF"/>
              </a:highlight>
            </a:endParaRPr>
          </a:p>
          <a:p>
            <a:r>
              <a:rPr lang="en-US" b="1" dirty="0">
                <a:highlight>
                  <a:srgbClr val="FF00FF"/>
                </a:highlight>
              </a:rPr>
              <a:t>Contact Center Mobile number:</a:t>
            </a:r>
            <a:endParaRPr lang="en-IN" dirty="0">
              <a:highlight>
                <a:srgbClr val="FF00FF"/>
              </a:highlight>
            </a:endParaRPr>
          </a:p>
          <a:p>
            <a:endParaRPr lang="en-IN" dirty="0"/>
          </a:p>
        </p:txBody>
      </p:sp>
      <p:sp>
        <p:nvSpPr>
          <p:cNvPr id="5" name="Arrow: Right 4">
            <a:extLst>
              <a:ext uri="{FF2B5EF4-FFF2-40B4-BE49-F238E27FC236}">
                <a16:creationId xmlns:a16="http://schemas.microsoft.com/office/drawing/2014/main" id="{8AA15DC8-509D-4661-BCD6-B7B450E0D721}"/>
              </a:ext>
            </a:extLst>
          </p:cNvPr>
          <p:cNvSpPr/>
          <p:nvPr/>
        </p:nvSpPr>
        <p:spPr>
          <a:xfrm>
            <a:off x="3770148" y="1237466"/>
            <a:ext cx="618978" cy="2808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3ED3455F-7E37-4594-9F77-1BED6C64891F}"/>
              </a:ext>
            </a:extLst>
          </p:cNvPr>
          <p:cNvSpPr/>
          <p:nvPr/>
        </p:nvSpPr>
        <p:spPr>
          <a:xfrm>
            <a:off x="3784216" y="1684175"/>
            <a:ext cx="618978" cy="2808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ED2A037F-DE61-4268-99D6-F280A5211034}"/>
              </a:ext>
            </a:extLst>
          </p:cNvPr>
          <p:cNvSpPr/>
          <p:nvPr/>
        </p:nvSpPr>
        <p:spPr>
          <a:xfrm>
            <a:off x="3784228" y="2074843"/>
            <a:ext cx="618978" cy="2808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0202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C211-54F5-4892-B806-A61E16292CCC}"/>
              </a:ext>
            </a:extLst>
          </p:cNvPr>
          <p:cNvSpPr>
            <a:spLocks noGrp="1"/>
          </p:cNvSpPr>
          <p:nvPr>
            <p:ph type="title"/>
          </p:nvPr>
        </p:nvSpPr>
        <p:spPr>
          <a:xfrm>
            <a:off x="1141412" y="327514"/>
            <a:ext cx="9905998" cy="910443"/>
          </a:xfrm>
        </p:spPr>
        <p:txBody>
          <a:bodyPr>
            <a:normAutofit/>
          </a:bodyPr>
          <a:lstStyle/>
          <a:p>
            <a:r>
              <a:rPr lang="en-US" sz="2800" b="1" cap="none" dirty="0">
                <a:ln w="9525">
                  <a:solidFill>
                    <a:schemeClr val="bg1"/>
                  </a:solidFill>
                  <a:prstDash val="solid"/>
                </a:ln>
                <a:effectLst>
                  <a:outerShdw blurRad="12700" dist="38100" dir="2700000" algn="tl" rotWithShape="0">
                    <a:schemeClr val="bg1">
                      <a:lumMod val="50000"/>
                    </a:schemeClr>
                  </a:outerShdw>
                </a:effectLst>
              </a:rPr>
              <a:t>Data need to be enclosed for agriculture land lease registration</a:t>
            </a:r>
            <a:endParaRPr lang="en-IN" sz="2800" dirty="0"/>
          </a:p>
        </p:txBody>
      </p:sp>
      <p:sp>
        <p:nvSpPr>
          <p:cNvPr id="3" name="Content Placeholder 2">
            <a:extLst>
              <a:ext uri="{FF2B5EF4-FFF2-40B4-BE49-F238E27FC236}">
                <a16:creationId xmlns:a16="http://schemas.microsoft.com/office/drawing/2014/main" id="{D527BF4D-D24F-49BD-9481-09496DB59D23}"/>
              </a:ext>
            </a:extLst>
          </p:cNvPr>
          <p:cNvSpPr>
            <a:spLocks noGrp="1"/>
          </p:cNvSpPr>
          <p:nvPr>
            <p:ph idx="1"/>
          </p:nvPr>
        </p:nvSpPr>
        <p:spPr>
          <a:xfrm>
            <a:off x="1141412" y="1237956"/>
            <a:ext cx="9905999" cy="5292529"/>
          </a:xfrm>
        </p:spPr>
        <p:txBody>
          <a:bodyPr>
            <a:normAutofit fontScale="62500" lnSpcReduction="20000"/>
          </a:bodyPr>
          <a:lstStyle/>
          <a:p>
            <a:r>
              <a:rPr lang="en-US" b="1" dirty="0">
                <a:latin typeface="Verdana" panose="020B0604030504040204" pitchFamily="34" charset="0"/>
                <a:ea typeface="Verdana" panose="020B0604030504040204" pitchFamily="34" charset="0"/>
              </a:rPr>
              <a:t>Name of the land owner:</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Address:</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Mobile number:</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Aadhar number:</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Land Mark:</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Acer’s:</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Cost per Acer:</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Time period:</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Total amount:</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Soil type: black, Red, Light green Sand, Laterite, Stone soil</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Preferred crops:</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Water sources: Bore with Motor, Pump set, River, Canal, Lake, Pond, Rain</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Motor facilities: 7 ½ horse power</a:t>
            </a:r>
            <a:r>
              <a:rPr lang="en-IN" dirty="0">
                <a:latin typeface="Verdana" panose="020B0604030504040204" pitchFamily="34" charset="0"/>
                <a:ea typeface="Verdana" panose="020B0604030504040204" pitchFamily="34" charset="0"/>
              </a:rPr>
              <a:t> or </a:t>
            </a:r>
            <a:r>
              <a:rPr lang="en-US" b="1" dirty="0">
                <a:latin typeface="Verdana" panose="020B0604030504040204" pitchFamily="34" charset="0"/>
                <a:ea typeface="Verdana" panose="020B0604030504040204" pitchFamily="34" charset="0"/>
              </a:rPr>
              <a:t>10 hp or 12 ½ hp</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Climatic conditions:</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6481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8A8C-FD88-4D82-8128-A2C06CAE59DB}"/>
              </a:ext>
            </a:extLst>
          </p:cNvPr>
          <p:cNvSpPr>
            <a:spLocks noGrp="1"/>
          </p:cNvSpPr>
          <p:nvPr>
            <p:ph type="title"/>
          </p:nvPr>
        </p:nvSpPr>
        <p:spPr>
          <a:xfrm>
            <a:off x="1141413" y="618518"/>
            <a:ext cx="9905998" cy="816387"/>
          </a:xfrm>
        </p:spPr>
        <p:txBody>
          <a:bodyPr/>
          <a:lstStyle/>
          <a:p>
            <a:r>
              <a:rPr lang="en-US" b="1" cap="none" dirty="0" err="1">
                <a:ln w="9525">
                  <a:solidFill>
                    <a:schemeClr val="bg1"/>
                  </a:solidFill>
                  <a:prstDash val="solid"/>
                </a:ln>
                <a:effectLst>
                  <a:outerShdw blurRad="12700" dist="38100" dir="2700000" algn="tl" rotWithShape="0">
                    <a:schemeClr val="bg1">
                      <a:lumMod val="50000"/>
                    </a:schemeClr>
                  </a:outerShdw>
                </a:effectLst>
              </a:rPr>
              <a:t>Labours</a:t>
            </a:r>
            <a:endParaRPr lang="en-IN" dirty="0"/>
          </a:p>
        </p:txBody>
      </p:sp>
      <p:sp>
        <p:nvSpPr>
          <p:cNvPr id="3" name="Content Placeholder 2">
            <a:extLst>
              <a:ext uri="{FF2B5EF4-FFF2-40B4-BE49-F238E27FC236}">
                <a16:creationId xmlns:a16="http://schemas.microsoft.com/office/drawing/2014/main" id="{C8D85A3C-D65B-4156-86EA-9C71562DF29A}"/>
              </a:ext>
            </a:extLst>
          </p:cNvPr>
          <p:cNvSpPr>
            <a:spLocks noGrp="1"/>
          </p:cNvSpPr>
          <p:nvPr>
            <p:ph idx="1"/>
          </p:nvPr>
        </p:nvSpPr>
        <p:spPr>
          <a:xfrm>
            <a:off x="1235365" y="1658142"/>
            <a:ext cx="9905999" cy="4581340"/>
          </a:xfrm>
        </p:spPr>
        <p:txBody>
          <a:bodyPr>
            <a:normAutofit fontScale="85000" lnSpcReduction="20000"/>
          </a:bodyPr>
          <a:lstStyle/>
          <a:p>
            <a:r>
              <a:rPr lang="en-US" b="1" dirty="0"/>
              <a:t>Location selection                 State - District – Mandal – CenterPoint</a:t>
            </a:r>
            <a:endParaRPr lang="en-IN" dirty="0"/>
          </a:p>
          <a:p>
            <a:r>
              <a:rPr lang="en-IN" b="1" dirty="0"/>
              <a:t>Appearance on web site:</a:t>
            </a:r>
          </a:p>
          <a:p>
            <a:r>
              <a:rPr lang="en-US" b="1" dirty="0">
                <a:highlight>
                  <a:srgbClr val="FF00FF"/>
                </a:highlight>
              </a:rPr>
              <a:t>Labour group name:</a:t>
            </a:r>
            <a:endParaRPr lang="en-IN" dirty="0">
              <a:highlight>
                <a:srgbClr val="FF00FF"/>
              </a:highlight>
            </a:endParaRPr>
          </a:p>
          <a:p>
            <a:r>
              <a:rPr lang="en-US" b="1" dirty="0">
                <a:highlight>
                  <a:srgbClr val="FF00FF"/>
                </a:highlight>
              </a:rPr>
              <a:t>Members:</a:t>
            </a:r>
            <a:endParaRPr lang="en-IN" dirty="0">
              <a:highlight>
                <a:srgbClr val="FF00FF"/>
              </a:highlight>
            </a:endParaRPr>
          </a:p>
          <a:p>
            <a:r>
              <a:rPr lang="en-US" b="1" dirty="0">
                <a:highlight>
                  <a:srgbClr val="FF00FF"/>
                </a:highlight>
              </a:rPr>
              <a:t>Place:</a:t>
            </a:r>
            <a:endParaRPr lang="en-IN" dirty="0">
              <a:highlight>
                <a:srgbClr val="FF00FF"/>
              </a:highlight>
            </a:endParaRPr>
          </a:p>
          <a:p>
            <a:r>
              <a:rPr lang="en-US" b="1" dirty="0">
                <a:highlight>
                  <a:srgbClr val="FF00FF"/>
                </a:highlight>
              </a:rPr>
              <a:t>Daily wage:</a:t>
            </a:r>
            <a:endParaRPr lang="en-IN" dirty="0">
              <a:highlight>
                <a:srgbClr val="FF00FF"/>
              </a:highlight>
            </a:endParaRPr>
          </a:p>
          <a:p>
            <a:r>
              <a:rPr lang="en-US" b="1" dirty="0">
                <a:highlight>
                  <a:srgbClr val="FF00FF"/>
                </a:highlight>
              </a:rPr>
              <a:t>Contact basic:</a:t>
            </a:r>
            <a:endParaRPr lang="en-IN" dirty="0">
              <a:highlight>
                <a:srgbClr val="FF00FF"/>
              </a:highlight>
            </a:endParaRPr>
          </a:p>
          <a:p>
            <a:r>
              <a:rPr lang="en-US" b="1" dirty="0">
                <a:highlight>
                  <a:srgbClr val="FF00FF"/>
                </a:highlight>
              </a:rPr>
              <a:t>Time period:</a:t>
            </a:r>
            <a:endParaRPr lang="en-IN" dirty="0">
              <a:highlight>
                <a:srgbClr val="FF00FF"/>
              </a:highlight>
            </a:endParaRPr>
          </a:p>
          <a:p>
            <a:r>
              <a:rPr lang="en-US" b="1" dirty="0">
                <a:highlight>
                  <a:srgbClr val="FF00FF"/>
                </a:highlight>
              </a:rPr>
              <a:t>Place of work:</a:t>
            </a:r>
            <a:endParaRPr lang="en-IN" dirty="0">
              <a:highlight>
                <a:srgbClr val="FF00FF"/>
              </a:highlight>
            </a:endParaRPr>
          </a:p>
          <a:p>
            <a:r>
              <a:rPr lang="en-US" b="1" dirty="0">
                <a:highlight>
                  <a:srgbClr val="FF00FF"/>
                </a:highlight>
              </a:rPr>
              <a:t>Center number:</a:t>
            </a:r>
            <a:endParaRPr lang="en-IN" dirty="0">
              <a:highlight>
                <a:srgbClr val="FF00FF"/>
              </a:highlight>
            </a:endParaRPr>
          </a:p>
          <a:p>
            <a:endParaRPr lang="en-IN" dirty="0"/>
          </a:p>
        </p:txBody>
      </p:sp>
      <p:sp>
        <p:nvSpPr>
          <p:cNvPr id="5" name="Arrow: Right 4">
            <a:extLst>
              <a:ext uri="{FF2B5EF4-FFF2-40B4-BE49-F238E27FC236}">
                <a16:creationId xmlns:a16="http://schemas.microsoft.com/office/drawing/2014/main" id="{562196AA-CBD4-459D-9475-DAC74781E72A}"/>
              </a:ext>
            </a:extLst>
          </p:cNvPr>
          <p:cNvSpPr/>
          <p:nvPr/>
        </p:nvSpPr>
        <p:spPr>
          <a:xfrm>
            <a:off x="3826419" y="1687631"/>
            <a:ext cx="618978" cy="35033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6724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A0C6-B4BB-4BCA-82CD-D0F4D6C2E133}"/>
              </a:ext>
            </a:extLst>
          </p:cNvPr>
          <p:cNvSpPr>
            <a:spLocks noGrp="1"/>
          </p:cNvSpPr>
          <p:nvPr>
            <p:ph type="title"/>
          </p:nvPr>
        </p:nvSpPr>
        <p:spPr>
          <a:xfrm>
            <a:off x="1143001" y="471269"/>
            <a:ext cx="9905998" cy="746048"/>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Data need to be enclosed for </a:t>
            </a:r>
            <a:r>
              <a:rPr lang="en-US" b="1" cap="none" dirty="0" err="1">
                <a:ln w="9525">
                  <a:solidFill>
                    <a:schemeClr val="bg1"/>
                  </a:solidFill>
                  <a:prstDash val="solid"/>
                </a:ln>
                <a:effectLst>
                  <a:outerShdw blurRad="12700" dist="38100" dir="2700000" algn="tl" rotWithShape="0">
                    <a:schemeClr val="bg1">
                      <a:lumMod val="50000"/>
                    </a:schemeClr>
                  </a:outerShdw>
                </a:effectLst>
              </a:rPr>
              <a:t>labour</a:t>
            </a:r>
            <a:r>
              <a:rPr lang="en-US" b="1" cap="none" dirty="0">
                <a:ln w="9525">
                  <a:solidFill>
                    <a:schemeClr val="bg1"/>
                  </a:solidFill>
                  <a:prstDash val="solid"/>
                </a:ln>
                <a:effectLst>
                  <a:outerShdw blurRad="12700" dist="38100" dir="2700000" algn="tl" rotWithShape="0">
                    <a:schemeClr val="bg1">
                      <a:lumMod val="50000"/>
                    </a:schemeClr>
                  </a:outerShdw>
                </a:effectLst>
              </a:rPr>
              <a:t> registration</a:t>
            </a:r>
            <a:endParaRPr lang="en-IN" dirty="0"/>
          </a:p>
        </p:txBody>
      </p:sp>
      <p:sp>
        <p:nvSpPr>
          <p:cNvPr id="3" name="Content Placeholder 2">
            <a:extLst>
              <a:ext uri="{FF2B5EF4-FFF2-40B4-BE49-F238E27FC236}">
                <a16:creationId xmlns:a16="http://schemas.microsoft.com/office/drawing/2014/main" id="{19B4DB5C-2F44-4063-AE52-4469941C887C}"/>
              </a:ext>
            </a:extLst>
          </p:cNvPr>
          <p:cNvSpPr>
            <a:spLocks noGrp="1"/>
          </p:cNvSpPr>
          <p:nvPr>
            <p:ph idx="1"/>
          </p:nvPr>
        </p:nvSpPr>
        <p:spPr>
          <a:xfrm>
            <a:off x="1143001" y="1406769"/>
            <a:ext cx="9905999" cy="5247249"/>
          </a:xfrm>
        </p:spPr>
        <p:txBody>
          <a:bodyPr>
            <a:noAutofit/>
          </a:bodyPr>
          <a:lstStyle/>
          <a:p>
            <a:r>
              <a:rPr lang="en-US" sz="1200" b="1" dirty="0">
                <a:latin typeface="Verdana" panose="020B0604030504040204" pitchFamily="34" charset="0"/>
                <a:ea typeface="Verdana" panose="020B0604030504040204" pitchFamily="34" charset="0"/>
              </a:rPr>
              <a:t>Labour’s group name:</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Address:</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Mobile number of group leader:</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Daily wage:</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Contract basis:</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Members in a group:</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Traveling places: preferred State:</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Across India:</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Policy:</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Work preference:</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Any work:</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Estimated period of work:</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Members adhere card proof’s:</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No objection certificate:</a:t>
            </a:r>
            <a:endParaRPr lang="en-IN" sz="1200"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Group photo:</a:t>
            </a:r>
            <a:endParaRPr lang="en-IN" sz="1200" dirty="0">
              <a:latin typeface="Verdana" panose="020B0604030504040204" pitchFamily="34" charset="0"/>
              <a:ea typeface="Verdana" panose="020B0604030504040204" pitchFamily="34" charset="0"/>
            </a:endParaRPr>
          </a:p>
          <a:p>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6162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7545-FA56-4C8F-AC33-717EAEAFEBAC}"/>
              </a:ext>
            </a:extLst>
          </p:cNvPr>
          <p:cNvSpPr>
            <a:spLocks noGrp="1"/>
          </p:cNvSpPr>
          <p:nvPr>
            <p:ph type="title"/>
          </p:nvPr>
        </p:nvSpPr>
        <p:spPr>
          <a:xfrm>
            <a:off x="1141412" y="348951"/>
            <a:ext cx="9905998" cy="563168"/>
          </a:xfrm>
        </p:spPr>
        <p:txBody>
          <a:bodyPr>
            <a:normAutofit fontScale="90000"/>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Tenders</a:t>
            </a:r>
            <a:endParaRPr lang="en-IN" dirty="0"/>
          </a:p>
        </p:txBody>
      </p:sp>
      <p:sp>
        <p:nvSpPr>
          <p:cNvPr id="3" name="Content Placeholder 2">
            <a:extLst>
              <a:ext uri="{FF2B5EF4-FFF2-40B4-BE49-F238E27FC236}">
                <a16:creationId xmlns:a16="http://schemas.microsoft.com/office/drawing/2014/main" id="{60D7C60E-8649-4C69-BE94-6745378977C2}"/>
              </a:ext>
            </a:extLst>
          </p:cNvPr>
          <p:cNvSpPr>
            <a:spLocks noGrp="1"/>
          </p:cNvSpPr>
          <p:nvPr>
            <p:ph idx="1"/>
          </p:nvPr>
        </p:nvSpPr>
        <p:spPr>
          <a:xfrm>
            <a:off x="1141412" y="1153550"/>
            <a:ext cx="10084606" cy="5233181"/>
          </a:xfrm>
        </p:spPr>
        <p:txBody>
          <a:bodyPr>
            <a:normAutofit fontScale="55000" lnSpcReduction="20000"/>
          </a:bodyPr>
          <a:lstStyle/>
          <a:p>
            <a:r>
              <a:rPr lang="en-US" b="1" dirty="0"/>
              <a:t>Location selection                 State - District – Mandal – CenterPoint</a:t>
            </a:r>
          </a:p>
          <a:p>
            <a:r>
              <a:rPr lang="en-US" b="1" dirty="0"/>
              <a:t>Appearance on website:</a:t>
            </a:r>
          </a:p>
          <a:p>
            <a:r>
              <a:rPr lang="en-US" b="1" dirty="0"/>
              <a:t>Appearance of farmers tenders on website</a:t>
            </a:r>
            <a:endParaRPr lang="en-IN" dirty="0"/>
          </a:p>
          <a:p>
            <a:r>
              <a:rPr lang="en-US" b="1" dirty="0">
                <a:highlight>
                  <a:srgbClr val="FF00FF"/>
                </a:highlight>
              </a:rPr>
              <a:t>Farmers group name:</a:t>
            </a:r>
            <a:endParaRPr lang="en-IN" dirty="0">
              <a:highlight>
                <a:srgbClr val="FF00FF"/>
              </a:highlight>
            </a:endParaRPr>
          </a:p>
          <a:p>
            <a:r>
              <a:rPr lang="en-US" b="1" dirty="0">
                <a:highlight>
                  <a:srgbClr val="FF00FF"/>
                </a:highlight>
              </a:rPr>
              <a:t>Land in Acer’s:</a:t>
            </a:r>
            <a:endParaRPr lang="en-IN" dirty="0">
              <a:highlight>
                <a:srgbClr val="FF00FF"/>
              </a:highlight>
            </a:endParaRPr>
          </a:p>
          <a:p>
            <a:r>
              <a:rPr lang="en-US" b="1" dirty="0">
                <a:highlight>
                  <a:srgbClr val="FF00FF"/>
                </a:highlight>
              </a:rPr>
              <a:t>Crop specific:</a:t>
            </a:r>
            <a:endParaRPr lang="en-IN" dirty="0">
              <a:highlight>
                <a:srgbClr val="FF00FF"/>
              </a:highlight>
            </a:endParaRPr>
          </a:p>
          <a:p>
            <a:r>
              <a:rPr lang="en-US" b="1" dirty="0">
                <a:highlight>
                  <a:srgbClr val="FF00FF"/>
                </a:highlight>
              </a:rPr>
              <a:t>Crop required</a:t>
            </a:r>
            <a:endParaRPr lang="en-IN" dirty="0">
              <a:highlight>
                <a:srgbClr val="FF00FF"/>
              </a:highlight>
            </a:endParaRPr>
          </a:p>
          <a:p>
            <a:r>
              <a:rPr lang="en-US" b="1" dirty="0">
                <a:highlight>
                  <a:srgbClr val="FF00FF"/>
                </a:highlight>
              </a:rPr>
              <a:t>Center Contact number:</a:t>
            </a:r>
          </a:p>
          <a:p>
            <a:r>
              <a:rPr lang="en-US" b="1" dirty="0"/>
              <a:t>Appearance of buyers or company tenders on website</a:t>
            </a:r>
            <a:endParaRPr lang="en-IN" dirty="0"/>
          </a:p>
          <a:p>
            <a:r>
              <a:rPr lang="en-US" b="1" dirty="0">
                <a:highlight>
                  <a:srgbClr val="FF00FF"/>
                </a:highlight>
              </a:rPr>
              <a:t>Name of the company:</a:t>
            </a:r>
            <a:endParaRPr lang="en-IN" dirty="0">
              <a:highlight>
                <a:srgbClr val="FF00FF"/>
              </a:highlight>
            </a:endParaRPr>
          </a:p>
          <a:p>
            <a:r>
              <a:rPr lang="en-US" b="1" dirty="0">
                <a:highlight>
                  <a:srgbClr val="FF00FF"/>
                </a:highlight>
              </a:rPr>
              <a:t>Name of the buyer:</a:t>
            </a:r>
            <a:endParaRPr lang="en-IN" dirty="0">
              <a:highlight>
                <a:srgbClr val="FF00FF"/>
              </a:highlight>
            </a:endParaRPr>
          </a:p>
          <a:p>
            <a:r>
              <a:rPr lang="en-US" b="1" dirty="0">
                <a:highlight>
                  <a:srgbClr val="FF00FF"/>
                </a:highlight>
              </a:rPr>
              <a:t>Acer’s:</a:t>
            </a:r>
            <a:endParaRPr lang="en-IN" dirty="0">
              <a:highlight>
                <a:srgbClr val="FF00FF"/>
              </a:highlight>
            </a:endParaRPr>
          </a:p>
          <a:p>
            <a:r>
              <a:rPr lang="en-US" b="1" dirty="0">
                <a:highlight>
                  <a:srgbClr val="FF00FF"/>
                </a:highlight>
              </a:rPr>
              <a:t>Quantity of bag:</a:t>
            </a:r>
            <a:endParaRPr lang="en-IN" dirty="0">
              <a:highlight>
                <a:srgbClr val="FF00FF"/>
              </a:highlight>
            </a:endParaRPr>
          </a:p>
          <a:p>
            <a:r>
              <a:rPr lang="en-US" b="1" dirty="0">
                <a:highlight>
                  <a:srgbClr val="FF00FF"/>
                </a:highlight>
              </a:rPr>
              <a:t>Quantity:</a:t>
            </a:r>
            <a:endParaRPr lang="en-IN" dirty="0">
              <a:highlight>
                <a:srgbClr val="FF00FF"/>
              </a:highlight>
            </a:endParaRPr>
          </a:p>
          <a:p>
            <a:r>
              <a:rPr lang="en-US" b="1" dirty="0">
                <a:highlight>
                  <a:srgbClr val="FF00FF"/>
                </a:highlight>
              </a:rPr>
              <a:t>Quality:</a:t>
            </a:r>
            <a:endParaRPr lang="en-IN" dirty="0">
              <a:highlight>
                <a:srgbClr val="FF00FF"/>
              </a:highlight>
            </a:endParaRPr>
          </a:p>
          <a:p>
            <a:r>
              <a:rPr lang="en-US" b="1" dirty="0">
                <a:highlight>
                  <a:srgbClr val="FF00FF"/>
                </a:highlight>
              </a:rPr>
              <a:t>Center Contact number:</a:t>
            </a:r>
            <a:endParaRPr lang="en-IN" dirty="0">
              <a:highlight>
                <a:srgbClr val="FF00FF"/>
              </a:highlight>
            </a:endParaRPr>
          </a:p>
          <a:p>
            <a:endParaRPr lang="en-IN" dirty="0">
              <a:highlight>
                <a:srgbClr val="FF00FF"/>
              </a:highlight>
            </a:endParaRPr>
          </a:p>
          <a:p>
            <a:endParaRPr lang="en-IN" dirty="0"/>
          </a:p>
        </p:txBody>
      </p:sp>
      <p:sp>
        <p:nvSpPr>
          <p:cNvPr id="5" name="Arrow: Right 4">
            <a:extLst>
              <a:ext uri="{FF2B5EF4-FFF2-40B4-BE49-F238E27FC236}">
                <a16:creationId xmlns:a16="http://schemas.microsoft.com/office/drawing/2014/main" id="{F465F2AE-B064-4211-8003-0C500A611E74}"/>
              </a:ext>
            </a:extLst>
          </p:cNvPr>
          <p:cNvSpPr/>
          <p:nvPr/>
        </p:nvSpPr>
        <p:spPr>
          <a:xfrm>
            <a:off x="2757276" y="1181687"/>
            <a:ext cx="562699" cy="23915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583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6D61-6FA1-49F4-9AC1-21027F140097}"/>
              </a:ext>
            </a:extLst>
          </p:cNvPr>
          <p:cNvSpPr>
            <a:spLocks noGrp="1"/>
          </p:cNvSpPr>
          <p:nvPr>
            <p:ph type="title"/>
          </p:nvPr>
        </p:nvSpPr>
        <p:spPr>
          <a:xfrm>
            <a:off x="1141412" y="292615"/>
            <a:ext cx="9905998" cy="774184"/>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Data need to be enclosed for Tenders</a:t>
            </a:r>
            <a:endParaRPr lang="en-IN" dirty="0"/>
          </a:p>
        </p:txBody>
      </p:sp>
      <p:sp>
        <p:nvSpPr>
          <p:cNvPr id="3" name="Content Placeholder 2">
            <a:extLst>
              <a:ext uri="{FF2B5EF4-FFF2-40B4-BE49-F238E27FC236}">
                <a16:creationId xmlns:a16="http://schemas.microsoft.com/office/drawing/2014/main" id="{3AE2C116-4483-4EA5-9206-2B01A3417195}"/>
              </a:ext>
            </a:extLst>
          </p:cNvPr>
          <p:cNvSpPr>
            <a:spLocks noGrp="1"/>
          </p:cNvSpPr>
          <p:nvPr>
            <p:ph idx="1"/>
          </p:nvPr>
        </p:nvSpPr>
        <p:spPr>
          <a:xfrm>
            <a:off x="1141411" y="1335086"/>
            <a:ext cx="10154946" cy="5230299"/>
          </a:xfrm>
        </p:spPr>
        <p:txBody>
          <a:bodyPr>
            <a:normAutofit fontScale="62500" lnSpcReduction="20000"/>
          </a:bodyPr>
          <a:lstStyle/>
          <a:p>
            <a:r>
              <a:rPr lang="en-US" b="1" dirty="0">
                <a:latin typeface="Verdana" panose="020B0604030504040204" pitchFamily="34" charset="0"/>
                <a:ea typeface="Verdana" panose="020B0604030504040204" pitchFamily="34" charset="0"/>
              </a:rPr>
              <a:t>Name of the farmer’s group:</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Farmers list in the group:</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Aadhar cards:</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Contact number</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Insurance policy</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Address:</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Specific crop:</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Required crop:</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Total Acer’s</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Water sources availability:</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Season of crop:</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Market rate:</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Quality:</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Quantity:</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421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2EDF-4449-4DCB-B029-1FB07A22E96F}"/>
              </a:ext>
            </a:extLst>
          </p:cNvPr>
          <p:cNvSpPr>
            <a:spLocks noGrp="1"/>
          </p:cNvSpPr>
          <p:nvPr>
            <p:ph type="title"/>
          </p:nvPr>
        </p:nvSpPr>
        <p:spPr>
          <a:xfrm>
            <a:off x="1141413" y="618518"/>
            <a:ext cx="9905998" cy="1027402"/>
          </a:xfrm>
        </p:spPr>
        <p:txBody>
          <a:bodyPr/>
          <a:lstStyle/>
          <a:p>
            <a:r>
              <a:rPr lang="en-IN" b="1" cap="none" dirty="0">
                <a:ln w="9525">
                  <a:solidFill>
                    <a:schemeClr val="bg1"/>
                  </a:solidFill>
                  <a:prstDash val="solid"/>
                </a:ln>
                <a:effectLst>
                  <a:outerShdw blurRad="12700" dist="38100" dir="2700000" algn="tl" rotWithShape="0">
                    <a:schemeClr val="bg1">
                      <a:lumMod val="50000"/>
                    </a:schemeClr>
                  </a:outerShdw>
                </a:effectLst>
              </a:rPr>
              <a:t>Agriculture Chain system</a:t>
            </a:r>
          </a:p>
        </p:txBody>
      </p:sp>
      <p:grpSp>
        <p:nvGrpSpPr>
          <p:cNvPr id="5" name="Group 4">
            <a:extLst>
              <a:ext uri="{FF2B5EF4-FFF2-40B4-BE49-F238E27FC236}">
                <a16:creationId xmlns:a16="http://schemas.microsoft.com/office/drawing/2014/main" id="{46D1FC4A-0B8F-43B9-B97F-45B1FE2F1F61}"/>
              </a:ext>
            </a:extLst>
          </p:cNvPr>
          <p:cNvGrpSpPr/>
          <p:nvPr/>
        </p:nvGrpSpPr>
        <p:grpSpPr>
          <a:xfrm>
            <a:off x="2753335" y="1866054"/>
            <a:ext cx="6682153" cy="4373428"/>
            <a:chOff x="4399610" y="2250970"/>
            <a:chExt cx="3933968" cy="4373428"/>
          </a:xfrm>
        </p:grpSpPr>
        <p:sp>
          <p:nvSpPr>
            <p:cNvPr id="6" name="Freeform: Shape 5">
              <a:extLst>
                <a:ext uri="{FF2B5EF4-FFF2-40B4-BE49-F238E27FC236}">
                  <a16:creationId xmlns:a16="http://schemas.microsoft.com/office/drawing/2014/main" id="{59BDD74B-9C24-4E5B-A5BB-5EEDA8702868}"/>
                </a:ext>
              </a:extLst>
            </p:cNvPr>
            <p:cNvSpPr/>
            <p:nvPr/>
          </p:nvSpPr>
          <p:spPr>
            <a:xfrm>
              <a:off x="5819965" y="2250970"/>
              <a:ext cx="1093257" cy="1093257"/>
            </a:xfrm>
            <a:custGeom>
              <a:avLst/>
              <a:gdLst>
                <a:gd name="connsiteX0" fmla="*/ 0 w 1093257"/>
                <a:gd name="connsiteY0" fmla="*/ 546629 h 1093257"/>
                <a:gd name="connsiteX1" fmla="*/ 546629 w 1093257"/>
                <a:gd name="connsiteY1" fmla="*/ 0 h 1093257"/>
                <a:gd name="connsiteX2" fmla="*/ 1093258 w 1093257"/>
                <a:gd name="connsiteY2" fmla="*/ 546629 h 1093257"/>
                <a:gd name="connsiteX3" fmla="*/ 546629 w 1093257"/>
                <a:gd name="connsiteY3" fmla="*/ 1093258 h 1093257"/>
                <a:gd name="connsiteX4" fmla="*/ 0 w 1093257"/>
                <a:gd name="connsiteY4" fmla="*/ 546629 h 1093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257" h="1093257">
                  <a:moveTo>
                    <a:pt x="0" y="546629"/>
                  </a:moveTo>
                  <a:cubicBezTo>
                    <a:pt x="0" y="244734"/>
                    <a:pt x="244734" y="0"/>
                    <a:pt x="546629" y="0"/>
                  </a:cubicBezTo>
                  <a:cubicBezTo>
                    <a:pt x="848524" y="0"/>
                    <a:pt x="1093258" y="244734"/>
                    <a:pt x="1093258" y="546629"/>
                  </a:cubicBezTo>
                  <a:cubicBezTo>
                    <a:pt x="1093258" y="848524"/>
                    <a:pt x="848524" y="1093258"/>
                    <a:pt x="546629" y="1093258"/>
                  </a:cubicBezTo>
                  <a:cubicBezTo>
                    <a:pt x="244734" y="1093258"/>
                    <a:pt x="0" y="848524"/>
                    <a:pt x="0" y="546629"/>
                  </a:cubicBezTo>
                  <a:close/>
                </a:path>
              </a:pathLst>
            </a:custGeom>
            <a:ln>
              <a:solidFill>
                <a:schemeClr val="bg1">
                  <a:lumMod val="95000"/>
                  <a:lumOff val="5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6614" tIns="176614" rIns="176614" bIns="176614" numCol="1" spcCol="1270" anchor="ctr" anchorCtr="0">
              <a:noAutofit/>
            </a:bodyPr>
            <a:lstStyle/>
            <a:p>
              <a:pPr marL="0" lvl="0" indent="0" algn="ctr" defTabSz="577850">
                <a:lnSpc>
                  <a:spcPct val="90000"/>
                </a:lnSpc>
                <a:spcBef>
                  <a:spcPct val="0"/>
                </a:spcBef>
                <a:spcAft>
                  <a:spcPct val="35000"/>
                </a:spcAft>
                <a:buNone/>
              </a:pPr>
              <a:r>
                <a:rPr lang="en-IN" sz="2800" kern="1200" dirty="0"/>
                <a:t>Land</a:t>
              </a:r>
            </a:p>
          </p:txBody>
        </p:sp>
        <p:sp>
          <p:nvSpPr>
            <p:cNvPr id="7" name="Freeform: Shape 6">
              <a:extLst>
                <a:ext uri="{FF2B5EF4-FFF2-40B4-BE49-F238E27FC236}">
                  <a16:creationId xmlns:a16="http://schemas.microsoft.com/office/drawing/2014/main" id="{B844288E-804E-46FC-9FA0-D6260F627EF0}"/>
                </a:ext>
              </a:extLst>
            </p:cNvPr>
            <p:cNvSpPr/>
            <p:nvPr/>
          </p:nvSpPr>
          <p:spPr>
            <a:xfrm rot="1800000">
              <a:off x="6924759" y="3019032"/>
              <a:ext cx="289818" cy="368974"/>
            </a:xfrm>
            <a:custGeom>
              <a:avLst/>
              <a:gdLst>
                <a:gd name="connsiteX0" fmla="*/ 0 w 289818"/>
                <a:gd name="connsiteY0" fmla="*/ 73795 h 368974"/>
                <a:gd name="connsiteX1" fmla="*/ 144909 w 289818"/>
                <a:gd name="connsiteY1" fmla="*/ 73795 h 368974"/>
                <a:gd name="connsiteX2" fmla="*/ 144909 w 289818"/>
                <a:gd name="connsiteY2" fmla="*/ 0 h 368974"/>
                <a:gd name="connsiteX3" fmla="*/ 289818 w 289818"/>
                <a:gd name="connsiteY3" fmla="*/ 184487 h 368974"/>
                <a:gd name="connsiteX4" fmla="*/ 144909 w 289818"/>
                <a:gd name="connsiteY4" fmla="*/ 368974 h 368974"/>
                <a:gd name="connsiteX5" fmla="*/ 144909 w 289818"/>
                <a:gd name="connsiteY5" fmla="*/ 295179 h 368974"/>
                <a:gd name="connsiteX6" fmla="*/ 0 w 289818"/>
                <a:gd name="connsiteY6" fmla="*/ 295179 h 368974"/>
                <a:gd name="connsiteX7" fmla="*/ 0 w 289818"/>
                <a:gd name="connsiteY7" fmla="*/ 73795 h 36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818" h="368974">
                  <a:moveTo>
                    <a:pt x="0" y="73795"/>
                  </a:moveTo>
                  <a:lnTo>
                    <a:pt x="144909" y="73795"/>
                  </a:lnTo>
                  <a:lnTo>
                    <a:pt x="144909" y="0"/>
                  </a:lnTo>
                  <a:lnTo>
                    <a:pt x="289818" y="184487"/>
                  </a:lnTo>
                  <a:lnTo>
                    <a:pt x="144909" y="368974"/>
                  </a:lnTo>
                  <a:lnTo>
                    <a:pt x="144909" y="295179"/>
                  </a:lnTo>
                  <a:lnTo>
                    <a:pt x="0" y="295179"/>
                  </a:lnTo>
                  <a:lnTo>
                    <a:pt x="0" y="73795"/>
                  </a:lnTo>
                  <a:close/>
                </a:path>
              </a:pathLst>
            </a:custGeom>
            <a:ln>
              <a:solidFill>
                <a:schemeClr val="bg1">
                  <a:lumMod val="95000"/>
                  <a:lumOff val="5000"/>
                </a:schemeClr>
              </a:solidFill>
            </a:ln>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 tIns="73795" rIns="86945" bIns="73794"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8" name="Freeform: Shape 7">
              <a:extLst>
                <a:ext uri="{FF2B5EF4-FFF2-40B4-BE49-F238E27FC236}">
                  <a16:creationId xmlns:a16="http://schemas.microsoft.com/office/drawing/2014/main" id="{10DFAF90-8D47-4ACA-AB54-CBECF0F3AC79}"/>
                </a:ext>
              </a:extLst>
            </p:cNvPr>
            <p:cNvSpPr/>
            <p:nvPr/>
          </p:nvSpPr>
          <p:spPr>
            <a:xfrm>
              <a:off x="7240321" y="3071013"/>
              <a:ext cx="1093257" cy="1093257"/>
            </a:xfrm>
            <a:custGeom>
              <a:avLst/>
              <a:gdLst>
                <a:gd name="connsiteX0" fmla="*/ 0 w 1093257"/>
                <a:gd name="connsiteY0" fmla="*/ 546629 h 1093257"/>
                <a:gd name="connsiteX1" fmla="*/ 546629 w 1093257"/>
                <a:gd name="connsiteY1" fmla="*/ 0 h 1093257"/>
                <a:gd name="connsiteX2" fmla="*/ 1093258 w 1093257"/>
                <a:gd name="connsiteY2" fmla="*/ 546629 h 1093257"/>
                <a:gd name="connsiteX3" fmla="*/ 546629 w 1093257"/>
                <a:gd name="connsiteY3" fmla="*/ 1093258 h 1093257"/>
                <a:gd name="connsiteX4" fmla="*/ 0 w 1093257"/>
                <a:gd name="connsiteY4" fmla="*/ 546629 h 1093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257" h="1093257">
                  <a:moveTo>
                    <a:pt x="0" y="546629"/>
                  </a:moveTo>
                  <a:cubicBezTo>
                    <a:pt x="0" y="244734"/>
                    <a:pt x="244734" y="0"/>
                    <a:pt x="546629" y="0"/>
                  </a:cubicBezTo>
                  <a:cubicBezTo>
                    <a:pt x="848524" y="0"/>
                    <a:pt x="1093258" y="244734"/>
                    <a:pt x="1093258" y="546629"/>
                  </a:cubicBezTo>
                  <a:cubicBezTo>
                    <a:pt x="1093258" y="848524"/>
                    <a:pt x="848524" y="1093258"/>
                    <a:pt x="546629" y="1093258"/>
                  </a:cubicBezTo>
                  <a:cubicBezTo>
                    <a:pt x="244734" y="1093258"/>
                    <a:pt x="0" y="848524"/>
                    <a:pt x="0" y="546629"/>
                  </a:cubicBezTo>
                  <a:close/>
                </a:path>
              </a:pathLst>
            </a:custGeom>
            <a:ln>
              <a:solidFill>
                <a:schemeClr val="bg1">
                  <a:lumMod val="95000"/>
                  <a:lumOff val="5000"/>
                </a:schemeClr>
              </a:solidFill>
            </a:ln>
          </p:spPr>
          <p:style>
            <a:lnRef idx="2">
              <a:schemeClr val="lt1">
                <a:hueOff val="0"/>
                <a:satOff val="0"/>
                <a:lumOff val="0"/>
                <a:alphaOff val="0"/>
              </a:schemeClr>
            </a:lnRef>
            <a:fillRef idx="1">
              <a:schemeClr val="accent2">
                <a:hueOff val="-293806"/>
                <a:satOff val="-6499"/>
                <a:lumOff val="-1294"/>
                <a:alphaOff val="0"/>
              </a:schemeClr>
            </a:fillRef>
            <a:effectRef idx="0">
              <a:schemeClr val="accent2">
                <a:hueOff val="-293806"/>
                <a:satOff val="-6499"/>
                <a:lumOff val="-1294"/>
                <a:alphaOff val="0"/>
              </a:schemeClr>
            </a:effectRef>
            <a:fontRef idx="minor">
              <a:schemeClr val="lt1"/>
            </a:fontRef>
          </p:style>
          <p:txBody>
            <a:bodyPr spcFirstLastPara="0" vert="horz" wrap="square" lIns="176614" tIns="176614" rIns="176614" bIns="176614" numCol="1" spcCol="1270" anchor="ctr" anchorCtr="0">
              <a:noAutofit/>
            </a:bodyPr>
            <a:lstStyle/>
            <a:p>
              <a:pPr marL="0" lvl="0" indent="0" algn="ctr" defTabSz="577850">
                <a:lnSpc>
                  <a:spcPct val="90000"/>
                </a:lnSpc>
                <a:spcBef>
                  <a:spcPct val="0"/>
                </a:spcBef>
                <a:spcAft>
                  <a:spcPct val="35000"/>
                </a:spcAft>
                <a:buNone/>
              </a:pPr>
              <a:r>
                <a:rPr lang="en-IN" sz="2800" kern="1200" dirty="0"/>
                <a:t>Farmer</a:t>
              </a:r>
            </a:p>
          </p:txBody>
        </p:sp>
        <p:sp>
          <p:nvSpPr>
            <p:cNvPr id="9" name="Freeform: Shape 8">
              <a:extLst>
                <a:ext uri="{FF2B5EF4-FFF2-40B4-BE49-F238E27FC236}">
                  <a16:creationId xmlns:a16="http://schemas.microsoft.com/office/drawing/2014/main" id="{F1666A48-F90B-450D-8A67-4DA93369256D}"/>
                </a:ext>
              </a:extLst>
            </p:cNvPr>
            <p:cNvSpPr/>
            <p:nvPr/>
          </p:nvSpPr>
          <p:spPr>
            <a:xfrm rot="5400000">
              <a:off x="7642040" y="4244994"/>
              <a:ext cx="289818" cy="368974"/>
            </a:xfrm>
            <a:custGeom>
              <a:avLst/>
              <a:gdLst>
                <a:gd name="connsiteX0" fmla="*/ 0 w 289818"/>
                <a:gd name="connsiteY0" fmla="*/ 73795 h 368974"/>
                <a:gd name="connsiteX1" fmla="*/ 144909 w 289818"/>
                <a:gd name="connsiteY1" fmla="*/ 73795 h 368974"/>
                <a:gd name="connsiteX2" fmla="*/ 144909 w 289818"/>
                <a:gd name="connsiteY2" fmla="*/ 0 h 368974"/>
                <a:gd name="connsiteX3" fmla="*/ 289818 w 289818"/>
                <a:gd name="connsiteY3" fmla="*/ 184487 h 368974"/>
                <a:gd name="connsiteX4" fmla="*/ 144909 w 289818"/>
                <a:gd name="connsiteY4" fmla="*/ 368974 h 368974"/>
                <a:gd name="connsiteX5" fmla="*/ 144909 w 289818"/>
                <a:gd name="connsiteY5" fmla="*/ 295179 h 368974"/>
                <a:gd name="connsiteX6" fmla="*/ 0 w 289818"/>
                <a:gd name="connsiteY6" fmla="*/ 295179 h 368974"/>
                <a:gd name="connsiteX7" fmla="*/ 0 w 289818"/>
                <a:gd name="connsiteY7" fmla="*/ 73795 h 36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818" h="368974">
                  <a:moveTo>
                    <a:pt x="0" y="73795"/>
                  </a:moveTo>
                  <a:lnTo>
                    <a:pt x="144909" y="73795"/>
                  </a:lnTo>
                  <a:lnTo>
                    <a:pt x="144909" y="0"/>
                  </a:lnTo>
                  <a:lnTo>
                    <a:pt x="289818" y="184487"/>
                  </a:lnTo>
                  <a:lnTo>
                    <a:pt x="144909" y="368974"/>
                  </a:lnTo>
                  <a:lnTo>
                    <a:pt x="144909" y="295179"/>
                  </a:lnTo>
                  <a:lnTo>
                    <a:pt x="0" y="295179"/>
                  </a:lnTo>
                  <a:lnTo>
                    <a:pt x="0" y="73795"/>
                  </a:lnTo>
                  <a:close/>
                </a:path>
              </a:pathLst>
            </a:custGeom>
            <a:ln>
              <a:solidFill>
                <a:schemeClr val="bg1">
                  <a:lumMod val="95000"/>
                  <a:lumOff val="5000"/>
                </a:schemeClr>
              </a:solidFill>
            </a:ln>
          </p:spPr>
          <p:style>
            <a:lnRef idx="0">
              <a:schemeClr val="lt1">
                <a:hueOff val="0"/>
                <a:satOff val="0"/>
                <a:lumOff val="0"/>
                <a:alphaOff val="0"/>
              </a:schemeClr>
            </a:lnRef>
            <a:fillRef idx="1">
              <a:schemeClr val="accent2">
                <a:hueOff val="-293806"/>
                <a:satOff val="-6499"/>
                <a:lumOff val="-1294"/>
                <a:alphaOff val="0"/>
              </a:schemeClr>
            </a:fillRef>
            <a:effectRef idx="0">
              <a:schemeClr val="accent2">
                <a:hueOff val="-293806"/>
                <a:satOff val="-6499"/>
                <a:lumOff val="-1294"/>
                <a:alphaOff val="0"/>
              </a:schemeClr>
            </a:effectRef>
            <a:fontRef idx="minor">
              <a:schemeClr val="lt1"/>
            </a:fontRef>
          </p:style>
          <p:txBody>
            <a:bodyPr spcFirstLastPara="0" vert="horz" wrap="square" lIns="0" tIns="73794" rIns="86944" bIns="73795"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0" name="Freeform: Shape 9">
              <a:extLst>
                <a:ext uri="{FF2B5EF4-FFF2-40B4-BE49-F238E27FC236}">
                  <a16:creationId xmlns:a16="http://schemas.microsoft.com/office/drawing/2014/main" id="{6307DA68-9DFA-4A12-BB8F-8601553D0039}"/>
                </a:ext>
              </a:extLst>
            </p:cNvPr>
            <p:cNvSpPr/>
            <p:nvPr/>
          </p:nvSpPr>
          <p:spPr>
            <a:xfrm>
              <a:off x="7240321" y="4711098"/>
              <a:ext cx="1093257" cy="1093257"/>
            </a:xfrm>
            <a:custGeom>
              <a:avLst/>
              <a:gdLst>
                <a:gd name="connsiteX0" fmla="*/ 0 w 1093257"/>
                <a:gd name="connsiteY0" fmla="*/ 546629 h 1093257"/>
                <a:gd name="connsiteX1" fmla="*/ 546629 w 1093257"/>
                <a:gd name="connsiteY1" fmla="*/ 0 h 1093257"/>
                <a:gd name="connsiteX2" fmla="*/ 1093258 w 1093257"/>
                <a:gd name="connsiteY2" fmla="*/ 546629 h 1093257"/>
                <a:gd name="connsiteX3" fmla="*/ 546629 w 1093257"/>
                <a:gd name="connsiteY3" fmla="*/ 1093258 h 1093257"/>
                <a:gd name="connsiteX4" fmla="*/ 0 w 1093257"/>
                <a:gd name="connsiteY4" fmla="*/ 546629 h 1093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257" h="1093257">
                  <a:moveTo>
                    <a:pt x="0" y="546629"/>
                  </a:moveTo>
                  <a:cubicBezTo>
                    <a:pt x="0" y="244734"/>
                    <a:pt x="244734" y="0"/>
                    <a:pt x="546629" y="0"/>
                  </a:cubicBezTo>
                  <a:cubicBezTo>
                    <a:pt x="848524" y="0"/>
                    <a:pt x="1093258" y="244734"/>
                    <a:pt x="1093258" y="546629"/>
                  </a:cubicBezTo>
                  <a:cubicBezTo>
                    <a:pt x="1093258" y="848524"/>
                    <a:pt x="848524" y="1093258"/>
                    <a:pt x="546629" y="1093258"/>
                  </a:cubicBezTo>
                  <a:cubicBezTo>
                    <a:pt x="244734" y="1093258"/>
                    <a:pt x="0" y="848524"/>
                    <a:pt x="0" y="546629"/>
                  </a:cubicBezTo>
                  <a:close/>
                </a:path>
              </a:pathLst>
            </a:custGeom>
            <a:ln>
              <a:solidFill>
                <a:schemeClr val="bg1">
                  <a:lumMod val="95000"/>
                  <a:lumOff val="5000"/>
                </a:schemeClr>
              </a:solidFill>
            </a:ln>
          </p:spPr>
          <p:style>
            <a:lnRef idx="2">
              <a:schemeClr val="lt1">
                <a:hueOff val="0"/>
                <a:satOff val="0"/>
                <a:lumOff val="0"/>
                <a:alphaOff val="0"/>
              </a:schemeClr>
            </a:lnRef>
            <a:fillRef idx="1">
              <a:schemeClr val="accent2">
                <a:hueOff val="-587612"/>
                <a:satOff val="-12998"/>
                <a:lumOff val="-2588"/>
                <a:alphaOff val="0"/>
              </a:schemeClr>
            </a:fillRef>
            <a:effectRef idx="0">
              <a:schemeClr val="accent2">
                <a:hueOff val="-587612"/>
                <a:satOff val="-12998"/>
                <a:lumOff val="-2588"/>
                <a:alphaOff val="0"/>
              </a:schemeClr>
            </a:effectRef>
            <a:fontRef idx="minor">
              <a:schemeClr val="lt1"/>
            </a:fontRef>
          </p:style>
          <p:txBody>
            <a:bodyPr spcFirstLastPara="0" vert="horz" wrap="square" lIns="176614" tIns="176614" rIns="176614" bIns="176614" numCol="1" spcCol="1270" anchor="ctr" anchorCtr="0">
              <a:noAutofit/>
            </a:bodyPr>
            <a:lstStyle/>
            <a:p>
              <a:pPr marL="0" lvl="0" indent="0" algn="ctr" defTabSz="577850">
                <a:lnSpc>
                  <a:spcPct val="90000"/>
                </a:lnSpc>
                <a:spcBef>
                  <a:spcPct val="0"/>
                </a:spcBef>
                <a:spcAft>
                  <a:spcPct val="35000"/>
                </a:spcAft>
                <a:buNone/>
              </a:pPr>
              <a:r>
                <a:rPr lang="en-IN" sz="2800" kern="1200" dirty="0"/>
                <a:t>Labours</a:t>
              </a:r>
            </a:p>
          </p:txBody>
        </p:sp>
        <p:sp>
          <p:nvSpPr>
            <p:cNvPr id="11" name="Freeform: Shape 10">
              <a:extLst>
                <a:ext uri="{FF2B5EF4-FFF2-40B4-BE49-F238E27FC236}">
                  <a16:creationId xmlns:a16="http://schemas.microsoft.com/office/drawing/2014/main" id="{94CFAB4E-2370-41A0-8779-CB3583F6C449}"/>
                </a:ext>
              </a:extLst>
            </p:cNvPr>
            <p:cNvSpPr/>
            <p:nvPr/>
          </p:nvSpPr>
          <p:spPr>
            <a:xfrm rot="19800000">
              <a:off x="6938966" y="5479160"/>
              <a:ext cx="289818" cy="368974"/>
            </a:xfrm>
            <a:custGeom>
              <a:avLst/>
              <a:gdLst>
                <a:gd name="connsiteX0" fmla="*/ 0 w 289818"/>
                <a:gd name="connsiteY0" fmla="*/ 73795 h 368974"/>
                <a:gd name="connsiteX1" fmla="*/ 144909 w 289818"/>
                <a:gd name="connsiteY1" fmla="*/ 73795 h 368974"/>
                <a:gd name="connsiteX2" fmla="*/ 144909 w 289818"/>
                <a:gd name="connsiteY2" fmla="*/ 0 h 368974"/>
                <a:gd name="connsiteX3" fmla="*/ 289818 w 289818"/>
                <a:gd name="connsiteY3" fmla="*/ 184487 h 368974"/>
                <a:gd name="connsiteX4" fmla="*/ 144909 w 289818"/>
                <a:gd name="connsiteY4" fmla="*/ 368974 h 368974"/>
                <a:gd name="connsiteX5" fmla="*/ 144909 w 289818"/>
                <a:gd name="connsiteY5" fmla="*/ 295179 h 368974"/>
                <a:gd name="connsiteX6" fmla="*/ 0 w 289818"/>
                <a:gd name="connsiteY6" fmla="*/ 295179 h 368974"/>
                <a:gd name="connsiteX7" fmla="*/ 0 w 289818"/>
                <a:gd name="connsiteY7" fmla="*/ 73795 h 36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818" h="368974">
                  <a:moveTo>
                    <a:pt x="289818" y="295179"/>
                  </a:moveTo>
                  <a:lnTo>
                    <a:pt x="144909" y="295179"/>
                  </a:lnTo>
                  <a:lnTo>
                    <a:pt x="144909" y="368974"/>
                  </a:lnTo>
                  <a:lnTo>
                    <a:pt x="0" y="184487"/>
                  </a:lnTo>
                  <a:lnTo>
                    <a:pt x="144909" y="0"/>
                  </a:lnTo>
                  <a:lnTo>
                    <a:pt x="144909" y="73795"/>
                  </a:lnTo>
                  <a:lnTo>
                    <a:pt x="289818" y="73795"/>
                  </a:lnTo>
                  <a:lnTo>
                    <a:pt x="289818" y="295179"/>
                  </a:lnTo>
                  <a:close/>
                </a:path>
              </a:pathLst>
            </a:custGeom>
            <a:ln>
              <a:solidFill>
                <a:schemeClr val="bg1">
                  <a:lumMod val="95000"/>
                  <a:lumOff val="5000"/>
                </a:schemeClr>
              </a:solidFill>
            </a:ln>
          </p:spPr>
          <p:style>
            <a:lnRef idx="0">
              <a:schemeClr val="lt1">
                <a:hueOff val="0"/>
                <a:satOff val="0"/>
                <a:lumOff val="0"/>
                <a:alphaOff val="0"/>
              </a:schemeClr>
            </a:lnRef>
            <a:fillRef idx="1">
              <a:schemeClr val="accent2">
                <a:hueOff val="-587612"/>
                <a:satOff val="-12998"/>
                <a:lumOff val="-2588"/>
                <a:alphaOff val="0"/>
              </a:schemeClr>
            </a:fillRef>
            <a:effectRef idx="0">
              <a:schemeClr val="accent2">
                <a:hueOff val="-587612"/>
                <a:satOff val="-12998"/>
                <a:lumOff val="-2588"/>
                <a:alphaOff val="0"/>
              </a:schemeClr>
            </a:effectRef>
            <a:fontRef idx="minor">
              <a:schemeClr val="lt1"/>
            </a:fontRef>
          </p:style>
          <p:txBody>
            <a:bodyPr spcFirstLastPara="0" vert="horz" wrap="square" lIns="86945" tIns="73795" rIns="-1" bIns="73794"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2" name="Freeform: Shape 11">
              <a:extLst>
                <a:ext uri="{FF2B5EF4-FFF2-40B4-BE49-F238E27FC236}">
                  <a16:creationId xmlns:a16="http://schemas.microsoft.com/office/drawing/2014/main" id="{CDE5C9A9-E7FC-4D84-8847-80AECA5FD1D9}"/>
                </a:ext>
              </a:extLst>
            </p:cNvPr>
            <p:cNvSpPr/>
            <p:nvPr/>
          </p:nvSpPr>
          <p:spPr>
            <a:xfrm>
              <a:off x="5819965" y="5531141"/>
              <a:ext cx="1093257" cy="1093257"/>
            </a:xfrm>
            <a:custGeom>
              <a:avLst/>
              <a:gdLst>
                <a:gd name="connsiteX0" fmla="*/ 0 w 1093257"/>
                <a:gd name="connsiteY0" fmla="*/ 546629 h 1093257"/>
                <a:gd name="connsiteX1" fmla="*/ 546629 w 1093257"/>
                <a:gd name="connsiteY1" fmla="*/ 0 h 1093257"/>
                <a:gd name="connsiteX2" fmla="*/ 1093258 w 1093257"/>
                <a:gd name="connsiteY2" fmla="*/ 546629 h 1093257"/>
                <a:gd name="connsiteX3" fmla="*/ 546629 w 1093257"/>
                <a:gd name="connsiteY3" fmla="*/ 1093258 h 1093257"/>
                <a:gd name="connsiteX4" fmla="*/ 0 w 1093257"/>
                <a:gd name="connsiteY4" fmla="*/ 546629 h 1093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257" h="1093257">
                  <a:moveTo>
                    <a:pt x="0" y="546629"/>
                  </a:moveTo>
                  <a:cubicBezTo>
                    <a:pt x="0" y="244734"/>
                    <a:pt x="244734" y="0"/>
                    <a:pt x="546629" y="0"/>
                  </a:cubicBezTo>
                  <a:cubicBezTo>
                    <a:pt x="848524" y="0"/>
                    <a:pt x="1093258" y="244734"/>
                    <a:pt x="1093258" y="546629"/>
                  </a:cubicBezTo>
                  <a:cubicBezTo>
                    <a:pt x="1093258" y="848524"/>
                    <a:pt x="848524" y="1093258"/>
                    <a:pt x="546629" y="1093258"/>
                  </a:cubicBezTo>
                  <a:cubicBezTo>
                    <a:pt x="244734" y="1093258"/>
                    <a:pt x="0" y="848524"/>
                    <a:pt x="0" y="546629"/>
                  </a:cubicBezTo>
                  <a:close/>
                </a:path>
              </a:pathLst>
            </a:custGeom>
            <a:ln>
              <a:solidFill>
                <a:schemeClr val="bg1">
                  <a:lumMod val="95000"/>
                  <a:lumOff val="5000"/>
                </a:schemeClr>
              </a:solidFill>
            </a:ln>
          </p:spPr>
          <p:style>
            <a:lnRef idx="2">
              <a:schemeClr val="lt1">
                <a:hueOff val="0"/>
                <a:satOff val="0"/>
                <a:lumOff val="0"/>
                <a:alphaOff val="0"/>
              </a:schemeClr>
            </a:lnRef>
            <a:fillRef idx="1">
              <a:schemeClr val="accent2">
                <a:hueOff val="-881419"/>
                <a:satOff val="-19497"/>
                <a:lumOff val="-3882"/>
                <a:alphaOff val="0"/>
              </a:schemeClr>
            </a:fillRef>
            <a:effectRef idx="0">
              <a:schemeClr val="accent2">
                <a:hueOff val="-881419"/>
                <a:satOff val="-19497"/>
                <a:lumOff val="-3882"/>
                <a:alphaOff val="0"/>
              </a:schemeClr>
            </a:effectRef>
            <a:fontRef idx="minor">
              <a:schemeClr val="lt1"/>
            </a:fontRef>
          </p:style>
          <p:txBody>
            <a:bodyPr spcFirstLastPara="0" vert="horz" wrap="square" lIns="176614" tIns="176614" rIns="176614" bIns="176614" numCol="1" spcCol="1270" anchor="ctr" anchorCtr="0">
              <a:noAutofit/>
            </a:bodyPr>
            <a:lstStyle/>
            <a:p>
              <a:pPr marL="0" lvl="0" indent="0" algn="ctr" defTabSz="577850">
                <a:lnSpc>
                  <a:spcPct val="90000"/>
                </a:lnSpc>
                <a:spcBef>
                  <a:spcPct val="0"/>
                </a:spcBef>
                <a:spcAft>
                  <a:spcPct val="35000"/>
                </a:spcAft>
                <a:buNone/>
              </a:pPr>
              <a:r>
                <a:rPr lang="en-IN" sz="2800" kern="1200" dirty="0"/>
                <a:t>Seller</a:t>
              </a:r>
            </a:p>
          </p:txBody>
        </p:sp>
        <p:sp>
          <p:nvSpPr>
            <p:cNvPr id="13" name="Freeform: Shape 12">
              <a:extLst>
                <a:ext uri="{FF2B5EF4-FFF2-40B4-BE49-F238E27FC236}">
                  <a16:creationId xmlns:a16="http://schemas.microsoft.com/office/drawing/2014/main" id="{9C5FFAC3-C1DF-4307-B66A-6033C58D5F99}"/>
                </a:ext>
              </a:extLst>
            </p:cNvPr>
            <p:cNvSpPr/>
            <p:nvPr/>
          </p:nvSpPr>
          <p:spPr>
            <a:xfrm rot="23400000">
              <a:off x="5518610" y="5487361"/>
              <a:ext cx="289818" cy="368975"/>
            </a:xfrm>
            <a:custGeom>
              <a:avLst/>
              <a:gdLst>
                <a:gd name="connsiteX0" fmla="*/ 0 w 289818"/>
                <a:gd name="connsiteY0" fmla="*/ 73795 h 368974"/>
                <a:gd name="connsiteX1" fmla="*/ 144909 w 289818"/>
                <a:gd name="connsiteY1" fmla="*/ 73795 h 368974"/>
                <a:gd name="connsiteX2" fmla="*/ 144909 w 289818"/>
                <a:gd name="connsiteY2" fmla="*/ 0 h 368974"/>
                <a:gd name="connsiteX3" fmla="*/ 289818 w 289818"/>
                <a:gd name="connsiteY3" fmla="*/ 184487 h 368974"/>
                <a:gd name="connsiteX4" fmla="*/ 144909 w 289818"/>
                <a:gd name="connsiteY4" fmla="*/ 368974 h 368974"/>
                <a:gd name="connsiteX5" fmla="*/ 144909 w 289818"/>
                <a:gd name="connsiteY5" fmla="*/ 295179 h 368974"/>
                <a:gd name="connsiteX6" fmla="*/ 0 w 289818"/>
                <a:gd name="connsiteY6" fmla="*/ 295179 h 368974"/>
                <a:gd name="connsiteX7" fmla="*/ 0 w 289818"/>
                <a:gd name="connsiteY7" fmla="*/ 73795 h 36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818" h="368974">
                  <a:moveTo>
                    <a:pt x="289818" y="295179"/>
                  </a:moveTo>
                  <a:lnTo>
                    <a:pt x="144909" y="295179"/>
                  </a:lnTo>
                  <a:lnTo>
                    <a:pt x="144909" y="368974"/>
                  </a:lnTo>
                  <a:lnTo>
                    <a:pt x="0" y="184487"/>
                  </a:lnTo>
                  <a:lnTo>
                    <a:pt x="144909" y="0"/>
                  </a:lnTo>
                  <a:lnTo>
                    <a:pt x="144909" y="73795"/>
                  </a:lnTo>
                  <a:lnTo>
                    <a:pt x="289818" y="73795"/>
                  </a:lnTo>
                  <a:lnTo>
                    <a:pt x="289818" y="295179"/>
                  </a:lnTo>
                  <a:close/>
                </a:path>
              </a:pathLst>
            </a:custGeom>
            <a:ln>
              <a:solidFill>
                <a:schemeClr val="bg1">
                  <a:lumMod val="95000"/>
                  <a:lumOff val="5000"/>
                </a:schemeClr>
              </a:solidFill>
            </a:ln>
          </p:spPr>
          <p:style>
            <a:lnRef idx="0">
              <a:schemeClr val="lt1">
                <a:hueOff val="0"/>
                <a:satOff val="0"/>
                <a:lumOff val="0"/>
                <a:alphaOff val="0"/>
              </a:schemeClr>
            </a:lnRef>
            <a:fillRef idx="1">
              <a:schemeClr val="accent2">
                <a:hueOff val="-881419"/>
                <a:satOff val="-19497"/>
                <a:lumOff val="-3882"/>
                <a:alphaOff val="0"/>
              </a:schemeClr>
            </a:fillRef>
            <a:effectRef idx="0">
              <a:schemeClr val="accent2">
                <a:hueOff val="-881419"/>
                <a:satOff val="-19497"/>
                <a:lumOff val="-3882"/>
                <a:alphaOff val="0"/>
              </a:schemeClr>
            </a:effectRef>
            <a:fontRef idx="minor">
              <a:schemeClr val="lt1"/>
            </a:fontRef>
          </p:style>
          <p:txBody>
            <a:bodyPr spcFirstLastPara="0" vert="horz" wrap="square" lIns="86945" tIns="73795" rIns="-1" bIns="73795"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4" name="Freeform: Shape 13">
              <a:extLst>
                <a:ext uri="{FF2B5EF4-FFF2-40B4-BE49-F238E27FC236}">
                  <a16:creationId xmlns:a16="http://schemas.microsoft.com/office/drawing/2014/main" id="{6BEA166D-B3DF-4A67-A14B-74B83F6D495F}"/>
                </a:ext>
              </a:extLst>
            </p:cNvPr>
            <p:cNvSpPr/>
            <p:nvPr/>
          </p:nvSpPr>
          <p:spPr>
            <a:xfrm>
              <a:off x="4399610" y="4711098"/>
              <a:ext cx="1093257" cy="1093257"/>
            </a:xfrm>
            <a:custGeom>
              <a:avLst/>
              <a:gdLst>
                <a:gd name="connsiteX0" fmla="*/ 0 w 1093257"/>
                <a:gd name="connsiteY0" fmla="*/ 546629 h 1093257"/>
                <a:gd name="connsiteX1" fmla="*/ 546629 w 1093257"/>
                <a:gd name="connsiteY1" fmla="*/ 0 h 1093257"/>
                <a:gd name="connsiteX2" fmla="*/ 1093258 w 1093257"/>
                <a:gd name="connsiteY2" fmla="*/ 546629 h 1093257"/>
                <a:gd name="connsiteX3" fmla="*/ 546629 w 1093257"/>
                <a:gd name="connsiteY3" fmla="*/ 1093258 h 1093257"/>
                <a:gd name="connsiteX4" fmla="*/ 0 w 1093257"/>
                <a:gd name="connsiteY4" fmla="*/ 546629 h 1093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257" h="1093257">
                  <a:moveTo>
                    <a:pt x="0" y="546629"/>
                  </a:moveTo>
                  <a:cubicBezTo>
                    <a:pt x="0" y="244734"/>
                    <a:pt x="244734" y="0"/>
                    <a:pt x="546629" y="0"/>
                  </a:cubicBezTo>
                  <a:cubicBezTo>
                    <a:pt x="848524" y="0"/>
                    <a:pt x="1093258" y="244734"/>
                    <a:pt x="1093258" y="546629"/>
                  </a:cubicBezTo>
                  <a:cubicBezTo>
                    <a:pt x="1093258" y="848524"/>
                    <a:pt x="848524" y="1093258"/>
                    <a:pt x="546629" y="1093258"/>
                  </a:cubicBezTo>
                  <a:cubicBezTo>
                    <a:pt x="244734" y="1093258"/>
                    <a:pt x="0" y="848524"/>
                    <a:pt x="0" y="546629"/>
                  </a:cubicBezTo>
                  <a:close/>
                </a:path>
              </a:pathLst>
            </a:custGeom>
            <a:ln>
              <a:solidFill>
                <a:schemeClr val="bg1">
                  <a:lumMod val="95000"/>
                  <a:lumOff val="5000"/>
                </a:schemeClr>
              </a:solidFill>
            </a:ln>
          </p:spPr>
          <p:style>
            <a:lnRef idx="2">
              <a:schemeClr val="lt1">
                <a:hueOff val="0"/>
                <a:satOff val="0"/>
                <a:lumOff val="0"/>
                <a:alphaOff val="0"/>
              </a:schemeClr>
            </a:lnRef>
            <a:fillRef idx="1">
              <a:schemeClr val="accent2">
                <a:hueOff val="-1175225"/>
                <a:satOff val="-25996"/>
                <a:lumOff val="-5176"/>
                <a:alphaOff val="0"/>
              </a:schemeClr>
            </a:fillRef>
            <a:effectRef idx="0">
              <a:schemeClr val="accent2">
                <a:hueOff val="-1175225"/>
                <a:satOff val="-25996"/>
                <a:lumOff val="-5176"/>
                <a:alphaOff val="0"/>
              </a:schemeClr>
            </a:effectRef>
            <a:fontRef idx="minor">
              <a:schemeClr val="lt1"/>
            </a:fontRef>
          </p:style>
          <p:txBody>
            <a:bodyPr spcFirstLastPara="0" vert="horz" wrap="square" lIns="176614" tIns="176614" rIns="176614" bIns="176614" numCol="1" spcCol="1270" anchor="ctr" anchorCtr="0">
              <a:noAutofit/>
            </a:bodyPr>
            <a:lstStyle/>
            <a:p>
              <a:pPr marL="0" lvl="0" indent="0" algn="ctr" defTabSz="577850">
                <a:lnSpc>
                  <a:spcPct val="90000"/>
                </a:lnSpc>
                <a:spcBef>
                  <a:spcPct val="0"/>
                </a:spcBef>
                <a:spcAft>
                  <a:spcPct val="35000"/>
                </a:spcAft>
                <a:buNone/>
              </a:pPr>
              <a:r>
                <a:rPr lang="en-IN" sz="2800" kern="1200" dirty="0"/>
                <a:t>Buyers</a:t>
              </a:r>
            </a:p>
          </p:txBody>
        </p:sp>
        <p:sp>
          <p:nvSpPr>
            <p:cNvPr id="15" name="Freeform: Shape 14">
              <a:extLst>
                <a:ext uri="{FF2B5EF4-FFF2-40B4-BE49-F238E27FC236}">
                  <a16:creationId xmlns:a16="http://schemas.microsoft.com/office/drawing/2014/main" id="{A1A435FF-042B-4E8E-A318-6CDA30A7DE7E}"/>
                </a:ext>
              </a:extLst>
            </p:cNvPr>
            <p:cNvSpPr/>
            <p:nvPr/>
          </p:nvSpPr>
          <p:spPr>
            <a:xfrm rot="16200000">
              <a:off x="4801329" y="4261399"/>
              <a:ext cx="289818" cy="368974"/>
            </a:xfrm>
            <a:custGeom>
              <a:avLst/>
              <a:gdLst>
                <a:gd name="connsiteX0" fmla="*/ 0 w 289818"/>
                <a:gd name="connsiteY0" fmla="*/ 73795 h 368974"/>
                <a:gd name="connsiteX1" fmla="*/ 144909 w 289818"/>
                <a:gd name="connsiteY1" fmla="*/ 73795 h 368974"/>
                <a:gd name="connsiteX2" fmla="*/ 144909 w 289818"/>
                <a:gd name="connsiteY2" fmla="*/ 0 h 368974"/>
                <a:gd name="connsiteX3" fmla="*/ 289818 w 289818"/>
                <a:gd name="connsiteY3" fmla="*/ 184487 h 368974"/>
                <a:gd name="connsiteX4" fmla="*/ 144909 w 289818"/>
                <a:gd name="connsiteY4" fmla="*/ 368974 h 368974"/>
                <a:gd name="connsiteX5" fmla="*/ 144909 w 289818"/>
                <a:gd name="connsiteY5" fmla="*/ 295179 h 368974"/>
                <a:gd name="connsiteX6" fmla="*/ 0 w 289818"/>
                <a:gd name="connsiteY6" fmla="*/ 295179 h 368974"/>
                <a:gd name="connsiteX7" fmla="*/ 0 w 289818"/>
                <a:gd name="connsiteY7" fmla="*/ 73795 h 36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818" h="368974">
                  <a:moveTo>
                    <a:pt x="0" y="73795"/>
                  </a:moveTo>
                  <a:lnTo>
                    <a:pt x="144909" y="73795"/>
                  </a:lnTo>
                  <a:lnTo>
                    <a:pt x="144909" y="0"/>
                  </a:lnTo>
                  <a:lnTo>
                    <a:pt x="289818" y="184487"/>
                  </a:lnTo>
                  <a:lnTo>
                    <a:pt x="144909" y="368974"/>
                  </a:lnTo>
                  <a:lnTo>
                    <a:pt x="144909" y="295179"/>
                  </a:lnTo>
                  <a:lnTo>
                    <a:pt x="0" y="295179"/>
                  </a:lnTo>
                  <a:lnTo>
                    <a:pt x="0" y="73795"/>
                  </a:lnTo>
                  <a:close/>
                </a:path>
              </a:pathLst>
            </a:custGeom>
            <a:ln>
              <a:solidFill>
                <a:schemeClr val="bg1">
                  <a:lumMod val="95000"/>
                  <a:lumOff val="5000"/>
                </a:schemeClr>
              </a:solidFill>
            </a:ln>
          </p:spPr>
          <p:style>
            <a:lnRef idx="0">
              <a:schemeClr val="lt1">
                <a:hueOff val="0"/>
                <a:satOff val="0"/>
                <a:lumOff val="0"/>
                <a:alphaOff val="0"/>
              </a:schemeClr>
            </a:lnRef>
            <a:fillRef idx="1">
              <a:schemeClr val="accent2">
                <a:hueOff val="-1175225"/>
                <a:satOff val="-25996"/>
                <a:lumOff val="-5176"/>
                <a:alphaOff val="0"/>
              </a:schemeClr>
            </a:fillRef>
            <a:effectRef idx="0">
              <a:schemeClr val="accent2">
                <a:hueOff val="-1175225"/>
                <a:satOff val="-25996"/>
                <a:lumOff val="-5176"/>
                <a:alphaOff val="0"/>
              </a:schemeClr>
            </a:effectRef>
            <a:fontRef idx="minor">
              <a:schemeClr val="lt1"/>
            </a:fontRef>
          </p:style>
          <p:txBody>
            <a:bodyPr spcFirstLastPara="0" vert="horz" wrap="square" lIns="-1" tIns="73795" rIns="86945" bIns="73794"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6" name="Freeform: Shape 15">
              <a:extLst>
                <a:ext uri="{FF2B5EF4-FFF2-40B4-BE49-F238E27FC236}">
                  <a16:creationId xmlns:a16="http://schemas.microsoft.com/office/drawing/2014/main" id="{6D9AA436-F744-42E3-AEE6-7A4DCFC33078}"/>
                </a:ext>
              </a:extLst>
            </p:cNvPr>
            <p:cNvSpPr/>
            <p:nvPr/>
          </p:nvSpPr>
          <p:spPr>
            <a:xfrm>
              <a:off x="4399610" y="3071013"/>
              <a:ext cx="1093257" cy="1093257"/>
            </a:xfrm>
            <a:custGeom>
              <a:avLst/>
              <a:gdLst>
                <a:gd name="connsiteX0" fmla="*/ 0 w 1093257"/>
                <a:gd name="connsiteY0" fmla="*/ 546629 h 1093257"/>
                <a:gd name="connsiteX1" fmla="*/ 546629 w 1093257"/>
                <a:gd name="connsiteY1" fmla="*/ 0 h 1093257"/>
                <a:gd name="connsiteX2" fmla="*/ 1093258 w 1093257"/>
                <a:gd name="connsiteY2" fmla="*/ 546629 h 1093257"/>
                <a:gd name="connsiteX3" fmla="*/ 546629 w 1093257"/>
                <a:gd name="connsiteY3" fmla="*/ 1093258 h 1093257"/>
                <a:gd name="connsiteX4" fmla="*/ 0 w 1093257"/>
                <a:gd name="connsiteY4" fmla="*/ 546629 h 1093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257" h="1093257">
                  <a:moveTo>
                    <a:pt x="0" y="546629"/>
                  </a:moveTo>
                  <a:cubicBezTo>
                    <a:pt x="0" y="244734"/>
                    <a:pt x="244734" y="0"/>
                    <a:pt x="546629" y="0"/>
                  </a:cubicBezTo>
                  <a:cubicBezTo>
                    <a:pt x="848524" y="0"/>
                    <a:pt x="1093258" y="244734"/>
                    <a:pt x="1093258" y="546629"/>
                  </a:cubicBezTo>
                  <a:cubicBezTo>
                    <a:pt x="1093258" y="848524"/>
                    <a:pt x="848524" y="1093258"/>
                    <a:pt x="546629" y="1093258"/>
                  </a:cubicBezTo>
                  <a:cubicBezTo>
                    <a:pt x="244734" y="1093258"/>
                    <a:pt x="0" y="848524"/>
                    <a:pt x="0" y="546629"/>
                  </a:cubicBezTo>
                  <a:close/>
                </a:path>
              </a:pathLst>
            </a:custGeom>
            <a:ln>
              <a:solidFill>
                <a:schemeClr val="bg1">
                  <a:lumMod val="95000"/>
                  <a:lumOff val="5000"/>
                </a:schemeClr>
              </a:solidFill>
            </a:ln>
          </p:spPr>
          <p:style>
            <a:lnRef idx="2">
              <a:schemeClr val="lt1">
                <a:hueOff val="0"/>
                <a:satOff val="0"/>
                <a:lumOff val="0"/>
                <a:alphaOff val="0"/>
              </a:schemeClr>
            </a:lnRef>
            <a:fillRef idx="1">
              <a:schemeClr val="accent2">
                <a:hueOff val="-1469031"/>
                <a:satOff val="-32495"/>
                <a:lumOff val="-6470"/>
                <a:alphaOff val="0"/>
              </a:schemeClr>
            </a:fillRef>
            <a:effectRef idx="0">
              <a:schemeClr val="accent2">
                <a:hueOff val="-1469031"/>
                <a:satOff val="-32495"/>
                <a:lumOff val="-6470"/>
                <a:alphaOff val="0"/>
              </a:schemeClr>
            </a:effectRef>
            <a:fontRef idx="minor">
              <a:schemeClr val="lt1"/>
            </a:fontRef>
          </p:style>
          <p:txBody>
            <a:bodyPr spcFirstLastPara="0" vert="horz" wrap="square" lIns="176614" tIns="176614" rIns="176614" bIns="176614" numCol="1" spcCol="1270" anchor="ctr" anchorCtr="0">
              <a:noAutofit/>
            </a:bodyPr>
            <a:lstStyle/>
            <a:p>
              <a:pPr marL="0" lvl="0" indent="0" algn="ctr" defTabSz="577850">
                <a:lnSpc>
                  <a:spcPct val="90000"/>
                </a:lnSpc>
                <a:spcBef>
                  <a:spcPct val="0"/>
                </a:spcBef>
                <a:spcAft>
                  <a:spcPct val="35000"/>
                </a:spcAft>
                <a:buNone/>
              </a:pPr>
              <a:r>
                <a:rPr lang="en-IN" sz="2400" kern="1200" dirty="0"/>
                <a:t>Companies</a:t>
              </a:r>
            </a:p>
          </p:txBody>
        </p:sp>
        <p:sp>
          <p:nvSpPr>
            <p:cNvPr id="17" name="Freeform: Shape 16">
              <a:extLst>
                <a:ext uri="{FF2B5EF4-FFF2-40B4-BE49-F238E27FC236}">
                  <a16:creationId xmlns:a16="http://schemas.microsoft.com/office/drawing/2014/main" id="{F85EA4FC-1415-4975-8307-ECEAB4BEEED7}"/>
                </a:ext>
              </a:extLst>
            </p:cNvPr>
            <p:cNvSpPr/>
            <p:nvPr/>
          </p:nvSpPr>
          <p:spPr>
            <a:xfrm rot="19800000">
              <a:off x="5504403" y="3027234"/>
              <a:ext cx="289818" cy="368974"/>
            </a:xfrm>
            <a:custGeom>
              <a:avLst/>
              <a:gdLst>
                <a:gd name="connsiteX0" fmla="*/ 0 w 289818"/>
                <a:gd name="connsiteY0" fmla="*/ 73795 h 368974"/>
                <a:gd name="connsiteX1" fmla="*/ 144909 w 289818"/>
                <a:gd name="connsiteY1" fmla="*/ 73795 h 368974"/>
                <a:gd name="connsiteX2" fmla="*/ 144909 w 289818"/>
                <a:gd name="connsiteY2" fmla="*/ 0 h 368974"/>
                <a:gd name="connsiteX3" fmla="*/ 289818 w 289818"/>
                <a:gd name="connsiteY3" fmla="*/ 184487 h 368974"/>
                <a:gd name="connsiteX4" fmla="*/ 144909 w 289818"/>
                <a:gd name="connsiteY4" fmla="*/ 368974 h 368974"/>
                <a:gd name="connsiteX5" fmla="*/ 144909 w 289818"/>
                <a:gd name="connsiteY5" fmla="*/ 295179 h 368974"/>
                <a:gd name="connsiteX6" fmla="*/ 0 w 289818"/>
                <a:gd name="connsiteY6" fmla="*/ 295179 h 368974"/>
                <a:gd name="connsiteX7" fmla="*/ 0 w 289818"/>
                <a:gd name="connsiteY7" fmla="*/ 73795 h 36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818" h="368974">
                  <a:moveTo>
                    <a:pt x="0" y="73795"/>
                  </a:moveTo>
                  <a:lnTo>
                    <a:pt x="144909" y="73795"/>
                  </a:lnTo>
                  <a:lnTo>
                    <a:pt x="144909" y="0"/>
                  </a:lnTo>
                  <a:lnTo>
                    <a:pt x="289818" y="184487"/>
                  </a:lnTo>
                  <a:lnTo>
                    <a:pt x="144909" y="368974"/>
                  </a:lnTo>
                  <a:lnTo>
                    <a:pt x="144909" y="295179"/>
                  </a:lnTo>
                  <a:lnTo>
                    <a:pt x="0" y="295179"/>
                  </a:lnTo>
                  <a:lnTo>
                    <a:pt x="0" y="73795"/>
                  </a:lnTo>
                  <a:close/>
                </a:path>
              </a:pathLst>
            </a:custGeom>
            <a:ln>
              <a:solidFill>
                <a:schemeClr val="bg1">
                  <a:lumMod val="95000"/>
                  <a:lumOff val="5000"/>
                </a:schemeClr>
              </a:solidFill>
            </a:ln>
          </p:spPr>
          <p:style>
            <a:lnRef idx="0">
              <a:schemeClr val="lt1">
                <a:hueOff val="0"/>
                <a:satOff val="0"/>
                <a:lumOff val="0"/>
                <a:alphaOff val="0"/>
              </a:schemeClr>
            </a:lnRef>
            <a:fillRef idx="1">
              <a:schemeClr val="accent2">
                <a:hueOff val="-1469031"/>
                <a:satOff val="-32495"/>
                <a:lumOff val="-6470"/>
                <a:alphaOff val="0"/>
              </a:schemeClr>
            </a:fillRef>
            <a:effectRef idx="0">
              <a:schemeClr val="accent2">
                <a:hueOff val="-1469031"/>
                <a:satOff val="-32495"/>
                <a:lumOff val="-6470"/>
                <a:alphaOff val="0"/>
              </a:schemeClr>
            </a:effectRef>
            <a:fontRef idx="minor">
              <a:schemeClr val="lt1"/>
            </a:fontRef>
          </p:style>
          <p:txBody>
            <a:bodyPr spcFirstLastPara="0" vert="horz" wrap="square" lIns="-1" tIns="73794" rIns="86945" bIns="73795" numCol="1" spcCol="1270" anchor="ctr" anchorCtr="0">
              <a:noAutofit/>
            </a:bodyPr>
            <a:lstStyle/>
            <a:p>
              <a:pPr marL="0" lvl="0" indent="0" algn="ctr" defTabSz="488950">
                <a:lnSpc>
                  <a:spcPct val="90000"/>
                </a:lnSpc>
                <a:spcBef>
                  <a:spcPct val="0"/>
                </a:spcBef>
                <a:spcAft>
                  <a:spcPct val="35000"/>
                </a:spcAft>
                <a:buNone/>
              </a:pPr>
              <a:endParaRPr lang="en-IN" sz="1100" kern="1200"/>
            </a:p>
          </p:txBody>
        </p:sp>
      </p:grpSp>
    </p:spTree>
    <p:extLst>
      <p:ext uri="{BB962C8B-B14F-4D97-AF65-F5344CB8AC3E}">
        <p14:creationId xmlns:p14="http://schemas.microsoft.com/office/powerpoint/2010/main" val="1339312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D6D1-E9A2-40FF-A73F-1CEF92AB2B23}"/>
              </a:ext>
            </a:extLst>
          </p:cNvPr>
          <p:cNvSpPr>
            <a:spLocks noGrp="1"/>
          </p:cNvSpPr>
          <p:nvPr>
            <p:ph type="title"/>
          </p:nvPr>
        </p:nvSpPr>
        <p:spPr>
          <a:xfrm>
            <a:off x="1141413" y="327514"/>
            <a:ext cx="9905998" cy="600954"/>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Agriculture land sale</a:t>
            </a:r>
            <a:endParaRPr lang="en-IN" dirty="0"/>
          </a:p>
        </p:txBody>
      </p:sp>
      <p:sp>
        <p:nvSpPr>
          <p:cNvPr id="3" name="Content Placeholder 2">
            <a:extLst>
              <a:ext uri="{FF2B5EF4-FFF2-40B4-BE49-F238E27FC236}">
                <a16:creationId xmlns:a16="http://schemas.microsoft.com/office/drawing/2014/main" id="{9B9415BD-0F7E-49E2-9C64-F9CA08C89440}"/>
              </a:ext>
            </a:extLst>
          </p:cNvPr>
          <p:cNvSpPr>
            <a:spLocks noGrp="1"/>
          </p:cNvSpPr>
          <p:nvPr>
            <p:ph idx="1"/>
          </p:nvPr>
        </p:nvSpPr>
        <p:spPr>
          <a:xfrm>
            <a:off x="1141412" y="1069144"/>
            <a:ext cx="9905999" cy="5261317"/>
          </a:xfrm>
        </p:spPr>
        <p:txBody>
          <a:bodyPr>
            <a:normAutofit fontScale="92500" lnSpcReduction="20000"/>
          </a:bodyPr>
          <a:lstStyle/>
          <a:p>
            <a:r>
              <a:rPr lang="en-US" b="1" dirty="0"/>
              <a:t>Location selection                 State - District – Mandal – CenterPoint</a:t>
            </a:r>
          </a:p>
          <a:p>
            <a:r>
              <a:rPr lang="en-US" b="1" dirty="0"/>
              <a:t>Type of land                         </a:t>
            </a:r>
            <a:r>
              <a:rPr lang="en-US" b="1" dirty="0" err="1"/>
              <a:t>Land</a:t>
            </a:r>
            <a:r>
              <a:rPr lang="en-US" b="1" dirty="0"/>
              <a:t> - Diary farm - Poultry farm - Aqua pond</a:t>
            </a:r>
          </a:p>
          <a:p>
            <a:r>
              <a:rPr lang="en-US" b="1" dirty="0"/>
              <a:t>Appearance on website</a:t>
            </a:r>
          </a:p>
          <a:p>
            <a:r>
              <a:rPr lang="en-US" b="1" dirty="0">
                <a:highlight>
                  <a:srgbClr val="FF00FF"/>
                </a:highlight>
              </a:rPr>
              <a:t>Name of the farmer:</a:t>
            </a:r>
            <a:endParaRPr lang="en-IN" dirty="0">
              <a:highlight>
                <a:srgbClr val="FF00FF"/>
              </a:highlight>
            </a:endParaRPr>
          </a:p>
          <a:p>
            <a:r>
              <a:rPr lang="en-US" b="1" dirty="0">
                <a:highlight>
                  <a:srgbClr val="FF00FF"/>
                </a:highlight>
              </a:rPr>
              <a:t>Acer’s:</a:t>
            </a:r>
            <a:endParaRPr lang="en-IN" dirty="0">
              <a:highlight>
                <a:srgbClr val="FF00FF"/>
              </a:highlight>
            </a:endParaRPr>
          </a:p>
          <a:p>
            <a:r>
              <a:rPr lang="en-US" b="1" dirty="0">
                <a:highlight>
                  <a:srgbClr val="FF00FF"/>
                </a:highlight>
              </a:rPr>
              <a:t>Crop available:</a:t>
            </a:r>
            <a:endParaRPr lang="en-IN" dirty="0">
              <a:highlight>
                <a:srgbClr val="FF00FF"/>
              </a:highlight>
            </a:endParaRPr>
          </a:p>
          <a:p>
            <a:r>
              <a:rPr lang="en-US" b="1" dirty="0">
                <a:highlight>
                  <a:srgbClr val="FF00FF"/>
                </a:highlight>
              </a:rPr>
              <a:t>Plain Field:</a:t>
            </a:r>
            <a:endParaRPr lang="en-IN" dirty="0">
              <a:highlight>
                <a:srgbClr val="FF00FF"/>
              </a:highlight>
            </a:endParaRPr>
          </a:p>
          <a:p>
            <a:r>
              <a:rPr lang="en-US" b="1" dirty="0">
                <a:highlight>
                  <a:srgbClr val="FF00FF"/>
                </a:highlight>
              </a:rPr>
              <a:t>Water sources:</a:t>
            </a:r>
            <a:endParaRPr lang="en-IN" dirty="0">
              <a:highlight>
                <a:srgbClr val="FF00FF"/>
              </a:highlight>
            </a:endParaRPr>
          </a:p>
          <a:p>
            <a:r>
              <a:rPr lang="en-US" b="1" dirty="0">
                <a:highlight>
                  <a:srgbClr val="FF00FF"/>
                </a:highlight>
              </a:rPr>
              <a:t>Current facilities:</a:t>
            </a:r>
            <a:endParaRPr lang="en-IN" dirty="0">
              <a:highlight>
                <a:srgbClr val="FF00FF"/>
              </a:highlight>
            </a:endParaRPr>
          </a:p>
          <a:p>
            <a:r>
              <a:rPr lang="en-US" b="1" dirty="0">
                <a:highlight>
                  <a:srgbClr val="FF00FF"/>
                </a:highlight>
              </a:rPr>
              <a:t>Cost per Acer:</a:t>
            </a:r>
            <a:endParaRPr lang="en-IN" dirty="0">
              <a:highlight>
                <a:srgbClr val="FF00FF"/>
              </a:highlight>
            </a:endParaRPr>
          </a:p>
          <a:p>
            <a:r>
              <a:rPr lang="en-US" b="1" dirty="0">
                <a:highlight>
                  <a:srgbClr val="FF00FF"/>
                </a:highlight>
              </a:rPr>
              <a:t>Total cost:</a:t>
            </a:r>
            <a:endParaRPr lang="en-IN" dirty="0">
              <a:highlight>
                <a:srgbClr val="FF00FF"/>
              </a:highlight>
            </a:endParaRPr>
          </a:p>
          <a:p>
            <a:endParaRPr lang="en-IN" dirty="0"/>
          </a:p>
          <a:p>
            <a:endParaRPr lang="en-US" b="1" dirty="0"/>
          </a:p>
          <a:p>
            <a:endParaRPr lang="en-IN" dirty="0"/>
          </a:p>
        </p:txBody>
      </p:sp>
      <p:sp>
        <p:nvSpPr>
          <p:cNvPr id="5" name="Arrow: Right 4">
            <a:extLst>
              <a:ext uri="{FF2B5EF4-FFF2-40B4-BE49-F238E27FC236}">
                <a16:creationId xmlns:a16="http://schemas.microsoft.com/office/drawing/2014/main" id="{11539D4B-EF68-4943-B7ED-D67CB1E0A413}"/>
              </a:ext>
            </a:extLst>
          </p:cNvPr>
          <p:cNvSpPr/>
          <p:nvPr/>
        </p:nvSpPr>
        <p:spPr>
          <a:xfrm>
            <a:off x="3967098" y="1138985"/>
            <a:ext cx="618978" cy="35033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14AA4706-281F-42F8-BFE0-F3DF70B479C6}"/>
              </a:ext>
            </a:extLst>
          </p:cNvPr>
          <p:cNvSpPr/>
          <p:nvPr/>
        </p:nvSpPr>
        <p:spPr>
          <a:xfrm>
            <a:off x="3981166" y="1557308"/>
            <a:ext cx="618978" cy="35033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9857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ECB3-04C9-4186-8E69-8136BB61B3CD}"/>
              </a:ext>
            </a:extLst>
          </p:cNvPr>
          <p:cNvSpPr>
            <a:spLocks noGrp="1"/>
          </p:cNvSpPr>
          <p:nvPr>
            <p:ph type="title"/>
          </p:nvPr>
        </p:nvSpPr>
        <p:spPr>
          <a:xfrm>
            <a:off x="1141412" y="330591"/>
            <a:ext cx="9905998" cy="619439"/>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Data need to be enclosed for Agriculture land sale</a:t>
            </a:r>
            <a:endParaRPr lang="en-IN" dirty="0"/>
          </a:p>
        </p:txBody>
      </p:sp>
      <p:sp>
        <p:nvSpPr>
          <p:cNvPr id="3" name="Content Placeholder 2">
            <a:extLst>
              <a:ext uri="{FF2B5EF4-FFF2-40B4-BE49-F238E27FC236}">
                <a16:creationId xmlns:a16="http://schemas.microsoft.com/office/drawing/2014/main" id="{B52DCA25-1174-40AF-BFC3-14707B697441}"/>
              </a:ext>
            </a:extLst>
          </p:cNvPr>
          <p:cNvSpPr>
            <a:spLocks noGrp="1"/>
          </p:cNvSpPr>
          <p:nvPr>
            <p:ph idx="1"/>
          </p:nvPr>
        </p:nvSpPr>
        <p:spPr>
          <a:xfrm>
            <a:off x="1141412" y="950030"/>
            <a:ext cx="9905999" cy="5577379"/>
          </a:xfrm>
        </p:spPr>
        <p:txBody>
          <a:bodyPr>
            <a:noAutofit/>
          </a:bodyPr>
          <a:lstStyle/>
          <a:p>
            <a:pPr>
              <a:lnSpc>
                <a:spcPct val="100000"/>
              </a:lnSpc>
            </a:pPr>
            <a:r>
              <a:rPr lang="en-US" sz="900" b="1" dirty="0">
                <a:latin typeface="Verdana" panose="020B0604030504040204" pitchFamily="34" charset="0"/>
                <a:ea typeface="Verdana" panose="020B0604030504040204" pitchFamily="34" charset="0"/>
              </a:rPr>
              <a:t>Name of the land holder:</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Address:</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Acer’s:</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Address:</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Land details:</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Soil type:</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Water sources:</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Transformer:</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Current facilities:</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Cost for Acer:</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Market rate:</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Contact number:</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Nearest place to Land:</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Land revenue:</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Crop available:</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Type of crop:</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Drip irrigation:</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Family members certificate:</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Registration Land:</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Pass book:</a:t>
            </a:r>
            <a:endParaRPr lang="en-IN" sz="900" dirty="0">
              <a:latin typeface="Verdana" panose="020B0604030504040204" pitchFamily="34" charset="0"/>
              <a:ea typeface="Verdana" panose="020B0604030504040204" pitchFamily="34" charset="0"/>
            </a:endParaRPr>
          </a:p>
          <a:p>
            <a:pPr>
              <a:lnSpc>
                <a:spcPct val="100000"/>
              </a:lnSpc>
            </a:pPr>
            <a:r>
              <a:rPr lang="en-US" sz="900" b="1" dirty="0">
                <a:latin typeface="Verdana" panose="020B0604030504040204" pitchFamily="34" charset="0"/>
                <a:ea typeface="Verdana" panose="020B0604030504040204" pitchFamily="34" charset="0"/>
              </a:rPr>
              <a:t>Patta Land:</a:t>
            </a:r>
            <a:endParaRPr lang="en-IN" sz="900" dirty="0">
              <a:latin typeface="Verdana" panose="020B0604030504040204" pitchFamily="34" charset="0"/>
              <a:ea typeface="Verdana" panose="020B0604030504040204" pitchFamily="34" charset="0"/>
            </a:endParaRPr>
          </a:p>
          <a:p>
            <a:pPr>
              <a:lnSpc>
                <a:spcPct val="100000"/>
              </a:lnSpc>
            </a:pPr>
            <a:endParaRPr lang="en-IN" sz="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3277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447D-56A0-40DD-86C8-04C60C136A2F}"/>
              </a:ext>
            </a:extLst>
          </p:cNvPr>
          <p:cNvSpPr>
            <a:spLocks noGrp="1"/>
          </p:cNvSpPr>
          <p:nvPr>
            <p:ph type="title"/>
          </p:nvPr>
        </p:nvSpPr>
        <p:spPr>
          <a:xfrm>
            <a:off x="1141413" y="618518"/>
            <a:ext cx="9905998" cy="703845"/>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rPr>
              <a:t>Insurance Policy</a:t>
            </a:r>
            <a:endParaRPr lang="en-IN" dirty="0"/>
          </a:p>
        </p:txBody>
      </p:sp>
      <p:sp>
        <p:nvSpPr>
          <p:cNvPr id="3" name="Content Placeholder 2">
            <a:extLst>
              <a:ext uri="{FF2B5EF4-FFF2-40B4-BE49-F238E27FC236}">
                <a16:creationId xmlns:a16="http://schemas.microsoft.com/office/drawing/2014/main" id="{3C98A6C5-4EB2-40D2-91F4-A79D2A5E0BFF}"/>
              </a:ext>
            </a:extLst>
          </p:cNvPr>
          <p:cNvSpPr>
            <a:spLocks noGrp="1"/>
          </p:cNvSpPr>
          <p:nvPr>
            <p:ph idx="1"/>
          </p:nvPr>
        </p:nvSpPr>
        <p:spPr>
          <a:xfrm>
            <a:off x="1235365" y="1658143"/>
            <a:ext cx="9905999" cy="3541714"/>
          </a:xfrm>
        </p:spPr>
        <p:txBody>
          <a:bodyPr/>
          <a:lstStyle/>
          <a:p>
            <a:r>
              <a:rPr lang="en-US" dirty="0"/>
              <a:t>We have designed unique insurance policies in place which will be given to all the farmers and labour’s who enroll with us and through which they will have security for their life, health and wealth.</a:t>
            </a:r>
          </a:p>
          <a:p>
            <a:r>
              <a:rPr lang="en-US" b="1" dirty="0"/>
              <a:t>Location selection                 State - District – Mandal – CenterPoint</a:t>
            </a:r>
          </a:p>
          <a:p>
            <a:endParaRPr lang="en-IN" dirty="0"/>
          </a:p>
          <a:p>
            <a:endParaRPr lang="en-IN" dirty="0"/>
          </a:p>
        </p:txBody>
      </p:sp>
      <p:sp>
        <p:nvSpPr>
          <p:cNvPr id="5" name="Arrow: Right 4">
            <a:extLst>
              <a:ext uri="{FF2B5EF4-FFF2-40B4-BE49-F238E27FC236}">
                <a16:creationId xmlns:a16="http://schemas.microsoft.com/office/drawing/2014/main" id="{2022CB7B-C9BA-4191-AA5A-4169B7133828}"/>
              </a:ext>
            </a:extLst>
          </p:cNvPr>
          <p:cNvSpPr/>
          <p:nvPr/>
        </p:nvSpPr>
        <p:spPr>
          <a:xfrm>
            <a:off x="4178113" y="3211627"/>
            <a:ext cx="618978" cy="35033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999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67D2-EECF-4223-8758-737F9EA32FDC}"/>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a:t>
            </a:r>
            <a:r>
              <a:rPr lang="en-US" sz="9600" b="1" cap="none" dirty="0">
                <a:ln w="9525">
                  <a:solidFill>
                    <a:schemeClr val="bg1"/>
                  </a:solidFill>
                  <a:prstDash val="solid"/>
                </a:ln>
                <a:effectLst>
                  <a:outerShdw blurRad="12700" dist="38100" dir="2700000" algn="tl" rotWithShape="0">
                    <a:schemeClr val="bg1">
                      <a:lumMod val="50000"/>
                    </a:schemeClr>
                  </a:outerShdw>
                </a:effectLst>
              </a:rPr>
              <a:t> </a:t>
            </a: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you</a:t>
            </a:r>
            <a:r>
              <a:rPr lang="en-US" sz="9600" b="1" cap="none" dirty="0">
                <a:ln w="9525">
                  <a:solidFill>
                    <a:schemeClr val="bg1"/>
                  </a:solidFill>
                  <a:prstDash val="solid"/>
                </a:ln>
                <a:effectLst>
                  <a:outerShdw blurRad="12700" dist="38100" dir="2700000" algn="tl" rotWithShape="0">
                    <a:schemeClr val="bg1">
                      <a:lumMod val="50000"/>
                    </a:schemeClr>
                  </a:outerShdw>
                </a:effectLst>
              </a:rPr>
              <a:t> </a:t>
            </a:r>
            <a:endParaRPr lang="en-IN" sz="9600" dirty="0"/>
          </a:p>
        </p:txBody>
      </p:sp>
      <p:pic>
        <p:nvPicPr>
          <p:cNvPr id="6" name="Content Placeholder 5">
            <a:extLst>
              <a:ext uri="{FF2B5EF4-FFF2-40B4-BE49-F238E27FC236}">
                <a16:creationId xmlns:a16="http://schemas.microsoft.com/office/drawing/2014/main" id="{258BE886-3727-4495-97AD-8C4A2D2F43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9905997" cy="4011578"/>
          </a:xfrm>
        </p:spPr>
      </p:pic>
    </p:spTree>
    <p:extLst>
      <p:ext uri="{BB962C8B-B14F-4D97-AF65-F5344CB8AC3E}">
        <p14:creationId xmlns:p14="http://schemas.microsoft.com/office/powerpoint/2010/main" val="72650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2E18-ECA7-475B-94FD-0F85F3892F11}"/>
              </a:ext>
            </a:extLst>
          </p:cNvPr>
          <p:cNvSpPr>
            <a:spLocks noGrp="1"/>
          </p:cNvSpPr>
          <p:nvPr>
            <p:ph type="title"/>
          </p:nvPr>
        </p:nvSpPr>
        <p:spPr>
          <a:xfrm>
            <a:off x="1141413" y="618519"/>
            <a:ext cx="9905998" cy="844522"/>
          </a:xfrm>
        </p:spPr>
        <p:txBody>
          <a:bodyPr/>
          <a:lstStyle/>
          <a:p>
            <a:r>
              <a:rPr lang="en-IN" b="1" cap="none" dirty="0">
                <a:ln w="9525">
                  <a:solidFill>
                    <a:schemeClr val="bg1"/>
                  </a:solidFill>
                  <a:prstDash val="solid"/>
                </a:ln>
                <a:effectLst>
                  <a:outerShdw blurRad="12700" dist="38100" dir="2700000" algn="tl" rotWithShape="0">
                    <a:schemeClr val="bg1">
                      <a:lumMod val="50000"/>
                    </a:schemeClr>
                  </a:outerShdw>
                </a:effectLst>
              </a:rPr>
              <a:t>Chain system Elaborated</a:t>
            </a:r>
            <a:endParaRPr lang="en-IN" dirty="0"/>
          </a:p>
        </p:txBody>
      </p:sp>
      <p:pic>
        <p:nvPicPr>
          <p:cNvPr id="10" name="Content Placeholder 9">
            <a:extLst>
              <a:ext uri="{FF2B5EF4-FFF2-40B4-BE49-F238E27FC236}">
                <a16:creationId xmlns:a16="http://schemas.microsoft.com/office/drawing/2014/main" id="{53432EE6-BEF2-4DC2-8AB1-A65E87CE3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1" y="1700847"/>
            <a:ext cx="11029071" cy="4939104"/>
          </a:xfrm>
        </p:spPr>
      </p:pic>
    </p:spTree>
    <p:extLst>
      <p:ext uri="{BB962C8B-B14F-4D97-AF65-F5344CB8AC3E}">
        <p14:creationId xmlns:p14="http://schemas.microsoft.com/office/powerpoint/2010/main" val="294389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10A1-D885-4D8C-BD1B-FA3F120FFB44}"/>
              </a:ext>
            </a:extLst>
          </p:cNvPr>
          <p:cNvSpPr>
            <a:spLocks noGrp="1"/>
          </p:cNvSpPr>
          <p:nvPr>
            <p:ph type="title"/>
          </p:nvPr>
        </p:nvSpPr>
        <p:spPr>
          <a:xfrm>
            <a:off x="1143001" y="407502"/>
            <a:ext cx="9905998" cy="1069605"/>
          </a:xfrm>
        </p:spPr>
        <p:txBody>
          <a:bodyPr/>
          <a:lstStyle/>
          <a:p>
            <a:r>
              <a:rPr lang="en-IN" dirty="0"/>
              <a:t>Home Page</a:t>
            </a:r>
          </a:p>
        </p:txBody>
      </p:sp>
      <p:sp>
        <p:nvSpPr>
          <p:cNvPr id="3" name="Content Placeholder 2">
            <a:extLst>
              <a:ext uri="{FF2B5EF4-FFF2-40B4-BE49-F238E27FC236}">
                <a16:creationId xmlns:a16="http://schemas.microsoft.com/office/drawing/2014/main" id="{7897639B-0B1D-4910-85E8-322FC214553F}"/>
              </a:ext>
            </a:extLst>
          </p:cNvPr>
          <p:cNvSpPr>
            <a:spLocks noGrp="1"/>
          </p:cNvSpPr>
          <p:nvPr>
            <p:ph idx="1"/>
          </p:nvPr>
        </p:nvSpPr>
        <p:spPr>
          <a:xfrm>
            <a:off x="1143001" y="1477106"/>
            <a:ext cx="9905999" cy="4740813"/>
          </a:xfrm>
        </p:spPr>
        <p:txBody>
          <a:bodyPr/>
          <a:lstStyle/>
          <a:p>
            <a:r>
              <a:rPr lang="en-IN" dirty="0"/>
              <a:t>Details about work</a:t>
            </a:r>
          </a:p>
          <a:p>
            <a:r>
              <a:rPr lang="en-IN" dirty="0"/>
              <a:t>Select languages</a:t>
            </a:r>
          </a:p>
          <a:p>
            <a:r>
              <a:rPr lang="en-IN" dirty="0"/>
              <a:t>User name</a:t>
            </a:r>
          </a:p>
          <a:p>
            <a:r>
              <a:rPr lang="en-IN" dirty="0"/>
              <a:t>Password</a:t>
            </a:r>
          </a:p>
        </p:txBody>
      </p:sp>
    </p:spTree>
    <p:extLst>
      <p:ext uri="{BB962C8B-B14F-4D97-AF65-F5344CB8AC3E}">
        <p14:creationId xmlns:p14="http://schemas.microsoft.com/office/powerpoint/2010/main" val="227935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0E2B-8F49-4080-B398-9D8D9B6292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311F54-88E4-4762-8EDC-F200CB8982D6}"/>
              </a:ext>
            </a:extLst>
          </p:cNvPr>
          <p:cNvSpPr>
            <a:spLocks noGrp="1"/>
          </p:cNvSpPr>
          <p:nvPr>
            <p:ph idx="1"/>
          </p:nvPr>
        </p:nvSpPr>
        <p:spPr/>
        <p:txBody>
          <a:bodyPr/>
          <a:lstStyle/>
          <a:p>
            <a:r>
              <a:rPr lang="en-IN" dirty="0"/>
              <a:t>Services – Centre points – Careers – Documentation work – Videos - Insurance</a:t>
            </a:r>
          </a:p>
        </p:txBody>
      </p:sp>
    </p:spTree>
    <p:extLst>
      <p:ext uri="{BB962C8B-B14F-4D97-AF65-F5344CB8AC3E}">
        <p14:creationId xmlns:p14="http://schemas.microsoft.com/office/powerpoint/2010/main" val="263431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F34C-2B48-4923-A6D7-C21D58608AEA}"/>
              </a:ext>
            </a:extLst>
          </p:cNvPr>
          <p:cNvSpPr>
            <a:spLocks noGrp="1"/>
          </p:cNvSpPr>
          <p:nvPr>
            <p:ph type="title"/>
          </p:nvPr>
        </p:nvSpPr>
        <p:spPr>
          <a:xfrm>
            <a:off x="1141413" y="618518"/>
            <a:ext cx="9905998" cy="1125876"/>
          </a:xfrm>
        </p:spPr>
        <p:txBody>
          <a:bodyPr/>
          <a:lstStyle/>
          <a:p>
            <a:r>
              <a:rPr lang="en-IN" dirty="0"/>
              <a:t>Services</a:t>
            </a:r>
          </a:p>
        </p:txBody>
      </p:sp>
      <p:sp>
        <p:nvSpPr>
          <p:cNvPr id="3" name="Content Placeholder 2">
            <a:extLst>
              <a:ext uri="{FF2B5EF4-FFF2-40B4-BE49-F238E27FC236}">
                <a16:creationId xmlns:a16="http://schemas.microsoft.com/office/drawing/2014/main" id="{BDD6F728-FA78-440D-8A34-CD567DB403F2}"/>
              </a:ext>
            </a:extLst>
          </p:cNvPr>
          <p:cNvSpPr>
            <a:spLocks noGrp="1"/>
          </p:cNvSpPr>
          <p:nvPr>
            <p:ph idx="1"/>
          </p:nvPr>
        </p:nvSpPr>
        <p:spPr>
          <a:xfrm>
            <a:off x="1141412" y="1744394"/>
            <a:ext cx="9905999" cy="4234375"/>
          </a:xfrm>
        </p:spPr>
        <p:txBody>
          <a:bodyPr>
            <a:normAutofit lnSpcReduction="10000"/>
          </a:bodyPr>
          <a:lstStyle/>
          <a:p>
            <a:r>
              <a:rPr lang="en-IN" dirty="0"/>
              <a:t>Crop Seller – Crop Buyer</a:t>
            </a:r>
          </a:p>
          <a:p>
            <a:r>
              <a:rPr lang="en-IN" dirty="0"/>
              <a:t>Land lease – Land taker</a:t>
            </a:r>
          </a:p>
          <a:p>
            <a:r>
              <a:rPr lang="en-IN" dirty="0"/>
              <a:t>Agriculture land seller – Buyer</a:t>
            </a:r>
          </a:p>
          <a:p>
            <a:r>
              <a:rPr lang="en-IN" dirty="0"/>
              <a:t>Tenders</a:t>
            </a:r>
          </a:p>
          <a:p>
            <a:r>
              <a:rPr lang="en-IN" dirty="0"/>
              <a:t>Labours</a:t>
            </a:r>
          </a:p>
          <a:p>
            <a:r>
              <a:rPr lang="en-IN" dirty="0"/>
              <a:t>Nursery's</a:t>
            </a:r>
          </a:p>
          <a:p>
            <a:r>
              <a:rPr lang="en-IN" dirty="0"/>
              <a:t>Animal Husbandry</a:t>
            </a:r>
          </a:p>
          <a:p>
            <a:r>
              <a:rPr lang="en-IN" dirty="0"/>
              <a:t>Financial supporters</a:t>
            </a:r>
          </a:p>
        </p:txBody>
      </p:sp>
    </p:spTree>
    <p:extLst>
      <p:ext uri="{BB962C8B-B14F-4D97-AF65-F5344CB8AC3E}">
        <p14:creationId xmlns:p14="http://schemas.microsoft.com/office/powerpoint/2010/main" val="226386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E8F6-8E7F-402B-B588-B8FA13EFEDDA}"/>
              </a:ext>
            </a:extLst>
          </p:cNvPr>
          <p:cNvSpPr>
            <a:spLocks noGrp="1"/>
          </p:cNvSpPr>
          <p:nvPr>
            <p:ph type="title"/>
          </p:nvPr>
        </p:nvSpPr>
        <p:spPr/>
        <p:txBody>
          <a:bodyPr/>
          <a:lstStyle/>
          <a:p>
            <a:r>
              <a:rPr lang="en-IN" dirty="0"/>
              <a:t>Crop Seller – Crop Buyer</a:t>
            </a:r>
            <a:br>
              <a:rPr lang="en-IN" dirty="0"/>
            </a:br>
            <a:endParaRPr lang="en-IN" dirty="0"/>
          </a:p>
        </p:txBody>
      </p:sp>
      <p:sp>
        <p:nvSpPr>
          <p:cNvPr id="3" name="Content Placeholder 2">
            <a:extLst>
              <a:ext uri="{FF2B5EF4-FFF2-40B4-BE49-F238E27FC236}">
                <a16:creationId xmlns:a16="http://schemas.microsoft.com/office/drawing/2014/main" id="{C54CB47E-2DBD-4FAC-B7D1-C944FCAE37D8}"/>
              </a:ext>
            </a:extLst>
          </p:cNvPr>
          <p:cNvSpPr>
            <a:spLocks noGrp="1"/>
          </p:cNvSpPr>
          <p:nvPr>
            <p:ph idx="1"/>
          </p:nvPr>
        </p:nvSpPr>
        <p:spPr/>
        <p:txBody>
          <a:bodyPr>
            <a:normAutofit fontScale="92500"/>
          </a:bodyPr>
          <a:lstStyle/>
          <a:p>
            <a:pPr marL="0" indent="0">
              <a:buNone/>
            </a:pPr>
            <a:r>
              <a:rPr lang="en-IN" dirty="0"/>
              <a:t>Location - </a:t>
            </a:r>
            <a:r>
              <a:rPr lang="en-US" dirty="0"/>
              <a:t>State- District – Mandal – CenterPoint</a:t>
            </a:r>
            <a:endParaRPr lang="en-IN" dirty="0"/>
          </a:p>
          <a:p>
            <a:pPr marL="0" indent="0">
              <a:buNone/>
            </a:pPr>
            <a:r>
              <a:rPr lang="en-IN" dirty="0"/>
              <a:t>Crop Seller – </a:t>
            </a:r>
            <a:r>
              <a:rPr lang="en-US" dirty="0"/>
              <a:t>Fruits - vegetables – cereals – grains - commercial crops-poultry-aqua</a:t>
            </a:r>
          </a:p>
          <a:p>
            <a:pPr marL="0" indent="0">
              <a:buNone/>
            </a:pPr>
            <a:r>
              <a:rPr lang="en-US" dirty="0"/>
              <a:t>Crop Buyers - Fruits - vegetables – cereals – grains - commercial crops-poultry-aqua</a:t>
            </a:r>
          </a:p>
          <a:p>
            <a:pPr marL="0" indent="0">
              <a:buNone/>
            </a:pPr>
            <a:r>
              <a:rPr lang="en-US" dirty="0"/>
              <a:t>SMS/Notification</a:t>
            </a:r>
          </a:p>
          <a:p>
            <a:pPr marL="0" indent="0">
              <a:buNone/>
            </a:pPr>
            <a:r>
              <a:rPr lang="en-US" dirty="0"/>
              <a:t>Post  by seller          SMS/Notification          Buyer</a:t>
            </a:r>
          </a:p>
          <a:p>
            <a:pPr marL="0" indent="0">
              <a:buNone/>
            </a:pPr>
            <a:r>
              <a:rPr lang="en-US" dirty="0"/>
              <a:t>                       						</a:t>
            </a:r>
            <a:endParaRPr lang="en-IN" dirty="0"/>
          </a:p>
          <a:p>
            <a:pPr marL="0" indent="0">
              <a:buNone/>
            </a:pPr>
            <a:endParaRPr lang="en-IN" dirty="0"/>
          </a:p>
        </p:txBody>
      </p:sp>
      <p:sp>
        <p:nvSpPr>
          <p:cNvPr id="4" name="Arrow: Right 3">
            <a:extLst>
              <a:ext uri="{FF2B5EF4-FFF2-40B4-BE49-F238E27FC236}">
                <a16:creationId xmlns:a16="http://schemas.microsoft.com/office/drawing/2014/main" id="{EF98B07D-1A84-4873-9B34-BC0B902F5CDF}"/>
              </a:ext>
            </a:extLst>
          </p:cNvPr>
          <p:cNvSpPr/>
          <p:nvPr/>
        </p:nvSpPr>
        <p:spPr>
          <a:xfrm>
            <a:off x="2954215" y="4529790"/>
            <a:ext cx="450167"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25B3360B-004D-4C1F-8B86-F0ED050CDFA3}"/>
              </a:ext>
            </a:extLst>
          </p:cNvPr>
          <p:cNvSpPr/>
          <p:nvPr/>
        </p:nvSpPr>
        <p:spPr>
          <a:xfrm>
            <a:off x="5695474" y="4550892"/>
            <a:ext cx="450167"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313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976B-A924-4217-A88C-0F26C57DBE3B}"/>
              </a:ext>
            </a:extLst>
          </p:cNvPr>
          <p:cNvSpPr>
            <a:spLocks noGrp="1"/>
          </p:cNvSpPr>
          <p:nvPr>
            <p:ph type="title"/>
          </p:nvPr>
        </p:nvSpPr>
        <p:spPr/>
        <p:txBody>
          <a:bodyPr/>
          <a:lstStyle/>
          <a:p>
            <a:r>
              <a:rPr lang="en-IN" dirty="0"/>
              <a:t>Land lease – Land taker</a:t>
            </a:r>
            <a:br>
              <a:rPr lang="en-IN" dirty="0"/>
            </a:br>
            <a:endParaRPr lang="en-IN" dirty="0"/>
          </a:p>
        </p:txBody>
      </p:sp>
      <p:sp>
        <p:nvSpPr>
          <p:cNvPr id="3" name="Content Placeholder 2">
            <a:extLst>
              <a:ext uri="{FF2B5EF4-FFF2-40B4-BE49-F238E27FC236}">
                <a16:creationId xmlns:a16="http://schemas.microsoft.com/office/drawing/2014/main" id="{51C2E5BF-06C1-4B78-954F-7B8A282554FD}"/>
              </a:ext>
            </a:extLst>
          </p:cNvPr>
          <p:cNvSpPr>
            <a:spLocks noGrp="1"/>
          </p:cNvSpPr>
          <p:nvPr>
            <p:ph idx="1"/>
          </p:nvPr>
        </p:nvSpPr>
        <p:spPr>
          <a:xfrm>
            <a:off x="1141412" y="1532034"/>
            <a:ext cx="10154945" cy="4707447"/>
          </a:xfrm>
        </p:spPr>
        <p:txBody>
          <a:bodyPr/>
          <a:lstStyle/>
          <a:p>
            <a:r>
              <a:rPr lang="en-IN" dirty="0"/>
              <a:t>Location - </a:t>
            </a:r>
            <a:r>
              <a:rPr lang="en-US" dirty="0"/>
              <a:t>State- District – Mandal – CenterPoint</a:t>
            </a:r>
            <a:endParaRPr lang="en-IN" dirty="0"/>
          </a:p>
          <a:p>
            <a:r>
              <a:rPr lang="en-US" dirty="0"/>
              <a:t>Land lease giver - land-poultry sheds-aqua ponds-diary form, Barren, Vermicompost shed </a:t>
            </a:r>
          </a:p>
          <a:p>
            <a:r>
              <a:rPr lang="en-US" dirty="0"/>
              <a:t>Land lease taker - land-poultry sheds-aqua ponds-diary form, Barren, Vermicompost shed </a:t>
            </a:r>
          </a:p>
          <a:p>
            <a:r>
              <a:rPr lang="en-US" dirty="0"/>
              <a:t>Post by land lease giver -</a:t>
            </a:r>
            <a:r>
              <a:rPr lang="en-US" dirty="0">
                <a:sym typeface="Wingdings" panose="05000000000000000000" pitchFamily="2" charset="2"/>
              </a:rPr>
              <a:t> SMS Notification  Land lease taker</a:t>
            </a:r>
          </a:p>
          <a:p>
            <a:r>
              <a:rPr lang="en-US" dirty="0">
                <a:sym typeface="Wingdings" panose="05000000000000000000" pitchFamily="2" charset="2"/>
              </a:rPr>
              <a:t>Reverse of above</a:t>
            </a:r>
            <a:endParaRPr lang="en-IN" dirty="0"/>
          </a:p>
          <a:p>
            <a:endParaRPr lang="en-IN" dirty="0"/>
          </a:p>
        </p:txBody>
      </p:sp>
    </p:spTree>
    <p:extLst>
      <p:ext uri="{BB962C8B-B14F-4D97-AF65-F5344CB8AC3E}">
        <p14:creationId xmlns:p14="http://schemas.microsoft.com/office/powerpoint/2010/main" val="1835240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404</TotalTime>
  <Words>1638</Words>
  <Application>Microsoft Office PowerPoint</Application>
  <PresentationFormat>Widescreen</PresentationFormat>
  <Paragraphs>295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Tw Cen MT</vt:lpstr>
      <vt:lpstr>Verdana</vt:lpstr>
      <vt:lpstr>Wingdings</vt:lpstr>
      <vt:lpstr>Circuit</vt:lpstr>
      <vt:lpstr>                                    Arose Agriculture services </vt:lpstr>
      <vt:lpstr>Our Mission</vt:lpstr>
      <vt:lpstr>Agriculture Chain system</vt:lpstr>
      <vt:lpstr>Chain system Elaborated</vt:lpstr>
      <vt:lpstr>Home Page</vt:lpstr>
      <vt:lpstr>PowerPoint Presentation</vt:lpstr>
      <vt:lpstr>Services</vt:lpstr>
      <vt:lpstr>Crop Seller – Crop Buyer </vt:lpstr>
      <vt:lpstr>Land lease – Land taker </vt:lpstr>
      <vt:lpstr>Agriculture land seller – Buyer </vt:lpstr>
      <vt:lpstr>Tenders </vt:lpstr>
      <vt:lpstr>Labours</vt:lpstr>
      <vt:lpstr>Nursery's</vt:lpstr>
      <vt:lpstr>Animal Husbandry </vt:lpstr>
      <vt:lpstr>Financial supporters </vt:lpstr>
      <vt:lpstr>Look and feel of Home Page – Arose agriculture services </vt:lpstr>
      <vt:lpstr>Services </vt:lpstr>
      <vt:lpstr>Crop Lease </vt:lpstr>
      <vt:lpstr>Data need to be enclosed by farmer for crop lease </vt:lpstr>
      <vt:lpstr>Crop Buyers </vt:lpstr>
      <vt:lpstr>Data need to be enclosed by crop buyer for registration</vt:lpstr>
      <vt:lpstr>Crop Seller</vt:lpstr>
      <vt:lpstr>Data need to be enclosed by crop seller for registration</vt:lpstr>
      <vt:lpstr>Agriculture land lease</vt:lpstr>
      <vt:lpstr>Data need to be enclosed for agriculture land lease registration</vt:lpstr>
      <vt:lpstr>Labours</vt:lpstr>
      <vt:lpstr>Data need to be enclosed for labour registration</vt:lpstr>
      <vt:lpstr>Tenders</vt:lpstr>
      <vt:lpstr>Data need to be enclosed for Tenders</vt:lpstr>
      <vt:lpstr>Agriculture land sale</vt:lpstr>
      <vt:lpstr>Data need to be enclosed for Agriculture land sale</vt:lpstr>
      <vt:lpstr>Insurance Policy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PRASAD KONDYARAPU</dc:creator>
  <cp:lastModifiedBy>DURGA PRASAD KONDYARAPU</cp:lastModifiedBy>
  <cp:revision>30</cp:revision>
  <dcterms:created xsi:type="dcterms:W3CDTF">2021-04-12T08:37:47Z</dcterms:created>
  <dcterms:modified xsi:type="dcterms:W3CDTF">2021-04-23T17:57:01Z</dcterms:modified>
</cp:coreProperties>
</file>