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313" r:id="rId3"/>
    <p:sldId id="446" r:id="rId4"/>
    <p:sldId id="451" r:id="rId5"/>
    <p:sldId id="452" r:id="rId6"/>
    <p:sldId id="457" r:id="rId7"/>
    <p:sldId id="445" r:id="rId8"/>
    <p:sldId id="444" r:id="rId9"/>
    <p:sldId id="44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6" r:id="rId23"/>
    <p:sldId id="437" r:id="rId24"/>
    <p:sldId id="439" r:id="rId25"/>
    <p:sldId id="463" r:id="rId26"/>
    <p:sldId id="440" r:id="rId27"/>
    <p:sldId id="453" r:id="rId28"/>
    <p:sldId id="459" r:id="rId29"/>
    <p:sldId id="460" r:id="rId30"/>
    <p:sldId id="462" r:id="rId31"/>
    <p:sldId id="458" r:id="rId32"/>
    <p:sldId id="461" r:id="rId33"/>
    <p:sldId id="44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9122" autoAdjust="0"/>
  </p:normalViewPr>
  <p:slideViewPr>
    <p:cSldViewPr snapToGrid="0" snapToObjects="1">
      <p:cViewPr varScale="1">
        <p:scale>
          <a:sx n="77" d="100"/>
          <a:sy n="77" d="100"/>
        </p:scale>
        <p:origin x="208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21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E79FF-01BA-5D48-8FB4-91D723A433A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38302-14C2-7545-B55B-653A547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9999" tIns="45001" rIns="89999" bIns="45001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interface with only one </a:t>
            </a:r>
            <a:r>
              <a:rPr lang="en-US" dirty="0" err="1"/>
              <a:t>nondefault</a:t>
            </a:r>
            <a:r>
              <a:rPr lang="en-US" dirty="0"/>
              <a:t> method is considered a functional interface by Java 8.</a:t>
            </a:r>
          </a:p>
          <a:p>
            <a:r>
              <a:rPr lang="en-US" dirty="0"/>
              <a:t>So functional interfaces</a:t>
            </a:r>
            <a:r>
              <a:rPr lang="en-US" baseline="0" dirty="0"/>
              <a:t> are Java 8’s secret sauce for backward compatibility.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26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lambda “captures” the variable var.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0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1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List&lt;Integer&gt; is a parameterized type, parameterized by the type</a:t>
            </a:r>
            <a:r>
              <a:rPr lang="en-US" baseline="0" dirty="0"/>
              <a:t> argument &lt;Integer&gt;</a:t>
            </a:r>
          </a:p>
          <a:p>
            <a:r>
              <a:rPr lang="en-US" baseline="0" dirty="0"/>
              <a:t>the </a:t>
            </a:r>
            <a:r>
              <a:rPr lang="en-US" baseline="0" dirty="0" err="1"/>
              <a:t>Arrays.asList</a:t>
            </a:r>
            <a:r>
              <a:rPr lang="en-US" baseline="0" dirty="0"/>
              <a:t> method returns a fixed-size list backed by an array; it can take “</a:t>
            </a:r>
            <a:r>
              <a:rPr lang="en-US" baseline="0" dirty="0" err="1"/>
              <a:t>vararg</a:t>
            </a:r>
            <a:r>
              <a:rPr lang="en-US" baseline="0" dirty="0"/>
              <a:t>” arguments</a:t>
            </a:r>
          </a:p>
          <a:p>
            <a:r>
              <a:rPr lang="en-US" dirty="0" err="1"/>
              <a:t>forEach</a:t>
            </a:r>
            <a:r>
              <a:rPr lang="en-US" dirty="0"/>
              <a:t> is a method that takes as input a function and calls the function for each value on the list</a:t>
            </a:r>
          </a:p>
          <a:p>
            <a:r>
              <a:rPr lang="en-US" dirty="0"/>
              <a:t>Note the absence of type declarations in the lambda;</a:t>
            </a:r>
            <a:r>
              <a:rPr lang="en-US" baseline="0" dirty="0"/>
              <a:t> the Java 8 compiler does type inference</a:t>
            </a:r>
          </a:p>
          <a:p>
            <a:r>
              <a:rPr lang="en-US" baseline="0" dirty="0"/>
              <a:t>Java 8 is still statically typed</a:t>
            </a:r>
            <a:endParaRPr lang="en-US" dirty="0"/>
          </a:p>
          <a:p>
            <a:r>
              <a:rPr lang="en-US" dirty="0"/>
              <a:t>Braces are not needed</a:t>
            </a:r>
            <a:r>
              <a:rPr lang="en-US" baseline="0" dirty="0"/>
              <a:t> for single-line lambdas (but could be used if desired).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braces are needed to enclose a multiline</a:t>
            </a:r>
            <a:r>
              <a:rPr lang="en-US" baseline="0" dirty="0"/>
              <a:t> 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3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as with ordinary functions, you can define local variables inside the lambda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24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can, if you wish, specify the parameter type</a:t>
            </a:r>
          </a:p>
          <a:p>
            <a:r>
              <a:rPr lang="en-US" dirty="0"/>
              <a:t>The compiler knows the</a:t>
            </a:r>
            <a:r>
              <a:rPr lang="en-US" baseline="0" dirty="0"/>
              <a:t> type of </a:t>
            </a:r>
            <a:r>
              <a:rPr lang="en-US" baseline="0" dirty="0" err="1"/>
              <a:t>intSeq</a:t>
            </a:r>
            <a:r>
              <a:rPr lang="en-US" baseline="0" dirty="0"/>
              <a:t> is a list of Integers</a:t>
            </a:r>
          </a:p>
          <a:p>
            <a:r>
              <a:rPr lang="en-US" baseline="0" dirty="0"/>
              <a:t>Since the compiler can do type inference, you don’t need to specify the type of 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29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type should be generated for this function? How should it be called?</a:t>
            </a:r>
          </a:p>
          <a:p>
            <a:r>
              <a:rPr lang="en-US" baseline="0" dirty="0"/>
              <a:t>What class should the translated lambda expression function be placed it?</a:t>
            </a:r>
          </a:p>
          <a:p>
            <a:r>
              <a:rPr lang="en-US" baseline="0" dirty="0"/>
              <a:t>Should the generated method be a static or an instance method?</a:t>
            </a:r>
          </a:p>
          <a:p>
            <a:r>
              <a:rPr lang="en-US" baseline="0" dirty="0"/>
              <a:t>The Java 8 designers spent a lot of time thinking about how to implement lambdas!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interfaces are a common idiom</a:t>
            </a:r>
            <a:r>
              <a:rPr lang="en-US" baseline="0" dirty="0"/>
              <a:t> in Java code.</a:t>
            </a:r>
          </a:p>
          <a:p>
            <a:r>
              <a:rPr lang="en-US" baseline="0" dirty="0"/>
              <a:t>Examples of existing JDK functional interfaces: Runnable, Comparable&lt;T&gt;, Callable&lt;V&gt;.</a:t>
            </a:r>
          </a:p>
          <a:p>
            <a:r>
              <a:rPr lang="en-US" baseline="0" dirty="0"/>
              <a:t>Design decision: Java 8 lambdas should work with existing Java code without requiring recompilation.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</a:t>
            </a:r>
            <a:r>
              <a:rPr lang="en-US" baseline="0" dirty="0"/>
              <a:t> interface called Consumer with a single method called accept.</a:t>
            </a:r>
          </a:p>
          <a:p>
            <a:r>
              <a:rPr lang="en-US" baseline="0" dirty="0"/>
              <a:t>The </a:t>
            </a:r>
            <a:r>
              <a:rPr lang="en-US" baseline="0" dirty="0" err="1"/>
              <a:t>forEach</a:t>
            </a:r>
            <a:r>
              <a:rPr lang="en-US" baseline="0" dirty="0"/>
              <a:t> method iterates through the items in the object Consumer and performs the action accept on each item.</a:t>
            </a:r>
          </a:p>
          <a:p>
            <a:r>
              <a:rPr lang="en-US" baseline="0" dirty="0"/>
              <a:t>The lambda expression becomes the body of the function in the interface.</a:t>
            </a:r>
          </a:p>
          <a:p>
            <a:r>
              <a:rPr lang="en-US" baseline="0" dirty="0"/>
              <a:t>The signature of the function is defined by the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6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6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1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6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7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49A7-0D4B-FA45-882A-A0E45151897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8935"/>
            <a:ext cx="9144000" cy="173216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b="1" dirty="0">
                <a:cs typeface="+mj-cs"/>
              </a:rPr>
              <a:t>Lecture 2: Design and Implementation</a:t>
            </a:r>
            <a:br>
              <a:rPr lang="en-US" b="1" dirty="0">
                <a:cs typeface="+mj-cs"/>
              </a:rPr>
            </a:br>
            <a:r>
              <a:rPr lang="en-US" b="1" dirty="0">
                <a:cs typeface="+mj-cs"/>
              </a:rPr>
              <a:t>of Lambda Expressions in Java 8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854" y="850900"/>
            <a:ext cx="8228821" cy="1358900"/>
          </a:xfrm>
        </p:spPr>
        <p:txBody>
          <a:bodyPr/>
          <a:lstStyle/>
          <a:p>
            <a:pPr algn="l">
              <a:lnSpc>
                <a:spcPct val="83000"/>
              </a:lnSpc>
              <a:defRPr/>
            </a:pPr>
            <a:endParaRPr lang="en-US" i="1" dirty="0">
              <a:solidFill>
                <a:srgbClr val="0000FF"/>
              </a:solidFill>
              <a:cs typeface="+mn-cs"/>
            </a:endParaRP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1296503" y="5229792"/>
            <a:ext cx="185948" cy="37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sz="2000" b="1">
              <a:solidFill>
                <a:schemeClr val="bg1"/>
              </a:solidFill>
              <a:cs typeface="+mn-cs"/>
            </a:endParaRP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6669284" y="920750"/>
            <a:ext cx="1846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400">
              <a:cs typeface="+mn-cs"/>
            </a:endParaRPr>
          </a:p>
        </p:txBody>
      </p:sp>
      <p:graphicFrame>
        <p:nvGraphicFramePr>
          <p:cNvPr id="4104" name="Object 14"/>
          <p:cNvGraphicFramePr>
            <a:graphicFrameLocks noChangeAspect="1"/>
          </p:cNvGraphicFramePr>
          <p:nvPr/>
        </p:nvGraphicFramePr>
        <p:xfrm>
          <a:off x="4515191" y="3319463"/>
          <a:ext cx="11206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191" y="3319463"/>
                        <a:ext cx="112063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Benefits of Lambdas in Java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Enabling functional programming</a:t>
            </a:r>
          </a:p>
          <a:p>
            <a:r>
              <a:rPr lang="en-US" dirty="0"/>
              <a:t>Writing leaner more compact code</a:t>
            </a:r>
          </a:p>
          <a:p>
            <a:r>
              <a:rPr lang="en-US" dirty="0"/>
              <a:t>Facilitating parallel programming</a:t>
            </a:r>
          </a:p>
          <a:p>
            <a:r>
              <a:rPr lang="en-US" dirty="0"/>
              <a:t>Developing more generic, flexible and reusable APIs </a:t>
            </a:r>
          </a:p>
          <a:p>
            <a:r>
              <a:rPr lang="en-US" dirty="0"/>
              <a:t>Being able to pass behaviors as well as data to functions</a:t>
            </a:r>
          </a:p>
        </p:txBody>
      </p:sp>
    </p:spTree>
    <p:extLst>
      <p:ext uri="{BB962C8B-B14F-4D97-AF65-F5344CB8AC3E}">
        <p14:creationId xmlns:p14="http://schemas.microsoft.com/office/powerpoint/2010/main" val="70692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Java 8 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of Java 8 lambda expressions</a:t>
            </a:r>
          </a:p>
          <a:p>
            <a:r>
              <a:rPr lang="en-US" dirty="0"/>
              <a:t>Functional interfaces</a:t>
            </a:r>
          </a:p>
          <a:p>
            <a:r>
              <a:rPr lang="en-US" dirty="0"/>
              <a:t>Variable capture</a:t>
            </a:r>
          </a:p>
          <a:p>
            <a:r>
              <a:rPr lang="en-US" dirty="0"/>
              <a:t>Method references</a:t>
            </a:r>
          </a:p>
          <a:p>
            <a:r>
              <a:rPr lang="en-US" dirty="0"/>
              <a:t>Default methods</a:t>
            </a:r>
          </a:p>
        </p:txBody>
      </p:sp>
    </p:spTree>
    <p:extLst>
      <p:ext uri="{BB962C8B-B14F-4D97-AF65-F5344CB8AC3E}">
        <p14:creationId xmlns:p14="http://schemas.microsoft.com/office/powerpoint/2010/main" val="276342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Example 1: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Print a list of integers with a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07" y="1600200"/>
            <a:ext cx="882842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List&lt;Integer&gt; </a:t>
            </a: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 = </a:t>
            </a: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Arrays.asList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sz="2400" dirty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(x -&gt; </a:t>
            </a: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(x));</a:t>
            </a:r>
          </a:p>
          <a:p>
            <a:pPr marL="0" indent="0">
              <a:buNone/>
            </a:pPr>
            <a:endParaRPr lang="en-US" sz="200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800" dirty="0">
                <a:solidFill>
                  <a:schemeClr val="accent1"/>
                </a:solidFill>
                <a:cs typeface="Lucida Console"/>
              </a:rPr>
              <a:t>x -&gt; </a:t>
            </a:r>
            <a:r>
              <a:rPr lang="en-US" sz="2800" dirty="0" err="1">
                <a:solidFill>
                  <a:schemeClr val="accent1"/>
                </a:solidFill>
                <a:cs typeface="Lucida Console"/>
              </a:rPr>
              <a:t>System.out.println</a:t>
            </a:r>
            <a:r>
              <a:rPr lang="en-US" sz="2800" dirty="0">
                <a:solidFill>
                  <a:schemeClr val="accent1"/>
                </a:solidFill>
                <a:cs typeface="Lucida Console"/>
              </a:rPr>
              <a:t>(x) </a:t>
            </a:r>
            <a:r>
              <a:rPr lang="en-US" sz="2800" dirty="0">
                <a:cs typeface="Courier New"/>
              </a:rPr>
              <a:t>is a lambda expression that defines an anonymous function with one parameter named x of type Integer</a:t>
            </a:r>
          </a:p>
        </p:txBody>
      </p:sp>
    </p:spTree>
    <p:extLst>
      <p:ext uri="{BB962C8B-B14F-4D97-AF65-F5344CB8AC3E}">
        <p14:creationId xmlns:p14="http://schemas.microsoft.com/office/powerpoint/2010/main" val="117794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Example 2: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A multiline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10" y="1600200"/>
            <a:ext cx="889919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List&lt;Integer&gt; </a:t>
            </a: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 = </a:t>
            </a: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Arrays.asList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sz="2400" dirty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(x -&gt;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   x += 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   </a:t>
            </a: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(x);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});</a:t>
            </a:r>
          </a:p>
          <a:p>
            <a:pPr marL="0" indent="0">
              <a:buNone/>
            </a:pPr>
            <a:endParaRPr lang="en-US" sz="2400" dirty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/>
              </a:rPr>
              <a:t>Braces are needed to enclose a multiline body in a lambda expression.</a:t>
            </a:r>
          </a:p>
        </p:txBody>
      </p:sp>
    </p:spTree>
    <p:extLst>
      <p:ext uri="{BB962C8B-B14F-4D97-AF65-F5344CB8AC3E}">
        <p14:creationId xmlns:p14="http://schemas.microsoft.com/office/powerpoint/2010/main" val="364240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01827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Example 3: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A lambda with a defined local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711" y="1600200"/>
            <a:ext cx="885328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List&lt;Integer&gt; </a:t>
            </a:r>
            <a:r>
              <a:rPr lang="en-US" sz="2400" dirty="0" err="1">
                <a:solidFill>
                  <a:schemeClr val="accent1"/>
                </a:solidFill>
                <a:latin typeface="Lucida Console"/>
                <a:cs typeface="Lucida Console"/>
              </a:rPr>
              <a:t>intSeq</a:t>
            </a: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 = </a:t>
            </a:r>
            <a:r>
              <a:rPr lang="en-US" sz="2400" dirty="0" err="1">
                <a:solidFill>
                  <a:schemeClr val="accent1"/>
                </a:solidFill>
                <a:latin typeface="Lucida Console"/>
                <a:cs typeface="Lucida Console"/>
              </a:rPr>
              <a:t>Arrays.asList</a:t>
            </a: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  <a:latin typeface="Lucida Console"/>
                <a:cs typeface="Lucida Console"/>
              </a:rPr>
              <a:t>intSeq.forEach</a:t>
            </a: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(x -&gt;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   </a:t>
            </a:r>
            <a:r>
              <a:rPr lang="en-US" sz="2400" dirty="0" err="1">
                <a:solidFill>
                  <a:schemeClr val="accent1"/>
                </a:solidFill>
                <a:latin typeface="Lucida Console"/>
                <a:cs typeface="Lucida Console"/>
              </a:rPr>
              <a:t>int</a:t>
            </a: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 y = x * 2;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   </a:t>
            </a:r>
            <a:r>
              <a:rPr lang="en-US" sz="2400" dirty="0" err="1">
                <a:solidFill>
                  <a:schemeClr val="accent1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(y);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});</a:t>
            </a:r>
          </a:p>
          <a:p>
            <a:pPr marL="0" indent="0">
              <a:buNone/>
            </a:pPr>
            <a:endParaRPr lang="en-US" sz="2400" dirty="0">
              <a:latin typeface="Lucida Console"/>
              <a:cs typeface="Lucida Console"/>
            </a:endParaRPr>
          </a:p>
          <a:p>
            <a:r>
              <a:rPr lang="en-US" sz="2800" dirty="0"/>
              <a:t>Just as with ordinary functions, you can define local variables inside </a:t>
            </a:r>
            <a:r>
              <a:rPr lang="en-US" sz="2800"/>
              <a:t>the body of a </a:t>
            </a:r>
            <a:r>
              <a:rPr lang="en-US" sz="2800" dirty="0"/>
              <a:t>lambda expression</a:t>
            </a:r>
          </a:p>
          <a:p>
            <a:endParaRPr lang="en-US" sz="2400" dirty="0">
              <a:cs typeface="Lucida Console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183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Example 4: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A lambda with a declared parameter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10" y="1600200"/>
            <a:ext cx="86448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List&lt;Integer&gt; </a:t>
            </a: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 = </a:t>
            </a: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Arrays.asList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sz="2400" dirty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((Integer x -&gt;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   x += 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   </a:t>
            </a: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(x);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});</a:t>
            </a:r>
          </a:p>
          <a:p>
            <a:pPr marL="0" indent="0">
              <a:buNone/>
            </a:pPr>
            <a:endParaRPr lang="en-US" sz="200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400" dirty="0">
                <a:cs typeface="Courier New"/>
              </a:rPr>
              <a:t>You can, if you wish, specify the parameter type.</a:t>
            </a:r>
          </a:p>
        </p:txBody>
      </p:sp>
    </p:spTree>
    <p:extLst>
      <p:ext uri="{BB962C8B-B14F-4D97-AF65-F5344CB8AC3E}">
        <p14:creationId xmlns:p14="http://schemas.microsoft.com/office/powerpoint/2010/main" val="214772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Implementation of Java 8 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7128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cs typeface="Courier New"/>
              </a:rPr>
              <a:t>The Java 8 compiler first converts a lambda expression into a function</a:t>
            </a:r>
          </a:p>
          <a:p>
            <a:r>
              <a:rPr lang="en-US" sz="2800" dirty="0">
                <a:cs typeface="Courier New"/>
              </a:rPr>
              <a:t>It then calls the generated function</a:t>
            </a:r>
          </a:p>
          <a:p>
            <a:r>
              <a:rPr lang="en-US" sz="2800" dirty="0">
                <a:cs typeface="Courier New"/>
              </a:rPr>
              <a:t>For example, </a:t>
            </a: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x -&gt; </a:t>
            </a:r>
            <a:r>
              <a:rPr lang="en-US" sz="2400" dirty="0" err="1">
                <a:solidFill>
                  <a:schemeClr val="accent1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(x) </a:t>
            </a:r>
            <a:r>
              <a:rPr lang="en-US" sz="2800" dirty="0">
                <a:cs typeface="Courier New"/>
              </a:rPr>
              <a:t>could be converted into a generated static function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public static void </a:t>
            </a: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genName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(Integer x) {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   </a:t>
            </a: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(x);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</a:p>
          <a:p>
            <a:r>
              <a:rPr lang="en-US" sz="2800" dirty="0">
                <a:cs typeface="Courier New"/>
              </a:rPr>
              <a:t>But what type should be generated for this function? How should it be called? What class should it go in?</a:t>
            </a:r>
          </a:p>
        </p:txBody>
      </p:sp>
    </p:spTree>
    <p:extLst>
      <p:ext uri="{BB962C8B-B14F-4D97-AF65-F5344CB8AC3E}">
        <p14:creationId xmlns:p14="http://schemas.microsoft.com/office/powerpoint/2010/main" val="440806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712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cs typeface="Courier New"/>
              </a:rPr>
              <a:t>Design decision: Java 8 lambdas are assigned to functional interfaces.</a:t>
            </a:r>
          </a:p>
          <a:p>
            <a:r>
              <a:rPr lang="en-US" sz="2800" dirty="0">
                <a:cs typeface="Courier New"/>
              </a:rPr>
              <a:t>A functional interface is a Java interface with exactly one non-default method.  E.g.,</a:t>
            </a:r>
          </a:p>
          <a:p>
            <a:pPr marL="0" indent="0">
              <a:buNone/>
            </a:pPr>
            <a:endParaRPr lang="en-US" sz="2800" dirty="0">
              <a:cs typeface="Courier New"/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public interface Consumer&lt;T&gt; {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   void accept(T t);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r>
              <a:rPr lang="en-US" sz="2800" dirty="0">
                <a:cs typeface="Courier New"/>
              </a:rPr>
              <a:t>The package </a:t>
            </a:r>
            <a:r>
              <a:rPr lang="en-US" sz="2800" dirty="0" err="1">
                <a:latin typeface="Courier New"/>
                <a:cs typeface="Courier New"/>
              </a:rPr>
              <a:t>java.util.function</a:t>
            </a:r>
            <a:r>
              <a:rPr lang="en-US" sz="2800" dirty="0">
                <a:cs typeface="Courier New"/>
              </a:rPr>
              <a:t> defines many new useful functional interfaces.</a:t>
            </a:r>
          </a:p>
        </p:txBody>
      </p:sp>
    </p:spTree>
    <p:extLst>
      <p:ext uri="{BB962C8B-B14F-4D97-AF65-F5344CB8AC3E}">
        <p14:creationId xmlns:p14="http://schemas.microsoft.com/office/powerpoint/2010/main" val="2214180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9" y="274638"/>
            <a:ext cx="8692815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Assigning a Lambda to a Local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09" y="1600200"/>
            <a:ext cx="889919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public interface Consumer&lt;T&gt;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 void accept(T t);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void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forEach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(Consumer&lt;Integer&gt; action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 for (Integer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i:items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  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action.accept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(t);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List&lt;Integer&gt;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=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Arrrays.asList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sz="2000" dirty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Consumer&lt;Integer&gt;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cnsmr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= x -&gt;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(x);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cnsmr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38242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Properties of the Generated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generated from a Java 8 lambda expression has the same signature as the method in the functional interface</a:t>
            </a:r>
          </a:p>
          <a:p>
            <a:r>
              <a:rPr lang="en-US" dirty="0"/>
              <a:t>The type is the same as that of the functional interface to which the lambda expression is assigned</a:t>
            </a:r>
          </a:p>
          <a:p>
            <a:r>
              <a:rPr lang="en-US" dirty="0"/>
              <a:t>The lambda expression becomes the body of the method in the interface</a:t>
            </a:r>
          </a:p>
        </p:txBody>
      </p:sp>
    </p:spTree>
    <p:extLst>
      <p:ext uri="{BB962C8B-B14F-4D97-AF65-F5344CB8AC3E}">
        <p14:creationId xmlns:p14="http://schemas.microsoft.com/office/powerpoint/2010/main" val="329697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997" y="73025"/>
            <a:ext cx="8951003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FF"/>
                </a:solidFill>
              </a:rPr>
              <a:t>Outline</a:t>
            </a:r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997" y="919163"/>
            <a:ext cx="8951003" cy="5435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What is the lambda calculus?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What is functional programming?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What are the benefits of functional programming?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Functional programming in Java 8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Java 8 lambda expressions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Implementation of Java 8 lambda expressions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032601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Variable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Lambdas can interact with variables defined outside the body of the lambda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these variables is called variable capture</a:t>
            </a:r>
          </a:p>
        </p:txBody>
      </p:sp>
    </p:spTree>
    <p:extLst>
      <p:ext uri="{BB962C8B-B14F-4D97-AF65-F5344CB8AC3E}">
        <p14:creationId xmlns:p14="http://schemas.microsoft.com/office/powerpoint/2010/main" val="1939296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Local Variable Capture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600200"/>
            <a:ext cx="869871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public class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LVCExample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 public static void main(String[]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args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   List&lt;Integer&gt;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=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Arrays.asList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endParaRPr lang="en-US" sz="2000" dirty="0">
              <a:solidFill>
                <a:srgbClr val="4F81BD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  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int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var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= 10;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  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(x -&gt;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(x +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var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r>
              <a:rPr lang="en-US" sz="2800" dirty="0">
                <a:cs typeface="Courier New"/>
              </a:rPr>
              <a:t>Note: local variables used inside the body of a lambda must be final or effectively final</a:t>
            </a:r>
          </a:p>
        </p:txBody>
      </p:sp>
    </p:spTree>
    <p:extLst>
      <p:ext uri="{BB962C8B-B14F-4D97-AF65-F5344CB8AC3E}">
        <p14:creationId xmlns:p14="http://schemas.microsoft.com/office/powerpoint/2010/main" val="4065016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Static Variable Capture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74" y="1600200"/>
            <a:ext cx="887412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public class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SVCExample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 private static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int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var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= 10;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 public static void main(String[]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args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   List&lt;Integer&gt;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intSeq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=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Arrays.asList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(1,2,3);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  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(x -&gt;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(x +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var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468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Method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references can be used to pass an existing function in places where a lambda is expected</a:t>
            </a:r>
          </a:p>
          <a:p>
            <a:r>
              <a:rPr lang="en-US" dirty="0"/>
              <a:t>The signature of the referenced method needs to match the signature of the functional interface method</a:t>
            </a:r>
          </a:p>
        </p:txBody>
      </p:sp>
    </p:spTree>
    <p:extLst>
      <p:ext uri="{BB962C8B-B14F-4D97-AF65-F5344CB8AC3E}">
        <p14:creationId xmlns:p14="http://schemas.microsoft.com/office/powerpoint/2010/main" val="2986862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Summary of Method References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119109"/>
              </p:ext>
            </p:extLst>
          </p:nvPr>
        </p:nvGraphicFramePr>
        <p:xfrm>
          <a:off x="457200" y="2303954"/>
          <a:ext cx="8229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9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 Reference</a:t>
                      </a:r>
                      <a:r>
                        <a:rPr lang="en-US" sz="2000" baseline="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ClassName</a:t>
                      </a:r>
                      <a:r>
                        <a:rPr lang="en-US" sz="2000" dirty="0"/>
                        <a:t>::</a:t>
                      </a:r>
                      <a:r>
                        <a:rPr lang="en-US" sz="2000" dirty="0" err="1"/>
                        <a:t>StaticMethodName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String::</a:t>
                      </a:r>
                      <a:r>
                        <a:rPr lang="en-US" sz="2000" dirty="0" err="1"/>
                        <a:t>valueOf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ClassName</a:t>
                      </a:r>
                      <a:r>
                        <a:rPr lang="en-US" sz="2000" dirty="0"/>
                        <a:t>::new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ArrayList</a:t>
                      </a:r>
                      <a:r>
                        <a:rPr lang="en-US" sz="2000" dirty="0"/>
                        <a:t>::new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specific object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objectReference</a:t>
                      </a:r>
                      <a:r>
                        <a:rPr lang="en-US" sz="2000" dirty="0"/>
                        <a:t>::</a:t>
                      </a:r>
                      <a:r>
                        <a:rPr lang="en-US" sz="2000" dirty="0" err="1"/>
                        <a:t>MethodName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x::</a:t>
                      </a:r>
                      <a:r>
                        <a:rPr lang="en-US" sz="2000" dirty="0" err="1"/>
                        <a:t>toString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arbitrary object of a given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ClassName</a:t>
                      </a:r>
                      <a:r>
                        <a:rPr lang="en-US" sz="2000" dirty="0"/>
                        <a:t>::</a:t>
                      </a:r>
                      <a:r>
                        <a:rPr lang="en-US" sz="2000" dirty="0" err="1"/>
                        <a:t>InstanceMethodName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Object::</a:t>
                      </a:r>
                      <a:r>
                        <a:rPr lang="en-US" sz="2000" dirty="0" err="1"/>
                        <a:t>toString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77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Conciseness with Method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20" y="1600200"/>
            <a:ext cx="873636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rewrite the statement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(x -&gt; </a:t>
            </a: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System.out.println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(x));</a:t>
            </a:r>
          </a:p>
          <a:p>
            <a:pPr marL="400050" lvl="1" indent="0">
              <a:buNone/>
            </a:pPr>
            <a:endParaRPr lang="en-US" sz="2000" dirty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cs typeface="Lucida Console"/>
              </a:rPr>
              <a:t>more concisely using a method reference</a:t>
            </a:r>
          </a:p>
          <a:p>
            <a:pPr marL="0" indent="0">
              <a:buNone/>
            </a:pPr>
            <a:endParaRPr lang="en-US" sz="2000" dirty="0">
              <a:latin typeface="Lucida Console"/>
              <a:cs typeface="Lucida Console"/>
            </a:endParaRPr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intSeq.forEach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</a:t>
            </a: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System.out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::</a:t>
            </a: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println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);</a:t>
            </a:r>
          </a:p>
          <a:p>
            <a:pPr marL="400050" lvl="1" indent="0">
              <a:buNone/>
            </a:pPr>
            <a:endParaRPr lang="en-US" sz="2000" dirty="0">
              <a:solidFill>
                <a:srgbClr val="4F81BD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59786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Default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 8 uses lambda expressions and default methods in conjunction with the Java collections framework to achieve backward compatibility with existing published interfaces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a full discussion see Brian Goetz, Lambdas in Java: A peek under the hood.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https://</a:t>
            </a:r>
            <a:r>
              <a:rPr lang="en-US" sz="2800" dirty="0" err="1">
                <a:solidFill>
                  <a:schemeClr val="accent1"/>
                </a:solidFill>
              </a:rPr>
              <a:t>www.youtube.com</a:t>
            </a:r>
            <a:r>
              <a:rPr lang="en-US" sz="2800" dirty="0">
                <a:solidFill>
                  <a:schemeClr val="accent1"/>
                </a:solidFill>
              </a:rPr>
              <a:t>/</a:t>
            </a:r>
            <a:r>
              <a:rPr lang="en-US" sz="2800" dirty="0" err="1">
                <a:solidFill>
                  <a:schemeClr val="accent1"/>
                </a:solidFill>
              </a:rPr>
              <a:t>watch?v</a:t>
            </a:r>
            <a:r>
              <a:rPr lang="en-US" sz="2800" dirty="0">
                <a:solidFill>
                  <a:schemeClr val="accent1"/>
                </a:solidFill>
              </a:rPr>
              <a:t>=MLksirK9nnE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94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Stream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new </a:t>
            </a:r>
            <a:r>
              <a:rPr lang="en-US" dirty="0" err="1"/>
              <a:t>java.util.stream</a:t>
            </a:r>
            <a:r>
              <a:rPr lang="en-US" dirty="0"/>
              <a:t> package provides utilities to support functional-style operations on streams of values.</a:t>
            </a:r>
          </a:p>
          <a:p>
            <a:r>
              <a:rPr lang="en-US" dirty="0"/>
              <a:t>A common way to obtain a stream is from a collection: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		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Stream&lt;T&gt; stream = </a:t>
            </a:r>
            <a:r>
              <a:rPr lang="en-US" sz="2400" dirty="0" err="1">
                <a:solidFill>
                  <a:srgbClr val="4F81BD"/>
                </a:solidFill>
                <a:latin typeface="Lucida Console"/>
                <a:cs typeface="Lucida Console"/>
              </a:rPr>
              <a:t>collection.stream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cs typeface="Lucida Console"/>
              </a:rPr>
              <a:t>Streams can be sequential or parallel.</a:t>
            </a:r>
          </a:p>
          <a:p>
            <a:r>
              <a:rPr lang="en-US" dirty="0">
                <a:cs typeface="Lucida Console"/>
              </a:rPr>
              <a:t>Streams are useful for selecting values and performing actions on the results.</a:t>
            </a:r>
          </a:p>
        </p:txBody>
      </p:sp>
    </p:spTree>
    <p:extLst>
      <p:ext uri="{BB962C8B-B14F-4D97-AF65-F5344CB8AC3E}">
        <p14:creationId xmlns:p14="http://schemas.microsoft.com/office/powerpoint/2010/main" val="47088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Stream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intermediate operation keeps a stream open for further operations. Intermediate operations are lazy.</a:t>
            </a:r>
          </a:p>
          <a:p>
            <a:r>
              <a:rPr lang="en-US" dirty="0">
                <a:cs typeface="Lucida Console"/>
              </a:rPr>
              <a:t>A terminal operation must be the final operation on a stream. Once a terminal operation is invoked, the stream is consumed and is no longer usable.</a:t>
            </a:r>
          </a:p>
        </p:txBody>
      </p:sp>
    </p:spTree>
    <p:extLst>
      <p:ext uri="{BB962C8B-B14F-4D97-AF65-F5344CB8AC3E}">
        <p14:creationId xmlns:p14="http://schemas.microsoft.com/office/powerpoint/2010/main" val="1770892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Example Intermediate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dirty="0"/>
              <a:t> excludes all elements that don’t match a Predicate.</a:t>
            </a:r>
          </a:p>
          <a:p>
            <a:endParaRPr lang="en-US" dirty="0"/>
          </a:p>
          <a:p>
            <a:r>
              <a:rPr lang="en-US" sz="2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dirty="0"/>
              <a:t> performs a one-to-one transformation of elements using a Function.</a:t>
            </a:r>
          </a:p>
        </p:txBody>
      </p:sp>
    </p:spTree>
    <p:extLst>
      <p:ext uri="{BB962C8B-B14F-4D97-AF65-F5344CB8AC3E}">
        <p14:creationId xmlns:p14="http://schemas.microsoft.com/office/powerpoint/2010/main" val="406405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The Lambda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3300" dirty="0"/>
              <a:t>The lambda calculus was introduced in the 1930s by Alonzo Church as a mathematical system for defining computable functions. </a:t>
            </a:r>
          </a:p>
          <a:p>
            <a:pPr>
              <a:defRPr/>
            </a:pPr>
            <a:r>
              <a:rPr lang="en-US" sz="3300" dirty="0"/>
              <a:t>The lambda calculus is equivalent in definitional power to that of Turing machines. </a:t>
            </a:r>
          </a:p>
          <a:p>
            <a:pPr>
              <a:defRPr/>
            </a:pPr>
            <a:r>
              <a:rPr lang="en-US" sz="3300" dirty="0"/>
              <a:t>The lambda calculus serves as the computational model underlying functional programming languages such as Lisp, Haskell, and </a:t>
            </a:r>
            <a:r>
              <a:rPr lang="en-US" sz="3300" dirty="0" err="1"/>
              <a:t>Ocaml</a:t>
            </a:r>
            <a:r>
              <a:rPr lang="en-US" sz="3300" dirty="0"/>
              <a:t>. </a:t>
            </a:r>
          </a:p>
          <a:p>
            <a:pPr>
              <a:defRPr/>
            </a:pPr>
            <a:r>
              <a:rPr lang="en-US" sz="3300" dirty="0">
                <a:solidFill>
                  <a:srgbClr val="000000"/>
                </a:solidFill>
              </a:rPr>
              <a:t>Features from the lambda calculus such as lambda expressions have been incorporated into many widely used programming languages like C++ and now very recently Java 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24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A Stream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stream pipeline has three components: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source such as a Collection, an array, a generator function, or an IO channel;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Zero or more intermediate operations;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terminal operation</a:t>
            </a:r>
          </a:p>
        </p:txBody>
      </p:sp>
    </p:spTree>
    <p:extLst>
      <p:ext uri="{BB962C8B-B14F-4D97-AF65-F5344CB8AC3E}">
        <p14:creationId xmlns:p14="http://schemas.microsoft.com/office/powerpoint/2010/main" val="964286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Stream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04" y="1600200"/>
            <a:ext cx="865804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int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sum =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widgets.stream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                .filter(w -&gt;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w.getColor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() == RED)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                .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mapToInt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(w -&gt; </a:t>
            </a:r>
            <a:r>
              <a:rPr lang="en-US" sz="2000" dirty="0" err="1">
                <a:solidFill>
                  <a:srgbClr val="4F81BD"/>
                </a:solidFill>
                <a:latin typeface="Lucida Console"/>
                <a:cs typeface="Lucida Console"/>
              </a:rPr>
              <a:t>w.getWeight</a:t>
            </a: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F81BD"/>
                </a:solidFill>
                <a:latin typeface="Lucida Console"/>
                <a:cs typeface="Lucida Console"/>
              </a:rPr>
              <a:t>                 .sum();</a:t>
            </a:r>
          </a:p>
          <a:p>
            <a:pPr marL="0" indent="0">
              <a:buNone/>
            </a:pP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>
                <a:cs typeface="Lucida Console"/>
              </a:rPr>
              <a:t>Here, </a:t>
            </a:r>
            <a:r>
              <a:rPr lang="en-US" sz="2000" dirty="0">
                <a:latin typeface="Lucida Console"/>
                <a:cs typeface="Lucida Console"/>
              </a:rPr>
              <a:t>widgets</a:t>
            </a:r>
            <a:r>
              <a:rPr lang="en-US" sz="2400" dirty="0">
                <a:cs typeface="Lucida Console"/>
              </a:rPr>
              <a:t> is a </a:t>
            </a:r>
            <a:r>
              <a:rPr lang="en-US" sz="2000" dirty="0">
                <a:latin typeface="Lucida Console"/>
                <a:cs typeface="Lucida Console"/>
              </a:rPr>
              <a:t>Collection&lt;Widget&gt;</a:t>
            </a:r>
            <a:r>
              <a:rPr lang="en-US" sz="2400" dirty="0">
                <a:cs typeface="Lucida Console"/>
              </a:rPr>
              <a:t>. We create a stream of </a:t>
            </a:r>
            <a:r>
              <a:rPr lang="en-US" sz="2000" dirty="0">
                <a:latin typeface="Lucida Console"/>
                <a:cs typeface="Lucida Console"/>
              </a:rPr>
              <a:t>Widget</a:t>
            </a:r>
            <a:r>
              <a:rPr lang="en-US" sz="2400" dirty="0">
                <a:cs typeface="Lucida Console"/>
              </a:rPr>
              <a:t> objects via </a:t>
            </a:r>
            <a:r>
              <a:rPr lang="en-US" sz="2000" dirty="0" err="1">
                <a:latin typeface="Lucida Console"/>
                <a:cs typeface="Lucida Console"/>
              </a:rPr>
              <a:t>Collection.stream</a:t>
            </a:r>
            <a:r>
              <a:rPr lang="en-US" sz="2000" dirty="0">
                <a:latin typeface="Lucida Console"/>
                <a:cs typeface="Lucida Console"/>
              </a:rPr>
              <a:t>()</a:t>
            </a:r>
            <a:r>
              <a:rPr lang="en-US" sz="2400" dirty="0">
                <a:cs typeface="Lucida Console"/>
              </a:rPr>
              <a:t>, filter it to produce a stream containing only the red widgets, and then transform it into a stream of </a:t>
            </a:r>
            <a:r>
              <a:rPr lang="en-US" sz="2000" dirty="0" err="1">
                <a:latin typeface="Lucida Console"/>
                <a:cs typeface="Lucida Console"/>
              </a:rPr>
              <a:t>int</a:t>
            </a:r>
            <a:r>
              <a:rPr lang="en-US" sz="2400" dirty="0">
                <a:cs typeface="Lucida Console"/>
              </a:rPr>
              <a:t> values representing the weight of each red widget. Then this stream is summed to produce a total weight.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4874" y="5839544"/>
            <a:ext cx="2764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Java Docs</a:t>
            </a:r>
          </a:p>
          <a:p>
            <a:pPr algn="r"/>
            <a:r>
              <a:rPr lang="en-US" dirty="0">
                <a:solidFill>
                  <a:schemeClr val="accent1"/>
                </a:solidFill>
              </a:rPr>
              <a:t>Interface Stream&lt;T&gt;</a:t>
            </a:r>
          </a:p>
        </p:txBody>
      </p:sp>
    </p:spTree>
    <p:extLst>
      <p:ext uri="{BB962C8B-B14F-4D97-AF65-F5344CB8AC3E}">
        <p14:creationId xmlns:p14="http://schemas.microsoft.com/office/powerpoint/2010/main" val="357290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Parting Example: Using lambdas and stream to sum the squares of the elements on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Lucida Console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/>
                </a:solidFill>
                <a:cs typeface="Lucida Console"/>
              </a:rPr>
              <a:t>List&lt;Integer&gt; list = </a:t>
            </a:r>
            <a:r>
              <a:rPr lang="en-US" sz="2400" dirty="0" err="1">
                <a:solidFill>
                  <a:schemeClr val="accent1"/>
                </a:solidFill>
                <a:cs typeface="Lucida Console"/>
              </a:rPr>
              <a:t>Arrays.asList</a:t>
            </a:r>
            <a:r>
              <a:rPr lang="en-US" sz="2400" dirty="0">
                <a:solidFill>
                  <a:schemeClr val="accent1"/>
                </a:solidFill>
                <a:cs typeface="Lucida Console"/>
              </a:rPr>
              <a:t>(1,2,3);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accent1"/>
                </a:solidFill>
                <a:cs typeface="Lucida Console"/>
              </a:rPr>
              <a:t>int</a:t>
            </a:r>
            <a:r>
              <a:rPr lang="en-US" sz="2400" dirty="0">
                <a:solidFill>
                  <a:schemeClr val="accent1"/>
                </a:solidFill>
                <a:cs typeface="Lucida Console"/>
              </a:rPr>
              <a:t> sum = </a:t>
            </a:r>
            <a:r>
              <a:rPr lang="en-US" sz="2400" dirty="0" err="1">
                <a:solidFill>
                  <a:schemeClr val="accent1"/>
                </a:solidFill>
                <a:cs typeface="Lucida Console"/>
              </a:rPr>
              <a:t>list.stream</a:t>
            </a:r>
            <a:r>
              <a:rPr lang="en-US" sz="2400" dirty="0">
                <a:solidFill>
                  <a:schemeClr val="accent1"/>
                </a:solidFill>
                <a:cs typeface="Lucida Console"/>
              </a:rPr>
              <a:t>().map(x -&gt; x*x).reduce((</a:t>
            </a:r>
            <a:r>
              <a:rPr lang="en-US" sz="2400" dirty="0" err="1">
                <a:solidFill>
                  <a:schemeClr val="accent1"/>
                </a:solidFill>
                <a:cs typeface="Lucida Console"/>
              </a:rPr>
              <a:t>x,y</a:t>
            </a:r>
            <a:r>
              <a:rPr lang="en-US" sz="2400" dirty="0">
                <a:solidFill>
                  <a:schemeClr val="accent1"/>
                </a:solidFill>
                <a:cs typeface="Lucida Console"/>
              </a:rPr>
              <a:t>) -&gt; x + y).get();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accent1"/>
                </a:solidFill>
                <a:cs typeface="Lucida Console"/>
              </a:rPr>
              <a:t>System.out.println</a:t>
            </a:r>
            <a:r>
              <a:rPr lang="en-US" sz="2400" dirty="0">
                <a:solidFill>
                  <a:schemeClr val="accent1"/>
                </a:solidFill>
                <a:cs typeface="Lucida Console"/>
              </a:rPr>
              <a:t>(sum);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accent1"/>
              </a:solidFill>
              <a:cs typeface="Lucida Console"/>
            </a:endParaRPr>
          </a:p>
          <a:p>
            <a:r>
              <a:rPr lang="en-US" dirty="0"/>
              <a:t>Here </a:t>
            </a:r>
            <a:r>
              <a:rPr lang="en-US" dirty="0">
                <a:solidFill>
                  <a:schemeClr val="accent1"/>
                </a:solidFill>
              </a:rPr>
              <a:t>map(x -&gt; x*x)</a:t>
            </a:r>
            <a:r>
              <a:rPr lang="en-US" dirty="0"/>
              <a:t> squares each element and then </a:t>
            </a:r>
            <a:r>
              <a:rPr lang="en-US" dirty="0">
                <a:solidFill>
                  <a:srgbClr val="4F81BD"/>
                </a:solidFill>
              </a:rPr>
              <a:t>reduce((</a:t>
            </a:r>
            <a:r>
              <a:rPr lang="en-US" dirty="0" err="1">
                <a:solidFill>
                  <a:srgbClr val="4F81BD"/>
                </a:solidFill>
              </a:rPr>
              <a:t>x,y</a:t>
            </a:r>
            <a:r>
              <a:rPr lang="en-US" dirty="0">
                <a:solidFill>
                  <a:srgbClr val="4F81BD"/>
                </a:solidFill>
              </a:rPr>
              <a:t>) -&gt; x + y) </a:t>
            </a:r>
            <a:r>
              <a:rPr lang="en-US" dirty="0"/>
              <a:t>reduces all elements into a single number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1688" y="5978968"/>
            <a:ext cx="64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>
              <a:solidFill>
                <a:schemeClr val="accent1"/>
              </a:solidFill>
            </a:endParaRPr>
          </a:p>
          <a:p>
            <a:pPr algn="r"/>
            <a:r>
              <a:rPr lang="en-US" dirty="0">
                <a:solidFill>
                  <a:srgbClr val="4F81BD"/>
                </a:solidFill>
              </a:rPr>
              <a:t>http://</a:t>
            </a:r>
            <a:r>
              <a:rPr lang="en-US" dirty="0" err="1">
                <a:solidFill>
                  <a:srgbClr val="4F81BD"/>
                </a:solidFill>
              </a:rPr>
              <a:t>viralpatel.net</a:t>
            </a:r>
            <a:r>
              <a:rPr lang="en-US" dirty="0">
                <a:solidFill>
                  <a:srgbClr val="4F81BD"/>
                </a:solidFill>
              </a:rPr>
              <a:t>/blogs/lambda-expressions-java-tutorial/</a:t>
            </a:r>
          </a:p>
        </p:txBody>
      </p:sp>
    </p:spTree>
    <p:extLst>
      <p:ext uri="{BB962C8B-B14F-4D97-AF65-F5344CB8AC3E}">
        <p14:creationId xmlns:p14="http://schemas.microsoft.com/office/powerpoint/2010/main" val="3063156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 lot of the material in this lecture is discussed in much more detail in these informative references:</a:t>
            </a:r>
          </a:p>
          <a:p>
            <a:endParaRPr lang="en-US" sz="2400" dirty="0"/>
          </a:p>
          <a:p>
            <a:r>
              <a:rPr lang="en-US" sz="2400" dirty="0"/>
              <a:t>The Java Tutorials, http://</a:t>
            </a:r>
            <a:r>
              <a:rPr lang="en-US" sz="2400" dirty="0" err="1"/>
              <a:t>docs.oracle.com</a:t>
            </a:r>
            <a:r>
              <a:rPr lang="en-US" sz="2400" dirty="0"/>
              <a:t>/</a:t>
            </a:r>
            <a:r>
              <a:rPr lang="en-US" sz="2400" dirty="0" err="1"/>
              <a:t>javase</a:t>
            </a:r>
            <a:r>
              <a:rPr lang="en-US" sz="2400" dirty="0"/>
              <a:t>/tutorial/java/</a:t>
            </a:r>
            <a:r>
              <a:rPr lang="en-US" sz="2400" dirty="0" err="1"/>
              <a:t>index.html</a:t>
            </a:r>
            <a:endParaRPr lang="en-US" sz="2400" dirty="0"/>
          </a:p>
          <a:p>
            <a:r>
              <a:rPr lang="en-US" sz="2400" dirty="0"/>
              <a:t>Lambda Expressions, http://</a:t>
            </a:r>
            <a:r>
              <a:rPr lang="en-US" sz="2400" dirty="0" err="1"/>
              <a:t>docs.oracle.com</a:t>
            </a:r>
            <a:r>
              <a:rPr lang="en-US" sz="2400" dirty="0"/>
              <a:t>/</a:t>
            </a:r>
            <a:r>
              <a:rPr lang="en-US" sz="2400" dirty="0" err="1"/>
              <a:t>javase</a:t>
            </a:r>
            <a:r>
              <a:rPr lang="en-US" sz="2400" dirty="0"/>
              <a:t>/tutorial/java/</a:t>
            </a:r>
            <a:r>
              <a:rPr lang="en-US" sz="2400" dirty="0" err="1"/>
              <a:t>javaOO</a:t>
            </a:r>
            <a:r>
              <a:rPr lang="en-US" sz="2400" dirty="0"/>
              <a:t>/</a:t>
            </a:r>
            <a:r>
              <a:rPr lang="en-US" sz="2400" dirty="0" err="1"/>
              <a:t>lambdaexpressions.html</a:t>
            </a:r>
            <a:endParaRPr lang="en-US" sz="2400" dirty="0"/>
          </a:p>
          <a:p>
            <a:r>
              <a:rPr lang="en-US" sz="2400" dirty="0" err="1"/>
              <a:t>Adib</a:t>
            </a:r>
            <a:r>
              <a:rPr lang="en-US" sz="2400" dirty="0"/>
              <a:t> </a:t>
            </a:r>
            <a:r>
              <a:rPr lang="en-US" sz="2400" dirty="0" err="1"/>
              <a:t>Saikali</a:t>
            </a:r>
            <a:r>
              <a:rPr lang="en-US" sz="2400" dirty="0"/>
              <a:t>, Java 8 Lambda Expressions and Streams, </a:t>
            </a:r>
            <a:r>
              <a:rPr lang="en-US" sz="2400" dirty="0" err="1"/>
              <a:t>www.youtube.com</a:t>
            </a:r>
            <a:r>
              <a:rPr lang="en-US" sz="2400" dirty="0"/>
              <a:t>/</a:t>
            </a:r>
            <a:r>
              <a:rPr lang="en-US" sz="2400" dirty="0" err="1"/>
              <a:t>watch?v</a:t>
            </a:r>
            <a:r>
              <a:rPr lang="en-US" sz="2400" dirty="0"/>
              <a:t>=8pDm_kH4YKY</a:t>
            </a:r>
          </a:p>
          <a:p>
            <a:r>
              <a:rPr lang="en-US" sz="2400" dirty="0"/>
              <a:t>Brian Goetz, Lambdas in Java: A peek under the hood. https://</a:t>
            </a:r>
            <a:r>
              <a:rPr lang="en-US" sz="2400" dirty="0" err="1"/>
              <a:t>www.youtube.com</a:t>
            </a:r>
            <a:r>
              <a:rPr lang="en-US" sz="2400" dirty="0"/>
              <a:t>/</a:t>
            </a:r>
            <a:r>
              <a:rPr lang="en-US" sz="2400" dirty="0" err="1"/>
              <a:t>watch?v</a:t>
            </a:r>
            <a:r>
              <a:rPr lang="en-US" sz="2400" dirty="0"/>
              <a:t>=MLksirK9nnE</a:t>
            </a:r>
          </a:p>
        </p:txBody>
      </p:sp>
    </p:spTree>
    <p:extLst>
      <p:ext uri="{BB962C8B-B14F-4D97-AF65-F5344CB8AC3E}">
        <p14:creationId xmlns:p14="http://schemas.microsoft.com/office/powerpoint/2010/main" val="402421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What is the Lambda Calculus?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The central concept in the lambda calculus is an expression generated by the following grammar which can denote a function definition, function application, variable, or parenthesized expression:</a:t>
            </a:r>
          </a:p>
          <a:p>
            <a:pPr lvl="1">
              <a:buNone/>
              <a:defRPr/>
            </a:pP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expr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 → </a:t>
            </a: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λ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var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 . </a:t>
            </a: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expr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 | </a:t>
            </a: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expr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expr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 | </a:t>
            </a: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var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 | (</a:t>
            </a: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expr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)</a:t>
            </a:r>
            <a:endParaRPr lang="en-US" sz="2800" dirty="0">
              <a:solidFill>
                <a:schemeClr val="accent1"/>
              </a:solidFill>
              <a:latin typeface="Courier New" charset="0"/>
              <a:cs typeface="Arial Unicode MS" charset="0"/>
            </a:endParaRPr>
          </a:p>
          <a:p>
            <a:pPr>
              <a:defRPr/>
            </a:pPr>
            <a:r>
              <a:rPr lang="en-US" sz="2800" dirty="0"/>
              <a:t>We can think of a lambda-calculus expression as a program which when evaluated by beta-reductions returns a result consisting of another lambda-calculus expression. </a:t>
            </a:r>
          </a:p>
        </p:txBody>
      </p:sp>
    </p:spTree>
    <p:extLst>
      <p:ext uri="{BB962C8B-B14F-4D97-AF65-F5344CB8AC3E}">
        <p14:creationId xmlns:p14="http://schemas.microsoft.com/office/powerpoint/2010/main" val="396309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Example of a 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The lambda expression</a:t>
            </a:r>
          </a:p>
          <a:p>
            <a:pPr marL="0" indent="0" algn="ctr">
              <a:buNone/>
              <a:defRPr/>
            </a:pP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λ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 x . (+ x 1) 2</a:t>
            </a:r>
          </a:p>
          <a:p>
            <a:pPr marL="400050" lvl="1" indent="0">
              <a:buNone/>
              <a:defRPr/>
            </a:pPr>
            <a:r>
              <a:rPr lang="en-US" dirty="0"/>
              <a:t>represents the application of a function </a:t>
            </a: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λ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 x . (+ x 1) </a:t>
            </a:r>
            <a:r>
              <a:rPr lang="en-US" dirty="0">
                <a:solidFill>
                  <a:srgbClr val="000000"/>
                </a:solidFill>
                <a:cs typeface="Arial Unicode MS" charset="0"/>
              </a:rPr>
              <a:t>with a </a:t>
            </a:r>
            <a:r>
              <a:rPr lang="en-US" dirty="0">
                <a:cs typeface="Arial Unicode MS" charset="0"/>
              </a:rPr>
              <a:t>formal parameter 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x</a:t>
            </a:r>
            <a:r>
              <a:rPr lang="en-US" dirty="0">
                <a:cs typeface="Arial Unicode MS" charset="0"/>
              </a:rPr>
              <a:t> and a body 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+ x 1 </a:t>
            </a:r>
            <a:r>
              <a:rPr lang="en-US" dirty="0">
                <a:solidFill>
                  <a:srgbClr val="000000"/>
                </a:solidFill>
                <a:cs typeface="Arial Unicode MS" charset="0"/>
              </a:rPr>
              <a:t>to the argument </a:t>
            </a:r>
            <a:r>
              <a:rPr lang="en-US" dirty="0">
                <a:solidFill>
                  <a:srgbClr val="3366FF"/>
                </a:solidFill>
                <a:cs typeface="Arial Unicode MS" charset="0"/>
              </a:rPr>
              <a:t>2</a:t>
            </a:r>
            <a:r>
              <a:rPr lang="en-US" dirty="0">
                <a:solidFill>
                  <a:srgbClr val="000000"/>
                </a:solidFill>
                <a:cs typeface="Arial Unicode MS" charset="0"/>
              </a:rPr>
              <a:t>. </a:t>
            </a:r>
            <a:r>
              <a:rPr lang="en-US" dirty="0">
                <a:cs typeface="Arial Unicode MS" charset="0"/>
              </a:rPr>
              <a:t> Notice that the function definition        </a:t>
            </a:r>
            <a:r>
              <a:rPr lang="en-US" dirty="0" err="1">
                <a:solidFill>
                  <a:schemeClr val="accent1"/>
                </a:solidFill>
                <a:cs typeface="Arial Unicode MS" charset="0"/>
              </a:rPr>
              <a:t>λ</a:t>
            </a:r>
            <a:r>
              <a:rPr lang="en-US" dirty="0">
                <a:solidFill>
                  <a:schemeClr val="accent1"/>
                </a:solidFill>
                <a:cs typeface="Arial Unicode MS" charset="0"/>
              </a:rPr>
              <a:t> x . (+ x 1) </a:t>
            </a:r>
            <a:r>
              <a:rPr lang="en-US" dirty="0">
                <a:cs typeface="Arial Unicode MS" charset="0"/>
              </a:rPr>
              <a:t>has no name; it is an </a:t>
            </a:r>
            <a:r>
              <a:rPr lang="en-US" i="1" dirty="0">
                <a:cs typeface="Arial Unicode MS" charset="0"/>
              </a:rPr>
              <a:t>anonymous function</a:t>
            </a:r>
            <a:r>
              <a:rPr lang="en-US" dirty="0">
                <a:cs typeface="Arial Unicode MS" charset="0"/>
              </a:rPr>
              <a:t>.</a:t>
            </a:r>
          </a:p>
          <a:p>
            <a:pPr>
              <a:defRPr/>
            </a:pPr>
            <a:r>
              <a:rPr lang="en-US" sz="2800" dirty="0">
                <a:cs typeface="Arial Unicode MS" charset="0"/>
              </a:rPr>
              <a:t>In Java 8, we would represent this function definition by the Java 8 lambda expression </a:t>
            </a:r>
            <a:r>
              <a:rPr lang="en-US" sz="2400" dirty="0">
                <a:solidFill>
                  <a:srgbClr val="4F81BD"/>
                </a:solidFill>
                <a:latin typeface="Lucida Console"/>
                <a:cs typeface="Lucida Console"/>
              </a:rPr>
              <a:t>x -&gt; x + 1</a:t>
            </a:r>
            <a:r>
              <a:rPr lang="en-US" sz="2800" dirty="0">
                <a:cs typeface="Lucida Console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951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More Examples of Java 8 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cs typeface="Lucida Console"/>
              </a:rPr>
              <a:t>A Java 8 lambda is basically a method in Java without a declaration usually written as (parameters) -&gt; { body }. Examples,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Lucida Console"/>
                <a:cs typeface="Lucida Console"/>
              </a:rPr>
              <a:t>int</a:t>
            </a:r>
            <a:r>
              <a:rPr lang="en-US" sz="2000" dirty="0">
                <a:solidFill>
                  <a:schemeClr val="accent1"/>
                </a:solidFill>
                <a:latin typeface="Lucida Console"/>
                <a:cs typeface="Lucida Console"/>
              </a:rPr>
              <a:t> x, </a:t>
            </a:r>
            <a:r>
              <a:rPr lang="en-US" sz="2000" dirty="0" err="1">
                <a:solidFill>
                  <a:schemeClr val="accent1"/>
                </a:solidFill>
                <a:latin typeface="Lucida Console"/>
                <a:cs typeface="Lucida Console"/>
              </a:rPr>
              <a:t>int</a:t>
            </a:r>
            <a:r>
              <a:rPr lang="en-US" sz="2000" dirty="0">
                <a:solidFill>
                  <a:schemeClr val="accent1"/>
                </a:solidFill>
                <a:latin typeface="Lucida Console"/>
                <a:cs typeface="Lucida Console"/>
              </a:rPr>
              <a:t> y) -&gt; { return x + y; 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  <a:latin typeface="Lucida Console"/>
                <a:cs typeface="Lucida Console"/>
              </a:rPr>
              <a:t>x -&gt; x * 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  <a:latin typeface="Lucida Console"/>
                <a:cs typeface="Lucida Console"/>
              </a:rPr>
              <a:t>( ) -&gt; x</a:t>
            </a:r>
          </a:p>
          <a:p>
            <a:r>
              <a:rPr lang="en-US" sz="2400" dirty="0">
                <a:cs typeface="Lucida Console"/>
              </a:rPr>
              <a:t>A lambda can have zero or more parameters separated by commas and their type can be explicitly declared or inferred from the context.</a:t>
            </a:r>
          </a:p>
          <a:p>
            <a:r>
              <a:rPr lang="en-US" sz="2400" dirty="0">
                <a:cs typeface="Lucida Console"/>
              </a:rPr>
              <a:t>Parenthesis are not needed around a single parameter.</a:t>
            </a:r>
          </a:p>
          <a:p>
            <a:r>
              <a:rPr lang="en-US" sz="2400" dirty="0">
                <a:cs typeface="Lucida Console"/>
              </a:rPr>
              <a:t>( ) is used to denote zero parameters. </a:t>
            </a:r>
          </a:p>
          <a:p>
            <a:r>
              <a:rPr lang="en-US" sz="2400" dirty="0">
                <a:cs typeface="Lucida Console"/>
              </a:rPr>
              <a:t>The body can contain zero or more statements.</a:t>
            </a:r>
          </a:p>
          <a:p>
            <a:r>
              <a:rPr lang="en-US" sz="2400" dirty="0">
                <a:cs typeface="Lucida Console"/>
              </a:rPr>
              <a:t>Braces are not needed around a single-statement body.</a:t>
            </a:r>
          </a:p>
        </p:txBody>
      </p:sp>
    </p:spTree>
    <p:extLst>
      <p:ext uri="{BB962C8B-B14F-4D97-AF65-F5344CB8AC3E}">
        <p14:creationId xmlns:p14="http://schemas.microsoft.com/office/powerpoint/2010/main" val="17017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What is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style of programming that treats computation as the evaluation of mathematical functions</a:t>
            </a:r>
          </a:p>
          <a:p>
            <a:r>
              <a:rPr lang="en-US" sz="2800" dirty="0"/>
              <a:t>Eliminates side effects</a:t>
            </a:r>
          </a:p>
          <a:p>
            <a:r>
              <a:rPr lang="en-US" sz="2800" dirty="0"/>
              <a:t>Treats data as being immutable</a:t>
            </a:r>
          </a:p>
          <a:p>
            <a:r>
              <a:rPr lang="en-US" sz="2800" dirty="0"/>
              <a:t>Expressions have referential transparency</a:t>
            </a:r>
          </a:p>
          <a:p>
            <a:r>
              <a:rPr lang="en-US" sz="2800" dirty="0"/>
              <a:t>Functions can take functions as arguments and return functions as results</a:t>
            </a:r>
          </a:p>
          <a:p>
            <a:r>
              <a:rPr lang="en-US" sz="2800" dirty="0"/>
              <a:t>Prefers recursion over explicit for-loops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436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000FF"/>
                </a:solidFill>
              </a:rPr>
              <a:t>Why do </a:t>
            </a:r>
            <a:r>
              <a:rPr lang="en-US" b="1" dirty="0">
                <a:solidFill>
                  <a:srgbClr val="0000FF"/>
                </a:solidFill>
              </a:rPr>
              <a:t>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 to write easier-to-understand, more declarative, more concise programs than imperative programming</a:t>
            </a:r>
          </a:p>
          <a:p>
            <a:r>
              <a:rPr lang="en-US" dirty="0"/>
              <a:t>Allows us to focus on the problem rather than the code</a:t>
            </a:r>
          </a:p>
          <a:p>
            <a:r>
              <a:rPr lang="en-US" dirty="0"/>
              <a:t>Facilitates parallelism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Java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8 is the biggest change to Java since the inception of the language</a:t>
            </a:r>
          </a:p>
          <a:p>
            <a:r>
              <a:rPr lang="en-US" dirty="0"/>
              <a:t>Lambdas are the most important new addition</a:t>
            </a:r>
          </a:p>
          <a:p>
            <a:r>
              <a:rPr lang="en-US" dirty="0"/>
              <a:t>Java is playing catch-up: most major programming languages already have support for lambda expressions</a:t>
            </a:r>
          </a:p>
          <a:p>
            <a:r>
              <a:rPr lang="en-US" dirty="0"/>
              <a:t>A big challenge was to introduce lambdas without requiring recompilation of existing binaries</a:t>
            </a:r>
          </a:p>
        </p:txBody>
      </p:sp>
    </p:spTree>
    <p:extLst>
      <p:ext uri="{BB962C8B-B14F-4D97-AF65-F5344CB8AC3E}">
        <p14:creationId xmlns:p14="http://schemas.microsoft.com/office/powerpoint/2010/main" val="258044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2253</Words>
  <Application>Microsoft Office PowerPoint</Application>
  <PresentationFormat>On-screen Show (4:3)</PresentationFormat>
  <Paragraphs>271</Paragraphs>
  <Slides>33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Unicode MS</vt:lpstr>
      <vt:lpstr>Calibri</vt:lpstr>
      <vt:lpstr>Courier New</vt:lpstr>
      <vt:lpstr>Lucida Console</vt:lpstr>
      <vt:lpstr>Office Theme</vt:lpstr>
      <vt:lpstr>Equation</vt:lpstr>
      <vt:lpstr>Lecture 2: Design and Implementation of Lambda Expressions in Java 8</vt:lpstr>
      <vt:lpstr>Outline</vt:lpstr>
      <vt:lpstr>The Lambda Calculus</vt:lpstr>
      <vt:lpstr>What is the Lambda Calculus?</vt:lpstr>
      <vt:lpstr>Example of a Lambda Expression</vt:lpstr>
      <vt:lpstr>More Examples of Java 8 Lambdas</vt:lpstr>
      <vt:lpstr>What is Functional Programming?</vt:lpstr>
      <vt:lpstr>Why do Functional Programming?</vt:lpstr>
      <vt:lpstr>Java 8</vt:lpstr>
      <vt:lpstr>Benefits of Lambdas in Java 8</vt:lpstr>
      <vt:lpstr>Java 8 Lambdas</vt:lpstr>
      <vt:lpstr>Example 1: Print a list of integers with a lambda</vt:lpstr>
      <vt:lpstr>Example 2: A multiline lambda</vt:lpstr>
      <vt:lpstr>Example 3: A lambda with a defined local variable</vt:lpstr>
      <vt:lpstr>Example 4: A lambda with a declared parameter type</vt:lpstr>
      <vt:lpstr>Implementation of Java 8 Lambdas</vt:lpstr>
      <vt:lpstr>Functional Interfaces</vt:lpstr>
      <vt:lpstr>Assigning a Lambda to a Local Variable</vt:lpstr>
      <vt:lpstr>Properties of the Generated Method</vt:lpstr>
      <vt:lpstr>Variable Capture</vt:lpstr>
      <vt:lpstr>Local Variable Capture Example</vt:lpstr>
      <vt:lpstr>Static Variable Capture Example</vt:lpstr>
      <vt:lpstr>Method References</vt:lpstr>
      <vt:lpstr>Summary of Method References</vt:lpstr>
      <vt:lpstr>Conciseness with Method References</vt:lpstr>
      <vt:lpstr>Default Methods</vt:lpstr>
      <vt:lpstr>Stream API</vt:lpstr>
      <vt:lpstr>Stream Operations</vt:lpstr>
      <vt:lpstr>Example Intermediate Operations</vt:lpstr>
      <vt:lpstr>A Stream Pipeline</vt:lpstr>
      <vt:lpstr>Stream Example</vt:lpstr>
      <vt:lpstr>Parting Example: Using lambdas and stream to sum the squares of the elements on a list</vt:lpstr>
      <vt:lpstr>References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 V Aho</dc:creator>
  <cp:lastModifiedBy>Praveen</cp:lastModifiedBy>
  <cp:revision>289</cp:revision>
  <dcterms:created xsi:type="dcterms:W3CDTF">2014-07-22T17:30:27Z</dcterms:created>
  <dcterms:modified xsi:type="dcterms:W3CDTF">2017-12-18T17:48:42Z</dcterms:modified>
</cp:coreProperties>
</file>