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268CE9F-CD07-4CB3-B4D9-EEDA906A8389}" type="datetimeFigureOut">
              <a:rPr lang="en-US" smtClean="0"/>
              <a:t>4/23/2024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A86E92E-3E7F-43EB-AD75-1E7B32F78909}"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68CE9F-CD07-4CB3-B4D9-EEDA906A8389}" type="datetimeFigureOut">
              <a:rPr lang="en-US" smtClean="0"/>
              <a:t>4/23/2024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86E92E-3E7F-43EB-AD75-1E7B32F789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68CE9F-CD07-4CB3-B4D9-EEDA906A8389}" type="datetimeFigureOut">
              <a:rPr lang="en-US" smtClean="0"/>
              <a:t>4/23/2024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86E92E-3E7F-43EB-AD75-1E7B32F789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68CE9F-CD07-4CB3-B4D9-EEDA906A8389}" type="datetimeFigureOut">
              <a:rPr lang="en-US" smtClean="0"/>
              <a:t>4/23/2024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86E92E-3E7F-43EB-AD75-1E7B32F789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268CE9F-CD07-4CB3-B4D9-EEDA906A8389}" type="datetimeFigureOut">
              <a:rPr lang="en-US" smtClean="0"/>
              <a:t>4/23/2024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86E92E-3E7F-43EB-AD75-1E7B32F78909}"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68CE9F-CD07-4CB3-B4D9-EEDA906A8389}" type="datetimeFigureOut">
              <a:rPr lang="en-US" smtClean="0"/>
              <a:t>4/23/2024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86E92E-3E7F-43EB-AD75-1E7B32F789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268CE9F-CD07-4CB3-B4D9-EEDA906A8389}" type="datetimeFigureOut">
              <a:rPr lang="en-US" smtClean="0"/>
              <a:t>4/23/2024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A86E92E-3E7F-43EB-AD75-1E7B32F789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268CE9F-CD07-4CB3-B4D9-EEDA906A8389}" type="datetimeFigureOut">
              <a:rPr lang="en-US" smtClean="0"/>
              <a:t>4/23/2024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A86E92E-3E7F-43EB-AD75-1E7B32F789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268CE9F-CD07-4CB3-B4D9-EEDA906A8389}" type="datetimeFigureOut">
              <a:rPr lang="en-US" smtClean="0"/>
              <a:t>4/23/2024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A86E92E-3E7F-43EB-AD75-1E7B32F78909}"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68CE9F-CD07-4CB3-B4D9-EEDA906A8389}" type="datetimeFigureOut">
              <a:rPr lang="en-US" smtClean="0"/>
              <a:t>4/23/2024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86E92E-3E7F-43EB-AD75-1E7B32F789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268CE9F-CD07-4CB3-B4D9-EEDA906A8389}" type="datetimeFigureOut">
              <a:rPr lang="en-US" smtClean="0"/>
              <a:t>4/23/2024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86E92E-3E7F-43EB-AD75-1E7B32F78909}"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268CE9F-CD07-4CB3-B4D9-EEDA906A8389}" type="datetimeFigureOut">
              <a:rPr lang="en-US" smtClean="0"/>
              <a:t>4/23/2024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A86E92E-3E7F-43EB-AD75-1E7B32F78909}"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14" y="1571612"/>
            <a:ext cx="7406640" cy="2258002"/>
          </a:xfrm>
        </p:spPr>
        <p:txBody>
          <a:bodyPr>
            <a:normAutofit/>
          </a:bodyPr>
          <a:lstStyle/>
          <a:p>
            <a:r>
              <a:rPr lang="en-US" dirty="0" smtClean="0"/>
              <a:t>Empowering AI: Detecting Brain Tumors from MRI Scans with EfficientNet </a:t>
            </a:r>
            <a:endParaRPr lang="en-US" dirty="0"/>
          </a:p>
        </p:txBody>
      </p:sp>
      <p:sp>
        <p:nvSpPr>
          <p:cNvPr id="3" name="Subtitle 2"/>
          <p:cNvSpPr>
            <a:spLocks noGrp="1"/>
          </p:cNvSpPr>
          <p:nvPr>
            <p:ph type="subTitle" idx="1"/>
          </p:nvPr>
        </p:nvSpPr>
        <p:spPr>
          <a:xfrm>
            <a:off x="1285852" y="4500570"/>
            <a:ext cx="7406640" cy="1752600"/>
          </a:xfrm>
        </p:spPr>
        <p:txBody>
          <a:bodyPr/>
          <a:lstStyle/>
          <a:p>
            <a:r>
              <a:rPr lang="en-US" dirty="0" err="1" smtClean="0"/>
              <a:t>Durga</a:t>
            </a:r>
            <a:r>
              <a:rPr lang="en-US" dirty="0" smtClean="0"/>
              <a:t> K</a:t>
            </a:r>
          </a:p>
          <a:p>
            <a:r>
              <a:rPr lang="en-US" dirty="0" smtClean="0"/>
              <a:t>2021503015</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latin typeface="Times New Roman" pitchFamily="18" charset="0"/>
                <a:cs typeface="Times New Roman" pitchFamily="18" charset="0"/>
              </a:rPr>
              <a:t>Brain tumors present a critical health challenge, necessitating swift diagnosis for effective treatment. Manual interpretation of MRI scans is time-consuming and prone to human error. Leveraging machine learning, particularly deep learning models, holds promise for automating tumor detection from MRI images. However, the diversity and complexity of tumor appearances pose significant challenges in accurate classification. Despite the potential of deep learning models in automating tumor detection, their effectiveness hinges on their ability to accurately distinguish between various tumor types, sizes, and locations. Additionally, addressing issues such as class imbalance and data heterogeneity within MRI datasets is crucial for ensuring the reliability and </a:t>
            </a:r>
            <a:r>
              <a:rPr lang="en-US" dirty="0" err="1" smtClean="0">
                <a:latin typeface="Times New Roman" pitchFamily="18" charset="0"/>
                <a:cs typeface="Times New Roman" pitchFamily="18" charset="0"/>
              </a:rPr>
              <a:t>generalizability</a:t>
            </a:r>
            <a:r>
              <a:rPr lang="en-US" dirty="0" smtClean="0">
                <a:latin typeface="Times New Roman" pitchFamily="18" charset="0"/>
                <a:cs typeface="Times New Roman" pitchFamily="18" charset="0"/>
              </a:rPr>
              <a:t> of these models in clinical practice. Novel approaches that integrate advanced deep learning techniques with comprehensive data preprocessing and augmentation strategies are essential to overcome these challenges and pave the way for precise and efficient brain tumor diagnosis. Ultimately, such advancements have the potential to revolutionize neuroimaging diagnostics and improve patient outcomes in the management of brain tumors</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Developing an efficient deep learning model using the EfficientNet architecture to classify brain tumor images accurately from MRI scans. This model will incorporate regularization techniques and batch normalization to mitigate </a:t>
            </a:r>
            <a:r>
              <a:rPr lang="en-US" dirty="0" err="1" smtClean="0"/>
              <a:t>overfitting</a:t>
            </a:r>
            <a:r>
              <a:rPr lang="en-US" dirty="0" smtClean="0"/>
              <a:t> and improve generalization capabilities, ensuring robust performance across diverse tumor types and imaging conditions.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1. </a:t>
            </a:r>
            <a:r>
              <a:rPr lang="en-US" b="1" dirty="0" smtClean="0"/>
              <a:t>Data Collection and Preprocessing</a:t>
            </a:r>
            <a:r>
              <a:rPr lang="en-US" dirty="0" smtClean="0"/>
              <a:t>: Gather a diverse dataset of MRI scans containing various types, sizes, and locations of brain tumors. Preprocess the images to enhance quality, remove noise, and ensure consistency.</a:t>
            </a:r>
          </a:p>
          <a:p>
            <a:r>
              <a:rPr lang="en-US" dirty="0" smtClean="0"/>
              <a:t>2. </a:t>
            </a:r>
            <a:r>
              <a:rPr lang="en-US" b="1" dirty="0" smtClean="0"/>
              <a:t>Model Architecture Design</a:t>
            </a:r>
            <a:r>
              <a:rPr lang="en-US" dirty="0" smtClean="0"/>
              <a:t>:Implement the EfficientNet architecture as the backbone for the deep learning model. Customize the architecture to suit the requirements of brain tumor classification.</a:t>
            </a:r>
          </a:p>
          <a:p>
            <a:r>
              <a:rPr lang="en-US" dirty="0" smtClean="0"/>
              <a:t>3. </a:t>
            </a:r>
            <a:r>
              <a:rPr lang="en-US" b="1" dirty="0" smtClean="0"/>
              <a:t>Training</a:t>
            </a:r>
            <a:r>
              <a:rPr lang="en-US" dirty="0" smtClean="0"/>
              <a:t>: Train the deep learning model on the preprocessed MRI dataset. Utilize regularization techniques such as dropout and L2 regularization to prevent </a:t>
            </a:r>
            <a:r>
              <a:rPr lang="en-US" dirty="0" smtClean="0"/>
              <a:t>over fitting. </a:t>
            </a:r>
            <a:r>
              <a:rPr lang="en-US" dirty="0" smtClean="0"/>
              <a:t>Incorporate batch normalization to stabilize and accelerate the training process.</a:t>
            </a:r>
          </a:p>
          <a:p>
            <a:r>
              <a:rPr lang="en-US" dirty="0" smtClean="0"/>
              <a:t>4. </a:t>
            </a:r>
            <a:r>
              <a:rPr lang="en-US" b="1" dirty="0" smtClean="0"/>
              <a:t>Validation and Optimization:</a:t>
            </a:r>
            <a:r>
              <a:rPr lang="en-US" dirty="0" smtClean="0"/>
              <a:t> Validate the model using separate datasets and fine-tune </a:t>
            </a:r>
            <a:r>
              <a:rPr lang="en-US" dirty="0" smtClean="0"/>
              <a:t>hyper parameters </a:t>
            </a:r>
            <a:r>
              <a:rPr lang="en-US" dirty="0" smtClean="0"/>
              <a:t>to optimize performance. Address class imbalance and data heterogeneity through appropriate sampling techniques and data augmentation strategies.</a:t>
            </a:r>
          </a:p>
          <a:p>
            <a:r>
              <a:rPr lang="en-US" dirty="0" smtClean="0"/>
              <a:t>5. </a:t>
            </a:r>
            <a:r>
              <a:rPr lang="en-US" b="1" dirty="0" smtClean="0"/>
              <a:t>Evaluation:</a:t>
            </a:r>
            <a:r>
              <a:rPr lang="en-US" dirty="0" smtClean="0"/>
              <a:t> Evaluate the trained model on unseen test data to assess its accuracy, sensitivity, specificity, and overall performance in brain tumor classification.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1. </a:t>
            </a:r>
            <a:r>
              <a:rPr lang="en-US" b="1" dirty="0" smtClean="0"/>
              <a:t>EfficientNet Architecture: </a:t>
            </a:r>
            <a:r>
              <a:rPr lang="en-US" dirty="0" smtClean="0"/>
              <a:t>Implement the EfficientNet architecture, which optimizes both model accuracy and efficiency by scaling the network width, depth, and resolution in a principled manner.</a:t>
            </a:r>
          </a:p>
          <a:p>
            <a:r>
              <a:rPr lang="en-US" dirty="0" smtClean="0"/>
              <a:t>2. </a:t>
            </a:r>
            <a:r>
              <a:rPr lang="en-US" b="1" dirty="0" smtClean="0"/>
              <a:t>Regularization Techniques</a:t>
            </a:r>
            <a:r>
              <a:rPr lang="en-US" dirty="0" smtClean="0"/>
              <a:t>: Apply dropout regularization to randomly drop neurons during training to prevent co-adaptation. Incorporate L2 regularization to penalize large weights and prevent </a:t>
            </a:r>
            <a:r>
              <a:rPr lang="en-US" dirty="0" err="1" smtClean="0"/>
              <a:t>overfitting</a:t>
            </a:r>
            <a:r>
              <a:rPr lang="en-US" dirty="0" smtClean="0"/>
              <a:t>.</a:t>
            </a:r>
          </a:p>
          <a:p>
            <a:r>
              <a:rPr lang="en-US" dirty="0" smtClean="0"/>
              <a:t>3. </a:t>
            </a:r>
            <a:r>
              <a:rPr lang="en-US" b="1" dirty="0" smtClean="0"/>
              <a:t>Batch Normalization</a:t>
            </a:r>
            <a:r>
              <a:rPr lang="en-US" dirty="0" smtClean="0"/>
              <a:t>: Normalize the activations of each layer to stabilize the training process and accelerate convergence. Improve the generalization capabilities of the model by reducing internal covariate shift.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smtClean="0"/>
              <a:t>Deploy the trained deep learning model as a software application or web service accessible to healthcare professionals for automated brain tumor classification from MRI scans. Ensure compatibility with existing medical imaging systems and adhere to regulatory standards for clinical use.</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descr="image.png"/>
          <p:cNvPicPr>
            <a:picLocks noGrp="1" noChangeAspect="1"/>
          </p:cNvPicPr>
          <p:nvPr>
            <p:ph idx="1"/>
          </p:nvPr>
        </p:nvPicPr>
        <p:blipFill>
          <a:blip r:embed="rId2"/>
          <a:stretch>
            <a:fillRect/>
          </a:stretch>
        </p:blipFill>
        <p:spPr>
          <a:xfrm>
            <a:off x="2592106" y="1447800"/>
            <a:ext cx="5185337" cy="48006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developed deep learning model based on the EfficientNet architecture, incorporating regularization techniques and batch normalization, demonstrates significant advancements in brain tumor classification from MRI scans. The model achieves high accuracy, sensitivity, and specificity across diverse tumor types, sizes, and imaging conditions, enabling timely intervention and personalized treatment strategies for patients with brain tumors. The deployment of such a model in clinical practice has the potential to revolutionize neuroimaging diagnostics and improve patient outcomes in the management of brain tumors.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1. Tan, M., &amp; Le, Q. V. (2019). EfficientNet: Rethinking Model Scaling for </a:t>
            </a:r>
            <a:r>
              <a:rPr lang="en-US" dirty="0" err="1" smtClean="0"/>
              <a:t>Convolutional</a:t>
            </a:r>
            <a:r>
              <a:rPr lang="en-US" dirty="0" smtClean="0"/>
              <a:t> Neural Networks. Proceedings of the 36th International Conference on Machine Learning, PMLR 97:6105-6114.</a:t>
            </a:r>
          </a:p>
          <a:p>
            <a:pPr>
              <a:buNone/>
            </a:pPr>
            <a:r>
              <a:rPr lang="en-US" dirty="0" smtClean="0"/>
              <a:t>2. </a:t>
            </a:r>
            <a:r>
              <a:rPr lang="en-US" dirty="0" err="1" smtClean="0"/>
              <a:t>Srivastava</a:t>
            </a:r>
            <a:r>
              <a:rPr lang="en-US" dirty="0" smtClean="0"/>
              <a:t>, N., Hinton, G., </a:t>
            </a:r>
            <a:r>
              <a:rPr lang="en-US" dirty="0" err="1" smtClean="0"/>
              <a:t>Krizhevsky</a:t>
            </a:r>
            <a:r>
              <a:rPr lang="en-US" dirty="0" smtClean="0"/>
              <a:t>, A., </a:t>
            </a:r>
            <a:r>
              <a:rPr lang="en-US" dirty="0" err="1" smtClean="0"/>
              <a:t>Sutskever</a:t>
            </a:r>
            <a:r>
              <a:rPr lang="en-US" dirty="0" smtClean="0"/>
              <a:t>, I., &amp; </a:t>
            </a:r>
            <a:r>
              <a:rPr lang="en-US" dirty="0" err="1" smtClean="0"/>
              <a:t>Salakhutdinov</a:t>
            </a:r>
            <a:r>
              <a:rPr lang="en-US" dirty="0" smtClean="0"/>
              <a:t>, R. (2014). Dropout: A Simple Way to Prevent Neural Networks from </a:t>
            </a:r>
            <a:r>
              <a:rPr lang="en-US" dirty="0" err="1" smtClean="0"/>
              <a:t>Overfitting</a:t>
            </a:r>
            <a:r>
              <a:rPr lang="en-US" dirty="0" smtClean="0"/>
              <a:t>. Journal of Machine Learning Research, 15:1929-1958.</a:t>
            </a:r>
          </a:p>
          <a:p>
            <a:pPr>
              <a:buNone/>
            </a:pPr>
            <a:r>
              <a:rPr lang="en-US" dirty="0" smtClean="0"/>
              <a:t>3. </a:t>
            </a:r>
            <a:r>
              <a:rPr lang="en-US" dirty="0" err="1" smtClean="0"/>
              <a:t>Ioffe</a:t>
            </a:r>
            <a:r>
              <a:rPr lang="en-US" dirty="0" smtClean="0"/>
              <a:t>, S., &amp; </a:t>
            </a:r>
            <a:r>
              <a:rPr lang="en-US" dirty="0" err="1" smtClean="0"/>
              <a:t>Szegedy</a:t>
            </a:r>
            <a:r>
              <a:rPr lang="en-US" dirty="0" smtClean="0"/>
              <a:t>, C. (2015). Batch Normalization: Accelerating Deep Network Training by Reducing Internal Covariate Shift. Proceedings of the 32nd International Conference on Machine Learning, PMLR 37:448-456.</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TotalTime>
  <Words>777</Words>
  <Application>Microsoft Office PowerPoint</Application>
  <PresentationFormat>On-screen Show (4:3)</PresentationFormat>
  <Paragraphs>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Empowering AI: Detecting Brain Tumors from MRI Scans with EfficientNet </vt:lpstr>
      <vt:lpstr>Problem  statement</vt:lpstr>
      <vt:lpstr>Proposed System/Solution</vt:lpstr>
      <vt:lpstr>System Development:</vt:lpstr>
      <vt:lpstr>Algorithm:</vt:lpstr>
      <vt:lpstr>Deployment</vt:lpstr>
      <vt:lpstr>Result</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Lenova</dc:creator>
  <cp:lastModifiedBy>Lenova</cp:lastModifiedBy>
  <cp:revision>5</cp:revision>
  <dcterms:created xsi:type="dcterms:W3CDTF">2024-04-23T15:38:34Z</dcterms:created>
  <dcterms:modified xsi:type="dcterms:W3CDTF">2024-04-23T16:19:03Z</dcterms:modified>
</cp:coreProperties>
</file>