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63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0"/>
      <p:bold r:id="rId11"/>
      <p:italic r:id="rId12"/>
      <p:boldItalic r:id="rId13"/>
    </p:embeddedFont>
    <p:embeddedFont>
      <p:font typeface="Roboto Slab" panose="020F0502020204030204" pitchFamily="2" charset="0"/>
      <p:regular r:id="rId14"/>
      <p:bold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E584E98-F22C-4E6F-8C55-6CFEC2229C57}">
  <a:tblStyle styleId="{2E584E98-F22C-4E6F-8C55-6CFEC2229C5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408"/>
  </p:normalViewPr>
  <p:slideViewPr>
    <p:cSldViewPr snapToGrid="0">
      <p:cViewPr varScale="1">
        <p:scale>
          <a:sx n="89" d="100"/>
          <a:sy n="89" d="100"/>
        </p:scale>
        <p:origin x="1282" y="6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516fb96bf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516fb96bf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Generate a simple outline for an AI collections system workflow, including inputs, decision logic, action triggers, and learning loop.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key customer attributes that would be most predictive for collections decision-making, and explain why each one matters.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examples of business rules and AI-driven actions the system could use at different risk levels (e.g., low, medium, high risk).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Create a rough sketch or step-by-step description of how customer data flows through the system from intake to action.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16fb96bfd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16fb96bfd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Explain how agentic AI could automate financial collections while keeping humans in critical decision points.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3–5 examples of collection actions, and classify each as best suited for full automation or requiring human oversight, with a brief reason why.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16fb96bfd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16fb96bfd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List key fairness, transparency, and compliance practices to build into an AI-powered credit collections system.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specific ways to monitor and audit the system over time to ensure it stays fair, compliant, and effective.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516fb96bf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516fb96bf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None/>
            </a:pPr>
            <a:r>
              <a:rPr lang="en-GB" b="1" dirty="0"/>
              <a:t>Prompts to try: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Suggest KPIs for an AI-powered collections strategy that balances business outcomes with customer fairness.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Describe 2–3 ways an AI collections system could improve both operational efficiency and customer experience.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accent5"/>
            </a:solidFill>
            <a:prstDash val="solid"/>
            <a:miter lim="8000"/>
            <a:headEnd type="none" w="sm" len="sm"/>
            <a:tailEnd type="none" w="sm" len="sm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title" hasCustomPrompt="1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body" idx="1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w="3810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1" name="Google Shape;4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w="38100" cap="flat" cmpd="sng">
            <a:solidFill>
              <a:schemeClr val="accent5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arina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ctrTitle"/>
          </p:nvPr>
        </p:nvSpPr>
        <p:spPr>
          <a:xfrm>
            <a:off x="1680302" y="1188924"/>
            <a:ext cx="5783400" cy="12609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sz="2200" b="1"/>
              <a:t>AI-Driven Collections Framework</a:t>
            </a:r>
          </a:p>
        </p:txBody>
      </p:sp>
      <p:sp>
        <p:nvSpPr>
          <p:cNvPr id="64" name="Google Shape;64;p13"/>
          <p:cNvSpPr txBox="1">
            <a:spLocks noGrp="1"/>
          </p:cNvSpPr>
          <p:nvPr>
            <p:ph type="subTitle" idx="1"/>
          </p:nvPr>
        </p:nvSpPr>
        <p:spPr>
          <a:xfrm>
            <a:off x="1680302" y="2967487"/>
            <a:ext cx="5783400" cy="9909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r>
              <a:rPr sz="2200" b="1"/>
              <a:t>Harnessing Agentic AI for Scalable, Ethical, and Optimized Debt Resolution at Geldium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sz="2200" b="1"/>
              <a:t>System Architecture and Workflow</a:t>
            </a:r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1600" dirty="0"/>
              <a:t>Customer Data Input: Repayment history, credit score, income, customer interactions</a:t>
            </a:r>
          </a:p>
          <a:p>
            <a:pPr>
              <a:defRPr sz="1800"/>
            </a:pPr>
            <a:r>
              <a:rPr lang="en-US" sz="1600" dirty="0"/>
              <a:t>Decision Logic Engine: AI model predicts risk and suggests actions</a:t>
            </a:r>
          </a:p>
          <a:p>
            <a:pPr>
              <a:defRPr sz="1800"/>
            </a:pPr>
            <a:r>
              <a:rPr lang="en-US" sz="1600" dirty="0"/>
              <a:t>Action Module: Sends personalized reminders, plans, or escalations</a:t>
            </a:r>
          </a:p>
          <a:p>
            <a:pPr>
              <a:defRPr sz="1800"/>
            </a:pPr>
            <a:r>
              <a:rPr lang="en-US" sz="1600" dirty="0"/>
              <a:t>Learning Loop: Continuously refines decisions based on outcomes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DB9E3-2B5D-D504-DC2C-580155DE9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200" b="1"/>
              <a:t>End-to-End Process Visualization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F86928A-3F74-F097-04BD-12E394EFA8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2317" y="1266869"/>
            <a:ext cx="3204013" cy="3418606"/>
          </a:xfrm>
        </p:spPr>
      </p:pic>
    </p:spTree>
    <p:extLst>
      <p:ext uri="{BB962C8B-B14F-4D97-AF65-F5344CB8AC3E}">
        <p14:creationId xmlns:p14="http://schemas.microsoft.com/office/powerpoint/2010/main" val="326041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sz="2200" b="1"/>
              <a:t>Strategic Role of Agentic AI in Collections</a:t>
            </a:r>
          </a:p>
        </p:txBody>
      </p:sp>
      <p:sp>
        <p:nvSpPr>
          <p:cNvPr id="82" name="Google Shape;82;p16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>
              <a:defRPr sz="1800"/>
            </a:pPr>
            <a:r>
              <a:rPr lang="en-US" dirty="0"/>
              <a:t>Autonomous AI: Predicting risk, sending reminders, adapting messages, learning from data</a:t>
            </a:r>
          </a:p>
          <a:p>
            <a:pPr>
              <a:defRPr sz="1800"/>
            </a:pPr>
            <a:r>
              <a:rPr lang="en-US" dirty="0"/>
              <a:t>Human Oversight: Approving payment plans, reviewing edge cases, handling disputes, auditing fairness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sz="2200" b="1"/>
              <a:t>Responsible AI Governance Framework</a:t>
            </a:r>
          </a:p>
        </p:txBody>
      </p:sp>
      <p:sp>
        <p:nvSpPr>
          <p:cNvPr id="89" name="Google Shape;89;p17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2000" dirty="0"/>
              <a:t>Fairness Checks: Detect and mitigate bias across segments</a:t>
            </a:r>
          </a:p>
          <a:p>
            <a:pPr>
              <a:defRPr sz="1800"/>
            </a:pPr>
            <a:r>
              <a:rPr lang="en-US" sz="2000" dirty="0"/>
              <a:t>Explainability: Clear, understandable decisions for customers</a:t>
            </a:r>
          </a:p>
          <a:p>
            <a:pPr>
              <a:defRPr sz="1800"/>
            </a:pPr>
            <a:r>
              <a:rPr lang="en-US" sz="2000" dirty="0"/>
              <a:t>Compliance: Meets regulatory standards like GDPR, ECOA</a:t>
            </a:r>
          </a:p>
          <a:p>
            <a:pPr>
              <a:defRPr sz="1800"/>
            </a:pPr>
            <a:r>
              <a:rPr lang="en-US" sz="2000" dirty="0"/>
              <a:t>Human-in-the-Loop: Agents involved in critical decisions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>
            <a:spLocks noGrp="1"/>
          </p:cNvSpPr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sz="2200" b="1"/>
              <a:t>Projected Business and Customer Impact</a:t>
            </a:r>
          </a:p>
        </p:txBody>
      </p:sp>
      <p:sp>
        <p:nvSpPr>
          <p:cNvPr id="95" name="Google Shape;95;p18"/>
          <p:cNvSpPr txBox="1">
            <a:spLocks noGrp="1"/>
          </p:cNvSpPr>
          <p:nvPr>
            <p:ph type="body" idx="1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defRPr sz="1800"/>
            </a:pPr>
            <a:r>
              <a:rPr lang="en-US" sz="1600" dirty="0"/>
              <a:t>Business KPIs: Lower delinquency (↓25%), cost savings, better recovery rates, scalable ops</a:t>
            </a:r>
          </a:p>
          <a:p>
            <a:pPr>
              <a:defRPr sz="1800"/>
            </a:pPr>
            <a:r>
              <a:rPr lang="en-US" sz="1600" dirty="0"/>
              <a:t>Customer Outcomes: Personalized plans, increased trust, fairness, transparent process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9607-54F3-CE30-20BB-21D4536BE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7900" y="2018580"/>
            <a:ext cx="8368200" cy="2550143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/>
              <a:t>                                        </a:t>
            </a:r>
            <a:r>
              <a:rPr sz="24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90219242"/>
      </p:ext>
    </p:extLst>
  </p:cSld>
  <p:clrMapOvr>
    <a:masterClrMapping/>
  </p:clrMapOvr>
</p:sld>
</file>

<file path=ppt/theme/theme1.xml><?xml version="1.0" encoding="utf-8"?>
<a:theme xmlns:a="http://schemas.openxmlformats.org/drawingml/2006/main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406</Words>
  <Application>Microsoft Office PowerPoint</Application>
  <PresentationFormat>On-screen Show (16:9)</PresentationFormat>
  <Paragraphs>34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Roboto</vt:lpstr>
      <vt:lpstr>Arial</vt:lpstr>
      <vt:lpstr>Roboto Slab</vt:lpstr>
      <vt:lpstr>Marina</vt:lpstr>
      <vt:lpstr>AI-Driven Collections Framework</vt:lpstr>
      <vt:lpstr>System Architecture and Workflow</vt:lpstr>
      <vt:lpstr>End-to-End Process Visualization</vt:lpstr>
      <vt:lpstr>Strategic Role of Agentic AI in Collections</vt:lpstr>
      <vt:lpstr>Responsible AI Governance Framework</vt:lpstr>
      <vt:lpstr>Projected Business and Customer Impact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Hemanth kattula</cp:lastModifiedBy>
  <cp:revision>4</cp:revision>
  <dcterms:modified xsi:type="dcterms:W3CDTF">2025-08-24T05:34:27Z</dcterms:modified>
</cp:coreProperties>
</file>