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4" r:id="rId19"/>
    <p:sldId id="275" r:id="rId20"/>
    <p:sldId id="276" r:id="rId21"/>
    <p:sldId id="277" r:id="rId22"/>
    <p:sldId id="278" r:id="rId23"/>
    <p:sldId id="279" r:id="rId24"/>
    <p:sldId id="273" r:id="rId25"/>
    <p:sldId id="287" r:id="rId26"/>
    <p:sldId id="288" r:id="rId27"/>
    <p:sldId id="289" r:id="rId28"/>
    <p:sldId id="290" r:id="rId29"/>
    <p:sldId id="286"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E9A26-AA3A-45FC-9E77-F8D162D908BE}"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388043F3-5A37-433B-B934-92715FE8C422}">
      <dgm:prSet/>
      <dgm:spPr/>
      <dgm:t>
        <a:bodyPr/>
        <a:lstStyle/>
        <a:p>
          <a:r>
            <a:rPr lang="en-US"/>
            <a:t>1. Security</a:t>
          </a:r>
        </a:p>
      </dgm:t>
    </dgm:pt>
    <dgm:pt modelId="{737ABEB1-44EA-4314-AAD4-DBA07122CAEA}" type="parTrans" cxnId="{21F8C6B5-DA3C-455F-B4BE-5A0794CF9AE1}">
      <dgm:prSet/>
      <dgm:spPr/>
      <dgm:t>
        <a:bodyPr/>
        <a:lstStyle/>
        <a:p>
          <a:endParaRPr lang="en-US"/>
        </a:p>
      </dgm:t>
    </dgm:pt>
    <dgm:pt modelId="{E0AB40CE-90E6-4DF2-AB01-F85FB93003A8}" type="sibTrans" cxnId="{21F8C6B5-DA3C-455F-B4BE-5A0794CF9AE1}">
      <dgm:prSet/>
      <dgm:spPr/>
      <dgm:t>
        <a:bodyPr/>
        <a:lstStyle/>
        <a:p>
          <a:endParaRPr lang="en-US"/>
        </a:p>
      </dgm:t>
    </dgm:pt>
    <dgm:pt modelId="{41A85542-3F18-44B7-8AC6-7933D2DEFF58}">
      <dgm:prSet/>
      <dgm:spPr/>
      <dgm:t>
        <a:bodyPr/>
        <a:lstStyle/>
        <a:p>
          <a:r>
            <a:rPr lang="en-US"/>
            <a:t>2. Performance </a:t>
          </a:r>
        </a:p>
      </dgm:t>
    </dgm:pt>
    <dgm:pt modelId="{5AD73252-B35A-4E44-BFA3-FF023CF8C0EE}" type="parTrans" cxnId="{ADE26DD7-C988-4D1E-B38A-3032987A779F}">
      <dgm:prSet/>
      <dgm:spPr/>
      <dgm:t>
        <a:bodyPr/>
        <a:lstStyle/>
        <a:p>
          <a:endParaRPr lang="en-US"/>
        </a:p>
      </dgm:t>
    </dgm:pt>
    <dgm:pt modelId="{ADAA55D0-2D48-4842-8E5F-693987C9E0AC}" type="sibTrans" cxnId="{ADE26DD7-C988-4D1E-B38A-3032987A779F}">
      <dgm:prSet/>
      <dgm:spPr/>
      <dgm:t>
        <a:bodyPr/>
        <a:lstStyle/>
        <a:p>
          <a:endParaRPr lang="en-US"/>
        </a:p>
      </dgm:t>
    </dgm:pt>
    <dgm:pt modelId="{D918FD1C-6CCD-4EE8-8032-DBD86D805863}">
      <dgm:prSet/>
      <dgm:spPr/>
      <dgm:t>
        <a:bodyPr/>
        <a:lstStyle/>
        <a:p>
          <a:r>
            <a:rPr lang="en-US"/>
            <a:t>3. Scalability</a:t>
          </a:r>
        </a:p>
      </dgm:t>
    </dgm:pt>
    <dgm:pt modelId="{5DABBB9B-6760-409A-876A-31C98419E1A5}" type="parTrans" cxnId="{90931D66-73CA-409F-A353-4AABCB91BB1F}">
      <dgm:prSet/>
      <dgm:spPr/>
      <dgm:t>
        <a:bodyPr/>
        <a:lstStyle/>
        <a:p>
          <a:endParaRPr lang="en-US"/>
        </a:p>
      </dgm:t>
    </dgm:pt>
    <dgm:pt modelId="{331A478D-1B77-408C-BD19-CB319C43DD9C}" type="sibTrans" cxnId="{90931D66-73CA-409F-A353-4AABCB91BB1F}">
      <dgm:prSet/>
      <dgm:spPr/>
      <dgm:t>
        <a:bodyPr/>
        <a:lstStyle/>
        <a:p>
          <a:endParaRPr lang="en-US"/>
        </a:p>
      </dgm:t>
    </dgm:pt>
    <dgm:pt modelId="{DC4CF31D-1D8D-41AE-8B4C-AA602AC23139}">
      <dgm:prSet/>
      <dgm:spPr/>
      <dgm:t>
        <a:bodyPr/>
        <a:lstStyle/>
        <a:p>
          <a:r>
            <a:rPr lang="en-US"/>
            <a:t>4. Reliability </a:t>
          </a:r>
        </a:p>
      </dgm:t>
    </dgm:pt>
    <dgm:pt modelId="{E19600D3-6D85-4C14-8D6E-225B11473BC8}" type="parTrans" cxnId="{F2D66F34-3458-45E5-9753-BB541D32DC9F}">
      <dgm:prSet/>
      <dgm:spPr/>
      <dgm:t>
        <a:bodyPr/>
        <a:lstStyle/>
        <a:p>
          <a:endParaRPr lang="en-US"/>
        </a:p>
      </dgm:t>
    </dgm:pt>
    <dgm:pt modelId="{D6DF7115-64BE-49E9-96C6-0669AB647BEC}" type="sibTrans" cxnId="{F2D66F34-3458-45E5-9753-BB541D32DC9F}">
      <dgm:prSet/>
      <dgm:spPr/>
      <dgm:t>
        <a:bodyPr/>
        <a:lstStyle/>
        <a:p>
          <a:endParaRPr lang="en-US"/>
        </a:p>
      </dgm:t>
    </dgm:pt>
    <dgm:pt modelId="{7A8BB433-B549-49AA-940F-2A9E5AC57321}">
      <dgm:prSet/>
      <dgm:spPr/>
      <dgm:t>
        <a:bodyPr/>
        <a:lstStyle/>
        <a:p>
          <a:r>
            <a:rPr lang="en-US"/>
            <a:t>5. Usability</a:t>
          </a:r>
        </a:p>
      </dgm:t>
    </dgm:pt>
    <dgm:pt modelId="{945BA35F-4CBB-4AB7-A530-D0ABE0EC3C9C}" type="parTrans" cxnId="{3DCD7E3A-C697-4DDC-B301-4C4B463EAB1C}">
      <dgm:prSet/>
      <dgm:spPr/>
      <dgm:t>
        <a:bodyPr/>
        <a:lstStyle/>
        <a:p>
          <a:endParaRPr lang="en-US"/>
        </a:p>
      </dgm:t>
    </dgm:pt>
    <dgm:pt modelId="{5CE3260F-7E8B-414B-955A-E766A52580EB}" type="sibTrans" cxnId="{3DCD7E3A-C697-4DDC-B301-4C4B463EAB1C}">
      <dgm:prSet/>
      <dgm:spPr/>
      <dgm:t>
        <a:bodyPr/>
        <a:lstStyle/>
        <a:p>
          <a:endParaRPr lang="en-US"/>
        </a:p>
      </dgm:t>
    </dgm:pt>
    <dgm:pt modelId="{552CD72E-EE5F-4E6B-8C45-1CD3D2831D89}">
      <dgm:prSet/>
      <dgm:spPr/>
      <dgm:t>
        <a:bodyPr/>
        <a:lstStyle/>
        <a:p>
          <a:r>
            <a:rPr lang="en-US"/>
            <a:t>6. Interoperability</a:t>
          </a:r>
        </a:p>
      </dgm:t>
    </dgm:pt>
    <dgm:pt modelId="{6DD7CC4F-9E4C-45D4-B947-BF88F4CAECA4}" type="parTrans" cxnId="{5D20E49F-4F46-4F56-9560-DF9F4BD1916C}">
      <dgm:prSet/>
      <dgm:spPr/>
      <dgm:t>
        <a:bodyPr/>
        <a:lstStyle/>
        <a:p>
          <a:endParaRPr lang="en-US"/>
        </a:p>
      </dgm:t>
    </dgm:pt>
    <dgm:pt modelId="{D80798A7-37A3-4738-9DB2-81A755CAD5AB}" type="sibTrans" cxnId="{5D20E49F-4F46-4F56-9560-DF9F4BD1916C}">
      <dgm:prSet/>
      <dgm:spPr/>
      <dgm:t>
        <a:bodyPr/>
        <a:lstStyle/>
        <a:p>
          <a:endParaRPr lang="en-US"/>
        </a:p>
      </dgm:t>
    </dgm:pt>
    <dgm:pt modelId="{E396B62C-EC6F-4371-BD78-2AC6513C21F7}">
      <dgm:prSet/>
      <dgm:spPr/>
      <dgm:t>
        <a:bodyPr/>
        <a:lstStyle/>
        <a:p>
          <a:r>
            <a:rPr lang="en-US"/>
            <a:t>7. Compliance</a:t>
          </a:r>
        </a:p>
      </dgm:t>
    </dgm:pt>
    <dgm:pt modelId="{A1FFD390-102E-4E2A-9A5D-0D5D7D89DBDB}" type="parTrans" cxnId="{C71C373B-1D65-46F7-8780-7E0EA5A82EE6}">
      <dgm:prSet/>
      <dgm:spPr/>
      <dgm:t>
        <a:bodyPr/>
        <a:lstStyle/>
        <a:p>
          <a:endParaRPr lang="en-US"/>
        </a:p>
      </dgm:t>
    </dgm:pt>
    <dgm:pt modelId="{B92CE1E1-2CF7-4C91-B483-B287E9B849AE}" type="sibTrans" cxnId="{C71C373B-1D65-46F7-8780-7E0EA5A82EE6}">
      <dgm:prSet/>
      <dgm:spPr/>
      <dgm:t>
        <a:bodyPr/>
        <a:lstStyle/>
        <a:p>
          <a:endParaRPr lang="en-US"/>
        </a:p>
      </dgm:t>
    </dgm:pt>
    <dgm:pt modelId="{F75500E2-5740-45C0-A1C5-FFDAECAB2FCD}">
      <dgm:prSet/>
      <dgm:spPr/>
      <dgm:t>
        <a:bodyPr/>
        <a:lstStyle/>
        <a:p>
          <a:r>
            <a:rPr lang="en-US"/>
            <a:t>8. Maintainability </a:t>
          </a:r>
        </a:p>
      </dgm:t>
    </dgm:pt>
    <dgm:pt modelId="{BB04DC65-E43C-4CA2-9058-DFE193183627}" type="parTrans" cxnId="{05DBA8AF-E015-4E16-9F92-CEB6FCBB5B4B}">
      <dgm:prSet/>
      <dgm:spPr/>
      <dgm:t>
        <a:bodyPr/>
        <a:lstStyle/>
        <a:p>
          <a:endParaRPr lang="en-US"/>
        </a:p>
      </dgm:t>
    </dgm:pt>
    <dgm:pt modelId="{5324C30B-130E-4267-A2A0-123D44789976}" type="sibTrans" cxnId="{05DBA8AF-E015-4E16-9F92-CEB6FCBB5B4B}">
      <dgm:prSet/>
      <dgm:spPr/>
      <dgm:t>
        <a:bodyPr/>
        <a:lstStyle/>
        <a:p>
          <a:endParaRPr lang="en-US"/>
        </a:p>
      </dgm:t>
    </dgm:pt>
    <dgm:pt modelId="{B43E57B4-27ED-432C-B675-53C9AFFFE6AC}">
      <dgm:prSet/>
      <dgm:spPr/>
      <dgm:t>
        <a:bodyPr/>
        <a:lstStyle/>
        <a:p>
          <a:r>
            <a:rPr lang="en-US"/>
            <a:t>9. Performance </a:t>
          </a:r>
        </a:p>
      </dgm:t>
    </dgm:pt>
    <dgm:pt modelId="{2F8500E1-9F37-428E-89FC-E97B28025E93}" type="parTrans" cxnId="{64E49ED5-B469-498D-83A4-795832F60AA5}">
      <dgm:prSet/>
      <dgm:spPr/>
      <dgm:t>
        <a:bodyPr/>
        <a:lstStyle/>
        <a:p>
          <a:endParaRPr lang="en-US"/>
        </a:p>
      </dgm:t>
    </dgm:pt>
    <dgm:pt modelId="{316DB4C5-2459-4DA7-8F20-DE44D546BE03}" type="sibTrans" cxnId="{64E49ED5-B469-498D-83A4-795832F60AA5}">
      <dgm:prSet/>
      <dgm:spPr/>
      <dgm:t>
        <a:bodyPr/>
        <a:lstStyle/>
        <a:p>
          <a:endParaRPr lang="en-US"/>
        </a:p>
      </dgm:t>
    </dgm:pt>
    <dgm:pt modelId="{673B14D1-B6F1-4FFF-888D-904CDDC1E353}">
      <dgm:prSet/>
      <dgm:spPr/>
      <dgm:t>
        <a:bodyPr/>
        <a:lstStyle/>
        <a:p>
          <a:r>
            <a:rPr lang="en-US"/>
            <a:t>10. Accessibility</a:t>
          </a:r>
        </a:p>
      </dgm:t>
    </dgm:pt>
    <dgm:pt modelId="{8368F977-244F-4E44-AC08-CCB073849852}" type="parTrans" cxnId="{6B64B97E-20B5-459D-8D61-1533A5C61F93}">
      <dgm:prSet/>
      <dgm:spPr/>
      <dgm:t>
        <a:bodyPr/>
        <a:lstStyle/>
        <a:p>
          <a:endParaRPr lang="en-US"/>
        </a:p>
      </dgm:t>
    </dgm:pt>
    <dgm:pt modelId="{16A7D7B0-A6E9-4C1F-BB3F-0294E947905E}" type="sibTrans" cxnId="{6B64B97E-20B5-459D-8D61-1533A5C61F93}">
      <dgm:prSet/>
      <dgm:spPr/>
      <dgm:t>
        <a:bodyPr/>
        <a:lstStyle/>
        <a:p>
          <a:endParaRPr lang="en-US"/>
        </a:p>
      </dgm:t>
    </dgm:pt>
    <dgm:pt modelId="{D2FE8606-0657-4578-A3F8-E07D160D94E6}" type="pres">
      <dgm:prSet presAssocID="{ADDE9A26-AA3A-45FC-9E77-F8D162D908BE}" presName="diagram" presStyleCnt="0">
        <dgm:presLayoutVars>
          <dgm:dir/>
          <dgm:resizeHandles val="exact"/>
        </dgm:presLayoutVars>
      </dgm:prSet>
      <dgm:spPr/>
      <dgm:t>
        <a:bodyPr/>
        <a:lstStyle/>
        <a:p>
          <a:endParaRPr lang="en-US"/>
        </a:p>
      </dgm:t>
    </dgm:pt>
    <dgm:pt modelId="{E3510E4D-AC49-47A5-9E97-A75B92E52C8E}" type="pres">
      <dgm:prSet presAssocID="{388043F3-5A37-433B-B934-92715FE8C422}" presName="node" presStyleLbl="node1" presStyleIdx="0" presStyleCnt="10">
        <dgm:presLayoutVars>
          <dgm:bulletEnabled val="1"/>
        </dgm:presLayoutVars>
      </dgm:prSet>
      <dgm:spPr/>
      <dgm:t>
        <a:bodyPr/>
        <a:lstStyle/>
        <a:p>
          <a:endParaRPr lang="en-US"/>
        </a:p>
      </dgm:t>
    </dgm:pt>
    <dgm:pt modelId="{1AEAA8DB-B4D5-46E7-8FC6-B0FAF0954C43}" type="pres">
      <dgm:prSet presAssocID="{E0AB40CE-90E6-4DF2-AB01-F85FB93003A8}" presName="sibTrans" presStyleCnt="0"/>
      <dgm:spPr/>
    </dgm:pt>
    <dgm:pt modelId="{7FCC64E3-A4CE-4C23-9342-F1104C2FF7C7}" type="pres">
      <dgm:prSet presAssocID="{41A85542-3F18-44B7-8AC6-7933D2DEFF58}" presName="node" presStyleLbl="node1" presStyleIdx="1" presStyleCnt="10">
        <dgm:presLayoutVars>
          <dgm:bulletEnabled val="1"/>
        </dgm:presLayoutVars>
      </dgm:prSet>
      <dgm:spPr/>
      <dgm:t>
        <a:bodyPr/>
        <a:lstStyle/>
        <a:p>
          <a:endParaRPr lang="en-US"/>
        </a:p>
      </dgm:t>
    </dgm:pt>
    <dgm:pt modelId="{AA4071A2-C6A8-421C-ADAB-88E926618D8E}" type="pres">
      <dgm:prSet presAssocID="{ADAA55D0-2D48-4842-8E5F-693987C9E0AC}" presName="sibTrans" presStyleCnt="0"/>
      <dgm:spPr/>
    </dgm:pt>
    <dgm:pt modelId="{E451E7CD-FCA9-405C-9D95-B5601AE56EBA}" type="pres">
      <dgm:prSet presAssocID="{D918FD1C-6CCD-4EE8-8032-DBD86D805863}" presName="node" presStyleLbl="node1" presStyleIdx="2" presStyleCnt="10">
        <dgm:presLayoutVars>
          <dgm:bulletEnabled val="1"/>
        </dgm:presLayoutVars>
      </dgm:prSet>
      <dgm:spPr/>
      <dgm:t>
        <a:bodyPr/>
        <a:lstStyle/>
        <a:p>
          <a:endParaRPr lang="en-US"/>
        </a:p>
      </dgm:t>
    </dgm:pt>
    <dgm:pt modelId="{54A5067A-C37D-493E-8D6A-54845CAE89DF}" type="pres">
      <dgm:prSet presAssocID="{331A478D-1B77-408C-BD19-CB319C43DD9C}" presName="sibTrans" presStyleCnt="0"/>
      <dgm:spPr/>
    </dgm:pt>
    <dgm:pt modelId="{ED3B820B-C028-4555-80B2-CE1FB927218A}" type="pres">
      <dgm:prSet presAssocID="{DC4CF31D-1D8D-41AE-8B4C-AA602AC23139}" presName="node" presStyleLbl="node1" presStyleIdx="3" presStyleCnt="10">
        <dgm:presLayoutVars>
          <dgm:bulletEnabled val="1"/>
        </dgm:presLayoutVars>
      </dgm:prSet>
      <dgm:spPr/>
      <dgm:t>
        <a:bodyPr/>
        <a:lstStyle/>
        <a:p>
          <a:endParaRPr lang="en-US"/>
        </a:p>
      </dgm:t>
    </dgm:pt>
    <dgm:pt modelId="{4C4C32CD-7EB1-4D9C-B1C1-43856FB8C9C4}" type="pres">
      <dgm:prSet presAssocID="{D6DF7115-64BE-49E9-96C6-0669AB647BEC}" presName="sibTrans" presStyleCnt="0"/>
      <dgm:spPr/>
    </dgm:pt>
    <dgm:pt modelId="{F71DB1CE-0E6C-4466-8FE5-AD03E0AD16FE}" type="pres">
      <dgm:prSet presAssocID="{7A8BB433-B549-49AA-940F-2A9E5AC57321}" presName="node" presStyleLbl="node1" presStyleIdx="4" presStyleCnt="10">
        <dgm:presLayoutVars>
          <dgm:bulletEnabled val="1"/>
        </dgm:presLayoutVars>
      </dgm:prSet>
      <dgm:spPr/>
      <dgm:t>
        <a:bodyPr/>
        <a:lstStyle/>
        <a:p>
          <a:endParaRPr lang="en-US"/>
        </a:p>
      </dgm:t>
    </dgm:pt>
    <dgm:pt modelId="{99F37F0D-BDC8-4FE5-BAA5-EF8A0D2CE4C9}" type="pres">
      <dgm:prSet presAssocID="{5CE3260F-7E8B-414B-955A-E766A52580EB}" presName="sibTrans" presStyleCnt="0"/>
      <dgm:spPr/>
    </dgm:pt>
    <dgm:pt modelId="{FEF04DDB-8909-4A38-899F-565147E915FC}" type="pres">
      <dgm:prSet presAssocID="{552CD72E-EE5F-4E6B-8C45-1CD3D2831D89}" presName="node" presStyleLbl="node1" presStyleIdx="5" presStyleCnt="10" custScaleX="111739">
        <dgm:presLayoutVars>
          <dgm:bulletEnabled val="1"/>
        </dgm:presLayoutVars>
      </dgm:prSet>
      <dgm:spPr/>
      <dgm:t>
        <a:bodyPr/>
        <a:lstStyle/>
        <a:p>
          <a:endParaRPr lang="en-US"/>
        </a:p>
      </dgm:t>
    </dgm:pt>
    <dgm:pt modelId="{C1CB7D19-8952-4AA2-BCE9-1C3B9C68B942}" type="pres">
      <dgm:prSet presAssocID="{D80798A7-37A3-4738-9DB2-81A755CAD5AB}" presName="sibTrans" presStyleCnt="0"/>
      <dgm:spPr/>
    </dgm:pt>
    <dgm:pt modelId="{B2DE3A4C-B901-4C78-AEE6-2D977B23AE81}" type="pres">
      <dgm:prSet presAssocID="{E396B62C-EC6F-4371-BD78-2AC6513C21F7}" presName="node" presStyleLbl="node1" presStyleIdx="6" presStyleCnt="10">
        <dgm:presLayoutVars>
          <dgm:bulletEnabled val="1"/>
        </dgm:presLayoutVars>
      </dgm:prSet>
      <dgm:spPr/>
      <dgm:t>
        <a:bodyPr/>
        <a:lstStyle/>
        <a:p>
          <a:endParaRPr lang="en-US"/>
        </a:p>
      </dgm:t>
    </dgm:pt>
    <dgm:pt modelId="{C7568856-408A-42F1-BC5E-E18097BCA32C}" type="pres">
      <dgm:prSet presAssocID="{B92CE1E1-2CF7-4C91-B483-B287E9B849AE}" presName="sibTrans" presStyleCnt="0"/>
      <dgm:spPr/>
    </dgm:pt>
    <dgm:pt modelId="{A05BEE18-C35A-4E49-96B5-130E9A4AC2C0}" type="pres">
      <dgm:prSet presAssocID="{F75500E2-5740-45C0-A1C5-FFDAECAB2FCD}" presName="node" presStyleLbl="node1" presStyleIdx="7" presStyleCnt="10">
        <dgm:presLayoutVars>
          <dgm:bulletEnabled val="1"/>
        </dgm:presLayoutVars>
      </dgm:prSet>
      <dgm:spPr/>
      <dgm:t>
        <a:bodyPr/>
        <a:lstStyle/>
        <a:p>
          <a:endParaRPr lang="en-US"/>
        </a:p>
      </dgm:t>
    </dgm:pt>
    <dgm:pt modelId="{C8ACC4E0-A559-4772-B82F-5BCF174B3658}" type="pres">
      <dgm:prSet presAssocID="{5324C30B-130E-4267-A2A0-123D44789976}" presName="sibTrans" presStyleCnt="0"/>
      <dgm:spPr/>
    </dgm:pt>
    <dgm:pt modelId="{C06F7BA4-8B47-427B-BD1F-D5F7AA849997}" type="pres">
      <dgm:prSet presAssocID="{B43E57B4-27ED-432C-B675-53C9AFFFE6AC}" presName="node" presStyleLbl="node1" presStyleIdx="8" presStyleCnt="10" custScaleX="109043">
        <dgm:presLayoutVars>
          <dgm:bulletEnabled val="1"/>
        </dgm:presLayoutVars>
      </dgm:prSet>
      <dgm:spPr/>
      <dgm:t>
        <a:bodyPr/>
        <a:lstStyle/>
        <a:p>
          <a:endParaRPr lang="en-US"/>
        </a:p>
      </dgm:t>
    </dgm:pt>
    <dgm:pt modelId="{1CCA8A50-FD48-4D46-AB72-995BB066B4B1}" type="pres">
      <dgm:prSet presAssocID="{316DB4C5-2459-4DA7-8F20-DE44D546BE03}" presName="sibTrans" presStyleCnt="0"/>
      <dgm:spPr/>
    </dgm:pt>
    <dgm:pt modelId="{B61B62B5-942C-4A80-B53C-9E26EB037FFF}" type="pres">
      <dgm:prSet presAssocID="{673B14D1-B6F1-4FFF-888D-904CDDC1E353}" presName="node" presStyleLbl="node1" presStyleIdx="9" presStyleCnt="10">
        <dgm:presLayoutVars>
          <dgm:bulletEnabled val="1"/>
        </dgm:presLayoutVars>
      </dgm:prSet>
      <dgm:spPr/>
      <dgm:t>
        <a:bodyPr/>
        <a:lstStyle/>
        <a:p>
          <a:endParaRPr lang="en-US"/>
        </a:p>
      </dgm:t>
    </dgm:pt>
  </dgm:ptLst>
  <dgm:cxnLst>
    <dgm:cxn modelId="{7ACC25F1-36BB-49E5-A4F1-6592E4E9E2F8}" type="presOf" srcId="{552CD72E-EE5F-4E6B-8C45-1CD3D2831D89}" destId="{FEF04DDB-8909-4A38-899F-565147E915FC}" srcOrd="0" destOrd="0" presId="urn:microsoft.com/office/officeart/2005/8/layout/default#1"/>
    <dgm:cxn modelId="{253761F3-3258-4502-9EBA-5797E3916DBD}" type="presOf" srcId="{E396B62C-EC6F-4371-BD78-2AC6513C21F7}" destId="{B2DE3A4C-B901-4C78-AEE6-2D977B23AE81}" srcOrd="0" destOrd="0" presId="urn:microsoft.com/office/officeart/2005/8/layout/default#1"/>
    <dgm:cxn modelId="{5BFC47C3-C2EB-46F9-91FE-E167EB7F0816}" type="presOf" srcId="{B43E57B4-27ED-432C-B675-53C9AFFFE6AC}" destId="{C06F7BA4-8B47-427B-BD1F-D5F7AA849997}" srcOrd="0" destOrd="0" presId="urn:microsoft.com/office/officeart/2005/8/layout/default#1"/>
    <dgm:cxn modelId="{BC46D908-A71D-4EE7-9DB7-F95AA80694E9}" type="presOf" srcId="{F75500E2-5740-45C0-A1C5-FFDAECAB2FCD}" destId="{A05BEE18-C35A-4E49-96B5-130E9A4AC2C0}" srcOrd="0" destOrd="0" presId="urn:microsoft.com/office/officeart/2005/8/layout/default#1"/>
    <dgm:cxn modelId="{90931D66-73CA-409F-A353-4AABCB91BB1F}" srcId="{ADDE9A26-AA3A-45FC-9E77-F8D162D908BE}" destId="{D918FD1C-6CCD-4EE8-8032-DBD86D805863}" srcOrd="2" destOrd="0" parTransId="{5DABBB9B-6760-409A-876A-31C98419E1A5}" sibTransId="{331A478D-1B77-408C-BD19-CB319C43DD9C}"/>
    <dgm:cxn modelId="{05DBA8AF-E015-4E16-9F92-CEB6FCBB5B4B}" srcId="{ADDE9A26-AA3A-45FC-9E77-F8D162D908BE}" destId="{F75500E2-5740-45C0-A1C5-FFDAECAB2FCD}" srcOrd="7" destOrd="0" parTransId="{BB04DC65-E43C-4CA2-9058-DFE193183627}" sibTransId="{5324C30B-130E-4267-A2A0-123D44789976}"/>
    <dgm:cxn modelId="{2141627D-C243-41E7-9AB9-27E4DD3259BB}" type="presOf" srcId="{7A8BB433-B549-49AA-940F-2A9E5AC57321}" destId="{F71DB1CE-0E6C-4466-8FE5-AD03E0AD16FE}" srcOrd="0" destOrd="0" presId="urn:microsoft.com/office/officeart/2005/8/layout/default#1"/>
    <dgm:cxn modelId="{BAE66415-C92E-4A9B-AAEB-DEFF8066E72D}" type="presOf" srcId="{ADDE9A26-AA3A-45FC-9E77-F8D162D908BE}" destId="{D2FE8606-0657-4578-A3F8-E07D160D94E6}" srcOrd="0" destOrd="0" presId="urn:microsoft.com/office/officeart/2005/8/layout/default#1"/>
    <dgm:cxn modelId="{21F8C6B5-DA3C-455F-B4BE-5A0794CF9AE1}" srcId="{ADDE9A26-AA3A-45FC-9E77-F8D162D908BE}" destId="{388043F3-5A37-433B-B934-92715FE8C422}" srcOrd="0" destOrd="0" parTransId="{737ABEB1-44EA-4314-AAD4-DBA07122CAEA}" sibTransId="{E0AB40CE-90E6-4DF2-AB01-F85FB93003A8}"/>
    <dgm:cxn modelId="{27D7A1BE-D7E2-4B34-9E73-1F72497A96C3}" type="presOf" srcId="{DC4CF31D-1D8D-41AE-8B4C-AA602AC23139}" destId="{ED3B820B-C028-4555-80B2-CE1FB927218A}" srcOrd="0" destOrd="0" presId="urn:microsoft.com/office/officeart/2005/8/layout/default#1"/>
    <dgm:cxn modelId="{ADE26DD7-C988-4D1E-B38A-3032987A779F}" srcId="{ADDE9A26-AA3A-45FC-9E77-F8D162D908BE}" destId="{41A85542-3F18-44B7-8AC6-7933D2DEFF58}" srcOrd="1" destOrd="0" parTransId="{5AD73252-B35A-4E44-BFA3-FF023CF8C0EE}" sibTransId="{ADAA55D0-2D48-4842-8E5F-693987C9E0AC}"/>
    <dgm:cxn modelId="{E0555B4A-3419-4D87-9F32-1853176E6359}" type="presOf" srcId="{41A85542-3F18-44B7-8AC6-7933D2DEFF58}" destId="{7FCC64E3-A4CE-4C23-9342-F1104C2FF7C7}" srcOrd="0" destOrd="0" presId="urn:microsoft.com/office/officeart/2005/8/layout/default#1"/>
    <dgm:cxn modelId="{F2D66F34-3458-45E5-9753-BB541D32DC9F}" srcId="{ADDE9A26-AA3A-45FC-9E77-F8D162D908BE}" destId="{DC4CF31D-1D8D-41AE-8B4C-AA602AC23139}" srcOrd="3" destOrd="0" parTransId="{E19600D3-6D85-4C14-8D6E-225B11473BC8}" sibTransId="{D6DF7115-64BE-49E9-96C6-0669AB647BEC}"/>
    <dgm:cxn modelId="{0A19E954-4A33-4AD7-8CE6-CD4C655EEB04}" type="presOf" srcId="{388043F3-5A37-433B-B934-92715FE8C422}" destId="{E3510E4D-AC49-47A5-9E97-A75B92E52C8E}" srcOrd="0" destOrd="0" presId="urn:microsoft.com/office/officeart/2005/8/layout/default#1"/>
    <dgm:cxn modelId="{47E59BEB-4C86-47F6-A11B-A6D8FAFD73B7}" type="presOf" srcId="{673B14D1-B6F1-4FFF-888D-904CDDC1E353}" destId="{B61B62B5-942C-4A80-B53C-9E26EB037FFF}" srcOrd="0" destOrd="0" presId="urn:microsoft.com/office/officeart/2005/8/layout/default#1"/>
    <dgm:cxn modelId="{C71C373B-1D65-46F7-8780-7E0EA5A82EE6}" srcId="{ADDE9A26-AA3A-45FC-9E77-F8D162D908BE}" destId="{E396B62C-EC6F-4371-BD78-2AC6513C21F7}" srcOrd="6" destOrd="0" parTransId="{A1FFD390-102E-4E2A-9A5D-0D5D7D89DBDB}" sibTransId="{B92CE1E1-2CF7-4C91-B483-B287E9B849AE}"/>
    <dgm:cxn modelId="{5D20E49F-4F46-4F56-9560-DF9F4BD1916C}" srcId="{ADDE9A26-AA3A-45FC-9E77-F8D162D908BE}" destId="{552CD72E-EE5F-4E6B-8C45-1CD3D2831D89}" srcOrd="5" destOrd="0" parTransId="{6DD7CC4F-9E4C-45D4-B947-BF88F4CAECA4}" sibTransId="{D80798A7-37A3-4738-9DB2-81A755CAD5AB}"/>
    <dgm:cxn modelId="{6B64B97E-20B5-459D-8D61-1533A5C61F93}" srcId="{ADDE9A26-AA3A-45FC-9E77-F8D162D908BE}" destId="{673B14D1-B6F1-4FFF-888D-904CDDC1E353}" srcOrd="9" destOrd="0" parTransId="{8368F977-244F-4E44-AC08-CCB073849852}" sibTransId="{16A7D7B0-A6E9-4C1F-BB3F-0294E947905E}"/>
    <dgm:cxn modelId="{64E49ED5-B469-498D-83A4-795832F60AA5}" srcId="{ADDE9A26-AA3A-45FC-9E77-F8D162D908BE}" destId="{B43E57B4-27ED-432C-B675-53C9AFFFE6AC}" srcOrd="8" destOrd="0" parTransId="{2F8500E1-9F37-428E-89FC-E97B28025E93}" sibTransId="{316DB4C5-2459-4DA7-8F20-DE44D546BE03}"/>
    <dgm:cxn modelId="{622E738C-166F-42FD-AAE3-A30DE8680B20}" type="presOf" srcId="{D918FD1C-6CCD-4EE8-8032-DBD86D805863}" destId="{E451E7CD-FCA9-405C-9D95-B5601AE56EBA}" srcOrd="0" destOrd="0" presId="urn:microsoft.com/office/officeart/2005/8/layout/default#1"/>
    <dgm:cxn modelId="{3DCD7E3A-C697-4DDC-B301-4C4B463EAB1C}" srcId="{ADDE9A26-AA3A-45FC-9E77-F8D162D908BE}" destId="{7A8BB433-B549-49AA-940F-2A9E5AC57321}" srcOrd="4" destOrd="0" parTransId="{945BA35F-4CBB-4AB7-A530-D0ABE0EC3C9C}" sibTransId="{5CE3260F-7E8B-414B-955A-E766A52580EB}"/>
    <dgm:cxn modelId="{EA934B83-4277-4977-BD44-12EE924C7888}" type="presParOf" srcId="{D2FE8606-0657-4578-A3F8-E07D160D94E6}" destId="{E3510E4D-AC49-47A5-9E97-A75B92E52C8E}" srcOrd="0" destOrd="0" presId="urn:microsoft.com/office/officeart/2005/8/layout/default#1"/>
    <dgm:cxn modelId="{BB146739-C510-4C03-8F9B-AA754FFF278E}" type="presParOf" srcId="{D2FE8606-0657-4578-A3F8-E07D160D94E6}" destId="{1AEAA8DB-B4D5-46E7-8FC6-B0FAF0954C43}" srcOrd="1" destOrd="0" presId="urn:microsoft.com/office/officeart/2005/8/layout/default#1"/>
    <dgm:cxn modelId="{29C6F941-06F8-4EC1-A21D-7D06B6D5A525}" type="presParOf" srcId="{D2FE8606-0657-4578-A3F8-E07D160D94E6}" destId="{7FCC64E3-A4CE-4C23-9342-F1104C2FF7C7}" srcOrd="2" destOrd="0" presId="urn:microsoft.com/office/officeart/2005/8/layout/default#1"/>
    <dgm:cxn modelId="{90489A4E-BD81-4FAD-99E8-D094A09B7B26}" type="presParOf" srcId="{D2FE8606-0657-4578-A3F8-E07D160D94E6}" destId="{AA4071A2-C6A8-421C-ADAB-88E926618D8E}" srcOrd="3" destOrd="0" presId="urn:microsoft.com/office/officeart/2005/8/layout/default#1"/>
    <dgm:cxn modelId="{16075E1B-BE8E-420B-A41B-3DD5D9C01BB6}" type="presParOf" srcId="{D2FE8606-0657-4578-A3F8-E07D160D94E6}" destId="{E451E7CD-FCA9-405C-9D95-B5601AE56EBA}" srcOrd="4" destOrd="0" presId="urn:microsoft.com/office/officeart/2005/8/layout/default#1"/>
    <dgm:cxn modelId="{D826B3E5-B8AD-4F13-AD73-A011FBBC2790}" type="presParOf" srcId="{D2FE8606-0657-4578-A3F8-E07D160D94E6}" destId="{54A5067A-C37D-493E-8D6A-54845CAE89DF}" srcOrd="5" destOrd="0" presId="urn:microsoft.com/office/officeart/2005/8/layout/default#1"/>
    <dgm:cxn modelId="{96ECE314-49C6-4186-A454-BE6AAF2DA234}" type="presParOf" srcId="{D2FE8606-0657-4578-A3F8-E07D160D94E6}" destId="{ED3B820B-C028-4555-80B2-CE1FB927218A}" srcOrd="6" destOrd="0" presId="urn:microsoft.com/office/officeart/2005/8/layout/default#1"/>
    <dgm:cxn modelId="{48DD33B8-94C4-4EC7-9F33-52B0EEFF4C6A}" type="presParOf" srcId="{D2FE8606-0657-4578-A3F8-E07D160D94E6}" destId="{4C4C32CD-7EB1-4D9C-B1C1-43856FB8C9C4}" srcOrd="7" destOrd="0" presId="urn:microsoft.com/office/officeart/2005/8/layout/default#1"/>
    <dgm:cxn modelId="{CABD2A61-E5FF-4E92-8778-E633D6687355}" type="presParOf" srcId="{D2FE8606-0657-4578-A3F8-E07D160D94E6}" destId="{F71DB1CE-0E6C-4466-8FE5-AD03E0AD16FE}" srcOrd="8" destOrd="0" presId="urn:microsoft.com/office/officeart/2005/8/layout/default#1"/>
    <dgm:cxn modelId="{8A9D5641-A41D-4CFD-BFF6-F990AAD869CA}" type="presParOf" srcId="{D2FE8606-0657-4578-A3F8-E07D160D94E6}" destId="{99F37F0D-BDC8-4FE5-BAA5-EF8A0D2CE4C9}" srcOrd="9" destOrd="0" presId="urn:microsoft.com/office/officeart/2005/8/layout/default#1"/>
    <dgm:cxn modelId="{D274C217-2E41-4847-892C-96EDA69665D2}" type="presParOf" srcId="{D2FE8606-0657-4578-A3F8-E07D160D94E6}" destId="{FEF04DDB-8909-4A38-899F-565147E915FC}" srcOrd="10" destOrd="0" presId="urn:microsoft.com/office/officeart/2005/8/layout/default#1"/>
    <dgm:cxn modelId="{9E9D6E1E-352F-44C2-AECE-23DBE8BE20C1}" type="presParOf" srcId="{D2FE8606-0657-4578-A3F8-E07D160D94E6}" destId="{C1CB7D19-8952-4AA2-BCE9-1C3B9C68B942}" srcOrd="11" destOrd="0" presId="urn:microsoft.com/office/officeart/2005/8/layout/default#1"/>
    <dgm:cxn modelId="{821D4F64-9F4A-467C-B028-9502956AB4EA}" type="presParOf" srcId="{D2FE8606-0657-4578-A3F8-E07D160D94E6}" destId="{B2DE3A4C-B901-4C78-AEE6-2D977B23AE81}" srcOrd="12" destOrd="0" presId="urn:microsoft.com/office/officeart/2005/8/layout/default#1"/>
    <dgm:cxn modelId="{89AAFE9B-98EB-4226-9FE3-D660AF35CB04}" type="presParOf" srcId="{D2FE8606-0657-4578-A3F8-E07D160D94E6}" destId="{C7568856-408A-42F1-BC5E-E18097BCA32C}" srcOrd="13" destOrd="0" presId="urn:microsoft.com/office/officeart/2005/8/layout/default#1"/>
    <dgm:cxn modelId="{12DA6908-14A0-466A-ABE5-817BC296F9CE}" type="presParOf" srcId="{D2FE8606-0657-4578-A3F8-E07D160D94E6}" destId="{A05BEE18-C35A-4E49-96B5-130E9A4AC2C0}" srcOrd="14" destOrd="0" presId="urn:microsoft.com/office/officeart/2005/8/layout/default#1"/>
    <dgm:cxn modelId="{08C64E95-A065-4134-B396-7CDBF8EF834E}" type="presParOf" srcId="{D2FE8606-0657-4578-A3F8-E07D160D94E6}" destId="{C8ACC4E0-A559-4772-B82F-5BCF174B3658}" srcOrd="15" destOrd="0" presId="urn:microsoft.com/office/officeart/2005/8/layout/default#1"/>
    <dgm:cxn modelId="{F0EDF738-D988-4C60-A540-3A95D2DF5D9D}" type="presParOf" srcId="{D2FE8606-0657-4578-A3F8-E07D160D94E6}" destId="{C06F7BA4-8B47-427B-BD1F-D5F7AA849997}" srcOrd="16" destOrd="0" presId="urn:microsoft.com/office/officeart/2005/8/layout/default#1"/>
    <dgm:cxn modelId="{25BF1D24-F04D-4100-8B84-C9CB65C458E1}" type="presParOf" srcId="{D2FE8606-0657-4578-A3F8-E07D160D94E6}" destId="{1CCA8A50-FD48-4D46-AB72-995BB066B4B1}" srcOrd="17" destOrd="0" presId="urn:microsoft.com/office/officeart/2005/8/layout/default#1"/>
    <dgm:cxn modelId="{87F59901-1645-4354-9AD5-18328C014FE4}" type="presParOf" srcId="{D2FE8606-0657-4578-A3F8-E07D160D94E6}" destId="{B61B62B5-942C-4A80-B53C-9E26EB037FFF}" srcOrd="18" destOrd="0" presId="urn:microsoft.com/office/officeart/2005/8/layout/defaul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10E4D-AC49-47A5-9E97-A75B92E52C8E}">
      <dsp:nvSpPr>
        <dsp:cNvPr id="0" name=""/>
        <dsp:cNvSpPr/>
      </dsp:nvSpPr>
      <dsp:spPr>
        <a:xfrm>
          <a:off x="374042" y="1692"/>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1. Security</a:t>
          </a:r>
        </a:p>
      </dsp:txBody>
      <dsp:txXfrm>
        <a:off x="374042" y="1692"/>
        <a:ext cx="2562567" cy="1537540"/>
      </dsp:txXfrm>
    </dsp:sp>
    <dsp:sp modelId="{7FCC64E3-A4CE-4C23-9342-F1104C2FF7C7}">
      <dsp:nvSpPr>
        <dsp:cNvPr id="0" name=""/>
        <dsp:cNvSpPr/>
      </dsp:nvSpPr>
      <dsp:spPr>
        <a:xfrm>
          <a:off x="3192867" y="1692"/>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2. Performance </a:t>
          </a:r>
        </a:p>
      </dsp:txBody>
      <dsp:txXfrm>
        <a:off x="3192867" y="1692"/>
        <a:ext cx="2562567" cy="1537540"/>
      </dsp:txXfrm>
    </dsp:sp>
    <dsp:sp modelId="{E451E7CD-FCA9-405C-9D95-B5601AE56EBA}">
      <dsp:nvSpPr>
        <dsp:cNvPr id="0" name=""/>
        <dsp:cNvSpPr/>
      </dsp:nvSpPr>
      <dsp:spPr>
        <a:xfrm>
          <a:off x="6011691" y="1692"/>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3. Scalability</a:t>
          </a:r>
        </a:p>
      </dsp:txBody>
      <dsp:txXfrm>
        <a:off x="6011691" y="1692"/>
        <a:ext cx="2562567" cy="1537540"/>
      </dsp:txXfrm>
    </dsp:sp>
    <dsp:sp modelId="{ED3B820B-C028-4555-80B2-CE1FB927218A}">
      <dsp:nvSpPr>
        <dsp:cNvPr id="0" name=""/>
        <dsp:cNvSpPr/>
      </dsp:nvSpPr>
      <dsp:spPr>
        <a:xfrm>
          <a:off x="8830516" y="1692"/>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4. Reliability </a:t>
          </a:r>
        </a:p>
      </dsp:txBody>
      <dsp:txXfrm>
        <a:off x="8830516" y="1692"/>
        <a:ext cx="2562567" cy="1537540"/>
      </dsp:txXfrm>
    </dsp:sp>
    <dsp:sp modelId="{F71DB1CE-0E6C-4466-8FE5-AD03E0AD16FE}">
      <dsp:nvSpPr>
        <dsp:cNvPr id="0" name=""/>
        <dsp:cNvSpPr/>
      </dsp:nvSpPr>
      <dsp:spPr>
        <a:xfrm>
          <a:off x="223633" y="1795489"/>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5. Usability</a:t>
          </a:r>
        </a:p>
      </dsp:txBody>
      <dsp:txXfrm>
        <a:off x="223633" y="1795489"/>
        <a:ext cx="2562567" cy="1537540"/>
      </dsp:txXfrm>
    </dsp:sp>
    <dsp:sp modelId="{FEF04DDB-8909-4A38-899F-565147E915FC}">
      <dsp:nvSpPr>
        <dsp:cNvPr id="0" name=""/>
        <dsp:cNvSpPr/>
      </dsp:nvSpPr>
      <dsp:spPr>
        <a:xfrm>
          <a:off x="3042457" y="1795489"/>
          <a:ext cx="286338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6. Interoperability</a:t>
          </a:r>
        </a:p>
      </dsp:txBody>
      <dsp:txXfrm>
        <a:off x="3042457" y="1795489"/>
        <a:ext cx="2863387" cy="1537540"/>
      </dsp:txXfrm>
    </dsp:sp>
    <dsp:sp modelId="{B2DE3A4C-B901-4C78-AEE6-2D977B23AE81}">
      <dsp:nvSpPr>
        <dsp:cNvPr id="0" name=""/>
        <dsp:cNvSpPr/>
      </dsp:nvSpPr>
      <dsp:spPr>
        <a:xfrm>
          <a:off x="6162101" y="1795489"/>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7. Compliance</a:t>
          </a:r>
        </a:p>
      </dsp:txBody>
      <dsp:txXfrm>
        <a:off x="6162101" y="1795489"/>
        <a:ext cx="2562567" cy="1537540"/>
      </dsp:txXfrm>
    </dsp:sp>
    <dsp:sp modelId="{A05BEE18-C35A-4E49-96B5-130E9A4AC2C0}">
      <dsp:nvSpPr>
        <dsp:cNvPr id="0" name=""/>
        <dsp:cNvSpPr/>
      </dsp:nvSpPr>
      <dsp:spPr>
        <a:xfrm>
          <a:off x="8980926" y="1795489"/>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8. Maintainability </a:t>
          </a:r>
        </a:p>
      </dsp:txBody>
      <dsp:txXfrm>
        <a:off x="8980926" y="1795489"/>
        <a:ext cx="2562567" cy="1537540"/>
      </dsp:txXfrm>
    </dsp:sp>
    <dsp:sp modelId="{C06F7BA4-8B47-427B-BD1F-D5F7AA849997}">
      <dsp:nvSpPr>
        <dsp:cNvPr id="0" name=""/>
        <dsp:cNvSpPr/>
      </dsp:nvSpPr>
      <dsp:spPr>
        <a:xfrm>
          <a:off x="3077000" y="3589287"/>
          <a:ext cx="2794300"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9. Performance </a:t>
          </a:r>
        </a:p>
      </dsp:txBody>
      <dsp:txXfrm>
        <a:off x="3077000" y="3589287"/>
        <a:ext cx="2794300" cy="1537540"/>
      </dsp:txXfrm>
    </dsp:sp>
    <dsp:sp modelId="{B61B62B5-942C-4A80-B53C-9E26EB037FFF}">
      <dsp:nvSpPr>
        <dsp:cNvPr id="0" name=""/>
        <dsp:cNvSpPr/>
      </dsp:nvSpPr>
      <dsp:spPr>
        <a:xfrm>
          <a:off x="6127558" y="3589287"/>
          <a:ext cx="2562567" cy="15375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10. Accessibility</a:t>
          </a:r>
        </a:p>
      </dsp:txBody>
      <dsp:txXfrm>
        <a:off x="6127558" y="3589287"/>
        <a:ext cx="2562567" cy="15375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74755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6684739-AE03-4D19-8392-7E42185CB16E}" type="datetimeFigureOut">
              <a:rPr lang="en-US" smtClean="0"/>
              <a:pPr/>
              <a:t>07-Nov-24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344170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41844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 xmlns:p14="http://schemas.microsoft.com/office/powerpoint/2010/main" val="118994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22604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 xmlns:p14="http://schemas.microsoft.com/office/powerpoint/2010/main" val="3357738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3896739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2802843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19404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389743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84739-AE03-4D19-8392-7E42185CB16E}" type="datetimeFigureOut">
              <a:rPr lang="en-US" smtClean="0"/>
              <a:pPr/>
              <a:t>07-Nov-24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895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684739-AE03-4D19-8392-7E42185CB16E}" type="datetimeFigureOut">
              <a:rPr lang="en-US" smtClean="0"/>
              <a:pPr/>
              <a:t>07-Nov-24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278694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684739-AE03-4D19-8392-7E42185CB16E}" type="datetimeFigureOut">
              <a:rPr lang="en-US" smtClean="0"/>
              <a:pPr/>
              <a:t>07-Nov-24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38846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684739-AE03-4D19-8392-7E42185CB16E}" type="datetimeFigureOut">
              <a:rPr lang="en-US" smtClean="0"/>
              <a:pPr/>
              <a:t>07-Nov-24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17063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84739-AE03-4D19-8392-7E42185CB16E}" type="datetimeFigureOut">
              <a:rPr lang="en-US" smtClean="0"/>
              <a:pPr/>
              <a:t>07-Nov-24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147111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684739-AE03-4D19-8392-7E42185CB16E}" type="datetimeFigureOut">
              <a:rPr lang="en-US" smtClean="0"/>
              <a:pPr/>
              <a:t>07-Nov-24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105827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684739-AE03-4D19-8392-7E42185CB16E}" type="datetimeFigureOut">
              <a:rPr lang="en-US" smtClean="0"/>
              <a:pPr/>
              <a:t>07-Nov-24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179240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6684739-AE03-4D19-8392-7E42185CB16E}" type="datetimeFigureOut">
              <a:rPr lang="en-US" smtClean="0"/>
              <a:pPr/>
              <a:t>07-Nov-24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E63288B-FA36-4816-97C3-E3AB3EE02D70}" type="slidenum">
              <a:rPr lang="en-US" smtClean="0"/>
              <a:pPr/>
              <a:t>‹#›</a:t>
            </a:fld>
            <a:endParaRPr lang="en-US"/>
          </a:p>
        </p:txBody>
      </p:sp>
    </p:spTree>
    <p:extLst>
      <p:ext uri="{BB962C8B-B14F-4D97-AF65-F5344CB8AC3E}">
        <p14:creationId xmlns="" xmlns:p14="http://schemas.microsoft.com/office/powerpoint/2010/main" val="3935831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4609862E-48F9-45AC-8D44-67A0268A79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 xmlns:a16="http://schemas.microsoft.com/office/drawing/2014/main" id="{C97986E7-0E3C-4F64-886E-935DDCB83AA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 xmlns:a16="http://schemas.microsoft.com/office/drawing/2014/main" id="{B903D17F-F79E-40E5-9563-A1CFFCC06A2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CA5D5775-627F-4588-82B3-905EDF23138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7D7F2A20-5DE4-4BC0-91EA-5FFE33A4D3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3D536BA0-56C7-429C-B41E-B5724F0CD4C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1F15726F-71BE-4007-B9B6-0A1AA0D520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050ECD5E-872E-228C-5C24-224F22D5FBA5}"/>
              </a:ext>
            </a:extLst>
          </p:cNvPr>
          <p:cNvSpPr txBox="1"/>
          <p:nvPr/>
        </p:nvSpPr>
        <p:spPr>
          <a:xfrm>
            <a:off x="684212" y="474058"/>
            <a:ext cx="10959149" cy="15101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cap="all" dirty="0" err="1">
                <a:ln w="3175" cmpd="sng">
                  <a:noFill/>
                </a:ln>
                <a:latin typeface="+mj-lt"/>
                <a:ea typeface="+mj-ea"/>
                <a:cs typeface="+mj-cs"/>
              </a:rPr>
              <a:t>KeyD</a:t>
            </a:r>
            <a:r>
              <a:rPr lang="en-US" sz="3600" cap="all" dirty="0">
                <a:ln w="3175" cmpd="sng">
                  <a:noFill/>
                </a:ln>
                <a:latin typeface="+mj-lt"/>
                <a:ea typeface="+mj-ea"/>
                <a:cs typeface="+mj-cs"/>
              </a:rPr>
              <a:t>: secure key deduplication with</a:t>
            </a:r>
          </a:p>
          <a:p>
            <a:pPr>
              <a:lnSpc>
                <a:spcPct val="90000"/>
              </a:lnSpc>
              <a:spcBef>
                <a:spcPct val="0"/>
              </a:spcBef>
              <a:spcAft>
                <a:spcPts val="600"/>
              </a:spcAft>
            </a:pPr>
            <a:r>
              <a:rPr lang="en-US" sz="3600" cap="all" dirty="0">
                <a:ln w="3175" cmpd="sng">
                  <a:noFill/>
                </a:ln>
                <a:latin typeface="+mj-lt"/>
                <a:ea typeface="+mj-ea"/>
                <a:cs typeface="+mj-cs"/>
              </a:rPr>
              <a:t> identity based broadcast encryption</a:t>
            </a:r>
          </a:p>
        </p:txBody>
      </p:sp>
      <p:sp>
        <p:nvSpPr>
          <p:cNvPr id="6" name="TextBox 5">
            <a:extLst>
              <a:ext uri="{FF2B5EF4-FFF2-40B4-BE49-F238E27FC236}">
                <a16:creationId xmlns="" xmlns:a16="http://schemas.microsoft.com/office/drawing/2014/main" id="{95785A93-E5BB-3E65-07F2-86EC99214EDD}"/>
              </a:ext>
            </a:extLst>
          </p:cNvPr>
          <p:cNvSpPr txBox="1"/>
          <p:nvPr/>
        </p:nvSpPr>
        <p:spPr>
          <a:xfrm>
            <a:off x="684212" y="3843867"/>
            <a:ext cx="6400800" cy="1947333"/>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1"/>
              </a:buClr>
              <a:buSzPct val="80000"/>
            </a:pPr>
            <a:r>
              <a:rPr lang="en-US" sz="1900" dirty="0" err="1">
                <a:solidFill>
                  <a:schemeClr val="tx2">
                    <a:lumMod val="75000"/>
                  </a:schemeClr>
                </a:solidFill>
              </a:rPr>
              <a:t>Areti</a:t>
            </a:r>
            <a:r>
              <a:rPr lang="en-US" sz="1900" dirty="0">
                <a:solidFill>
                  <a:schemeClr val="tx2">
                    <a:lumMod val="75000"/>
                  </a:schemeClr>
                </a:solidFill>
              </a:rPr>
              <a:t> </a:t>
            </a:r>
            <a:r>
              <a:rPr lang="en-US" sz="1900" dirty="0" err="1">
                <a:solidFill>
                  <a:schemeClr val="tx2">
                    <a:lumMod val="75000"/>
                  </a:schemeClr>
                </a:solidFill>
              </a:rPr>
              <a:t>Durgamanikanta</a:t>
            </a:r>
            <a:r>
              <a:rPr lang="en-US" sz="1900" dirty="0">
                <a:solidFill>
                  <a:schemeClr val="tx2">
                    <a:lumMod val="75000"/>
                  </a:schemeClr>
                </a:solidFill>
              </a:rPr>
              <a:t> </a:t>
            </a:r>
          </a:p>
          <a:p>
            <a:pPr>
              <a:lnSpc>
                <a:spcPct val="90000"/>
              </a:lnSpc>
              <a:spcBef>
                <a:spcPct val="20000"/>
              </a:spcBef>
              <a:spcAft>
                <a:spcPts val="600"/>
              </a:spcAft>
              <a:buClr>
                <a:schemeClr val="tx1"/>
              </a:buClr>
              <a:buSzPct val="80000"/>
            </a:pPr>
            <a:r>
              <a:rPr lang="en-US" sz="1900" dirty="0">
                <a:solidFill>
                  <a:schemeClr val="tx2">
                    <a:lumMod val="75000"/>
                  </a:schemeClr>
                </a:solidFill>
              </a:rPr>
              <a:t>MCA 2nd year</a:t>
            </a:r>
          </a:p>
          <a:p>
            <a:pPr>
              <a:lnSpc>
                <a:spcPct val="90000"/>
              </a:lnSpc>
              <a:spcBef>
                <a:spcPct val="20000"/>
              </a:spcBef>
              <a:spcAft>
                <a:spcPts val="600"/>
              </a:spcAft>
              <a:buClr>
                <a:schemeClr val="tx1"/>
              </a:buClr>
              <a:buSzPct val="80000"/>
            </a:pPr>
            <a:r>
              <a:rPr lang="en-US" sz="1900" dirty="0" err="1" smtClean="0">
                <a:solidFill>
                  <a:schemeClr val="tx2">
                    <a:lumMod val="75000"/>
                  </a:schemeClr>
                </a:solidFill>
              </a:rPr>
              <a:t>RegdNo:XXXXX</a:t>
            </a:r>
            <a:endParaRPr lang="en-US" sz="1900" dirty="0">
              <a:solidFill>
                <a:schemeClr val="tx2">
                  <a:lumMod val="75000"/>
                </a:schemeClr>
              </a:solidFill>
            </a:endParaRPr>
          </a:p>
          <a:p>
            <a:pPr>
              <a:lnSpc>
                <a:spcPct val="90000"/>
              </a:lnSpc>
              <a:spcBef>
                <a:spcPct val="20000"/>
              </a:spcBef>
              <a:spcAft>
                <a:spcPts val="600"/>
              </a:spcAft>
              <a:buClr>
                <a:schemeClr val="tx1"/>
              </a:buClr>
              <a:buSzPct val="80000"/>
            </a:pPr>
            <a:r>
              <a:rPr lang="en-US" sz="1900" dirty="0">
                <a:solidFill>
                  <a:schemeClr val="tx2">
                    <a:lumMod val="75000"/>
                  </a:schemeClr>
                </a:solidFill>
              </a:rPr>
              <a:t>Guided by </a:t>
            </a:r>
            <a:r>
              <a:rPr lang="en-US" sz="1900" dirty="0" err="1">
                <a:solidFill>
                  <a:schemeClr val="tx2">
                    <a:lumMod val="75000"/>
                  </a:schemeClr>
                </a:solidFill>
              </a:rPr>
              <a:t>Mr</a:t>
            </a:r>
            <a:r>
              <a:rPr lang="en-US" sz="1900" dirty="0">
                <a:solidFill>
                  <a:schemeClr val="tx2">
                    <a:lumMod val="75000"/>
                  </a:schemeClr>
                </a:solidFill>
              </a:rPr>
              <a:t> P.W. </a:t>
            </a:r>
            <a:r>
              <a:rPr lang="en-US" sz="1900" dirty="0" err="1">
                <a:solidFill>
                  <a:schemeClr val="tx2">
                    <a:lumMod val="75000"/>
                  </a:schemeClr>
                </a:solidFill>
              </a:rPr>
              <a:t>Syam</a:t>
            </a:r>
            <a:r>
              <a:rPr lang="en-US" sz="1900" dirty="0">
                <a:solidFill>
                  <a:schemeClr val="tx2">
                    <a:lumMod val="75000"/>
                  </a:schemeClr>
                </a:solidFill>
              </a:rPr>
              <a:t> </a:t>
            </a:r>
            <a:r>
              <a:rPr lang="en-US" sz="1900" dirty="0" err="1">
                <a:solidFill>
                  <a:schemeClr val="tx2">
                    <a:lumMod val="75000"/>
                  </a:schemeClr>
                </a:solidFill>
              </a:rPr>
              <a:t>babu</a:t>
            </a:r>
            <a:r>
              <a:rPr lang="en-US" sz="1900" dirty="0">
                <a:solidFill>
                  <a:schemeClr val="tx2">
                    <a:lumMod val="75000"/>
                  </a:schemeClr>
                </a:solidFill>
              </a:rPr>
              <a:t>,</a:t>
            </a:r>
          </a:p>
          <a:p>
            <a:pPr>
              <a:lnSpc>
                <a:spcPct val="90000"/>
              </a:lnSpc>
              <a:spcBef>
                <a:spcPct val="20000"/>
              </a:spcBef>
              <a:spcAft>
                <a:spcPts val="600"/>
              </a:spcAft>
              <a:buClr>
                <a:schemeClr val="tx1"/>
              </a:buClr>
              <a:buSzPct val="80000"/>
            </a:pPr>
            <a:r>
              <a:rPr lang="en-US" sz="1900" dirty="0">
                <a:solidFill>
                  <a:schemeClr val="tx2">
                    <a:lumMod val="75000"/>
                  </a:schemeClr>
                </a:solidFill>
              </a:rPr>
              <a:t>Head of the Department</a:t>
            </a:r>
          </a:p>
        </p:txBody>
      </p:sp>
    </p:spTree>
    <p:extLst>
      <p:ext uri="{BB962C8B-B14F-4D97-AF65-F5344CB8AC3E}">
        <p14:creationId xmlns="" xmlns:p14="http://schemas.microsoft.com/office/powerpoint/2010/main" val="295071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B9403C7F-76AE-4587-92A2-D4E41EBE68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47D715A6-C3C5-93DE-8C15-44636DB35207}"/>
              </a:ext>
            </a:extLst>
          </p:cNvPr>
          <p:cNvSpPr txBox="1"/>
          <p:nvPr/>
        </p:nvSpPr>
        <p:spPr>
          <a:xfrm>
            <a:off x="3942141" y="88105"/>
            <a:ext cx="5627158"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solidFill>
                  <a:schemeClr val="accent1">
                    <a:lumMod val="75000"/>
                  </a:schemeClr>
                </a:solidFill>
                <a:latin typeface="+mj-lt"/>
                <a:ea typeface="+mj-ea"/>
                <a:cs typeface="+mj-cs"/>
              </a:rPr>
              <a:t>Modules</a:t>
            </a:r>
          </a:p>
        </p:txBody>
      </p:sp>
      <p:pic>
        <p:nvPicPr>
          <p:cNvPr id="7" name="Picture 6" descr="Illuminated server room panel">
            <a:extLst>
              <a:ext uri="{FF2B5EF4-FFF2-40B4-BE49-F238E27FC236}">
                <a16:creationId xmlns="" xmlns:a16="http://schemas.microsoft.com/office/drawing/2014/main" id="{C8E0CDE1-0CC7-E80C-DD14-5F4C26F1DCF9}"/>
              </a:ext>
            </a:extLst>
          </p:cNvPr>
          <p:cNvPicPr>
            <a:picLocks noChangeAspect="1"/>
          </p:cNvPicPr>
          <p:nvPr/>
        </p:nvPicPr>
        <p:blipFill rotWithShape="1">
          <a:blip r:embed="rId2"/>
          <a:srcRect l="29591" r="36322" b="-1"/>
          <a:stretch/>
        </p:blipFill>
        <p:spPr>
          <a:xfrm>
            <a:off x="831" y="10"/>
            <a:ext cx="3502025" cy="6857990"/>
          </a:xfrm>
          <a:prstGeom prst="rect">
            <a:avLst/>
          </a:prstGeom>
          <a:effectLst>
            <a:innerShdw blurRad="57150" dist="38100" dir="14460000">
              <a:prstClr val="black">
                <a:alpha val="70000"/>
              </a:prstClr>
            </a:innerShdw>
          </a:effectLst>
        </p:spPr>
      </p:pic>
      <p:sp>
        <p:nvSpPr>
          <p:cNvPr id="5" name="TextBox 4">
            <a:extLst>
              <a:ext uri="{FF2B5EF4-FFF2-40B4-BE49-F238E27FC236}">
                <a16:creationId xmlns="" xmlns:a16="http://schemas.microsoft.com/office/drawing/2014/main" id="{DE143AA9-B1DA-854A-AFC8-9F74DDA099C4}"/>
              </a:ext>
            </a:extLst>
          </p:cNvPr>
          <p:cNvSpPr txBox="1"/>
          <p:nvPr/>
        </p:nvSpPr>
        <p:spPr>
          <a:xfrm>
            <a:off x="3938967" y="1595172"/>
            <a:ext cx="4335844"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dirty="0"/>
              <a:t>Data Owner</a:t>
            </a:r>
          </a:p>
          <a:p>
            <a:pPr marL="285750" indent="-285750">
              <a:spcBef>
                <a:spcPct val="20000"/>
              </a:spcBef>
              <a:spcAft>
                <a:spcPts val="600"/>
              </a:spcAft>
              <a:buClr>
                <a:schemeClr val="tx1"/>
              </a:buClr>
              <a:buSzPct val="80000"/>
              <a:buFont typeface="Wingdings 3" panose="05040102010807070707" pitchFamily="18" charset="2"/>
              <a:buChar char=""/>
            </a:pPr>
            <a:r>
              <a:rPr lang="en-US" dirty="0"/>
              <a:t>CSP(Cloud service provider)</a:t>
            </a:r>
          </a:p>
          <a:p>
            <a:pPr marL="285750" indent="-285750">
              <a:spcBef>
                <a:spcPct val="20000"/>
              </a:spcBef>
              <a:spcAft>
                <a:spcPts val="600"/>
              </a:spcAft>
              <a:buClr>
                <a:schemeClr val="tx1"/>
              </a:buClr>
              <a:buSzPct val="80000"/>
              <a:buFont typeface="Wingdings 3" panose="05040102010807070707" pitchFamily="18" charset="2"/>
              <a:buChar char=""/>
            </a:pPr>
            <a:r>
              <a:rPr lang="en-US" dirty="0"/>
              <a:t>TPA(Third Party Administrator)</a:t>
            </a:r>
          </a:p>
          <a:p>
            <a:pPr marL="285750" indent="-285750">
              <a:spcBef>
                <a:spcPct val="20000"/>
              </a:spcBef>
              <a:spcAft>
                <a:spcPts val="600"/>
              </a:spcAft>
              <a:buClr>
                <a:schemeClr val="tx1"/>
              </a:buClr>
              <a:buSzPct val="80000"/>
              <a:buFont typeface="Wingdings 3" panose="05040102010807070707" pitchFamily="18" charset="2"/>
              <a:buChar char=""/>
            </a:pPr>
            <a:r>
              <a:rPr lang="en-US" dirty="0"/>
              <a:t>Data User</a:t>
            </a:r>
          </a:p>
        </p:txBody>
      </p:sp>
      <p:grpSp>
        <p:nvGrpSpPr>
          <p:cNvPr id="13" name="Group 12">
            <a:extLst>
              <a:ext uri="{FF2B5EF4-FFF2-40B4-BE49-F238E27FC236}">
                <a16:creationId xmlns="" xmlns:a16="http://schemas.microsoft.com/office/drawing/2014/main" id="{D6C71778-3DDA-4748-AEBB-2A4B750163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 xmlns:a16="http://schemas.microsoft.com/office/drawing/2014/main" id="{BA1F5C7D-5183-424E-BD72-BBFC59C5A26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B848F76E-D8DE-4826-901B-4E4090240E5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FAE84420-E672-4A16-8384-42BDDC4A962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044D91EB-FA8D-4FD3-88F8-053F9962B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756B711F-46BD-4789-926C-CF2F01F71D6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86223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B9403C7F-76AE-4587-92A2-D4E41EBE68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53091BBA-C050-9E3E-AB7F-77B781D25450}"/>
              </a:ext>
            </a:extLst>
          </p:cNvPr>
          <p:cNvSpPr txBox="1"/>
          <p:nvPr/>
        </p:nvSpPr>
        <p:spPr>
          <a:xfrm>
            <a:off x="3997880" y="354244"/>
            <a:ext cx="4168725"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solidFill>
                  <a:schemeClr val="accent1">
                    <a:lumMod val="75000"/>
                  </a:schemeClr>
                </a:solidFill>
                <a:latin typeface="+mj-lt"/>
                <a:ea typeface="+mj-ea"/>
                <a:cs typeface="+mj-cs"/>
              </a:rPr>
              <a:t>Functional Requirements</a:t>
            </a:r>
          </a:p>
        </p:txBody>
      </p:sp>
      <p:pic>
        <p:nvPicPr>
          <p:cNvPr id="7" name="Picture 6">
            <a:extLst>
              <a:ext uri="{FF2B5EF4-FFF2-40B4-BE49-F238E27FC236}">
                <a16:creationId xmlns="" xmlns:a16="http://schemas.microsoft.com/office/drawing/2014/main" id="{E0FE887C-0287-1A68-45D3-A323A68129DD}"/>
              </a:ext>
            </a:extLst>
          </p:cNvPr>
          <p:cNvPicPr>
            <a:picLocks noChangeAspect="1"/>
          </p:cNvPicPr>
          <p:nvPr/>
        </p:nvPicPr>
        <p:blipFill rotWithShape="1">
          <a:blip r:embed="rId2"/>
          <a:srcRect l="21628" r="49648"/>
          <a:stretch/>
        </p:blipFill>
        <p:spPr>
          <a:xfrm>
            <a:off x="831" y="10"/>
            <a:ext cx="3502025" cy="6857990"/>
          </a:xfrm>
          <a:prstGeom prst="rect">
            <a:avLst/>
          </a:prstGeom>
          <a:effectLst>
            <a:innerShdw blurRad="57150" dist="38100" dir="14460000">
              <a:prstClr val="black">
                <a:alpha val="70000"/>
              </a:prstClr>
            </a:innerShdw>
          </a:effectLst>
        </p:spPr>
      </p:pic>
      <p:sp>
        <p:nvSpPr>
          <p:cNvPr id="4" name="TextBox 3">
            <a:extLst>
              <a:ext uri="{FF2B5EF4-FFF2-40B4-BE49-F238E27FC236}">
                <a16:creationId xmlns="" xmlns:a16="http://schemas.microsoft.com/office/drawing/2014/main" id="{072B599E-E46A-8E73-14C5-1D629597245E}"/>
              </a:ext>
            </a:extLst>
          </p:cNvPr>
          <p:cNvSpPr txBox="1"/>
          <p:nvPr/>
        </p:nvSpPr>
        <p:spPr>
          <a:xfrm>
            <a:off x="3997880" y="2710456"/>
            <a:ext cx="6626072" cy="3615267"/>
          </a:xfrm>
          <a:prstGeom prst="rect">
            <a:avLst/>
          </a:prstGeom>
        </p:spPr>
        <p:txBody>
          <a:bodyPr vert="horz" lIns="91440" tIns="45720" rIns="91440" bIns="45720" rtlCol="0" anchor="ctr">
            <a:normAutofit lnSpcReduction="10000"/>
          </a:bodyPr>
          <a:lstStyle/>
          <a:p>
            <a:pPr marL="0" marR="0">
              <a:lnSpc>
                <a:spcPct val="90000"/>
              </a:lnSpc>
              <a:spcBef>
                <a:spcPct val="20000"/>
              </a:spcBef>
              <a:spcAft>
                <a:spcPts val="600"/>
              </a:spcAft>
              <a:buClr>
                <a:schemeClr val="tx1"/>
              </a:buClr>
              <a:buSzPct val="80000"/>
            </a:pPr>
            <a:r>
              <a:rPr lang="en-US" dirty="0"/>
              <a:t>1. Key Deduplication:</a:t>
            </a:r>
          </a:p>
          <a:p>
            <a:pPr marL="0" marR="0">
              <a:lnSpc>
                <a:spcPct val="90000"/>
              </a:lnSpc>
              <a:spcBef>
                <a:spcPct val="20000"/>
              </a:spcBef>
              <a:spcAft>
                <a:spcPts val="600"/>
              </a:spcAft>
              <a:buClr>
                <a:schemeClr val="tx1"/>
              </a:buClr>
              <a:buSzPct val="80000"/>
            </a:pPr>
            <a:r>
              <a:rPr lang="en-US" dirty="0"/>
              <a:t>This requirement involves implementing algorithms to identify and eliminate duplicate keys to optimize storage space usage. It ensures that the system efficiently manages keys without unnecessary duplication, reducing storage overhead.</a:t>
            </a:r>
          </a:p>
          <a:p>
            <a:pPr marL="0" marR="0">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marL="0" marR="0">
              <a:lnSpc>
                <a:spcPct val="90000"/>
              </a:lnSpc>
              <a:spcBef>
                <a:spcPct val="20000"/>
              </a:spcBef>
              <a:spcAft>
                <a:spcPts val="600"/>
              </a:spcAft>
              <a:buClr>
                <a:schemeClr val="tx1"/>
              </a:buClr>
              <a:buSzPct val="80000"/>
            </a:pPr>
            <a:r>
              <a:rPr lang="en-US" dirty="0"/>
              <a:t>2. Identity-Based Encryption:</a:t>
            </a:r>
          </a:p>
          <a:p>
            <a:pPr marL="0" marR="0">
              <a:lnSpc>
                <a:spcPct val="90000"/>
              </a:lnSpc>
              <a:spcBef>
                <a:spcPct val="20000"/>
              </a:spcBef>
              <a:spcAft>
                <a:spcPts val="600"/>
              </a:spcAft>
              <a:buClr>
                <a:schemeClr val="tx1"/>
              </a:buClr>
              <a:buSzPct val="80000"/>
            </a:pPr>
            <a:r>
              <a:rPr lang="en-US" dirty="0"/>
              <a:t>Data owners should be able to encrypt data using their identities as keys. This requirement ensures that data encryption is tied to user identities, simplifying key management and access control.</a:t>
            </a:r>
          </a:p>
          <a:p>
            <a:pPr marL="0" marR="0">
              <a:lnSpc>
                <a:spcPct val="90000"/>
              </a:lnSpc>
              <a:spcBef>
                <a:spcPct val="20000"/>
              </a:spcBef>
              <a:spcAft>
                <a:spcPts val="600"/>
              </a:spcAft>
              <a:buClr>
                <a:schemeClr val="tx1"/>
              </a:buClr>
              <a:buSzPct val="80000"/>
            </a:pPr>
            <a:endParaRPr lang="en-US" sz="1500" dirty="0">
              <a:solidFill>
                <a:schemeClr val="bg2">
                  <a:lumMod val="75000"/>
                </a:schemeClr>
              </a:solidFill>
            </a:endParaRPr>
          </a:p>
        </p:txBody>
      </p:sp>
      <p:grpSp>
        <p:nvGrpSpPr>
          <p:cNvPr id="13" name="Group 12">
            <a:extLst>
              <a:ext uri="{FF2B5EF4-FFF2-40B4-BE49-F238E27FC236}">
                <a16:creationId xmlns="" xmlns:a16="http://schemas.microsoft.com/office/drawing/2014/main" id="{D6C71778-3DDA-4748-AEBB-2A4B750163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 xmlns:a16="http://schemas.microsoft.com/office/drawing/2014/main" id="{BA1F5C7D-5183-424E-BD72-BBFC59C5A26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B848F76E-D8DE-4826-901B-4E4090240E5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FAE84420-E672-4A16-8384-42BDDC4A962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044D91EB-FA8D-4FD3-88F8-053F9962B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756B711F-46BD-4789-926C-CF2F01F71D6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255276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B9403C7F-76AE-4587-92A2-D4E41EBE68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lluminated server room panel">
            <a:extLst>
              <a:ext uri="{FF2B5EF4-FFF2-40B4-BE49-F238E27FC236}">
                <a16:creationId xmlns="" xmlns:a16="http://schemas.microsoft.com/office/drawing/2014/main" id="{914700DD-4339-81E7-9729-AC4BDA7823F7}"/>
              </a:ext>
            </a:extLst>
          </p:cNvPr>
          <p:cNvPicPr>
            <a:picLocks noChangeAspect="1"/>
          </p:cNvPicPr>
          <p:nvPr/>
        </p:nvPicPr>
        <p:blipFill rotWithShape="1">
          <a:blip r:embed="rId2"/>
          <a:srcRect l="29591" r="36322" b="-1"/>
          <a:stretch/>
        </p:blipFill>
        <p:spPr>
          <a:xfrm>
            <a:off x="831" y="10"/>
            <a:ext cx="3502025" cy="6857990"/>
          </a:xfrm>
          <a:prstGeom prst="rect">
            <a:avLst/>
          </a:prstGeom>
          <a:effectLst>
            <a:innerShdw blurRad="57150" dist="38100" dir="14460000">
              <a:prstClr val="black">
                <a:alpha val="70000"/>
              </a:prstClr>
            </a:innerShdw>
          </a:effectLst>
        </p:spPr>
      </p:pic>
      <p:sp>
        <p:nvSpPr>
          <p:cNvPr id="4" name="TextBox 3">
            <a:extLst>
              <a:ext uri="{FF2B5EF4-FFF2-40B4-BE49-F238E27FC236}">
                <a16:creationId xmlns="" xmlns:a16="http://schemas.microsoft.com/office/drawing/2014/main" id="{888BB55C-F491-D336-0082-503FEEAE58D9}"/>
              </a:ext>
            </a:extLst>
          </p:cNvPr>
          <p:cNvSpPr txBox="1"/>
          <p:nvPr/>
        </p:nvSpPr>
        <p:spPr>
          <a:xfrm>
            <a:off x="3884612" y="685800"/>
            <a:ext cx="6626072" cy="3615267"/>
          </a:xfrm>
          <a:prstGeom prst="rect">
            <a:avLst/>
          </a:prstGeom>
        </p:spPr>
        <p:txBody>
          <a:bodyPr vert="horz" lIns="91440" tIns="45720" rIns="91440" bIns="45720" rtlCol="0" anchor="ctr">
            <a:normAutofit lnSpcReduction="10000"/>
          </a:bodyPr>
          <a:lstStyle/>
          <a:p>
            <a:pPr marL="0" marR="0">
              <a:lnSpc>
                <a:spcPct val="90000"/>
              </a:lnSpc>
              <a:spcBef>
                <a:spcPct val="20000"/>
              </a:spcBef>
              <a:spcAft>
                <a:spcPts val="600"/>
              </a:spcAft>
              <a:buClr>
                <a:schemeClr val="tx1"/>
              </a:buClr>
              <a:buSzPct val="80000"/>
            </a:pPr>
            <a:r>
              <a:rPr lang="en-US" dirty="0"/>
              <a:t>3. Broadcast Encryption:</a:t>
            </a:r>
          </a:p>
          <a:p>
            <a:pPr marL="0" marR="0">
              <a:lnSpc>
                <a:spcPct val="90000"/>
              </a:lnSpc>
              <a:spcBef>
                <a:spcPct val="20000"/>
              </a:spcBef>
              <a:spcAft>
                <a:spcPts val="600"/>
              </a:spcAft>
              <a:buClr>
                <a:schemeClr val="tx1"/>
              </a:buClr>
              <a:buSzPct val="80000"/>
            </a:pPr>
            <a:r>
              <a:rPr lang="en-US" dirty="0"/>
              <a:t>This requirement enables encrypted data to be broadcasted to multiple users efficiently. Authorized users should be able to decrypt the data using their private keys, ensuring secure and scalable distribution of encrypted content.</a:t>
            </a:r>
          </a:p>
          <a:p>
            <a:pPr marL="0" marR="0">
              <a:lnSpc>
                <a:spcPct val="90000"/>
              </a:lnSpc>
              <a:spcBef>
                <a:spcPct val="20000"/>
              </a:spcBef>
              <a:spcAft>
                <a:spcPts val="600"/>
              </a:spcAft>
              <a:buClr>
                <a:schemeClr val="tx1"/>
              </a:buClr>
              <a:buSzPct val="80000"/>
            </a:pPr>
            <a:endParaRPr lang="en-US" dirty="0"/>
          </a:p>
          <a:p>
            <a:pPr marL="0" marR="0">
              <a:lnSpc>
                <a:spcPct val="90000"/>
              </a:lnSpc>
              <a:spcBef>
                <a:spcPct val="20000"/>
              </a:spcBef>
              <a:spcAft>
                <a:spcPts val="600"/>
              </a:spcAft>
              <a:buClr>
                <a:schemeClr val="tx1"/>
              </a:buClr>
              <a:buSzPct val="80000"/>
            </a:pPr>
            <a:r>
              <a:rPr lang="en-US" dirty="0"/>
              <a:t>4. Secure Communication:</a:t>
            </a:r>
          </a:p>
          <a:p>
            <a:pPr marL="0" marR="0">
              <a:lnSpc>
                <a:spcPct val="90000"/>
              </a:lnSpc>
              <a:spcBef>
                <a:spcPct val="20000"/>
              </a:spcBef>
              <a:spcAft>
                <a:spcPts val="600"/>
              </a:spcAft>
              <a:buClr>
                <a:schemeClr val="tx1"/>
              </a:buClr>
              <a:buSzPct val="80000"/>
            </a:pPr>
            <a:r>
              <a:rPr lang="en-US" dirty="0"/>
              <a:t>All communication between users and the server should be encrypted using secure protocols. Encryption and decryption operations should be performed securely to prevent unauthorized access to sensitive information during transmission.</a:t>
            </a:r>
          </a:p>
          <a:p>
            <a:pPr marL="0" marR="0">
              <a:lnSpc>
                <a:spcPct val="90000"/>
              </a:lnSpc>
              <a:spcBef>
                <a:spcPct val="20000"/>
              </a:spcBef>
              <a:spcAft>
                <a:spcPts val="600"/>
              </a:spcAft>
              <a:buClr>
                <a:schemeClr val="tx1"/>
              </a:buClr>
              <a:buSzPct val="80000"/>
            </a:pPr>
            <a:endParaRPr lang="en-US" sz="1500" dirty="0">
              <a:solidFill>
                <a:schemeClr val="bg2">
                  <a:lumMod val="75000"/>
                </a:schemeClr>
              </a:solidFill>
            </a:endParaRPr>
          </a:p>
          <a:p>
            <a:pPr>
              <a:lnSpc>
                <a:spcPct val="90000"/>
              </a:lnSpc>
              <a:spcBef>
                <a:spcPct val="20000"/>
              </a:spcBef>
              <a:spcAft>
                <a:spcPts val="600"/>
              </a:spcAft>
              <a:buClr>
                <a:schemeClr val="tx1"/>
              </a:buClr>
              <a:buSzPct val="80000"/>
              <a:buFont typeface="Wingdings 3" panose="05040102010807070707" pitchFamily="18" charset="2"/>
              <a:buChar char=""/>
            </a:pPr>
            <a:endParaRPr lang="en-US" sz="1500" dirty="0">
              <a:solidFill>
                <a:schemeClr val="bg2">
                  <a:lumMod val="75000"/>
                </a:schemeClr>
              </a:solidFill>
            </a:endParaRPr>
          </a:p>
        </p:txBody>
      </p:sp>
      <p:grpSp>
        <p:nvGrpSpPr>
          <p:cNvPr id="12" name="Group 11">
            <a:extLst>
              <a:ext uri="{FF2B5EF4-FFF2-40B4-BE49-F238E27FC236}">
                <a16:creationId xmlns="" xmlns:a16="http://schemas.microsoft.com/office/drawing/2014/main" id="{D6C71778-3DDA-4748-AEBB-2A4B750163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BA1F5C7D-5183-424E-BD72-BBFC59C5A26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B848F76E-D8DE-4826-901B-4E4090240E5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FAE84420-E672-4A16-8384-42BDDC4A962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044D91EB-FA8D-4FD3-88F8-053F9962B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756B711F-46BD-4789-926C-CF2F01F71D6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12040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B9403C7F-76AE-4587-92A2-D4E41EBE68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fferent types of keys">
            <a:extLst>
              <a:ext uri="{FF2B5EF4-FFF2-40B4-BE49-F238E27FC236}">
                <a16:creationId xmlns="" xmlns:a16="http://schemas.microsoft.com/office/drawing/2014/main" id="{1C4F2DFB-D0A9-4FD1-9131-3F08F27AD79B}"/>
              </a:ext>
            </a:extLst>
          </p:cNvPr>
          <p:cNvPicPr>
            <a:picLocks noChangeAspect="1"/>
          </p:cNvPicPr>
          <p:nvPr/>
        </p:nvPicPr>
        <p:blipFill rotWithShape="1">
          <a:blip r:embed="rId2"/>
          <a:srcRect l="31050" r="36141" b="1"/>
          <a:stretch/>
        </p:blipFill>
        <p:spPr>
          <a:xfrm>
            <a:off x="831" y="10"/>
            <a:ext cx="3502025" cy="6857990"/>
          </a:xfrm>
          <a:prstGeom prst="rect">
            <a:avLst/>
          </a:prstGeom>
          <a:effectLst>
            <a:innerShdw blurRad="57150" dist="38100" dir="14460000">
              <a:prstClr val="black">
                <a:alpha val="70000"/>
              </a:prstClr>
            </a:innerShdw>
          </a:effectLst>
        </p:spPr>
      </p:pic>
      <p:sp>
        <p:nvSpPr>
          <p:cNvPr id="4" name="TextBox 3">
            <a:extLst>
              <a:ext uri="{FF2B5EF4-FFF2-40B4-BE49-F238E27FC236}">
                <a16:creationId xmlns="" xmlns:a16="http://schemas.microsoft.com/office/drawing/2014/main" id="{DACF20D2-115D-05E5-5FE6-38A1630E3D2C}"/>
              </a:ext>
            </a:extLst>
          </p:cNvPr>
          <p:cNvSpPr txBox="1"/>
          <p:nvPr/>
        </p:nvSpPr>
        <p:spPr>
          <a:xfrm>
            <a:off x="3884612" y="685800"/>
            <a:ext cx="6626072" cy="3615267"/>
          </a:xfrm>
          <a:prstGeom prst="rect">
            <a:avLst/>
          </a:prstGeom>
        </p:spPr>
        <p:txBody>
          <a:bodyPr vert="horz" lIns="91440" tIns="45720" rIns="91440" bIns="45720" rtlCol="0" anchor="ctr">
            <a:normAutofit/>
          </a:bodyPr>
          <a:lstStyle/>
          <a:p>
            <a:pPr marL="0" marR="0">
              <a:lnSpc>
                <a:spcPct val="90000"/>
              </a:lnSpc>
              <a:spcBef>
                <a:spcPct val="20000"/>
              </a:spcBef>
              <a:spcAft>
                <a:spcPts val="600"/>
              </a:spcAft>
              <a:buClr>
                <a:schemeClr val="tx1"/>
              </a:buClr>
              <a:buSzPct val="80000"/>
            </a:pPr>
            <a:r>
              <a:rPr lang="en-US" dirty="0"/>
              <a:t>6. Key Management:</a:t>
            </a:r>
          </a:p>
          <a:p>
            <a:pPr marL="0" marR="0">
              <a:lnSpc>
                <a:spcPct val="90000"/>
              </a:lnSpc>
              <a:spcBef>
                <a:spcPct val="20000"/>
              </a:spcBef>
              <a:spcAft>
                <a:spcPts val="600"/>
              </a:spcAft>
              <a:buClr>
                <a:schemeClr val="tx1"/>
              </a:buClr>
              <a:buSzPct val="80000"/>
            </a:pPr>
            <a:r>
              <a:rPr lang="en-US" dirty="0"/>
              <a:t>Encryption keys should be generated securely and stored in a protected manner. Key distribution should be handled securely to prevent unauthorized access to keys, ensuring the confidentiality and integrity of encrypted data.</a:t>
            </a:r>
          </a:p>
          <a:p>
            <a:pPr marL="0" marR="0">
              <a:lnSpc>
                <a:spcPct val="90000"/>
              </a:lnSpc>
              <a:spcBef>
                <a:spcPct val="20000"/>
              </a:spcBef>
              <a:spcAft>
                <a:spcPts val="600"/>
              </a:spcAft>
              <a:buClr>
                <a:schemeClr val="tx1"/>
              </a:buClr>
              <a:buSzPct val="80000"/>
            </a:pPr>
            <a:r>
              <a:rPr lang="en-US" dirty="0"/>
              <a:t> </a:t>
            </a:r>
          </a:p>
          <a:p>
            <a:pPr marL="0" marR="0">
              <a:lnSpc>
                <a:spcPct val="90000"/>
              </a:lnSpc>
              <a:spcBef>
                <a:spcPct val="20000"/>
              </a:spcBef>
              <a:spcAft>
                <a:spcPts val="600"/>
              </a:spcAft>
              <a:buClr>
                <a:schemeClr val="tx1"/>
              </a:buClr>
              <a:buSzPct val="80000"/>
            </a:pPr>
            <a:r>
              <a:rPr lang="en-US" dirty="0"/>
              <a:t>7. Logging and Auditing:</a:t>
            </a:r>
          </a:p>
          <a:p>
            <a:pPr marL="0" marR="0">
              <a:lnSpc>
                <a:spcPct val="90000"/>
              </a:lnSpc>
              <a:spcBef>
                <a:spcPct val="20000"/>
              </a:spcBef>
              <a:spcAft>
                <a:spcPts val="600"/>
              </a:spcAft>
              <a:buClr>
                <a:schemeClr val="tx1"/>
              </a:buClr>
              <a:buSzPct val="80000"/>
            </a:pPr>
            <a:r>
              <a:rPr lang="en-US" dirty="0"/>
              <a:t>The system should log key usage, access attempts, and other relevant activities for auditing purposes. Logs should be accessible only to authorized administrators, enabling accountability and compliance with security policies.</a:t>
            </a:r>
          </a:p>
        </p:txBody>
      </p:sp>
      <p:grpSp>
        <p:nvGrpSpPr>
          <p:cNvPr id="12" name="Group 11">
            <a:extLst>
              <a:ext uri="{FF2B5EF4-FFF2-40B4-BE49-F238E27FC236}">
                <a16:creationId xmlns="" xmlns:a16="http://schemas.microsoft.com/office/drawing/2014/main" id="{D6C71778-3DDA-4748-AEBB-2A4B750163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BA1F5C7D-5183-424E-BD72-BBFC59C5A26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B848F76E-D8DE-4826-901B-4E4090240E5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FAE84420-E672-4A16-8384-42BDDC4A962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044D91EB-FA8D-4FD3-88F8-053F9962B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756B711F-46BD-4789-926C-CF2F01F71D6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02246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5E45826-EC9C-0585-38D0-A59D38EE04F8}"/>
              </a:ext>
            </a:extLst>
          </p:cNvPr>
          <p:cNvSpPr txBox="1"/>
          <p:nvPr/>
        </p:nvSpPr>
        <p:spPr>
          <a:xfrm>
            <a:off x="452581" y="558800"/>
            <a:ext cx="11545455" cy="584775"/>
          </a:xfrm>
          <a:prstGeom prst="rect">
            <a:avLst/>
          </a:prstGeom>
          <a:noFill/>
        </p:spPr>
        <p:txBody>
          <a:bodyPr wrap="square" rtlCol="0">
            <a:spAutoFit/>
          </a:bodyPr>
          <a:lstStyle/>
          <a:p>
            <a:r>
              <a:rPr lang="en-US" sz="3200" kern="1200" dirty="0">
                <a:solidFill>
                  <a:schemeClr val="accent1">
                    <a:lumMod val="75000"/>
                  </a:schemeClr>
                </a:solidFill>
                <a:latin typeface="+mn-lt"/>
                <a:ea typeface="+mn-ea"/>
                <a:cs typeface="+mn-cs"/>
              </a:rPr>
              <a:t>Non-Functional Requirements</a:t>
            </a:r>
          </a:p>
        </p:txBody>
      </p:sp>
      <p:graphicFrame>
        <p:nvGraphicFramePr>
          <p:cNvPr id="7" name="TextBox 4">
            <a:extLst>
              <a:ext uri="{FF2B5EF4-FFF2-40B4-BE49-F238E27FC236}">
                <a16:creationId xmlns="" xmlns:a16="http://schemas.microsoft.com/office/drawing/2014/main" id="{2D2A20FF-2BB7-4903-3CBE-42CF12F65B14}"/>
              </a:ext>
            </a:extLst>
          </p:cNvPr>
          <p:cNvGraphicFramePr/>
          <p:nvPr>
            <p:extLst>
              <p:ext uri="{D42A27DB-BD31-4B8C-83A1-F6EECF244321}">
                <p14:modId xmlns="" xmlns:p14="http://schemas.microsoft.com/office/powerpoint/2010/main" val="3788025745"/>
              </p:ext>
            </p:extLst>
          </p:nvPr>
        </p:nvGraphicFramePr>
        <p:xfrm>
          <a:off x="452581" y="1551707"/>
          <a:ext cx="11767127" cy="5128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4254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124D9F5B-C72B-41EE-97C2-D3600B6271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F60954A5-7E55-A5D7-D4AF-48673FEBF909}"/>
              </a:ext>
            </a:extLst>
          </p:cNvPr>
          <p:cNvSpPr txBox="1"/>
          <p:nvPr/>
        </p:nvSpPr>
        <p:spPr>
          <a:xfrm>
            <a:off x="5921558" y="436540"/>
            <a:ext cx="4205003" cy="1507067"/>
          </a:xfrm>
          <a:prstGeom prst="rect">
            <a:avLst/>
          </a:prstGeom>
        </p:spPr>
        <p:txBody>
          <a:bodyPr vert="horz" lIns="91440" tIns="45720" rIns="91440" bIns="45720" rtlCol="0" anchor="ctr">
            <a:normAutofit/>
          </a:bodyPr>
          <a:lstStyle/>
          <a:p>
            <a:pPr>
              <a:spcBef>
                <a:spcPct val="0"/>
              </a:spcBef>
              <a:spcAft>
                <a:spcPts val="600"/>
              </a:spcAft>
            </a:pPr>
            <a:r>
              <a:rPr lang="en-US" sz="3200" cap="all" dirty="0">
                <a:ln w="3175" cmpd="sng">
                  <a:noFill/>
                </a:ln>
                <a:solidFill>
                  <a:schemeClr val="accent1">
                    <a:lumMod val="75000"/>
                  </a:schemeClr>
                </a:solidFill>
                <a:latin typeface="+mj-lt"/>
                <a:ea typeface="+mj-ea"/>
                <a:cs typeface="+mj-cs"/>
              </a:rPr>
              <a:t>Hardware Requirements</a:t>
            </a:r>
          </a:p>
        </p:txBody>
      </p:sp>
      <p:pic>
        <p:nvPicPr>
          <p:cNvPr id="9" name="Graphic 8" descr="Computer">
            <a:extLst>
              <a:ext uri="{FF2B5EF4-FFF2-40B4-BE49-F238E27FC236}">
                <a16:creationId xmlns="" xmlns:a16="http://schemas.microsoft.com/office/drawing/2014/main" id="{2CB18784-8E67-6381-877C-8EAF6969B8EA}"/>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717551" y="875199"/>
            <a:ext cx="4887466" cy="4887466"/>
          </a:xfrm>
          <a:prstGeom prst="rect">
            <a:avLst/>
          </a:prstGeom>
          <a:effectLst>
            <a:innerShdw blurRad="57150" dist="38100" dir="14460000">
              <a:prstClr val="black">
                <a:alpha val="70000"/>
              </a:prstClr>
            </a:innerShdw>
          </a:effectLst>
        </p:spPr>
      </p:pic>
      <p:sp>
        <p:nvSpPr>
          <p:cNvPr id="5" name="TextBox 4">
            <a:extLst>
              <a:ext uri="{FF2B5EF4-FFF2-40B4-BE49-F238E27FC236}">
                <a16:creationId xmlns="" xmlns:a16="http://schemas.microsoft.com/office/drawing/2014/main" id="{B0F5DE0F-8777-6882-F6E7-4245BFF707BB}"/>
              </a:ext>
            </a:extLst>
          </p:cNvPr>
          <p:cNvSpPr txBox="1"/>
          <p:nvPr/>
        </p:nvSpPr>
        <p:spPr>
          <a:xfrm>
            <a:off x="5925847" y="2379235"/>
            <a:ext cx="4819653"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Hard disk               : 120GB</a:t>
            </a: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Monitor                 : 15” LED</a:t>
            </a: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RAM			      : 1GB</a:t>
            </a: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Processor              : Pentium Dual Core</a:t>
            </a: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Input devices       : Key Board, Mouse</a:t>
            </a:r>
          </a:p>
        </p:txBody>
      </p:sp>
      <p:grpSp>
        <p:nvGrpSpPr>
          <p:cNvPr id="14" name="Group 13">
            <a:extLst>
              <a:ext uri="{FF2B5EF4-FFF2-40B4-BE49-F238E27FC236}">
                <a16:creationId xmlns="" xmlns:a16="http://schemas.microsoft.com/office/drawing/2014/main" id="{0180A64C-1862-4B1B-8953-FA96DEE4C44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 xmlns:a16="http://schemas.microsoft.com/office/drawing/2014/main" id="{52859A51-B3CA-4126-956F-D0DCCBA2129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1ECA05ED-FBC3-48F4-8E6D-AB89EC6081C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5EE24CC5-F080-45A3-B2B4-59A7BCA5AB4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B3EC6EC2-2351-427C-90C2-F107915733B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 xmlns:a16="http://schemas.microsoft.com/office/drawing/2014/main" id="{D524D87A-9540-4F77-B006-823176623BD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127104781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124D9F5B-C72B-41EE-97C2-D3600B6271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5CA107FB-699C-0A0A-8455-2875950D6342}"/>
              </a:ext>
            </a:extLst>
          </p:cNvPr>
          <p:cNvSpPr txBox="1"/>
          <p:nvPr/>
        </p:nvSpPr>
        <p:spPr>
          <a:xfrm>
            <a:off x="5974940" y="426277"/>
            <a:ext cx="4205003" cy="1507067"/>
          </a:xfrm>
          <a:prstGeom prst="rect">
            <a:avLst/>
          </a:prstGeom>
        </p:spPr>
        <p:txBody>
          <a:bodyPr vert="horz" lIns="91440" tIns="45720" rIns="91440" bIns="45720" rtlCol="0" anchor="ctr">
            <a:normAutofit/>
          </a:bodyPr>
          <a:lstStyle/>
          <a:p>
            <a:pPr>
              <a:spcBef>
                <a:spcPct val="0"/>
              </a:spcBef>
              <a:spcAft>
                <a:spcPts val="600"/>
              </a:spcAft>
            </a:pPr>
            <a:r>
              <a:rPr lang="en-US" sz="3200" cap="all" dirty="0">
                <a:ln w="3175" cmpd="sng">
                  <a:noFill/>
                </a:ln>
                <a:solidFill>
                  <a:schemeClr val="accent1">
                    <a:lumMod val="75000"/>
                  </a:schemeClr>
                </a:solidFill>
                <a:latin typeface="+mj-lt"/>
                <a:ea typeface="+mj-ea"/>
                <a:cs typeface="+mj-cs"/>
              </a:rPr>
              <a:t>Software Requirements</a:t>
            </a:r>
          </a:p>
        </p:txBody>
      </p:sp>
      <p:pic>
        <p:nvPicPr>
          <p:cNvPr id="22" name="Graphic 21" descr="Computer">
            <a:extLst>
              <a:ext uri="{FF2B5EF4-FFF2-40B4-BE49-F238E27FC236}">
                <a16:creationId xmlns="" xmlns:a16="http://schemas.microsoft.com/office/drawing/2014/main" id="{6295E904-9740-4639-93DC-10594198D62A}"/>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717551" y="875199"/>
            <a:ext cx="4887466" cy="4887466"/>
          </a:xfrm>
          <a:prstGeom prst="rect">
            <a:avLst/>
          </a:prstGeom>
          <a:effectLst>
            <a:innerShdw blurRad="57150" dist="38100" dir="14460000">
              <a:prstClr val="black">
                <a:alpha val="70000"/>
              </a:prstClr>
            </a:innerShdw>
          </a:effectLst>
        </p:spPr>
      </p:pic>
      <p:sp>
        <p:nvSpPr>
          <p:cNvPr id="5" name="TextBox 4">
            <a:extLst>
              <a:ext uri="{FF2B5EF4-FFF2-40B4-BE49-F238E27FC236}">
                <a16:creationId xmlns="" xmlns:a16="http://schemas.microsoft.com/office/drawing/2014/main" id="{5C6E2BF9-3A0D-198F-AAFF-DDD40F92AD10}"/>
              </a:ext>
            </a:extLst>
          </p:cNvPr>
          <p:cNvSpPr txBox="1"/>
          <p:nvPr/>
        </p:nvSpPr>
        <p:spPr>
          <a:xfrm>
            <a:off x="5785906" y="2062922"/>
            <a:ext cx="5186894"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Operating Systems	: WINDOWS  </a:t>
            </a:r>
            <a:r>
              <a:rPr lang="en-US" dirty="0" smtClean="0">
                <a:solidFill>
                  <a:schemeClr val="bg1"/>
                </a:solidFill>
              </a:rPr>
              <a:t>7/10/11</a:t>
            </a:r>
            <a:endParaRPr lang="en-US" dirty="0">
              <a:solidFill>
                <a:schemeClr val="bg1"/>
              </a:solidFill>
            </a:endParaRP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Technologies Used	: JAVA, JDBC, Oracle 10g</a:t>
            </a: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Tool					: </a:t>
            </a:r>
            <a:r>
              <a:rPr lang="en-US" dirty="0" err="1">
                <a:solidFill>
                  <a:schemeClr val="bg1"/>
                </a:solidFill>
              </a:rPr>
              <a:t>Netbeans</a:t>
            </a:r>
            <a:r>
              <a:rPr lang="en-US" dirty="0">
                <a:solidFill>
                  <a:schemeClr val="bg1"/>
                </a:solidFill>
              </a:rPr>
              <a:t> 8.2</a:t>
            </a: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Front End				: Java Swing and Java AWT</a:t>
            </a:r>
          </a:p>
          <a:p>
            <a:pPr marL="285750" indent="-285750">
              <a:spcBef>
                <a:spcPct val="20000"/>
              </a:spcBef>
              <a:spcAft>
                <a:spcPts val="600"/>
              </a:spcAft>
              <a:buClr>
                <a:schemeClr val="bg1"/>
              </a:buClr>
              <a:buSzPct val="80000"/>
              <a:buFont typeface="Arial" panose="020B0604020202020204" pitchFamily="34" charset="0"/>
              <a:buChar char="•"/>
            </a:pPr>
            <a:r>
              <a:rPr lang="en-US" dirty="0">
                <a:solidFill>
                  <a:schemeClr val="bg1"/>
                </a:solidFill>
              </a:rPr>
              <a:t>Back End				: Oracle </a:t>
            </a:r>
            <a:r>
              <a:rPr lang="en-US" dirty="0" smtClean="0">
                <a:solidFill>
                  <a:schemeClr val="bg1"/>
                </a:solidFill>
              </a:rPr>
              <a:t>11g</a:t>
            </a:r>
            <a:endParaRPr lang="en-US" dirty="0">
              <a:solidFill>
                <a:schemeClr val="bg1"/>
              </a:solidFill>
            </a:endParaRPr>
          </a:p>
        </p:txBody>
      </p:sp>
      <p:grpSp>
        <p:nvGrpSpPr>
          <p:cNvPr id="23" name="Group 22">
            <a:extLst>
              <a:ext uri="{FF2B5EF4-FFF2-40B4-BE49-F238E27FC236}">
                <a16:creationId xmlns="" xmlns:a16="http://schemas.microsoft.com/office/drawing/2014/main" id="{0180A64C-1862-4B1B-8953-FA96DEE4C44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 xmlns:a16="http://schemas.microsoft.com/office/drawing/2014/main" id="{52859A51-B3CA-4126-956F-D0DCCBA2129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1ECA05ED-FBC3-48F4-8E6D-AB89EC6081C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5EE24CC5-F080-45A3-B2B4-59A7BCA5AB4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B3EC6EC2-2351-427C-90C2-F107915733B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 xmlns:a16="http://schemas.microsoft.com/office/drawing/2014/main" id="{D524D87A-9540-4F77-B006-823176623BD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84677111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3279D82-57F4-BCC8-E79D-177FBD79D140}"/>
              </a:ext>
            </a:extLst>
          </p:cNvPr>
          <p:cNvSpPr txBox="1"/>
          <p:nvPr/>
        </p:nvSpPr>
        <p:spPr>
          <a:xfrm>
            <a:off x="424873" y="572655"/>
            <a:ext cx="6571672" cy="584775"/>
          </a:xfrm>
          <a:prstGeom prst="rect">
            <a:avLst/>
          </a:prstGeom>
          <a:noFill/>
        </p:spPr>
        <p:txBody>
          <a:bodyPr wrap="square" rtlCol="0">
            <a:spAutoFit/>
          </a:bodyPr>
          <a:lstStyle/>
          <a:p>
            <a:r>
              <a:rPr lang="en-US" sz="3200" kern="1200" dirty="0">
                <a:solidFill>
                  <a:schemeClr val="accent1">
                    <a:lumMod val="75000"/>
                  </a:schemeClr>
                </a:solidFill>
                <a:latin typeface="+mn-lt"/>
                <a:ea typeface="+mn-ea"/>
                <a:cs typeface="+mn-cs"/>
              </a:rPr>
              <a:t>UML Diagrams</a:t>
            </a:r>
          </a:p>
        </p:txBody>
      </p:sp>
      <p:sp>
        <p:nvSpPr>
          <p:cNvPr id="5" name="TextBox 4">
            <a:extLst>
              <a:ext uri="{FF2B5EF4-FFF2-40B4-BE49-F238E27FC236}">
                <a16:creationId xmlns="" xmlns:a16="http://schemas.microsoft.com/office/drawing/2014/main" id="{DE766243-5211-F6A2-4D5F-AF52952276CF}"/>
              </a:ext>
            </a:extLst>
          </p:cNvPr>
          <p:cNvSpPr txBox="1"/>
          <p:nvPr/>
        </p:nvSpPr>
        <p:spPr>
          <a:xfrm>
            <a:off x="424873" y="1394690"/>
            <a:ext cx="6682509" cy="369332"/>
          </a:xfrm>
          <a:prstGeom prst="rect">
            <a:avLst/>
          </a:prstGeom>
          <a:noFill/>
        </p:spPr>
        <p:txBody>
          <a:bodyPr wrap="square" rtlCol="0">
            <a:spAutoFit/>
          </a:bodyPr>
          <a:lstStyle/>
          <a:p>
            <a:r>
              <a:rPr lang="en-US" sz="1800" kern="1200" dirty="0">
                <a:solidFill>
                  <a:schemeClr val="tx1"/>
                </a:solidFill>
                <a:latin typeface="+mn-lt"/>
                <a:ea typeface="+mn-ea"/>
                <a:cs typeface="+mn-cs"/>
              </a:rPr>
              <a:t>Use case diagram</a:t>
            </a:r>
          </a:p>
        </p:txBody>
      </p:sp>
      <p:pic>
        <p:nvPicPr>
          <p:cNvPr id="7" name="Picture 6">
            <a:extLst>
              <a:ext uri="{FF2B5EF4-FFF2-40B4-BE49-F238E27FC236}">
                <a16:creationId xmlns="" xmlns:a16="http://schemas.microsoft.com/office/drawing/2014/main" id="{18372EFC-A603-449F-A809-358D8431A1A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48817" y="1177415"/>
            <a:ext cx="6500190" cy="5408112"/>
          </a:xfrm>
          <a:prstGeom prst="rect">
            <a:avLst/>
          </a:prstGeom>
        </p:spPr>
      </p:pic>
    </p:spTree>
    <p:extLst>
      <p:ext uri="{BB962C8B-B14F-4D97-AF65-F5344CB8AC3E}">
        <p14:creationId xmlns="" xmlns:p14="http://schemas.microsoft.com/office/powerpoint/2010/main" val="398327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E766243-5211-F6A2-4D5F-AF52952276CF}"/>
              </a:ext>
            </a:extLst>
          </p:cNvPr>
          <p:cNvSpPr txBox="1"/>
          <p:nvPr/>
        </p:nvSpPr>
        <p:spPr>
          <a:xfrm>
            <a:off x="369455" y="480290"/>
            <a:ext cx="6682509" cy="369332"/>
          </a:xfrm>
          <a:prstGeom prst="rect">
            <a:avLst/>
          </a:prstGeom>
          <a:noFill/>
        </p:spPr>
        <p:txBody>
          <a:bodyPr wrap="square" rtlCol="0">
            <a:spAutoFit/>
          </a:bodyPr>
          <a:lstStyle/>
          <a:p>
            <a:r>
              <a:rPr lang="en-US" dirty="0"/>
              <a:t>Class</a:t>
            </a:r>
            <a:r>
              <a:rPr lang="en-US" sz="1800" kern="1200" dirty="0">
                <a:solidFill>
                  <a:schemeClr val="tx1"/>
                </a:solidFill>
                <a:latin typeface="+mn-lt"/>
                <a:ea typeface="+mn-ea"/>
                <a:cs typeface="+mn-cs"/>
              </a:rPr>
              <a:t> diagram</a:t>
            </a:r>
          </a:p>
        </p:txBody>
      </p:sp>
      <p:pic>
        <p:nvPicPr>
          <p:cNvPr id="3" name="Picture 2">
            <a:extLst>
              <a:ext uri="{FF2B5EF4-FFF2-40B4-BE49-F238E27FC236}">
                <a16:creationId xmlns="" xmlns:a16="http://schemas.microsoft.com/office/drawing/2014/main" id="{F4A41267-1523-DD2D-0158-729DCF6B5D0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54229" y="218910"/>
            <a:ext cx="5683542" cy="6420180"/>
          </a:xfrm>
          <a:prstGeom prst="rect">
            <a:avLst/>
          </a:prstGeom>
        </p:spPr>
      </p:pic>
    </p:spTree>
    <p:extLst>
      <p:ext uri="{BB962C8B-B14F-4D97-AF65-F5344CB8AC3E}">
        <p14:creationId xmlns="" xmlns:p14="http://schemas.microsoft.com/office/powerpoint/2010/main" val="1944405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E766243-5211-F6A2-4D5F-AF52952276CF}"/>
              </a:ext>
            </a:extLst>
          </p:cNvPr>
          <p:cNvSpPr txBox="1"/>
          <p:nvPr/>
        </p:nvSpPr>
        <p:spPr>
          <a:xfrm>
            <a:off x="369455" y="480290"/>
            <a:ext cx="6682509" cy="369332"/>
          </a:xfrm>
          <a:prstGeom prst="rect">
            <a:avLst/>
          </a:prstGeom>
          <a:noFill/>
        </p:spPr>
        <p:txBody>
          <a:bodyPr wrap="square" rtlCol="0">
            <a:spAutoFit/>
          </a:bodyPr>
          <a:lstStyle/>
          <a:p>
            <a:r>
              <a:rPr lang="en-US" sz="1800" kern="1200" dirty="0">
                <a:solidFill>
                  <a:schemeClr val="tx1"/>
                </a:solidFill>
                <a:latin typeface="+mn-lt"/>
                <a:ea typeface="+mn-ea"/>
                <a:cs typeface="+mn-cs"/>
              </a:rPr>
              <a:t>Sequence diagram</a:t>
            </a:r>
          </a:p>
        </p:txBody>
      </p:sp>
      <p:pic>
        <p:nvPicPr>
          <p:cNvPr id="4" name="Picture 3">
            <a:extLst>
              <a:ext uri="{FF2B5EF4-FFF2-40B4-BE49-F238E27FC236}">
                <a16:creationId xmlns="" xmlns:a16="http://schemas.microsoft.com/office/drawing/2014/main" id="{D9587487-A0B7-E57A-E855-8DDB0F53115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02967" y="849622"/>
            <a:ext cx="6570643" cy="5698960"/>
          </a:xfrm>
          <a:prstGeom prst="rect">
            <a:avLst/>
          </a:prstGeom>
        </p:spPr>
      </p:pic>
    </p:spTree>
    <p:extLst>
      <p:ext uri="{BB962C8B-B14F-4D97-AF65-F5344CB8AC3E}">
        <p14:creationId xmlns="" xmlns:p14="http://schemas.microsoft.com/office/powerpoint/2010/main" val="317255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CADF2543-1B6F-4FBC-A7AF-53A0430E0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12C64A39-CC5C-6032-A87D-35F051389CB7}"/>
              </a:ext>
            </a:extLst>
          </p:cNvPr>
          <p:cNvSpPr txBox="1"/>
          <p:nvPr/>
        </p:nvSpPr>
        <p:spPr>
          <a:xfrm>
            <a:off x="684212" y="485244"/>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latin typeface="+mj-lt"/>
                <a:ea typeface="+mj-ea"/>
                <a:cs typeface="+mj-cs"/>
              </a:rPr>
              <a:t>Contents</a:t>
            </a:r>
          </a:p>
        </p:txBody>
      </p:sp>
      <p:grpSp>
        <p:nvGrpSpPr>
          <p:cNvPr id="12" name="Group 11">
            <a:extLst>
              <a:ext uri="{FF2B5EF4-FFF2-40B4-BE49-F238E27FC236}">
                <a16:creationId xmlns="" xmlns:a16="http://schemas.microsoft.com/office/drawing/2014/main" id="{A80A6E81-6B71-43DF-877B-E964A9A4CB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4E35C3AD-357F-4004-A3F3-2D4EAF34A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337B6032-0A70-4F26-A9A3-B4D60DF1181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DE192CE3-3DD1-448F-93BE-42983DA0D5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E6D3DA09-5C72-4562-BEDE-1937DF87E8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D6ACA7CA-2A20-49D7-9053-E076463D79A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507B9979-CD97-47C4-FA9F-5B642EB114FC}"/>
              </a:ext>
            </a:extLst>
          </p:cNvPr>
          <p:cNvSpPr txBox="1"/>
          <p:nvPr/>
        </p:nvSpPr>
        <p:spPr>
          <a:xfrm>
            <a:off x="684212" y="2068511"/>
            <a:ext cx="8534400" cy="4304245"/>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ABSTRACT</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EXISTING SYSTEM</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PROPOSED SYSTEM</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MODULES</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FUNCTIONAL REQUIREMENTS</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NON FUNCTIONAL REQUIREMENTS</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H/W &amp; S/W REQUIREMENTS </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UML DIAGRAMS</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TECHNOLOGY</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SCREENSHOTS</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dirty="0">
                <a:solidFill>
                  <a:schemeClr val="tx2">
                    <a:lumMod val="75000"/>
                  </a:schemeClr>
                </a:solidFill>
              </a:rPr>
              <a:t>CONCLUSION</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400" dirty="0"/>
          </a:p>
        </p:txBody>
      </p:sp>
    </p:spTree>
    <p:extLst>
      <p:ext uri="{BB962C8B-B14F-4D97-AF65-F5344CB8AC3E}">
        <p14:creationId xmlns="" xmlns:p14="http://schemas.microsoft.com/office/powerpoint/2010/main" val="421064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E766243-5211-F6A2-4D5F-AF52952276CF}"/>
              </a:ext>
            </a:extLst>
          </p:cNvPr>
          <p:cNvSpPr txBox="1"/>
          <p:nvPr/>
        </p:nvSpPr>
        <p:spPr>
          <a:xfrm>
            <a:off x="369455" y="480290"/>
            <a:ext cx="6682509" cy="369332"/>
          </a:xfrm>
          <a:prstGeom prst="rect">
            <a:avLst/>
          </a:prstGeom>
          <a:noFill/>
        </p:spPr>
        <p:txBody>
          <a:bodyPr wrap="square" rtlCol="0">
            <a:spAutoFit/>
          </a:bodyPr>
          <a:lstStyle/>
          <a:p>
            <a:r>
              <a:rPr lang="en-US" sz="1800" kern="1200" dirty="0">
                <a:solidFill>
                  <a:schemeClr val="tx1"/>
                </a:solidFill>
                <a:latin typeface="+mn-lt"/>
                <a:ea typeface="+mn-ea"/>
                <a:cs typeface="+mn-cs"/>
              </a:rPr>
              <a:t>Activity diagram</a:t>
            </a:r>
          </a:p>
        </p:txBody>
      </p:sp>
      <p:pic>
        <p:nvPicPr>
          <p:cNvPr id="4" name="Picture 3">
            <a:extLst>
              <a:ext uri="{FF2B5EF4-FFF2-40B4-BE49-F238E27FC236}">
                <a16:creationId xmlns="" xmlns:a16="http://schemas.microsoft.com/office/drawing/2014/main" id="{15FE93A0-ECB3-F6C6-A12C-9D996BEC8D3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31967" y="253837"/>
            <a:ext cx="6128065" cy="6350326"/>
          </a:xfrm>
          <a:prstGeom prst="rect">
            <a:avLst/>
          </a:prstGeom>
        </p:spPr>
      </p:pic>
    </p:spTree>
    <p:extLst>
      <p:ext uri="{BB962C8B-B14F-4D97-AF65-F5344CB8AC3E}">
        <p14:creationId xmlns="" xmlns:p14="http://schemas.microsoft.com/office/powerpoint/2010/main" val="376366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E766243-5211-F6A2-4D5F-AF52952276CF}"/>
              </a:ext>
            </a:extLst>
          </p:cNvPr>
          <p:cNvSpPr txBox="1"/>
          <p:nvPr/>
        </p:nvSpPr>
        <p:spPr>
          <a:xfrm>
            <a:off x="369455" y="480290"/>
            <a:ext cx="6682509" cy="369332"/>
          </a:xfrm>
          <a:prstGeom prst="rect">
            <a:avLst/>
          </a:prstGeom>
          <a:noFill/>
        </p:spPr>
        <p:txBody>
          <a:bodyPr wrap="square" rtlCol="0">
            <a:spAutoFit/>
          </a:bodyPr>
          <a:lstStyle/>
          <a:p>
            <a:r>
              <a:rPr lang="en-US" dirty="0"/>
              <a:t>State machine</a:t>
            </a:r>
            <a:r>
              <a:rPr lang="en-US" sz="1800" kern="1200" dirty="0">
                <a:solidFill>
                  <a:schemeClr val="tx1"/>
                </a:solidFill>
                <a:latin typeface="+mn-lt"/>
                <a:ea typeface="+mn-ea"/>
                <a:cs typeface="+mn-cs"/>
              </a:rPr>
              <a:t> diagram</a:t>
            </a:r>
          </a:p>
        </p:txBody>
      </p:sp>
      <p:pic>
        <p:nvPicPr>
          <p:cNvPr id="3" name="Picture 2">
            <a:extLst>
              <a:ext uri="{FF2B5EF4-FFF2-40B4-BE49-F238E27FC236}">
                <a16:creationId xmlns="" xmlns:a16="http://schemas.microsoft.com/office/drawing/2014/main" id="{613A2C59-0267-14F5-1FB2-E0738909C0A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95573" y="849623"/>
            <a:ext cx="6661474" cy="5726668"/>
          </a:xfrm>
          <a:prstGeom prst="rect">
            <a:avLst/>
          </a:prstGeom>
        </p:spPr>
      </p:pic>
    </p:spTree>
    <p:extLst>
      <p:ext uri="{BB962C8B-B14F-4D97-AF65-F5344CB8AC3E}">
        <p14:creationId xmlns="" xmlns:p14="http://schemas.microsoft.com/office/powerpoint/2010/main" val="919630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E766243-5211-F6A2-4D5F-AF52952276CF}"/>
              </a:ext>
            </a:extLst>
          </p:cNvPr>
          <p:cNvSpPr txBox="1"/>
          <p:nvPr/>
        </p:nvSpPr>
        <p:spPr>
          <a:xfrm>
            <a:off x="369455" y="480290"/>
            <a:ext cx="6682509" cy="369332"/>
          </a:xfrm>
          <a:prstGeom prst="rect">
            <a:avLst/>
          </a:prstGeom>
          <a:noFill/>
        </p:spPr>
        <p:txBody>
          <a:bodyPr wrap="square" rtlCol="0">
            <a:spAutoFit/>
          </a:bodyPr>
          <a:lstStyle/>
          <a:p>
            <a:r>
              <a:rPr lang="en-US" dirty="0"/>
              <a:t>State machine</a:t>
            </a:r>
            <a:r>
              <a:rPr lang="en-US" sz="1800" kern="1200" dirty="0">
                <a:solidFill>
                  <a:schemeClr val="tx1"/>
                </a:solidFill>
                <a:latin typeface="+mn-lt"/>
                <a:ea typeface="+mn-ea"/>
                <a:cs typeface="+mn-cs"/>
              </a:rPr>
              <a:t> diagram</a:t>
            </a:r>
          </a:p>
        </p:txBody>
      </p:sp>
      <p:pic>
        <p:nvPicPr>
          <p:cNvPr id="4" name="Picture 3">
            <a:extLst>
              <a:ext uri="{FF2B5EF4-FFF2-40B4-BE49-F238E27FC236}">
                <a16:creationId xmlns="" xmlns:a16="http://schemas.microsoft.com/office/drawing/2014/main" id="{F6D55A96-B06E-E2FC-19B1-9C10F99C1AE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89119" y="849623"/>
            <a:ext cx="7553329" cy="5830500"/>
          </a:xfrm>
          <a:prstGeom prst="rect">
            <a:avLst/>
          </a:prstGeom>
        </p:spPr>
      </p:pic>
    </p:spTree>
    <p:extLst>
      <p:ext uri="{BB962C8B-B14F-4D97-AF65-F5344CB8AC3E}">
        <p14:creationId xmlns="" xmlns:p14="http://schemas.microsoft.com/office/powerpoint/2010/main" val="297682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 xmlns:a16="http://schemas.microsoft.com/office/drawing/2014/main" id="{8C152077-984A-4612-B0E1-251C62EB152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C05450BA-2A87-4847-A5A0-E7D9605572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A16F9ADA-A824-456A-9728-D5BFFE04D3A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63034157-938C-45F5-8DCA-208D22E5BBE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 xmlns:a16="http://schemas.microsoft.com/office/drawing/2014/main" id="{2369327A-A6C5-4293-80D1-DECEBA3F5FF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 xmlns:a16="http://schemas.microsoft.com/office/drawing/2014/main" id="{435E7948-170A-4DE1-8A31-A6D6A53D29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 xmlns:a16="http://schemas.microsoft.com/office/drawing/2014/main" id="{0738C589-FA4B-4404-B651-8DF1FAE1809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 xmlns:a16="http://schemas.microsoft.com/office/drawing/2014/main" id="{05D6875F-B1C2-4AA5-B970-A46118573CA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 xmlns:a16="http://schemas.microsoft.com/office/drawing/2014/main" id="{CFD22A28-134D-4796-AAF2-FD165D2B075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 xmlns:a16="http://schemas.microsoft.com/office/drawing/2014/main" id="{9233331D-8CE6-4EAE-875B-589C3F77D83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 xmlns:a16="http://schemas.microsoft.com/office/drawing/2014/main" id="{4826887D-A9AE-4565-AB95-37742E5DC06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529106BC-EC15-4608-AEAF-F2B14334B38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5C6E2BF9-3A0D-198F-AAFF-DDD40F92AD10}"/>
              </a:ext>
            </a:extLst>
          </p:cNvPr>
          <p:cNvSpPr txBox="1"/>
          <p:nvPr/>
        </p:nvSpPr>
        <p:spPr>
          <a:xfrm>
            <a:off x="4833521" y="1175705"/>
            <a:ext cx="7108543" cy="4810228"/>
          </a:xfrm>
          <a:prstGeom prst="rect">
            <a:avLst/>
          </a:prstGeom>
          <a:noFill/>
        </p:spPr>
        <p:txBody>
          <a:bodyPr wrap="square" rtlCol="0">
            <a:spAutoFit/>
          </a:bodyPr>
          <a:lstStyle/>
          <a:p>
            <a:pPr>
              <a:lnSpc>
                <a:spcPct val="150000"/>
              </a:lnSpc>
              <a:spcAft>
                <a:spcPts val="600"/>
              </a:spcAft>
            </a:pPr>
            <a:r>
              <a:rPr lang="en-US" kern="1200" dirty="0">
                <a:latin typeface="+mn-lt"/>
                <a:ea typeface="+mn-ea"/>
                <a:cs typeface="+mn-cs"/>
              </a:rPr>
              <a:t>The Java Programming Language </a:t>
            </a:r>
          </a:p>
          <a:p>
            <a:pPr>
              <a:lnSpc>
                <a:spcPct val="150000"/>
              </a:lnSpc>
              <a:spcAft>
                <a:spcPts val="600"/>
              </a:spcAft>
            </a:pPr>
            <a:r>
              <a:rPr lang="en-US" kern="1200" dirty="0">
                <a:latin typeface="+mn-lt"/>
                <a:ea typeface="+mn-ea"/>
                <a:cs typeface="+mn-cs"/>
              </a:rPr>
              <a:t>The Java programming language is a high-level language that can be characterized by all of the following buzzwords:  </a:t>
            </a:r>
          </a:p>
          <a:p>
            <a:pPr marL="285750" indent="-285750">
              <a:lnSpc>
                <a:spcPct val="150000"/>
              </a:lnSpc>
              <a:spcAft>
                <a:spcPts val="600"/>
              </a:spcAft>
              <a:buFont typeface="Arial" panose="020B0604020202020204" pitchFamily="34" charset="0"/>
              <a:buChar char="•"/>
            </a:pPr>
            <a:r>
              <a:rPr lang="en-US" kern="1200" dirty="0">
                <a:latin typeface="+mn-lt"/>
                <a:ea typeface="+mn-ea"/>
                <a:cs typeface="+mn-cs"/>
              </a:rPr>
              <a:t>Simple </a:t>
            </a:r>
          </a:p>
          <a:p>
            <a:pPr marL="285750" indent="-285750">
              <a:lnSpc>
                <a:spcPct val="150000"/>
              </a:lnSpc>
              <a:spcAft>
                <a:spcPts val="600"/>
              </a:spcAft>
              <a:buFont typeface="Arial" panose="020B0604020202020204" pitchFamily="34" charset="0"/>
              <a:buChar char="•"/>
            </a:pPr>
            <a:r>
              <a:rPr lang="en-US" kern="1200" dirty="0">
                <a:latin typeface="+mn-lt"/>
                <a:ea typeface="+mn-ea"/>
                <a:cs typeface="+mn-cs"/>
              </a:rPr>
              <a:t>Architecture neutral </a:t>
            </a:r>
          </a:p>
          <a:p>
            <a:pPr marL="285750" indent="-285750">
              <a:lnSpc>
                <a:spcPct val="150000"/>
              </a:lnSpc>
              <a:spcAft>
                <a:spcPts val="600"/>
              </a:spcAft>
              <a:buFont typeface="Arial" panose="020B0604020202020204" pitchFamily="34" charset="0"/>
              <a:buChar char="•"/>
            </a:pPr>
            <a:r>
              <a:rPr lang="en-US" kern="1200" dirty="0">
                <a:latin typeface="+mn-lt"/>
                <a:ea typeface="+mn-ea"/>
                <a:cs typeface="+mn-cs"/>
              </a:rPr>
              <a:t>Object oriented </a:t>
            </a:r>
          </a:p>
          <a:p>
            <a:pPr marL="285750" indent="-285750">
              <a:lnSpc>
                <a:spcPct val="150000"/>
              </a:lnSpc>
              <a:spcAft>
                <a:spcPts val="600"/>
              </a:spcAft>
              <a:buFont typeface="Arial" panose="020B0604020202020204" pitchFamily="34" charset="0"/>
              <a:buChar char="•"/>
            </a:pPr>
            <a:r>
              <a:rPr lang="en-US" kern="1200" dirty="0">
                <a:latin typeface="+mn-lt"/>
                <a:ea typeface="+mn-ea"/>
                <a:cs typeface="+mn-cs"/>
              </a:rPr>
              <a:t>Portable </a:t>
            </a:r>
          </a:p>
          <a:p>
            <a:pPr marL="285750" indent="-285750">
              <a:lnSpc>
                <a:spcPct val="150000"/>
              </a:lnSpc>
              <a:spcAft>
                <a:spcPts val="600"/>
              </a:spcAft>
              <a:buFont typeface="Arial" panose="020B0604020202020204" pitchFamily="34" charset="0"/>
              <a:buChar char="•"/>
            </a:pPr>
            <a:r>
              <a:rPr lang="en-US" kern="1200" dirty="0">
                <a:latin typeface="+mn-lt"/>
                <a:ea typeface="+mn-ea"/>
                <a:cs typeface="+mn-cs"/>
              </a:rPr>
              <a:t>Distributed 	 </a:t>
            </a:r>
          </a:p>
          <a:p>
            <a:pPr marL="285750" indent="-285750">
              <a:lnSpc>
                <a:spcPct val="150000"/>
              </a:lnSpc>
              <a:spcAft>
                <a:spcPts val="600"/>
              </a:spcAft>
              <a:buFont typeface="Arial" panose="020B0604020202020204" pitchFamily="34" charset="0"/>
              <a:buChar char="•"/>
            </a:pPr>
            <a:r>
              <a:rPr lang="en-US" kern="1200" dirty="0">
                <a:latin typeface="+mn-lt"/>
                <a:ea typeface="+mn-ea"/>
                <a:cs typeface="+mn-cs"/>
              </a:rPr>
              <a:t>High performance </a:t>
            </a:r>
          </a:p>
          <a:p>
            <a:pPr marL="285750" indent="-285750">
              <a:lnSpc>
                <a:spcPct val="150000"/>
              </a:lnSpc>
              <a:spcAft>
                <a:spcPts val="600"/>
              </a:spcAft>
              <a:buFont typeface="Arial" panose="020B0604020202020204" pitchFamily="34" charset="0"/>
              <a:buChar char="•"/>
            </a:pPr>
            <a:r>
              <a:rPr lang="en-US" kern="1200" dirty="0">
                <a:latin typeface="+mn-lt"/>
                <a:ea typeface="+mn-ea"/>
                <a:cs typeface="+mn-cs"/>
              </a:rPr>
              <a:t>Interpreted 	 </a:t>
            </a:r>
          </a:p>
        </p:txBody>
      </p:sp>
      <p:pic>
        <p:nvPicPr>
          <p:cNvPr id="7" name="Picture 6" descr="Abstract background of data">
            <a:extLst>
              <a:ext uri="{FF2B5EF4-FFF2-40B4-BE49-F238E27FC236}">
                <a16:creationId xmlns="" xmlns:a16="http://schemas.microsoft.com/office/drawing/2014/main" id="{C8DFC874-32BB-001F-631C-923D8119E6EA}"/>
              </a:ext>
            </a:extLst>
          </p:cNvPr>
          <p:cNvPicPr>
            <a:picLocks noChangeAspect="1"/>
          </p:cNvPicPr>
          <p:nvPr/>
        </p:nvPicPr>
        <p:blipFill rotWithShape="1">
          <a:blip r:embed="rId2"/>
          <a:srcRect l="14968" r="23386" b="-1"/>
          <a:stretch/>
        </p:blipFill>
        <p:spPr>
          <a:xfrm>
            <a:off x="20" y="10"/>
            <a:ext cx="4639713" cy="4233662"/>
          </a:xfrm>
          <a:prstGeom prst="rect">
            <a:avLst/>
          </a:prstGeom>
          <a:effectLst>
            <a:innerShdw blurRad="57150" dist="38100" dir="14460000">
              <a:prstClr val="black">
                <a:alpha val="70000"/>
              </a:prstClr>
            </a:innerShdw>
          </a:effectLst>
        </p:spPr>
      </p:pic>
      <p:sp>
        <p:nvSpPr>
          <p:cNvPr id="4" name="TextBox 3">
            <a:extLst>
              <a:ext uri="{FF2B5EF4-FFF2-40B4-BE49-F238E27FC236}">
                <a16:creationId xmlns="" xmlns:a16="http://schemas.microsoft.com/office/drawing/2014/main" id="{5CA107FB-699C-0A0A-8455-2875950D6342}"/>
              </a:ext>
            </a:extLst>
          </p:cNvPr>
          <p:cNvSpPr txBox="1"/>
          <p:nvPr/>
        </p:nvSpPr>
        <p:spPr>
          <a:xfrm>
            <a:off x="4833521" y="32278"/>
            <a:ext cx="6159273" cy="990600"/>
          </a:xfrm>
          <a:prstGeom prst="rect">
            <a:avLst/>
          </a:prstGeom>
        </p:spPr>
        <p:txBody>
          <a:bodyPr vert="horz" lIns="91440" tIns="45720" rIns="91440" bIns="45720" rtlCol="0" anchor="b">
            <a:normAutofit/>
          </a:bodyPr>
          <a:lstStyle/>
          <a:p>
            <a:pPr>
              <a:spcBef>
                <a:spcPct val="0"/>
              </a:spcBef>
              <a:spcAft>
                <a:spcPts val="600"/>
              </a:spcAft>
            </a:pPr>
            <a:r>
              <a:rPr lang="en-US" sz="4800" cap="all" dirty="0">
                <a:ln w="3175" cmpd="sng">
                  <a:noFill/>
                </a:ln>
                <a:solidFill>
                  <a:schemeClr val="bg1"/>
                </a:solidFill>
                <a:latin typeface="+mj-lt"/>
                <a:ea typeface="+mj-ea"/>
                <a:cs typeface="+mj-cs"/>
              </a:rPr>
              <a:t>Technology</a:t>
            </a:r>
          </a:p>
        </p:txBody>
      </p:sp>
      <p:sp>
        <p:nvSpPr>
          <p:cNvPr id="3" name="TextBox 2">
            <a:extLst>
              <a:ext uri="{FF2B5EF4-FFF2-40B4-BE49-F238E27FC236}">
                <a16:creationId xmlns="" xmlns:a16="http://schemas.microsoft.com/office/drawing/2014/main" id="{78506CFD-A98D-55C2-5AAC-5DFC3B28E45D}"/>
              </a:ext>
            </a:extLst>
          </p:cNvPr>
          <p:cNvSpPr txBox="1"/>
          <p:nvPr/>
        </p:nvSpPr>
        <p:spPr>
          <a:xfrm>
            <a:off x="8401873" y="2971800"/>
            <a:ext cx="2649480" cy="1947333"/>
          </a:xfrm>
          <a:prstGeom prst="rect">
            <a:avLst/>
          </a:prstGeom>
        </p:spPr>
        <p:txBody>
          <a:bodyPr vert="horz" lIns="91440" tIns="45720" rIns="91440" bIns="45720" rtlCol="0" anchor="t">
            <a:normAutofit/>
          </a:bodyPr>
          <a:lstStyle/>
          <a:p>
            <a:pPr marL="342900" indent="-342900">
              <a:spcBef>
                <a:spcPct val="20000"/>
              </a:spcBef>
              <a:spcAft>
                <a:spcPts val="600"/>
              </a:spcAft>
              <a:buClr>
                <a:schemeClr val="tx1"/>
              </a:buClr>
              <a:buSzPct val="80000"/>
              <a:buFont typeface="Arial" panose="020B0604020202020204" pitchFamily="34" charset="0"/>
              <a:buChar char="•"/>
            </a:pPr>
            <a:r>
              <a:rPr lang="en-US" dirty="0"/>
              <a:t>Multithreaded </a:t>
            </a:r>
          </a:p>
          <a:p>
            <a:pPr marL="342900" indent="-342900">
              <a:spcBef>
                <a:spcPct val="20000"/>
              </a:spcBef>
              <a:spcAft>
                <a:spcPts val="600"/>
              </a:spcAft>
              <a:buClr>
                <a:schemeClr val="tx1"/>
              </a:buClr>
              <a:buSzPct val="80000"/>
              <a:buFont typeface="Arial" panose="020B0604020202020204" pitchFamily="34" charset="0"/>
              <a:buChar char="•"/>
            </a:pPr>
            <a:r>
              <a:rPr lang="en-US" dirty="0"/>
              <a:t>Robust </a:t>
            </a:r>
          </a:p>
          <a:p>
            <a:pPr marL="342900" indent="-342900">
              <a:spcBef>
                <a:spcPct val="20000"/>
              </a:spcBef>
              <a:spcAft>
                <a:spcPts val="600"/>
              </a:spcAft>
              <a:buClr>
                <a:schemeClr val="tx1"/>
              </a:buClr>
              <a:buSzPct val="80000"/>
              <a:buFont typeface="Arial" panose="020B0604020202020204" pitchFamily="34" charset="0"/>
              <a:buChar char="•"/>
            </a:pPr>
            <a:r>
              <a:rPr lang="en-US" dirty="0"/>
              <a:t>Dynamic </a:t>
            </a:r>
          </a:p>
          <a:p>
            <a:pPr marL="342900" indent="-342900">
              <a:spcBef>
                <a:spcPct val="20000"/>
              </a:spcBef>
              <a:spcAft>
                <a:spcPts val="600"/>
              </a:spcAft>
              <a:buClr>
                <a:schemeClr val="tx1"/>
              </a:buClr>
              <a:buSzPct val="80000"/>
              <a:buFont typeface="Arial" panose="020B0604020202020204" pitchFamily="34" charset="0"/>
              <a:buChar char="•"/>
            </a:pPr>
            <a:r>
              <a:rPr lang="en-US" dirty="0"/>
              <a:t>Secure</a:t>
            </a:r>
          </a:p>
          <a:p>
            <a:pPr>
              <a:spcBef>
                <a:spcPct val="20000"/>
              </a:spcBef>
              <a:spcAft>
                <a:spcPts val="600"/>
              </a:spcAft>
              <a:buClr>
                <a:schemeClr val="tx1"/>
              </a:buClr>
              <a:buSzPct val="80000"/>
            </a:pPr>
            <a:endParaRPr lang="en-US" sz="2100" dirty="0">
              <a:solidFill>
                <a:schemeClr val="bg2">
                  <a:lumMod val="75000"/>
                </a:schemeClr>
              </a:solidFill>
            </a:endParaRPr>
          </a:p>
        </p:txBody>
      </p:sp>
    </p:spTree>
    <p:extLst>
      <p:ext uri="{BB962C8B-B14F-4D97-AF65-F5344CB8AC3E}">
        <p14:creationId xmlns="" xmlns:p14="http://schemas.microsoft.com/office/powerpoint/2010/main" val="2958769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 xmlns:a16="http://schemas.microsoft.com/office/drawing/2014/main" id="{BADDD09E-8094-4188-9090-C1C7840FE7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Diagonal Corner Rectangle 24">
            <a:extLst>
              <a:ext uri="{FF2B5EF4-FFF2-40B4-BE49-F238E27FC236}">
                <a16:creationId xmlns="" xmlns:a16="http://schemas.microsoft.com/office/drawing/2014/main" id="{C58F6CE0-025D-40A5-AEF1-00954E3F9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BCCBFB03-A5D6-4BEF-5697-73750EB4C75F}"/>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5879" r="-1" b="-1"/>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4" name="TextBox 3">
            <a:extLst>
              <a:ext uri="{FF2B5EF4-FFF2-40B4-BE49-F238E27FC236}">
                <a16:creationId xmlns="" xmlns:a16="http://schemas.microsoft.com/office/drawing/2014/main" id="{1E346F86-CC87-4027-1C6C-225EA4260C02}"/>
              </a:ext>
            </a:extLst>
          </p:cNvPr>
          <p:cNvSpPr txBox="1"/>
          <p:nvPr/>
        </p:nvSpPr>
        <p:spPr>
          <a:xfrm>
            <a:off x="6095998" y="685800"/>
            <a:ext cx="4819653"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80000"/>
              <a:buFont typeface="Arial" panose="020B0604020202020204" pitchFamily="34" charset="0"/>
              <a:buChar char="•"/>
            </a:pPr>
            <a:r>
              <a:rPr lang="en-US" dirty="0"/>
              <a:t>Data Owner Login</a:t>
            </a:r>
          </a:p>
        </p:txBody>
      </p:sp>
      <p:grpSp>
        <p:nvGrpSpPr>
          <p:cNvPr id="27" name="Group 26">
            <a:extLst>
              <a:ext uri="{FF2B5EF4-FFF2-40B4-BE49-F238E27FC236}">
                <a16:creationId xmlns="" xmlns:a16="http://schemas.microsoft.com/office/drawing/2014/main" id="{D8025A22-9C86-4108-A289-BD5650A8EAE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 xmlns:a16="http://schemas.microsoft.com/office/drawing/2014/main" id="{59A3623F-EF59-4F0B-9030-79CB7F9950E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 xmlns:a16="http://schemas.microsoft.com/office/drawing/2014/main" id="{9EBD0F53-A43D-414A-8653-E9F1D361034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 xmlns:a16="http://schemas.microsoft.com/office/drawing/2014/main" id="{908661C0-6128-4F64-8EDF-2D73D5F4764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C8AFEF08-AFBA-4125-B170-D3EB3E11DB6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 xmlns:a16="http://schemas.microsoft.com/office/drawing/2014/main" id="{AA0E13BF-B4CA-4B20-A5DD-50ABBAEC7BB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87876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09CCB3F-DBCE-4964-9E34-8C5DE80EF4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Diagonal Corner Rectangle 24">
            <a:extLst>
              <a:ext uri="{FF2B5EF4-FFF2-40B4-BE49-F238E27FC236}">
                <a16:creationId xmlns="" xmlns:a16="http://schemas.microsoft.com/office/drawing/2014/main" id="{1DFF944F-74BA-483A-82C0-64E3AAF4AE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 xmlns:a16="http://schemas.microsoft.com/office/drawing/2014/main" id="{92E33A87-C695-26DC-C27D-969DD835320B}"/>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8324" r="-1" b="-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4" name="TextBox 3">
            <a:extLst>
              <a:ext uri="{FF2B5EF4-FFF2-40B4-BE49-F238E27FC236}">
                <a16:creationId xmlns="" xmlns:a16="http://schemas.microsoft.com/office/drawing/2014/main" id="{1E346F86-CC87-4027-1C6C-225EA4260C02}"/>
              </a:ext>
            </a:extLst>
          </p:cNvPr>
          <p:cNvSpPr txBox="1"/>
          <p:nvPr/>
        </p:nvSpPr>
        <p:spPr>
          <a:xfrm>
            <a:off x="7532710" y="1822449"/>
            <a:ext cx="3479419" cy="3070226"/>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80000"/>
              <a:buFont typeface="Arial" panose="020B0604020202020204" pitchFamily="34" charset="0"/>
              <a:buChar char="•"/>
            </a:pPr>
            <a:r>
              <a:rPr lang="en-US" dirty="0"/>
              <a:t>Data Owner  </a:t>
            </a:r>
          </a:p>
        </p:txBody>
      </p:sp>
      <p:grpSp>
        <p:nvGrpSpPr>
          <p:cNvPr id="13" name="Group 12">
            <a:extLst>
              <a:ext uri="{FF2B5EF4-FFF2-40B4-BE49-F238E27FC236}">
                <a16:creationId xmlns="" xmlns:a16="http://schemas.microsoft.com/office/drawing/2014/main" id="{A9733A91-F958-4629-801A-3F6F1E09AD6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 xmlns:a16="http://schemas.microsoft.com/office/drawing/2014/main" id="{F3812972-C68B-4C59-B3A7-4AF61E935D4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CB3F3B7C-7909-4486-AA08-5C6B625C3A0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00BD7DA8-741F-4296-9363-05EF9154111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62068EFC-20FC-456F-839F-4BCFFCAA819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3251C60F-B911-433E-BF75-3BBEFD0538C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842299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09CCB3F-DBCE-4964-9E34-8C5DE80EF4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Diagonal Corner Rectangle 24">
            <a:extLst>
              <a:ext uri="{FF2B5EF4-FFF2-40B4-BE49-F238E27FC236}">
                <a16:creationId xmlns="" xmlns:a16="http://schemas.microsoft.com/office/drawing/2014/main" id="{1DFF944F-74BA-483A-82C0-64E3AAF4AE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B5D93897-D2A6-FC2E-E5F0-29002CE44C26}"/>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024" r="1" b="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4" name="TextBox 3">
            <a:extLst>
              <a:ext uri="{FF2B5EF4-FFF2-40B4-BE49-F238E27FC236}">
                <a16:creationId xmlns="" xmlns:a16="http://schemas.microsoft.com/office/drawing/2014/main" id="{1E346F86-CC87-4027-1C6C-225EA4260C02}"/>
              </a:ext>
            </a:extLst>
          </p:cNvPr>
          <p:cNvSpPr txBox="1"/>
          <p:nvPr/>
        </p:nvSpPr>
        <p:spPr>
          <a:xfrm>
            <a:off x="7532710" y="1822449"/>
            <a:ext cx="3479419" cy="3070226"/>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80000"/>
              <a:buFont typeface="Arial" panose="020B0604020202020204" pitchFamily="34" charset="0"/>
              <a:buChar char="•"/>
            </a:pPr>
            <a:r>
              <a:rPr lang="en-US" dirty="0"/>
              <a:t>Key Server</a:t>
            </a:r>
          </a:p>
        </p:txBody>
      </p:sp>
      <p:grpSp>
        <p:nvGrpSpPr>
          <p:cNvPr id="13" name="Group 12">
            <a:extLst>
              <a:ext uri="{FF2B5EF4-FFF2-40B4-BE49-F238E27FC236}">
                <a16:creationId xmlns="" xmlns:a16="http://schemas.microsoft.com/office/drawing/2014/main" id="{A9733A91-F958-4629-801A-3F6F1E09AD6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 xmlns:a16="http://schemas.microsoft.com/office/drawing/2014/main" id="{F3812972-C68B-4C59-B3A7-4AF61E935D4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CB3F3B7C-7909-4486-AA08-5C6B625C3A0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00BD7DA8-741F-4296-9363-05EF9154111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62068EFC-20FC-456F-839F-4BCFFCAA819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3251C60F-B911-433E-BF75-3BBEFD0538C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210033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BADDD09E-8094-4188-9090-C1C7840FE7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nip Diagonal Corner Rectangle 24">
            <a:extLst>
              <a:ext uri="{FF2B5EF4-FFF2-40B4-BE49-F238E27FC236}">
                <a16:creationId xmlns="" xmlns:a16="http://schemas.microsoft.com/office/drawing/2014/main" id="{C58F6CE0-025D-40A5-AEF1-00954E3F9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 xmlns:a16="http://schemas.microsoft.com/office/drawing/2014/main" id="{C1B9FE2A-6D22-3793-EF77-8BC308244EB8}"/>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3871" r="1022"/>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4" name="TextBox 3">
            <a:extLst>
              <a:ext uri="{FF2B5EF4-FFF2-40B4-BE49-F238E27FC236}">
                <a16:creationId xmlns="" xmlns:a16="http://schemas.microsoft.com/office/drawing/2014/main" id="{1E346F86-CC87-4027-1C6C-225EA4260C02}"/>
              </a:ext>
            </a:extLst>
          </p:cNvPr>
          <p:cNvSpPr txBox="1"/>
          <p:nvPr/>
        </p:nvSpPr>
        <p:spPr>
          <a:xfrm>
            <a:off x="6095998" y="685800"/>
            <a:ext cx="4819653"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80000"/>
              <a:buFont typeface="Arial" panose="020B0604020202020204" pitchFamily="34" charset="0"/>
              <a:buChar char="•"/>
            </a:pPr>
            <a:r>
              <a:rPr lang="en-US" dirty="0"/>
              <a:t>Cloud Service Provider</a:t>
            </a:r>
          </a:p>
        </p:txBody>
      </p:sp>
      <p:grpSp>
        <p:nvGrpSpPr>
          <p:cNvPr id="22" name="Group 21">
            <a:extLst>
              <a:ext uri="{FF2B5EF4-FFF2-40B4-BE49-F238E27FC236}">
                <a16:creationId xmlns="" xmlns:a16="http://schemas.microsoft.com/office/drawing/2014/main" id="{D8025A22-9C86-4108-A289-BD5650A8EAE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 xmlns:a16="http://schemas.microsoft.com/office/drawing/2014/main" id="{59A3623F-EF59-4F0B-9030-79CB7F9950E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9EBD0F53-A43D-414A-8653-E9F1D361034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908661C0-6128-4F64-8EDF-2D73D5F4764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C8AFEF08-AFBA-4125-B170-D3EB3E11DB6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AA0E13BF-B4CA-4B20-A5DD-50ABBAEC7BB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2797494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DDD09E-8094-4188-9090-C1C7840FE7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Diagonal Corner Rectangle 24">
            <a:extLst>
              <a:ext uri="{FF2B5EF4-FFF2-40B4-BE49-F238E27FC236}">
                <a16:creationId xmlns="" xmlns:a16="http://schemas.microsoft.com/office/drawing/2014/main" id="{C58F6CE0-025D-40A5-AEF1-00954E3F98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81DD6EBC-780E-0435-F426-AB80D5B61C3A}"/>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487" r="5315" b="-2"/>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4" name="TextBox 3">
            <a:extLst>
              <a:ext uri="{FF2B5EF4-FFF2-40B4-BE49-F238E27FC236}">
                <a16:creationId xmlns="" xmlns:a16="http://schemas.microsoft.com/office/drawing/2014/main" id="{1E346F86-CC87-4027-1C6C-225EA4260C02}"/>
              </a:ext>
            </a:extLst>
          </p:cNvPr>
          <p:cNvSpPr txBox="1"/>
          <p:nvPr/>
        </p:nvSpPr>
        <p:spPr>
          <a:xfrm>
            <a:off x="6095998" y="685800"/>
            <a:ext cx="4819653"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80000"/>
              <a:buFont typeface="Arial" panose="020B0604020202020204" pitchFamily="34" charset="0"/>
              <a:buChar char="•"/>
            </a:pPr>
            <a:r>
              <a:rPr lang="en-US" dirty="0"/>
              <a:t>User</a:t>
            </a:r>
          </a:p>
        </p:txBody>
      </p:sp>
      <p:grpSp>
        <p:nvGrpSpPr>
          <p:cNvPr id="13" name="Group 12">
            <a:extLst>
              <a:ext uri="{FF2B5EF4-FFF2-40B4-BE49-F238E27FC236}">
                <a16:creationId xmlns="" xmlns:a16="http://schemas.microsoft.com/office/drawing/2014/main" id="{D8025A22-9C86-4108-A289-BD5650A8EAE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 xmlns:a16="http://schemas.microsoft.com/office/drawing/2014/main" id="{59A3623F-EF59-4F0B-9030-79CB7F9950E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9EBD0F53-A43D-414A-8653-E9F1D361034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908661C0-6128-4F64-8EDF-2D73D5F4764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C8AFEF08-AFBA-4125-B170-D3EB3E11DB6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AA0E13BF-B4CA-4B20-A5DD-50ABBAEC7BB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43224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CA107FB-699C-0A0A-8455-2875950D6342}"/>
              </a:ext>
            </a:extLst>
          </p:cNvPr>
          <p:cNvSpPr txBox="1"/>
          <p:nvPr/>
        </p:nvSpPr>
        <p:spPr>
          <a:xfrm>
            <a:off x="461819" y="508000"/>
            <a:ext cx="11647054" cy="584775"/>
          </a:xfrm>
          <a:prstGeom prst="rect">
            <a:avLst/>
          </a:prstGeom>
          <a:noFill/>
        </p:spPr>
        <p:txBody>
          <a:bodyPr wrap="square" rtlCol="0">
            <a:spAutoFit/>
          </a:bodyPr>
          <a:lstStyle/>
          <a:p>
            <a:r>
              <a:rPr lang="en-US" sz="3200" kern="1200" dirty="0">
                <a:solidFill>
                  <a:schemeClr val="accent1">
                    <a:lumMod val="75000"/>
                  </a:schemeClr>
                </a:solidFill>
                <a:latin typeface="+mn-lt"/>
                <a:ea typeface="+mn-ea"/>
                <a:cs typeface="+mn-cs"/>
              </a:rPr>
              <a:t>Conclusion</a:t>
            </a:r>
          </a:p>
        </p:txBody>
      </p:sp>
      <p:sp>
        <p:nvSpPr>
          <p:cNvPr id="5" name="TextBox 4">
            <a:extLst>
              <a:ext uri="{FF2B5EF4-FFF2-40B4-BE49-F238E27FC236}">
                <a16:creationId xmlns="" xmlns:a16="http://schemas.microsoft.com/office/drawing/2014/main" id="{5C6E2BF9-3A0D-198F-AAFF-DDD40F92AD10}"/>
              </a:ext>
            </a:extLst>
          </p:cNvPr>
          <p:cNvSpPr txBox="1"/>
          <p:nvPr/>
        </p:nvSpPr>
        <p:spPr>
          <a:xfrm>
            <a:off x="461819" y="1440873"/>
            <a:ext cx="11647054" cy="3363678"/>
          </a:xfrm>
          <a:prstGeom prst="rect">
            <a:avLst/>
          </a:prstGeom>
          <a:noFill/>
        </p:spPr>
        <p:txBody>
          <a:bodyPr wrap="square" rtlCol="0">
            <a:spAutoFit/>
          </a:bodyPr>
          <a:lstStyle/>
          <a:p>
            <a:pPr marL="12065" marR="0" indent="-6350">
              <a:lnSpc>
                <a:spcPct val="150000"/>
              </a:lnSpc>
              <a:spcBef>
                <a:spcPts val="0"/>
              </a:spcBef>
              <a:spcAft>
                <a:spcPts val="0"/>
              </a:spcAft>
            </a:pPr>
            <a:r>
              <a:rPr lang="en-US" sz="1800" kern="100" dirty="0">
                <a:effectLst/>
                <a:latin typeface="Century Gothic "/>
                <a:ea typeface="Times New Roman" panose="02020603050405020304" pitchFamily="18" charset="0"/>
                <a:cs typeface="Times New Roman" panose="02020603050405020304" pitchFamily="18" charset="0"/>
              </a:rPr>
              <a:t>In this paper, we propose a secure client-side deduplication scheme KeyD to effectively manage convergent keys. Data</a:t>
            </a:r>
            <a:r>
              <a:rPr lang="en-US" sz="1800" kern="100" dirty="0">
                <a:effectLst/>
                <a:latin typeface="Century Gothic "/>
                <a:ea typeface="Aptos" panose="020B0004020202020204" pitchFamily="34" charset="0"/>
                <a:cs typeface="Times New Roman" panose="02020603050405020304" pitchFamily="18" charset="0"/>
              </a:rPr>
              <a:t> </a:t>
            </a:r>
            <a:r>
              <a:rPr lang="en-US" sz="1800" kern="100" dirty="0">
                <a:effectLst/>
                <a:latin typeface="Century Gothic "/>
                <a:ea typeface="Times New Roman" panose="02020603050405020304" pitchFamily="18" charset="0"/>
                <a:cs typeface="Times New Roman" panose="02020603050405020304" pitchFamily="18" charset="0"/>
              </a:rPr>
              <a:t>deduplication in our design is achieved by interactions between data owners and the Cloud Service Provider (CSP), without participation of other trusted third parties or Key Management Cloud Service Providers. The security analysis shows that our KeyD ensures the confidentiality of data and security of convergent keys, and well protects the user ownership privacy at the same time. Experimental results demonstrate that the security of our scheme is not at the expense of the performance. For our future work, we will try to seek ways to protect the identity privacy of data owners, which is not considered in our scheme.</a:t>
            </a:r>
            <a:endParaRPr lang="en-US" sz="1800" kern="100" dirty="0">
              <a:effectLst/>
              <a:latin typeface="Century Gothic "/>
              <a:ea typeface="Aptos" panose="020B0004020202020204" pitchFamily="34" charset="0"/>
              <a:cs typeface="Times New Roman" panose="02020603050405020304" pitchFamily="18" charset="0"/>
            </a:endParaRPr>
          </a:p>
        </p:txBody>
      </p:sp>
    </p:spTree>
    <p:extLst>
      <p:ext uri="{BB962C8B-B14F-4D97-AF65-F5344CB8AC3E}">
        <p14:creationId xmlns="" xmlns:p14="http://schemas.microsoft.com/office/powerpoint/2010/main" val="368823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CADF2543-1B6F-4FBC-A7AF-53A0430E0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AA0D2462-A38D-851A-9DCA-AAA4334B0A63}"/>
              </a:ext>
            </a:extLst>
          </p:cNvPr>
          <p:cNvSpPr txBox="1"/>
          <p:nvPr/>
        </p:nvSpPr>
        <p:spPr>
          <a:xfrm>
            <a:off x="684212" y="485244"/>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solidFill>
                  <a:schemeClr val="tx2">
                    <a:lumMod val="75000"/>
                  </a:schemeClr>
                </a:solidFill>
                <a:latin typeface="+mj-lt"/>
                <a:ea typeface="+mj-ea"/>
                <a:cs typeface="+mj-cs"/>
              </a:rPr>
              <a:t>Abstract</a:t>
            </a:r>
          </a:p>
        </p:txBody>
      </p:sp>
      <p:grpSp>
        <p:nvGrpSpPr>
          <p:cNvPr id="16" name="Group 15">
            <a:extLst>
              <a:ext uri="{FF2B5EF4-FFF2-40B4-BE49-F238E27FC236}">
                <a16:creationId xmlns="" xmlns:a16="http://schemas.microsoft.com/office/drawing/2014/main" id="{A80A6E81-6B71-43DF-877B-E964A9A4CB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 xmlns:a16="http://schemas.microsoft.com/office/drawing/2014/main" id="{4E35C3AD-357F-4004-A3F3-2D4EAF34A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337B6032-0A70-4F26-A9A3-B4D60DF1181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 xmlns:a16="http://schemas.microsoft.com/office/drawing/2014/main" id="{DE192CE3-3DD1-448F-93BE-42983DA0D5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 xmlns:a16="http://schemas.microsoft.com/office/drawing/2014/main" id="{E6D3DA09-5C72-4562-BEDE-1937DF87E8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 xmlns:a16="http://schemas.microsoft.com/office/drawing/2014/main" id="{D6ACA7CA-2A20-49D7-9053-E076463D79A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TextBox 8">
            <a:extLst>
              <a:ext uri="{FF2B5EF4-FFF2-40B4-BE49-F238E27FC236}">
                <a16:creationId xmlns="" xmlns:a16="http://schemas.microsoft.com/office/drawing/2014/main" id="{26C96F41-1242-A551-5B2A-7A76CD1E2CC9}"/>
              </a:ext>
            </a:extLst>
          </p:cNvPr>
          <p:cNvSpPr txBox="1"/>
          <p:nvPr/>
        </p:nvSpPr>
        <p:spPr>
          <a:xfrm>
            <a:off x="457200" y="1747521"/>
            <a:ext cx="11450320" cy="4511040"/>
          </a:xfrm>
          <a:prstGeom prst="rect">
            <a:avLst/>
          </a:prstGeom>
        </p:spPr>
        <p:txBody>
          <a:bodyPr vert="horz" lIns="91440" tIns="45720" rIns="91440" bIns="45720" rtlCol="0" anchor="ctr">
            <a:normAutofit/>
          </a:bodyPr>
          <a:lstStyle/>
          <a:p>
            <a:pPr marL="336550" marR="869315">
              <a:lnSpc>
                <a:spcPct val="150000"/>
              </a:lnSpc>
              <a:spcBef>
                <a:spcPct val="20000"/>
              </a:spcBef>
              <a:spcAft>
                <a:spcPts val="600"/>
              </a:spcAft>
              <a:buClr>
                <a:schemeClr val="tx1"/>
              </a:buClr>
              <a:buSzPct val="80000"/>
              <a:tabLst>
                <a:tab pos="5772150" algn="l"/>
                <a:tab pos="5829300" algn="l"/>
              </a:tabLst>
            </a:pPr>
            <a:r>
              <a:rPr lang="en-US" dirty="0"/>
              <a:t>Deduplication, which can save storage cost by enabling us to store only one copy of identical data, becomes unprecedentedly significant with the dramatic increase in data stored in the cloud. For the purpose of ensuring data confidentiality, they are usually encrypted before outsourced. Traditional encryption will inevitably result in multiple different ciphertexts produced from the same plaintext by different users’ secret keys, which hinders data deduplication. Convergent encryption makes deduplication possible since it naturally encrypts the same plaintexts into the same ciphertexts. One attendant problem is how to reliably and effectively manage a huge number of convergent keys. Several deduplication schemes have been proposed to deal with the convergent key management problem.</a:t>
            </a:r>
          </a:p>
        </p:txBody>
      </p:sp>
    </p:spTree>
    <p:extLst>
      <p:ext uri="{BB962C8B-B14F-4D97-AF65-F5344CB8AC3E}">
        <p14:creationId xmlns="" xmlns:p14="http://schemas.microsoft.com/office/powerpoint/2010/main" val="261942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 xmlns:a16="http://schemas.microsoft.com/office/drawing/2014/main" id="{FEB90296-CFE0-401D-9CA3-32966EC4F01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08C9B4EE-7611-4ED9-B356-7BDD377C39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4A4F266A-F2F7-47CD-8BBC-E3777E982FD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20D69C80-8919-4A32-B897-F2A21F94057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 xmlns:a16="http://schemas.microsoft.com/office/drawing/2014/main" id="{F427B072-CC5B-481B-9719-8CD4C54444B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 xmlns:a16="http://schemas.microsoft.com/office/drawing/2014/main" id="{19B315F0-2F2E-4749-9C08-6F2B59723F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035A481B-C639-4892-B0EF-4D8373A9B0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052BD58B-6284-459E-9FF4-A97F3A5690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7" name="Group 26">
            <a:extLst>
              <a:ext uri="{FF2B5EF4-FFF2-40B4-BE49-F238E27FC236}">
                <a16:creationId xmlns="" xmlns:a16="http://schemas.microsoft.com/office/drawing/2014/main" id="{E1911703-8F76-418B-A5BE-312E5FF9886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3449715"/>
            <a:ext cx="2981858" cy="3208867"/>
            <a:chOff x="9206969" y="2963333"/>
            <a:chExt cx="2981858" cy="3208867"/>
          </a:xfrm>
        </p:grpSpPr>
        <p:cxnSp>
          <p:nvCxnSpPr>
            <p:cNvPr id="28" name="Straight Connector 27">
              <a:extLst>
                <a:ext uri="{FF2B5EF4-FFF2-40B4-BE49-F238E27FC236}">
                  <a16:creationId xmlns="" xmlns:a16="http://schemas.microsoft.com/office/drawing/2014/main" id="{683E51D0-80D2-4A0E-BC33-FC2854416DA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 xmlns:a16="http://schemas.microsoft.com/office/drawing/2014/main" id="{66DDC556-F181-4330-9D5E-06CD9B5F75F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 xmlns:a16="http://schemas.microsoft.com/office/drawing/2014/main" id="{41744895-D69C-4B43-BBB6-644C78E5722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4547E019-B61B-46EA-8987-B3A661CFBBC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 xmlns:a16="http://schemas.microsoft.com/office/drawing/2014/main" id="{5A95601E-850C-471E-B37C-61C13AB1C1E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Rectangle 5">
            <a:extLst>
              <a:ext uri="{FF2B5EF4-FFF2-40B4-BE49-F238E27FC236}">
                <a16:creationId xmlns="" xmlns:a16="http://schemas.microsoft.com/office/drawing/2014/main" id="{0170F038-4140-DE16-EE1E-72001F8A7A4D}"/>
              </a:ext>
            </a:extLst>
          </p:cNvPr>
          <p:cNvSpPr/>
          <p:nvPr/>
        </p:nvSpPr>
        <p:spPr>
          <a:xfrm>
            <a:off x="5116738" y="685798"/>
            <a:ext cx="6159273" cy="4495801"/>
          </a:xfrm>
          <a:prstGeom prst="rect">
            <a:avLst/>
          </a:prstGeom>
          <a:scene3d>
            <a:camera prst="orthographicFront">
              <a:rot lat="0" lon="0" rev="0"/>
            </a:camera>
            <a:lightRig rig="contrasting" dir="t">
              <a:rot lat="0" lon="0" rev="1500000"/>
            </a:lightRig>
          </a:scene3d>
        </p:spPr>
        <p:txBody>
          <a:bodyPr vert="horz" lIns="91440" tIns="45720" rIns="91440" bIns="45720" rtlCol="0" anchor="ctr">
            <a:normAutofit/>
          </a:bodyPr>
          <a:lstStyle/>
          <a:p>
            <a:pPr>
              <a:spcBef>
                <a:spcPct val="0"/>
              </a:spcBef>
              <a:spcAft>
                <a:spcPts val="600"/>
              </a:spcAft>
            </a:pPr>
            <a:r>
              <a:rPr lang="en-US" sz="4800" b="1" cap="all" spc="0">
                <a:ln w="3175" cmpd="sng">
                  <a:noFill/>
                </a:ln>
                <a:latin typeface="+mj-lt"/>
                <a:ea typeface="+mj-ea"/>
                <a:cs typeface="+mj-cs"/>
              </a:rPr>
              <a:t>Thank you</a:t>
            </a:r>
          </a:p>
        </p:txBody>
      </p:sp>
    </p:spTree>
    <p:extLst>
      <p:ext uri="{BB962C8B-B14F-4D97-AF65-F5344CB8AC3E}">
        <p14:creationId xmlns="" xmlns:p14="http://schemas.microsoft.com/office/powerpoint/2010/main" val="428889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CADF2543-1B6F-4FBC-A7AF-53A0430E0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A80A6E81-6B71-43DF-877B-E964A9A4CB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4E35C3AD-357F-4004-A3F3-2D4EAF34A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337B6032-0A70-4F26-A9A3-B4D60DF1181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DE192CE3-3DD1-448F-93BE-42983DA0D5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E6D3DA09-5C72-4562-BEDE-1937DF87E8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D6ACA7CA-2A20-49D7-9053-E076463D79A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5A8CDE8F-C4A3-CD90-510F-F3A36D0604E3}"/>
              </a:ext>
            </a:extLst>
          </p:cNvPr>
          <p:cNvSpPr txBox="1"/>
          <p:nvPr/>
        </p:nvSpPr>
        <p:spPr>
          <a:xfrm>
            <a:off x="519620" y="214715"/>
            <a:ext cx="10588626" cy="2457704"/>
          </a:xfrm>
          <a:prstGeom prst="rect">
            <a:avLst/>
          </a:prstGeom>
        </p:spPr>
        <p:txBody>
          <a:bodyPr vert="horz" lIns="91440" tIns="45720" rIns="91440" bIns="45720" rtlCol="0" anchor="ctr">
            <a:normAutofit/>
          </a:bodyPr>
          <a:lstStyle/>
          <a:p>
            <a:pPr>
              <a:lnSpc>
                <a:spcPct val="150000"/>
              </a:lnSpc>
              <a:spcBef>
                <a:spcPct val="20000"/>
              </a:spcBef>
              <a:spcAft>
                <a:spcPts val="600"/>
              </a:spcAft>
              <a:buClr>
                <a:schemeClr val="tx1"/>
              </a:buClr>
              <a:buSzPct val="80000"/>
            </a:pPr>
            <a:r>
              <a:rPr lang="en-US" dirty="0"/>
              <a:t>However, they either need to introduce key management servers or require interaction between data owners. In this paper, we design a novel client-side deduplication protocol named </a:t>
            </a:r>
            <a:r>
              <a:rPr lang="en-US" dirty="0" err="1"/>
              <a:t>KeyD</a:t>
            </a:r>
            <a:r>
              <a:rPr lang="en-US" dirty="0"/>
              <a:t> without such an independent key management server by utilizing the identity-based broadcast encryption (IBBE) technique. Users only interact with the cloud service provider (CSP) during the process of data upload and download.</a:t>
            </a:r>
          </a:p>
        </p:txBody>
      </p:sp>
    </p:spTree>
    <p:extLst>
      <p:ext uri="{BB962C8B-B14F-4D97-AF65-F5344CB8AC3E}">
        <p14:creationId xmlns="" xmlns:p14="http://schemas.microsoft.com/office/powerpoint/2010/main" val="51796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CADF2543-1B6F-4FBC-A7AF-53A0430E0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5FED82AB-45E8-8793-F8A0-822D2292518D}"/>
              </a:ext>
            </a:extLst>
          </p:cNvPr>
          <p:cNvSpPr txBox="1"/>
          <p:nvPr/>
        </p:nvSpPr>
        <p:spPr>
          <a:xfrm>
            <a:off x="684212" y="485244"/>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solidFill>
                  <a:schemeClr val="tx2">
                    <a:lumMod val="75000"/>
                  </a:schemeClr>
                </a:solidFill>
                <a:latin typeface="+mj-lt"/>
                <a:ea typeface="+mj-ea"/>
                <a:cs typeface="+mj-cs"/>
              </a:rPr>
              <a:t>Existing</a:t>
            </a:r>
            <a:r>
              <a:rPr lang="en-US" sz="3600" cap="all" dirty="0">
                <a:ln w="3175" cmpd="sng">
                  <a:noFill/>
                </a:ln>
                <a:latin typeface="+mj-lt"/>
                <a:ea typeface="+mj-ea"/>
                <a:cs typeface="+mj-cs"/>
              </a:rPr>
              <a:t> </a:t>
            </a:r>
            <a:r>
              <a:rPr lang="en-US" sz="3600" cap="all" dirty="0">
                <a:ln w="3175" cmpd="sng">
                  <a:noFill/>
                </a:ln>
                <a:solidFill>
                  <a:schemeClr val="tx2">
                    <a:lumMod val="75000"/>
                  </a:schemeClr>
                </a:solidFill>
                <a:latin typeface="+mj-lt"/>
                <a:ea typeface="+mj-ea"/>
                <a:cs typeface="+mj-cs"/>
              </a:rPr>
              <a:t>System</a:t>
            </a:r>
          </a:p>
        </p:txBody>
      </p:sp>
      <p:grpSp>
        <p:nvGrpSpPr>
          <p:cNvPr id="12" name="Group 11">
            <a:extLst>
              <a:ext uri="{FF2B5EF4-FFF2-40B4-BE49-F238E27FC236}">
                <a16:creationId xmlns="" xmlns:a16="http://schemas.microsoft.com/office/drawing/2014/main" id="{A80A6E81-6B71-43DF-877B-E964A9A4CB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4E35C3AD-357F-4004-A3F3-2D4EAF34A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337B6032-0A70-4F26-A9A3-B4D60DF1181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DE192CE3-3DD1-448F-93BE-42983DA0D5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E6D3DA09-5C72-4562-BEDE-1937DF87E8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D6ACA7CA-2A20-49D7-9053-E076463D79A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06DBD50A-3E5A-6789-3A1D-C4E4A4CD2302}"/>
              </a:ext>
            </a:extLst>
          </p:cNvPr>
          <p:cNvSpPr txBox="1"/>
          <p:nvPr/>
        </p:nvSpPr>
        <p:spPr>
          <a:xfrm>
            <a:off x="256032" y="1676401"/>
            <a:ext cx="11777472" cy="4971288"/>
          </a:xfrm>
          <a:prstGeom prst="rect">
            <a:avLst/>
          </a:prstGeom>
        </p:spPr>
        <p:txBody>
          <a:bodyPr vert="horz" lIns="91440" tIns="45720" rIns="91440" bIns="45720" rtlCol="0" anchor="ctr">
            <a:normAutofit lnSpcReduction="10000"/>
          </a:bodyPr>
          <a:lstStyle/>
          <a:p>
            <a:pPr marL="285750" indent="-285750">
              <a:lnSpc>
                <a:spcPct val="170000"/>
              </a:lnSpc>
              <a:spcBef>
                <a:spcPct val="20000"/>
              </a:spcBef>
              <a:spcAft>
                <a:spcPts val="600"/>
              </a:spcAft>
              <a:buClr>
                <a:schemeClr val="tx1"/>
              </a:buClr>
              <a:buSzPct val="80000"/>
              <a:buFont typeface="Arial" panose="020B0604020202020204" pitchFamily="34" charset="0"/>
              <a:buChar char="•"/>
            </a:pPr>
            <a:r>
              <a:rPr lang="en-US" sz="1700" dirty="0"/>
              <a:t> It employs the Ramp secret sharing scheme (RSSS) to construct secret shares for the convergent keys and distribute them across multiple independent Key Management Cloud Service Providers (KMCSPs). To recover data copies, a user must access a minimum number of key servers through authentication and obtain the secret shares to reconstruct the convergent keys. The premise of the scheme security is that the number of colluded KM-CSPs is not more than a predefined threshold, such that a convergent key cannot be guessed by the colluded KM-CSPs.  </a:t>
            </a:r>
          </a:p>
          <a:p>
            <a:pPr marL="285750" indent="-285750">
              <a:lnSpc>
                <a:spcPct val="170000"/>
              </a:lnSpc>
              <a:spcBef>
                <a:spcPct val="20000"/>
              </a:spcBef>
              <a:spcAft>
                <a:spcPts val="600"/>
              </a:spcAft>
              <a:buClr>
                <a:schemeClr val="tx1"/>
              </a:buClr>
              <a:buSzPct val="80000"/>
              <a:buFont typeface="Arial" panose="020B0604020202020204" pitchFamily="34" charset="0"/>
              <a:buChar char="•"/>
            </a:pPr>
            <a:r>
              <a:rPr lang="en-US" sz="1700" dirty="0"/>
              <a:t>We propose a session-</a:t>
            </a:r>
            <a:r>
              <a:rPr lang="en-US" sz="1700" dirty="0" err="1"/>
              <a:t>keybased</a:t>
            </a:r>
            <a:r>
              <a:rPr lang="en-US" sz="1700" dirty="0"/>
              <a:t> convergent key management scheme and an improved version. A trustable gateway is needed to check the duplication and buffer the new data blocks for periodically uploading them to the cloud storage server (CSS). As far as we know, there is no deduplication scheme that can effectively manage convergent keys, without the aid of additional independent key management servers or other trusted parties like Gateway. </a:t>
            </a:r>
          </a:p>
        </p:txBody>
      </p:sp>
    </p:spTree>
    <p:extLst>
      <p:ext uri="{BB962C8B-B14F-4D97-AF65-F5344CB8AC3E}">
        <p14:creationId xmlns="" xmlns:p14="http://schemas.microsoft.com/office/powerpoint/2010/main" val="58573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CADF2543-1B6F-4FBC-A7AF-53A0430E0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1B077DCD-9E68-7A4B-4B97-B98EA792E72B}"/>
              </a:ext>
            </a:extLst>
          </p:cNvPr>
          <p:cNvSpPr txBox="1"/>
          <p:nvPr/>
        </p:nvSpPr>
        <p:spPr>
          <a:xfrm>
            <a:off x="684212" y="485244"/>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solidFill>
                  <a:schemeClr val="tx2">
                    <a:lumMod val="75000"/>
                  </a:schemeClr>
                </a:solidFill>
                <a:latin typeface="+mj-lt"/>
                <a:ea typeface="+mj-ea"/>
                <a:cs typeface="+mj-cs"/>
              </a:rPr>
              <a:t>Disadvantages of existing System</a:t>
            </a:r>
          </a:p>
        </p:txBody>
      </p:sp>
      <p:grpSp>
        <p:nvGrpSpPr>
          <p:cNvPr id="12" name="Group 11">
            <a:extLst>
              <a:ext uri="{FF2B5EF4-FFF2-40B4-BE49-F238E27FC236}">
                <a16:creationId xmlns="" xmlns:a16="http://schemas.microsoft.com/office/drawing/2014/main" id="{A80A6E81-6B71-43DF-877B-E964A9A4CB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4E35C3AD-357F-4004-A3F3-2D4EAF34A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337B6032-0A70-4F26-A9A3-B4D60DF1181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DE192CE3-3DD1-448F-93BE-42983DA0D5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E6D3DA09-5C72-4562-BEDE-1937DF87E8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D6ACA7CA-2A20-49D7-9053-E076463D79A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B565F550-C27A-D6C8-3D57-CCCB2B235FAD}"/>
              </a:ext>
            </a:extLst>
          </p:cNvPr>
          <p:cNvSpPr txBox="1"/>
          <p:nvPr/>
        </p:nvSpPr>
        <p:spPr>
          <a:xfrm>
            <a:off x="292608" y="1417320"/>
            <a:ext cx="11814048" cy="5257801"/>
          </a:xfrm>
          <a:prstGeom prst="rect">
            <a:avLst/>
          </a:prstGeom>
        </p:spPr>
        <p:txBody>
          <a:bodyPr vert="horz" lIns="91440" tIns="45720" rIns="91440" bIns="45720" rtlCol="0" anchor="ctr">
            <a:normAutofit/>
          </a:bodyPr>
          <a:lstStyle/>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Storing convergent keys locally is quite a heavy burden for users, but encrypting them with different master keys and outsourcing them will lead to the duplication of encrypted convergent keys on the server side. </a:t>
            </a:r>
          </a:p>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Involves complex interactions between clients for key sharing, which violates the ownership privacy during the data deduplication. Therefore, designing a secure and effective client-side deduplication scheme without other independent servers or trusted third parties is still an open problem.</a:t>
            </a:r>
          </a:p>
        </p:txBody>
      </p:sp>
    </p:spTree>
    <p:extLst>
      <p:ext uri="{BB962C8B-B14F-4D97-AF65-F5344CB8AC3E}">
        <p14:creationId xmlns="" xmlns:p14="http://schemas.microsoft.com/office/powerpoint/2010/main" val="87940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CADF2543-1B6F-4FBC-A7AF-53A0430E0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19C5FA18-00DC-E3F0-9F07-9448E33315B5}"/>
              </a:ext>
            </a:extLst>
          </p:cNvPr>
          <p:cNvSpPr txBox="1"/>
          <p:nvPr/>
        </p:nvSpPr>
        <p:spPr>
          <a:xfrm>
            <a:off x="684212" y="485244"/>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solidFill>
                  <a:schemeClr val="tx2">
                    <a:lumMod val="75000"/>
                  </a:schemeClr>
                </a:solidFill>
                <a:latin typeface="+mj-lt"/>
                <a:ea typeface="+mj-ea"/>
                <a:cs typeface="+mj-cs"/>
              </a:rPr>
              <a:t>Proposed System</a:t>
            </a:r>
          </a:p>
        </p:txBody>
      </p:sp>
      <p:grpSp>
        <p:nvGrpSpPr>
          <p:cNvPr id="12" name="Group 11">
            <a:extLst>
              <a:ext uri="{FF2B5EF4-FFF2-40B4-BE49-F238E27FC236}">
                <a16:creationId xmlns="" xmlns:a16="http://schemas.microsoft.com/office/drawing/2014/main" id="{A80A6E81-6B71-43DF-877B-E964A9A4CB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4E35C3AD-357F-4004-A3F3-2D4EAF34A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337B6032-0A70-4F26-A9A3-B4D60DF1181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DE192CE3-3DD1-448F-93BE-42983DA0D5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E6D3DA09-5C72-4562-BEDE-1937DF87E8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D6ACA7CA-2A20-49D7-9053-E076463D79A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F967F028-F15C-6ED1-096B-EF1A216FF13B}"/>
              </a:ext>
            </a:extLst>
          </p:cNvPr>
          <p:cNvSpPr txBox="1"/>
          <p:nvPr/>
        </p:nvSpPr>
        <p:spPr>
          <a:xfrm>
            <a:off x="406400" y="1656080"/>
            <a:ext cx="11663680" cy="4958079"/>
          </a:xfrm>
          <a:prstGeom prst="rect">
            <a:avLst/>
          </a:prstGeom>
        </p:spPr>
        <p:txBody>
          <a:bodyPr vert="horz" lIns="91440" tIns="45720" rIns="91440" bIns="45720" rtlCol="0" anchor="ctr">
            <a:normAutofit/>
          </a:bodyPr>
          <a:lstStyle/>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In this paper, we construct a secure deduplication scheme to manage convergent keys. We propose a novel client-side deduplication scheme. Specifically, we make a combination of convergent encryption (CE) and ID-based broadcast encryption (IBBE) to achieve secure and efficient convergent key management, without introducing any other independent key management servers or trusted third parties. Security analysis demonstrates that our scheme ensures the confidentiality of data files and the security of convergent keys.</a:t>
            </a:r>
          </a:p>
        </p:txBody>
      </p:sp>
    </p:spTree>
    <p:extLst>
      <p:ext uri="{BB962C8B-B14F-4D97-AF65-F5344CB8AC3E}">
        <p14:creationId xmlns="" xmlns:p14="http://schemas.microsoft.com/office/powerpoint/2010/main" val="325832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CADF2543-1B6F-4FBC-A7AF-53A0430E05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14DC682B-6AF4-B824-6ABA-31594E892586}"/>
              </a:ext>
            </a:extLst>
          </p:cNvPr>
          <p:cNvSpPr txBox="1"/>
          <p:nvPr/>
        </p:nvSpPr>
        <p:spPr>
          <a:xfrm>
            <a:off x="684212" y="485244"/>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solidFill>
                  <a:schemeClr val="tx2">
                    <a:lumMod val="75000"/>
                  </a:schemeClr>
                </a:solidFill>
                <a:latin typeface="+mj-lt"/>
                <a:ea typeface="+mj-ea"/>
                <a:cs typeface="+mj-cs"/>
              </a:rPr>
              <a:t>Advantages of Proposed System</a:t>
            </a:r>
          </a:p>
        </p:txBody>
      </p:sp>
      <p:grpSp>
        <p:nvGrpSpPr>
          <p:cNvPr id="12" name="Group 11">
            <a:extLst>
              <a:ext uri="{FF2B5EF4-FFF2-40B4-BE49-F238E27FC236}">
                <a16:creationId xmlns="" xmlns:a16="http://schemas.microsoft.com/office/drawing/2014/main" id="{A80A6E81-6B71-43DF-877B-E964A9A4CB6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 xmlns:a16="http://schemas.microsoft.com/office/drawing/2014/main" id="{4E35C3AD-357F-4004-A3F3-2D4EAF34A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337B6032-0A70-4F26-A9A3-B4D60DF1181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DE192CE3-3DD1-448F-93BE-42983DA0D5A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E6D3DA09-5C72-4562-BEDE-1937DF87E8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D6ACA7CA-2A20-49D7-9053-E076463D79A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 xmlns:a16="http://schemas.microsoft.com/office/drawing/2014/main" id="{5909555C-8998-08F7-AD34-FB69336D8CA6}"/>
              </a:ext>
            </a:extLst>
          </p:cNvPr>
          <p:cNvSpPr txBox="1"/>
          <p:nvPr/>
        </p:nvSpPr>
        <p:spPr>
          <a:xfrm>
            <a:off x="557784" y="1920241"/>
            <a:ext cx="11128248" cy="4672584"/>
          </a:xfrm>
          <a:prstGeom prst="rect">
            <a:avLst/>
          </a:prstGeom>
        </p:spPr>
        <p:txBody>
          <a:bodyPr vert="horz" lIns="91440" tIns="45720" rIns="91440" bIns="45720" rtlCol="0" anchor="ctr">
            <a:normAutofit/>
          </a:bodyPr>
          <a:lstStyle/>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A comprehensive performance comparison between </a:t>
            </a:r>
            <a:r>
              <a:rPr lang="en-US" dirty="0" err="1"/>
              <a:t>KeyD</a:t>
            </a:r>
            <a:r>
              <a:rPr lang="en-US" dirty="0"/>
              <a:t> and several present works is given, showing that our scheme makes a better tradeoff among the storage cost, communication overhead and computation overhead. </a:t>
            </a:r>
          </a:p>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Fully protected against outside attackers and the CSP. </a:t>
            </a:r>
          </a:p>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No Additional Independent Servers or Trusted Third Parties. </a:t>
            </a:r>
          </a:p>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Confidentiality of Data. </a:t>
            </a:r>
          </a:p>
          <a:p>
            <a:pPr marL="285750" indent="-285750">
              <a:lnSpc>
                <a:spcPct val="150000"/>
              </a:lnSpc>
              <a:spcBef>
                <a:spcPct val="20000"/>
              </a:spcBef>
              <a:spcAft>
                <a:spcPts val="600"/>
              </a:spcAft>
              <a:buClr>
                <a:schemeClr val="tx1"/>
              </a:buClr>
              <a:buSzPct val="80000"/>
              <a:buFont typeface="Arial" panose="020B0604020202020204" pitchFamily="34" charset="0"/>
              <a:buChar char="•"/>
            </a:pPr>
            <a:r>
              <a:rPr lang="en-US" dirty="0"/>
              <a:t>Semantic Security of Convergent Keys.</a:t>
            </a:r>
          </a:p>
        </p:txBody>
      </p:sp>
    </p:spTree>
    <p:extLst>
      <p:ext uri="{BB962C8B-B14F-4D97-AF65-F5344CB8AC3E}">
        <p14:creationId xmlns="" xmlns:p14="http://schemas.microsoft.com/office/powerpoint/2010/main" val="234169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F741DC6-3FA2-3834-0E60-61EA457917C6}"/>
              </a:ext>
            </a:extLst>
          </p:cNvPr>
          <p:cNvPicPr/>
          <p:nvPr/>
        </p:nvPicPr>
        <p:blipFill>
          <a:blip r:embed="rId2"/>
          <a:stretch>
            <a:fillRect/>
          </a:stretch>
        </p:blipFill>
        <p:spPr>
          <a:xfrm>
            <a:off x="1192703" y="1928495"/>
            <a:ext cx="9613842" cy="3724160"/>
          </a:xfrm>
          <a:prstGeom prst="rect">
            <a:avLst/>
          </a:prstGeom>
        </p:spPr>
      </p:pic>
      <p:sp>
        <p:nvSpPr>
          <p:cNvPr id="5" name="TextBox 4">
            <a:extLst>
              <a:ext uri="{FF2B5EF4-FFF2-40B4-BE49-F238E27FC236}">
                <a16:creationId xmlns="" xmlns:a16="http://schemas.microsoft.com/office/drawing/2014/main" id="{AC8A0137-D4D6-33AF-21EC-21B187E66383}"/>
              </a:ext>
            </a:extLst>
          </p:cNvPr>
          <p:cNvSpPr txBox="1"/>
          <p:nvPr/>
        </p:nvSpPr>
        <p:spPr>
          <a:xfrm>
            <a:off x="457199" y="628412"/>
            <a:ext cx="8913091" cy="584775"/>
          </a:xfrm>
          <a:prstGeom prst="rect">
            <a:avLst/>
          </a:prstGeom>
          <a:noFill/>
        </p:spPr>
        <p:txBody>
          <a:bodyPr wrap="square" rtlCol="0">
            <a:spAutoFit/>
          </a:bodyPr>
          <a:lstStyle/>
          <a:p>
            <a:r>
              <a:rPr lang="en-US" sz="3200" dirty="0">
                <a:solidFill>
                  <a:schemeClr val="accent1">
                    <a:lumMod val="75000"/>
                  </a:schemeClr>
                </a:solidFill>
              </a:rPr>
              <a:t>System Architecture</a:t>
            </a:r>
            <a:endParaRPr lang="en-US" sz="3200" kern="1200" dirty="0">
              <a:solidFill>
                <a:schemeClr val="accent1">
                  <a:lumMod val="75000"/>
                </a:schemeClr>
              </a:solidFill>
              <a:latin typeface="+mn-lt"/>
              <a:ea typeface="+mn-ea"/>
              <a:cs typeface="+mn-cs"/>
            </a:endParaRPr>
          </a:p>
        </p:txBody>
      </p:sp>
    </p:spTree>
    <p:extLst>
      <p:ext uri="{BB962C8B-B14F-4D97-AF65-F5344CB8AC3E}">
        <p14:creationId xmlns="" xmlns:p14="http://schemas.microsoft.com/office/powerpoint/2010/main" val="19929257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275</TotalTime>
  <Words>1098</Words>
  <Application>Microsoft Office PowerPoint</Application>
  <PresentationFormat>Custom</PresentationFormat>
  <Paragraphs>110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Slice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sairamareti@outlook.com</dc:creator>
  <cp:lastModifiedBy>DELL</cp:lastModifiedBy>
  <cp:revision>10</cp:revision>
  <dcterms:created xsi:type="dcterms:W3CDTF">2024-05-11T02:54:14Z</dcterms:created>
  <dcterms:modified xsi:type="dcterms:W3CDTF">2024-11-07T12:36:55Z</dcterms:modified>
</cp:coreProperties>
</file>