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943FAD-D35A-40C8-A2AE-F641DB4279E8}">
  <a:tblStyle styleId="{2B943FAD-D35A-40C8-A2AE-F641DB4279E8}"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ab1b4cb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8ab1b4cb4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ab1b4cb4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8ab1b4cb4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ab1b4cb4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8ab1b4cb49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0f1ae45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300f1ae45b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0f1ae45b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300f1ae45ba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0f1ae45b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00f1ae45b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0f1ae45ba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300f1ae45ba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durgamaruthi/ELECTIVE_RECOMMENDATION_SYSTEM.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75" y="1069101"/>
            <a:ext cx="10363200" cy="474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200"/>
              </a:spcBef>
              <a:spcAft>
                <a:spcPts val="0"/>
              </a:spcAft>
              <a:buClr>
                <a:schemeClr val="dk1"/>
              </a:buClr>
              <a:buSzPts val="1100"/>
              <a:buFont typeface="Arial"/>
              <a:buNone/>
            </a:pPr>
            <a:r>
              <a:rPr lang="en-US">
                <a:solidFill>
                  <a:schemeClr val="dk1"/>
                </a:solidFill>
                <a:highlight>
                  <a:srgbClr val="FFFFFF"/>
                </a:highlight>
                <a:latin typeface="Cambria"/>
                <a:ea typeface="Cambria"/>
                <a:cs typeface="Cambria"/>
                <a:sym typeface="Cambria"/>
              </a:rPr>
              <a:t>Elective Recommendation System</a:t>
            </a:r>
            <a:endParaRPr>
              <a:solidFill>
                <a:schemeClr val="dk1"/>
              </a:solidFill>
              <a:highlight>
                <a:srgbClr val="FFFFFF"/>
              </a:highlight>
              <a:latin typeface="Cambria"/>
              <a:ea typeface="Cambria"/>
              <a:cs typeface="Cambria"/>
              <a:sym typeface="Cambria"/>
            </a:endParaRPr>
          </a:p>
          <a:p>
            <a:pPr indent="0" lvl="0" marL="0" rtl="0" algn="ctr">
              <a:lnSpc>
                <a:spcPct val="100000"/>
              </a:lnSpc>
              <a:spcBef>
                <a:spcPts val="1200"/>
              </a:spcBef>
              <a:spcAft>
                <a:spcPts val="0"/>
              </a:spcAft>
              <a:buClr>
                <a:srgbClr val="17365D"/>
              </a:buClr>
              <a:buSzPts val="2800"/>
              <a:buFont typeface="Verdana"/>
              <a:buNone/>
            </a:pPr>
            <a:r>
              <a:t/>
            </a:r>
            <a:endParaRPr>
              <a:solidFill>
                <a:schemeClr val="dk1"/>
              </a:solidFill>
              <a:latin typeface="Cambria"/>
              <a:ea typeface="Cambria"/>
              <a:cs typeface="Cambria"/>
              <a:sym typeface="Cambria"/>
            </a:endParaRPr>
          </a:p>
        </p:txBody>
      </p:sp>
      <p:sp>
        <p:nvSpPr>
          <p:cNvPr id="88" name="Google Shape;88;p13"/>
          <p:cNvSpPr txBox="1"/>
          <p:nvPr>
            <p:ph idx="1" type="subTitle"/>
          </p:nvPr>
        </p:nvSpPr>
        <p:spPr>
          <a:xfrm>
            <a:off x="790469" y="2100770"/>
            <a:ext cx="3970500" cy="5523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rgbClr val="17365D"/>
              </a:buClr>
              <a:buSzPct val="61565"/>
              <a:buNone/>
            </a:pPr>
            <a:r>
              <a:rPr lang="en-US" sz="3248">
                <a:latin typeface="Cambria"/>
                <a:ea typeface="Cambria"/>
                <a:cs typeface="Cambria"/>
                <a:sym typeface="Cambria"/>
              </a:rPr>
              <a:t>Batch Number: ISR-G04</a:t>
            </a:r>
            <a:endParaRPr sz="3248">
              <a:latin typeface="Cambria"/>
              <a:ea typeface="Cambria"/>
              <a:cs typeface="Cambria"/>
              <a:sym typeface="Cambria"/>
            </a:endParaRPr>
          </a:p>
          <a:p>
            <a:pPr indent="0" lvl="0" marL="0" rtl="0" algn="l">
              <a:lnSpc>
                <a:spcPct val="100000"/>
              </a:lnSpc>
              <a:spcBef>
                <a:spcPts val="400"/>
              </a:spcBef>
              <a:spcAft>
                <a:spcPts val="0"/>
              </a:spcAft>
              <a:buClr>
                <a:srgbClr val="17365D"/>
              </a:buClr>
              <a:buSzPct val="100000"/>
              <a:buNone/>
            </a:pPr>
            <a:r>
              <a:t/>
            </a:r>
            <a:endParaRPr>
              <a:latin typeface="Cambria"/>
              <a:ea typeface="Cambria"/>
              <a:cs typeface="Cambria"/>
              <a:sym typeface="Cambria"/>
            </a:endParaRPr>
          </a:p>
        </p:txBody>
      </p:sp>
      <p:graphicFrame>
        <p:nvGraphicFramePr>
          <p:cNvPr id="89" name="Google Shape;89;p13"/>
          <p:cNvGraphicFramePr/>
          <p:nvPr/>
        </p:nvGraphicFramePr>
        <p:xfrm>
          <a:off x="573547" y="2513340"/>
          <a:ext cx="3000000" cy="3000000"/>
        </p:xfrm>
        <a:graphic>
          <a:graphicData uri="http://schemas.openxmlformats.org/drawingml/2006/table">
            <a:tbl>
              <a:tblPr bandRow="1" firstRow="1">
                <a:noFill/>
                <a:tableStyleId>{2B943FAD-D35A-40C8-A2AE-F641DB4279E8}</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b="1" lang="en-US"/>
                        <a:t>20211ISR0027</a:t>
                      </a:r>
                      <a:endParaRPr b="1"/>
                    </a:p>
                    <a:p>
                      <a:pPr indent="0" lvl="0" marL="0" marR="0" rtl="0" algn="ctr">
                        <a:lnSpc>
                          <a:spcPct val="100000"/>
                        </a:lnSpc>
                        <a:spcBef>
                          <a:spcPts val="0"/>
                        </a:spcBef>
                        <a:spcAft>
                          <a:spcPts val="0"/>
                        </a:spcAft>
                        <a:buClr>
                          <a:srgbClr val="000000"/>
                        </a:buClr>
                        <a:buSzPts val="1800"/>
                        <a:buFont typeface="Arial"/>
                        <a:buNone/>
                      </a:pPr>
                      <a:r>
                        <a:t/>
                      </a:r>
                      <a:endParaRPr b="1"/>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a:t>P.DURGA MARUTHI VARA PRASAD ( group leader) </a:t>
                      </a:r>
                      <a:endParaRPr b="1"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a:t>20211ISR0005</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a:t>ALLEN SAJI</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a:t>20211ISR0091</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a:t>FAIZAN NIZAMUDDIN</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marR="0" rtl="0" algn="ctr">
                        <a:lnSpc>
                          <a:spcPct val="100000"/>
                        </a:lnSpc>
                        <a:spcBef>
                          <a:spcPts val="0"/>
                        </a:spcBef>
                        <a:spcAft>
                          <a:spcPts val="0"/>
                        </a:spcAft>
                        <a:buClr>
                          <a:srgbClr val="000000"/>
                        </a:buClr>
                        <a:buSzPts val="1800"/>
                        <a:buFont typeface="Arial"/>
                        <a:buNone/>
                      </a:pPr>
                      <a:r>
                        <a:rPr lang="en-US"/>
                        <a:t>20211ISR0015</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a:t>SYED YUSUF HUSSAIN</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None/>
                      </a:pPr>
                      <a:r>
                        <a:rPr lang="en-US"/>
                        <a:t>20211ISR0065</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S NAYMAAN KHAN</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latin typeface="Cambria"/>
                <a:ea typeface="Cambria"/>
                <a:cs typeface="Cambria"/>
                <a:sym typeface="Cambria"/>
              </a:rPr>
              <a:t>Dr.</a:t>
            </a:r>
            <a:r>
              <a:rPr b="1" lang="en-US" sz="1700">
                <a:latin typeface="Cambria"/>
                <a:ea typeface="Cambria"/>
                <a:cs typeface="Cambria"/>
                <a:sym typeface="Cambria"/>
              </a:rPr>
              <a:t>Swati Sharma</a:t>
            </a:r>
            <a:endParaRPr b="0" i="0" sz="1400" u="none" cap="none" strike="noStrike">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91" name="Google Shape;91;p13"/>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PIP2001 Capstone Project</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Review-0</a:t>
            </a:r>
            <a:endParaRPr b="1" i="0" sz="2000" u="none" cap="none" strike="noStrike">
              <a:solidFill>
                <a:srgbClr val="17365D"/>
              </a:solidFill>
              <a:latin typeface="Cambria"/>
              <a:ea typeface="Cambria"/>
              <a:cs typeface="Cambria"/>
              <a:sym typeface="Cambria"/>
            </a:endParaRPr>
          </a:p>
        </p:txBody>
      </p:sp>
      <p:sp>
        <p:nvSpPr>
          <p:cNvPr id="92" name="Google Shape;92;p13"/>
          <p:cNvSpPr txBox="1"/>
          <p:nvPr/>
        </p:nvSpPr>
        <p:spPr>
          <a:xfrm>
            <a:off x="-28962" y="4916350"/>
            <a:ext cx="12249900"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a:t>
            </a:r>
            <a:r>
              <a:rPr b="1" lang="en-US" sz="2000">
                <a:solidFill>
                  <a:schemeClr val="dk1"/>
                </a:solidFill>
                <a:latin typeface="Cambria"/>
                <a:ea typeface="Cambria"/>
                <a:cs typeface="Cambria"/>
                <a:sym typeface="Cambria"/>
              </a:rPr>
              <a:t>Information S</a:t>
            </a:r>
            <a:r>
              <a:rPr b="1" lang="en-US" sz="2000">
                <a:solidFill>
                  <a:schemeClr val="dk1"/>
                </a:solidFill>
                <a:latin typeface="Cambria"/>
                <a:ea typeface="Cambria"/>
                <a:cs typeface="Cambria"/>
                <a:sym typeface="Cambria"/>
              </a:rPr>
              <a:t>cience And Engineering AI &amp; Robotics</a:t>
            </a:r>
            <a:endParaRPr>
              <a:solidFill>
                <a:schemeClr val="dk1"/>
              </a:solidFill>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HoD:</a:t>
            </a:r>
            <a:r>
              <a:rPr b="1" i="0" lang="en-US" sz="2000" u="none" cap="none" strike="noStrike">
                <a:highlight>
                  <a:schemeClr val="lt1"/>
                </a:highlight>
                <a:latin typeface="Cambria"/>
                <a:ea typeface="Cambria"/>
                <a:cs typeface="Cambria"/>
                <a:sym typeface="Cambria"/>
              </a:rPr>
              <a:t> </a:t>
            </a:r>
            <a:r>
              <a:rPr b="1" lang="en-US" sz="2000">
                <a:highlight>
                  <a:schemeClr val="lt1"/>
                </a:highlight>
                <a:latin typeface="Cambria"/>
                <a:ea typeface="Cambria"/>
                <a:cs typeface="Cambria"/>
                <a:sym typeface="Cambria"/>
              </a:rPr>
              <a:t>Dr.Zafar Ali Khan N</a:t>
            </a:r>
            <a:endParaRPr>
              <a:highlight>
                <a:schemeClr val="lt1"/>
              </a:highlight>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Project Coordinator: </a:t>
            </a:r>
            <a:r>
              <a:rPr b="1" lang="en-US" sz="2000">
                <a:latin typeface="Cambria"/>
                <a:ea typeface="Cambria"/>
                <a:cs typeface="Cambria"/>
                <a:sym typeface="Cambria"/>
              </a:rPr>
              <a:t>Dr.Swati Sharma</a:t>
            </a:r>
            <a:endParaRPr sz="2000"/>
          </a:p>
          <a:p>
            <a:pPr indent="0" lvl="0" marL="0" marR="0" rtl="0" algn="l">
              <a:lnSpc>
                <a:spcPct val="100000"/>
              </a:lnSpc>
              <a:spcBef>
                <a:spcPts val="0"/>
              </a:spcBef>
              <a:spcAft>
                <a:spcPts val="0"/>
              </a:spcAft>
              <a:buNone/>
            </a:pPr>
            <a:r>
              <a:rPr b="1" i="0" lang="en-US" sz="2000" u="none" cap="none" strike="noStrike">
                <a:solidFill>
                  <a:schemeClr val="accent1"/>
                </a:solidFill>
                <a:latin typeface="Cambria"/>
                <a:ea typeface="Cambria"/>
                <a:cs typeface="Cambria"/>
                <a:sym typeface="Cambria"/>
              </a:rPr>
              <a:t>Name of the School Project Coordinators: </a:t>
            </a:r>
            <a:r>
              <a:rPr b="1" i="0" lang="en-US" sz="2000" u="none" cap="none" strike="noStrike">
                <a:solidFill>
                  <a:schemeClr val="dk1"/>
                </a:solidFill>
                <a:latin typeface="Cambria"/>
                <a:ea typeface="Cambria"/>
                <a:cs typeface="Cambria"/>
                <a:sym typeface="Cambria"/>
              </a:rPr>
              <a:t>Dr. Sampath A K / Dr. Abdul Khadar A / Mr. Md Ziaur Rahman</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8" name="Google Shape;148;p22"/>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2100">
                <a:latin typeface="Cambria"/>
                <a:ea typeface="Cambria"/>
                <a:cs typeface="Cambria"/>
                <a:sym typeface="Cambria"/>
              </a:rPr>
              <a:t>At Presidency University, students face two major challenges in the elective selection process:</a:t>
            </a:r>
            <a:endParaRPr sz="2100">
              <a:latin typeface="Cambria"/>
              <a:ea typeface="Cambria"/>
              <a:cs typeface="Cambria"/>
              <a:sym typeface="Cambria"/>
            </a:endParaRPr>
          </a:p>
          <a:p>
            <a:pPr indent="-361950" lvl="0" marL="457200" rtl="0" algn="just">
              <a:lnSpc>
                <a:spcPct val="115000"/>
              </a:lnSpc>
              <a:spcBef>
                <a:spcPts val="1200"/>
              </a:spcBef>
              <a:spcAft>
                <a:spcPts val="0"/>
              </a:spcAft>
              <a:buSzPts val="2100"/>
              <a:buAutoNum type="arabicPeriod"/>
            </a:pPr>
            <a:r>
              <a:rPr b="1" lang="en-US" sz="2100">
                <a:latin typeface="Cambria"/>
                <a:ea typeface="Cambria"/>
                <a:cs typeface="Cambria"/>
                <a:sym typeface="Cambria"/>
              </a:rPr>
              <a:t>Unorganized Elective Recommendations</a:t>
            </a:r>
            <a:r>
              <a:rPr lang="en-US" sz="2100">
                <a:latin typeface="Cambria"/>
                <a:ea typeface="Cambria"/>
                <a:cs typeface="Cambria"/>
                <a:sym typeface="Cambria"/>
              </a:rPr>
              <a:t>: Students struggle to receive their preferred electives because the current system does not tailor recommendations based on their department, interests, or academic performance. This leads to confusion and dissatisfaction when students either don’t get their desired subjects or are placed in electives that are not well-suited to them.</a:t>
            </a:r>
            <a:endParaRPr sz="2100">
              <a:latin typeface="Cambria"/>
              <a:ea typeface="Cambria"/>
              <a:cs typeface="Cambria"/>
              <a:sym typeface="Cambria"/>
            </a:endParaRPr>
          </a:p>
          <a:p>
            <a:pPr indent="-361950" lvl="0" marL="457200" rtl="0" algn="just">
              <a:lnSpc>
                <a:spcPct val="115000"/>
              </a:lnSpc>
              <a:spcBef>
                <a:spcPts val="0"/>
              </a:spcBef>
              <a:spcAft>
                <a:spcPts val="0"/>
              </a:spcAft>
              <a:buSzPts val="2100"/>
              <a:buAutoNum type="arabicPeriod"/>
            </a:pPr>
            <a:r>
              <a:rPr b="1" lang="en-US" sz="2100">
                <a:latin typeface="Cambria"/>
                <a:ea typeface="Cambria"/>
                <a:cs typeface="Cambria"/>
                <a:sym typeface="Cambria"/>
              </a:rPr>
              <a:t>Inefficient Distribution of Students in Electives</a:t>
            </a:r>
            <a:r>
              <a:rPr lang="en-US" sz="2100">
                <a:latin typeface="Cambria"/>
                <a:ea typeface="Cambria"/>
                <a:cs typeface="Cambria"/>
                <a:sym typeface="Cambria"/>
              </a:rPr>
              <a:t>: HoDs are responsible for ensuring balanced student distribution across electives. Currently, this process is arbitrary, with HoDs often forced to assign students randomly. There is no mechanism to ensure that enough students are distributed across all electives, while avoiding overcrowding in popular courses.</a:t>
            </a:r>
            <a:endParaRPr sz="21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b="1" sz="21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54" name="Google Shape;154;p23"/>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200000"/>
              </a:lnSpc>
              <a:spcBef>
                <a:spcPts val="0"/>
              </a:spcBef>
              <a:spcAft>
                <a:spcPts val="0"/>
              </a:spcAft>
              <a:buClr>
                <a:schemeClr val="dk1"/>
              </a:buClr>
              <a:buSzPts val="2400"/>
              <a:buNone/>
            </a:pPr>
            <a:r>
              <a:rPr lang="en-US" sz="2000">
                <a:latin typeface="Cambria"/>
                <a:ea typeface="Cambria"/>
                <a:cs typeface="Cambria"/>
                <a:sym typeface="Cambria"/>
              </a:rPr>
              <a:t>The proposed </a:t>
            </a:r>
            <a:r>
              <a:rPr b="1" lang="en-US" sz="2000">
                <a:latin typeface="Cambria"/>
                <a:ea typeface="Cambria"/>
                <a:cs typeface="Cambria"/>
                <a:sym typeface="Cambria"/>
              </a:rPr>
              <a:t>Elective Recommendation System</a:t>
            </a:r>
            <a:r>
              <a:rPr lang="en-US" sz="2000">
                <a:latin typeface="Cambria"/>
                <a:ea typeface="Cambria"/>
                <a:cs typeface="Cambria"/>
                <a:sym typeface="Cambria"/>
              </a:rPr>
              <a:t> will solve these problems by offering a recommendation engine for both </a:t>
            </a:r>
            <a:r>
              <a:rPr b="1" lang="en-US" sz="2000">
                <a:latin typeface="Cambria"/>
                <a:ea typeface="Cambria"/>
                <a:cs typeface="Cambria"/>
                <a:sym typeface="Cambria"/>
              </a:rPr>
              <a:t>students</a:t>
            </a:r>
            <a:r>
              <a:rPr lang="en-US" sz="2000">
                <a:latin typeface="Cambria"/>
                <a:ea typeface="Cambria"/>
                <a:cs typeface="Cambria"/>
                <a:sym typeface="Cambria"/>
              </a:rPr>
              <a:t> and </a:t>
            </a:r>
            <a:r>
              <a:rPr b="1" lang="en-US" sz="2000">
                <a:latin typeface="Cambria"/>
                <a:ea typeface="Cambria"/>
                <a:cs typeface="Cambria"/>
                <a:sym typeface="Cambria"/>
              </a:rPr>
              <a:t>HoDs</a:t>
            </a:r>
            <a:r>
              <a:rPr lang="en-US" sz="2000">
                <a:latin typeface="Cambria"/>
                <a:ea typeface="Cambria"/>
                <a:cs typeface="Cambria"/>
                <a:sym typeface="Cambria"/>
              </a:rPr>
              <a:t>. For students, the system will recommend electives based on their academic profiles, preferences, and departmental needs. For HoDs, the system will monitor elective enrollments in real time, ensuring a balanced distribution without manual intervention. If certain electives become overcrowded, the system will dynamically recommend alternatives to students, ensuring optimal distribution.</a:t>
            </a:r>
            <a:endParaRPr sz="20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60" name="Google Shape;160;p24"/>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lnSpcReduction="10000"/>
          </a:bodyPr>
          <a:lstStyle/>
          <a:p>
            <a:pPr indent="-190500" lvl="0" marL="342900" rtl="0" algn="just">
              <a:lnSpc>
                <a:spcPct val="200000"/>
              </a:lnSpc>
              <a:spcBef>
                <a:spcPts val="0"/>
              </a:spcBef>
              <a:spcAft>
                <a:spcPts val="0"/>
              </a:spcAft>
              <a:buClr>
                <a:schemeClr val="dk1"/>
              </a:buClr>
              <a:buSzPts val="2400"/>
              <a:buNone/>
            </a:pPr>
            <a:r>
              <a:rPr lang="en-US" sz="2000">
                <a:latin typeface="Cambria"/>
                <a:ea typeface="Cambria"/>
                <a:cs typeface="Cambria"/>
                <a:sym typeface="Cambria"/>
              </a:rPr>
              <a:t>The </a:t>
            </a:r>
            <a:r>
              <a:rPr b="1" lang="en-US" sz="2000">
                <a:latin typeface="Cambria"/>
                <a:ea typeface="Cambria"/>
                <a:cs typeface="Cambria"/>
                <a:sym typeface="Cambria"/>
              </a:rPr>
              <a:t>Elective Recommendation System</a:t>
            </a:r>
            <a:r>
              <a:rPr lang="en-US" sz="2000">
                <a:latin typeface="Cambria"/>
                <a:ea typeface="Cambria"/>
                <a:cs typeface="Cambria"/>
                <a:sym typeface="Cambria"/>
              </a:rPr>
              <a:t> must solve two interconnected problems:</a:t>
            </a:r>
            <a:endParaRPr sz="20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b="1" lang="en-US" sz="2000">
                <a:latin typeface="Cambria"/>
                <a:ea typeface="Cambria"/>
                <a:cs typeface="Cambria"/>
                <a:sym typeface="Cambria"/>
              </a:rPr>
              <a:t>Student Elective Choice</a:t>
            </a:r>
            <a:r>
              <a:rPr lang="en-US" sz="2000">
                <a:latin typeface="Cambria"/>
                <a:ea typeface="Cambria"/>
                <a:cs typeface="Cambria"/>
                <a:sym typeface="Cambria"/>
              </a:rPr>
              <a:t>:</a:t>
            </a:r>
            <a:endParaRPr sz="2000">
              <a:latin typeface="Cambria"/>
              <a:ea typeface="Cambria"/>
              <a:cs typeface="Cambria"/>
              <a:sym typeface="Cambria"/>
            </a:endParaRPr>
          </a:p>
          <a:p>
            <a:pPr indent="-355600" lvl="0" marL="457200" rtl="0" algn="just">
              <a:lnSpc>
                <a:spcPct val="115000"/>
              </a:lnSpc>
              <a:spcBef>
                <a:spcPts val="1200"/>
              </a:spcBef>
              <a:spcAft>
                <a:spcPts val="0"/>
              </a:spcAft>
              <a:buSzPts val="2000"/>
              <a:buChar char="●"/>
            </a:pPr>
            <a:r>
              <a:rPr b="1" lang="en-US" sz="2000">
                <a:latin typeface="Cambria"/>
                <a:ea typeface="Cambria"/>
                <a:cs typeface="Cambria"/>
                <a:sym typeface="Cambria"/>
              </a:rPr>
              <a:t>Why it’s a problem</a:t>
            </a:r>
            <a:r>
              <a:rPr lang="en-US" sz="2000">
                <a:latin typeface="Cambria"/>
                <a:ea typeface="Cambria"/>
                <a:cs typeface="Cambria"/>
                <a:sym typeface="Cambria"/>
              </a:rPr>
              <a:t>: The current list of elective options is not personalized for each student. The recommendations are not based on student preferences, academic needs, or the department they belong to. This leads to confusion when students either cannot enroll in their preferred subjects or when they realize their friends are in different classes, which decreases their engagement.</a:t>
            </a:r>
            <a:endParaRPr sz="2000">
              <a:latin typeface="Cambria"/>
              <a:ea typeface="Cambria"/>
              <a:cs typeface="Cambria"/>
              <a:sym typeface="Cambria"/>
            </a:endParaRPr>
          </a:p>
          <a:p>
            <a:pPr indent="-355600" lvl="0" marL="457200" rtl="0" algn="just">
              <a:lnSpc>
                <a:spcPct val="115000"/>
              </a:lnSpc>
              <a:spcBef>
                <a:spcPts val="0"/>
              </a:spcBef>
              <a:spcAft>
                <a:spcPts val="0"/>
              </a:spcAft>
              <a:buSzPts val="2000"/>
              <a:buChar char="●"/>
            </a:pPr>
            <a:r>
              <a:rPr b="1" lang="en-US" sz="2000">
                <a:latin typeface="Cambria"/>
                <a:ea typeface="Cambria"/>
                <a:cs typeface="Cambria"/>
                <a:sym typeface="Cambria"/>
              </a:rPr>
              <a:t>Solution</a:t>
            </a:r>
            <a:r>
              <a:rPr lang="en-US" sz="2000">
                <a:latin typeface="Cambria"/>
                <a:ea typeface="Cambria"/>
                <a:cs typeface="Cambria"/>
                <a:sym typeface="Cambria"/>
              </a:rPr>
              <a:t>: The system will offer personalized recommendations using AI/ML techniques. It will track the student’s preferences, department, and past academic performance to recommend the best available electives that match their profile. The system will also ensure that students know which electives are available and prevent them from enrolling in full courses.</a:t>
            </a:r>
            <a:endParaRPr sz="20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sz="11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66" name="Google Shape;166;p25"/>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200">
                <a:latin typeface="Cambria"/>
                <a:ea typeface="Cambria"/>
                <a:cs typeface="Cambria"/>
                <a:sym typeface="Cambria"/>
              </a:rPr>
              <a:t>HoD's Monitoring and Distribution</a:t>
            </a:r>
            <a:r>
              <a:rPr lang="en-US" sz="2200">
                <a:latin typeface="Cambria"/>
                <a:ea typeface="Cambria"/>
                <a:cs typeface="Cambria"/>
                <a:sym typeface="Cambria"/>
              </a:rPr>
              <a:t>:</a:t>
            </a:r>
            <a:endParaRPr sz="2200">
              <a:latin typeface="Cambria"/>
              <a:ea typeface="Cambria"/>
              <a:cs typeface="Cambria"/>
              <a:sym typeface="Cambria"/>
            </a:endParaRPr>
          </a:p>
          <a:p>
            <a:pPr indent="-368300" lvl="0" marL="457200" rtl="0" algn="just">
              <a:lnSpc>
                <a:spcPct val="115000"/>
              </a:lnSpc>
              <a:spcBef>
                <a:spcPts val="1200"/>
              </a:spcBef>
              <a:spcAft>
                <a:spcPts val="0"/>
              </a:spcAft>
              <a:buSzPts val="2200"/>
              <a:buChar char="●"/>
            </a:pPr>
            <a:r>
              <a:rPr b="1" lang="en-US" sz="2200">
                <a:latin typeface="Cambria"/>
                <a:ea typeface="Cambria"/>
                <a:cs typeface="Cambria"/>
                <a:sym typeface="Cambria"/>
              </a:rPr>
              <a:t>Why it’s a problem</a:t>
            </a:r>
            <a:r>
              <a:rPr lang="en-US" sz="2200">
                <a:latin typeface="Cambria"/>
                <a:ea typeface="Cambria"/>
                <a:cs typeface="Cambria"/>
                <a:sym typeface="Cambria"/>
              </a:rPr>
              <a:t>: HoDs currently face challenges in managing student distribution. Without an automated system, they must assign students to electives randomly to achieve balance. This is not only inefficient but can also lead to dissatisfaction among students who feel their preferences were ignored.</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Char char="●"/>
            </a:pPr>
            <a:r>
              <a:rPr b="1" lang="en-US" sz="2200">
                <a:latin typeface="Cambria"/>
                <a:ea typeface="Cambria"/>
                <a:cs typeface="Cambria"/>
                <a:sym typeface="Cambria"/>
              </a:rPr>
              <a:t>Solution</a:t>
            </a:r>
            <a:r>
              <a:rPr lang="en-US" sz="2200">
                <a:latin typeface="Cambria"/>
                <a:ea typeface="Cambria"/>
                <a:cs typeface="Cambria"/>
                <a:sym typeface="Cambria"/>
              </a:rPr>
              <a:t>: The system will monitor student enrollment in real time and adjust recommendations accordingly. HoDs will be able to oversee the process without having to manually assign students. The system will dynamically redistribute students to ensure that no course is over-enrolled or under-enrolled.</a:t>
            </a:r>
            <a:endParaRPr sz="22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sz="22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Clr>
                <a:schemeClr val="dk1"/>
              </a:buClr>
              <a:buSzPts val="2800"/>
              <a:buFont typeface="Arial"/>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72" name="Google Shape;172;p2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200">
                <a:latin typeface="Cambria"/>
                <a:ea typeface="Cambria"/>
                <a:cs typeface="Cambria"/>
                <a:sym typeface="Cambria"/>
              </a:rPr>
              <a:t>Key Features</a:t>
            </a:r>
            <a:r>
              <a:rPr lang="en-US" sz="2200">
                <a:latin typeface="Cambria"/>
                <a:ea typeface="Cambria"/>
                <a:cs typeface="Cambria"/>
                <a:sym typeface="Cambria"/>
              </a:rPr>
              <a:t>:</a:t>
            </a:r>
            <a:endParaRPr sz="2200">
              <a:latin typeface="Cambria"/>
              <a:ea typeface="Cambria"/>
              <a:cs typeface="Cambria"/>
              <a:sym typeface="Cambria"/>
            </a:endParaRPr>
          </a:p>
          <a:p>
            <a:pPr indent="-368300" lvl="0" marL="457200" rtl="0" algn="just">
              <a:lnSpc>
                <a:spcPct val="115000"/>
              </a:lnSpc>
              <a:spcBef>
                <a:spcPts val="1200"/>
              </a:spcBef>
              <a:spcAft>
                <a:spcPts val="0"/>
              </a:spcAft>
              <a:buSzPts val="2200"/>
              <a:buChar char="●"/>
            </a:pPr>
            <a:r>
              <a:rPr b="1" lang="en-US" sz="2200">
                <a:latin typeface="Cambria"/>
                <a:ea typeface="Cambria"/>
                <a:cs typeface="Cambria"/>
                <a:sym typeface="Cambria"/>
              </a:rPr>
              <a:t>Dynamic Recommendations</a:t>
            </a:r>
            <a:r>
              <a:rPr lang="en-US" sz="2200">
                <a:latin typeface="Cambria"/>
                <a:ea typeface="Cambria"/>
                <a:cs typeface="Cambria"/>
                <a:sym typeface="Cambria"/>
              </a:rPr>
              <a:t>: If certain electives become full, the system will re-suggest electives to students based on their preferences, ensuring that they still find suitable alternatives.</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Char char="●"/>
            </a:pPr>
            <a:r>
              <a:rPr b="1" lang="en-US" sz="2200">
                <a:latin typeface="Cambria"/>
                <a:ea typeface="Cambria"/>
                <a:cs typeface="Cambria"/>
                <a:sym typeface="Cambria"/>
              </a:rPr>
              <a:t>Continuous Monitoring</a:t>
            </a:r>
            <a:r>
              <a:rPr lang="en-US" sz="2200">
                <a:latin typeface="Cambria"/>
                <a:ea typeface="Cambria"/>
                <a:cs typeface="Cambria"/>
                <a:sym typeface="Cambria"/>
              </a:rPr>
              <a:t>: HoDs can monitor the distribution of students across electives without needing to intervene manually. The system will balance enrollments automatically, allowing them to focus on monitoring rather than manual decision-making.</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b="1" lang="en-US" sz="2200">
                <a:latin typeface="Cambria"/>
                <a:ea typeface="Cambria"/>
                <a:cs typeface="Cambria"/>
                <a:sym typeface="Cambria"/>
              </a:rPr>
              <a:t>Student Notification</a:t>
            </a:r>
            <a:r>
              <a:rPr lang="en-US" sz="2200">
                <a:latin typeface="Cambria"/>
                <a:ea typeface="Cambria"/>
                <a:cs typeface="Cambria"/>
                <a:sym typeface="Cambria"/>
              </a:rPr>
              <a:t>: Students will be notified of available electives and prevented from enrolling in overcrowded courses, minimizing unnecessary conflicts.</a:t>
            </a:r>
            <a:endParaRPr sz="2200">
              <a:latin typeface="Cambria"/>
              <a:ea typeface="Cambria"/>
              <a:cs typeface="Cambria"/>
              <a:sym typeface="Cambria"/>
            </a:endParaRPr>
          </a:p>
          <a:p>
            <a:pPr indent="-190500" lvl="0" marL="342900" rtl="0" algn="just">
              <a:lnSpc>
                <a:spcPct val="100000"/>
              </a:lnSpc>
              <a:spcBef>
                <a:spcPts val="1200"/>
              </a:spcBef>
              <a:spcAft>
                <a:spcPts val="0"/>
              </a:spcAft>
              <a:buClr>
                <a:schemeClr val="dk1"/>
              </a:buClr>
              <a:buSzPts val="2400"/>
              <a:buNone/>
            </a:pPr>
            <a:r>
              <a:t/>
            </a:r>
            <a:endParaRPr sz="22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178" name="Google Shape;178;p2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p:txBody>
      </p:sp>
      <p:pic>
        <p:nvPicPr>
          <p:cNvPr id="179" name="Google Shape;179;p27"/>
          <p:cNvPicPr preferRelativeResize="0"/>
          <p:nvPr/>
        </p:nvPicPr>
        <p:blipFill>
          <a:blip r:embed="rId3">
            <a:alphaModFix/>
          </a:blip>
          <a:stretch>
            <a:fillRect/>
          </a:stretch>
        </p:blipFill>
        <p:spPr>
          <a:xfrm>
            <a:off x="0" y="947850"/>
            <a:ext cx="12192000" cy="586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85" name="Google Shape;185;p28"/>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336550" lvl="0" marL="457200" rtl="0" algn="just">
              <a:lnSpc>
                <a:spcPct val="115000"/>
              </a:lnSpc>
              <a:spcBef>
                <a:spcPts val="1200"/>
              </a:spcBef>
              <a:spcAft>
                <a:spcPts val="0"/>
              </a:spcAft>
              <a:buSzPts val="1700"/>
              <a:buFont typeface="Cambria"/>
              <a:buAutoNum type="arabicPeriod"/>
            </a:pPr>
            <a:r>
              <a:rPr lang="en-US" sz="1700">
                <a:latin typeface="Cambria"/>
                <a:ea typeface="Cambria"/>
                <a:cs typeface="Cambria"/>
                <a:sym typeface="Cambria"/>
              </a:rPr>
              <a:t>Hugging Face, Inc. (2023). </a:t>
            </a:r>
            <a:r>
              <a:rPr i="1" lang="en-US" sz="1700">
                <a:latin typeface="Cambria"/>
                <a:ea typeface="Cambria"/>
                <a:cs typeface="Cambria"/>
                <a:sym typeface="Cambria"/>
              </a:rPr>
              <a:t>Transformers: State-of-the-art Natural Language Processing for PyTorch and TensorFlow</a:t>
            </a:r>
            <a:r>
              <a:rPr lang="en-US" sz="1700">
                <a:latin typeface="Cambria"/>
                <a:ea typeface="Cambria"/>
                <a:cs typeface="Cambria"/>
                <a:sym typeface="Cambria"/>
              </a:rPr>
              <a:t>. Hugging Face.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Sedhain, S., Menon, A. K., Sanner, S., &amp; Xie, L. (2015). AutoRec: Autoencoders meet collaborative filtering. </a:t>
            </a:r>
            <a:r>
              <a:rPr i="1" lang="en-US" sz="1700">
                <a:latin typeface="Cambria"/>
                <a:ea typeface="Cambria"/>
                <a:cs typeface="Cambria"/>
                <a:sym typeface="Cambria"/>
              </a:rPr>
              <a:t>Proceedings of the 24th International Conference on World Wide Web</a:t>
            </a:r>
            <a:r>
              <a:rPr lang="en-US" sz="1700">
                <a:latin typeface="Cambria"/>
                <a:ea typeface="Cambria"/>
                <a:cs typeface="Cambria"/>
                <a:sym typeface="Cambria"/>
              </a:rPr>
              <a:t>, 111–112.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Abdullah, M. A., &amp; Li, H. (2019). A survey of machine learning-based recommender systems for e-learning. </a:t>
            </a:r>
            <a:r>
              <a:rPr i="1" lang="en-US" sz="1700">
                <a:latin typeface="Cambria"/>
                <a:ea typeface="Cambria"/>
                <a:cs typeface="Cambria"/>
                <a:sym typeface="Cambria"/>
              </a:rPr>
              <a:t>IEEE Access, 7</a:t>
            </a:r>
            <a:r>
              <a:rPr lang="en-US" sz="1700">
                <a:latin typeface="Cambria"/>
                <a:ea typeface="Cambria"/>
                <a:cs typeface="Cambria"/>
                <a:sym typeface="Cambria"/>
              </a:rPr>
              <a:t>, 175990-176002.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Gradio. (2022). </a:t>
            </a:r>
            <a:r>
              <a:rPr i="1" lang="en-US" sz="1700">
                <a:latin typeface="Cambria"/>
                <a:ea typeface="Cambria"/>
                <a:cs typeface="Cambria"/>
                <a:sym typeface="Cambria"/>
              </a:rPr>
              <a:t>Gradio documentation: Easy machine learning interface with Gradio</a:t>
            </a:r>
            <a:r>
              <a:rPr lang="en-US" sz="1700">
                <a:latin typeface="Cambria"/>
                <a:ea typeface="Cambria"/>
                <a:cs typeface="Cambria"/>
                <a:sym typeface="Cambria"/>
              </a:rPr>
              <a:t>. Gradio.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Ricci, F., Rokach, L., &amp; Shapira, B. (2011). </a:t>
            </a:r>
            <a:r>
              <a:rPr i="1" lang="en-US" sz="1700">
                <a:latin typeface="Cambria"/>
                <a:ea typeface="Cambria"/>
                <a:cs typeface="Cambria"/>
                <a:sym typeface="Cambria"/>
              </a:rPr>
              <a:t>Introduction to recommender systems handbook</a:t>
            </a:r>
            <a:r>
              <a:rPr lang="en-US" sz="1700">
                <a:latin typeface="Cambria"/>
                <a:ea typeface="Cambria"/>
                <a:cs typeface="Cambria"/>
                <a:sym typeface="Cambria"/>
              </a:rPr>
              <a:t>. Springer.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Luo, C., Li, Y., Zhang, L., &amp; Yao, C. (2020). A hybrid recommendation model for personalized online course selection. </a:t>
            </a:r>
            <a:r>
              <a:rPr i="1" lang="en-US" sz="1700">
                <a:latin typeface="Cambria"/>
                <a:ea typeface="Cambria"/>
                <a:cs typeface="Cambria"/>
                <a:sym typeface="Cambria"/>
              </a:rPr>
              <a:t>12th International Conference on Education Technology and Computers (ICETC)</a:t>
            </a:r>
            <a:r>
              <a:rPr lang="en-US" sz="1700">
                <a:latin typeface="Cambria"/>
                <a:ea typeface="Cambria"/>
                <a:cs typeface="Cambria"/>
                <a:sym typeface="Cambria"/>
              </a:rPr>
              <a:t>, 28-33.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Nielsen, J. (1994). Heuristic evaluation in user interface design. </a:t>
            </a:r>
            <a:r>
              <a:rPr i="1" lang="en-US" sz="1700">
                <a:latin typeface="Cambria"/>
                <a:ea typeface="Cambria"/>
                <a:cs typeface="Cambria"/>
                <a:sym typeface="Cambria"/>
              </a:rPr>
              <a:t>Proceedings of the ACM CHI 1994 Conference on Human Factors in Computing Systems</a:t>
            </a:r>
            <a:r>
              <a:rPr lang="en-US" sz="1700">
                <a:latin typeface="Cambria"/>
                <a:ea typeface="Cambria"/>
                <a:cs typeface="Cambria"/>
                <a:sym typeface="Cambria"/>
              </a:rPr>
              <a:t>, 413-414. </a:t>
            </a:r>
            <a:endParaRPr sz="1700">
              <a:latin typeface="Cambria"/>
              <a:ea typeface="Cambria"/>
              <a:cs typeface="Cambria"/>
              <a:sym typeface="Cambria"/>
            </a:endParaRPr>
          </a:p>
          <a:p>
            <a:pPr indent="0" lvl="0" marL="152400" rtl="0" algn="just">
              <a:lnSpc>
                <a:spcPct val="100000"/>
              </a:lnSpc>
              <a:spcBef>
                <a:spcPts val="1200"/>
              </a:spcBef>
              <a:spcAft>
                <a:spcPts val="0"/>
              </a:spcAft>
              <a:buSzPts val="2400"/>
              <a:buNone/>
            </a:pPr>
            <a:r>
              <a:t/>
            </a:r>
            <a:endParaRPr sz="1700">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9"/>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98" name="Google Shape;98;p14"/>
          <p:cNvSpPr txBox="1"/>
          <p:nvPr>
            <p:ph idx="1" type="body"/>
          </p:nvPr>
        </p:nvSpPr>
        <p:spPr>
          <a:xfrm>
            <a:off x="812800" y="1143001"/>
            <a:ext cx="10668000" cy="3924299"/>
          </a:xfrm>
          <a:prstGeom prst="rect">
            <a:avLst/>
          </a:prstGeom>
          <a:noFill/>
          <a:ln>
            <a:noFill/>
          </a:ln>
        </p:spPr>
        <p:txBody>
          <a:bodyPr anchorCtr="0" anchor="t" bIns="45700" lIns="91425" spcFirstLastPara="1" rIns="91425" wrap="square" tIns="45700">
            <a:normAutofit/>
          </a:bodyPr>
          <a:lstStyle/>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Problem Statement</a:t>
            </a:r>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Github Link</a:t>
            </a:r>
            <a:endParaRPr>
              <a:latin typeface="Cambria"/>
              <a:ea typeface="Cambria"/>
              <a:cs typeface="Cambria"/>
              <a:sym typeface="Cambria"/>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Analysis of Problem Statement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Timeline of the Project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References</a:t>
            </a:r>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a:t>
            </a:r>
            <a:endParaRPr>
              <a:latin typeface="Cambria"/>
              <a:ea typeface="Cambria"/>
              <a:cs typeface="Cambria"/>
              <a:sym typeface="Cambria"/>
            </a:endParaRPr>
          </a:p>
        </p:txBody>
      </p:sp>
      <p:sp>
        <p:nvSpPr>
          <p:cNvPr id="104" name="Google Shape;104;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70000" lnSpcReduction="20000"/>
          </a:bodyPr>
          <a:lstStyle/>
          <a:p>
            <a:pPr indent="-190500" lvl="0" marL="342900" rtl="0" algn="just">
              <a:lnSpc>
                <a:spcPct val="100000"/>
              </a:lnSpc>
              <a:spcBef>
                <a:spcPts val="0"/>
              </a:spcBef>
              <a:spcAft>
                <a:spcPts val="0"/>
              </a:spcAft>
              <a:buSzPct val="100000"/>
              <a:buNone/>
            </a:pPr>
            <a:r>
              <a:rPr b="1" lang="en-US">
                <a:latin typeface="Cambria"/>
                <a:ea typeface="Cambria"/>
                <a:cs typeface="Cambria"/>
                <a:sym typeface="Cambria"/>
              </a:rPr>
              <a:t>Organization: </a:t>
            </a:r>
            <a:endParaRPr b="1"/>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Category (Hardware / Software / Both) : </a:t>
            </a:r>
            <a:r>
              <a:rPr lang="en-US">
                <a:latin typeface="Cambria"/>
                <a:ea typeface="Cambria"/>
                <a:cs typeface="Cambria"/>
                <a:sym typeface="Cambria"/>
              </a:rPr>
              <a:t>software</a:t>
            </a:r>
            <a:endParaRPr/>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Problem Description: </a:t>
            </a:r>
            <a:r>
              <a:rPr lang="en-US">
                <a:highlight>
                  <a:srgbClr val="FFFFFF"/>
                </a:highlight>
                <a:latin typeface="Cambria"/>
                <a:ea typeface="Cambria"/>
                <a:cs typeface="Cambria"/>
                <a:sym typeface="Cambria"/>
              </a:rPr>
              <a:t>One of the challenges (or complaints) from students at Presidency University is that they are either unable to get the subjects of their choice, as well as, when they get their electives, they realize that their friends are not with them, leading to a lot of confusion. Similarly, there are a number of students who do not get the electives of their choice, and are arbitrarily assigned electives by their corresponding HoD or the timetable committee to try to achieve a balanced distribution of students among the different discipline electives. In this project, students are to develop a system that can aid their fellow students at Presidency University in choosing their different discipline and open electives, by recommending electives to the students and HoDs.</a:t>
            </a:r>
            <a:endParaRPr>
              <a:highlight>
                <a:srgbClr val="FFFFFF"/>
              </a:highlight>
              <a:latin typeface="Cambria"/>
              <a:ea typeface="Cambria"/>
              <a:cs typeface="Cambria"/>
              <a:sym typeface="Cambria"/>
            </a:endParaRPr>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Difficulty Level:</a:t>
            </a:r>
            <a:r>
              <a:rPr lang="en-US">
                <a:latin typeface="Cambria"/>
                <a:ea typeface="Cambria"/>
                <a:cs typeface="Cambria"/>
                <a:sym typeface="Cambria"/>
              </a:rPr>
              <a:t> complicated</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10" name="Google Shape;110;p1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11" name="Google Shape;111;p1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12" name="Google Shape;112;p16"/>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fontScale="92500" lnSpcReduction="10000"/>
          </a:bodyPr>
          <a:lstStyle/>
          <a:p>
            <a:pPr indent="-190500" lvl="0" marL="342900" marR="0" rtl="0" algn="just">
              <a:lnSpc>
                <a:spcPct val="100000"/>
              </a:lnSpc>
              <a:spcBef>
                <a:spcPts val="0"/>
              </a:spcBef>
              <a:spcAft>
                <a:spcPts val="0"/>
              </a:spcAft>
              <a:buClr>
                <a:schemeClr val="dk1"/>
              </a:buClr>
              <a:buSzPct val="100000"/>
              <a:buFont typeface="Arial"/>
              <a:buNone/>
            </a:pPr>
            <a:r>
              <a:rPr b="0" i="0" lang="en-US" sz="2400" u="none" cap="none" strike="noStrike">
                <a:solidFill>
                  <a:schemeClr val="dk1"/>
                </a:solidFill>
                <a:latin typeface="Cambria"/>
                <a:ea typeface="Cambria"/>
                <a:cs typeface="Cambria"/>
                <a:sym typeface="Cambria"/>
              </a:rPr>
              <a:t>The Github link provided should have public access permission.</a:t>
            </a:r>
            <a:endParaRPr/>
          </a:p>
          <a:p>
            <a:pPr indent="-190500" lvl="0" marL="342900" marR="0" rtl="0" algn="just">
              <a:lnSpc>
                <a:spcPct val="1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ct val="100000"/>
              <a:buFont typeface="Arial"/>
              <a:buNone/>
            </a:pPr>
            <a:r>
              <a:rPr b="1" i="0" lang="en-US" sz="2400" u="none" cap="none" strike="noStrike">
                <a:solidFill>
                  <a:srgbClr val="953734"/>
                </a:solidFill>
                <a:latin typeface="Cambria"/>
                <a:ea typeface="Cambria"/>
                <a:cs typeface="Cambria"/>
                <a:sym typeface="Cambria"/>
              </a:rPr>
              <a:t>Github Link: </a:t>
            </a:r>
            <a:endParaRPr b="1" i="0" sz="2400" u="none" cap="none" strike="noStrike">
              <a:solidFill>
                <a:srgbClr val="953734"/>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ct val="100000"/>
              <a:buFont typeface="Arial"/>
              <a:buNone/>
            </a:pPr>
            <a:r>
              <a:rPr b="1" lang="en-US" sz="2400">
                <a:solidFill>
                  <a:srgbClr val="953734"/>
                </a:solidFill>
                <a:latin typeface="Cambria"/>
                <a:ea typeface="Cambria"/>
                <a:cs typeface="Cambria"/>
                <a:sym typeface="Cambria"/>
              </a:rPr>
              <a:t>  created by the group leader : </a:t>
            </a:r>
            <a:endParaRPr b="1" sz="2400">
              <a:solidFill>
                <a:srgbClr val="953734"/>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ct val="100000"/>
              <a:buFont typeface="Arial"/>
              <a:buNone/>
            </a:pPr>
            <a:r>
              <a:t/>
            </a:r>
            <a:endParaRPr b="1" sz="2400">
              <a:solidFill>
                <a:srgbClr val="953734"/>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ct val="100000"/>
              <a:buFont typeface="Arial"/>
              <a:buNone/>
            </a:pPr>
            <a:r>
              <a:t/>
            </a:r>
            <a:endParaRPr b="1" sz="2400">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ct val="100000"/>
              <a:buFont typeface="Arial"/>
              <a:buNone/>
            </a:pPr>
            <a:r>
              <a:rPr lang="en-US" sz="2400" u="sng">
                <a:solidFill>
                  <a:schemeClr val="hlink"/>
                </a:solidFill>
                <a:latin typeface="Cambria"/>
                <a:ea typeface="Cambria"/>
                <a:cs typeface="Cambria"/>
                <a:sym typeface="Cambria"/>
                <a:hlinkClick r:id="rId3"/>
              </a:rPr>
              <a:t>https://github.com/durgamaruthi/ELECTIVE_RECOMMENDATION_SYSTEM.git</a:t>
            </a:r>
            <a:endParaRPr sz="2400">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ct val="100000"/>
              <a:buFont typeface="Arial"/>
              <a:buNone/>
            </a:pPr>
            <a:r>
              <a:t/>
            </a:r>
            <a:endParaRPr sz="2400">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8" name="Google Shape;118;p1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100000"/>
              </a:lnSpc>
              <a:spcBef>
                <a:spcPts val="0"/>
              </a:spcBef>
              <a:spcAft>
                <a:spcPts val="0"/>
              </a:spcAft>
              <a:buClr>
                <a:schemeClr val="dk1"/>
              </a:buClr>
              <a:buSzPts val="2400"/>
              <a:buNone/>
            </a:pPr>
            <a:r>
              <a:rPr b="1" lang="en-US" sz="1400">
                <a:latin typeface="Cambria"/>
                <a:ea typeface="Cambria"/>
                <a:cs typeface="Cambria"/>
                <a:sym typeface="Cambria"/>
              </a:rPr>
              <a:t>Technology Stack Components</a:t>
            </a:r>
            <a:r>
              <a:rPr b="1" lang="en-US" sz="1400">
                <a:latin typeface="Cambria"/>
                <a:ea typeface="Cambria"/>
                <a:cs typeface="Cambria"/>
                <a:sym typeface="Cambria"/>
              </a:rPr>
              <a:t>:</a:t>
            </a:r>
            <a:endParaRPr b="1" sz="14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None/>
            </a:pPr>
            <a:r>
              <a:rPr b="1" lang="en-US" sz="1400">
                <a:latin typeface="Cambria"/>
                <a:ea typeface="Cambria"/>
                <a:cs typeface="Cambria"/>
                <a:sym typeface="Cambria"/>
              </a:rPr>
              <a:t>1. Frontend/UI Layer</a:t>
            </a:r>
            <a:endParaRPr b="1" sz="1400">
              <a:latin typeface="Cambria"/>
              <a:ea typeface="Cambria"/>
              <a:cs typeface="Cambria"/>
              <a:sym typeface="Cambria"/>
            </a:endParaRPr>
          </a:p>
          <a:p>
            <a:pPr indent="-317500" lvl="0" marL="457200" rtl="0" algn="l">
              <a:lnSpc>
                <a:spcPct val="115000"/>
              </a:lnSpc>
              <a:spcBef>
                <a:spcPts val="1200"/>
              </a:spcBef>
              <a:spcAft>
                <a:spcPts val="0"/>
              </a:spcAft>
              <a:buSzPts val="1400"/>
              <a:buChar char="●"/>
            </a:pPr>
            <a:r>
              <a:rPr b="1" lang="en-US" sz="1400">
                <a:latin typeface="Cambria"/>
                <a:ea typeface="Cambria"/>
                <a:cs typeface="Cambria"/>
                <a:sym typeface="Cambria"/>
              </a:rPr>
              <a:t>Gradio</a:t>
            </a:r>
            <a:r>
              <a:rPr lang="en-US" sz="1400">
                <a:latin typeface="Cambria"/>
                <a:ea typeface="Cambria"/>
                <a:cs typeface="Cambria"/>
                <a:sym typeface="Cambria"/>
              </a:rPr>
              <a:t>:</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To build an interactive web-based interface for students and HoDs to interact with the recommendation system.</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Gradio simplifies UI creation for machine learning models and allows users to interact with your model in real-time, without needing frontend development skills.</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Directly integrates with machine learning models and can be hosted locally or deployed on cloud platforms.</a:t>
            </a:r>
            <a:endParaRPr sz="1400">
              <a:latin typeface="Cambria"/>
              <a:ea typeface="Cambria"/>
              <a:cs typeface="Cambria"/>
              <a:sym typeface="Cambria"/>
            </a:endParaRPr>
          </a:p>
          <a:p>
            <a:pPr indent="0" lvl="0" marL="0" rtl="0" algn="l">
              <a:lnSpc>
                <a:spcPct val="115000"/>
              </a:lnSpc>
              <a:spcBef>
                <a:spcPts val="1200"/>
              </a:spcBef>
              <a:spcAft>
                <a:spcPts val="0"/>
              </a:spcAft>
              <a:buNone/>
            </a:pPr>
            <a:r>
              <a:rPr b="1" lang="en-US" sz="1400">
                <a:latin typeface="Cambria"/>
                <a:ea typeface="Cambria"/>
                <a:cs typeface="Cambria"/>
                <a:sym typeface="Cambria"/>
              </a:rPr>
              <a:t>2. ML Models</a:t>
            </a:r>
            <a:endParaRPr b="1" sz="1400">
              <a:latin typeface="Cambria"/>
              <a:ea typeface="Cambria"/>
              <a:cs typeface="Cambria"/>
              <a:sym typeface="Cambria"/>
            </a:endParaRPr>
          </a:p>
          <a:p>
            <a:pPr indent="-317500" lvl="0" marL="457200" rtl="0" algn="l">
              <a:lnSpc>
                <a:spcPct val="115000"/>
              </a:lnSpc>
              <a:spcBef>
                <a:spcPts val="1200"/>
              </a:spcBef>
              <a:spcAft>
                <a:spcPts val="0"/>
              </a:spcAft>
              <a:buSzPts val="1400"/>
              <a:buChar char="●"/>
            </a:pPr>
            <a:r>
              <a:rPr b="1" lang="en-US" sz="1400">
                <a:latin typeface="Cambria"/>
                <a:ea typeface="Cambria"/>
                <a:cs typeface="Cambria"/>
                <a:sym typeface="Cambria"/>
              </a:rPr>
              <a:t>Hugging Face Transformers</a:t>
            </a:r>
            <a:r>
              <a:rPr lang="en-US" sz="1400">
                <a:latin typeface="Cambria"/>
                <a:ea typeface="Cambria"/>
                <a:cs typeface="Cambria"/>
                <a:sym typeface="Cambria"/>
              </a:rPr>
              <a:t>:</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To utilize pre-trained models for recommendation systems.</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Hugging Face provides pre-trained models that can be fine-tuned for specific NLP tasks, allowing efficient processing of course descriptions, student reviews, and feedback for content-based recommendations.</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Works with PyTorch or TensorFlow to train or fine-tune models.</a:t>
            </a:r>
            <a:endParaRPr sz="1400">
              <a:latin typeface="Cambria"/>
              <a:ea typeface="Cambria"/>
              <a:cs typeface="Cambria"/>
              <a:sym typeface="Cambria"/>
            </a:endParaRPr>
          </a:p>
          <a:p>
            <a:pPr indent="0" lvl="0" marL="914400" rtl="0" algn="l">
              <a:lnSpc>
                <a:spcPct val="115000"/>
              </a:lnSpc>
              <a:spcBef>
                <a:spcPts val="1200"/>
              </a:spcBef>
              <a:spcAft>
                <a:spcPts val="0"/>
              </a:spcAft>
              <a:buNone/>
            </a:pPr>
            <a:r>
              <a:t/>
            </a:r>
            <a:endParaRPr sz="1400">
              <a:latin typeface="Cambria"/>
              <a:ea typeface="Cambria"/>
              <a:cs typeface="Cambria"/>
              <a:sym typeface="Cambria"/>
            </a:endParaRPr>
          </a:p>
          <a:p>
            <a:pPr indent="-190500" lvl="0" marL="342900" rtl="0" algn="just">
              <a:lnSpc>
                <a:spcPct val="100000"/>
              </a:lnSpc>
              <a:spcBef>
                <a:spcPts val="120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sz="1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24" name="Google Shape;124;p18"/>
          <p:cNvSpPr txBox="1"/>
          <p:nvPr/>
        </p:nvSpPr>
        <p:spPr>
          <a:xfrm>
            <a:off x="711450" y="968225"/>
            <a:ext cx="10769100" cy="5864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200">
                <a:solidFill>
                  <a:schemeClr val="dk1"/>
                </a:solidFill>
              </a:rPr>
              <a:t>Collaborative Filtering Algorithms</a:t>
            </a:r>
            <a:r>
              <a:rPr lang="en-US" sz="1200">
                <a:solidFill>
                  <a:schemeClr val="dk1"/>
                </a:solidFill>
              </a:rPr>
              <a:t> (e.g., </a:t>
            </a:r>
            <a:r>
              <a:rPr b="1" lang="en-US" sz="1200">
                <a:solidFill>
                  <a:schemeClr val="dk1"/>
                </a:solidFill>
              </a:rPr>
              <a:t>Matrix Factorization (SVD)</a:t>
            </a:r>
            <a:r>
              <a:rPr lang="en-US" sz="1200">
                <a:solidFill>
                  <a:schemeClr val="dk1"/>
                </a:solidFill>
              </a:rPr>
              <a:t>, </a:t>
            </a:r>
            <a:r>
              <a:rPr b="1" lang="en-US" sz="1200">
                <a:solidFill>
                  <a:schemeClr val="dk1"/>
                </a:solidFill>
              </a:rPr>
              <a:t>ALS</a:t>
            </a:r>
            <a:r>
              <a:rPr lang="en-US" sz="1200">
                <a:solidFill>
                  <a:schemeClr val="dk1"/>
                </a:solidFill>
              </a:rPr>
              <a:t>):</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To generate elective recommendations by finding similarities between students based on their elective choices.</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Collaborative filtering helps identify hidden patterns in student enrollment behavior and peer influence.</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Can be implemented using </a:t>
            </a:r>
            <a:r>
              <a:rPr b="1" lang="en-US" sz="1200">
                <a:solidFill>
                  <a:schemeClr val="dk1"/>
                </a:solidFill>
              </a:rPr>
              <a:t>scikit-learn</a:t>
            </a:r>
            <a:r>
              <a:rPr lang="en-US" sz="1200">
                <a:solidFill>
                  <a:schemeClr val="dk1"/>
                </a:solidFill>
              </a:rPr>
              <a:t> or </a:t>
            </a:r>
            <a:r>
              <a:rPr b="1" lang="en-US" sz="1200">
                <a:solidFill>
                  <a:schemeClr val="dk1"/>
                </a:solidFill>
              </a:rPr>
              <a:t>implicit</a:t>
            </a:r>
            <a:r>
              <a:rPr lang="en-US" sz="1200">
                <a:solidFill>
                  <a:schemeClr val="dk1"/>
                </a:solidFill>
              </a:rPr>
              <a:t> libraries.</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Use Alternating Least Squares (ALS) or SVD for collaborative filtering.</a:t>
            </a:r>
            <a:endParaRPr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Data Processing &amp; Feature Engineering</a:t>
            </a:r>
            <a:endParaRPr b="1"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Pandas/Numpy</a:t>
            </a:r>
            <a:r>
              <a:rPr lang="en-US" sz="1200">
                <a:solidFill>
                  <a:schemeClr val="dk1"/>
                </a:solidFill>
              </a:rPr>
              <a:t>:</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To manipulate and process datasets related to students, courses, enrollment history, and feedback.</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These libraries offer essential data manipulation tools for feature extraction, cleaning, and preparing data for model training.</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Used in conjunction with Hugging Face for data preprocessing.</a:t>
            </a:r>
            <a:endParaRPr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NLTK/Spacy</a:t>
            </a:r>
            <a:r>
              <a:rPr lang="en-US" sz="1200">
                <a:solidFill>
                  <a:schemeClr val="dk1"/>
                </a:solidFill>
              </a:rPr>
              <a:t>:</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For text preprocessing in content-based filtering (e.g., tokenization, lemmatization, named entity recognition).</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Used to prepare course descriptions and student feedback for the recommendation model.</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Pairs with NLP models to improve recommendation relevance.</a:t>
            </a:r>
            <a:endParaRPr sz="1200">
              <a:solidFill>
                <a:schemeClr val="dk1"/>
              </a:solidFill>
            </a:endParaRPr>
          </a:p>
          <a:p>
            <a:pPr indent="0" lvl="0" marL="0" rtl="0" algn="just">
              <a:lnSpc>
                <a:spcPct val="115000"/>
              </a:lnSpc>
              <a:spcBef>
                <a:spcPts val="1200"/>
              </a:spcBef>
              <a:spcAft>
                <a:spcPts val="0"/>
              </a:spcAft>
              <a:buNone/>
            </a:pPr>
            <a:r>
              <a:t/>
            </a:r>
            <a:endParaRPr sz="1200">
              <a:solidFill>
                <a:schemeClr val="dk1"/>
              </a:solidFill>
            </a:endParaRPr>
          </a:p>
          <a:p>
            <a:pPr indent="0" lvl="0" marL="0" rtl="0" algn="just">
              <a:lnSpc>
                <a:spcPct val="115000"/>
              </a:lnSpc>
              <a:spcBef>
                <a:spcPts val="1200"/>
              </a:spcBef>
              <a:spcAft>
                <a:spcPts val="120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30" name="Google Shape;130;p19"/>
          <p:cNvSpPr txBox="1"/>
          <p:nvPr/>
        </p:nvSpPr>
        <p:spPr>
          <a:xfrm>
            <a:off x="481450" y="1070625"/>
            <a:ext cx="11330700" cy="416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a:solidFill>
                  <a:schemeClr val="dk1"/>
                </a:solidFill>
              </a:rPr>
              <a:t>Model Training &amp; Deployment</a:t>
            </a:r>
            <a:endParaRPr b="1">
              <a:solidFill>
                <a:schemeClr val="dk1"/>
              </a:solidFill>
            </a:endParaRPr>
          </a:p>
          <a:p>
            <a:pPr indent="-317500" lvl="0" marL="457200" rtl="0" algn="just">
              <a:lnSpc>
                <a:spcPct val="115000"/>
              </a:lnSpc>
              <a:spcBef>
                <a:spcPts val="1200"/>
              </a:spcBef>
              <a:spcAft>
                <a:spcPts val="0"/>
              </a:spcAft>
              <a:buClr>
                <a:schemeClr val="dk1"/>
              </a:buClr>
              <a:buSzPts val="1400"/>
              <a:buChar char="●"/>
            </a:pPr>
            <a:r>
              <a:rPr b="1" lang="en-US">
                <a:solidFill>
                  <a:schemeClr val="dk1"/>
                </a:solidFill>
              </a:rPr>
              <a:t>PyTorch</a:t>
            </a:r>
            <a:r>
              <a:rPr lang="en-US">
                <a:solidFill>
                  <a:schemeClr val="dk1"/>
                </a:solidFill>
              </a:rPr>
              <a:t>:</a:t>
            </a:r>
            <a:endParaRPr>
              <a:solidFill>
                <a:schemeClr val="dk1"/>
              </a:solidFill>
            </a:endParaRPr>
          </a:p>
          <a:p>
            <a:pPr indent="0" lvl="0" marL="457200" rtl="0" algn="just">
              <a:lnSpc>
                <a:spcPct val="115000"/>
              </a:lnSpc>
              <a:spcBef>
                <a:spcPts val="1200"/>
              </a:spcBef>
              <a:spcAft>
                <a:spcPts val="0"/>
              </a:spcAft>
              <a:buNone/>
            </a:pPr>
            <a:r>
              <a:rPr lang="en-US" sz="1200">
                <a:solidFill>
                  <a:schemeClr val="dk1"/>
                </a:solidFill>
              </a:rPr>
              <a:t>To implement and fine-tune deep learning models, such as BERT variants, for content-based filtering.</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PyTorch’s dynamic computation graph and widespread integration with Hugging Face make it ideal for building recommendation systems.</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Works seamlessly with Hugging Face Transformers for model training.</a:t>
            </a:r>
            <a:endParaRPr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scikit-learn</a:t>
            </a:r>
            <a:r>
              <a:rPr lang="en-US" sz="1200">
                <a:solidFill>
                  <a:schemeClr val="dk1"/>
                </a:solidFill>
              </a:rPr>
              <a:t>:</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For implementing traditional ML algorithms like </a:t>
            </a:r>
            <a:r>
              <a:rPr b="1" lang="en-US" sz="1200">
                <a:solidFill>
                  <a:schemeClr val="dk1"/>
                </a:solidFill>
              </a:rPr>
              <a:t>K-means clustering</a:t>
            </a:r>
            <a:r>
              <a:rPr lang="en-US" sz="1200">
                <a:solidFill>
                  <a:schemeClr val="dk1"/>
                </a:solidFill>
              </a:rPr>
              <a:t>, </a:t>
            </a:r>
            <a:r>
              <a:rPr b="1" lang="en-US" sz="1200">
                <a:solidFill>
                  <a:schemeClr val="dk1"/>
                </a:solidFill>
              </a:rPr>
              <a:t>SVD</a:t>
            </a:r>
            <a:r>
              <a:rPr lang="en-US" sz="1200">
                <a:solidFill>
                  <a:schemeClr val="dk1"/>
                </a:solidFill>
              </a:rPr>
              <a:t>, or </a:t>
            </a:r>
            <a:r>
              <a:rPr b="1" lang="en-US" sz="1200">
                <a:solidFill>
                  <a:schemeClr val="dk1"/>
                </a:solidFill>
              </a:rPr>
              <a:t>logistic regression</a:t>
            </a:r>
            <a:r>
              <a:rPr lang="en-US" sz="1200">
                <a:solidFill>
                  <a:schemeClr val="dk1"/>
                </a:solidFill>
              </a:rPr>
              <a:t>for recommendation systems.</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Simple, fast, and efficient for handling collaborative filtering models or clustering-based recommendations.</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Pairs with the backend for hybrid models.</a:t>
            </a:r>
            <a:endParaRPr>
              <a:solidFill>
                <a:schemeClr val="dk1"/>
              </a:solidFill>
            </a:endParaRPr>
          </a:p>
          <a:p>
            <a:pPr indent="0" lvl="0" marL="0" rtl="0" algn="just">
              <a:lnSpc>
                <a:spcPct val="115000"/>
              </a:lnSpc>
              <a:spcBef>
                <a:spcPts val="1200"/>
              </a:spcBef>
              <a:spcAft>
                <a:spcPts val="0"/>
              </a:spcAft>
              <a:buNone/>
            </a:pPr>
            <a:r>
              <a:rPr b="1" lang="en-US">
                <a:solidFill>
                  <a:schemeClr val="dk1"/>
                </a:solidFill>
              </a:rPr>
              <a:t>Data Storage</a:t>
            </a:r>
            <a:endParaRPr>
              <a:solidFill>
                <a:schemeClr val="dk1"/>
              </a:solidFill>
            </a:endParaRPr>
          </a:p>
          <a:p>
            <a:pPr indent="0" lvl="0" marL="0" rtl="0" algn="just">
              <a:lnSpc>
                <a:spcPct val="115000"/>
              </a:lnSpc>
              <a:spcBef>
                <a:spcPts val="1200"/>
              </a:spcBef>
              <a:spcAft>
                <a:spcPts val="1200"/>
              </a:spcAft>
              <a:buNone/>
            </a:pPr>
            <a:r>
              <a:rPr b="1" lang="en-US">
                <a:solidFill>
                  <a:schemeClr val="dk1"/>
                </a:solidFill>
              </a:rPr>
              <a:t>Deployment &amp; Scaling</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6" name="Google Shape;136;p20"/>
          <p:cNvSpPr txBox="1"/>
          <p:nvPr>
            <p:ph idx="1" type="body"/>
          </p:nvPr>
        </p:nvSpPr>
        <p:spPr>
          <a:xfrm>
            <a:off x="726050" y="558925"/>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80000"/>
              </a:lnSpc>
              <a:spcBef>
                <a:spcPts val="0"/>
              </a:spcBef>
              <a:spcAft>
                <a:spcPts val="0"/>
              </a:spcAft>
              <a:buSzPts val="275"/>
              <a:buNone/>
            </a:pPr>
            <a:r>
              <a:t/>
            </a:r>
            <a:endParaRPr sz="1200">
              <a:latin typeface="Cambria"/>
              <a:ea typeface="Cambria"/>
              <a:cs typeface="Cambria"/>
              <a:sym typeface="Cambria"/>
            </a:endParaRPr>
          </a:p>
          <a:p>
            <a:pPr indent="0" lvl="0" marL="0" rtl="0" algn="l">
              <a:lnSpc>
                <a:spcPct val="95000"/>
              </a:lnSpc>
              <a:spcBef>
                <a:spcPts val="1400"/>
              </a:spcBef>
              <a:spcAft>
                <a:spcPts val="0"/>
              </a:spcAft>
              <a:buSzPts val="275"/>
              <a:buNone/>
            </a:pPr>
            <a:r>
              <a:rPr b="1" lang="en-US" sz="1200">
                <a:latin typeface="Cambria"/>
                <a:ea typeface="Cambria"/>
                <a:cs typeface="Cambria"/>
                <a:sym typeface="Cambria"/>
              </a:rPr>
              <a:t>Software and Hardware Requirements</a:t>
            </a:r>
            <a:endParaRPr b="1"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Software Requirements:</a:t>
            </a:r>
            <a:endParaRPr b="1"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Operating System</a:t>
            </a:r>
            <a:r>
              <a:rPr lang="en-US" sz="1200">
                <a:latin typeface="Cambria"/>
                <a:ea typeface="Cambria"/>
                <a:cs typeface="Cambria"/>
                <a:sym typeface="Cambria"/>
              </a:rPr>
              <a:t>: (macOS).</a:t>
            </a:r>
            <a:endParaRPr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Python</a:t>
            </a:r>
            <a:r>
              <a:rPr lang="en-US" sz="1200">
                <a:latin typeface="Cambria"/>
                <a:ea typeface="Cambria"/>
                <a:cs typeface="Cambria"/>
                <a:sym typeface="Cambria"/>
              </a:rPr>
              <a:t>: Version 3.12.4</a:t>
            </a:r>
            <a:endParaRPr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Libraries</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Gradio</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Hugging Face Transformers</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scikit-learn</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PyTorch</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Pandas, Numpy</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NLTK or Spacy (for text preprocessing)</a:t>
            </a:r>
            <a:endParaRPr sz="1200">
              <a:latin typeface="Cambria"/>
              <a:ea typeface="Cambria"/>
              <a:cs typeface="Cambria"/>
              <a:sym typeface="Cambria"/>
            </a:endParaRPr>
          </a:p>
          <a:p>
            <a:pPr indent="0" lvl="0" marL="0" rtl="0" algn="just">
              <a:lnSpc>
                <a:spcPct val="180000"/>
              </a:lnSpc>
              <a:spcBef>
                <a:spcPts val="1200"/>
              </a:spcBef>
              <a:spcAft>
                <a:spcPts val="0"/>
              </a:spcAft>
              <a:buSzPts val="275"/>
              <a:buNone/>
            </a:pPr>
            <a:r>
              <a:t/>
            </a:r>
            <a:endParaRPr sz="12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2" name="Google Shape;142;p21"/>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Hardware Requirements:</a:t>
            </a:r>
            <a:endParaRPr b="1" sz="1200">
              <a:latin typeface="Cambria"/>
              <a:ea typeface="Cambria"/>
              <a:cs typeface="Cambria"/>
              <a:sym typeface="Cambria"/>
            </a:endParaRPr>
          </a:p>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CPU/GPU</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CPU</a:t>
            </a:r>
            <a:r>
              <a:rPr lang="en-US" sz="1200">
                <a:latin typeface="Cambria"/>
                <a:ea typeface="Cambria"/>
                <a:cs typeface="Cambria"/>
                <a:sym typeface="Cambria"/>
              </a:rPr>
              <a:t>: allen laptop configuration</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GPU</a:t>
            </a:r>
            <a:r>
              <a:rPr lang="en-US" sz="1200">
                <a:latin typeface="Cambria"/>
                <a:ea typeface="Cambria"/>
                <a:cs typeface="Cambria"/>
                <a:sym typeface="Cambria"/>
              </a:rPr>
              <a:t> : allen laptop configuration</a:t>
            </a:r>
            <a:endParaRPr sz="1200">
              <a:latin typeface="Cambria"/>
              <a:ea typeface="Cambria"/>
              <a:cs typeface="Cambria"/>
              <a:sym typeface="Cambria"/>
            </a:endParaRPr>
          </a:p>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Memory</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Development</a:t>
            </a:r>
            <a:r>
              <a:rPr lang="en-US" sz="1200">
                <a:latin typeface="Cambria"/>
                <a:ea typeface="Cambria"/>
                <a:cs typeface="Cambria"/>
                <a:sym typeface="Cambria"/>
              </a:rPr>
              <a:t>: 16GB RAM for small-scale development.</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b="1" lang="en-US" sz="1200">
                <a:latin typeface="Cambria"/>
                <a:ea typeface="Cambria"/>
                <a:cs typeface="Cambria"/>
                <a:sym typeface="Cambria"/>
              </a:rPr>
              <a:t>Production</a:t>
            </a:r>
            <a:r>
              <a:rPr lang="en-US" sz="1200">
                <a:latin typeface="Cambria"/>
                <a:ea typeface="Cambria"/>
                <a:cs typeface="Cambria"/>
                <a:sym typeface="Cambria"/>
              </a:rPr>
              <a:t>: </a:t>
            </a:r>
            <a:endParaRPr sz="1200">
              <a:latin typeface="Cambria"/>
              <a:ea typeface="Cambria"/>
              <a:cs typeface="Cambria"/>
              <a:sym typeface="Cambria"/>
            </a:endParaRPr>
          </a:p>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Storage</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Development</a:t>
            </a:r>
            <a:r>
              <a:rPr lang="en-US" sz="1200">
                <a:latin typeface="Cambria"/>
                <a:ea typeface="Cambria"/>
                <a:cs typeface="Cambria"/>
                <a:sym typeface="Cambria"/>
              </a:rPr>
              <a:t>: 50GB for storing datasets, models, and logs.</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Production</a:t>
            </a:r>
            <a:r>
              <a:rPr lang="en-US" sz="1200">
                <a:latin typeface="Cambria"/>
                <a:ea typeface="Cambria"/>
                <a:cs typeface="Cambria"/>
                <a:sym typeface="Cambria"/>
              </a:rPr>
              <a:t>: Cloud storage for scalability .</a:t>
            </a:r>
            <a:endParaRPr sz="1200">
              <a:latin typeface="Cambria"/>
              <a:ea typeface="Cambria"/>
              <a:cs typeface="Cambria"/>
              <a:sym typeface="Cambria"/>
            </a:endParaRPr>
          </a:p>
          <a:p>
            <a:pPr indent="0" lvl="0" marL="0" rtl="0" algn="just">
              <a:lnSpc>
                <a:spcPct val="180000"/>
              </a:lnSpc>
              <a:spcBef>
                <a:spcPts val="1200"/>
              </a:spcBef>
              <a:spcAft>
                <a:spcPts val="0"/>
              </a:spcAft>
              <a:buClr>
                <a:schemeClr val="dk1"/>
              </a:buClr>
              <a:buSzPts val="275"/>
              <a:buFont typeface="Arial"/>
              <a:buNone/>
            </a:pPr>
            <a:r>
              <a:t/>
            </a:r>
            <a:endParaRPr sz="1200">
              <a:latin typeface="Cambria"/>
              <a:ea typeface="Cambria"/>
              <a:cs typeface="Cambria"/>
              <a:sym typeface="Cambria"/>
            </a:endParaRPr>
          </a:p>
          <a:p>
            <a:pPr indent="0" lvl="0" marL="0" rtl="0" algn="just">
              <a:lnSpc>
                <a:spcPct val="180000"/>
              </a:lnSpc>
              <a:spcBef>
                <a:spcPts val="0"/>
              </a:spcBef>
              <a:spcAft>
                <a:spcPts val="0"/>
              </a:spcAft>
              <a:buClr>
                <a:schemeClr val="dk1"/>
              </a:buClr>
              <a:buSzPts val="275"/>
              <a:buFont typeface="Arial"/>
              <a:buNone/>
            </a:pPr>
            <a:r>
              <a:t/>
            </a:r>
            <a:endParaRPr sz="1200">
              <a:latin typeface="Cambria"/>
              <a:ea typeface="Cambria"/>
              <a:cs typeface="Cambria"/>
              <a:sym typeface="Cambria"/>
            </a:endParaRPr>
          </a:p>
          <a:p>
            <a:pPr indent="0" lvl="0" marL="0" rtl="0" algn="just">
              <a:lnSpc>
                <a:spcPct val="180000"/>
              </a:lnSpc>
              <a:spcBef>
                <a:spcPts val="0"/>
              </a:spcBef>
              <a:spcAft>
                <a:spcPts val="0"/>
              </a:spcAft>
              <a:buClr>
                <a:schemeClr val="dk1"/>
              </a:buClr>
              <a:buSzPts val="275"/>
              <a:buFont typeface="Arial"/>
              <a:buNone/>
            </a:pPr>
            <a:r>
              <a:t/>
            </a:r>
            <a:endParaRPr sz="1200">
              <a:latin typeface="Cambria"/>
              <a:ea typeface="Cambria"/>
              <a:cs typeface="Cambria"/>
              <a:sym typeface="Cambria"/>
            </a:endParaRPr>
          </a:p>
          <a:p>
            <a:pPr indent="0" lvl="0" marL="0" rtl="0" algn="just">
              <a:lnSpc>
                <a:spcPct val="180000"/>
              </a:lnSpc>
              <a:spcBef>
                <a:spcPts val="0"/>
              </a:spcBef>
              <a:spcAft>
                <a:spcPts val="0"/>
              </a:spcAft>
              <a:buSzPts val="275"/>
              <a:buNone/>
            </a:pPr>
            <a:r>
              <a:t/>
            </a:r>
            <a:endParaRPr sz="12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