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267" r:id="rId3"/>
    <p:sldId id="273" r:id="rId4"/>
    <p:sldId id="270" r:id="rId5"/>
    <p:sldId id="268" r:id="rId6"/>
    <p:sldId id="276" r:id="rId7"/>
    <p:sldId id="272" r:id="rId8"/>
    <p:sldId id="275" r:id="rId9"/>
    <p:sldId id="256"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p:scale>
          <a:sx n="75" d="100"/>
          <a:sy n="75" d="100"/>
        </p:scale>
        <p:origin x="-883"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E186D-5B2B-4B62-B091-F73AD5FDBEDD}"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25569-41C0-4D35-849D-AD437F35375E}" type="slidenum">
              <a:rPr lang="en-IN" smtClean="0"/>
              <a:t>‹#›</a:t>
            </a:fld>
            <a:endParaRPr lang="en-IN"/>
          </a:p>
        </p:txBody>
      </p:sp>
    </p:spTree>
    <p:extLst>
      <p:ext uri="{BB962C8B-B14F-4D97-AF65-F5344CB8AC3E}">
        <p14:creationId xmlns:p14="http://schemas.microsoft.com/office/powerpoint/2010/main" val="390569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14205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A2A8F-890A-C069-7FAD-B4FC305A6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D96C2D3-CF54-6EDB-F979-8393DC2BF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1E20155-2415-C0A1-E2DB-B0619EA32862}"/>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5" name="Footer Placeholder 4">
            <a:extLst>
              <a:ext uri="{FF2B5EF4-FFF2-40B4-BE49-F238E27FC236}">
                <a16:creationId xmlns:a16="http://schemas.microsoft.com/office/drawing/2014/main" xmlns="" id="{02B4FC50-0FE3-0179-C81A-0CB087449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91B749-75F4-831A-0E55-8B43484CBA3F}"/>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227503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5695E9-8318-1305-7AE0-143BCD5494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665A342-D34C-CF7F-5C00-4CDE7C096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6C3F06-8FA9-94F2-589A-6EAE30995520}"/>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5" name="Footer Placeholder 4">
            <a:extLst>
              <a:ext uri="{FF2B5EF4-FFF2-40B4-BE49-F238E27FC236}">
                <a16:creationId xmlns:a16="http://schemas.microsoft.com/office/drawing/2014/main" xmlns="" id="{3CEA4970-B84B-F901-5628-D58F2AC94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822BBE3-6A23-D005-2C1F-F24C591EA72C}"/>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295408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3F8955D-AF4D-7B6D-8A1D-6BFBE4E9A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3DB9C9-851C-FF8E-A493-B75A7D1B9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45DDEB0-F246-8915-F08A-68CC72DA382F}"/>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5" name="Footer Placeholder 4">
            <a:extLst>
              <a:ext uri="{FF2B5EF4-FFF2-40B4-BE49-F238E27FC236}">
                <a16:creationId xmlns:a16="http://schemas.microsoft.com/office/drawing/2014/main" xmlns="" id="{B6146054-B8FC-17A1-C4CA-FD7972015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FC4E8D-F5F6-10A9-9604-33A505BA6D33}"/>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46462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xmlns=""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xmlns=""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xmlns=""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xmlns=""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xmlns="">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xmlns=""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xmlns=""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xmlns=""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xmlns=""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xmlns=""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xmlns="">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xmlns=""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xmlns=""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xmlns=""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552BF-08C3-2E16-5890-E138AFAFA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7D74C87-CBDF-CD15-177A-6065BB7CC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4F3CA3-AB35-3D97-493E-FB228DAC9A34}"/>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5" name="Footer Placeholder 4">
            <a:extLst>
              <a:ext uri="{FF2B5EF4-FFF2-40B4-BE49-F238E27FC236}">
                <a16:creationId xmlns:a16="http://schemas.microsoft.com/office/drawing/2014/main" xmlns="" id="{48CBD977-8BC5-C3B0-1A0A-588EC9CCD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8F2D07-3BDA-6DAE-6992-9D629EF9AF2B}"/>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347025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xmlns=""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xmlns=""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xmlns=""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xmlns=""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xmlns=""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xmlns="">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06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E6683-0AC8-8E89-9F81-1C9E44EAC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00DB7DF-1171-6C82-9AE8-A5232EB3F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3344440-5CBD-8327-FE46-2A9B2CF1B526}"/>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5" name="Footer Placeholder 4">
            <a:extLst>
              <a:ext uri="{FF2B5EF4-FFF2-40B4-BE49-F238E27FC236}">
                <a16:creationId xmlns:a16="http://schemas.microsoft.com/office/drawing/2014/main" xmlns="" id="{899E22A6-A129-5130-373B-35FBF5ED7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908731D-BCEF-BCCA-5A89-AD981BF4A562}"/>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15688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72590-2675-A28B-5776-93ACCECECA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763B9E9-B8FB-C937-5EF5-9C942735E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904A819-9F9A-218B-D1B1-6C271DB6B5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C77BEE3-CC04-1E50-615F-7C16B65AE360}"/>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6" name="Footer Placeholder 5">
            <a:extLst>
              <a:ext uri="{FF2B5EF4-FFF2-40B4-BE49-F238E27FC236}">
                <a16:creationId xmlns:a16="http://schemas.microsoft.com/office/drawing/2014/main" xmlns="" id="{0E6275BE-EF8B-1C3F-E719-4AB66F0407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3170894-7FC1-185B-C249-89E3EA13ED03}"/>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31128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672EC-E7F3-52BC-A444-3A2C26FB17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8480A09-6D71-EA82-33F1-9915047A3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2E35938-D9CC-3EE1-EFC7-590F1B5F9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15DE215-3D84-0DF8-018A-B593414AF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9AB752E-5E8A-DA3A-5699-C20E90FB6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3B376FC-C2F6-F33F-F905-113ABA4966E5}"/>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8" name="Footer Placeholder 7">
            <a:extLst>
              <a:ext uri="{FF2B5EF4-FFF2-40B4-BE49-F238E27FC236}">
                <a16:creationId xmlns:a16="http://schemas.microsoft.com/office/drawing/2014/main" xmlns="" id="{F9B22831-FD2F-A389-C300-40EBBB792A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E58BB79-A1C5-4ABE-A93A-5B40AF825338}"/>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211816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BD2A8-F8B7-EA35-E347-AAC1BC3D62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B8BE63-1F6B-C1A5-BC92-96D0F9C8D86A}"/>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4" name="Footer Placeholder 3">
            <a:extLst>
              <a:ext uri="{FF2B5EF4-FFF2-40B4-BE49-F238E27FC236}">
                <a16:creationId xmlns:a16="http://schemas.microsoft.com/office/drawing/2014/main" xmlns="" id="{53808792-CD09-9793-01BA-4EEEA5673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11B49EE-5CFF-81C4-1239-2E7A1DB8543F}"/>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147414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EF7DBA-3DB7-34C0-4E05-64CF3F40769E}"/>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3" name="Footer Placeholder 2">
            <a:extLst>
              <a:ext uri="{FF2B5EF4-FFF2-40B4-BE49-F238E27FC236}">
                <a16:creationId xmlns:a16="http://schemas.microsoft.com/office/drawing/2014/main" xmlns="" id="{6C9A956C-1E76-3704-408E-FE94376383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B655908-6C4F-7334-6F17-3E05387F5502}"/>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55935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C4AB8-4C0C-16AC-F5FB-0389E6AB0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EF317BC-47A0-0B4B-174D-D6CDF187F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9E2185D-8572-195C-12A3-0831AA5AC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0443581-38F6-C28B-ECB8-9731E6ECA5BD}"/>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6" name="Footer Placeholder 5">
            <a:extLst>
              <a:ext uri="{FF2B5EF4-FFF2-40B4-BE49-F238E27FC236}">
                <a16:creationId xmlns:a16="http://schemas.microsoft.com/office/drawing/2014/main" xmlns="" id="{2395CC0F-19C0-051D-67F9-4711BB439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A2CDA6-553D-1869-82B0-533672B7E840}"/>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136310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1CCAA-DB82-11E2-BC72-A107C286A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45B529D-56F2-6C53-4209-F4E0AAAD3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8FFE91D-FD5F-C2B9-DD1A-E24B181CC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A42B37-F949-5E4A-964B-5288BBCA306A}"/>
              </a:ext>
            </a:extLst>
          </p:cNvPr>
          <p:cNvSpPr>
            <a:spLocks noGrp="1"/>
          </p:cNvSpPr>
          <p:nvPr>
            <p:ph type="dt" sz="half" idx="10"/>
          </p:nvPr>
        </p:nvSpPr>
        <p:spPr/>
        <p:txBody>
          <a:bodyPr/>
          <a:lstStyle/>
          <a:p>
            <a:fld id="{69C49A4D-2A99-43C9-AB72-8AACF457DEE6}" type="datetimeFigureOut">
              <a:rPr lang="en-IN" smtClean="0"/>
              <a:t>12-09-2024</a:t>
            </a:fld>
            <a:endParaRPr lang="en-IN"/>
          </a:p>
        </p:txBody>
      </p:sp>
      <p:sp>
        <p:nvSpPr>
          <p:cNvPr id="6" name="Footer Placeholder 5">
            <a:extLst>
              <a:ext uri="{FF2B5EF4-FFF2-40B4-BE49-F238E27FC236}">
                <a16:creationId xmlns:a16="http://schemas.microsoft.com/office/drawing/2014/main" xmlns="" id="{7B4DBED6-5CA0-8715-79DF-0FC726ACF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D6A4ACB-F561-D5BA-BE7B-A08A4CB3D5E7}"/>
              </a:ext>
            </a:extLst>
          </p:cNvPr>
          <p:cNvSpPr>
            <a:spLocks noGrp="1"/>
          </p:cNvSpPr>
          <p:nvPr>
            <p:ph type="sldNum" sz="quarter" idx="12"/>
          </p:nvPr>
        </p:nvSpPr>
        <p:spPr/>
        <p:txBody>
          <a:bodyPr/>
          <a:lstStyle/>
          <a:p>
            <a:fld id="{D3B04361-5A62-4DA8-8FFE-6C396E4AB30F}" type="slidenum">
              <a:rPr lang="en-IN" smtClean="0"/>
              <a:t>‹#›</a:t>
            </a:fld>
            <a:endParaRPr lang="en-IN"/>
          </a:p>
        </p:txBody>
      </p:sp>
    </p:spTree>
    <p:extLst>
      <p:ext uri="{BB962C8B-B14F-4D97-AF65-F5344CB8AC3E}">
        <p14:creationId xmlns:p14="http://schemas.microsoft.com/office/powerpoint/2010/main" val="287810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550CA1E-9834-7A4E-700D-483DC61F8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774604-3B4F-F2E3-D041-0B5DF7B3B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026A11-4F75-CBBE-285E-C081DA81C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49A4D-2A99-43C9-AB72-8AACF457DEE6}" type="datetimeFigureOut">
              <a:rPr lang="en-IN" smtClean="0"/>
              <a:t>12-09-2024</a:t>
            </a:fld>
            <a:endParaRPr lang="en-IN"/>
          </a:p>
        </p:txBody>
      </p:sp>
      <p:sp>
        <p:nvSpPr>
          <p:cNvPr id="5" name="Footer Placeholder 4">
            <a:extLst>
              <a:ext uri="{FF2B5EF4-FFF2-40B4-BE49-F238E27FC236}">
                <a16:creationId xmlns:a16="http://schemas.microsoft.com/office/drawing/2014/main" xmlns="" id="{E8C1C809-38DD-AF76-F056-84AA42FEF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A14F94D-F488-D655-7960-D24B0370C8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04361-5A62-4DA8-8FFE-6C396E4AB30F}" type="slidenum">
              <a:rPr lang="en-IN" smtClean="0"/>
              <a:t>‹#›</a:t>
            </a:fld>
            <a:endParaRPr lang="en-IN"/>
          </a:p>
        </p:txBody>
      </p:sp>
    </p:spTree>
    <p:extLst>
      <p:ext uri="{BB962C8B-B14F-4D97-AF65-F5344CB8AC3E}">
        <p14:creationId xmlns:p14="http://schemas.microsoft.com/office/powerpoint/2010/main" val="83369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9/12/2024</a:t>
            </a:fld>
            <a:endParaRPr lang="en-US"/>
          </a:p>
        </p:txBody>
      </p:sp>
      <p:sp>
        <p:nvSpPr>
          <p:cNvPr id="6" name="Slide Number Placeholder 5">
            <a:extLst>
              <a:ext uri="{FF2B5EF4-FFF2-40B4-BE49-F238E27FC236}">
                <a16:creationId xmlns:a16="http://schemas.microsoft.com/office/drawing/2014/main" xmlns=""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36A1-1A23-FDCA-E791-278F673BA931}"/>
              </a:ext>
            </a:extLst>
          </p:cNvPr>
          <p:cNvSpPr>
            <a:spLocks noGrp="1"/>
          </p:cNvSpPr>
          <p:nvPr>
            <p:ph type="title"/>
          </p:nvPr>
        </p:nvSpPr>
        <p:spPr>
          <a:xfrm>
            <a:off x="619760" y="2404343"/>
            <a:ext cx="5181600" cy="1325563"/>
          </a:xfrm>
        </p:spPr>
        <p:txBody>
          <a:bodyPr/>
          <a:lstStyle/>
          <a:p>
            <a:r>
              <a:rPr lang="en-IN" sz="4000" dirty="0">
                <a:latin typeface="Times New Roman" pitchFamily="18" charset="0"/>
                <a:cs typeface="Times New Roman" pitchFamily="18" charset="0"/>
              </a:rPr>
              <a:t>MINIMUM   REPLACEMENTS  TO  SORT  THE  ARRAY</a:t>
            </a:r>
          </a:p>
        </p:txBody>
      </p:sp>
      <p:sp>
        <p:nvSpPr>
          <p:cNvPr id="4" name="Text Placeholder 3">
            <a:extLst>
              <a:ext uri="{FF2B5EF4-FFF2-40B4-BE49-F238E27FC236}">
                <a16:creationId xmlns:a16="http://schemas.microsoft.com/office/drawing/2014/main" xmlns="" id="{E44F0848-B081-1EB4-54CE-A4262714BD2C}"/>
              </a:ext>
            </a:extLst>
          </p:cNvPr>
          <p:cNvSpPr>
            <a:spLocks noGrp="1"/>
          </p:cNvSpPr>
          <p:nvPr>
            <p:ph type="body" sz="quarter" idx="14"/>
          </p:nvPr>
        </p:nvSpPr>
        <p:spPr/>
        <p:txBody>
          <a:bodyPr/>
          <a:lstStyle/>
          <a:p>
            <a:r>
              <a:rPr lang="en-US"/>
              <a:t>Created by</a:t>
            </a:r>
            <a:endParaRPr lang="en-US" dirty="0"/>
          </a:p>
        </p:txBody>
      </p:sp>
      <p:sp>
        <p:nvSpPr>
          <p:cNvPr id="5" name="Text Placeholder 4">
            <a:extLst>
              <a:ext uri="{FF2B5EF4-FFF2-40B4-BE49-F238E27FC236}">
                <a16:creationId xmlns:a16="http://schemas.microsoft.com/office/drawing/2014/main" xmlns="" id="{DAC5B7BB-086A-0BEE-471F-DC71F427D321}"/>
              </a:ext>
            </a:extLst>
          </p:cNvPr>
          <p:cNvSpPr>
            <a:spLocks noGrp="1"/>
          </p:cNvSpPr>
          <p:nvPr>
            <p:ph type="body" sz="quarter" idx="15"/>
          </p:nvPr>
        </p:nvSpPr>
        <p:spPr>
          <a:xfrm>
            <a:off x="1066799" y="5588228"/>
            <a:ext cx="3972791" cy="365126"/>
          </a:xfrm>
        </p:spPr>
        <p:txBody>
          <a:bodyPr/>
          <a:lstStyle/>
          <a:p>
            <a:r>
              <a:rPr lang="en-US" dirty="0" err="1" smtClean="0"/>
              <a:t>Durga</a:t>
            </a:r>
            <a:r>
              <a:rPr lang="en-US" dirty="0" smtClean="0"/>
              <a:t> </a:t>
            </a:r>
            <a:r>
              <a:rPr lang="en-US" dirty="0" err="1" smtClean="0"/>
              <a:t>Narendra</a:t>
            </a:r>
            <a:r>
              <a:rPr lang="en-US" dirty="0" smtClean="0"/>
              <a:t> </a:t>
            </a:r>
            <a:r>
              <a:rPr lang="en-US" dirty="0" err="1" smtClean="0"/>
              <a:t>ch</a:t>
            </a:r>
            <a:endParaRPr lang="en-US" dirty="0"/>
          </a:p>
          <a:p>
            <a:r>
              <a:rPr lang="en-US" dirty="0"/>
              <a:t>(</a:t>
            </a:r>
            <a:r>
              <a:rPr lang="en-US" dirty="0" smtClean="0"/>
              <a:t>192211285)</a:t>
            </a:r>
            <a:endParaRPr lang="en-US" dirty="0"/>
          </a:p>
        </p:txBody>
      </p:sp>
      <p:pic>
        <p:nvPicPr>
          <p:cNvPr id="3" name="Picture Placeholder 2">
            <a:extLst>
              <a:ext uri="{FF2B5EF4-FFF2-40B4-BE49-F238E27FC236}">
                <a16:creationId xmlns:a16="http://schemas.microsoft.com/office/drawing/2014/main" xmlns="" id="{2E3CBAF5-126E-6B3D-B3AC-828016C138DD}"/>
              </a:ext>
            </a:extLst>
          </p:cNvPr>
          <p:cNvPicPr>
            <a:picLocks noGrp="1" noChangeAspect="1"/>
          </p:cNvPicPr>
          <p:nvPr>
            <p:ph type="pic" sz="quarter" idx="13"/>
          </p:nvPr>
        </p:nvPicPr>
        <p:blipFill>
          <a:blip r:embed="rId2"/>
          <a:srcRect/>
          <a:stretch>
            <a:fillRect/>
          </a:stretch>
        </p:blipFill>
        <p:spPr/>
      </p:pic>
      <p:sp>
        <p:nvSpPr>
          <p:cNvPr id="7" name="Text Placeholder 4">
            <a:extLst>
              <a:ext uri="{FF2B5EF4-FFF2-40B4-BE49-F238E27FC236}">
                <a16:creationId xmlns:a16="http://schemas.microsoft.com/office/drawing/2014/main" xmlns="" id="{BD9BBEC0-A776-90ED-253E-FF6CF648E3C6}"/>
              </a:ext>
            </a:extLst>
          </p:cNvPr>
          <p:cNvSpPr txBox="1">
            <a:spLocks/>
          </p:cNvSpPr>
          <p:nvPr/>
        </p:nvSpPr>
        <p:spPr>
          <a:xfrm>
            <a:off x="7609398" y="2404343"/>
            <a:ext cx="2672407" cy="3651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CSA0695-</a:t>
            </a:r>
          </a:p>
          <a:p>
            <a:r>
              <a:rPr lang="en-US" dirty="0"/>
              <a:t>Design and Analysis of Algorithms for Open Addressing</a:t>
            </a:r>
          </a:p>
          <a:p>
            <a:endParaRPr lang="en-US" dirty="0"/>
          </a:p>
          <a:p>
            <a:r>
              <a:rPr lang="en-US" dirty="0"/>
              <a:t>Faculty : </a:t>
            </a:r>
          </a:p>
          <a:p>
            <a:r>
              <a:rPr lang="en-US" dirty="0"/>
              <a:t>Dr R Dhanalakshmi</a:t>
            </a:r>
          </a:p>
        </p:txBody>
      </p:sp>
    </p:spTree>
    <p:extLst>
      <p:ext uri="{BB962C8B-B14F-4D97-AF65-F5344CB8AC3E}">
        <p14:creationId xmlns:p14="http://schemas.microsoft.com/office/powerpoint/2010/main" val="345414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36A1-1A23-FDCA-E791-278F673BA931}"/>
              </a:ext>
            </a:extLst>
          </p:cNvPr>
          <p:cNvSpPr>
            <a:spLocks noGrp="1"/>
          </p:cNvSpPr>
          <p:nvPr>
            <p:ph type="title"/>
          </p:nvPr>
        </p:nvSpPr>
        <p:spPr/>
        <p:txBody>
          <a:bodyPr/>
          <a:lstStyle/>
          <a:p>
            <a:r>
              <a:rPr lang="en-US" dirty="0"/>
              <a:t>Problem Statement </a:t>
            </a:r>
          </a:p>
        </p:txBody>
      </p:sp>
      <p:sp>
        <p:nvSpPr>
          <p:cNvPr id="4" name="Text Placeholder 3">
            <a:extLst>
              <a:ext uri="{FF2B5EF4-FFF2-40B4-BE49-F238E27FC236}">
                <a16:creationId xmlns:a16="http://schemas.microsoft.com/office/drawing/2014/main" xmlns="" id="{E44F0848-B081-1EB4-54CE-A4262714BD2C}"/>
              </a:ext>
            </a:extLst>
          </p:cNvPr>
          <p:cNvSpPr>
            <a:spLocks noGrp="1"/>
          </p:cNvSpPr>
          <p:nvPr>
            <p:ph type="body" sz="quarter" idx="14"/>
          </p:nvPr>
        </p:nvSpPr>
        <p:spPr>
          <a:xfrm>
            <a:off x="813956" y="3917373"/>
            <a:ext cx="4139045" cy="2670463"/>
          </a:xfrm>
        </p:spPr>
        <p:txBody>
          <a:bodyPr>
            <a:normAutofit/>
          </a:bodyPr>
          <a:lstStyle/>
          <a:p>
            <a:r>
              <a:rPr lang="en-IN" dirty="0"/>
              <a:t>You are given a 0-indexed integer array </a:t>
            </a:r>
            <a:r>
              <a:rPr lang="en-IN" dirty="0" err="1"/>
              <a:t>nums</a:t>
            </a:r>
            <a:r>
              <a:rPr lang="en-IN" dirty="0"/>
              <a:t>. In one operation you can replace any element of the array with any two elements that sum to it. For example, consider </a:t>
            </a:r>
            <a:r>
              <a:rPr lang="en-IN" dirty="0" err="1"/>
              <a:t>nums</a:t>
            </a:r>
            <a:r>
              <a:rPr lang="en-IN" dirty="0"/>
              <a:t> = [5,6,7]. In one operation, we can replace </a:t>
            </a:r>
            <a:r>
              <a:rPr lang="en-IN" dirty="0" err="1"/>
              <a:t>nums</a:t>
            </a:r>
            <a:r>
              <a:rPr lang="en-IN" dirty="0"/>
              <a:t>[1] with 2 and 4 and convert </a:t>
            </a:r>
            <a:r>
              <a:rPr lang="en-IN" dirty="0" err="1"/>
              <a:t>nums</a:t>
            </a:r>
            <a:r>
              <a:rPr lang="en-IN" dirty="0"/>
              <a:t> to [5,2,4,7]. Return the minimum number of operations to make an array that is sorted in </a:t>
            </a:r>
            <a:r>
              <a:rPr lang="en-IN" dirty="0" err="1"/>
              <a:t>nondecreasing</a:t>
            </a:r>
            <a:r>
              <a:rPr lang="en-IN" dirty="0"/>
              <a:t> </a:t>
            </a:r>
            <a:r>
              <a:rPr lang="en-IN" dirty="0" smtClean="0"/>
              <a:t>order</a:t>
            </a:r>
            <a:endParaRPr lang="en-IN" dirty="0"/>
          </a:p>
        </p:txBody>
      </p:sp>
      <p:pic>
        <p:nvPicPr>
          <p:cNvPr id="3" name="Picture Placeholder 2">
            <a:extLst>
              <a:ext uri="{FF2B5EF4-FFF2-40B4-BE49-F238E27FC236}">
                <a16:creationId xmlns:a16="http://schemas.microsoft.com/office/drawing/2014/main" xmlns="" id="{2E3CBAF5-126E-6B3D-B3AC-828016C138DD}"/>
              </a:ext>
            </a:extLst>
          </p:cNvPr>
          <p:cNvPicPr>
            <a:picLocks noGrp="1" noChangeAspect="1"/>
          </p:cNvPicPr>
          <p:nvPr>
            <p:ph type="pic" sz="quarter" idx="13"/>
          </p:nvPr>
        </p:nvPicPr>
        <p:blipFill>
          <a:blip r:embed="rId2"/>
          <a:srcRect/>
          <a:stretch>
            <a:fillRect/>
          </a:stretch>
        </p:blipFill>
        <p:spPr/>
      </p:pic>
      <p:sp>
        <p:nvSpPr>
          <p:cNvPr id="6" name="Text Placeholder 3">
            <a:extLst>
              <a:ext uri="{FF2B5EF4-FFF2-40B4-BE49-F238E27FC236}">
                <a16:creationId xmlns:a16="http://schemas.microsoft.com/office/drawing/2014/main" xmlns="" id="{1FF733A8-F8D3-1E64-DC85-799A0D59CA6A}"/>
              </a:ext>
            </a:extLst>
          </p:cNvPr>
          <p:cNvSpPr txBox="1">
            <a:spLocks/>
          </p:cNvSpPr>
          <p:nvPr/>
        </p:nvSpPr>
        <p:spPr>
          <a:xfrm>
            <a:off x="7585364" y="1870364"/>
            <a:ext cx="3117272" cy="39277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 </a:t>
            </a:r>
            <a:r>
              <a:rPr lang="en-IN" dirty="0"/>
              <a:t>Example 1: Input: </a:t>
            </a:r>
            <a:r>
              <a:rPr lang="en-IN" dirty="0" err="1"/>
              <a:t>nums</a:t>
            </a:r>
            <a:r>
              <a:rPr lang="en-IN" dirty="0"/>
              <a:t> = [3,9,3] Output: 2 Explanation: Here are the steps to sort the array in non-decreasing order: - From [3,9,3], replace the 9 with 3 and 6 so the array becomes [3,3,6,3] - From [3,3,6,3], replace the 6 with 3 and 3 so the array becomes [3,3,3,3,3] There are 2 steps to sort the array in non-decreasing order. Therefore, we return 2.</a:t>
            </a:r>
            <a:endParaRPr lang="en-IN" dirty="0"/>
          </a:p>
        </p:txBody>
      </p:sp>
    </p:spTree>
    <p:extLst>
      <p:ext uri="{BB962C8B-B14F-4D97-AF65-F5344CB8AC3E}">
        <p14:creationId xmlns:p14="http://schemas.microsoft.com/office/powerpoint/2010/main" val="407626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323A-C348-9D4C-71C0-7D4E0A7EE227}"/>
              </a:ext>
            </a:extLst>
          </p:cNvPr>
          <p:cNvSpPr>
            <a:spLocks noGrp="1"/>
          </p:cNvSpPr>
          <p:nvPr>
            <p:ph type="title"/>
          </p:nvPr>
        </p:nvSpPr>
        <p:spPr/>
        <p:txBody>
          <a:bodyPr/>
          <a:lstStyle/>
          <a:p>
            <a:r>
              <a:rPr lang="en-IN" dirty="0"/>
              <a:t>Abstract </a:t>
            </a:r>
          </a:p>
        </p:txBody>
      </p:sp>
      <p:sp>
        <p:nvSpPr>
          <p:cNvPr id="4" name="Text Placeholder 3">
            <a:extLst>
              <a:ext uri="{FF2B5EF4-FFF2-40B4-BE49-F238E27FC236}">
                <a16:creationId xmlns:a16="http://schemas.microsoft.com/office/drawing/2014/main" xmlns="" id="{9D97F35C-7E12-118F-586B-1DB38C6FAFDA}"/>
              </a:ext>
            </a:extLst>
          </p:cNvPr>
          <p:cNvSpPr>
            <a:spLocks noGrp="1"/>
          </p:cNvSpPr>
          <p:nvPr>
            <p:ph type="body" sz="quarter" idx="16"/>
          </p:nvPr>
        </p:nvSpPr>
        <p:spPr>
          <a:xfrm>
            <a:off x="810985" y="1763201"/>
            <a:ext cx="5029200" cy="2057400"/>
          </a:xfrm>
        </p:spPr>
        <p:txBody>
          <a:bodyPr/>
          <a:lstStyle/>
          <a:p>
            <a:pPr marL="285750" indent="-285750" algn="just">
              <a:buFont typeface="Arial" pitchFamily="34" charset="0"/>
              <a:buChar char="•"/>
            </a:pPr>
            <a:r>
              <a:rPr lang="en-IN" sz="2400" dirty="0"/>
              <a:t>This problem involves finding the minimum number of operations required to sort an array in non-decreasing order</a:t>
            </a:r>
            <a:r>
              <a:rPr lang="en-IN" sz="2400" dirty="0" smtClean="0"/>
              <a:t>.</a:t>
            </a:r>
          </a:p>
          <a:p>
            <a:pPr marL="285750" indent="-285750" algn="just">
              <a:buFont typeface="Arial" pitchFamily="34" charset="0"/>
              <a:buChar char="•"/>
            </a:pPr>
            <a:r>
              <a:rPr lang="en-IN" sz="2400" dirty="0" smtClean="0"/>
              <a:t> </a:t>
            </a:r>
            <a:r>
              <a:rPr lang="en-IN" sz="2400" dirty="0"/>
              <a:t>In each operation, an element can be replaced with two elements that sum to it. </a:t>
            </a:r>
            <a:endParaRPr lang="en-IN" sz="2400" dirty="0" smtClean="0"/>
          </a:p>
          <a:p>
            <a:pPr marL="285750" indent="-285750" algn="just">
              <a:buFont typeface="Arial" pitchFamily="34" charset="0"/>
              <a:buChar char="•"/>
            </a:pPr>
            <a:r>
              <a:rPr lang="en-IN" sz="2400" dirty="0" smtClean="0"/>
              <a:t>The </a:t>
            </a:r>
            <a:r>
              <a:rPr lang="en-IN" sz="2400" dirty="0"/>
              <a:t>goal is to determine the minimum number of such operations needed to transform the input array into a sorted array.</a:t>
            </a:r>
          </a:p>
        </p:txBody>
      </p:sp>
      <p:pic>
        <p:nvPicPr>
          <p:cNvPr id="7" name="Picture Placeholder 6">
            <a:extLst>
              <a:ext uri="{FF2B5EF4-FFF2-40B4-BE49-F238E27FC236}">
                <a16:creationId xmlns:a16="http://schemas.microsoft.com/office/drawing/2014/main" xmlns="" id="{9F24579A-7F8F-C613-6297-7BF6A604EC01}"/>
              </a:ext>
            </a:extLst>
          </p:cNvPr>
          <p:cNvPicPr>
            <a:picLocks noGrp="1" noChangeAspect="1"/>
          </p:cNvPicPr>
          <p:nvPr>
            <p:ph type="pic" sz="quarter" idx="19"/>
          </p:nvPr>
        </p:nvPicPr>
        <p:blipFill>
          <a:blip r:embed="rId2"/>
          <a:srcRect l="28148" r="28148"/>
          <a:stretch>
            <a:fillRect/>
          </a:stretch>
        </p:blipFill>
        <p:spPr/>
      </p:pic>
    </p:spTree>
    <p:extLst>
      <p:ext uri="{BB962C8B-B14F-4D97-AF65-F5344CB8AC3E}">
        <p14:creationId xmlns:p14="http://schemas.microsoft.com/office/powerpoint/2010/main" val="233647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FB1DC-7F96-F8DC-15FF-3964FEE628E8}"/>
              </a:ext>
            </a:extLst>
          </p:cNvPr>
          <p:cNvSpPr>
            <a:spLocks noGrp="1"/>
          </p:cNvSpPr>
          <p:nvPr>
            <p:ph type="title"/>
          </p:nvPr>
        </p:nvSpPr>
        <p:spPr/>
        <p:txBody>
          <a:bodyPr/>
          <a:lstStyle/>
          <a:p>
            <a:r>
              <a:rPr lang="en-IN" dirty="0"/>
              <a:t>Introduction</a:t>
            </a:r>
          </a:p>
        </p:txBody>
      </p:sp>
      <p:sp>
        <p:nvSpPr>
          <p:cNvPr id="4" name="Text Placeholder 3">
            <a:extLst>
              <a:ext uri="{FF2B5EF4-FFF2-40B4-BE49-F238E27FC236}">
                <a16:creationId xmlns:a16="http://schemas.microsoft.com/office/drawing/2014/main" xmlns="" id="{6B113FE1-0ED6-7E01-DD4A-2C22C8833202}"/>
              </a:ext>
            </a:extLst>
          </p:cNvPr>
          <p:cNvSpPr>
            <a:spLocks noGrp="1"/>
          </p:cNvSpPr>
          <p:nvPr>
            <p:ph type="body" sz="quarter" idx="16"/>
          </p:nvPr>
        </p:nvSpPr>
        <p:spPr>
          <a:xfrm>
            <a:off x="858740" y="1973580"/>
            <a:ext cx="5978939" cy="2057400"/>
          </a:xfrm>
        </p:spPr>
        <p:txBody>
          <a:bodyPr/>
          <a:lstStyle/>
          <a:p>
            <a:pPr marL="285750" indent="-285750">
              <a:buFont typeface="Arial" pitchFamily="34" charset="0"/>
              <a:buChar char="•"/>
            </a:pPr>
            <a:r>
              <a:rPr lang="en-IN" sz="1800" dirty="0"/>
              <a:t>The problem of Minimum Replacements to Sort the Array is a unique and challenging problem that requires a combination of mathematical thinking and algorithmic design. </a:t>
            </a:r>
            <a:endParaRPr lang="en-IN" sz="1800" dirty="0" smtClean="0"/>
          </a:p>
          <a:p>
            <a:pPr marL="285750" indent="-285750">
              <a:buFont typeface="Arial" pitchFamily="34" charset="0"/>
              <a:buChar char="•"/>
            </a:pPr>
            <a:r>
              <a:rPr lang="en-IN" sz="1800" dirty="0" smtClean="0"/>
              <a:t>Given </a:t>
            </a:r>
            <a:r>
              <a:rPr lang="en-IN" sz="1800" dirty="0"/>
              <a:t>an array of integers, we need to find the minimum number of operations required to transform the array into a sorted array in non-decreasing order. </a:t>
            </a:r>
            <a:endParaRPr lang="en-IN" sz="1800" dirty="0" smtClean="0"/>
          </a:p>
          <a:p>
            <a:pPr marL="285750" indent="-285750">
              <a:buFont typeface="Arial" pitchFamily="34" charset="0"/>
              <a:buChar char="•"/>
            </a:pPr>
            <a:r>
              <a:rPr lang="en-IN" sz="1800" dirty="0" smtClean="0"/>
              <a:t>The </a:t>
            </a:r>
            <a:r>
              <a:rPr lang="en-IN" sz="1800" dirty="0"/>
              <a:t>twist in this problem is that in each operation, we can replace an element with two elements that sum to it. </a:t>
            </a:r>
            <a:endParaRPr lang="en-IN" sz="1800" dirty="0" smtClean="0"/>
          </a:p>
          <a:p>
            <a:pPr marL="285750" indent="-285750">
              <a:buFont typeface="Arial" pitchFamily="34" charset="0"/>
              <a:buChar char="•"/>
            </a:pPr>
            <a:r>
              <a:rPr lang="en-IN" sz="1800" dirty="0" smtClean="0"/>
              <a:t>This </a:t>
            </a:r>
            <a:r>
              <a:rPr lang="en-IN" sz="1800" dirty="0"/>
              <a:t>problem requires a systematic approach to find the optimal solution. </a:t>
            </a:r>
            <a:endParaRPr lang="en-IN" sz="1800" dirty="0" smtClean="0"/>
          </a:p>
          <a:p>
            <a:pPr marL="285750" indent="-285750">
              <a:buFont typeface="Arial" pitchFamily="34" charset="0"/>
              <a:buChar char="•"/>
            </a:pPr>
            <a:r>
              <a:rPr lang="en-IN" sz="1800" dirty="0" smtClean="0"/>
              <a:t>In </a:t>
            </a:r>
            <a:r>
              <a:rPr lang="en-IN" sz="1800" dirty="0"/>
              <a:t>this response, we will explore the problem in more detail and provide a step-by-step approach to solve it.</a:t>
            </a:r>
          </a:p>
        </p:txBody>
      </p:sp>
      <p:pic>
        <p:nvPicPr>
          <p:cNvPr id="7" name="Picture Placeholder 6">
            <a:extLst>
              <a:ext uri="{FF2B5EF4-FFF2-40B4-BE49-F238E27FC236}">
                <a16:creationId xmlns:a16="http://schemas.microsoft.com/office/drawing/2014/main" xmlns="" id="{1F7E68E3-8613-0CB3-CE72-F5FCA5E77AA4}"/>
              </a:ext>
            </a:extLst>
          </p:cNvPr>
          <p:cNvPicPr>
            <a:picLocks noGrp="1" noChangeAspect="1"/>
          </p:cNvPicPr>
          <p:nvPr>
            <p:ph type="pic" sz="quarter" idx="19"/>
          </p:nvPr>
        </p:nvPicPr>
        <p:blipFill>
          <a:blip r:embed="rId2"/>
          <a:srcRect l="28148" r="28148"/>
          <a:stretch>
            <a:fillRect/>
          </a:stretch>
        </p:blipFill>
        <p:spPr/>
      </p:pic>
    </p:spTree>
    <p:extLst>
      <p:ext uri="{BB962C8B-B14F-4D97-AF65-F5344CB8AC3E}">
        <p14:creationId xmlns:p14="http://schemas.microsoft.com/office/powerpoint/2010/main" val="36817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6" name="Text Placeholder 5"/>
          <p:cNvSpPr>
            <a:spLocks noGrp="1"/>
          </p:cNvSpPr>
          <p:nvPr>
            <p:ph type="body" sz="quarter" idx="20"/>
          </p:nvPr>
        </p:nvSpPr>
        <p:spPr/>
        <p:txBody>
          <a:bodyPr/>
          <a:lstStyle/>
          <a:p>
            <a:endParaRPr lang="en-IN"/>
          </a:p>
        </p:txBody>
      </p:sp>
      <p:pic>
        <p:nvPicPr>
          <p:cNvPr id="7" name="Picture 6"/>
          <p:cNvPicPr/>
          <p:nvPr/>
        </p:nvPicPr>
        <p:blipFill>
          <a:blip r:embed="rId2"/>
          <a:stretch>
            <a:fillRect/>
          </a:stretch>
        </p:blipFill>
        <p:spPr>
          <a:xfrm>
            <a:off x="1412240" y="1605280"/>
            <a:ext cx="9570720" cy="4561840"/>
          </a:xfrm>
          <a:prstGeom prst="rect">
            <a:avLst/>
          </a:prstGeom>
        </p:spPr>
      </p:pic>
    </p:spTree>
    <p:extLst>
      <p:ext uri="{BB962C8B-B14F-4D97-AF65-F5344CB8AC3E}">
        <p14:creationId xmlns:p14="http://schemas.microsoft.com/office/powerpoint/2010/main" val="167278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A9C52C-4CF3-2732-F9F4-FE43D6FBE98A}"/>
              </a:ext>
            </a:extLst>
          </p:cNvPr>
          <p:cNvSpPr>
            <a:spLocks noGrp="1"/>
          </p:cNvSpPr>
          <p:nvPr>
            <p:ph type="title"/>
          </p:nvPr>
        </p:nvSpPr>
        <p:spPr/>
        <p:txBody>
          <a:bodyPr/>
          <a:lstStyle/>
          <a:p>
            <a:r>
              <a:rPr lang="en-IN" dirty="0"/>
              <a:t>Time Complexity</a:t>
            </a:r>
          </a:p>
        </p:txBody>
      </p:sp>
      <p:sp>
        <p:nvSpPr>
          <p:cNvPr id="4" name="Text Placeholder 3">
            <a:extLst>
              <a:ext uri="{FF2B5EF4-FFF2-40B4-BE49-F238E27FC236}">
                <a16:creationId xmlns:a16="http://schemas.microsoft.com/office/drawing/2014/main" xmlns="" id="{C6018287-82AC-701A-9856-B65E53D767C8}"/>
              </a:ext>
            </a:extLst>
          </p:cNvPr>
          <p:cNvSpPr>
            <a:spLocks noGrp="1"/>
          </p:cNvSpPr>
          <p:nvPr>
            <p:ph type="body" sz="quarter" idx="16"/>
          </p:nvPr>
        </p:nvSpPr>
        <p:spPr>
          <a:xfrm>
            <a:off x="528320" y="1635760"/>
            <a:ext cx="6228080" cy="2395913"/>
          </a:xfrm>
        </p:spPr>
        <p:txBody>
          <a:bodyPr/>
          <a:lstStyle/>
          <a:p>
            <a:r>
              <a:rPr lang="en-IN" dirty="0" smtClean="0"/>
              <a:t>The </a:t>
            </a:r>
            <a:r>
              <a:rPr lang="en-IN" dirty="0"/>
              <a:t>algorithm has a time complexity of O(n), where n is the size of the input array '</a:t>
            </a:r>
            <a:r>
              <a:rPr lang="en-IN" dirty="0" err="1"/>
              <a:t>nums</a:t>
            </a:r>
            <a:r>
              <a:rPr lang="en-IN" dirty="0"/>
              <a:t>'. This is because the algorithm iterates through the array only once, using a single loop that runs from 'i = 1' to 'i = </a:t>
            </a:r>
            <a:r>
              <a:rPr lang="en-IN" dirty="0" err="1"/>
              <a:t>numsSize</a:t>
            </a:r>
            <a:r>
              <a:rPr lang="en-IN" dirty="0"/>
              <a:t> - 1'.</a:t>
            </a:r>
          </a:p>
          <a:p>
            <a:r>
              <a:rPr lang="en-IN" b="1" dirty="0" smtClean="0"/>
              <a:t>Best </a:t>
            </a:r>
            <a:r>
              <a:rPr lang="en-IN" b="1" dirty="0"/>
              <a:t>Case: </a:t>
            </a:r>
            <a:endParaRPr lang="en-IN" b="1" dirty="0" smtClean="0"/>
          </a:p>
          <a:p>
            <a:r>
              <a:rPr lang="en-IN" dirty="0" smtClean="0"/>
              <a:t>The </a:t>
            </a:r>
            <a:r>
              <a:rPr lang="en-IN" dirty="0"/>
              <a:t>best-case scenario occurs when the input array is already sorted in non-decreasing order. In this case, the algorithm returns immediately, without performing any operations, resulting in a time complexity of O(1</a:t>
            </a:r>
            <a:r>
              <a:rPr lang="en-IN" dirty="0" smtClean="0"/>
              <a:t>).</a:t>
            </a:r>
          </a:p>
          <a:p>
            <a:r>
              <a:rPr lang="en-IN" b="1" dirty="0" smtClean="0"/>
              <a:t>Worst </a:t>
            </a:r>
            <a:r>
              <a:rPr lang="en-IN" b="1" dirty="0"/>
              <a:t>Case:</a:t>
            </a:r>
            <a:r>
              <a:rPr lang="en-IN" dirty="0"/>
              <a:t> </a:t>
            </a:r>
          </a:p>
          <a:p>
            <a:r>
              <a:rPr lang="en-IN" dirty="0"/>
              <a:t> </a:t>
            </a:r>
            <a:r>
              <a:rPr lang="en-IN" dirty="0" smtClean="0"/>
              <a:t>The </a:t>
            </a:r>
            <a:r>
              <a:rPr lang="en-IN" dirty="0"/>
              <a:t>worst-case scenario is when the input array is in reverse order, i.e., '</a:t>
            </a:r>
            <a:r>
              <a:rPr lang="en-IN" dirty="0" err="1"/>
              <a:t>nums</a:t>
            </a:r>
            <a:r>
              <a:rPr lang="en-IN" dirty="0"/>
              <a:t>[i] &lt; </a:t>
            </a:r>
            <a:r>
              <a:rPr lang="en-IN" dirty="0" err="1"/>
              <a:t>nums</a:t>
            </a:r>
            <a:r>
              <a:rPr lang="en-IN" dirty="0"/>
              <a:t>[i - 1]' for all 'i'. In this case, the algorithm performs the maximum number of operations, resulting in a time complexity of O(n).</a:t>
            </a:r>
          </a:p>
          <a:p>
            <a:r>
              <a:rPr lang="en-IN" dirty="0"/>
              <a:t> </a:t>
            </a:r>
          </a:p>
          <a:p>
            <a:r>
              <a:rPr lang="en-IN" b="1" dirty="0"/>
              <a:t>Average Case:</a:t>
            </a:r>
            <a:r>
              <a:rPr lang="en-IN" dirty="0"/>
              <a:t> </a:t>
            </a:r>
          </a:p>
          <a:p>
            <a:r>
              <a:rPr lang="en-IN" dirty="0"/>
              <a:t> </a:t>
            </a:r>
            <a:r>
              <a:rPr lang="en-IN" dirty="0" smtClean="0"/>
              <a:t>For </a:t>
            </a:r>
            <a:r>
              <a:rPr lang="en-IN" dirty="0"/>
              <a:t>average values of '</a:t>
            </a:r>
            <a:r>
              <a:rPr lang="en-IN" dirty="0" err="1"/>
              <a:t>nums</a:t>
            </a:r>
            <a:r>
              <a:rPr lang="en-IN" dirty="0"/>
              <a:t>', the time complexity remains O(n). The average case does not differ significantly from the worst case because the algorithm must still iterate through the entire array to find the minimum number of operations needed to sort it.</a:t>
            </a:r>
          </a:p>
        </p:txBody>
      </p:sp>
      <p:pic>
        <p:nvPicPr>
          <p:cNvPr id="7" name="Picture Placeholder 6">
            <a:extLst>
              <a:ext uri="{FF2B5EF4-FFF2-40B4-BE49-F238E27FC236}">
                <a16:creationId xmlns:a16="http://schemas.microsoft.com/office/drawing/2014/main" xmlns="" id="{7A344935-8F0A-C86E-D275-84210721D89D}"/>
              </a:ext>
            </a:extLst>
          </p:cNvPr>
          <p:cNvPicPr>
            <a:picLocks noGrp="1" noChangeAspect="1"/>
          </p:cNvPicPr>
          <p:nvPr>
            <p:ph type="pic" sz="quarter" idx="19"/>
          </p:nvPr>
        </p:nvPicPr>
        <p:blipFill>
          <a:blip r:embed="rId2"/>
          <a:srcRect l="27086" r="27086"/>
          <a:stretch>
            <a:fillRect/>
          </a:stretch>
        </p:blipFill>
        <p:spPr/>
      </p:pic>
    </p:spTree>
    <p:extLst>
      <p:ext uri="{BB962C8B-B14F-4D97-AF65-F5344CB8AC3E}">
        <p14:creationId xmlns:p14="http://schemas.microsoft.com/office/powerpoint/2010/main" val="388737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B18BA-A2B5-DF43-9604-12037A387C3F}"/>
              </a:ext>
            </a:extLst>
          </p:cNvPr>
          <p:cNvSpPr>
            <a:spLocks noGrp="1"/>
          </p:cNvSpPr>
          <p:nvPr>
            <p:ph type="title"/>
          </p:nvPr>
        </p:nvSpPr>
        <p:spPr>
          <a:xfrm>
            <a:off x="838200" y="365125"/>
            <a:ext cx="10527890" cy="706591"/>
          </a:xfrm>
        </p:spPr>
        <p:txBody>
          <a:bodyPr>
            <a:normAutofit fontScale="90000"/>
          </a:bodyPr>
          <a:lstStyle/>
          <a:p>
            <a:r>
              <a:rPr lang="en-IN" dirty="0"/>
              <a:t>Source code</a:t>
            </a:r>
          </a:p>
        </p:txBody>
      </p:sp>
      <p:sp>
        <p:nvSpPr>
          <p:cNvPr id="3" name="TextBox 2">
            <a:extLst>
              <a:ext uri="{FF2B5EF4-FFF2-40B4-BE49-F238E27FC236}">
                <a16:creationId xmlns:a16="http://schemas.microsoft.com/office/drawing/2014/main" xmlns="" id="{86F36356-4604-EE59-C2CB-86A25620C506}"/>
              </a:ext>
            </a:extLst>
          </p:cNvPr>
          <p:cNvSpPr txBox="1"/>
          <p:nvPr/>
        </p:nvSpPr>
        <p:spPr>
          <a:xfrm>
            <a:off x="2336800" y="1337187"/>
            <a:ext cx="6746240" cy="5355312"/>
          </a:xfrm>
          <a:prstGeom prst="rect">
            <a:avLst/>
          </a:prstGeom>
          <a:noFill/>
        </p:spPr>
        <p:txBody>
          <a:bodyPr wrap="square" rtlCol="0">
            <a:spAutoFit/>
          </a:bodyPr>
          <a:lstStyle/>
          <a:p>
            <a:r>
              <a:rPr lang="en-IN" dirty="0"/>
              <a:t>#include &lt;</a:t>
            </a:r>
            <a:r>
              <a:rPr lang="en-IN" dirty="0" err="1"/>
              <a:t>stdio.h</a:t>
            </a:r>
            <a:r>
              <a:rPr lang="en-IN" dirty="0"/>
              <a:t>&gt;</a:t>
            </a:r>
          </a:p>
          <a:p>
            <a:r>
              <a:rPr lang="en-IN" dirty="0" err="1"/>
              <a:t>int</a:t>
            </a:r>
            <a:r>
              <a:rPr lang="en-IN" dirty="0"/>
              <a:t> </a:t>
            </a:r>
            <a:r>
              <a:rPr lang="en-IN" dirty="0" err="1"/>
              <a:t>minOperations</a:t>
            </a:r>
            <a:r>
              <a:rPr lang="en-IN" dirty="0"/>
              <a:t>(</a:t>
            </a:r>
            <a:r>
              <a:rPr lang="en-IN" dirty="0" err="1"/>
              <a:t>int</a:t>
            </a:r>
            <a:r>
              <a:rPr lang="en-IN" dirty="0"/>
              <a:t>* </a:t>
            </a:r>
            <a:r>
              <a:rPr lang="en-IN" dirty="0" err="1"/>
              <a:t>nums</a:t>
            </a:r>
            <a:r>
              <a:rPr lang="en-IN" dirty="0"/>
              <a:t>, </a:t>
            </a:r>
            <a:r>
              <a:rPr lang="en-IN" dirty="0" err="1"/>
              <a:t>int</a:t>
            </a:r>
            <a:r>
              <a:rPr lang="en-IN" dirty="0"/>
              <a:t> </a:t>
            </a:r>
            <a:r>
              <a:rPr lang="en-IN" dirty="0" err="1"/>
              <a:t>numsSize</a:t>
            </a:r>
            <a:r>
              <a:rPr lang="en-IN" dirty="0"/>
              <a:t>) {</a:t>
            </a:r>
          </a:p>
          <a:p>
            <a:r>
              <a:rPr lang="en-IN" dirty="0"/>
              <a:t>    </a:t>
            </a:r>
            <a:r>
              <a:rPr lang="en-IN" dirty="0" err="1"/>
              <a:t>int</a:t>
            </a:r>
            <a:r>
              <a:rPr lang="en-IN" dirty="0"/>
              <a:t> res = 0;</a:t>
            </a:r>
          </a:p>
          <a:p>
            <a:r>
              <a:rPr lang="en-IN" dirty="0"/>
              <a:t>    for (</a:t>
            </a:r>
            <a:r>
              <a:rPr lang="en-IN" dirty="0" err="1"/>
              <a:t>int</a:t>
            </a:r>
            <a:r>
              <a:rPr lang="en-IN" dirty="0"/>
              <a:t> i = 1; i &lt; </a:t>
            </a:r>
            <a:r>
              <a:rPr lang="en-IN" dirty="0" err="1"/>
              <a:t>numsSize</a:t>
            </a:r>
            <a:r>
              <a:rPr lang="en-IN" dirty="0"/>
              <a:t>; i++) {</a:t>
            </a:r>
          </a:p>
          <a:p>
            <a:r>
              <a:rPr lang="en-IN" dirty="0"/>
              <a:t>        if (</a:t>
            </a:r>
            <a:r>
              <a:rPr lang="en-IN" dirty="0" err="1"/>
              <a:t>nums</a:t>
            </a:r>
            <a:r>
              <a:rPr lang="en-IN" dirty="0"/>
              <a:t>[i] &lt; </a:t>
            </a:r>
            <a:r>
              <a:rPr lang="en-IN" dirty="0" err="1"/>
              <a:t>nums</a:t>
            </a:r>
            <a:r>
              <a:rPr lang="en-IN" dirty="0"/>
              <a:t>[i - 1]) {</a:t>
            </a:r>
          </a:p>
          <a:p>
            <a:r>
              <a:rPr lang="en-IN" dirty="0"/>
              <a:t>            </a:t>
            </a:r>
            <a:r>
              <a:rPr lang="en-IN" dirty="0" err="1"/>
              <a:t>int</a:t>
            </a:r>
            <a:r>
              <a:rPr lang="en-IN" dirty="0"/>
              <a:t> diff = </a:t>
            </a:r>
            <a:r>
              <a:rPr lang="en-IN" dirty="0" err="1"/>
              <a:t>nums</a:t>
            </a:r>
            <a:r>
              <a:rPr lang="en-IN" dirty="0"/>
              <a:t>[i - 1] - </a:t>
            </a:r>
            <a:r>
              <a:rPr lang="en-IN" dirty="0" err="1"/>
              <a:t>nums</a:t>
            </a:r>
            <a:r>
              <a:rPr lang="en-IN" dirty="0"/>
              <a:t>[i];</a:t>
            </a:r>
          </a:p>
          <a:p>
            <a:r>
              <a:rPr lang="en-IN" dirty="0"/>
              <a:t>            </a:t>
            </a:r>
            <a:r>
              <a:rPr lang="en-IN" dirty="0" err="1"/>
              <a:t>nums</a:t>
            </a:r>
            <a:r>
              <a:rPr lang="en-IN" dirty="0"/>
              <a:t>[i] += diff;</a:t>
            </a:r>
          </a:p>
          <a:p>
            <a:r>
              <a:rPr lang="en-IN" dirty="0"/>
              <a:t>            res += (diff + 1) / 2;</a:t>
            </a:r>
          </a:p>
          <a:p>
            <a:r>
              <a:rPr lang="en-IN" dirty="0"/>
              <a:t>        }</a:t>
            </a:r>
          </a:p>
          <a:p>
            <a:r>
              <a:rPr lang="en-IN" dirty="0"/>
              <a:t>    }</a:t>
            </a:r>
          </a:p>
          <a:p>
            <a:r>
              <a:rPr lang="en-IN" dirty="0"/>
              <a:t>    return res;</a:t>
            </a:r>
          </a:p>
          <a:p>
            <a:r>
              <a:rPr lang="en-IN" dirty="0"/>
              <a:t>}</a:t>
            </a:r>
          </a:p>
          <a:p>
            <a:r>
              <a:rPr lang="en-IN" dirty="0" err="1"/>
              <a:t>int</a:t>
            </a:r>
            <a:r>
              <a:rPr lang="en-IN" dirty="0"/>
              <a:t> main() {</a:t>
            </a:r>
          </a:p>
          <a:p>
            <a:r>
              <a:rPr lang="en-IN" dirty="0"/>
              <a:t>    </a:t>
            </a:r>
            <a:r>
              <a:rPr lang="en-IN" dirty="0" err="1"/>
              <a:t>int</a:t>
            </a:r>
            <a:r>
              <a:rPr lang="en-IN" dirty="0"/>
              <a:t> </a:t>
            </a:r>
            <a:r>
              <a:rPr lang="en-IN" dirty="0" err="1"/>
              <a:t>nums</a:t>
            </a:r>
            <a:r>
              <a:rPr lang="en-IN" dirty="0"/>
              <a:t>[] = {3, 9, 3};</a:t>
            </a:r>
          </a:p>
          <a:p>
            <a:r>
              <a:rPr lang="en-IN" dirty="0"/>
              <a:t>    </a:t>
            </a:r>
            <a:r>
              <a:rPr lang="en-IN" dirty="0" err="1"/>
              <a:t>int</a:t>
            </a:r>
            <a:r>
              <a:rPr lang="en-IN" dirty="0"/>
              <a:t> </a:t>
            </a:r>
            <a:r>
              <a:rPr lang="en-IN" dirty="0" err="1"/>
              <a:t>numsSize</a:t>
            </a:r>
            <a:r>
              <a:rPr lang="en-IN" dirty="0"/>
              <a:t> = </a:t>
            </a:r>
            <a:r>
              <a:rPr lang="en-IN" dirty="0" err="1"/>
              <a:t>sizeof</a:t>
            </a:r>
            <a:r>
              <a:rPr lang="en-IN" dirty="0"/>
              <a:t>(</a:t>
            </a:r>
            <a:r>
              <a:rPr lang="en-IN" dirty="0" err="1"/>
              <a:t>nums</a:t>
            </a:r>
            <a:r>
              <a:rPr lang="en-IN" dirty="0"/>
              <a:t>) / </a:t>
            </a:r>
            <a:r>
              <a:rPr lang="en-IN" dirty="0" err="1"/>
              <a:t>sizeof</a:t>
            </a:r>
            <a:r>
              <a:rPr lang="en-IN" dirty="0"/>
              <a:t>(</a:t>
            </a:r>
            <a:r>
              <a:rPr lang="en-IN" dirty="0" err="1"/>
              <a:t>nums</a:t>
            </a:r>
            <a:r>
              <a:rPr lang="en-IN" dirty="0"/>
              <a:t>[0]);</a:t>
            </a:r>
          </a:p>
          <a:p>
            <a:r>
              <a:rPr lang="en-IN" dirty="0"/>
              <a:t>    </a:t>
            </a:r>
            <a:r>
              <a:rPr lang="en-IN" dirty="0" err="1"/>
              <a:t>printf</a:t>
            </a:r>
            <a:r>
              <a:rPr lang="en-IN" dirty="0"/>
              <a:t>("Minimum operations: %d\n", </a:t>
            </a:r>
            <a:r>
              <a:rPr lang="en-IN" dirty="0" err="1"/>
              <a:t>minOperations</a:t>
            </a:r>
            <a:r>
              <a:rPr lang="en-IN" dirty="0"/>
              <a:t>(</a:t>
            </a:r>
            <a:r>
              <a:rPr lang="en-IN" dirty="0" err="1"/>
              <a:t>nums</a:t>
            </a:r>
            <a:r>
              <a:rPr lang="en-IN" dirty="0"/>
              <a:t>, </a:t>
            </a:r>
            <a:r>
              <a:rPr lang="en-IN" dirty="0" err="1"/>
              <a:t>numsSize</a:t>
            </a:r>
            <a:r>
              <a:rPr lang="en-IN" dirty="0"/>
              <a:t>));</a:t>
            </a:r>
          </a:p>
          <a:p>
            <a:r>
              <a:rPr lang="en-IN" dirty="0"/>
              <a:t>    return 0;</a:t>
            </a:r>
          </a:p>
          <a:p>
            <a:r>
              <a:rPr lang="en-IN" dirty="0"/>
              <a:t>}</a:t>
            </a:r>
          </a:p>
        </p:txBody>
      </p:sp>
    </p:spTree>
    <p:extLst>
      <p:ext uri="{BB962C8B-B14F-4D97-AF65-F5344CB8AC3E}">
        <p14:creationId xmlns:p14="http://schemas.microsoft.com/office/powerpoint/2010/main" val="94690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smtClean="0">
                <a:latin typeface="Poppins"/>
                <a:cs typeface="Poppins"/>
              </a:rPr>
              <a:t>Future </a:t>
            </a:r>
            <a:r>
              <a:rPr lang="en-US" sz="4800" dirty="0">
                <a:latin typeface="Poppins"/>
                <a:cs typeface="Poppins"/>
              </a:rPr>
              <a:t>Scope</a:t>
            </a:r>
          </a:p>
        </p:txBody>
      </p:sp>
      <p:sp>
        <p:nvSpPr>
          <p:cNvPr id="4" name="Shape 1"/>
          <p:cNvSpPr/>
          <p:nvPr/>
        </p:nvSpPr>
        <p:spPr>
          <a:xfrm>
            <a:off x="1219200" y="1219200"/>
            <a:ext cx="1219200" cy="1219200"/>
          </a:xfrm>
          <a:prstGeom prst="line">
            <a:avLst/>
          </a:prstGeom>
          <a:noFill/>
          <a:ln/>
        </p:spPr>
      </p:sp>
      <p:sp>
        <p:nvSpPr>
          <p:cNvPr id="5" name="TextBox 4">
            <a:extLst>
              <a:ext uri="{FF2B5EF4-FFF2-40B4-BE49-F238E27FC236}">
                <a16:creationId xmlns:a16="http://schemas.microsoft.com/office/drawing/2014/main" xmlns="" id="{6D63BFC0-170B-94CD-411C-05B3F2A92724}"/>
              </a:ext>
            </a:extLst>
          </p:cNvPr>
          <p:cNvSpPr txBox="1"/>
          <p:nvPr/>
        </p:nvSpPr>
        <p:spPr>
          <a:xfrm>
            <a:off x="1534160" y="1811019"/>
            <a:ext cx="9819640" cy="4708981"/>
          </a:xfrm>
          <a:prstGeom prst="rect">
            <a:avLst/>
          </a:prstGeom>
          <a:noFill/>
        </p:spPr>
        <p:txBody>
          <a:bodyPr wrap="square" rtlCol="0">
            <a:spAutoFit/>
          </a:bodyPr>
          <a:lstStyle/>
          <a:p>
            <a:endParaRPr lang="en-US" b="1" dirty="0"/>
          </a:p>
          <a:p>
            <a:pPr algn="just"/>
            <a:r>
              <a:rPr lang="en-IN" sz="2400" dirty="0"/>
              <a:t>The algorithm can be parallelized to take advantage of multi-core processors, reducing the time complexity even further</a:t>
            </a:r>
            <a:r>
              <a:rPr lang="en-IN" sz="2400" dirty="0" smtClean="0"/>
              <a:t>. The </a:t>
            </a:r>
            <a:r>
              <a:rPr lang="en-IN" sz="2400" dirty="0"/>
              <a:t>algorithm can be modified to handle extremely large input arrays by using more efficient data structures, such as heaps or balanced </a:t>
            </a:r>
            <a:r>
              <a:rPr lang="en-IN" sz="2400" dirty="0" err="1"/>
              <a:t>trees.The</a:t>
            </a:r>
            <a:r>
              <a:rPr lang="en-IN" sz="2400" dirty="0"/>
              <a:t> algorithm can be generalized to solve more complex problems, such as finding the minimum number of operations to sort an array in a specific order (e.g., lexicographic order). The algorithm can be optimized to take advantage of the best-case scenario, where the input array is already sorted, by using a more efficient sorting algorithm or data </a:t>
            </a:r>
            <a:r>
              <a:rPr lang="en-IN" sz="2400" dirty="0" err="1"/>
              <a:t>structure.The</a:t>
            </a:r>
            <a:r>
              <a:rPr lang="en-IN" sz="2400" dirty="0"/>
              <a:t> algorithm can be applied to real-world problems, such as sorting large datasets in databases or file systems, or optimizing the performance of algorithms in machine learning and data science applications.</a:t>
            </a:r>
          </a:p>
          <a:p>
            <a:r>
              <a:rPr lang="en-I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latin typeface="Poppins"/>
                <a:cs typeface="Poppins"/>
              </a:rPr>
              <a:t>Conclusion</a:t>
            </a:r>
          </a:p>
        </p:txBody>
      </p:sp>
      <p:sp>
        <p:nvSpPr>
          <p:cNvPr id="4" name="Shape 1"/>
          <p:cNvSpPr/>
          <p:nvPr/>
        </p:nvSpPr>
        <p:spPr>
          <a:xfrm>
            <a:off x="1219200" y="1219200"/>
            <a:ext cx="1219200" cy="1219200"/>
          </a:xfrm>
          <a:prstGeom prst="line">
            <a:avLst/>
          </a:prstGeom>
          <a:noFill/>
          <a:ln/>
        </p:spPr>
      </p:sp>
      <p:sp>
        <p:nvSpPr>
          <p:cNvPr id="5" name="TextBox 4">
            <a:extLst>
              <a:ext uri="{FF2B5EF4-FFF2-40B4-BE49-F238E27FC236}">
                <a16:creationId xmlns:a16="http://schemas.microsoft.com/office/drawing/2014/main" xmlns="" id="{6D63BFC0-170B-94CD-411C-05B3F2A92724}"/>
              </a:ext>
            </a:extLst>
          </p:cNvPr>
          <p:cNvSpPr txBox="1"/>
          <p:nvPr/>
        </p:nvSpPr>
        <p:spPr>
          <a:xfrm>
            <a:off x="568960" y="1673602"/>
            <a:ext cx="9977120" cy="4154984"/>
          </a:xfrm>
          <a:prstGeom prst="rect">
            <a:avLst/>
          </a:prstGeom>
          <a:noFill/>
        </p:spPr>
        <p:txBody>
          <a:bodyPr wrap="square" rtlCol="0">
            <a:spAutoFit/>
          </a:bodyPr>
          <a:lstStyle/>
          <a:p>
            <a:pPr marL="285750" indent="-285750">
              <a:buFont typeface="Arial" pitchFamily="34" charset="0"/>
              <a:buChar char="•"/>
            </a:pPr>
            <a:r>
              <a:rPr lang="en-IN" sz="2400" dirty="0"/>
              <a:t>In conclusion, the C code solution provided is an efficient algorithm to find the minimum number of operations to sort an array in non-decreasing order</a:t>
            </a:r>
            <a:r>
              <a:rPr lang="en-IN" sz="2400" dirty="0" smtClean="0"/>
              <a:t>.</a:t>
            </a:r>
          </a:p>
          <a:p>
            <a:pPr marL="285750" indent="-285750">
              <a:buFont typeface="Arial" pitchFamily="34" charset="0"/>
              <a:buChar char="•"/>
            </a:pPr>
            <a:r>
              <a:rPr lang="en-IN" sz="2400" dirty="0" smtClean="0"/>
              <a:t> </a:t>
            </a:r>
            <a:r>
              <a:rPr lang="en-IN" sz="2400" dirty="0"/>
              <a:t>The algorithm has a time complexity of O(n) and a space complexity of O(1), making it suitable for large input arrays</a:t>
            </a:r>
            <a:r>
              <a:rPr lang="en-IN" sz="2400" dirty="0" smtClean="0"/>
              <a:t>.</a:t>
            </a:r>
          </a:p>
          <a:p>
            <a:pPr marL="285750" indent="-285750">
              <a:buFont typeface="Arial" pitchFamily="34" charset="0"/>
              <a:buChar char="•"/>
            </a:pPr>
            <a:r>
              <a:rPr lang="en-IN" sz="2400" dirty="0" smtClean="0"/>
              <a:t> </a:t>
            </a:r>
            <a:r>
              <a:rPr lang="en-IN" sz="2400" dirty="0"/>
              <a:t>The best-case scenario occurs when the input array is already sorted, resulting in a time complexity of O(1). </a:t>
            </a:r>
            <a:endParaRPr lang="en-IN" sz="2400" dirty="0" smtClean="0"/>
          </a:p>
          <a:p>
            <a:pPr marL="285750" indent="-285750">
              <a:buFont typeface="Arial" pitchFamily="34" charset="0"/>
              <a:buChar char="•"/>
            </a:pPr>
            <a:r>
              <a:rPr lang="en-IN" sz="2400" dirty="0" smtClean="0"/>
              <a:t>The </a:t>
            </a:r>
            <a:r>
              <a:rPr lang="en-IN" sz="2400" dirty="0"/>
              <a:t>worst-case scenario occurs when the input array is in reverse order, resulting in a time complexity of O(n</a:t>
            </a:r>
            <a:r>
              <a:rPr lang="en-IN" sz="2400" dirty="0" smtClean="0"/>
              <a:t>).</a:t>
            </a:r>
          </a:p>
          <a:p>
            <a:pPr marL="285750" indent="-285750">
              <a:buFont typeface="Arial" pitchFamily="34" charset="0"/>
              <a:buChar char="•"/>
            </a:pPr>
            <a:r>
              <a:rPr lang="en-IN" sz="2400" dirty="0" smtClean="0"/>
              <a:t> </a:t>
            </a:r>
            <a:r>
              <a:rPr lang="en-IN" sz="2400" dirty="0"/>
              <a:t>Overall, the algorithm is efficient and scalable, </a:t>
            </a:r>
            <a:r>
              <a:rPr lang="en-IN" sz="2400" dirty="0" err="1" smtClean="0"/>
              <a:t>andcan</a:t>
            </a:r>
            <a:r>
              <a:rPr lang="en-IN" sz="2400" dirty="0" smtClean="0"/>
              <a:t> </a:t>
            </a:r>
            <a:r>
              <a:rPr lang="en-IN" sz="2400" dirty="0"/>
              <a:t>be used to solve the problem of finding the minimum number of operations to sort an array in non-decreasing order.</a:t>
            </a:r>
          </a:p>
        </p:txBody>
      </p:sp>
    </p:spTree>
    <p:extLst>
      <p:ext uri="{BB962C8B-B14F-4D97-AF65-F5344CB8AC3E}">
        <p14:creationId xmlns:p14="http://schemas.microsoft.com/office/powerpoint/2010/main" val="102192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F40587-AEDE-4608-8CFF-624D3FE37F13}">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TotalTime>
  <Words>854</Words>
  <Application>Microsoft Office PowerPoint</Application>
  <PresentationFormat>Custom</PresentationFormat>
  <Paragraphs>63</Paragraphs>
  <Slides>9</Slides>
  <Notes>2</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Terra</vt:lpstr>
      <vt:lpstr>MINIMUM   REPLACEMENTS  TO  SORT  THE  ARRAY</vt:lpstr>
      <vt:lpstr>Problem Statement </vt:lpstr>
      <vt:lpstr>Abstract </vt:lpstr>
      <vt:lpstr>Introduction</vt:lpstr>
      <vt:lpstr>OUTPUT:</vt:lpstr>
      <vt:lpstr>Time Complexity</vt:lpstr>
      <vt:lpstr>Source code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REPLACEMENTS  TO  SORT  THE  ARRAY</dc:title>
  <dc:creator>K Hemanth</dc:creator>
  <cp:lastModifiedBy>chint</cp:lastModifiedBy>
  <cp:revision>7</cp:revision>
  <dcterms:created xsi:type="dcterms:W3CDTF">2024-09-11T02:53:15Z</dcterms:created>
  <dcterms:modified xsi:type="dcterms:W3CDTF">2024-09-12T03:00:13Z</dcterms:modified>
</cp:coreProperties>
</file>