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07983f90e_3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07983f90e_3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07983f90e_3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07983f90e_3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07983f90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07983f90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07983f90e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07983f90e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07983f90e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07983f90e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07983f90e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07983f90e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07983f90e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07983f90e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07983f90e_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07983f90e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07983f90e_3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07983f90e_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07983f90e_3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07983f90e_3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598675" y="1889125"/>
            <a:ext cx="7688100" cy="8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 3D Printed Submarine </a:t>
            </a:r>
            <a:endParaRPr/>
          </a:p>
        </p:txBody>
      </p:sp>
      <p:sp>
        <p:nvSpPr>
          <p:cNvPr id="87" name="Google Shape;87;p13"/>
          <p:cNvSpPr txBox="1"/>
          <p:nvPr>
            <p:ph idx="1" type="subTitle"/>
          </p:nvPr>
        </p:nvSpPr>
        <p:spPr>
          <a:xfrm>
            <a:off x="642275" y="2900475"/>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Methodology and future plans brief</a:t>
            </a:r>
            <a:endParaRPr sz="1800"/>
          </a:p>
        </p:txBody>
      </p:sp>
      <p:sp>
        <p:nvSpPr>
          <p:cNvPr id="88" name="Google Shape;88;p13"/>
          <p:cNvSpPr txBox="1"/>
          <p:nvPr>
            <p:ph type="ctrTitle"/>
          </p:nvPr>
        </p:nvSpPr>
        <p:spPr>
          <a:xfrm>
            <a:off x="642275" y="1475675"/>
            <a:ext cx="2147400" cy="8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Design of</a:t>
            </a:r>
            <a:endParaRPr sz="3000"/>
          </a:p>
        </p:txBody>
      </p:sp>
      <p:sp>
        <p:nvSpPr>
          <p:cNvPr id="89" name="Google Shape;89;p13"/>
          <p:cNvSpPr txBox="1"/>
          <p:nvPr>
            <p:ph idx="1" type="subTitle"/>
          </p:nvPr>
        </p:nvSpPr>
        <p:spPr>
          <a:xfrm>
            <a:off x="642275" y="3835775"/>
            <a:ext cx="7688100" cy="95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Durgansh Mishra</a:t>
            </a:r>
            <a:endParaRPr sz="1400"/>
          </a:p>
          <a:p>
            <a:pPr indent="0" lvl="0" marL="0" rtl="0" algn="l">
              <a:spcBef>
                <a:spcPts val="1000"/>
              </a:spcBef>
              <a:spcAft>
                <a:spcPts val="0"/>
              </a:spcAft>
              <a:buNone/>
            </a:pPr>
            <a:r>
              <a:rPr lang="en" sz="1400"/>
              <a:t>Sanket Khairnar</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idx="4294967295" type="title"/>
          </p:nvPr>
        </p:nvSpPr>
        <p:spPr>
          <a:xfrm>
            <a:off x="629650" y="250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51" name="Google Shape;151;p22"/>
          <p:cNvSpPr txBox="1"/>
          <p:nvPr/>
        </p:nvSpPr>
        <p:spPr>
          <a:xfrm>
            <a:off x="708400" y="906050"/>
            <a:ext cx="8085900" cy="3540300"/>
          </a:xfrm>
          <a:prstGeom prst="rect">
            <a:avLst/>
          </a:prstGeom>
          <a:noFill/>
          <a:ln>
            <a:noFill/>
          </a:ln>
        </p:spPr>
        <p:txBody>
          <a:bodyPr anchorCtr="0" anchor="t" bIns="91425" lIns="91425" spcFirstLastPara="1" rIns="91425" wrap="square" tIns="91425">
            <a:spAutoFit/>
          </a:bodyPr>
          <a:lstStyle/>
          <a:p>
            <a:pPr indent="-317500" lvl="0" marL="457200" rtl="0" algn="l">
              <a:spcBef>
                <a:spcPts val="1000"/>
              </a:spcBef>
              <a:spcAft>
                <a:spcPts val="0"/>
              </a:spcAft>
              <a:buSzPts val="1400"/>
              <a:buFont typeface="Lato"/>
              <a:buAutoNum type="arabicPeriod"/>
            </a:pPr>
            <a:r>
              <a:rPr b="1" lang="en">
                <a:latin typeface="Lato"/>
                <a:ea typeface="Lato"/>
                <a:cs typeface="Lato"/>
                <a:sym typeface="Lato"/>
              </a:rPr>
              <a:t>Literature Review :</a:t>
            </a:r>
            <a:endParaRPr b="1">
              <a:latin typeface="Lato"/>
              <a:ea typeface="Lato"/>
              <a:cs typeface="Lato"/>
              <a:sym typeface="Lato"/>
            </a:endParaRPr>
          </a:p>
          <a:p>
            <a:pPr indent="0" lvl="0" marL="914400" rtl="0" algn="l">
              <a:spcBef>
                <a:spcPts val="1000"/>
              </a:spcBef>
              <a:spcAft>
                <a:spcPts val="0"/>
              </a:spcAft>
              <a:buNone/>
            </a:pPr>
            <a:r>
              <a:rPr lang="en">
                <a:latin typeface="Lato"/>
                <a:ea typeface="Lato"/>
                <a:cs typeface="Lato"/>
                <a:sym typeface="Lato"/>
              </a:rPr>
              <a:t>According to the existing problems, </a:t>
            </a:r>
            <a:r>
              <a:rPr lang="en">
                <a:latin typeface="Lato"/>
                <a:ea typeface="Lato"/>
                <a:cs typeface="Lato"/>
                <a:sym typeface="Lato"/>
              </a:rPr>
              <a:t>relevant</a:t>
            </a:r>
            <a:r>
              <a:rPr lang="en">
                <a:latin typeface="Lato"/>
                <a:ea typeface="Lato"/>
                <a:cs typeface="Lato"/>
                <a:sym typeface="Lato"/>
              </a:rPr>
              <a:t> literature is to be studied, to </a:t>
            </a:r>
            <a:r>
              <a:rPr lang="en">
                <a:latin typeface="Lato"/>
                <a:ea typeface="Lato"/>
                <a:cs typeface="Lato"/>
                <a:sym typeface="Lato"/>
              </a:rPr>
              <a:t>verify</a:t>
            </a:r>
            <a:r>
              <a:rPr lang="en">
                <a:latin typeface="Lato"/>
                <a:ea typeface="Lato"/>
                <a:cs typeface="Lato"/>
                <a:sym typeface="Lato"/>
              </a:rPr>
              <a:t> our proposed solutions as well as to search for existing solutions or brainstorm some new approach. </a:t>
            </a:r>
            <a:endParaRPr>
              <a:latin typeface="Lato"/>
              <a:ea typeface="Lato"/>
              <a:cs typeface="Lato"/>
              <a:sym typeface="Lato"/>
            </a:endParaRPr>
          </a:p>
          <a:p>
            <a:pPr indent="0" lvl="0" marL="914400" rtl="0" algn="l">
              <a:spcBef>
                <a:spcPts val="1000"/>
              </a:spcBef>
              <a:spcAft>
                <a:spcPts val="0"/>
              </a:spcAft>
              <a:buNone/>
            </a:pPr>
            <a:r>
              <a:rPr lang="en">
                <a:latin typeface="Lato"/>
                <a:ea typeface="Lato"/>
                <a:cs typeface="Lato"/>
                <a:sym typeface="Lato"/>
              </a:rPr>
              <a:t>For additional designs as mentioned previously, we have collected some papers on existing designs. </a:t>
            </a:r>
            <a:endParaRPr>
              <a:latin typeface="Lato"/>
              <a:ea typeface="Lato"/>
              <a:cs typeface="Lato"/>
              <a:sym typeface="Lato"/>
            </a:endParaRPr>
          </a:p>
          <a:p>
            <a:pPr indent="-317500" lvl="0" marL="457200" rtl="0" algn="l">
              <a:spcBef>
                <a:spcPts val="1000"/>
              </a:spcBef>
              <a:spcAft>
                <a:spcPts val="0"/>
              </a:spcAft>
              <a:buSzPts val="1400"/>
              <a:buFont typeface="Lato"/>
              <a:buAutoNum type="arabicPeriod"/>
            </a:pPr>
            <a:r>
              <a:rPr b="1" lang="en">
                <a:latin typeface="Lato"/>
                <a:ea typeface="Lato"/>
                <a:cs typeface="Lato"/>
                <a:sym typeface="Lato"/>
              </a:rPr>
              <a:t>Theoretical Testing :</a:t>
            </a:r>
            <a:endParaRPr b="1">
              <a:latin typeface="Lato"/>
              <a:ea typeface="Lato"/>
              <a:cs typeface="Lato"/>
              <a:sym typeface="Lato"/>
            </a:endParaRPr>
          </a:p>
          <a:p>
            <a:pPr indent="0" lvl="0" marL="914400" rtl="0" algn="l">
              <a:spcBef>
                <a:spcPts val="1000"/>
              </a:spcBef>
              <a:spcAft>
                <a:spcPts val="0"/>
              </a:spcAft>
              <a:buNone/>
            </a:pPr>
            <a:r>
              <a:rPr lang="en">
                <a:latin typeface="Lato"/>
                <a:ea typeface="Lato"/>
                <a:cs typeface="Lato"/>
                <a:sym typeface="Lato"/>
              </a:rPr>
              <a:t>Testing of the feasibility of the proposed solutions and additional designs with the help of literature review and simulations. </a:t>
            </a:r>
            <a:endParaRPr>
              <a:latin typeface="Lato"/>
              <a:ea typeface="Lato"/>
              <a:cs typeface="Lato"/>
              <a:sym typeface="Lato"/>
            </a:endParaRPr>
          </a:p>
          <a:p>
            <a:pPr indent="-317500" lvl="0" marL="457200" rtl="0" algn="l">
              <a:spcBef>
                <a:spcPts val="1000"/>
              </a:spcBef>
              <a:spcAft>
                <a:spcPts val="0"/>
              </a:spcAft>
              <a:buSzPts val="1400"/>
              <a:buFont typeface="Lato"/>
              <a:buAutoNum type="arabicPeriod"/>
            </a:pPr>
            <a:r>
              <a:rPr b="1" lang="en">
                <a:latin typeface="Lato"/>
                <a:ea typeface="Lato"/>
                <a:cs typeface="Lato"/>
                <a:sym typeface="Lato"/>
              </a:rPr>
              <a:t>Practical</a:t>
            </a:r>
            <a:r>
              <a:rPr b="1" lang="en">
                <a:latin typeface="Lato"/>
                <a:ea typeface="Lato"/>
                <a:cs typeface="Lato"/>
                <a:sym typeface="Lato"/>
              </a:rPr>
              <a:t> Testing :</a:t>
            </a:r>
            <a:endParaRPr b="1">
              <a:latin typeface="Lato"/>
              <a:ea typeface="Lato"/>
              <a:cs typeface="Lato"/>
              <a:sym typeface="Lato"/>
            </a:endParaRPr>
          </a:p>
          <a:p>
            <a:pPr indent="0" lvl="0" marL="914400" rtl="0" algn="l">
              <a:spcBef>
                <a:spcPts val="1000"/>
              </a:spcBef>
              <a:spcAft>
                <a:spcPts val="0"/>
              </a:spcAft>
              <a:buNone/>
            </a:pPr>
            <a:r>
              <a:rPr lang="en">
                <a:latin typeface="Lato"/>
                <a:ea typeface="Lato"/>
                <a:cs typeface="Lato"/>
                <a:sym typeface="Lato"/>
              </a:rPr>
              <a:t>Based on the theoretical testing we will choose the most appropriate solutions and practically test them. We will keep iterating on them until the </a:t>
            </a:r>
            <a:r>
              <a:rPr lang="en">
                <a:latin typeface="Lato"/>
                <a:ea typeface="Lato"/>
                <a:cs typeface="Lato"/>
                <a:sym typeface="Lato"/>
              </a:rPr>
              <a:t>optimal</a:t>
            </a:r>
            <a:r>
              <a:rPr lang="en">
                <a:latin typeface="Lato"/>
                <a:ea typeface="Lato"/>
                <a:cs typeface="Lato"/>
                <a:sym typeface="Lato"/>
              </a:rPr>
              <a:t> solution is found.</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idx="4294967295" type="title"/>
          </p:nvPr>
        </p:nvSpPr>
        <p:spPr>
          <a:xfrm>
            <a:off x="629650" y="250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57" name="Google Shape;157;p23"/>
          <p:cNvSpPr txBox="1"/>
          <p:nvPr/>
        </p:nvSpPr>
        <p:spPr>
          <a:xfrm>
            <a:off x="708400" y="906050"/>
            <a:ext cx="8085900" cy="3755700"/>
          </a:xfrm>
          <a:prstGeom prst="rect">
            <a:avLst/>
          </a:prstGeom>
          <a:noFill/>
          <a:ln>
            <a:noFill/>
          </a:ln>
        </p:spPr>
        <p:txBody>
          <a:bodyPr anchorCtr="0" anchor="t" bIns="91425" lIns="91425" spcFirstLastPara="1" rIns="91425" wrap="square" tIns="91425">
            <a:spAutoFit/>
          </a:bodyPr>
          <a:lstStyle/>
          <a:p>
            <a:pPr indent="-317500" lvl="0" marL="457200" rtl="0" algn="l">
              <a:spcBef>
                <a:spcPts val="1000"/>
              </a:spcBef>
              <a:spcAft>
                <a:spcPts val="0"/>
              </a:spcAft>
              <a:buSzPts val="1400"/>
              <a:buFont typeface="Lato"/>
              <a:buAutoNum type="arabicPeriod"/>
            </a:pPr>
            <a:r>
              <a:rPr lang="en">
                <a:latin typeface="Lato"/>
                <a:ea typeface="Lato"/>
                <a:cs typeface="Lato"/>
                <a:sym typeface="Lato"/>
              </a:rPr>
              <a:t>Vikrant P. Shah, </a:t>
            </a:r>
            <a:r>
              <a:rPr i="1" lang="en">
                <a:latin typeface="Lato"/>
                <a:ea typeface="Lato"/>
                <a:cs typeface="Lato"/>
                <a:sym typeface="Lato"/>
              </a:rPr>
              <a:t>“</a:t>
            </a:r>
            <a:r>
              <a:rPr i="1" lang="en">
                <a:latin typeface="Lato"/>
                <a:ea typeface="Lato"/>
                <a:cs typeface="Lato"/>
                <a:sym typeface="Lato"/>
              </a:rPr>
              <a:t>Design Considerations for Engineering Autonomous Underwater Vehicles”, The University of Texas at Austin, 2005</a:t>
            </a:r>
            <a:endParaRPr i="1">
              <a:latin typeface="Lato"/>
              <a:ea typeface="Lato"/>
              <a:cs typeface="Lato"/>
              <a:sym typeface="Lato"/>
            </a:endParaRPr>
          </a:p>
          <a:p>
            <a:pPr indent="-317500" lvl="0" marL="457200" rtl="0" algn="l">
              <a:spcBef>
                <a:spcPts val="1000"/>
              </a:spcBef>
              <a:spcAft>
                <a:spcPts val="0"/>
              </a:spcAft>
              <a:buSzPts val="1400"/>
              <a:buFont typeface="Lato"/>
              <a:buAutoNum type="arabicPeriod"/>
            </a:pPr>
            <a:r>
              <a:rPr lang="en">
                <a:latin typeface="Lato"/>
                <a:ea typeface="Lato"/>
                <a:cs typeface="Lato"/>
                <a:sym typeface="Lato"/>
              </a:rPr>
              <a:t>Avilash Sahoo et al, </a:t>
            </a:r>
            <a:r>
              <a:rPr i="1" lang="en">
                <a:latin typeface="Lato"/>
                <a:ea typeface="Lato"/>
                <a:cs typeface="Lato"/>
                <a:sym typeface="Lato"/>
              </a:rPr>
              <a:t>“Design of a Compact ROV for River Exploration”, IIT Guwahati, 2017</a:t>
            </a:r>
            <a:endParaRPr i="1">
              <a:latin typeface="Lato"/>
              <a:ea typeface="Lato"/>
              <a:cs typeface="Lato"/>
              <a:sym typeface="Lato"/>
            </a:endParaRPr>
          </a:p>
          <a:p>
            <a:pPr indent="-317500" lvl="0" marL="457200" rtl="0" algn="l">
              <a:spcBef>
                <a:spcPts val="1000"/>
              </a:spcBef>
              <a:spcAft>
                <a:spcPts val="0"/>
              </a:spcAft>
              <a:buSzPts val="1400"/>
              <a:buFont typeface="Lato"/>
              <a:buAutoNum type="arabicPeriod"/>
            </a:pPr>
            <a:r>
              <a:rPr lang="en">
                <a:solidFill>
                  <a:srgbClr val="333333"/>
                </a:solidFill>
                <a:highlight>
                  <a:srgbClr val="FFFFFF"/>
                </a:highlight>
                <a:latin typeface="Lato"/>
                <a:ea typeface="Lato"/>
                <a:cs typeface="Lato"/>
                <a:sym typeface="Lato"/>
              </a:rPr>
              <a:t>J. Singh, D. Gandhi, M. Sanghani, P. S. Robi and S. K. Dwivedy, </a:t>
            </a:r>
            <a:r>
              <a:rPr i="1" lang="en">
                <a:solidFill>
                  <a:srgbClr val="333333"/>
                </a:solidFill>
                <a:highlight>
                  <a:srgbClr val="FFFFFF"/>
                </a:highlight>
                <a:latin typeface="Lato"/>
                <a:ea typeface="Lato"/>
                <a:cs typeface="Lato"/>
                <a:sym typeface="Lato"/>
              </a:rPr>
              <a:t>"Design and development of underwater robot," 2015 International Conference on Robotics, Automation, Control and Embedded Systems (RACE), 2015</a:t>
            </a:r>
            <a:endParaRPr i="1">
              <a:solidFill>
                <a:srgbClr val="333333"/>
              </a:solidFill>
              <a:highlight>
                <a:srgbClr val="FFFFFF"/>
              </a:highlight>
              <a:latin typeface="Lato"/>
              <a:ea typeface="Lato"/>
              <a:cs typeface="Lato"/>
              <a:sym typeface="Lato"/>
            </a:endParaRPr>
          </a:p>
          <a:p>
            <a:pPr indent="-317500" lvl="0" marL="457200" rtl="0" algn="l">
              <a:spcBef>
                <a:spcPts val="1000"/>
              </a:spcBef>
              <a:spcAft>
                <a:spcPts val="0"/>
              </a:spcAft>
              <a:buClr>
                <a:srgbClr val="333333"/>
              </a:buClr>
              <a:buSzPts val="1400"/>
              <a:buFont typeface="Lato"/>
              <a:buAutoNum type="arabicPeriod"/>
            </a:pPr>
            <a:r>
              <a:rPr lang="en">
                <a:solidFill>
                  <a:srgbClr val="333333"/>
                </a:solidFill>
                <a:highlight>
                  <a:srgbClr val="FFFFFF"/>
                </a:highlight>
                <a:latin typeface="Lato"/>
                <a:ea typeface="Lato"/>
                <a:cs typeface="Lato"/>
                <a:sym typeface="Lato"/>
              </a:rPr>
              <a:t>P. Ridao et al, “</a:t>
            </a:r>
            <a:r>
              <a:rPr i="1" lang="en">
                <a:solidFill>
                  <a:srgbClr val="333333"/>
                </a:solidFill>
                <a:highlight>
                  <a:srgbClr val="FFFFFF"/>
                </a:highlight>
                <a:latin typeface="Lato"/>
                <a:ea typeface="Lato"/>
                <a:cs typeface="Lato"/>
                <a:sym typeface="Lato"/>
              </a:rPr>
              <a:t>Intervention AUVs: The next challenge”, Annual Reviews in Control, 2015</a:t>
            </a:r>
            <a:endParaRPr i="1">
              <a:solidFill>
                <a:srgbClr val="333333"/>
              </a:solidFill>
              <a:highlight>
                <a:srgbClr val="FFFFFF"/>
              </a:highlight>
              <a:latin typeface="Lato"/>
              <a:ea typeface="Lato"/>
              <a:cs typeface="Lato"/>
              <a:sym typeface="Lato"/>
            </a:endParaRPr>
          </a:p>
          <a:p>
            <a:pPr indent="-317500" lvl="0" marL="457200" rtl="0" algn="l">
              <a:spcBef>
                <a:spcPts val="1000"/>
              </a:spcBef>
              <a:spcAft>
                <a:spcPts val="0"/>
              </a:spcAft>
              <a:buClr>
                <a:srgbClr val="333333"/>
              </a:buClr>
              <a:buSzPts val="1400"/>
              <a:buFont typeface="Lato"/>
              <a:buAutoNum type="arabicPeriod"/>
            </a:pPr>
            <a:r>
              <a:rPr lang="en">
                <a:solidFill>
                  <a:srgbClr val="333333"/>
                </a:solidFill>
                <a:highlight>
                  <a:srgbClr val="FFFFFF"/>
                </a:highlight>
                <a:latin typeface="Lato"/>
                <a:ea typeface="Lato"/>
                <a:cs typeface="Lato"/>
                <a:sym typeface="Lato"/>
              </a:rPr>
              <a:t>Avilash Sahoo et al, “</a:t>
            </a:r>
            <a:r>
              <a:rPr i="1" lang="en">
                <a:solidFill>
                  <a:srgbClr val="333333"/>
                </a:solidFill>
                <a:highlight>
                  <a:srgbClr val="FFFFFF"/>
                </a:highlight>
                <a:latin typeface="Lato"/>
                <a:ea typeface="Lato"/>
                <a:cs typeface="Lato"/>
                <a:sym typeface="Lato"/>
              </a:rPr>
              <a:t>Advancements in the field of autonomous underwater vehicle”, </a:t>
            </a:r>
            <a:r>
              <a:rPr i="1" lang="en">
                <a:latin typeface="Lato"/>
                <a:ea typeface="Lato"/>
                <a:cs typeface="Lato"/>
                <a:sym typeface="Lato"/>
              </a:rPr>
              <a:t>IIT Guwahati, 2019</a:t>
            </a:r>
            <a:endParaRPr i="1">
              <a:latin typeface="Lato"/>
              <a:ea typeface="Lato"/>
              <a:cs typeface="Lato"/>
              <a:sym typeface="Lato"/>
            </a:endParaRPr>
          </a:p>
          <a:p>
            <a:pPr indent="-317500" lvl="0" marL="457200" rtl="0" algn="l">
              <a:spcBef>
                <a:spcPts val="1000"/>
              </a:spcBef>
              <a:spcAft>
                <a:spcPts val="0"/>
              </a:spcAft>
              <a:buSzPts val="1400"/>
              <a:buFont typeface="Lato"/>
              <a:buAutoNum type="arabicPeriod"/>
            </a:pPr>
            <a:r>
              <a:rPr lang="en">
                <a:solidFill>
                  <a:schemeClr val="dk2"/>
                </a:solidFill>
                <a:highlight>
                  <a:schemeClr val="lt1"/>
                </a:highlight>
                <a:latin typeface="Lato"/>
                <a:ea typeface="Lato"/>
                <a:cs typeface="Lato"/>
                <a:sym typeface="Lato"/>
              </a:rPr>
              <a:t>Harry Bohm, Steven W. Moore, and Vickie Jensen </a:t>
            </a:r>
            <a:r>
              <a:rPr i="1" lang="en">
                <a:solidFill>
                  <a:schemeClr val="dk2"/>
                </a:solidFill>
                <a:highlight>
                  <a:schemeClr val="lt1"/>
                </a:highlight>
                <a:latin typeface="Lato"/>
                <a:ea typeface="Lato"/>
                <a:cs typeface="Lato"/>
                <a:sym typeface="Lato"/>
              </a:rPr>
              <a:t>“</a:t>
            </a:r>
            <a:r>
              <a:rPr i="1" lang="en">
                <a:latin typeface="Lato"/>
                <a:ea typeface="Lato"/>
                <a:cs typeface="Lato"/>
                <a:sym typeface="Lato"/>
              </a:rPr>
              <a:t>Underwater Robotics – Science Design and Fabrication”</a:t>
            </a:r>
            <a:endParaRPr i="1">
              <a:latin typeface="Lato"/>
              <a:ea typeface="Lato"/>
              <a:cs typeface="Lato"/>
              <a:sym typeface="Lato"/>
            </a:endParaRPr>
          </a:p>
          <a:p>
            <a:pPr indent="-317500" lvl="0" marL="457200" rtl="0" algn="l">
              <a:spcBef>
                <a:spcPts val="1000"/>
              </a:spcBef>
              <a:spcAft>
                <a:spcPts val="1000"/>
              </a:spcAft>
              <a:buSzPts val="1400"/>
              <a:buFont typeface="Lato"/>
              <a:buAutoNum type="arabicPeriod"/>
            </a:pPr>
            <a:r>
              <a:rPr lang="en">
                <a:latin typeface="Lato"/>
                <a:ea typeface="Lato"/>
                <a:cs typeface="Lato"/>
                <a:sym typeface="Lato"/>
              </a:rPr>
              <a:t>Jebelli A, Yagoub C and Dhillon S</a:t>
            </a:r>
            <a:r>
              <a:rPr i="1" lang="en">
                <a:latin typeface="Lato"/>
                <a:ea typeface="Lato"/>
                <a:cs typeface="Lato"/>
                <a:sym typeface="Lato"/>
              </a:rPr>
              <a:t>, “Design and Implementation of an Autonomous Underwater Vehicle (AUV) with PTFE”, University of Ottawa, Ottawa, Canada</a:t>
            </a:r>
            <a:endParaRPr i="1">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ROV Designs</a:t>
            </a:r>
            <a:endParaRPr/>
          </a:p>
        </p:txBody>
      </p:sp>
      <p:sp>
        <p:nvSpPr>
          <p:cNvPr id="95" name="Google Shape;95;p14"/>
          <p:cNvSpPr txBox="1"/>
          <p:nvPr>
            <p:ph idx="1" type="body"/>
          </p:nvPr>
        </p:nvSpPr>
        <p:spPr>
          <a:xfrm>
            <a:off x="729450" y="2078875"/>
            <a:ext cx="7688700" cy="286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Most ROVs and AUVs used in science and industry today can be classified into torpedo shaped design and the non-torpedo shaped design. </a:t>
            </a:r>
            <a:endParaRPr/>
          </a:p>
          <a:p>
            <a:pPr indent="-311150" lvl="0" marL="457200" rtl="0" algn="l">
              <a:spcBef>
                <a:spcPts val="1200"/>
              </a:spcBef>
              <a:spcAft>
                <a:spcPts val="0"/>
              </a:spcAft>
              <a:buSzPts val="1300"/>
              <a:buChar char="●"/>
            </a:pPr>
            <a:r>
              <a:rPr lang="en"/>
              <a:t>Torpedo Shaped : </a:t>
            </a:r>
            <a:endParaRPr/>
          </a:p>
          <a:p>
            <a:pPr indent="-304285" lvl="1" marL="914400" rtl="0" algn="l">
              <a:spcBef>
                <a:spcPts val="0"/>
              </a:spcBef>
              <a:spcAft>
                <a:spcPts val="0"/>
              </a:spcAft>
              <a:buSzPts val="1192"/>
              <a:buChar char="○"/>
            </a:pPr>
            <a:r>
              <a:rPr lang="en" sz="1191"/>
              <a:t>Less drag and faster speed</a:t>
            </a:r>
            <a:endParaRPr sz="1191"/>
          </a:p>
          <a:p>
            <a:pPr indent="-304285" lvl="1" marL="914400" rtl="0" algn="l">
              <a:spcBef>
                <a:spcPts val="0"/>
              </a:spcBef>
              <a:spcAft>
                <a:spcPts val="0"/>
              </a:spcAft>
              <a:buSzPts val="1192"/>
              <a:buChar char="○"/>
            </a:pPr>
            <a:r>
              <a:rPr lang="en" sz="1191"/>
              <a:t>Useful for longer range and at low to moderate currents</a:t>
            </a:r>
            <a:endParaRPr sz="1191"/>
          </a:p>
          <a:p>
            <a:pPr indent="-304285" lvl="1" marL="914400" rtl="0" algn="l">
              <a:spcBef>
                <a:spcPts val="0"/>
              </a:spcBef>
              <a:spcAft>
                <a:spcPts val="0"/>
              </a:spcAft>
              <a:buSzPts val="1192"/>
              <a:buChar char="○"/>
            </a:pPr>
            <a:r>
              <a:rPr lang="en" sz="1191"/>
              <a:t>Suitable for low-res surveys of larger areas</a:t>
            </a:r>
            <a:endParaRPr sz="1191"/>
          </a:p>
          <a:p>
            <a:pPr indent="-304285" lvl="1" marL="914400" rtl="0" algn="l">
              <a:spcBef>
                <a:spcPts val="0"/>
              </a:spcBef>
              <a:spcAft>
                <a:spcPts val="0"/>
              </a:spcAft>
              <a:buSzPts val="1192"/>
              <a:buChar char="○"/>
            </a:pPr>
            <a:r>
              <a:rPr lang="en" sz="1191"/>
              <a:t>Hard to maneuver precisely over small areas</a:t>
            </a:r>
            <a:endParaRPr sz="1191"/>
          </a:p>
          <a:p>
            <a:pPr indent="-304285" lvl="1" marL="914400" rtl="0" algn="l">
              <a:spcBef>
                <a:spcPts val="0"/>
              </a:spcBef>
              <a:spcAft>
                <a:spcPts val="0"/>
              </a:spcAft>
              <a:buSzPts val="1192"/>
              <a:buChar char="○"/>
            </a:pPr>
            <a:r>
              <a:rPr lang="en" sz="1191"/>
              <a:t>Need translational speed for full control of the vehicle</a:t>
            </a:r>
            <a:endParaRPr sz="1191"/>
          </a:p>
          <a:p>
            <a:pPr indent="-304285" lvl="1" marL="914400" rtl="0" algn="l">
              <a:spcBef>
                <a:spcPts val="0"/>
              </a:spcBef>
              <a:spcAft>
                <a:spcPts val="0"/>
              </a:spcAft>
              <a:buSzPts val="1192"/>
              <a:buChar char="○"/>
            </a:pPr>
            <a:r>
              <a:rPr lang="en" sz="1191"/>
              <a:t>Generally have 6 degrees of freedom namely xyz translation, roll, pitch and yaw. (Current model has 4 </a:t>
            </a:r>
            <a:r>
              <a:rPr lang="en" sz="1191"/>
              <a:t>degrees</a:t>
            </a:r>
            <a:r>
              <a:rPr lang="en" sz="1191"/>
              <a:t> of freedom, translation in x &amp; z and pitch &amp; yaw)</a:t>
            </a:r>
            <a:endParaRPr sz="1191"/>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nvSpPr>
        <p:spPr>
          <a:xfrm>
            <a:off x="752550" y="871750"/>
            <a:ext cx="7638900" cy="16617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Non-torpedo Shaped:</a:t>
            </a:r>
            <a:endParaRPr sz="1300">
              <a:solidFill>
                <a:schemeClr val="accent1"/>
              </a:solidFill>
              <a:latin typeface="Lato"/>
              <a:ea typeface="Lato"/>
              <a:cs typeface="Lato"/>
              <a:sym typeface="Lato"/>
            </a:endParaRPr>
          </a:p>
          <a:p>
            <a:pPr indent="-304800" lvl="1" marL="914400" rtl="0" algn="l">
              <a:lnSpc>
                <a:spcPct val="115000"/>
              </a:lnSpc>
              <a:spcBef>
                <a:spcPts val="0"/>
              </a:spcBef>
              <a:spcAft>
                <a:spcPts val="0"/>
              </a:spcAft>
              <a:buClr>
                <a:schemeClr val="accent1"/>
              </a:buClr>
              <a:buSzPts val="1200"/>
              <a:buFont typeface="Lato"/>
              <a:buChar char="○"/>
            </a:pPr>
            <a:r>
              <a:rPr lang="en" sz="1200">
                <a:solidFill>
                  <a:schemeClr val="accent1"/>
                </a:solidFill>
                <a:latin typeface="Lato"/>
                <a:ea typeface="Lato"/>
                <a:cs typeface="Lato"/>
                <a:sym typeface="Lato"/>
              </a:rPr>
              <a:t>More drag and less speed compared to torpedo shaped design. Higher drags make them difficult to use in significant currents.</a:t>
            </a:r>
            <a:endParaRPr sz="1200">
              <a:solidFill>
                <a:schemeClr val="accent1"/>
              </a:solidFill>
              <a:latin typeface="Lato"/>
              <a:ea typeface="Lato"/>
              <a:cs typeface="Lato"/>
              <a:sym typeface="Lato"/>
            </a:endParaRPr>
          </a:p>
          <a:p>
            <a:pPr indent="-304800" lvl="1" marL="914400" rtl="0" algn="l">
              <a:lnSpc>
                <a:spcPct val="115000"/>
              </a:lnSpc>
              <a:spcBef>
                <a:spcPts val="0"/>
              </a:spcBef>
              <a:spcAft>
                <a:spcPts val="0"/>
              </a:spcAft>
              <a:buClr>
                <a:schemeClr val="accent1"/>
              </a:buClr>
              <a:buSzPts val="1200"/>
              <a:buFont typeface="Lato"/>
              <a:buChar char="○"/>
            </a:pPr>
            <a:r>
              <a:rPr lang="en" sz="1200">
                <a:solidFill>
                  <a:schemeClr val="accent1"/>
                </a:solidFill>
                <a:latin typeface="Lato"/>
                <a:ea typeface="Lato"/>
                <a:cs typeface="Lato"/>
                <a:sym typeface="Lato"/>
              </a:rPr>
              <a:t>Useful for short range, high-res surveys.</a:t>
            </a:r>
            <a:endParaRPr sz="1200">
              <a:solidFill>
                <a:schemeClr val="accent1"/>
              </a:solidFill>
              <a:latin typeface="Lato"/>
              <a:ea typeface="Lato"/>
              <a:cs typeface="Lato"/>
              <a:sym typeface="Lato"/>
            </a:endParaRPr>
          </a:p>
          <a:p>
            <a:pPr indent="-304800" lvl="1" marL="914400" rtl="0" algn="l">
              <a:lnSpc>
                <a:spcPct val="115000"/>
              </a:lnSpc>
              <a:spcBef>
                <a:spcPts val="0"/>
              </a:spcBef>
              <a:spcAft>
                <a:spcPts val="0"/>
              </a:spcAft>
              <a:buClr>
                <a:schemeClr val="accent1"/>
              </a:buClr>
              <a:buSzPts val="1200"/>
              <a:buFont typeface="Lato"/>
              <a:buChar char="○"/>
            </a:pPr>
            <a:r>
              <a:rPr lang="en" sz="1200">
                <a:solidFill>
                  <a:schemeClr val="accent1"/>
                </a:solidFill>
                <a:latin typeface="Lato"/>
                <a:ea typeface="Lato"/>
                <a:cs typeface="Lato"/>
                <a:sym typeface="Lato"/>
              </a:rPr>
              <a:t>Better suited for optical and bathymetric </a:t>
            </a:r>
            <a:r>
              <a:rPr lang="en" sz="1200">
                <a:solidFill>
                  <a:schemeClr val="accent1"/>
                </a:solidFill>
                <a:latin typeface="Lato"/>
                <a:ea typeface="Lato"/>
                <a:cs typeface="Lato"/>
                <a:sym typeface="Lato"/>
              </a:rPr>
              <a:t> surveys</a:t>
            </a:r>
            <a:r>
              <a:rPr lang="en" sz="1200">
                <a:solidFill>
                  <a:schemeClr val="accent1"/>
                </a:solidFill>
                <a:latin typeface="Lato"/>
                <a:ea typeface="Lato"/>
                <a:cs typeface="Lato"/>
                <a:sym typeface="Lato"/>
              </a:rPr>
              <a:t>.</a:t>
            </a:r>
            <a:endParaRPr sz="1200">
              <a:solidFill>
                <a:schemeClr val="accent1"/>
              </a:solidFill>
              <a:latin typeface="Lato"/>
              <a:ea typeface="Lato"/>
              <a:cs typeface="Lato"/>
              <a:sym typeface="Lato"/>
            </a:endParaRPr>
          </a:p>
          <a:p>
            <a:pPr indent="-304800" lvl="1" marL="914400" rtl="0" algn="l">
              <a:lnSpc>
                <a:spcPct val="115000"/>
              </a:lnSpc>
              <a:spcBef>
                <a:spcPts val="0"/>
              </a:spcBef>
              <a:spcAft>
                <a:spcPts val="0"/>
              </a:spcAft>
              <a:buClr>
                <a:schemeClr val="accent1"/>
              </a:buClr>
              <a:buSzPts val="1200"/>
              <a:buFont typeface="Lato"/>
              <a:buChar char="○"/>
            </a:pPr>
            <a:r>
              <a:rPr lang="en" sz="1200">
                <a:solidFill>
                  <a:schemeClr val="accent1"/>
                </a:solidFill>
                <a:latin typeface="Lato"/>
                <a:ea typeface="Lato"/>
                <a:cs typeface="Lato"/>
                <a:sym typeface="Lato"/>
              </a:rPr>
              <a:t>Can be controlled more precisely in lower speeds and shorter ranges.</a:t>
            </a:r>
            <a:endParaRPr sz="1200">
              <a:solidFill>
                <a:schemeClr val="accent1"/>
              </a:solidFill>
              <a:latin typeface="Lato"/>
              <a:ea typeface="Lato"/>
              <a:cs typeface="Lato"/>
              <a:sym typeface="Lato"/>
            </a:endParaRPr>
          </a:p>
          <a:p>
            <a:pPr indent="-304800" lvl="1" marL="914400" rtl="0" algn="l">
              <a:lnSpc>
                <a:spcPct val="115000"/>
              </a:lnSpc>
              <a:spcBef>
                <a:spcPts val="0"/>
              </a:spcBef>
              <a:spcAft>
                <a:spcPts val="0"/>
              </a:spcAft>
              <a:buClr>
                <a:schemeClr val="accent1"/>
              </a:buClr>
              <a:buSzPts val="1200"/>
              <a:buFont typeface="Lato"/>
              <a:buChar char="○"/>
            </a:pPr>
            <a:r>
              <a:rPr lang="en" sz="1200">
                <a:solidFill>
                  <a:schemeClr val="accent1"/>
                </a:solidFill>
                <a:latin typeface="Lato"/>
                <a:ea typeface="Lato"/>
                <a:cs typeface="Lato"/>
                <a:sym typeface="Lato"/>
              </a:rPr>
              <a:t>The multiple hull design is more stable in pitch and roll.</a:t>
            </a:r>
            <a:endParaRPr sz="1200">
              <a:solidFill>
                <a:schemeClr val="accent1"/>
              </a:solidFill>
              <a:latin typeface="Lato"/>
              <a:ea typeface="Lato"/>
              <a:cs typeface="Lato"/>
              <a:sym typeface="Lato"/>
            </a:endParaRPr>
          </a:p>
        </p:txBody>
      </p:sp>
      <p:sp>
        <p:nvSpPr>
          <p:cNvPr id="101" name="Google Shape;101;p15"/>
          <p:cNvSpPr txBox="1"/>
          <p:nvPr/>
        </p:nvSpPr>
        <p:spPr>
          <a:xfrm>
            <a:off x="817275" y="2887775"/>
            <a:ext cx="7638900" cy="145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accent1"/>
                </a:solidFill>
                <a:latin typeface="Lato"/>
                <a:ea typeface="Lato"/>
                <a:cs typeface="Lato"/>
                <a:sym typeface="Lato"/>
              </a:rPr>
              <a:t>Our current design is torpedo based. In significant currents, like that of Brahmaputra river, it is more suitable but harder to control. Also it is less suited for optical surveys. We will be working on the current design i.e., torpedo, to make it easier to control and more suitable for optical surveys. </a:t>
            </a:r>
            <a:endParaRPr sz="1300">
              <a:solidFill>
                <a:schemeClr val="accent1"/>
              </a:solidFill>
              <a:latin typeface="Lato"/>
              <a:ea typeface="Lato"/>
              <a:cs typeface="Lato"/>
              <a:sym typeface="Lato"/>
            </a:endParaRPr>
          </a:p>
          <a:p>
            <a:pPr indent="0" lvl="0" marL="0" rtl="0" algn="l">
              <a:lnSpc>
                <a:spcPct val="115000"/>
              </a:lnSpc>
              <a:spcBef>
                <a:spcPts val="1200"/>
              </a:spcBef>
              <a:spcAft>
                <a:spcPts val="1200"/>
              </a:spcAft>
              <a:buNone/>
            </a:pPr>
            <a:r>
              <a:rPr lang="en" sz="1300">
                <a:solidFill>
                  <a:schemeClr val="accent1"/>
                </a:solidFill>
                <a:latin typeface="Lato"/>
                <a:ea typeface="Lato"/>
                <a:cs typeface="Lato"/>
                <a:sym typeface="Lato"/>
              </a:rPr>
              <a:t>We have further planned of adding a Mechanical Arm to the ROV which may require further changes in the design.  We will check the feasibility of single and double hull design for it.</a:t>
            </a:r>
            <a:endParaRPr sz="1100">
              <a:solidFill>
                <a:schemeClr val="accen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idx="4294967295" type="title"/>
          </p:nvPr>
        </p:nvSpPr>
        <p:spPr>
          <a:xfrm>
            <a:off x="727650" y="348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Design</a:t>
            </a:r>
            <a:endParaRPr/>
          </a:p>
        </p:txBody>
      </p:sp>
      <p:pic>
        <p:nvPicPr>
          <p:cNvPr id="107" name="Google Shape;107;p16"/>
          <p:cNvPicPr preferRelativeResize="0"/>
          <p:nvPr/>
        </p:nvPicPr>
        <p:blipFill>
          <a:blip r:embed="rId3">
            <a:alphaModFix/>
          </a:blip>
          <a:stretch>
            <a:fillRect/>
          </a:stretch>
        </p:blipFill>
        <p:spPr>
          <a:xfrm>
            <a:off x="954250" y="1047450"/>
            <a:ext cx="3354125" cy="3681949"/>
          </a:xfrm>
          <a:prstGeom prst="rect">
            <a:avLst/>
          </a:prstGeom>
          <a:noFill/>
          <a:ln>
            <a:noFill/>
          </a:ln>
        </p:spPr>
      </p:pic>
      <p:pic>
        <p:nvPicPr>
          <p:cNvPr id="108" name="Google Shape;108;p16"/>
          <p:cNvPicPr preferRelativeResize="0"/>
          <p:nvPr/>
        </p:nvPicPr>
        <p:blipFill rotWithShape="1">
          <a:blip r:embed="rId4">
            <a:alphaModFix/>
          </a:blip>
          <a:srcRect b="20949" l="0" r="0" t="22838"/>
          <a:stretch/>
        </p:blipFill>
        <p:spPr>
          <a:xfrm>
            <a:off x="5016550" y="1047450"/>
            <a:ext cx="2960225" cy="3512976"/>
          </a:xfrm>
          <a:prstGeom prst="rect">
            <a:avLst/>
          </a:prstGeom>
          <a:noFill/>
          <a:ln>
            <a:noFill/>
          </a:ln>
        </p:spPr>
      </p:pic>
      <p:sp>
        <p:nvSpPr>
          <p:cNvPr id="109" name="Google Shape;109;p16"/>
          <p:cNvSpPr txBox="1"/>
          <p:nvPr/>
        </p:nvSpPr>
        <p:spPr>
          <a:xfrm>
            <a:off x="5016550" y="4544225"/>
            <a:ext cx="2960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Actual Model</a:t>
            </a:r>
            <a:endParaRPr sz="11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nvSpPr>
        <p:spPr>
          <a:xfrm>
            <a:off x="882675" y="435900"/>
            <a:ext cx="6276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Lato"/>
                <a:ea typeface="Lato"/>
                <a:cs typeface="Lato"/>
                <a:sym typeface="Lato"/>
              </a:rPr>
              <a:t>Motion</a:t>
            </a:r>
            <a:endParaRPr sz="1600">
              <a:latin typeface="Lato"/>
              <a:ea typeface="Lato"/>
              <a:cs typeface="Lato"/>
              <a:sym typeface="Lato"/>
            </a:endParaRPr>
          </a:p>
        </p:txBody>
      </p:sp>
      <p:pic>
        <p:nvPicPr>
          <p:cNvPr id="115" name="Google Shape;115;p17"/>
          <p:cNvPicPr preferRelativeResize="0"/>
          <p:nvPr/>
        </p:nvPicPr>
        <p:blipFill rotWithShape="1">
          <a:blip r:embed="rId3">
            <a:alphaModFix/>
          </a:blip>
          <a:srcRect b="0" l="16804" r="16798" t="0"/>
          <a:stretch/>
        </p:blipFill>
        <p:spPr>
          <a:xfrm>
            <a:off x="751900" y="867000"/>
            <a:ext cx="3574299" cy="3088849"/>
          </a:xfrm>
          <a:prstGeom prst="rect">
            <a:avLst/>
          </a:prstGeom>
          <a:noFill/>
          <a:ln>
            <a:noFill/>
          </a:ln>
        </p:spPr>
      </p:pic>
      <p:pic>
        <p:nvPicPr>
          <p:cNvPr id="116" name="Google Shape;116;p17"/>
          <p:cNvPicPr preferRelativeResize="0"/>
          <p:nvPr/>
        </p:nvPicPr>
        <p:blipFill rotWithShape="1">
          <a:blip r:embed="rId4">
            <a:alphaModFix/>
          </a:blip>
          <a:srcRect b="0" l="0" r="14449" t="5338"/>
          <a:stretch/>
        </p:blipFill>
        <p:spPr>
          <a:xfrm>
            <a:off x="4707425" y="1084200"/>
            <a:ext cx="3298125" cy="3427250"/>
          </a:xfrm>
          <a:prstGeom prst="rect">
            <a:avLst/>
          </a:prstGeom>
          <a:noFill/>
          <a:ln>
            <a:noFill/>
          </a:ln>
        </p:spPr>
      </p:pic>
      <p:cxnSp>
        <p:nvCxnSpPr>
          <p:cNvPr id="117" name="Google Shape;117;p17"/>
          <p:cNvCxnSpPr/>
          <p:nvPr/>
        </p:nvCxnSpPr>
        <p:spPr>
          <a:xfrm>
            <a:off x="7061425" y="1787150"/>
            <a:ext cx="1514700" cy="0"/>
          </a:xfrm>
          <a:prstGeom prst="straightConnector1">
            <a:avLst/>
          </a:prstGeom>
          <a:noFill/>
          <a:ln cap="flat" cmpd="sng" w="9525">
            <a:solidFill>
              <a:schemeClr val="dk2"/>
            </a:solidFill>
            <a:prstDash val="solid"/>
            <a:round/>
            <a:headEnd len="med" w="med" type="none"/>
            <a:tailEnd len="med" w="med" type="triangle"/>
          </a:ln>
        </p:spPr>
      </p:cxnSp>
      <p:sp>
        <p:nvSpPr>
          <p:cNvPr id="118" name="Google Shape;118;p17"/>
          <p:cNvSpPr txBox="1"/>
          <p:nvPr/>
        </p:nvSpPr>
        <p:spPr>
          <a:xfrm>
            <a:off x="6832575" y="1433150"/>
            <a:ext cx="2837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Translational motion in X (Surge)</a:t>
            </a:r>
            <a:endParaRPr sz="1100">
              <a:latin typeface="Lato"/>
              <a:ea typeface="Lato"/>
              <a:cs typeface="Lato"/>
              <a:sym typeface="Lato"/>
            </a:endParaRPr>
          </a:p>
        </p:txBody>
      </p:sp>
      <p:cxnSp>
        <p:nvCxnSpPr>
          <p:cNvPr id="119" name="Google Shape;119;p17"/>
          <p:cNvCxnSpPr/>
          <p:nvPr/>
        </p:nvCxnSpPr>
        <p:spPr>
          <a:xfrm>
            <a:off x="7050525" y="3062125"/>
            <a:ext cx="0" cy="1590900"/>
          </a:xfrm>
          <a:prstGeom prst="straightConnector1">
            <a:avLst/>
          </a:prstGeom>
          <a:noFill/>
          <a:ln cap="flat" cmpd="sng" w="9525">
            <a:solidFill>
              <a:schemeClr val="dk2"/>
            </a:solidFill>
            <a:prstDash val="solid"/>
            <a:round/>
            <a:headEnd len="med" w="med" type="none"/>
            <a:tailEnd len="med" w="med" type="triangle"/>
          </a:ln>
        </p:spPr>
      </p:cxnSp>
      <p:sp>
        <p:nvSpPr>
          <p:cNvPr id="120" name="Google Shape;120;p17"/>
          <p:cNvSpPr txBox="1"/>
          <p:nvPr/>
        </p:nvSpPr>
        <p:spPr>
          <a:xfrm>
            <a:off x="7050525" y="3754100"/>
            <a:ext cx="2837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Translational motion in Z </a:t>
            </a:r>
            <a:endParaRPr sz="1100">
              <a:latin typeface="Lato"/>
              <a:ea typeface="Lato"/>
              <a:cs typeface="Lato"/>
              <a:sym typeface="Lato"/>
            </a:endParaRPr>
          </a:p>
          <a:p>
            <a:pPr indent="0" lvl="0" marL="0" rtl="0" algn="l">
              <a:spcBef>
                <a:spcPts val="0"/>
              </a:spcBef>
              <a:spcAft>
                <a:spcPts val="0"/>
              </a:spcAft>
              <a:buNone/>
            </a:pPr>
            <a:r>
              <a:rPr lang="en" sz="1100">
                <a:latin typeface="Lato"/>
                <a:ea typeface="Lato"/>
                <a:cs typeface="Lato"/>
                <a:sym typeface="Lato"/>
              </a:rPr>
              <a:t>(Heave)</a:t>
            </a:r>
            <a:endParaRPr sz="11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nvSpPr>
        <p:spPr>
          <a:xfrm>
            <a:off x="642950" y="425075"/>
            <a:ext cx="78459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Lato"/>
                <a:ea typeface="Lato"/>
                <a:cs typeface="Lato"/>
                <a:sym typeface="Lato"/>
              </a:rPr>
              <a:t>Problems with the Existing design :</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317500" lvl="0" marL="685800" rtl="0" algn="l">
              <a:spcBef>
                <a:spcPts val="0"/>
              </a:spcBef>
              <a:spcAft>
                <a:spcPts val="0"/>
              </a:spcAft>
              <a:buSzPts val="1400"/>
              <a:buFont typeface="Lato"/>
              <a:buAutoNum type="arabicPeriod"/>
            </a:pPr>
            <a:r>
              <a:rPr lang="en">
                <a:latin typeface="Lato"/>
                <a:ea typeface="Lato"/>
                <a:cs typeface="Lato"/>
                <a:sym typeface="Lato"/>
              </a:rPr>
              <a:t>Drag and stability </a:t>
            </a:r>
            <a:endParaRPr>
              <a:latin typeface="Lato"/>
              <a:ea typeface="Lato"/>
              <a:cs typeface="Lato"/>
              <a:sym typeface="Lato"/>
            </a:endParaRPr>
          </a:p>
          <a:p>
            <a:pPr indent="0" lvl="0" marL="1085850" rtl="0" algn="l">
              <a:spcBef>
                <a:spcPts val="1000"/>
              </a:spcBef>
              <a:spcAft>
                <a:spcPts val="0"/>
              </a:spcAft>
              <a:buNone/>
            </a:pPr>
            <a:r>
              <a:rPr lang="en">
                <a:latin typeface="Lato"/>
                <a:ea typeface="Lato"/>
                <a:cs typeface="Lato"/>
                <a:sym typeface="Lato"/>
              </a:rPr>
              <a:t>Due to </a:t>
            </a:r>
            <a:r>
              <a:rPr lang="en">
                <a:latin typeface="Lato"/>
                <a:ea typeface="Lato"/>
                <a:cs typeface="Lato"/>
                <a:sym typeface="Lato"/>
              </a:rPr>
              <a:t>vertical hull design the ROV experiences higher drag than conventional horizontal hull design while surging. We will have to test the stability in both orientations.</a:t>
            </a:r>
            <a:endParaRPr>
              <a:latin typeface="Lato"/>
              <a:ea typeface="Lato"/>
              <a:cs typeface="Lato"/>
              <a:sym typeface="Lato"/>
            </a:endParaRPr>
          </a:p>
          <a:p>
            <a:pPr indent="-317500" lvl="0" marL="685800" rtl="0" algn="l">
              <a:spcBef>
                <a:spcPts val="1000"/>
              </a:spcBef>
              <a:spcAft>
                <a:spcPts val="0"/>
              </a:spcAft>
              <a:buSzPts val="1400"/>
              <a:buFont typeface="Lato"/>
              <a:buAutoNum type="arabicPeriod"/>
            </a:pPr>
            <a:r>
              <a:rPr lang="en">
                <a:latin typeface="Lato"/>
                <a:ea typeface="Lato"/>
                <a:cs typeface="Lato"/>
                <a:sym typeface="Lato"/>
              </a:rPr>
              <a:t>Position of thrusters </a:t>
            </a:r>
            <a:endParaRPr>
              <a:latin typeface="Lato"/>
              <a:ea typeface="Lato"/>
              <a:cs typeface="Lato"/>
              <a:sym typeface="Lato"/>
            </a:endParaRPr>
          </a:p>
          <a:p>
            <a:pPr indent="0" lvl="0" marL="1085850" rtl="0" algn="l">
              <a:spcBef>
                <a:spcPts val="1000"/>
              </a:spcBef>
              <a:spcAft>
                <a:spcPts val="0"/>
              </a:spcAft>
              <a:buNone/>
            </a:pPr>
            <a:r>
              <a:rPr lang="en">
                <a:latin typeface="Lato"/>
                <a:ea typeface="Lato"/>
                <a:cs typeface="Lato"/>
                <a:sym typeface="Lato"/>
              </a:rPr>
              <a:t>The thrusters are positioned closer to the hull than the CAD model, effect of which will have to be looked into. </a:t>
            </a:r>
            <a:endParaRPr>
              <a:latin typeface="Lato"/>
              <a:ea typeface="Lato"/>
              <a:cs typeface="Lato"/>
              <a:sym typeface="Lato"/>
            </a:endParaRPr>
          </a:p>
          <a:p>
            <a:pPr indent="-317500" lvl="0" marL="685800" rtl="0" algn="l">
              <a:spcBef>
                <a:spcPts val="1000"/>
              </a:spcBef>
              <a:spcAft>
                <a:spcPts val="0"/>
              </a:spcAft>
              <a:buSzPts val="1400"/>
              <a:buFont typeface="Lato"/>
              <a:buAutoNum type="arabicPeriod"/>
            </a:pPr>
            <a:r>
              <a:rPr lang="en">
                <a:latin typeface="Lato"/>
                <a:ea typeface="Lato"/>
                <a:cs typeface="Lato"/>
                <a:sym typeface="Lato"/>
              </a:rPr>
              <a:t>Camera Position</a:t>
            </a:r>
            <a:endParaRPr>
              <a:latin typeface="Lato"/>
              <a:ea typeface="Lato"/>
              <a:cs typeface="Lato"/>
              <a:sym typeface="Lato"/>
            </a:endParaRPr>
          </a:p>
          <a:p>
            <a:pPr indent="0" lvl="0" marL="1085850" rtl="0" algn="l">
              <a:spcBef>
                <a:spcPts val="1000"/>
              </a:spcBef>
              <a:spcAft>
                <a:spcPts val="0"/>
              </a:spcAft>
              <a:buNone/>
            </a:pPr>
            <a:r>
              <a:rPr lang="en">
                <a:latin typeface="Lato"/>
                <a:ea typeface="Lato"/>
                <a:cs typeface="Lato"/>
                <a:sym typeface="Lato"/>
              </a:rPr>
              <a:t>With the current vertical orientation of the ROV, it is not feasible to add a camera as the thrusters block the view. Placing the camera at the bottom of the hull is not possible in the current design.</a:t>
            </a:r>
            <a:endParaRPr>
              <a:latin typeface="Lato"/>
              <a:ea typeface="Lato"/>
              <a:cs typeface="Lato"/>
              <a:sym typeface="Lato"/>
            </a:endParaRPr>
          </a:p>
          <a:p>
            <a:pPr indent="-317500" lvl="0" marL="685800" rtl="0" algn="l">
              <a:spcBef>
                <a:spcPts val="1000"/>
              </a:spcBef>
              <a:spcAft>
                <a:spcPts val="0"/>
              </a:spcAft>
              <a:buSzPts val="1400"/>
              <a:buFont typeface="Lato"/>
              <a:buAutoNum type="arabicPeriod"/>
            </a:pPr>
            <a:r>
              <a:rPr lang="en">
                <a:latin typeface="Lato"/>
                <a:ea typeface="Lato"/>
                <a:cs typeface="Lato"/>
                <a:sym typeface="Lato"/>
              </a:rPr>
              <a:t>Upper end of the hull is flat which is different from the proposed model. It increases the drag while heaving as well as while surging.</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idx="4294967295" type="title"/>
          </p:nvPr>
        </p:nvSpPr>
        <p:spPr>
          <a:xfrm>
            <a:off x="727650" y="348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Solutions</a:t>
            </a:r>
            <a:endParaRPr/>
          </a:p>
        </p:txBody>
      </p:sp>
      <p:sp>
        <p:nvSpPr>
          <p:cNvPr id="131" name="Google Shape;131;p19"/>
          <p:cNvSpPr txBox="1"/>
          <p:nvPr/>
        </p:nvSpPr>
        <p:spPr>
          <a:xfrm>
            <a:off x="784600" y="980750"/>
            <a:ext cx="44739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AutoNum type="arabicPeriod"/>
            </a:pPr>
            <a:r>
              <a:rPr lang="en">
                <a:latin typeface="Lato"/>
                <a:ea typeface="Lato"/>
                <a:cs typeface="Lato"/>
                <a:sym typeface="Lato"/>
              </a:rPr>
              <a:t>To decrease the drag, one solutions can be to change the axis of our ROV after it submerges fully in the water to its desired depth. The </a:t>
            </a:r>
            <a:r>
              <a:rPr lang="en">
                <a:latin typeface="Lato"/>
                <a:ea typeface="Lato"/>
                <a:cs typeface="Lato"/>
                <a:sym typeface="Lato"/>
              </a:rPr>
              <a:t>horizontal orientation will be better suited for camera positioning and taking images. Problems with this idea is that we will have to consider the buoyant forces in both directions and have to make necessary changes.</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Second option is to make the ROV horizontally oriented.</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Hemispherical part needs to be added to the upper end to make the design more suitable for motion in water.</a:t>
            </a:r>
            <a:endParaRPr>
              <a:latin typeface="Lato"/>
              <a:ea typeface="Lato"/>
              <a:cs typeface="Lato"/>
              <a:sym typeface="Lato"/>
            </a:endParaRPr>
          </a:p>
        </p:txBody>
      </p:sp>
      <p:pic>
        <p:nvPicPr>
          <p:cNvPr id="132" name="Google Shape;132;p19"/>
          <p:cNvPicPr preferRelativeResize="0"/>
          <p:nvPr/>
        </p:nvPicPr>
        <p:blipFill>
          <a:blip r:embed="rId3">
            <a:alphaModFix/>
          </a:blip>
          <a:stretch>
            <a:fillRect/>
          </a:stretch>
        </p:blipFill>
        <p:spPr>
          <a:xfrm>
            <a:off x="5258625" y="980750"/>
            <a:ext cx="3576720" cy="3457749"/>
          </a:xfrm>
          <a:prstGeom prst="rect">
            <a:avLst/>
          </a:prstGeom>
          <a:noFill/>
          <a:ln>
            <a:noFill/>
          </a:ln>
        </p:spPr>
      </p:pic>
      <p:sp>
        <p:nvSpPr>
          <p:cNvPr id="133" name="Google Shape;133;p19"/>
          <p:cNvSpPr txBox="1"/>
          <p:nvPr/>
        </p:nvSpPr>
        <p:spPr>
          <a:xfrm>
            <a:off x="5258688" y="4438500"/>
            <a:ext cx="3576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ato"/>
                <a:ea typeface="Lato"/>
                <a:cs typeface="Lato"/>
                <a:sym typeface="Lato"/>
              </a:rPr>
              <a:t>Proposed motion of the ROV</a:t>
            </a:r>
            <a:endParaRPr sz="9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idx="4294967295" type="title"/>
          </p:nvPr>
        </p:nvSpPr>
        <p:spPr>
          <a:xfrm>
            <a:off x="651450" y="32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Additions</a:t>
            </a:r>
            <a:endParaRPr/>
          </a:p>
        </p:txBody>
      </p:sp>
      <p:sp>
        <p:nvSpPr>
          <p:cNvPr id="139" name="Google Shape;139;p20"/>
          <p:cNvSpPr txBox="1"/>
          <p:nvPr/>
        </p:nvSpPr>
        <p:spPr>
          <a:xfrm>
            <a:off x="708400" y="491950"/>
            <a:ext cx="8085900" cy="4530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AutoNum type="arabicPeriod"/>
            </a:pPr>
            <a:r>
              <a:rPr b="1" lang="en">
                <a:latin typeface="Lato"/>
                <a:ea typeface="Lato"/>
                <a:cs typeface="Lato"/>
                <a:sym typeface="Lato"/>
              </a:rPr>
              <a:t>Frame Structure :</a:t>
            </a:r>
            <a:endParaRPr b="1">
              <a:latin typeface="Lato"/>
              <a:ea typeface="Lato"/>
              <a:cs typeface="Lato"/>
              <a:sym typeface="Lato"/>
            </a:endParaRPr>
          </a:p>
          <a:p>
            <a:pPr indent="0" lvl="0" marL="914400" rtl="0" algn="l">
              <a:spcBef>
                <a:spcPts val="1000"/>
              </a:spcBef>
              <a:spcAft>
                <a:spcPts val="0"/>
              </a:spcAft>
              <a:buNone/>
            </a:pPr>
            <a:r>
              <a:rPr b="1" lang="en">
                <a:latin typeface="Lato"/>
                <a:ea typeface="Lato"/>
                <a:cs typeface="Lato"/>
                <a:sym typeface="Lato"/>
              </a:rPr>
              <a:t> </a:t>
            </a:r>
            <a:r>
              <a:rPr lang="en">
                <a:latin typeface="Lato"/>
                <a:ea typeface="Lato"/>
                <a:cs typeface="Lato"/>
                <a:sym typeface="Lato"/>
              </a:rPr>
              <a:t>External frame structure can provide a platform for mounting additional features </a:t>
            </a:r>
            <a:r>
              <a:rPr lang="en">
                <a:latin typeface="Lato"/>
                <a:ea typeface="Lato"/>
                <a:cs typeface="Lato"/>
                <a:sym typeface="Lato"/>
              </a:rPr>
              <a:t>like sensors, camera, thrusters, </a:t>
            </a:r>
            <a:r>
              <a:rPr b="1" lang="en">
                <a:latin typeface="Lato"/>
                <a:ea typeface="Lato"/>
                <a:cs typeface="Lato"/>
                <a:sym typeface="Lato"/>
              </a:rPr>
              <a:t>mechanical arm. </a:t>
            </a:r>
            <a:r>
              <a:rPr lang="en">
                <a:latin typeface="Lato"/>
                <a:ea typeface="Lato"/>
                <a:cs typeface="Lato"/>
                <a:sym typeface="Lato"/>
              </a:rPr>
              <a:t>It also guards the hull from various obstacles. It can also increase stability. On the downside, it increases the weight and also the drag. More research and analysis needs to be done.</a:t>
            </a:r>
            <a:endParaRPr>
              <a:latin typeface="Lato"/>
              <a:ea typeface="Lato"/>
              <a:cs typeface="Lato"/>
              <a:sym typeface="Lato"/>
            </a:endParaRPr>
          </a:p>
          <a:p>
            <a:pPr indent="-317500" lvl="0" marL="457200" rtl="0" algn="l">
              <a:spcBef>
                <a:spcPts val="1000"/>
              </a:spcBef>
              <a:spcAft>
                <a:spcPts val="0"/>
              </a:spcAft>
              <a:buSzPts val="1400"/>
              <a:buFont typeface="Lato"/>
              <a:buAutoNum type="arabicPeriod"/>
            </a:pPr>
            <a:r>
              <a:rPr b="1" lang="en">
                <a:latin typeface="Lato"/>
                <a:ea typeface="Lato"/>
                <a:cs typeface="Lato"/>
                <a:sym typeface="Lato"/>
              </a:rPr>
              <a:t>Mechanical</a:t>
            </a:r>
            <a:r>
              <a:rPr lang="en">
                <a:latin typeface="Lato"/>
                <a:ea typeface="Lato"/>
                <a:cs typeface="Lato"/>
                <a:sym typeface="Lato"/>
              </a:rPr>
              <a:t> </a:t>
            </a:r>
            <a:r>
              <a:rPr b="1" lang="en">
                <a:latin typeface="Lato"/>
                <a:ea typeface="Lato"/>
                <a:cs typeface="Lato"/>
                <a:sym typeface="Lato"/>
              </a:rPr>
              <a:t>Arm and Sample Collection Box :</a:t>
            </a:r>
            <a:endParaRPr b="1">
              <a:latin typeface="Lato"/>
              <a:ea typeface="Lato"/>
              <a:cs typeface="Lato"/>
              <a:sym typeface="Lato"/>
            </a:endParaRPr>
          </a:p>
          <a:p>
            <a:pPr indent="0" lvl="0" marL="914400" rtl="0" algn="l">
              <a:spcBef>
                <a:spcPts val="1000"/>
              </a:spcBef>
              <a:spcAft>
                <a:spcPts val="0"/>
              </a:spcAft>
              <a:buNone/>
            </a:pPr>
            <a:r>
              <a:rPr lang="en">
                <a:latin typeface="Lato"/>
                <a:ea typeface="Lato"/>
                <a:cs typeface="Lato"/>
                <a:sym typeface="Lato"/>
              </a:rPr>
              <a:t>Current design is not suitable for an addition of a mechanical arm. There should be an outer structure (like an external frame) to hold the sample box and the arm. The ROV should be able to compensate the disturbance caused by the movement of the arm. </a:t>
            </a:r>
            <a:endParaRPr>
              <a:latin typeface="Lato"/>
              <a:ea typeface="Lato"/>
              <a:cs typeface="Lato"/>
              <a:sym typeface="Lato"/>
            </a:endParaRPr>
          </a:p>
          <a:p>
            <a:pPr indent="-317500" lvl="0" marL="457200" rtl="0" algn="l">
              <a:spcBef>
                <a:spcPts val="1000"/>
              </a:spcBef>
              <a:spcAft>
                <a:spcPts val="0"/>
              </a:spcAft>
              <a:buSzPts val="1400"/>
              <a:buFont typeface="Lato"/>
              <a:buAutoNum type="arabicPeriod"/>
            </a:pPr>
            <a:r>
              <a:rPr b="1" lang="en">
                <a:latin typeface="Lato"/>
                <a:ea typeface="Lato"/>
                <a:cs typeface="Lato"/>
                <a:sym typeface="Lato"/>
              </a:rPr>
              <a:t>Multiple Hull Design :</a:t>
            </a:r>
            <a:endParaRPr b="1">
              <a:latin typeface="Lato"/>
              <a:ea typeface="Lato"/>
              <a:cs typeface="Lato"/>
              <a:sym typeface="Lato"/>
            </a:endParaRPr>
          </a:p>
          <a:p>
            <a:pPr indent="0" lvl="0" marL="914400" rtl="0" algn="l">
              <a:spcBef>
                <a:spcPts val="1000"/>
              </a:spcBef>
              <a:spcAft>
                <a:spcPts val="0"/>
              </a:spcAft>
              <a:buNone/>
            </a:pPr>
            <a:r>
              <a:rPr lang="en">
                <a:latin typeface="Lato"/>
                <a:ea typeface="Lato"/>
                <a:cs typeface="Lato"/>
                <a:sym typeface="Lato"/>
              </a:rPr>
              <a:t>Multiple hull design is suitable for mechanical arm addition. It’s more stable and easy to maneuver. </a:t>
            </a:r>
            <a:endParaRPr>
              <a:latin typeface="Lato"/>
              <a:ea typeface="Lato"/>
              <a:cs typeface="Lato"/>
              <a:sym typeface="Lato"/>
            </a:endParaRPr>
          </a:p>
          <a:p>
            <a:pPr indent="-317500" lvl="0" marL="457200" rtl="0" algn="l">
              <a:spcBef>
                <a:spcPts val="1000"/>
              </a:spcBef>
              <a:spcAft>
                <a:spcPts val="0"/>
              </a:spcAft>
              <a:buSzPts val="1400"/>
              <a:buFont typeface="Lato"/>
              <a:buAutoNum type="arabicPeriod"/>
            </a:pPr>
            <a:r>
              <a:rPr b="1" lang="en">
                <a:latin typeface="Lato"/>
                <a:ea typeface="Lato"/>
                <a:cs typeface="Lato"/>
                <a:sym typeface="Lato"/>
              </a:rPr>
              <a:t>Rotatable Thrusters :</a:t>
            </a:r>
            <a:endParaRPr b="1">
              <a:latin typeface="Lato"/>
              <a:ea typeface="Lato"/>
              <a:cs typeface="Lato"/>
              <a:sym typeface="Lato"/>
            </a:endParaRPr>
          </a:p>
          <a:p>
            <a:pPr indent="0" lvl="0" marL="914400" rtl="0" algn="l">
              <a:spcBef>
                <a:spcPts val="1000"/>
              </a:spcBef>
              <a:spcAft>
                <a:spcPts val="0"/>
              </a:spcAft>
              <a:buNone/>
            </a:pPr>
            <a:r>
              <a:rPr lang="en">
                <a:latin typeface="Lato"/>
                <a:ea typeface="Lato"/>
                <a:cs typeface="Lato"/>
                <a:sym typeface="Lato"/>
              </a:rPr>
              <a:t>Thrusters can change their orientation according to the direction of motion. This way we can minimise the number of thrusters or increase the thrust. But we will have to check its feasibility </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1"/>
          <p:cNvPicPr preferRelativeResize="0"/>
          <p:nvPr/>
        </p:nvPicPr>
        <p:blipFill rotWithShape="1">
          <a:blip r:embed="rId3">
            <a:alphaModFix/>
          </a:blip>
          <a:srcRect b="14544" l="0" r="0" t="0"/>
          <a:stretch/>
        </p:blipFill>
        <p:spPr>
          <a:xfrm>
            <a:off x="3029963" y="525475"/>
            <a:ext cx="3084075" cy="3092427"/>
          </a:xfrm>
          <a:prstGeom prst="rect">
            <a:avLst/>
          </a:prstGeom>
          <a:noFill/>
          <a:ln>
            <a:noFill/>
          </a:ln>
        </p:spPr>
      </p:pic>
      <p:sp>
        <p:nvSpPr>
          <p:cNvPr id="145" name="Google Shape;145;p21"/>
          <p:cNvSpPr txBox="1"/>
          <p:nvPr/>
        </p:nvSpPr>
        <p:spPr>
          <a:xfrm>
            <a:off x="3029988" y="3879400"/>
            <a:ext cx="308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Mechanical</a:t>
            </a:r>
            <a:r>
              <a:rPr lang="en">
                <a:latin typeface="Lato"/>
                <a:ea typeface="Lato"/>
                <a:cs typeface="Lato"/>
                <a:sym typeface="Lato"/>
              </a:rPr>
              <a:t> Arm position in multiple hull design</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