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5" r:id="rId8"/>
    <p:sldId id="266" r:id="rId9"/>
    <p:sldId id="267" r:id="rId10"/>
    <p:sldId id="263" r:id="rId11"/>
    <p:sldId id="262" r:id="rId12"/>
    <p:sldId id="264" r:id="rId13"/>
  </p:sldIdLst>
  <p:sldSz cx="18288000" cy="10287000"/>
  <p:notesSz cx="6858000" cy="9144000"/>
  <p:embeddedFontLst>
    <p:embeddedFont>
      <p:font typeface="Poppins" charset="0"/>
      <p:regular r:id="rId14"/>
    </p:embeddedFont>
    <p:embeddedFont>
      <p:font typeface="Montserrat Light" charset="0"/>
      <p:regular r:id="rId15"/>
    </p:embeddedFont>
    <p:embeddedFont>
      <p:font typeface="DM Sans" charset="0"/>
      <p:regular r:id="rId16"/>
    </p:embeddedFont>
    <p:embeddedFont>
      <p:font typeface="DM Sans Italics" charset="0"/>
      <p:regular r:id="rId17"/>
    </p:embeddedFont>
    <p:embeddedFont>
      <p:font typeface="Algerian" pitchFamily="82" charset="0"/>
      <p:regular r:id="rId18"/>
    </p:embeddedFont>
    <p:embeddedFont>
      <p:font typeface="Oswald" charset="0"/>
      <p:regular r:id="rId19"/>
    </p:embeddedFont>
    <p:embeddedFont>
      <p:font typeface="Oswald Bold" charset="0"/>
      <p:regular r:id="rId20"/>
    </p:embeddedFont>
    <p:embeddedFont>
      <p:font typeface="Calibri" pitchFamily="34" charset="0"/>
      <p:regular r:id="rId21"/>
      <p:bold r:id="rId22"/>
      <p:italic r:id="rId23"/>
      <p:boldItalic r:id="rId24"/>
    </p:embeddedFont>
    <p:embeddedFont>
      <p:font typeface="Montserrat Light Bold" charset="0"/>
      <p:regular r:id="rId2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p:scale>
          <a:sx n="62" d="100"/>
          <a:sy n="62" d="100"/>
        </p:scale>
        <p:origin x="-274" y="7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5.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font" Target="fonts/font12.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5/2/2024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5/2/2024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5/2/2024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5/2/2024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4.png"/><Relationship Id="rId4" Type="http://schemas.openxmlformats.org/officeDocument/2006/relationships/image" Target="../media/image18.svg"/></Relationships>
</file>

<file path=ppt/slides/_rels/slide11.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6.sv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6.sv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6.sv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6.jpeg"/><Relationship Id="rId4" Type="http://schemas.openxmlformats.org/officeDocument/2006/relationships/image" Target="../media/image2.svg"/></Relationships>
</file>

<file path=ppt/slides/_rels/slide6.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7.png"/><Relationship Id="rId7" Type="http://schemas.openxmlformats.org/officeDocument/2006/relationships/image" Target="../media/image12.sv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8.png"/><Relationship Id="rId11" Type="http://schemas.openxmlformats.org/officeDocument/2006/relationships/image" Target="../media/image16.svg"/><Relationship Id="rId5" Type="http://schemas.openxmlformats.org/officeDocument/2006/relationships/image" Target="../media/image3.png"/><Relationship Id="rId10" Type="http://schemas.openxmlformats.org/officeDocument/2006/relationships/image" Target="../media/image10.png"/><Relationship Id="rId4" Type="http://schemas.openxmlformats.org/officeDocument/2006/relationships/image" Target="../media/image10.svg"/><Relationship Id="rId9" Type="http://schemas.openxmlformats.org/officeDocument/2006/relationships/image" Target="../media/image14.sv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A1A1A"/>
        </a:solidFill>
        <a:effectLst/>
      </p:bgPr>
    </p:bg>
    <p:spTree>
      <p:nvGrpSpPr>
        <p:cNvPr id="1" name=""/>
        <p:cNvGrpSpPr/>
        <p:nvPr/>
      </p:nvGrpSpPr>
      <p:grpSpPr>
        <a:xfrm>
          <a:off x="0" y="0"/>
          <a:ext cx="0" cy="0"/>
          <a:chOff x="0" y="0"/>
          <a:chExt cx="0" cy="0"/>
        </a:xfrm>
      </p:grpSpPr>
      <p:sp>
        <p:nvSpPr>
          <p:cNvPr id="2" name="Freeform 2"/>
          <p:cNvSpPr/>
          <p:nvPr/>
        </p:nvSpPr>
        <p:spPr>
          <a:xfrm>
            <a:off x="-8169367" y="-10264537"/>
            <a:ext cx="15841853" cy="16255633"/>
          </a:xfrm>
          <a:custGeom>
            <a:avLst/>
            <a:gdLst/>
            <a:ahLst/>
            <a:cxnLst/>
            <a:rect l="l" t="t" r="r" b="b"/>
            <a:pathLst>
              <a:path w="15841853" h="16255633">
                <a:moveTo>
                  <a:pt x="0" y="0"/>
                </a:moveTo>
                <a:lnTo>
                  <a:pt x="15841853" y="0"/>
                </a:lnTo>
                <a:lnTo>
                  <a:pt x="15841853" y="16255632"/>
                </a:lnTo>
                <a:lnTo>
                  <a:pt x="0" y="16255632"/>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3" name="TextBox 3"/>
          <p:cNvSpPr txBox="1"/>
          <p:nvPr/>
        </p:nvSpPr>
        <p:spPr>
          <a:xfrm>
            <a:off x="2415837" y="3085924"/>
            <a:ext cx="13456326" cy="1899211"/>
          </a:xfrm>
          <a:prstGeom prst="rect">
            <a:avLst/>
          </a:prstGeom>
        </p:spPr>
        <p:txBody>
          <a:bodyPr lIns="0" tIns="0" rIns="0" bIns="0" rtlCol="0" anchor="t">
            <a:spAutoFit/>
          </a:bodyPr>
          <a:lstStyle/>
          <a:p>
            <a:pPr algn="ctr">
              <a:lnSpc>
                <a:spcPts val="15566"/>
              </a:lnSpc>
            </a:pPr>
            <a:r>
              <a:rPr lang="en-US" sz="11280" spc="1105">
                <a:solidFill>
                  <a:srgbClr val="FFFFFF"/>
                </a:solidFill>
                <a:latin typeface="Oswald Bold"/>
              </a:rPr>
              <a:t>EDGE DETECTION</a:t>
            </a:r>
          </a:p>
        </p:txBody>
      </p:sp>
      <p:sp>
        <p:nvSpPr>
          <p:cNvPr id="4" name="Freeform 4"/>
          <p:cNvSpPr/>
          <p:nvPr/>
        </p:nvSpPr>
        <p:spPr>
          <a:xfrm>
            <a:off x="13447294" y="-3843198"/>
            <a:ext cx="15841853" cy="16255633"/>
          </a:xfrm>
          <a:custGeom>
            <a:avLst/>
            <a:gdLst/>
            <a:ahLst/>
            <a:cxnLst/>
            <a:rect l="l" t="t" r="r" b="b"/>
            <a:pathLst>
              <a:path w="15841853" h="16255633">
                <a:moveTo>
                  <a:pt x="0" y="0"/>
                </a:moveTo>
                <a:lnTo>
                  <a:pt x="15841853" y="0"/>
                </a:lnTo>
                <a:lnTo>
                  <a:pt x="15841853" y="16255632"/>
                </a:lnTo>
                <a:lnTo>
                  <a:pt x="0" y="16255632"/>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5" name="TextBox 5"/>
          <p:cNvSpPr txBox="1"/>
          <p:nvPr/>
        </p:nvSpPr>
        <p:spPr>
          <a:xfrm>
            <a:off x="4920957" y="6213064"/>
            <a:ext cx="10951206" cy="1538883"/>
          </a:xfrm>
          <a:prstGeom prst="rect">
            <a:avLst/>
          </a:prstGeom>
        </p:spPr>
        <p:txBody>
          <a:bodyPr lIns="0" tIns="0" rIns="0" bIns="0" rtlCol="0" anchor="t">
            <a:spAutoFit/>
          </a:bodyPr>
          <a:lstStyle/>
          <a:p>
            <a:pPr>
              <a:lnSpc>
                <a:spcPts val="3999"/>
              </a:lnSpc>
            </a:pPr>
            <a:r>
              <a:rPr lang="en-US" sz="2898" spc="284" dirty="0" smtClean="0">
                <a:solidFill>
                  <a:srgbClr val="F5FFF5"/>
                </a:solidFill>
                <a:latin typeface="DM Sans"/>
              </a:rPr>
              <a:t>M.DURGA PRASAD  (RA2211003011093)</a:t>
            </a:r>
          </a:p>
          <a:p>
            <a:pPr>
              <a:lnSpc>
                <a:spcPts val="3999"/>
              </a:lnSpc>
            </a:pPr>
            <a:r>
              <a:rPr lang="en-US" sz="2898" spc="284" dirty="0" smtClean="0">
                <a:solidFill>
                  <a:srgbClr val="F5FFF5"/>
                </a:solidFill>
                <a:latin typeface="DM Sans"/>
              </a:rPr>
              <a:t>V.YASWANTH         (RA2211003011123)</a:t>
            </a:r>
          </a:p>
          <a:p>
            <a:pPr>
              <a:lnSpc>
                <a:spcPts val="3999"/>
              </a:lnSpc>
            </a:pPr>
            <a:r>
              <a:rPr lang="en-US" sz="2898" spc="284" dirty="0" smtClean="0">
                <a:solidFill>
                  <a:srgbClr val="F5FFF5"/>
                </a:solidFill>
                <a:latin typeface="DM Sans"/>
              </a:rPr>
              <a:t>N.V.DEEPAK           (RA2211003011165)</a:t>
            </a:r>
            <a:endParaRPr lang="en-US" sz="2898" spc="284" dirty="0">
              <a:solidFill>
                <a:srgbClr val="F5FFF5"/>
              </a:solidFill>
              <a:latin typeface="DM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TextBox 3"/>
          <p:cNvSpPr txBox="1"/>
          <p:nvPr/>
        </p:nvSpPr>
        <p:spPr>
          <a:xfrm>
            <a:off x="1028700" y="2265363"/>
            <a:ext cx="13776418" cy="6992937"/>
          </a:xfrm>
          <a:prstGeom prst="rect">
            <a:avLst/>
          </a:prstGeom>
        </p:spPr>
        <p:txBody>
          <a:bodyPr lIns="0" tIns="0" rIns="0" bIns="0" rtlCol="0" anchor="t">
            <a:spAutoFit/>
          </a:bodyPr>
          <a:lstStyle/>
          <a:p>
            <a:pPr>
              <a:lnSpc>
                <a:spcPts val="3499"/>
              </a:lnSpc>
            </a:pPr>
            <a:r>
              <a:rPr lang="en-US" sz="2499">
                <a:solidFill>
                  <a:srgbClr val="000000"/>
                </a:solidFill>
                <a:latin typeface="DM Sans Italics"/>
              </a:rPr>
              <a:t>In conclusion, the provided code demonstrates the implementation of edge detection using the Canny algorithm, a widely-used technique in image processing and computer vision. By loading an image, converting it to grayscale, and applying the Canny edge detection algorithm, the code effectively identifies edges within the image. The resulting edge-detected image highlights regions of significant intensity change, which are crucial for various image analysis tasks.</a:t>
            </a:r>
          </a:p>
          <a:p>
            <a:pPr>
              <a:lnSpc>
                <a:spcPts val="3499"/>
              </a:lnSpc>
            </a:pPr>
            <a:r>
              <a:rPr lang="en-US" sz="2499">
                <a:solidFill>
                  <a:srgbClr val="000000"/>
                </a:solidFill>
                <a:latin typeface="DM Sans Italics"/>
              </a:rPr>
              <a:t>The ability to visualize both the original image and its corresponding edge-detected version allows for the assessment of the algorithm's performance. This visualization facilitates the evaluation of edge detection accuracy, aiding in the identification of potential areas for improvement or optimization.</a:t>
            </a:r>
          </a:p>
          <a:p>
            <a:pPr>
              <a:lnSpc>
                <a:spcPts val="3499"/>
              </a:lnSpc>
            </a:pPr>
            <a:r>
              <a:rPr lang="en-US" sz="2499">
                <a:solidFill>
                  <a:srgbClr val="000000"/>
                </a:solidFill>
                <a:latin typeface="DM Sans Italics"/>
              </a:rPr>
              <a:t>Overall, edge detection serves as a fundamental step in many image processing applications, including object detection, segmentation, and feature extraction. By providing a reliable means of identifying edges within images, the implemented algorithm opens up avenues for further analysis and interpretation, contributing to advancements in computer vision technology.</a:t>
            </a:r>
          </a:p>
          <a:p>
            <a:pPr marL="0" lvl="0" indent="0">
              <a:lnSpc>
                <a:spcPts val="3499"/>
              </a:lnSpc>
              <a:spcBef>
                <a:spcPct val="0"/>
              </a:spcBef>
            </a:pPr>
            <a:endParaRPr lang="en-US" sz="2499">
              <a:solidFill>
                <a:srgbClr val="000000"/>
              </a:solidFill>
              <a:latin typeface="DM Sans Italics"/>
            </a:endParaRPr>
          </a:p>
        </p:txBody>
      </p:sp>
      <p:sp>
        <p:nvSpPr>
          <p:cNvPr id="4" name="TextBox 4"/>
          <p:cNvSpPr txBox="1"/>
          <p:nvPr/>
        </p:nvSpPr>
        <p:spPr>
          <a:xfrm>
            <a:off x="1931700" y="575847"/>
            <a:ext cx="8097687" cy="1594088"/>
          </a:xfrm>
          <a:prstGeom prst="rect">
            <a:avLst/>
          </a:prstGeom>
        </p:spPr>
        <p:txBody>
          <a:bodyPr lIns="0" tIns="0" rIns="0" bIns="0" rtlCol="0" anchor="t">
            <a:spAutoFit/>
          </a:bodyPr>
          <a:lstStyle/>
          <a:p>
            <a:pPr marL="0" lvl="0" indent="0">
              <a:lnSpc>
                <a:spcPts val="13015"/>
              </a:lnSpc>
              <a:spcBef>
                <a:spcPct val="0"/>
              </a:spcBef>
            </a:pPr>
            <a:r>
              <a:rPr lang="en-US" sz="9431" spc="924">
                <a:solidFill>
                  <a:srgbClr val="231F20"/>
                </a:solidFill>
                <a:latin typeface="Oswald Bold"/>
              </a:rPr>
              <a:t>CONCLUSION</a:t>
            </a:r>
          </a:p>
        </p:txBody>
      </p:sp>
      <p:sp>
        <p:nvSpPr>
          <p:cNvPr id="5" name="Freeform 5"/>
          <p:cNvSpPr/>
          <p:nvPr/>
        </p:nvSpPr>
        <p:spPr>
          <a:xfrm flipH="1">
            <a:off x="-4527051" y="7476061"/>
            <a:ext cx="11881594" cy="3564478"/>
          </a:xfrm>
          <a:custGeom>
            <a:avLst/>
            <a:gdLst/>
            <a:ahLst/>
            <a:cxnLst/>
            <a:rect l="l" t="t" r="r" b="b"/>
            <a:pathLst>
              <a:path w="11881594" h="3564478">
                <a:moveTo>
                  <a:pt x="11881594" y="0"/>
                </a:moveTo>
                <a:lnTo>
                  <a:pt x="0" y="0"/>
                </a:lnTo>
                <a:lnTo>
                  <a:pt x="0" y="3564478"/>
                </a:lnTo>
                <a:lnTo>
                  <a:pt x="11881594" y="3564478"/>
                </a:lnTo>
                <a:lnTo>
                  <a:pt x="11881594" y="0"/>
                </a:lnTo>
                <a:close/>
              </a:path>
            </a:pathLst>
          </a:custGeom>
          <a:blipFill>
            <a:blip r:embed="rId3">
              <a:extLst>
                <a:ext uri="{96DAC541-7B7A-43D3-8B79-37D633B846F1}">
                  <asvg:svgBlip xmlns:asvg="http://schemas.microsoft.com/office/drawing/2016/SVG/main" xmlns="" r:embed="rId4"/>
                </a:ext>
              </a:extLst>
            </a:blip>
            <a:stretch>
              <a:fillRect/>
            </a:stretch>
          </a:blipFill>
        </p:spPr>
      </p:sp>
      <p:sp>
        <p:nvSpPr>
          <p:cNvPr id="6" name="Freeform 6"/>
          <p:cNvSpPr/>
          <p:nvPr/>
        </p:nvSpPr>
        <p:spPr>
          <a:xfrm rot="-10580377">
            <a:off x="14688278" y="-10353488"/>
            <a:ext cx="24036383" cy="24664199"/>
          </a:xfrm>
          <a:custGeom>
            <a:avLst/>
            <a:gdLst/>
            <a:ahLst/>
            <a:cxnLst/>
            <a:rect l="l" t="t" r="r" b="b"/>
            <a:pathLst>
              <a:path w="24036383" h="24664199">
                <a:moveTo>
                  <a:pt x="0" y="0"/>
                </a:moveTo>
                <a:lnTo>
                  <a:pt x="24036383" y="0"/>
                </a:lnTo>
                <a:lnTo>
                  <a:pt x="24036383" y="24664199"/>
                </a:lnTo>
                <a:lnTo>
                  <a:pt x="0" y="24664199"/>
                </a:lnTo>
                <a:lnTo>
                  <a:pt x="0" y="0"/>
                </a:lnTo>
                <a:close/>
              </a:path>
            </a:pathLst>
          </a:custGeom>
          <a:blipFill>
            <a:blip r:embed="rId5">
              <a:extLst>
                <a:ext uri="{96DAC541-7B7A-43D3-8B79-37D633B846F1}">
                  <asvg:svgBlip xmlns:asvg="http://schemas.microsoft.com/office/drawing/2016/SVG/main" xmlns="" r:embed="rId6"/>
                </a:ext>
              </a:extLst>
            </a:blip>
            <a:stretch>
              <a:fillRect/>
            </a:stretch>
          </a:blipFill>
        </p:spPr>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2F4F5"/>
        </a:solidFill>
        <a:effectLst/>
      </p:bgPr>
    </p:bg>
    <p:spTree>
      <p:nvGrpSpPr>
        <p:cNvPr id="1" name=""/>
        <p:cNvGrpSpPr/>
        <p:nvPr/>
      </p:nvGrpSpPr>
      <p:grpSpPr>
        <a:xfrm>
          <a:off x="0" y="0"/>
          <a:ext cx="0" cy="0"/>
          <a:chOff x="0" y="0"/>
          <a:chExt cx="0" cy="0"/>
        </a:xfrm>
      </p:grpSpPr>
      <p:sp>
        <p:nvSpPr>
          <p:cNvPr id="2" name="Freeform 2"/>
          <p:cNvSpPr/>
          <p:nvPr/>
        </p:nvSpPr>
        <p:spPr>
          <a:xfrm rot="887923">
            <a:off x="-3595799" y="8333065"/>
            <a:ext cx="13977230" cy="14342307"/>
          </a:xfrm>
          <a:custGeom>
            <a:avLst/>
            <a:gdLst/>
            <a:ahLst/>
            <a:cxnLst/>
            <a:rect l="l" t="t" r="r" b="b"/>
            <a:pathLst>
              <a:path w="13977230" h="14342307">
                <a:moveTo>
                  <a:pt x="0" y="0"/>
                </a:moveTo>
                <a:lnTo>
                  <a:pt x="13977230" y="0"/>
                </a:lnTo>
                <a:lnTo>
                  <a:pt x="13977230" y="14342307"/>
                </a:lnTo>
                <a:lnTo>
                  <a:pt x="0" y="14342307"/>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3" name="Freeform 3"/>
          <p:cNvSpPr/>
          <p:nvPr/>
        </p:nvSpPr>
        <p:spPr>
          <a:xfrm rot="887923">
            <a:off x="13063519" y="-4070053"/>
            <a:ext cx="7032580" cy="7216267"/>
          </a:xfrm>
          <a:custGeom>
            <a:avLst/>
            <a:gdLst/>
            <a:ahLst/>
            <a:cxnLst/>
            <a:rect l="l" t="t" r="r" b="b"/>
            <a:pathLst>
              <a:path w="7032580" h="7216267">
                <a:moveTo>
                  <a:pt x="0" y="0"/>
                </a:moveTo>
                <a:lnTo>
                  <a:pt x="7032580" y="0"/>
                </a:lnTo>
                <a:lnTo>
                  <a:pt x="7032580" y="7216267"/>
                </a:lnTo>
                <a:lnTo>
                  <a:pt x="0" y="7216267"/>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4" name="TextBox 4"/>
          <p:cNvSpPr txBox="1"/>
          <p:nvPr/>
        </p:nvSpPr>
        <p:spPr>
          <a:xfrm>
            <a:off x="4780573" y="376142"/>
            <a:ext cx="9537014" cy="1594088"/>
          </a:xfrm>
          <a:prstGeom prst="rect">
            <a:avLst/>
          </a:prstGeom>
        </p:spPr>
        <p:txBody>
          <a:bodyPr lIns="0" tIns="0" rIns="0" bIns="0" rtlCol="0" anchor="t">
            <a:spAutoFit/>
          </a:bodyPr>
          <a:lstStyle/>
          <a:p>
            <a:pPr marL="0" lvl="0" indent="0" algn="ctr">
              <a:lnSpc>
                <a:spcPts val="13015"/>
              </a:lnSpc>
              <a:spcBef>
                <a:spcPct val="0"/>
              </a:spcBef>
            </a:pPr>
            <a:r>
              <a:rPr lang="en-US" sz="9431" spc="924">
                <a:solidFill>
                  <a:srgbClr val="231F20"/>
                </a:solidFill>
                <a:latin typeface="Oswald Bold"/>
              </a:rPr>
              <a:t>RESULT</a:t>
            </a:r>
          </a:p>
        </p:txBody>
      </p:sp>
      <p:grpSp>
        <p:nvGrpSpPr>
          <p:cNvPr id="5" name="Group 5"/>
          <p:cNvGrpSpPr/>
          <p:nvPr/>
        </p:nvGrpSpPr>
        <p:grpSpPr>
          <a:xfrm>
            <a:off x="16333169" y="8069439"/>
            <a:ext cx="2094695" cy="2377721"/>
            <a:chOff x="0" y="0"/>
            <a:chExt cx="551689" cy="626231"/>
          </a:xfrm>
        </p:grpSpPr>
        <p:sp>
          <p:nvSpPr>
            <p:cNvPr id="6" name="Freeform 6"/>
            <p:cNvSpPr/>
            <p:nvPr/>
          </p:nvSpPr>
          <p:spPr>
            <a:xfrm>
              <a:off x="0" y="0"/>
              <a:ext cx="551689" cy="626231"/>
            </a:xfrm>
            <a:custGeom>
              <a:avLst/>
              <a:gdLst/>
              <a:ahLst/>
              <a:cxnLst/>
              <a:rect l="l" t="t" r="r" b="b"/>
              <a:pathLst>
                <a:path w="551689" h="626231">
                  <a:moveTo>
                    <a:pt x="0" y="0"/>
                  </a:moveTo>
                  <a:lnTo>
                    <a:pt x="551689" y="0"/>
                  </a:lnTo>
                  <a:lnTo>
                    <a:pt x="551689" y="626231"/>
                  </a:lnTo>
                  <a:lnTo>
                    <a:pt x="0" y="626231"/>
                  </a:lnTo>
                  <a:close/>
                </a:path>
              </a:pathLst>
            </a:custGeom>
            <a:solidFill>
              <a:srgbClr val="CCCCCC"/>
            </a:solidFill>
          </p:spPr>
        </p:sp>
        <p:sp>
          <p:nvSpPr>
            <p:cNvPr id="7" name="TextBox 7"/>
            <p:cNvSpPr txBox="1"/>
            <p:nvPr/>
          </p:nvSpPr>
          <p:spPr>
            <a:xfrm>
              <a:off x="0" y="-19050"/>
              <a:ext cx="551689" cy="645281"/>
            </a:xfrm>
            <a:prstGeom prst="rect">
              <a:avLst/>
            </a:prstGeom>
          </p:spPr>
          <p:txBody>
            <a:bodyPr lIns="50800" tIns="50800" rIns="50800" bIns="50800" rtlCol="0" anchor="ctr"/>
            <a:lstStyle/>
            <a:p>
              <a:pPr algn="ctr">
                <a:lnSpc>
                  <a:spcPts val="2859"/>
                </a:lnSpc>
              </a:pPr>
              <a:endParaRPr/>
            </a:p>
          </p:txBody>
        </p:sp>
      </p:grpSp>
      <p:grpSp>
        <p:nvGrpSpPr>
          <p:cNvPr id="8" name="Group 8"/>
          <p:cNvGrpSpPr/>
          <p:nvPr/>
        </p:nvGrpSpPr>
        <p:grpSpPr>
          <a:xfrm>
            <a:off x="-18648" y="-407491"/>
            <a:ext cx="2094695" cy="2377721"/>
            <a:chOff x="0" y="0"/>
            <a:chExt cx="551689" cy="626231"/>
          </a:xfrm>
        </p:grpSpPr>
        <p:sp>
          <p:nvSpPr>
            <p:cNvPr id="9" name="Freeform 9"/>
            <p:cNvSpPr/>
            <p:nvPr/>
          </p:nvSpPr>
          <p:spPr>
            <a:xfrm>
              <a:off x="0" y="0"/>
              <a:ext cx="551689" cy="626231"/>
            </a:xfrm>
            <a:custGeom>
              <a:avLst/>
              <a:gdLst/>
              <a:ahLst/>
              <a:cxnLst/>
              <a:rect l="l" t="t" r="r" b="b"/>
              <a:pathLst>
                <a:path w="551689" h="626231">
                  <a:moveTo>
                    <a:pt x="0" y="0"/>
                  </a:moveTo>
                  <a:lnTo>
                    <a:pt x="551689" y="0"/>
                  </a:lnTo>
                  <a:lnTo>
                    <a:pt x="551689" y="626231"/>
                  </a:lnTo>
                  <a:lnTo>
                    <a:pt x="0" y="626231"/>
                  </a:lnTo>
                  <a:close/>
                </a:path>
              </a:pathLst>
            </a:custGeom>
            <a:solidFill>
              <a:srgbClr val="CCCCCC"/>
            </a:solidFill>
          </p:spPr>
        </p:sp>
        <p:sp>
          <p:nvSpPr>
            <p:cNvPr id="10" name="TextBox 10"/>
            <p:cNvSpPr txBox="1"/>
            <p:nvPr/>
          </p:nvSpPr>
          <p:spPr>
            <a:xfrm>
              <a:off x="0" y="-19050"/>
              <a:ext cx="551689" cy="645281"/>
            </a:xfrm>
            <a:prstGeom prst="rect">
              <a:avLst/>
            </a:prstGeom>
          </p:spPr>
          <p:txBody>
            <a:bodyPr lIns="50800" tIns="50800" rIns="50800" bIns="50800" rtlCol="0" anchor="ctr"/>
            <a:lstStyle/>
            <a:p>
              <a:pPr algn="ctr">
                <a:lnSpc>
                  <a:spcPts val="2859"/>
                </a:lnSpc>
              </a:pPr>
              <a:endParaRPr/>
            </a:p>
          </p:txBody>
        </p:sp>
      </p:grpSp>
      <p:sp>
        <p:nvSpPr>
          <p:cNvPr id="11" name="TextBox 11"/>
          <p:cNvSpPr txBox="1"/>
          <p:nvPr/>
        </p:nvSpPr>
        <p:spPr>
          <a:xfrm>
            <a:off x="1295781" y="2232896"/>
            <a:ext cx="15696438" cy="5836543"/>
          </a:xfrm>
          <a:prstGeom prst="rect">
            <a:avLst/>
          </a:prstGeom>
        </p:spPr>
        <p:txBody>
          <a:bodyPr lIns="0" tIns="0" rIns="0" bIns="0" rtlCol="0" anchor="t">
            <a:spAutoFit/>
          </a:bodyPr>
          <a:lstStyle/>
          <a:p>
            <a:pPr>
              <a:lnSpc>
                <a:spcPts val="3365"/>
              </a:lnSpc>
              <a:spcBef>
                <a:spcPct val="0"/>
              </a:spcBef>
            </a:pPr>
            <a:endParaRPr/>
          </a:p>
          <a:p>
            <a:pPr>
              <a:lnSpc>
                <a:spcPts val="3365"/>
              </a:lnSpc>
              <a:spcBef>
                <a:spcPct val="0"/>
              </a:spcBef>
            </a:pPr>
            <a:r>
              <a:rPr lang="en-US" sz="2438" spc="24">
                <a:solidFill>
                  <a:srgbClr val="231F20"/>
                </a:solidFill>
                <a:latin typeface="DM Sans"/>
              </a:rPr>
              <a:t>The result of the edge detection process is a binary image where edges are highlighted in white and non-edges are shown in black. This binary image represents the detected edges in the original image.</a:t>
            </a:r>
          </a:p>
          <a:p>
            <a:pPr>
              <a:lnSpc>
                <a:spcPts val="3365"/>
              </a:lnSpc>
              <a:spcBef>
                <a:spcPct val="0"/>
              </a:spcBef>
            </a:pPr>
            <a:endParaRPr lang="en-US" sz="2438" spc="24">
              <a:solidFill>
                <a:srgbClr val="231F20"/>
              </a:solidFill>
              <a:latin typeface="DM Sans"/>
            </a:endParaRPr>
          </a:p>
          <a:p>
            <a:pPr>
              <a:lnSpc>
                <a:spcPts val="3365"/>
              </a:lnSpc>
              <a:spcBef>
                <a:spcPct val="0"/>
              </a:spcBef>
            </a:pPr>
            <a:r>
              <a:rPr lang="en-US" sz="2438" spc="24">
                <a:solidFill>
                  <a:srgbClr val="231F20"/>
                </a:solidFill>
                <a:latin typeface="DM Sans"/>
              </a:rPr>
              <a:t>The edge detection algorithm identifies regions of significant intensity change within the image, which typically correspond to object boundaries or other significant features. These regions are highlighted as edges in the output image.</a:t>
            </a:r>
          </a:p>
          <a:p>
            <a:pPr>
              <a:lnSpc>
                <a:spcPts val="3365"/>
              </a:lnSpc>
              <a:spcBef>
                <a:spcPct val="0"/>
              </a:spcBef>
            </a:pPr>
            <a:endParaRPr lang="en-US" sz="2438" spc="24">
              <a:solidFill>
                <a:srgbClr val="231F20"/>
              </a:solidFill>
              <a:latin typeface="DM Sans"/>
            </a:endParaRPr>
          </a:p>
          <a:p>
            <a:pPr>
              <a:lnSpc>
                <a:spcPts val="3365"/>
              </a:lnSpc>
              <a:spcBef>
                <a:spcPct val="0"/>
              </a:spcBef>
            </a:pPr>
            <a:r>
              <a:rPr lang="en-US" sz="2438" spc="24">
                <a:solidFill>
                  <a:srgbClr val="231F20"/>
                </a:solidFill>
                <a:latin typeface="DM Sans"/>
              </a:rPr>
              <a:t>By displaying both the original image and the edge-detected image, users can visually inspect the effectiveness of the edge detection algorithm. They can observe how well the algorithm captures the desired edges and assess any potential false positives or missed edges.</a:t>
            </a:r>
          </a:p>
          <a:p>
            <a:pPr>
              <a:lnSpc>
                <a:spcPts val="3365"/>
              </a:lnSpc>
              <a:spcBef>
                <a:spcPct val="0"/>
              </a:spcBef>
            </a:pPr>
            <a:endParaRPr lang="en-US" sz="2438" spc="24">
              <a:solidFill>
                <a:srgbClr val="231F20"/>
              </a:solidFill>
              <a:latin typeface="DM Sans"/>
            </a:endParaRPr>
          </a:p>
          <a:p>
            <a:pPr>
              <a:lnSpc>
                <a:spcPts val="3365"/>
              </a:lnSpc>
              <a:spcBef>
                <a:spcPct val="0"/>
              </a:spcBef>
            </a:pPr>
            <a:r>
              <a:rPr lang="en-US" sz="2438" spc="24">
                <a:solidFill>
                  <a:srgbClr val="231F20"/>
                </a:solidFill>
                <a:latin typeface="DM Sans"/>
              </a:rPr>
              <a:t>Ultimately, the result of the edge detection process provides valuable information for subsequent image processing tasks, such as object recognition, segmentation, or further analysis of the detected features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1A1A1A"/>
        </a:solidFill>
        <a:effectLst/>
      </p:bgPr>
    </p:bg>
    <p:spTree>
      <p:nvGrpSpPr>
        <p:cNvPr id="1" name=""/>
        <p:cNvGrpSpPr/>
        <p:nvPr/>
      </p:nvGrpSpPr>
      <p:grpSpPr>
        <a:xfrm>
          <a:off x="0" y="0"/>
          <a:ext cx="0" cy="0"/>
          <a:chOff x="0" y="0"/>
          <a:chExt cx="0" cy="0"/>
        </a:xfrm>
      </p:grpSpPr>
      <p:sp>
        <p:nvSpPr>
          <p:cNvPr id="2" name="Freeform 2"/>
          <p:cNvSpPr/>
          <p:nvPr/>
        </p:nvSpPr>
        <p:spPr>
          <a:xfrm>
            <a:off x="-8169367" y="-10264537"/>
            <a:ext cx="15841853" cy="16255633"/>
          </a:xfrm>
          <a:custGeom>
            <a:avLst/>
            <a:gdLst/>
            <a:ahLst/>
            <a:cxnLst/>
            <a:rect l="l" t="t" r="r" b="b"/>
            <a:pathLst>
              <a:path w="15841853" h="16255633">
                <a:moveTo>
                  <a:pt x="0" y="0"/>
                </a:moveTo>
                <a:lnTo>
                  <a:pt x="15841853" y="0"/>
                </a:lnTo>
                <a:lnTo>
                  <a:pt x="15841853" y="16255632"/>
                </a:lnTo>
                <a:lnTo>
                  <a:pt x="0" y="16255632"/>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3" name="TextBox 3"/>
          <p:cNvSpPr txBox="1"/>
          <p:nvPr/>
        </p:nvSpPr>
        <p:spPr>
          <a:xfrm>
            <a:off x="3115324" y="3618009"/>
            <a:ext cx="12057353" cy="1702517"/>
          </a:xfrm>
          <a:prstGeom prst="rect">
            <a:avLst/>
          </a:prstGeom>
        </p:spPr>
        <p:txBody>
          <a:bodyPr lIns="0" tIns="0" rIns="0" bIns="0" rtlCol="0" anchor="t">
            <a:spAutoFit/>
          </a:bodyPr>
          <a:lstStyle/>
          <a:p>
            <a:pPr algn="ctr">
              <a:lnSpc>
                <a:spcPts val="13948"/>
              </a:lnSpc>
            </a:pPr>
            <a:r>
              <a:rPr lang="en-US" sz="10107" spc="990" dirty="0">
                <a:solidFill>
                  <a:srgbClr val="FFFFFF"/>
                </a:solidFill>
                <a:latin typeface="Oswald Bold"/>
              </a:rPr>
              <a:t>THANK YOU</a:t>
            </a:r>
          </a:p>
        </p:txBody>
      </p:sp>
      <p:sp>
        <p:nvSpPr>
          <p:cNvPr id="4" name="Freeform 4"/>
          <p:cNvSpPr/>
          <p:nvPr/>
        </p:nvSpPr>
        <p:spPr>
          <a:xfrm>
            <a:off x="13447294" y="-3843198"/>
            <a:ext cx="15841853" cy="16255633"/>
          </a:xfrm>
          <a:custGeom>
            <a:avLst/>
            <a:gdLst/>
            <a:ahLst/>
            <a:cxnLst/>
            <a:rect l="l" t="t" r="r" b="b"/>
            <a:pathLst>
              <a:path w="15841853" h="16255633">
                <a:moveTo>
                  <a:pt x="0" y="0"/>
                </a:moveTo>
                <a:lnTo>
                  <a:pt x="15841853" y="0"/>
                </a:lnTo>
                <a:lnTo>
                  <a:pt x="15841853" y="16255632"/>
                </a:lnTo>
                <a:lnTo>
                  <a:pt x="0" y="16255632"/>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grpSp>
        <p:nvGrpSpPr>
          <p:cNvPr id="3" name="Group 3"/>
          <p:cNvGrpSpPr/>
          <p:nvPr/>
        </p:nvGrpSpPr>
        <p:grpSpPr>
          <a:xfrm>
            <a:off x="13662994" y="337474"/>
            <a:ext cx="4296549" cy="9570246"/>
            <a:chOff x="0" y="0"/>
            <a:chExt cx="1131601" cy="2520559"/>
          </a:xfrm>
        </p:grpSpPr>
        <p:sp>
          <p:nvSpPr>
            <p:cNvPr id="4" name="Freeform 4"/>
            <p:cNvSpPr/>
            <p:nvPr/>
          </p:nvSpPr>
          <p:spPr>
            <a:xfrm>
              <a:off x="0" y="0"/>
              <a:ext cx="1131601" cy="2520559"/>
            </a:xfrm>
            <a:custGeom>
              <a:avLst/>
              <a:gdLst/>
              <a:ahLst/>
              <a:cxnLst/>
              <a:rect l="l" t="t" r="r" b="b"/>
              <a:pathLst>
                <a:path w="1131601" h="2520559">
                  <a:moveTo>
                    <a:pt x="0" y="0"/>
                  </a:moveTo>
                  <a:lnTo>
                    <a:pt x="1131601" y="0"/>
                  </a:lnTo>
                  <a:lnTo>
                    <a:pt x="1131601" y="2520559"/>
                  </a:lnTo>
                  <a:lnTo>
                    <a:pt x="0" y="2520559"/>
                  </a:lnTo>
                  <a:close/>
                </a:path>
              </a:pathLst>
            </a:custGeom>
            <a:solidFill>
              <a:srgbClr val="CCCCCC"/>
            </a:solidFill>
          </p:spPr>
        </p:sp>
        <p:sp>
          <p:nvSpPr>
            <p:cNvPr id="5" name="TextBox 5"/>
            <p:cNvSpPr txBox="1"/>
            <p:nvPr/>
          </p:nvSpPr>
          <p:spPr>
            <a:xfrm>
              <a:off x="0" y="-19050"/>
              <a:ext cx="1131601" cy="2539609"/>
            </a:xfrm>
            <a:prstGeom prst="rect">
              <a:avLst/>
            </a:prstGeom>
          </p:spPr>
          <p:txBody>
            <a:bodyPr lIns="50800" tIns="50800" rIns="50800" bIns="50800" rtlCol="0" anchor="ctr"/>
            <a:lstStyle/>
            <a:p>
              <a:pPr algn="ctr">
                <a:lnSpc>
                  <a:spcPts val="2859"/>
                </a:lnSpc>
              </a:pPr>
              <a:endParaRPr/>
            </a:p>
          </p:txBody>
        </p:sp>
      </p:grpSp>
      <p:sp>
        <p:nvSpPr>
          <p:cNvPr id="6" name="Freeform 6"/>
          <p:cNvSpPr/>
          <p:nvPr/>
        </p:nvSpPr>
        <p:spPr>
          <a:xfrm>
            <a:off x="2142191" y="7210022"/>
            <a:ext cx="9752965" cy="1032847"/>
          </a:xfrm>
          <a:custGeom>
            <a:avLst/>
            <a:gdLst/>
            <a:ahLst/>
            <a:cxnLst/>
            <a:rect l="l" t="t" r="r" b="b"/>
            <a:pathLst>
              <a:path w="9752965" h="1032847">
                <a:moveTo>
                  <a:pt x="0" y="0"/>
                </a:moveTo>
                <a:lnTo>
                  <a:pt x="9752965" y="0"/>
                </a:lnTo>
                <a:lnTo>
                  <a:pt x="9752965" y="1032847"/>
                </a:lnTo>
                <a:lnTo>
                  <a:pt x="0" y="1032847"/>
                </a:lnTo>
                <a:lnTo>
                  <a:pt x="0" y="0"/>
                </a:lnTo>
                <a:close/>
              </a:path>
            </a:pathLst>
          </a:custGeom>
          <a:blipFill>
            <a:blip r:embed="rId3"/>
            <a:stretch>
              <a:fillRect t="-86495"/>
            </a:stretch>
          </a:blipFill>
        </p:spPr>
      </p:sp>
      <p:sp>
        <p:nvSpPr>
          <p:cNvPr id="7" name="Freeform 7"/>
          <p:cNvSpPr/>
          <p:nvPr/>
        </p:nvSpPr>
        <p:spPr>
          <a:xfrm>
            <a:off x="-2779578" y="7341318"/>
            <a:ext cx="7616557" cy="7815497"/>
          </a:xfrm>
          <a:custGeom>
            <a:avLst/>
            <a:gdLst/>
            <a:ahLst/>
            <a:cxnLst/>
            <a:rect l="l" t="t" r="r" b="b"/>
            <a:pathLst>
              <a:path w="7616557" h="7815497">
                <a:moveTo>
                  <a:pt x="0" y="0"/>
                </a:moveTo>
                <a:lnTo>
                  <a:pt x="7616556" y="0"/>
                </a:lnTo>
                <a:lnTo>
                  <a:pt x="7616556" y="7815497"/>
                </a:lnTo>
                <a:lnTo>
                  <a:pt x="0" y="7815497"/>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8" name="TextBox 8"/>
          <p:cNvSpPr txBox="1"/>
          <p:nvPr/>
        </p:nvSpPr>
        <p:spPr>
          <a:xfrm>
            <a:off x="719674" y="2438460"/>
            <a:ext cx="11175482" cy="6291945"/>
          </a:xfrm>
          <a:prstGeom prst="rect">
            <a:avLst/>
          </a:prstGeom>
        </p:spPr>
        <p:txBody>
          <a:bodyPr lIns="0" tIns="0" rIns="0" bIns="0" rtlCol="0" anchor="t">
            <a:spAutoFit/>
          </a:bodyPr>
          <a:lstStyle/>
          <a:p>
            <a:pPr algn="just">
              <a:lnSpc>
                <a:spcPts val="3354"/>
              </a:lnSpc>
              <a:spcBef>
                <a:spcPct val="0"/>
              </a:spcBef>
            </a:pPr>
            <a:r>
              <a:rPr lang="en-US" sz="2395">
                <a:solidFill>
                  <a:srgbClr val="231F20"/>
                </a:solidFill>
                <a:latin typeface="Poppins"/>
              </a:rPr>
              <a:t>The objective of the edge detection project is to design and implement an automated system capable of accurately identifying edges within images using computer vision techniques. Edge detection serves as a fundamental task in image processing and computer vision, with wide-ranging applications spanning from object detection and recognition to medical imaging and autonomous navigation systems. The primary goal of this project is to develop robust algorithms and methodologies that can effectively extract edges from images, providing a valuable tool for various image analysis tasks. By leveraging techniques such as the Canny edge detector, the project aims to achieve precise edge detection while minimizing false positives and ensuring computational efficiency. Ultimately, the project seeks to contribute to advancements in image processing technology, enabling improved visual analysis, feature extraction, and pattern recognition in diverse fields of research and industry.</a:t>
            </a:r>
          </a:p>
        </p:txBody>
      </p:sp>
      <p:sp>
        <p:nvSpPr>
          <p:cNvPr id="9" name="Freeform 9"/>
          <p:cNvSpPr/>
          <p:nvPr/>
        </p:nvSpPr>
        <p:spPr>
          <a:xfrm rot="5400000">
            <a:off x="11956803" y="3785339"/>
            <a:ext cx="7708930" cy="3075583"/>
          </a:xfrm>
          <a:custGeom>
            <a:avLst/>
            <a:gdLst/>
            <a:ahLst/>
            <a:cxnLst/>
            <a:rect l="l" t="t" r="r" b="b"/>
            <a:pathLst>
              <a:path w="7708930" h="3075583">
                <a:moveTo>
                  <a:pt x="0" y="0"/>
                </a:moveTo>
                <a:lnTo>
                  <a:pt x="7708930" y="0"/>
                </a:lnTo>
                <a:lnTo>
                  <a:pt x="7708930" y="3075583"/>
                </a:lnTo>
                <a:lnTo>
                  <a:pt x="0" y="3075583"/>
                </a:lnTo>
                <a:lnTo>
                  <a:pt x="0" y="0"/>
                </a:lnTo>
                <a:close/>
              </a:path>
            </a:pathLst>
          </a:custGeom>
          <a:blipFill>
            <a:blip r:embed="rId6"/>
            <a:stretch>
              <a:fillRect/>
            </a:stretch>
          </a:blipFill>
        </p:spPr>
      </p:sp>
      <p:sp>
        <p:nvSpPr>
          <p:cNvPr id="10" name="TextBox 10"/>
          <p:cNvSpPr txBox="1"/>
          <p:nvPr/>
        </p:nvSpPr>
        <p:spPr>
          <a:xfrm>
            <a:off x="2665406" y="539795"/>
            <a:ext cx="7416941" cy="1686292"/>
          </a:xfrm>
          <a:prstGeom prst="rect">
            <a:avLst/>
          </a:prstGeom>
        </p:spPr>
        <p:txBody>
          <a:bodyPr lIns="0" tIns="0" rIns="0" bIns="0" rtlCol="0" anchor="t">
            <a:spAutoFit/>
          </a:bodyPr>
          <a:lstStyle/>
          <a:p>
            <a:pPr>
              <a:lnSpc>
                <a:spcPts val="13774"/>
              </a:lnSpc>
            </a:pPr>
            <a:r>
              <a:rPr lang="en-US" sz="9981" spc="978">
                <a:solidFill>
                  <a:srgbClr val="231F20"/>
                </a:solidFill>
                <a:latin typeface="Oswald Bold"/>
              </a:rPr>
              <a:t>OBJECTIVE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1" y="-323850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TextBox 3"/>
          <p:cNvSpPr txBox="1"/>
          <p:nvPr/>
        </p:nvSpPr>
        <p:spPr>
          <a:xfrm>
            <a:off x="3367511" y="357757"/>
            <a:ext cx="11552977" cy="1669087"/>
          </a:xfrm>
          <a:prstGeom prst="rect">
            <a:avLst/>
          </a:prstGeom>
        </p:spPr>
        <p:txBody>
          <a:bodyPr lIns="0" tIns="0" rIns="0" bIns="0" rtlCol="0" anchor="t">
            <a:spAutoFit/>
          </a:bodyPr>
          <a:lstStyle/>
          <a:p>
            <a:pPr algn="ctr">
              <a:lnSpc>
                <a:spcPts val="13661"/>
              </a:lnSpc>
            </a:pPr>
            <a:r>
              <a:rPr lang="en-US" sz="9900" spc="524" dirty="0" smtClean="0">
                <a:solidFill>
                  <a:srgbClr val="231F20"/>
                </a:solidFill>
                <a:latin typeface="Oswald Bold"/>
              </a:rPr>
              <a:t>SCOPE</a:t>
            </a:r>
            <a:endParaRPr lang="en-US" sz="9900" spc="524" dirty="0">
              <a:solidFill>
                <a:srgbClr val="231F20"/>
              </a:solidFill>
              <a:latin typeface="Oswald Bold"/>
            </a:endParaRPr>
          </a:p>
        </p:txBody>
      </p:sp>
      <p:sp>
        <p:nvSpPr>
          <p:cNvPr id="4" name="Freeform 4"/>
          <p:cNvSpPr/>
          <p:nvPr/>
        </p:nvSpPr>
        <p:spPr>
          <a:xfrm>
            <a:off x="14479722" y="-4833750"/>
            <a:ext cx="7616557" cy="7815497"/>
          </a:xfrm>
          <a:custGeom>
            <a:avLst/>
            <a:gdLst/>
            <a:ahLst/>
            <a:cxnLst/>
            <a:rect l="l" t="t" r="r" b="b"/>
            <a:pathLst>
              <a:path w="7616557" h="781549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xmlns="" r:embed="rId4"/>
                </a:ext>
              </a:extLst>
            </a:blip>
            <a:stretch>
              <a:fillRect/>
            </a:stretch>
          </a:blipFill>
        </p:spPr>
      </p:sp>
      <p:sp>
        <p:nvSpPr>
          <p:cNvPr id="5" name="Freeform 5"/>
          <p:cNvSpPr/>
          <p:nvPr/>
        </p:nvSpPr>
        <p:spPr>
          <a:xfrm rot="-4176364">
            <a:off x="-4105129" y="6530238"/>
            <a:ext cx="7616557" cy="7815497"/>
          </a:xfrm>
          <a:custGeom>
            <a:avLst/>
            <a:gdLst/>
            <a:ahLst/>
            <a:cxnLst/>
            <a:rect l="l" t="t" r="r" b="b"/>
            <a:pathLst>
              <a:path w="7616557" h="7815497">
                <a:moveTo>
                  <a:pt x="0" y="0"/>
                </a:moveTo>
                <a:lnTo>
                  <a:pt x="7616556" y="0"/>
                </a:lnTo>
                <a:lnTo>
                  <a:pt x="7616556" y="7815496"/>
                </a:lnTo>
                <a:lnTo>
                  <a:pt x="0" y="7815496"/>
                </a:lnTo>
                <a:lnTo>
                  <a:pt x="0" y="0"/>
                </a:lnTo>
                <a:close/>
              </a:path>
            </a:pathLst>
          </a:custGeom>
          <a:blipFill>
            <a:blip r:embed="rId3">
              <a:extLst>
                <a:ext uri="{96DAC541-7B7A-43D3-8B79-37D633B846F1}">
                  <asvg:svgBlip xmlns:asvg="http://schemas.microsoft.com/office/drawing/2016/SVG/main" xmlns="" r:embed="rId4"/>
                </a:ext>
              </a:extLst>
            </a:blip>
            <a:stretch>
              <a:fillRect/>
            </a:stretch>
          </a:blipFill>
        </p:spPr>
      </p:sp>
      <p:sp>
        <p:nvSpPr>
          <p:cNvPr id="6" name="TextBox 6"/>
          <p:cNvSpPr txBox="1"/>
          <p:nvPr/>
        </p:nvSpPr>
        <p:spPr>
          <a:xfrm>
            <a:off x="1028700" y="2237231"/>
            <a:ext cx="16230600" cy="7021069"/>
          </a:xfrm>
          <a:prstGeom prst="rect">
            <a:avLst/>
          </a:prstGeom>
        </p:spPr>
        <p:txBody>
          <a:bodyPr lIns="0" tIns="0" rIns="0" bIns="0" rtlCol="0" anchor="t">
            <a:spAutoFit/>
          </a:bodyPr>
          <a:lstStyle/>
          <a:p>
            <a:pPr algn="just">
              <a:lnSpc>
                <a:spcPts val="3524"/>
              </a:lnSpc>
              <a:spcBef>
                <a:spcPct val="0"/>
              </a:spcBef>
            </a:pPr>
            <a:r>
              <a:rPr lang="en-US" sz="2517" dirty="0">
                <a:solidFill>
                  <a:srgbClr val="231F20"/>
                </a:solidFill>
                <a:latin typeface="Poppins"/>
              </a:rPr>
              <a:t>The scope of this project revolves around the development of an edge detection system employing the Canny algorithm, encompassing various stages from image preprocessing to final visualization and analysis. Initially, the project will entail loading images from different sources, including files and camera streams, followed by conversion to </a:t>
            </a:r>
            <a:r>
              <a:rPr lang="en-US" sz="2517" dirty="0" err="1">
                <a:solidFill>
                  <a:srgbClr val="231F20"/>
                </a:solidFill>
                <a:latin typeface="Poppins"/>
              </a:rPr>
              <a:t>grayscale</a:t>
            </a:r>
            <a:r>
              <a:rPr lang="en-US" sz="2517" dirty="0">
                <a:solidFill>
                  <a:srgbClr val="231F20"/>
                </a:solidFill>
                <a:latin typeface="Poppins"/>
              </a:rPr>
              <a:t> to facilitate subsequent processing steps. Noise reduction techniques such as Gaussian blurring will be applied to enhance the accuracy of edge detection. The core component of the project involves the implementation of the Canny edge detection algorithm, which will identify edges within the images based on specified threshold values. Fine-tuning parameters will be explored to optimize performance and accuracy, with an emphasis on providing visual feedback through interactive interfaces. Furthermore, efforts will be directed towards optimizing computational efficiency, including parallelization techniques for accelerated processing on multi-core processors or GPUs. Integration into larger applications and systems, along with comprehensive documentation and testing, will ensure robustness and usability. Future directions may involve exploring domain-specific applications, engaging with the community for feedback, and incorporating enhancements to extend the project's functionality and impact. Overall, the project aims to deliver a versatile and efficient edge detection solution capable of addressing diverse image processing challenges while laying the groundwork for further advancements in the field.</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Freeform 3"/>
          <p:cNvSpPr/>
          <p:nvPr/>
        </p:nvSpPr>
        <p:spPr>
          <a:xfrm rot="887923">
            <a:off x="13475833" y="-8787301"/>
            <a:ext cx="13977230" cy="14342307"/>
          </a:xfrm>
          <a:custGeom>
            <a:avLst/>
            <a:gdLst/>
            <a:ahLst/>
            <a:cxnLst/>
            <a:rect l="l" t="t" r="r" b="b"/>
            <a:pathLst>
              <a:path w="13977230" h="14342307">
                <a:moveTo>
                  <a:pt x="0" y="0"/>
                </a:moveTo>
                <a:lnTo>
                  <a:pt x="13977230" y="0"/>
                </a:lnTo>
                <a:lnTo>
                  <a:pt x="13977230" y="14342307"/>
                </a:lnTo>
                <a:lnTo>
                  <a:pt x="0" y="14342307"/>
                </a:lnTo>
                <a:lnTo>
                  <a:pt x="0" y="0"/>
                </a:lnTo>
                <a:close/>
              </a:path>
            </a:pathLst>
          </a:custGeom>
          <a:blipFill>
            <a:blip r:embed="rId3">
              <a:extLst>
                <a:ext uri="{96DAC541-7B7A-43D3-8B79-37D633B846F1}">
                  <asvg:svgBlip xmlns:asvg="http://schemas.microsoft.com/office/drawing/2016/SVG/main" xmlns="" r:embed="rId4"/>
                </a:ext>
              </a:extLst>
            </a:blip>
            <a:stretch>
              <a:fillRect/>
            </a:stretch>
          </a:blipFill>
        </p:spPr>
      </p:sp>
      <p:sp>
        <p:nvSpPr>
          <p:cNvPr id="4" name="TextBox 4"/>
          <p:cNvSpPr txBox="1"/>
          <p:nvPr/>
        </p:nvSpPr>
        <p:spPr>
          <a:xfrm>
            <a:off x="4691953" y="150693"/>
            <a:ext cx="8904094" cy="1594088"/>
          </a:xfrm>
          <a:prstGeom prst="rect">
            <a:avLst/>
          </a:prstGeom>
        </p:spPr>
        <p:txBody>
          <a:bodyPr lIns="0" tIns="0" rIns="0" bIns="0" rtlCol="0" anchor="t">
            <a:spAutoFit/>
          </a:bodyPr>
          <a:lstStyle/>
          <a:p>
            <a:pPr marL="0" lvl="0" indent="0" algn="ctr">
              <a:lnSpc>
                <a:spcPts val="13015"/>
              </a:lnSpc>
              <a:spcBef>
                <a:spcPct val="0"/>
              </a:spcBef>
            </a:pPr>
            <a:r>
              <a:rPr lang="en-US" sz="9431" spc="924">
                <a:solidFill>
                  <a:srgbClr val="231F20"/>
                </a:solidFill>
                <a:latin typeface="Oswald Bold"/>
              </a:rPr>
              <a:t>TOOLS USED</a:t>
            </a:r>
          </a:p>
        </p:txBody>
      </p:sp>
      <p:sp>
        <p:nvSpPr>
          <p:cNvPr id="5" name="TextBox 5"/>
          <p:cNvSpPr txBox="1"/>
          <p:nvPr/>
        </p:nvSpPr>
        <p:spPr>
          <a:xfrm>
            <a:off x="1028700" y="1923501"/>
            <a:ext cx="16230600" cy="9092661"/>
          </a:xfrm>
          <a:prstGeom prst="rect">
            <a:avLst/>
          </a:prstGeom>
        </p:spPr>
        <p:txBody>
          <a:bodyPr lIns="0" tIns="0" rIns="0" bIns="0" rtlCol="0" anchor="t">
            <a:spAutoFit/>
          </a:bodyPr>
          <a:lstStyle/>
          <a:p>
            <a:pPr>
              <a:lnSpc>
                <a:spcPts val="3294"/>
              </a:lnSpc>
            </a:pPr>
            <a:r>
              <a:rPr lang="en-US" sz="2353">
                <a:solidFill>
                  <a:srgbClr val="100F0D"/>
                </a:solidFill>
                <a:latin typeface="Montserrat Light"/>
              </a:rPr>
              <a:t>Edge detection is often implemented using various tools and libraries in the field of computer vision. </a:t>
            </a:r>
          </a:p>
          <a:p>
            <a:pPr>
              <a:lnSpc>
                <a:spcPts val="3294"/>
              </a:lnSpc>
            </a:pPr>
            <a:r>
              <a:rPr lang="en-US" sz="2353">
                <a:solidFill>
                  <a:srgbClr val="100F0D"/>
                </a:solidFill>
                <a:latin typeface="Montserrat Light Bold"/>
              </a:rPr>
              <a:t>1. OpenCV (Open Source Computer Vision Library):</a:t>
            </a:r>
          </a:p>
          <a:p>
            <a:pPr>
              <a:lnSpc>
                <a:spcPts val="3294"/>
              </a:lnSpc>
            </a:pPr>
            <a:r>
              <a:rPr lang="en-US" sz="2353">
                <a:solidFill>
                  <a:srgbClr val="100F0D"/>
                </a:solidFill>
                <a:latin typeface="Montserrat Light"/>
              </a:rPr>
              <a:t> - A powerful and widely used open-source library that provides various computer vision algorithms, including the Canny edge detection method.</a:t>
            </a:r>
          </a:p>
          <a:p>
            <a:pPr>
              <a:lnSpc>
                <a:spcPts val="3294"/>
              </a:lnSpc>
            </a:pPr>
            <a:r>
              <a:rPr lang="en-US" sz="2353">
                <a:solidFill>
                  <a:srgbClr val="100F0D"/>
                </a:solidFill>
                <a:latin typeface="Montserrat Light Bold"/>
              </a:rPr>
              <a:t>2. Matplotlib:</a:t>
            </a:r>
          </a:p>
          <a:p>
            <a:pPr>
              <a:lnSpc>
                <a:spcPts val="3294"/>
              </a:lnSpc>
            </a:pPr>
            <a:r>
              <a:rPr lang="en-US" sz="2353">
                <a:solidFill>
                  <a:srgbClr val="100F0D"/>
                </a:solidFill>
                <a:latin typeface="Montserrat Light"/>
              </a:rPr>
              <a:t> - A popular plotting library in Python that is often used for visualizing images and results, including those obtained from edge detection.</a:t>
            </a:r>
          </a:p>
          <a:p>
            <a:pPr>
              <a:lnSpc>
                <a:spcPts val="3294"/>
              </a:lnSpc>
            </a:pPr>
            <a:r>
              <a:rPr lang="en-US" sz="2353">
                <a:solidFill>
                  <a:srgbClr val="100F0D"/>
                </a:solidFill>
                <a:latin typeface="Montserrat Light Bold"/>
              </a:rPr>
              <a:t>3. NumPy:</a:t>
            </a:r>
          </a:p>
          <a:p>
            <a:pPr>
              <a:lnSpc>
                <a:spcPts val="3294"/>
              </a:lnSpc>
            </a:pPr>
            <a:r>
              <a:rPr lang="en-US" sz="2353">
                <a:solidFill>
                  <a:srgbClr val="100F0D"/>
                </a:solidFill>
                <a:latin typeface="Montserrat Light"/>
              </a:rPr>
              <a:t> - A fundamental library for numerical computing in Python, often used for handling image data and mathematical operations.</a:t>
            </a:r>
          </a:p>
          <a:p>
            <a:pPr>
              <a:lnSpc>
                <a:spcPts val="3294"/>
              </a:lnSpc>
            </a:pPr>
            <a:r>
              <a:rPr lang="en-US" sz="2353">
                <a:solidFill>
                  <a:srgbClr val="100F0D"/>
                </a:solidFill>
                <a:latin typeface="Montserrat Light Bold"/>
              </a:rPr>
              <a:t>4. Scikit-Image:</a:t>
            </a:r>
          </a:p>
          <a:p>
            <a:pPr>
              <a:lnSpc>
                <a:spcPts val="3294"/>
              </a:lnSpc>
            </a:pPr>
            <a:r>
              <a:rPr lang="en-US" sz="2353">
                <a:solidFill>
                  <a:srgbClr val="100F0D"/>
                </a:solidFill>
                <a:latin typeface="Montserrat Light"/>
              </a:rPr>
              <a:t> - An image processing library built on NumPy and SciPy, which includes various image processing algorithms, including edge detection techniques.</a:t>
            </a:r>
          </a:p>
          <a:p>
            <a:pPr>
              <a:lnSpc>
                <a:spcPts val="3294"/>
              </a:lnSpc>
            </a:pPr>
            <a:r>
              <a:rPr lang="en-US" sz="2353">
                <a:solidFill>
                  <a:srgbClr val="100F0D"/>
                </a:solidFill>
                <a:latin typeface="Montserrat Light Bold"/>
              </a:rPr>
              <a:t>5. ImageJ:</a:t>
            </a:r>
          </a:p>
          <a:p>
            <a:pPr>
              <a:lnSpc>
                <a:spcPts val="3294"/>
              </a:lnSpc>
            </a:pPr>
            <a:r>
              <a:rPr lang="en-US" sz="2353">
                <a:solidFill>
                  <a:srgbClr val="100F0D"/>
                </a:solidFill>
                <a:latin typeface="Montserrat Light"/>
              </a:rPr>
              <a:t> - A popular open-source image processing software that provides a variety of tools, including edge detection algorithms.</a:t>
            </a:r>
          </a:p>
          <a:p>
            <a:pPr>
              <a:lnSpc>
                <a:spcPts val="3294"/>
              </a:lnSpc>
            </a:pPr>
            <a:r>
              <a:rPr lang="en-US" sz="2353">
                <a:solidFill>
                  <a:srgbClr val="100F0D"/>
                </a:solidFill>
                <a:latin typeface="Montserrat Light Bold"/>
              </a:rPr>
              <a:t>6. Dlib:</a:t>
            </a:r>
          </a:p>
          <a:p>
            <a:pPr>
              <a:lnSpc>
                <a:spcPts val="3294"/>
              </a:lnSpc>
            </a:pPr>
            <a:r>
              <a:rPr lang="en-US" sz="2353">
                <a:solidFill>
                  <a:srgbClr val="100F0D"/>
                </a:solidFill>
                <a:latin typeface="Montserrat Light"/>
              </a:rPr>
              <a:t> - A toolkit for machine learning and computer vision, which includes tools for facial recognition and shape prediction based on edge detection.</a:t>
            </a:r>
          </a:p>
          <a:p>
            <a:pPr>
              <a:lnSpc>
                <a:spcPts val="3294"/>
              </a:lnSpc>
            </a:pPr>
            <a:endParaRPr lang="en-US" sz="2353">
              <a:solidFill>
                <a:srgbClr val="100F0D"/>
              </a:solidFill>
              <a:latin typeface="Montserrat Light"/>
            </a:endParaRPr>
          </a:p>
          <a:p>
            <a:pPr>
              <a:lnSpc>
                <a:spcPts val="3294"/>
              </a:lnSpc>
            </a:pPr>
            <a:endParaRPr lang="en-US" sz="2353">
              <a:solidFill>
                <a:srgbClr val="100F0D"/>
              </a:solidFill>
              <a:latin typeface="Montserrat Light"/>
            </a:endParaRPr>
          </a:p>
          <a:p>
            <a:pPr>
              <a:lnSpc>
                <a:spcPts val="3294"/>
              </a:lnSpc>
            </a:pPr>
            <a:endParaRPr lang="en-US" sz="2353">
              <a:solidFill>
                <a:srgbClr val="100F0D"/>
              </a:solidFill>
              <a:latin typeface="Montserrat Light"/>
            </a:endParaRPr>
          </a:p>
        </p:txBody>
      </p:sp>
      <p:sp>
        <p:nvSpPr>
          <p:cNvPr id="6" name="Freeform 6"/>
          <p:cNvSpPr/>
          <p:nvPr/>
        </p:nvSpPr>
        <p:spPr>
          <a:xfrm rot="887923">
            <a:off x="12551383" y="6690687"/>
            <a:ext cx="13977230" cy="14342307"/>
          </a:xfrm>
          <a:custGeom>
            <a:avLst/>
            <a:gdLst/>
            <a:ahLst/>
            <a:cxnLst/>
            <a:rect l="l" t="t" r="r" b="b"/>
            <a:pathLst>
              <a:path w="13977230" h="14342307">
                <a:moveTo>
                  <a:pt x="0" y="0"/>
                </a:moveTo>
                <a:lnTo>
                  <a:pt x="13977230" y="0"/>
                </a:lnTo>
                <a:lnTo>
                  <a:pt x="13977230" y="14342307"/>
                </a:lnTo>
                <a:lnTo>
                  <a:pt x="0" y="14342307"/>
                </a:lnTo>
                <a:lnTo>
                  <a:pt x="0" y="0"/>
                </a:lnTo>
                <a:close/>
              </a:path>
            </a:pathLst>
          </a:custGeom>
          <a:blipFill>
            <a:blip r:embed="rId3">
              <a:extLst>
                <a:ext uri="{96DAC541-7B7A-43D3-8B79-37D633B846F1}">
                  <asvg:svgBlip xmlns:asvg="http://schemas.microsoft.com/office/drawing/2016/SVG/main" xmlns="" r:embed="rId4"/>
                </a:ext>
              </a:extLst>
            </a:blip>
            <a:stretch>
              <a:fillRect/>
            </a:stretch>
          </a:blipFill>
        </p:spPr>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grpSp>
        <p:nvGrpSpPr>
          <p:cNvPr id="3" name="Group 3"/>
          <p:cNvGrpSpPr/>
          <p:nvPr/>
        </p:nvGrpSpPr>
        <p:grpSpPr>
          <a:xfrm>
            <a:off x="0" y="4071"/>
            <a:ext cx="18288000" cy="3086100"/>
            <a:chOff x="0" y="0"/>
            <a:chExt cx="4816593" cy="812800"/>
          </a:xfrm>
        </p:grpSpPr>
        <p:sp>
          <p:nvSpPr>
            <p:cNvPr id="4" name="Freeform 4"/>
            <p:cNvSpPr/>
            <p:nvPr/>
          </p:nvSpPr>
          <p:spPr>
            <a:xfrm>
              <a:off x="0" y="0"/>
              <a:ext cx="4816592" cy="812800"/>
            </a:xfrm>
            <a:custGeom>
              <a:avLst/>
              <a:gdLst/>
              <a:ahLst/>
              <a:cxnLst/>
              <a:rect l="l" t="t" r="r" b="b"/>
              <a:pathLst>
                <a:path w="4816592" h="812800">
                  <a:moveTo>
                    <a:pt x="0" y="0"/>
                  </a:moveTo>
                  <a:lnTo>
                    <a:pt x="4816592" y="0"/>
                  </a:lnTo>
                  <a:lnTo>
                    <a:pt x="4816592" y="812800"/>
                  </a:lnTo>
                  <a:lnTo>
                    <a:pt x="0" y="812800"/>
                  </a:lnTo>
                  <a:close/>
                </a:path>
              </a:pathLst>
            </a:custGeom>
            <a:solidFill>
              <a:srgbClr val="1A1A1A"/>
            </a:solidFill>
          </p:spPr>
        </p:sp>
        <p:sp>
          <p:nvSpPr>
            <p:cNvPr id="5" name="TextBox 5"/>
            <p:cNvSpPr txBox="1"/>
            <p:nvPr/>
          </p:nvSpPr>
          <p:spPr>
            <a:xfrm>
              <a:off x="0" y="-19050"/>
              <a:ext cx="4816593" cy="831850"/>
            </a:xfrm>
            <a:prstGeom prst="rect">
              <a:avLst/>
            </a:prstGeom>
          </p:spPr>
          <p:txBody>
            <a:bodyPr lIns="50800" tIns="50800" rIns="50800" bIns="50800" rtlCol="0" anchor="ctr"/>
            <a:lstStyle/>
            <a:p>
              <a:pPr algn="ctr">
                <a:lnSpc>
                  <a:spcPts val="2859"/>
                </a:lnSpc>
              </a:pPr>
              <a:endParaRPr/>
            </a:p>
          </p:txBody>
        </p:sp>
      </p:grpSp>
      <p:sp>
        <p:nvSpPr>
          <p:cNvPr id="6" name="Freeform 6"/>
          <p:cNvSpPr/>
          <p:nvPr/>
        </p:nvSpPr>
        <p:spPr>
          <a:xfrm>
            <a:off x="13451022" y="-4729397"/>
            <a:ext cx="7616557" cy="7815497"/>
          </a:xfrm>
          <a:custGeom>
            <a:avLst/>
            <a:gdLst/>
            <a:ahLst/>
            <a:cxnLst/>
            <a:rect l="l" t="t" r="r" b="b"/>
            <a:pathLst>
              <a:path w="7616557" h="781549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xmlns="" r:embed="rId4"/>
                </a:ext>
              </a:extLst>
            </a:blip>
            <a:stretch>
              <a:fillRect/>
            </a:stretch>
          </a:blipFill>
        </p:spPr>
      </p:sp>
      <p:sp>
        <p:nvSpPr>
          <p:cNvPr id="7" name="Freeform 7"/>
          <p:cNvSpPr/>
          <p:nvPr/>
        </p:nvSpPr>
        <p:spPr>
          <a:xfrm>
            <a:off x="-2851369" y="-3442596"/>
            <a:ext cx="6709932" cy="6885191"/>
          </a:xfrm>
          <a:custGeom>
            <a:avLst/>
            <a:gdLst/>
            <a:ahLst/>
            <a:cxnLst/>
            <a:rect l="l" t="t" r="r" b="b"/>
            <a:pathLst>
              <a:path w="6709932" h="6885191">
                <a:moveTo>
                  <a:pt x="0" y="0"/>
                </a:moveTo>
                <a:lnTo>
                  <a:pt x="6709932" y="0"/>
                </a:lnTo>
                <a:lnTo>
                  <a:pt x="6709932" y="6885192"/>
                </a:lnTo>
                <a:lnTo>
                  <a:pt x="0" y="6885192"/>
                </a:lnTo>
                <a:lnTo>
                  <a:pt x="0" y="0"/>
                </a:lnTo>
                <a:close/>
              </a:path>
            </a:pathLst>
          </a:custGeom>
          <a:blipFill>
            <a:blip r:embed="rId3">
              <a:extLst>
                <a:ext uri="{96DAC541-7B7A-43D3-8B79-37D633B846F1}">
                  <asvg:svgBlip xmlns:asvg="http://schemas.microsoft.com/office/drawing/2016/SVG/main" xmlns="" r:embed="rId4"/>
                </a:ext>
              </a:extLst>
            </a:blip>
            <a:stretch>
              <a:fillRect/>
            </a:stretch>
          </a:blipFill>
        </p:spPr>
      </p:sp>
      <p:sp>
        <p:nvSpPr>
          <p:cNvPr id="8" name="Freeform 8"/>
          <p:cNvSpPr/>
          <p:nvPr/>
        </p:nvSpPr>
        <p:spPr>
          <a:xfrm>
            <a:off x="2669892" y="3722998"/>
            <a:ext cx="12948215" cy="6084101"/>
          </a:xfrm>
          <a:custGeom>
            <a:avLst/>
            <a:gdLst/>
            <a:ahLst/>
            <a:cxnLst/>
            <a:rect l="l" t="t" r="r" b="b"/>
            <a:pathLst>
              <a:path w="12948215" h="6084101">
                <a:moveTo>
                  <a:pt x="0" y="0"/>
                </a:moveTo>
                <a:lnTo>
                  <a:pt x="12948216" y="0"/>
                </a:lnTo>
                <a:lnTo>
                  <a:pt x="12948216" y="6084101"/>
                </a:lnTo>
                <a:lnTo>
                  <a:pt x="0" y="6084101"/>
                </a:lnTo>
                <a:lnTo>
                  <a:pt x="0" y="0"/>
                </a:lnTo>
                <a:close/>
              </a:path>
            </a:pathLst>
          </a:custGeom>
          <a:blipFill>
            <a:blip r:embed="rId5"/>
            <a:stretch>
              <a:fillRect/>
            </a:stretch>
          </a:blipFill>
        </p:spPr>
      </p:sp>
      <p:sp>
        <p:nvSpPr>
          <p:cNvPr id="9" name="TextBox 9"/>
          <p:cNvSpPr txBox="1"/>
          <p:nvPr/>
        </p:nvSpPr>
        <p:spPr>
          <a:xfrm>
            <a:off x="359844" y="805509"/>
            <a:ext cx="17568312" cy="1349872"/>
          </a:xfrm>
          <a:prstGeom prst="rect">
            <a:avLst/>
          </a:prstGeom>
        </p:spPr>
        <p:txBody>
          <a:bodyPr lIns="0" tIns="0" rIns="0" bIns="0" rtlCol="0" anchor="t">
            <a:spAutoFit/>
          </a:bodyPr>
          <a:lstStyle/>
          <a:p>
            <a:pPr algn="ctr">
              <a:lnSpc>
                <a:spcPts val="11082"/>
              </a:lnSpc>
            </a:pPr>
            <a:r>
              <a:rPr lang="en-US" sz="8030" spc="786">
                <a:solidFill>
                  <a:srgbClr val="FFFFFF"/>
                </a:solidFill>
                <a:latin typeface="Oswald Bold"/>
              </a:rPr>
              <a:t>SYSTEM DESIGN/ARCHITECTURE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Freeform 3"/>
          <p:cNvSpPr/>
          <p:nvPr/>
        </p:nvSpPr>
        <p:spPr>
          <a:xfrm rot="257863">
            <a:off x="-2691198" y="6662362"/>
            <a:ext cx="21273218" cy="9128145"/>
          </a:xfrm>
          <a:custGeom>
            <a:avLst/>
            <a:gdLst/>
            <a:ahLst/>
            <a:cxnLst/>
            <a:rect l="l" t="t" r="r" b="b"/>
            <a:pathLst>
              <a:path w="21273218" h="9128145">
                <a:moveTo>
                  <a:pt x="0" y="0"/>
                </a:moveTo>
                <a:lnTo>
                  <a:pt x="21273218" y="0"/>
                </a:lnTo>
                <a:lnTo>
                  <a:pt x="21273218" y="9128145"/>
                </a:lnTo>
                <a:lnTo>
                  <a:pt x="0" y="9128145"/>
                </a:lnTo>
                <a:lnTo>
                  <a:pt x="0" y="0"/>
                </a:lnTo>
                <a:close/>
              </a:path>
            </a:pathLst>
          </a:custGeom>
          <a:blipFill>
            <a:blip r:embed="rId3">
              <a:extLst>
                <a:ext uri="{96DAC541-7B7A-43D3-8B79-37D633B846F1}">
                  <asvg:svgBlip xmlns:asvg="http://schemas.microsoft.com/office/drawing/2016/SVG/main" xmlns="" r:embed="rId4"/>
                </a:ext>
              </a:extLst>
            </a:blip>
            <a:stretch>
              <a:fillRect/>
            </a:stretch>
          </a:blipFill>
        </p:spPr>
      </p:sp>
      <p:sp>
        <p:nvSpPr>
          <p:cNvPr id="4" name="Freeform 4"/>
          <p:cNvSpPr/>
          <p:nvPr/>
        </p:nvSpPr>
        <p:spPr>
          <a:xfrm>
            <a:off x="11885510" y="8765585"/>
            <a:ext cx="4128022" cy="437161"/>
          </a:xfrm>
          <a:custGeom>
            <a:avLst/>
            <a:gdLst/>
            <a:ahLst/>
            <a:cxnLst/>
            <a:rect l="l" t="t" r="r" b="b"/>
            <a:pathLst>
              <a:path w="4128022" h="437161">
                <a:moveTo>
                  <a:pt x="0" y="0"/>
                </a:moveTo>
                <a:lnTo>
                  <a:pt x="4128022" y="0"/>
                </a:lnTo>
                <a:lnTo>
                  <a:pt x="4128022" y="437161"/>
                </a:lnTo>
                <a:lnTo>
                  <a:pt x="0" y="437161"/>
                </a:lnTo>
                <a:lnTo>
                  <a:pt x="0" y="0"/>
                </a:lnTo>
                <a:close/>
              </a:path>
            </a:pathLst>
          </a:custGeom>
          <a:blipFill>
            <a:blip r:embed="rId5"/>
            <a:stretch>
              <a:fillRect t="-86495"/>
            </a:stretch>
          </a:blipFill>
        </p:spPr>
      </p:sp>
      <p:grpSp>
        <p:nvGrpSpPr>
          <p:cNvPr id="5" name="Group 5"/>
          <p:cNvGrpSpPr/>
          <p:nvPr/>
        </p:nvGrpSpPr>
        <p:grpSpPr>
          <a:xfrm>
            <a:off x="9258599" y="4573337"/>
            <a:ext cx="4113179" cy="4087473"/>
            <a:chOff x="0" y="0"/>
            <a:chExt cx="1279723" cy="1271725"/>
          </a:xfrm>
        </p:grpSpPr>
        <p:sp>
          <p:nvSpPr>
            <p:cNvPr id="6" name="Freeform 6"/>
            <p:cNvSpPr/>
            <p:nvPr/>
          </p:nvSpPr>
          <p:spPr>
            <a:xfrm>
              <a:off x="0" y="0"/>
              <a:ext cx="1279723" cy="1271725"/>
            </a:xfrm>
            <a:custGeom>
              <a:avLst/>
              <a:gdLst/>
              <a:ahLst/>
              <a:cxnLst/>
              <a:rect l="l" t="t" r="r" b="b"/>
              <a:pathLst>
                <a:path w="1279723" h="1271725">
                  <a:moveTo>
                    <a:pt x="0" y="0"/>
                  </a:moveTo>
                  <a:lnTo>
                    <a:pt x="1279723" y="0"/>
                  </a:lnTo>
                  <a:lnTo>
                    <a:pt x="1279723" y="1271725"/>
                  </a:lnTo>
                  <a:lnTo>
                    <a:pt x="0" y="1271725"/>
                  </a:lnTo>
                  <a:close/>
                </a:path>
              </a:pathLst>
            </a:custGeom>
            <a:solidFill>
              <a:srgbClr val="1A1A1A"/>
            </a:solidFill>
          </p:spPr>
        </p:sp>
        <p:sp>
          <p:nvSpPr>
            <p:cNvPr id="7" name="TextBox 7"/>
            <p:cNvSpPr txBox="1"/>
            <p:nvPr/>
          </p:nvSpPr>
          <p:spPr>
            <a:xfrm>
              <a:off x="0" y="-57150"/>
              <a:ext cx="1279723" cy="1328875"/>
            </a:xfrm>
            <a:prstGeom prst="rect">
              <a:avLst/>
            </a:prstGeom>
          </p:spPr>
          <p:txBody>
            <a:bodyPr lIns="50800" tIns="50800" rIns="50800" bIns="50800" rtlCol="0" anchor="ctr"/>
            <a:lstStyle/>
            <a:p>
              <a:pPr marL="0" lvl="0" indent="0" algn="ctr">
                <a:lnSpc>
                  <a:spcPts val="4114"/>
                </a:lnSpc>
                <a:spcBef>
                  <a:spcPct val="0"/>
                </a:spcBef>
              </a:pPr>
              <a:endParaRPr/>
            </a:p>
          </p:txBody>
        </p:sp>
      </p:grpSp>
      <p:sp>
        <p:nvSpPr>
          <p:cNvPr id="8" name="Freeform 8"/>
          <p:cNvSpPr/>
          <p:nvPr/>
        </p:nvSpPr>
        <p:spPr>
          <a:xfrm>
            <a:off x="7080191" y="8765585"/>
            <a:ext cx="4128022" cy="437161"/>
          </a:xfrm>
          <a:custGeom>
            <a:avLst/>
            <a:gdLst/>
            <a:ahLst/>
            <a:cxnLst/>
            <a:rect l="l" t="t" r="r" b="b"/>
            <a:pathLst>
              <a:path w="4128022" h="437161">
                <a:moveTo>
                  <a:pt x="0" y="0"/>
                </a:moveTo>
                <a:lnTo>
                  <a:pt x="4128021" y="0"/>
                </a:lnTo>
                <a:lnTo>
                  <a:pt x="4128021" y="437161"/>
                </a:lnTo>
                <a:lnTo>
                  <a:pt x="0" y="437161"/>
                </a:lnTo>
                <a:lnTo>
                  <a:pt x="0" y="0"/>
                </a:lnTo>
                <a:close/>
              </a:path>
            </a:pathLst>
          </a:custGeom>
          <a:blipFill>
            <a:blip r:embed="rId5"/>
            <a:stretch>
              <a:fillRect t="-86495"/>
            </a:stretch>
          </a:blipFill>
        </p:spPr>
      </p:sp>
      <p:grpSp>
        <p:nvGrpSpPr>
          <p:cNvPr id="9" name="Group 9"/>
          <p:cNvGrpSpPr/>
          <p:nvPr/>
        </p:nvGrpSpPr>
        <p:grpSpPr>
          <a:xfrm>
            <a:off x="4763241" y="4573337"/>
            <a:ext cx="4113179" cy="4087473"/>
            <a:chOff x="0" y="0"/>
            <a:chExt cx="1279723" cy="1271725"/>
          </a:xfrm>
        </p:grpSpPr>
        <p:sp>
          <p:nvSpPr>
            <p:cNvPr id="10" name="Freeform 10"/>
            <p:cNvSpPr/>
            <p:nvPr/>
          </p:nvSpPr>
          <p:spPr>
            <a:xfrm>
              <a:off x="0" y="0"/>
              <a:ext cx="1279723" cy="1271725"/>
            </a:xfrm>
            <a:custGeom>
              <a:avLst/>
              <a:gdLst/>
              <a:ahLst/>
              <a:cxnLst/>
              <a:rect l="l" t="t" r="r" b="b"/>
              <a:pathLst>
                <a:path w="1279723" h="1271725">
                  <a:moveTo>
                    <a:pt x="0" y="0"/>
                  </a:moveTo>
                  <a:lnTo>
                    <a:pt x="1279723" y="0"/>
                  </a:lnTo>
                  <a:lnTo>
                    <a:pt x="1279723" y="1271725"/>
                  </a:lnTo>
                  <a:lnTo>
                    <a:pt x="0" y="1271725"/>
                  </a:lnTo>
                  <a:close/>
                </a:path>
              </a:pathLst>
            </a:custGeom>
            <a:solidFill>
              <a:srgbClr val="1A1A1A"/>
            </a:solidFill>
          </p:spPr>
        </p:sp>
        <p:sp>
          <p:nvSpPr>
            <p:cNvPr id="11" name="TextBox 11"/>
            <p:cNvSpPr txBox="1"/>
            <p:nvPr/>
          </p:nvSpPr>
          <p:spPr>
            <a:xfrm>
              <a:off x="0" y="-57150"/>
              <a:ext cx="1279723" cy="1328875"/>
            </a:xfrm>
            <a:prstGeom prst="rect">
              <a:avLst/>
            </a:prstGeom>
          </p:spPr>
          <p:txBody>
            <a:bodyPr lIns="50800" tIns="50800" rIns="50800" bIns="50800" rtlCol="0" anchor="ctr"/>
            <a:lstStyle/>
            <a:p>
              <a:pPr marL="0" lvl="0" indent="0" algn="ctr">
                <a:lnSpc>
                  <a:spcPts val="4114"/>
                </a:lnSpc>
                <a:spcBef>
                  <a:spcPct val="0"/>
                </a:spcBef>
              </a:pPr>
              <a:endParaRPr/>
            </a:p>
          </p:txBody>
        </p:sp>
      </p:grpSp>
      <p:sp>
        <p:nvSpPr>
          <p:cNvPr id="12" name="Freeform 12"/>
          <p:cNvSpPr/>
          <p:nvPr/>
        </p:nvSpPr>
        <p:spPr>
          <a:xfrm>
            <a:off x="2274468" y="8765585"/>
            <a:ext cx="4128022" cy="437161"/>
          </a:xfrm>
          <a:custGeom>
            <a:avLst/>
            <a:gdLst/>
            <a:ahLst/>
            <a:cxnLst/>
            <a:rect l="l" t="t" r="r" b="b"/>
            <a:pathLst>
              <a:path w="4128022" h="437161">
                <a:moveTo>
                  <a:pt x="0" y="0"/>
                </a:moveTo>
                <a:lnTo>
                  <a:pt x="4128022" y="0"/>
                </a:lnTo>
                <a:lnTo>
                  <a:pt x="4128022" y="437161"/>
                </a:lnTo>
                <a:lnTo>
                  <a:pt x="0" y="437161"/>
                </a:lnTo>
                <a:lnTo>
                  <a:pt x="0" y="0"/>
                </a:lnTo>
                <a:close/>
              </a:path>
            </a:pathLst>
          </a:custGeom>
          <a:blipFill>
            <a:blip r:embed="rId5"/>
            <a:stretch>
              <a:fillRect t="-86495"/>
            </a:stretch>
          </a:blipFill>
        </p:spPr>
      </p:sp>
      <p:grpSp>
        <p:nvGrpSpPr>
          <p:cNvPr id="13" name="Group 13"/>
          <p:cNvGrpSpPr/>
          <p:nvPr/>
        </p:nvGrpSpPr>
        <p:grpSpPr>
          <a:xfrm>
            <a:off x="343221" y="4573337"/>
            <a:ext cx="4113179" cy="4087473"/>
            <a:chOff x="0" y="0"/>
            <a:chExt cx="1279723" cy="1271725"/>
          </a:xfrm>
        </p:grpSpPr>
        <p:sp>
          <p:nvSpPr>
            <p:cNvPr id="14" name="Freeform 14"/>
            <p:cNvSpPr/>
            <p:nvPr/>
          </p:nvSpPr>
          <p:spPr>
            <a:xfrm>
              <a:off x="0" y="0"/>
              <a:ext cx="1279723" cy="1271725"/>
            </a:xfrm>
            <a:custGeom>
              <a:avLst/>
              <a:gdLst/>
              <a:ahLst/>
              <a:cxnLst/>
              <a:rect l="l" t="t" r="r" b="b"/>
              <a:pathLst>
                <a:path w="1279723" h="1271725">
                  <a:moveTo>
                    <a:pt x="0" y="0"/>
                  </a:moveTo>
                  <a:lnTo>
                    <a:pt x="1279723" y="0"/>
                  </a:lnTo>
                  <a:lnTo>
                    <a:pt x="1279723" y="1271725"/>
                  </a:lnTo>
                  <a:lnTo>
                    <a:pt x="0" y="1271725"/>
                  </a:lnTo>
                  <a:close/>
                </a:path>
              </a:pathLst>
            </a:custGeom>
            <a:solidFill>
              <a:srgbClr val="1A1A1A"/>
            </a:solidFill>
          </p:spPr>
        </p:sp>
        <p:sp>
          <p:nvSpPr>
            <p:cNvPr id="15" name="TextBox 15"/>
            <p:cNvSpPr txBox="1"/>
            <p:nvPr/>
          </p:nvSpPr>
          <p:spPr>
            <a:xfrm>
              <a:off x="0" y="-57150"/>
              <a:ext cx="1279723" cy="1328875"/>
            </a:xfrm>
            <a:prstGeom prst="rect">
              <a:avLst/>
            </a:prstGeom>
          </p:spPr>
          <p:txBody>
            <a:bodyPr lIns="50800" tIns="50800" rIns="50800" bIns="50800" rtlCol="0" anchor="ctr"/>
            <a:lstStyle/>
            <a:p>
              <a:pPr marL="0" lvl="0" indent="0" algn="ctr">
                <a:lnSpc>
                  <a:spcPts val="4114"/>
                </a:lnSpc>
                <a:spcBef>
                  <a:spcPct val="0"/>
                </a:spcBef>
              </a:pPr>
              <a:endParaRPr/>
            </a:p>
          </p:txBody>
        </p:sp>
      </p:grpSp>
      <p:grpSp>
        <p:nvGrpSpPr>
          <p:cNvPr id="16" name="Group 16"/>
          <p:cNvGrpSpPr/>
          <p:nvPr/>
        </p:nvGrpSpPr>
        <p:grpSpPr>
          <a:xfrm>
            <a:off x="1375226" y="3548753"/>
            <a:ext cx="2049168" cy="2049168"/>
            <a:chOff x="0" y="0"/>
            <a:chExt cx="812800" cy="812800"/>
          </a:xfrm>
        </p:grpSpPr>
        <p:sp>
          <p:nvSpPr>
            <p:cNvPr id="17" name="Freeform 1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A1A1A"/>
            </a:solidFill>
          </p:spPr>
        </p:sp>
        <p:sp>
          <p:nvSpPr>
            <p:cNvPr id="18" name="TextBox 18"/>
            <p:cNvSpPr txBox="1"/>
            <p:nvPr/>
          </p:nvSpPr>
          <p:spPr>
            <a:xfrm>
              <a:off x="76200" y="19050"/>
              <a:ext cx="660400" cy="717550"/>
            </a:xfrm>
            <a:prstGeom prst="rect">
              <a:avLst/>
            </a:prstGeom>
          </p:spPr>
          <p:txBody>
            <a:bodyPr lIns="50800" tIns="50800" rIns="50800" bIns="50800" rtlCol="0" anchor="ctr"/>
            <a:lstStyle/>
            <a:p>
              <a:pPr marL="0" lvl="0" indent="0" algn="ctr">
                <a:lnSpc>
                  <a:spcPts val="4114"/>
                </a:lnSpc>
                <a:spcBef>
                  <a:spcPct val="0"/>
                </a:spcBef>
              </a:pPr>
              <a:endParaRPr/>
            </a:p>
          </p:txBody>
        </p:sp>
      </p:grpSp>
      <p:grpSp>
        <p:nvGrpSpPr>
          <p:cNvPr id="19" name="Group 19"/>
          <p:cNvGrpSpPr/>
          <p:nvPr/>
        </p:nvGrpSpPr>
        <p:grpSpPr>
          <a:xfrm>
            <a:off x="5787826" y="3548753"/>
            <a:ext cx="2049168" cy="2049168"/>
            <a:chOff x="0" y="0"/>
            <a:chExt cx="812800" cy="812800"/>
          </a:xfrm>
        </p:grpSpPr>
        <p:sp>
          <p:nvSpPr>
            <p:cNvPr id="20" name="Freeform 2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A1A1A"/>
            </a:solidFill>
          </p:spPr>
        </p:sp>
        <p:sp>
          <p:nvSpPr>
            <p:cNvPr id="21" name="TextBox 21"/>
            <p:cNvSpPr txBox="1"/>
            <p:nvPr/>
          </p:nvSpPr>
          <p:spPr>
            <a:xfrm>
              <a:off x="76200" y="19050"/>
              <a:ext cx="660400" cy="717550"/>
            </a:xfrm>
            <a:prstGeom prst="rect">
              <a:avLst/>
            </a:prstGeom>
          </p:spPr>
          <p:txBody>
            <a:bodyPr lIns="50800" tIns="50800" rIns="50800" bIns="50800" rtlCol="0" anchor="ctr"/>
            <a:lstStyle/>
            <a:p>
              <a:pPr marL="0" lvl="0" indent="0" algn="ctr">
                <a:lnSpc>
                  <a:spcPts val="4114"/>
                </a:lnSpc>
                <a:spcBef>
                  <a:spcPct val="0"/>
                </a:spcBef>
              </a:pPr>
              <a:endParaRPr/>
            </a:p>
          </p:txBody>
        </p:sp>
      </p:grpSp>
      <p:grpSp>
        <p:nvGrpSpPr>
          <p:cNvPr id="22" name="Group 22"/>
          <p:cNvGrpSpPr/>
          <p:nvPr/>
        </p:nvGrpSpPr>
        <p:grpSpPr>
          <a:xfrm>
            <a:off x="10291955" y="3548753"/>
            <a:ext cx="2049168" cy="2049168"/>
            <a:chOff x="0" y="0"/>
            <a:chExt cx="812800" cy="812800"/>
          </a:xfrm>
        </p:grpSpPr>
        <p:sp>
          <p:nvSpPr>
            <p:cNvPr id="23" name="Freeform 2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A1A1A"/>
            </a:solidFill>
          </p:spPr>
        </p:sp>
        <p:sp>
          <p:nvSpPr>
            <p:cNvPr id="24" name="TextBox 24"/>
            <p:cNvSpPr txBox="1"/>
            <p:nvPr/>
          </p:nvSpPr>
          <p:spPr>
            <a:xfrm>
              <a:off x="76200" y="19050"/>
              <a:ext cx="660400" cy="717550"/>
            </a:xfrm>
            <a:prstGeom prst="rect">
              <a:avLst/>
            </a:prstGeom>
          </p:spPr>
          <p:txBody>
            <a:bodyPr lIns="50800" tIns="50800" rIns="50800" bIns="50800" rtlCol="0" anchor="ctr"/>
            <a:lstStyle/>
            <a:p>
              <a:pPr marL="0" lvl="0" indent="0" algn="ctr">
                <a:lnSpc>
                  <a:spcPts val="4114"/>
                </a:lnSpc>
                <a:spcBef>
                  <a:spcPct val="0"/>
                </a:spcBef>
              </a:pPr>
              <a:endParaRPr/>
            </a:p>
          </p:txBody>
        </p:sp>
      </p:grpSp>
      <p:grpSp>
        <p:nvGrpSpPr>
          <p:cNvPr id="25" name="Group 25"/>
          <p:cNvGrpSpPr/>
          <p:nvPr/>
        </p:nvGrpSpPr>
        <p:grpSpPr>
          <a:xfrm>
            <a:off x="13755135" y="4561054"/>
            <a:ext cx="4113179" cy="4087473"/>
            <a:chOff x="0" y="0"/>
            <a:chExt cx="1279723" cy="1271725"/>
          </a:xfrm>
        </p:grpSpPr>
        <p:sp>
          <p:nvSpPr>
            <p:cNvPr id="26" name="Freeform 26"/>
            <p:cNvSpPr/>
            <p:nvPr/>
          </p:nvSpPr>
          <p:spPr>
            <a:xfrm>
              <a:off x="0" y="0"/>
              <a:ext cx="1279723" cy="1271725"/>
            </a:xfrm>
            <a:custGeom>
              <a:avLst/>
              <a:gdLst/>
              <a:ahLst/>
              <a:cxnLst/>
              <a:rect l="l" t="t" r="r" b="b"/>
              <a:pathLst>
                <a:path w="1279723" h="1271725">
                  <a:moveTo>
                    <a:pt x="0" y="0"/>
                  </a:moveTo>
                  <a:lnTo>
                    <a:pt x="1279723" y="0"/>
                  </a:lnTo>
                  <a:lnTo>
                    <a:pt x="1279723" y="1271725"/>
                  </a:lnTo>
                  <a:lnTo>
                    <a:pt x="0" y="1271725"/>
                  </a:lnTo>
                  <a:close/>
                </a:path>
              </a:pathLst>
            </a:custGeom>
            <a:solidFill>
              <a:srgbClr val="1A1A1A"/>
            </a:solidFill>
          </p:spPr>
        </p:sp>
        <p:sp>
          <p:nvSpPr>
            <p:cNvPr id="27" name="TextBox 27"/>
            <p:cNvSpPr txBox="1"/>
            <p:nvPr/>
          </p:nvSpPr>
          <p:spPr>
            <a:xfrm>
              <a:off x="0" y="-57150"/>
              <a:ext cx="1279723" cy="1328875"/>
            </a:xfrm>
            <a:prstGeom prst="rect">
              <a:avLst/>
            </a:prstGeom>
          </p:spPr>
          <p:txBody>
            <a:bodyPr lIns="50800" tIns="50800" rIns="50800" bIns="50800" rtlCol="0" anchor="ctr"/>
            <a:lstStyle/>
            <a:p>
              <a:pPr marL="0" lvl="0" indent="0" algn="ctr">
                <a:lnSpc>
                  <a:spcPts val="4114"/>
                </a:lnSpc>
                <a:spcBef>
                  <a:spcPct val="0"/>
                </a:spcBef>
              </a:pPr>
              <a:endParaRPr/>
            </a:p>
          </p:txBody>
        </p:sp>
      </p:grpSp>
      <p:grpSp>
        <p:nvGrpSpPr>
          <p:cNvPr id="28" name="Group 28"/>
          <p:cNvGrpSpPr/>
          <p:nvPr/>
        </p:nvGrpSpPr>
        <p:grpSpPr>
          <a:xfrm>
            <a:off x="14786134" y="3601140"/>
            <a:ext cx="2049168" cy="2049168"/>
            <a:chOff x="0" y="0"/>
            <a:chExt cx="812800" cy="812800"/>
          </a:xfrm>
        </p:grpSpPr>
        <p:sp>
          <p:nvSpPr>
            <p:cNvPr id="29" name="Freeform 2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A1A1A"/>
            </a:solidFill>
          </p:spPr>
        </p:sp>
        <p:sp>
          <p:nvSpPr>
            <p:cNvPr id="30" name="TextBox 30"/>
            <p:cNvSpPr txBox="1"/>
            <p:nvPr/>
          </p:nvSpPr>
          <p:spPr>
            <a:xfrm>
              <a:off x="76200" y="19050"/>
              <a:ext cx="660400" cy="717550"/>
            </a:xfrm>
            <a:prstGeom prst="rect">
              <a:avLst/>
            </a:prstGeom>
          </p:spPr>
          <p:txBody>
            <a:bodyPr lIns="50800" tIns="50800" rIns="50800" bIns="50800" rtlCol="0" anchor="ctr"/>
            <a:lstStyle/>
            <a:p>
              <a:pPr marL="0" lvl="0" indent="0" algn="ctr">
                <a:lnSpc>
                  <a:spcPts val="4114"/>
                </a:lnSpc>
                <a:spcBef>
                  <a:spcPct val="0"/>
                </a:spcBef>
              </a:pPr>
              <a:endParaRPr/>
            </a:p>
          </p:txBody>
        </p:sp>
      </p:grpSp>
      <p:sp>
        <p:nvSpPr>
          <p:cNvPr id="31" name="Freeform 31"/>
          <p:cNvSpPr/>
          <p:nvPr/>
        </p:nvSpPr>
        <p:spPr>
          <a:xfrm>
            <a:off x="1920007" y="3749470"/>
            <a:ext cx="959606" cy="959606"/>
          </a:xfrm>
          <a:custGeom>
            <a:avLst/>
            <a:gdLst/>
            <a:ahLst/>
            <a:cxnLst/>
            <a:rect l="l" t="t" r="r" b="b"/>
            <a:pathLst>
              <a:path w="959606" h="959606">
                <a:moveTo>
                  <a:pt x="0" y="0"/>
                </a:moveTo>
                <a:lnTo>
                  <a:pt x="959606" y="0"/>
                </a:lnTo>
                <a:lnTo>
                  <a:pt x="959606" y="959606"/>
                </a:lnTo>
                <a:lnTo>
                  <a:pt x="0" y="959606"/>
                </a:lnTo>
                <a:lnTo>
                  <a:pt x="0" y="0"/>
                </a:lnTo>
                <a:close/>
              </a:path>
            </a:pathLst>
          </a:custGeom>
          <a:blipFill>
            <a:blip r:embed="rId6">
              <a:extLst>
                <a:ext uri="{96DAC541-7B7A-43D3-8B79-37D633B846F1}">
                  <asvg:svgBlip xmlns:asvg="http://schemas.microsoft.com/office/drawing/2016/SVG/main" xmlns="" r:embed="rId7"/>
                </a:ext>
              </a:extLst>
            </a:blip>
            <a:stretch>
              <a:fillRect/>
            </a:stretch>
          </a:blipFill>
        </p:spPr>
      </p:sp>
      <p:sp>
        <p:nvSpPr>
          <p:cNvPr id="32" name="Freeform 32"/>
          <p:cNvSpPr/>
          <p:nvPr/>
        </p:nvSpPr>
        <p:spPr>
          <a:xfrm>
            <a:off x="6274786" y="3764962"/>
            <a:ext cx="1075246" cy="928622"/>
          </a:xfrm>
          <a:custGeom>
            <a:avLst/>
            <a:gdLst/>
            <a:ahLst/>
            <a:cxnLst/>
            <a:rect l="l" t="t" r="r" b="b"/>
            <a:pathLst>
              <a:path w="1075246" h="928622">
                <a:moveTo>
                  <a:pt x="0" y="0"/>
                </a:moveTo>
                <a:lnTo>
                  <a:pt x="1075247" y="0"/>
                </a:lnTo>
                <a:lnTo>
                  <a:pt x="1075247" y="928622"/>
                </a:lnTo>
                <a:lnTo>
                  <a:pt x="0" y="928622"/>
                </a:lnTo>
                <a:lnTo>
                  <a:pt x="0" y="0"/>
                </a:lnTo>
                <a:close/>
              </a:path>
            </a:pathLst>
          </a:custGeom>
          <a:blipFill>
            <a:blip r:embed="rId8">
              <a:extLst>
                <a:ext uri="{96DAC541-7B7A-43D3-8B79-37D633B846F1}">
                  <asvg:svgBlip xmlns:asvg="http://schemas.microsoft.com/office/drawing/2016/SVG/main" xmlns="" r:embed="rId9"/>
                </a:ext>
              </a:extLst>
            </a:blip>
            <a:stretch>
              <a:fillRect/>
            </a:stretch>
          </a:blipFill>
        </p:spPr>
      </p:sp>
      <p:sp>
        <p:nvSpPr>
          <p:cNvPr id="33" name="Freeform 33"/>
          <p:cNvSpPr/>
          <p:nvPr/>
        </p:nvSpPr>
        <p:spPr>
          <a:xfrm>
            <a:off x="10604248" y="3625308"/>
            <a:ext cx="1207930" cy="1207930"/>
          </a:xfrm>
          <a:custGeom>
            <a:avLst/>
            <a:gdLst/>
            <a:ahLst/>
            <a:cxnLst/>
            <a:rect l="l" t="t" r="r" b="b"/>
            <a:pathLst>
              <a:path w="1207930" h="1207930">
                <a:moveTo>
                  <a:pt x="0" y="0"/>
                </a:moveTo>
                <a:lnTo>
                  <a:pt x="1207929" y="0"/>
                </a:lnTo>
                <a:lnTo>
                  <a:pt x="1207929" y="1207930"/>
                </a:lnTo>
                <a:lnTo>
                  <a:pt x="0" y="1207930"/>
                </a:lnTo>
                <a:lnTo>
                  <a:pt x="0" y="0"/>
                </a:lnTo>
                <a:close/>
              </a:path>
            </a:pathLst>
          </a:custGeom>
          <a:blipFill>
            <a:blip r:embed="rId10">
              <a:extLst>
                <a:ext uri="{96DAC541-7B7A-43D3-8B79-37D633B846F1}">
                  <asvg:svgBlip xmlns:asvg="http://schemas.microsoft.com/office/drawing/2016/SVG/main" xmlns="" r:embed="rId11"/>
                </a:ext>
              </a:extLst>
            </a:blip>
            <a:stretch>
              <a:fillRect/>
            </a:stretch>
          </a:blipFill>
        </p:spPr>
      </p:sp>
      <p:sp>
        <p:nvSpPr>
          <p:cNvPr id="34" name="TextBox 34"/>
          <p:cNvSpPr txBox="1"/>
          <p:nvPr/>
        </p:nvSpPr>
        <p:spPr>
          <a:xfrm>
            <a:off x="2274468" y="106864"/>
            <a:ext cx="13617940" cy="3241863"/>
          </a:xfrm>
          <a:prstGeom prst="rect">
            <a:avLst/>
          </a:prstGeom>
        </p:spPr>
        <p:txBody>
          <a:bodyPr lIns="0" tIns="0" rIns="0" bIns="0" rtlCol="0" anchor="t">
            <a:spAutoFit/>
          </a:bodyPr>
          <a:lstStyle/>
          <a:p>
            <a:pPr marL="0" lvl="0" indent="0" algn="ctr">
              <a:lnSpc>
                <a:spcPts val="13015"/>
              </a:lnSpc>
              <a:spcBef>
                <a:spcPct val="0"/>
              </a:spcBef>
            </a:pPr>
            <a:r>
              <a:rPr lang="en-US" sz="9431" spc="924">
                <a:solidFill>
                  <a:srgbClr val="231F20"/>
                </a:solidFill>
                <a:latin typeface="Oswald Bold"/>
              </a:rPr>
              <a:t>IMPLEMENTATION DETAILS</a:t>
            </a:r>
          </a:p>
        </p:txBody>
      </p:sp>
      <p:sp>
        <p:nvSpPr>
          <p:cNvPr id="35" name="TextBox 35"/>
          <p:cNvSpPr txBox="1"/>
          <p:nvPr/>
        </p:nvSpPr>
        <p:spPr>
          <a:xfrm>
            <a:off x="533226" y="6272110"/>
            <a:ext cx="3668040" cy="2583146"/>
          </a:xfrm>
          <a:prstGeom prst="rect">
            <a:avLst/>
          </a:prstGeom>
        </p:spPr>
        <p:txBody>
          <a:bodyPr lIns="0" tIns="0" rIns="0" bIns="0" rtlCol="0" anchor="t">
            <a:spAutoFit/>
          </a:bodyPr>
          <a:lstStyle/>
          <a:p>
            <a:pPr algn="ctr">
              <a:lnSpc>
                <a:spcPts val="2605"/>
              </a:lnSpc>
            </a:pPr>
            <a:r>
              <a:rPr lang="en-US" sz="1888" spc="185">
                <a:solidFill>
                  <a:srgbClr val="FFFBFB"/>
                </a:solidFill>
                <a:latin typeface="DM Sans"/>
              </a:rPr>
              <a:t>Loading the Image:</a:t>
            </a:r>
          </a:p>
          <a:p>
            <a:pPr algn="ctr">
              <a:lnSpc>
                <a:spcPts val="2605"/>
              </a:lnSpc>
            </a:pPr>
            <a:r>
              <a:rPr lang="en-US" sz="1888" spc="185">
                <a:solidFill>
                  <a:srgbClr val="FFFBFB"/>
                </a:solidFill>
                <a:latin typeface="DM Sans"/>
              </a:rPr>
              <a:t>The code uses the cv2.imread() function to load an image file from the specified path.</a:t>
            </a:r>
          </a:p>
          <a:p>
            <a:pPr algn="ctr">
              <a:lnSpc>
                <a:spcPts val="2605"/>
              </a:lnSpc>
            </a:pPr>
            <a:endParaRPr lang="en-US" sz="1888" spc="185">
              <a:solidFill>
                <a:srgbClr val="FFFBFB"/>
              </a:solidFill>
              <a:latin typeface="DM Sans"/>
            </a:endParaRPr>
          </a:p>
          <a:p>
            <a:pPr algn="ctr">
              <a:lnSpc>
                <a:spcPts val="2605"/>
              </a:lnSpc>
            </a:pPr>
            <a:endParaRPr lang="en-US" sz="1888" spc="185">
              <a:solidFill>
                <a:srgbClr val="FFFBFB"/>
              </a:solidFill>
              <a:latin typeface="DM Sans"/>
            </a:endParaRPr>
          </a:p>
          <a:p>
            <a:pPr algn="ctr">
              <a:lnSpc>
                <a:spcPts val="2605"/>
              </a:lnSpc>
            </a:pPr>
            <a:endParaRPr lang="en-US" sz="1888" spc="185">
              <a:solidFill>
                <a:srgbClr val="FFFBFB"/>
              </a:solidFill>
              <a:latin typeface="DM Sans"/>
            </a:endParaRPr>
          </a:p>
        </p:txBody>
      </p:sp>
      <p:sp>
        <p:nvSpPr>
          <p:cNvPr id="36" name="TextBox 36"/>
          <p:cNvSpPr txBox="1"/>
          <p:nvPr/>
        </p:nvSpPr>
        <p:spPr>
          <a:xfrm>
            <a:off x="5228120" y="6291160"/>
            <a:ext cx="3258758" cy="2045897"/>
          </a:xfrm>
          <a:prstGeom prst="rect">
            <a:avLst/>
          </a:prstGeom>
        </p:spPr>
        <p:txBody>
          <a:bodyPr lIns="0" tIns="0" rIns="0" bIns="0" rtlCol="0" anchor="t">
            <a:spAutoFit/>
          </a:bodyPr>
          <a:lstStyle/>
          <a:p>
            <a:pPr algn="ctr">
              <a:lnSpc>
                <a:spcPts val="2377"/>
              </a:lnSpc>
            </a:pPr>
            <a:r>
              <a:rPr lang="en-US" sz="1722" spc="168">
                <a:solidFill>
                  <a:srgbClr val="FFFBFB"/>
                </a:solidFill>
                <a:latin typeface="DM Sans"/>
              </a:rPr>
              <a:t>After loading the image, it is converted to grayscale using cv2.cvtColor() with the </a:t>
            </a:r>
          </a:p>
          <a:p>
            <a:pPr algn="ctr">
              <a:lnSpc>
                <a:spcPts val="2377"/>
              </a:lnSpc>
            </a:pPr>
            <a:r>
              <a:rPr lang="en-US" sz="1722" spc="168">
                <a:solidFill>
                  <a:srgbClr val="FFFBFB"/>
                </a:solidFill>
                <a:latin typeface="DM Sans"/>
              </a:rPr>
              <a:t>cv2.COLOR_BGR2GRAY flag</a:t>
            </a:r>
          </a:p>
          <a:p>
            <a:pPr algn="ctr">
              <a:lnSpc>
                <a:spcPts val="2377"/>
              </a:lnSpc>
            </a:pPr>
            <a:endParaRPr lang="en-US" sz="1722" spc="168">
              <a:solidFill>
                <a:srgbClr val="FFFBFB"/>
              </a:solidFill>
              <a:latin typeface="DM Sans"/>
            </a:endParaRPr>
          </a:p>
        </p:txBody>
      </p:sp>
      <p:sp>
        <p:nvSpPr>
          <p:cNvPr id="37" name="TextBox 37"/>
          <p:cNvSpPr txBox="1"/>
          <p:nvPr/>
        </p:nvSpPr>
        <p:spPr>
          <a:xfrm>
            <a:off x="9543288" y="5995984"/>
            <a:ext cx="3542623" cy="2341073"/>
          </a:xfrm>
          <a:prstGeom prst="rect">
            <a:avLst/>
          </a:prstGeom>
        </p:spPr>
        <p:txBody>
          <a:bodyPr lIns="0" tIns="0" rIns="0" bIns="0" rtlCol="0" anchor="t">
            <a:spAutoFit/>
          </a:bodyPr>
          <a:lstStyle/>
          <a:p>
            <a:pPr algn="ctr">
              <a:lnSpc>
                <a:spcPts val="2377"/>
              </a:lnSpc>
            </a:pPr>
            <a:r>
              <a:rPr lang="en-US" sz="1722" spc="168">
                <a:solidFill>
                  <a:srgbClr val="FFFBFB"/>
                </a:solidFill>
                <a:latin typeface="DM Sans"/>
              </a:rPr>
              <a:t>The Canny edge detection algorithm is applied to the grayscale image using cv2.Canny(). It detects edges based on the gradient magnitude and two threshold values provided (100 and 200).</a:t>
            </a:r>
          </a:p>
        </p:txBody>
      </p:sp>
      <p:sp>
        <p:nvSpPr>
          <p:cNvPr id="38" name="TextBox 38"/>
          <p:cNvSpPr txBox="1"/>
          <p:nvPr/>
        </p:nvSpPr>
        <p:spPr>
          <a:xfrm>
            <a:off x="904942" y="4852643"/>
            <a:ext cx="2974893" cy="1054030"/>
          </a:xfrm>
          <a:prstGeom prst="rect">
            <a:avLst/>
          </a:prstGeom>
        </p:spPr>
        <p:txBody>
          <a:bodyPr lIns="0" tIns="0" rIns="0" bIns="0" rtlCol="0" anchor="t">
            <a:spAutoFit/>
          </a:bodyPr>
          <a:lstStyle/>
          <a:p>
            <a:pPr marL="0" lvl="0" indent="0" algn="ctr">
              <a:lnSpc>
                <a:spcPts val="4208"/>
              </a:lnSpc>
              <a:spcBef>
                <a:spcPct val="0"/>
              </a:spcBef>
            </a:pPr>
            <a:r>
              <a:rPr lang="en-US" sz="3049" spc="298">
                <a:solidFill>
                  <a:srgbClr val="FDFBFB"/>
                </a:solidFill>
                <a:latin typeface="Oswald"/>
              </a:rPr>
              <a:t>LOADING THE IMAGE:</a:t>
            </a:r>
          </a:p>
        </p:txBody>
      </p:sp>
      <p:sp>
        <p:nvSpPr>
          <p:cNvPr id="39" name="TextBox 39"/>
          <p:cNvSpPr txBox="1"/>
          <p:nvPr/>
        </p:nvSpPr>
        <p:spPr>
          <a:xfrm>
            <a:off x="5370053" y="4852643"/>
            <a:ext cx="2974893" cy="1054030"/>
          </a:xfrm>
          <a:prstGeom prst="rect">
            <a:avLst/>
          </a:prstGeom>
        </p:spPr>
        <p:txBody>
          <a:bodyPr lIns="0" tIns="0" rIns="0" bIns="0" rtlCol="0" anchor="t">
            <a:spAutoFit/>
          </a:bodyPr>
          <a:lstStyle/>
          <a:p>
            <a:pPr marL="0" lvl="0" indent="0" algn="ctr">
              <a:lnSpc>
                <a:spcPts val="4208"/>
              </a:lnSpc>
              <a:spcBef>
                <a:spcPct val="0"/>
              </a:spcBef>
            </a:pPr>
            <a:r>
              <a:rPr lang="en-US" sz="3049" spc="298">
                <a:solidFill>
                  <a:srgbClr val="FDFBFB"/>
                </a:solidFill>
                <a:latin typeface="Oswald"/>
              </a:rPr>
              <a:t>CONVERTING TO GRAYSCALE:</a:t>
            </a:r>
          </a:p>
        </p:txBody>
      </p:sp>
      <p:sp>
        <p:nvSpPr>
          <p:cNvPr id="40" name="TextBox 40"/>
          <p:cNvSpPr txBox="1"/>
          <p:nvPr/>
        </p:nvSpPr>
        <p:spPr>
          <a:xfrm>
            <a:off x="9829093" y="4730251"/>
            <a:ext cx="2974893" cy="1054030"/>
          </a:xfrm>
          <a:prstGeom prst="rect">
            <a:avLst/>
          </a:prstGeom>
        </p:spPr>
        <p:txBody>
          <a:bodyPr lIns="0" tIns="0" rIns="0" bIns="0" rtlCol="0" anchor="t">
            <a:spAutoFit/>
          </a:bodyPr>
          <a:lstStyle/>
          <a:p>
            <a:pPr marL="0" lvl="0" indent="0" algn="ctr">
              <a:lnSpc>
                <a:spcPts val="4208"/>
              </a:lnSpc>
              <a:spcBef>
                <a:spcPct val="0"/>
              </a:spcBef>
            </a:pPr>
            <a:r>
              <a:rPr lang="en-US" sz="3049" spc="298">
                <a:solidFill>
                  <a:srgbClr val="FDFBFB"/>
                </a:solidFill>
                <a:latin typeface="Oswald"/>
              </a:rPr>
              <a:t>EDGE DETECTION:</a:t>
            </a:r>
          </a:p>
        </p:txBody>
      </p:sp>
      <p:sp>
        <p:nvSpPr>
          <p:cNvPr id="41" name="TextBox 41"/>
          <p:cNvSpPr txBox="1"/>
          <p:nvPr/>
        </p:nvSpPr>
        <p:spPr>
          <a:xfrm>
            <a:off x="14038528" y="6024561"/>
            <a:ext cx="3542623" cy="2636249"/>
          </a:xfrm>
          <a:prstGeom prst="rect">
            <a:avLst/>
          </a:prstGeom>
        </p:spPr>
        <p:txBody>
          <a:bodyPr lIns="0" tIns="0" rIns="0" bIns="0" rtlCol="0" anchor="t">
            <a:spAutoFit/>
          </a:bodyPr>
          <a:lstStyle/>
          <a:p>
            <a:pPr algn="ctr">
              <a:lnSpc>
                <a:spcPts val="2377"/>
              </a:lnSpc>
            </a:pPr>
            <a:r>
              <a:rPr lang="en-US" sz="1722" spc="168">
                <a:solidFill>
                  <a:srgbClr val="FFFBFB"/>
                </a:solidFill>
                <a:latin typeface="DM Sans"/>
              </a:rPr>
              <a:t>Finally, the original image and the edge-detected image are displayed using cv2.imshow(). After </a:t>
            </a:r>
          </a:p>
          <a:p>
            <a:pPr algn="ctr">
              <a:lnSpc>
                <a:spcPts val="2377"/>
              </a:lnSpc>
            </a:pPr>
            <a:r>
              <a:rPr lang="en-US" sz="1722" spc="168">
                <a:solidFill>
                  <a:srgbClr val="FFFBFB"/>
                </a:solidFill>
                <a:latin typeface="DM Sans"/>
              </a:rPr>
              <a:t>waiting for a key press with cv2.waitKey(0), all OpenCV windows are closed with cv2.destroyAllWindows().</a:t>
            </a:r>
          </a:p>
          <a:p>
            <a:pPr algn="ctr">
              <a:lnSpc>
                <a:spcPts val="2377"/>
              </a:lnSpc>
            </a:pPr>
            <a:endParaRPr lang="en-US" sz="1722" spc="168">
              <a:solidFill>
                <a:srgbClr val="FFFBFB"/>
              </a:solidFill>
              <a:latin typeface="DM Sans"/>
            </a:endParaRPr>
          </a:p>
        </p:txBody>
      </p:sp>
      <p:sp>
        <p:nvSpPr>
          <p:cNvPr id="42" name="TextBox 42"/>
          <p:cNvSpPr txBox="1"/>
          <p:nvPr/>
        </p:nvSpPr>
        <p:spPr>
          <a:xfrm>
            <a:off x="14324278" y="4824068"/>
            <a:ext cx="2974893" cy="1054030"/>
          </a:xfrm>
          <a:prstGeom prst="rect">
            <a:avLst/>
          </a:prstGeom>
        </p:spPr>
        <p:txBody>
          <a:bodyPr lIns="0" tIns="0" rIns="0" bIns="0" rtlCol="0" anchor="t">
            <a:spAutoFit/>
          </a:bodyPr>
          <a:lstStyle/>
          <a:p>
            <a:pPr marL="0" lvl="0" indent="0" algn="ctr">
              <a:lnSpc>
                <a:spcPts val="4208"/>
              </a:lnSpc>
              <a:spcBef>
                <a:spcPct val="0"/>
              </a:spcBef>
            </a:pPr>
            <a:r>
              <a:rPr lang="en-US" sz="3049" spc="298">
                <a:solidFill>
                  <a:srgbClr val="FDFBFB"/>
                </a:solidFill>
                <a:latin typeface="Oswald"/>
              </a:rPr>
              <a:t>DISPLAYING RESULTS:</a:t>
            </a:r>
          </a:p>
        </p:txBody>
      </p:sp>
      <p:sp>
        <p:nvSpPr>
          <p:cNvPr id="43" name="Freeform 43"/>
          <p:cNvSpPr/>
          <p:nvPr/>
        </p:nvSpPr>
        <p:spPr>
          <a:xfrm>
            <a:off x="15362503" y="3827795"/>
            <a:ext cx="959606" cy="959606"/>
          </a:xfrm>
          <a:custGeom>
            <a:avLst/>
            <a:gdLst/>
            <a:ahLst/>
            <a:cxnLst/>
            <a:rect l="l" t="t" r="r" b="b"/>
            <a:pathLst>
              <a:path w="959606" h="959606">
                <a:moveTo>
                  <a:pt x="0" y="0"/>
                </a:moveTo>
                <a:lnTo>
                  <a:pt x="959606" y="0"/>
                </a:lnTo>
                <a:lnTo>
                  <a:pt x="959606" y="959606"/>
                </a:lnTo>
                <a:lnTo>
                  <a:pt x="0" y="959606"/>
                </a:lnTo>
                <a:lnTo>
                  <a:pt x="0" y="0"/>
                </a:lnTo>
                <a:close/>
              </a:path>
            </a:pathLst>
          </a:custGeom>
          <a:blipFill>
            <a:blip r:embed="rId6">
              <a:extLst>
                <a:ext uri="{96DAC541-7B7A-43D3-8B79-37D633B846F1}">
                  <asvg:svgBlip xmlns:asvg="http://schemas.microsoft.com/office/drawing/2016/SVG/main" xmlns="" r:embed="rId7"/>
                </a:ext>
              </a:extLst>
            </a:blip>
            <a:stretch>
              <a:fillRect/>
            </a:stretch>
          </a:blipFill>
        </p:spPr>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17526000" cy="1143000"/>
          </a:xfrm>
        </p:spPr>
        <p:txBody>
          <a:bodyPr/>
          <a:lstStyle/>
          <a:p>
            <a:r>
              <a:rPr lang="en-US" dirty="0" smtClean="0"/>
              <a:t>Source code</a:t>
            </a:r>
            <a:endParaRPr lang="en-IN" dirty="0"/>
          </a:p>
        </p:txBody>
      </p:sp>
      <p:sp>
        <p:nvSpPr>
          <p:cNvPr id="3" name="Content Placeholder 2"/>
          <p:cNvSpPr>
            <a:spLocks noGrp="1"/>
          </p:cNvSpPr>
          <p:nvPr>
            <p:ph idx="1"/>
          </p:nvPr>
        </p:nvSpPr>
        <p:spPr>
          <a:xfrm>
            <a:off x="457200" y="1600200"/>
            <a:ext cx="17678400" cy="8686800"/>
          </a:xfrm>
        </p:spPr>
        <p:txBody>
          <a:bodyPr>
            <a:normAutofit fontScale="62500" lnSpcReduction="20000"/>
          </a:bodyPr>
          <a:lstStyle/>
          <a:p>
            <a:r>
              <a:rPr lang="en-US" dirty="0"/>
              <a:t># Import the </a:t>
            </a:r>
            <a:r>
              <a:rPr lang="en-US" dirty="0" err="1"/>
              <a:t>OpenCV</a:t>
            </a:r>
            <a:r>
              <a:rPr lang="en-US" dirty="0"/>
              <a:t> library</a:t>
            </a:r>
          </a:p>
          <a:p>
            <a:r>
              <a:rPr lang="en-US" dirty="0"/>
              <a:t>import cv2</a:t>
            </a:r>
          </a:p>
          <a:p>
            <a:endParaRPr lang="en-US" dirty="0"/>
          </a:p>
          <a:p>
            <a:r>
              <a:rPr lang="en-US" dirty="0"/>
              <a:t># Read the image file</a:t>
            </a:r>
          </a:p>
          <a:p>
            <a:r>
              <a:rPr lang="en-US" dirty="0"/>
              <a:t>image = cv2.imread('</a:t>
            </a:r>
            <a:r>
              <a:rPr lang="en-US" dirty="0" err="1"/>
              <a:t>WhatsApp</a:t>
            </a:r>
            <a:r>
              <a:rPr lang="en-US" dirty="0"/>
              <a:t> Image 2024-03-11 at 15.03.00_c139421d.jpg')</a:t>
            </a:r>
          </a:p>
          <a:p>
            <a:endParaRPr lang="en-US" dirty="0"/>
          </a:p>
          <a:p>
            <a:r>
              <a:rPr lang="en-US" dirty="0"/>
              <a:t># Convert the image to </a:t>
            </a:r>
            <a:r>
              <a:rPr lang="en-US" dirty="0" err="1"/>
              <a:t>grayscale</a:t>
            </a:r>
            <a:endParaRPr lang="en-US" dirty="0"/>
          </a:p>
          <a:p>
            <a:r>
              <a:rPr lang="en-US" dirty="0" err="1"/>
              <a:t>gray_image</a:t>
            </a:r>
            <a:r>
              <a:rPr lang="en-US" dirty="0"/>
              <a:t> = cv2.cvtColor(image, cv2.COLOR_BGR2GRAY)</a:t>
            </a:r>
          </a:p>
          <a:p>
            <a:endParaRPr lang="en-US" dirty="0"/>
          </a:p>
          <a:p>
            <a:r>
              <a:rPr lang="en-US" dirty="0"/>
              <a:t># Perform edge detection using the Canny algorithm</a:t>
            </a:r>
          </a:p>
          <a:p>
            <a:r>
              <a:rPr lang="en-US" dirty="0"/>
              <a:t>edges = cv2.Canny(</a:t>
            </a:r>
            <a:r>
              <a:rPr lang="en-US" dirty="0" err="1"/>
              <a:t>gray_image</a:t>
            </a:r>
            <a:r>
              <a:rPr lang="en-US" dirty="0"/>
              <a:t>, 100, 200)</a:t>
            </a:r>
          </a:p>
          <a:p>
            <a:endParaRPr lang="en-US" dirty="0"/>
          </a:p>
          <a:p>
            <a:r>
              <a:rPr lang="en-US" dirty="0"/>
              <a:t># Resize the edges image to match the original image size</a:t>
            </a:r>
          </a:p>
          <a:p>
            <a:r>
              <a:rPr lang="en-US" dirty="0" err="1"/>
              <a:t>edges_resized</a:t>
            </a:r>
            <a:r>
              <a:rPr lang="en-US" dirty="0"/>
              <a:t> = cv2.resize(edges, (</a:t>
            </a:r>
            <a:r>
              <a:rPr lang="en-US" dirty="0" err="1"/>
              <a:t>image.shape</a:t>
            </a:r>
            <a:r>
              <a:rPr lang="en-US" dirty="0"/>
              <a:t>[1], </a:t>
            </a:r>
            <a:r>
              <a:rPr lang="en-US" dirty="0" err="1"/>
              <a:t>image.shape</a:t>
            </a:r>
            <a:r>
              <a:rPr lang="en-US" dirty="0"/>
              <a:t>[0]))</a:t>
            </a:r>
          </a:p>
          <a:p>
            <a:endParaRPr lang="en-US" dirty="0"/>
          </a:p>
          <a:p>
            <a:r>
              <a:rPr lang="en-US" dirty="0"/>
              <a:t># Display the original image</a:t>
            </a:r>
          </a:p>
          <a:p>
            <a:r>
              <a:rPr lang="en-US" dirty="0"/>
              <a:t>cv2.imshow('Original Image', image)</a:t>
            </a:r>
          </a:p>
          <a:p>
            <a:endParaRPr lang="en-US" dirty="0"/>
          </a:p>
          <a:p>
            <a:r>
              <a:rPr lang="en-US" dirty="0"/>
              <a:t># Display the edge-detected image</a:t>
            </a:r>
          </a:p>
          <a:p>
            <a:r>
              <a:rPr lang="en-US" dirty="0"/>
              <a:t>cv2.imshow('Edge Detection', </a:t>
            </a:r>
            <a:r>
              <a:rPr lang="en-US" dirty="0" err="1"/>
              <a:t>edges_resized</a:t>
            </a:r>
            <a:r>
              <a:rPr lang="en-US" dirty="0"/>
              <a:t>)</a:t>
            </a:r>
          </a:p>
          <a:p>
            <a:endParaRPr lang="en-US" dirty="0"/>
          </a:p>
          <a:p>
            <a:r>
              <a:rPr lang="en-US" dirty="0"/>
              <a:t># Wait for any key press to close the windows</a:t>
            </a:r>
          </a:p>
          <a:p>
            <a:r>
              <a:rPr lang="en-US" dirty="0"/>
              <a:t>cv2.waitKey(0)</a:t>
            </a:r>
          </a:p>
          <a:p>
            <a:endParaRPr lang="en-US" dirty="0"/>
          </a:p>
          <a:p>
            <a:r>
              <a:rPr lang="en-US" dirty="0"/>
              <a:t># Close all </a:t>
            </a:r>
            <a:r>
              <a:rPr lang="en-US" dirty="0" err="1"/>
              <a:t>OpenCV</a:t>
            </a:r>
            <a:r>
              <a:rPr lang="en-US" dirty="0"/>
              <a:t> windows</a:t>
            </a:r>
          </a:p>
          <a:p>
            <a:r>
              <a:rPr lang="en-US" dirty="0"/>
              <a:t>cv2.destroyAllWindows()</a:t>
            </a:r>
          </a:p>
          <a:p>
            <a:endParaRPr lang="en-IN" dirty="0"/>
          </a:p>
        </p:txBody>
      </p:sp>
    </p:spTree>
    <p:extLst>
      <p:ext uri="{BB962C8B-B14F-4D97-AF65-F5344CB8AC3E}">
        <p14:creationId xmlns:p14="http://schemas.microsoft.com/office/powerpoint/2010/main" val="20245216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419100"/>
            <a:ext cx="16865597" cy="9486899"/>
          </a:xfrm>
          <a:prstGeom prst="rect">
            <a:avLst/>
          </a:prstGeom>
        </p:spPr>
      </p:pic>
    </p:spTree>
    <p:extLst>
      <p:ext uri="{BB962C8B-B14F-4D97-AF65-F5344CB8AC3E}">
        <p14:creationId xmlns:p14="http://schemas.microsoft.com/office/powerpoint/2010/main" val="35935631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535" y="1409700"/>
            <a:ext cx="10058400" cy="5657850"/>
          </a:xfrm>
          <a:prstGeom prst="rect">
            <a:avLst/>
          </a:prstGeom>
        </p:spPr>
      </p:pic>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10800" y="1504950"/>
            <a:ext cx="7924799" cy="47130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533400" y="571500"/>
            <a:ext cx="8991600" cy="6096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 name="TextBox 3"/>
          <p:cNvSpPr txBox="1"/>
          <p:nvPr/>
        </p:nvSpPr>
        <p:spPr>
          <a:xfrm>
            <a:off x="533400" y="611484"/>
            <a:ext cx="3962400" cy="523220"/>
          </a:xfrm>
          <a:prstGeom prst="rect">
            <a:avLst/>
          </a:prstGeom>
          <a:noFill/>
        </p:spPr>
        <p:txBody>
          <a:bodyPr wrap="square" rtlCol="0">
            <a:spAutoFit/>
          </a:bodyPr>
          <a:lstStyle/>
          <a:p>
            <a:r>
              <a:rPr lang="en-US" sz="2800" b="1" dirty="0" smtClean="0">
                <a:latin typeface="Algerian" pitchFamily="82" charset="0"/>
              </a:rPr>
              <a:t>OUTPUT :</a:t>
            </a:r>
            <a:endParaRPr lang="en-IN" sz="2800" b="1" dirty="0">
              <a:latin typeface="Algerian" pitchFamily="82" charset="0"/>
            </a:endParaRPr>
          </a:p>
        </p:txBody>
      </p:sp>
    </p:spTree>
    <p:extLst>
      <p:ext uri="{BB962C8B-B14F-4D97-AF65-F5344CB8AC3E}">
        <p14:creationId xmlns:p14="http://schemas.microsoft.com/office/powerpoint/2010/main" val="4700863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TotalTime>
  <Words>1145</Words>
  <Application>Microsoft Office PowerPoint</Application>
  <PresentationFormat>Custom</PresentationFormat>
  <Paragraphs>79</Paragraphs>
  <Slides>12</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12</vt:i4>
      </vt:variant>
    </vt:vector>
  </HeadingPairs>
  <TitlesOfParts>
    <vt:vector size="23" baseType="lpstr">
      <vt:lpstr>Arial</vt:lpstr>
      <vt:lpstr>Poppins</vt:lpstr>
      <vt:lpstr>Montserrat Light</vt:lpstr>
      <vt:lpstr>DM Sans</vt:lpstr>
      <vt:lpstr>DM Sans Italics</vt:lpstr>
      <vt:lpstr>Algerian</vt:lpstr>
      <vt:lpstr>Oswald</vt:lpstr>
      <vt:lpstr>Oswald Bold</vt:lpstr>
      <vt:lpstr>Calibri</vt:lpstr>
      <vt:lpstr>Montserrat Light Bold</vt:lpstr>
      <vt:lpstr>Office Theme</vt:lpstr>
      <vt:lpstr>PowerPoint Presentation</vt:lpstr>
      <vt:lpstr>PowerPoint Presentation</vt:lpstr>
      <vt:lpstr>PowerPoint Presentation</vt:lpstr>
      <vt:lpstr>PowerPoint Presentation</vt:lpstr>
      <vt:lpstr>PowerPoint Presentation</vt:lpstr>
      <vt:lpstr>PowerPoint Presentation</vt:lpstr>
      <vt:lpstr>Source code</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Colorful Watercolor Creative Project Presentation</dc:title>
  <dc:creator>hp</dc:creator>
  <cp:lastModifiedBy>hp</cp:lastModifiedBy>
  <cp:revision>4</cp:revision>
  <dcterms:created xsi:type="dcterms:W3CDTF">2006-08-16T00:00:00Z</dcterms:created>
  <dcterms:modified xsi:type="dcterms:W3CDTF">2024-05-02T07:35:18Z</dcterms:modified>
  <dc:identifier>DAF_N3HhYJI</dc:identifier>
</cp:coreProperties>
</file>