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565" y="1685623"/>
            <a:ext cx="13511570" cy="3585821"/>
          </a:xfrm>
        </p:spPr>
        <p:txBody>
          <a:bodyPr anchor="b">
            <a:normAutofit/>
          </a:bodyPr>
          <a:lstStyle>
            <a:lvl1pPr algn="ctr">
              <a:defRPr sz="7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565" y="5409728"/>
            <a:ext cx="13511570" cy="248670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61" y="6442002"/>
            <a:ext cx="15562146" cy="1230550"/>
          </a:xfrm>
        </p:spPr>
        <p:txBody>
          <a:bodyPr anchor="b">
            <a:normAutofit/>
          </a:bodyPr>
          <a:lstStyle>
            <a:lvl1pPr>
              <a:defRPr sz="42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61" y="933133"/>
            <a:ext cx="15562146" cy="507586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4" y="7672553"/>
            <a:ext cx="15559795" cy="1024972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4" y="915530"/>
            <a:ext cx="15541428" cy="5143631"/>
          </a:xfrm>
        </p:spPr>
        <p:txBody>
          <a:bodyPr anchor="ctr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5" y="6315017"/>
            <a:ext cx="15541427" cy="2391227"/>
          </a:xfrm>
        </p:spPr>
        <p:txBody>
          <a:bodyPr anchor="ctr"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5" y="915529"/>
            <a:ext cx="13963818" cy="4494898"/>
          </a:xfrm>
        </p:spPr>
        <p:txBody>
          <a:bodyPr anchor="ctr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2759" y="5421733"/>
            <a:ext cx="13137565" cy="641008"/>
          </a:xfrm>
        </p:spPr>
        <p:txBody>
          <a:bodyPr anchor="t">
            <a:normAutofit/>
          </a:bodyPr>
          <a:lstStyle>
            <a:lvl1pPr marL="0" indent="0" algn="r">
              <a:buNone/>
              <a:defRPr sz="2101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6315018"/>
            <a:ext cx="15541428" cy="2382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789" y="110422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98036" y="446364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43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62" y="3194353"/>
            <a:ext cx="15543777" cy="3772404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6984446"/>
            <a:ext cx="15541430" cy="1713078"/>
          </a:xfrm>
        </p:spPr>
        <p:txBody>
          <a:bodyPr anchor="t"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1643" y="915530"/>
            <a:ext cx="15541428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1643" y="3136347"/>
            <a:ext cx="4951870" cy="12364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1643" y="4372828"/>
            <a:ext cx="4951870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1947" y="3136347"/>
            <a:ext cx="4951273" cy="123648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71948" y="4372828"/>
            <a:ext cx="4953169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8253" y="3136347"/>
            <a:ext cx="4940245" cy="123648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72828" y="4372828"/>
            <a:ext cx="4940245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1644" y="915530"/>
            <a:ext cx="15541428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1645" y="6301619"/>
            <a:ext cx="4951869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9167" y="3452738"/>
            <a:ext cx="4413138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1645" y="7167079"/>
            <a:ext cx="4951869" cy="153044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80" y="6301619"/>
            <a:ext cx="4951911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8254" y="3452738"/>
            <a:ext cx="4398840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6648" y="7167077"/>
            <a:ext cx="4953942" cy="153044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8440" y="6301619"/>
            <a:ext cx="4938277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37698" y="3452738"/>
            <a:ext cx="4401224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68252" y="7167079"/>
            <a:ext cx="4944819" cy="153044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6439" y="915528"/>
            <a:ext cx="3816634" cy="778199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44" y="915528"/>
            <a:ext cx="11496035" cy="77819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0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47" y="987057"/>
            <a:ext cx="14610407" cy="4284388"/>
          </a:xfrm>
        </p:spPr>
        <p:txBody>
          <a:bodyPr anchor="b">
            <a:normAutofit/>
          </a:bodyPr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5147" y="5409728"/>
            <a:ext cx="14610407" cy="2253059"/>
          </a:xfrm>
        </p:spPr>
        <p:txBody>
          <a:bodyPr/>
          <a:lstStyle>
            <a:lvl1pPr marL="0" indent="0" algn="ctr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5" y="915529"/>
            <a:ext cx="15541427" cy="1991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44" y="3136346"/>
            <a:ext cx="7664325" cy="5561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6535" y="3136346"/>
            <a:ext cx="7646537" cy="5561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5" y="915530"/>
            <a:ext cx="15541427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896" y="3136347"/>
            <a:ext cx="7323881" cy="12373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44" y="4373741"/>
            <a:ext cx="7666132" cy="43237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9673" y="3136347"/>
            <a:ext cx="7303399" cy="12373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4730" y="4373741"/>
            <a:ext cx="7648343" cy="43237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98" y="915529"/>
            <a:ext cx="5902452" cy="3547674"/>
          </a:xfrm>
        </p:spPr>
        <p:txBody>
          <a:bodyPr anchor="b">
            <a:normAutofit/>
          </a:bodyPr>
          <a:lstStyle>
            <a:lvl1pPr>
              <a:defRPr sz="42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2386" y="915529"/>
            <a:ext cx="9290685" cy="778199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798" y="4463204"/>
            <a:ext cx="5902452" cy="4234320"/>
          </a:xfrm>
        </p:spPr>
        <p:txBody>
          <a:bodyPr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97" y="915529"/>
            <a:ext cx="8900836" cy="3547674"/>
          </a:xfrm>
        </p:spPr>
        <p:txBody>
          <a:bodyPr anchor="b">
            <a:normAutofit/>
          </a:bodyPr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44940" y="1139727"/>
            <a:ext cx="4886425" cy="7333600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4463203"/>
            <a:ext cx="8908607" cy="4234321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45" y="915529"/>
            <a:ext cx="15541427" cy="1991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44" y="3147978"/>
            <a:ext cx="15541428" cy="554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6102" y="8835808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44" y="8835808"/>
            <a:ext cx="1001624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81970" y="8835808"/>
            <a:ext cx="1131102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1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1372514" rtl="0" eaLnBrk="1" latinLnBrk="0" hangingPunct="1">
        <a:lnSpc>
          <a:spcPct val="90000"/>
        </a:lnSpc>
        <a:spcBef>
          <a:spcPct val="0"/>
        </a:spcBef>
        <a:buNone/>
        <a:defRPr sz="510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20000"/>
        </a:lnSpc>
        <a:spcBef>
          <a:spcPts val="1501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100" y="2724645"/>
            <a:ext cx="15206980" cy="27895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665605" marR="5080" indent="-1653539">
              <a:lnSpc>
                <a:spcPct val="100099"/>
              </a:lnSpc>
              <a:spcBef>
                <a:spcPts val="115"/>
              </a:spcBef>
            </a:pPr>
            <a:r>
              <a:rPr sz="9050" spc="75" dirty="0"/>
              <a:t>Global</a:t>
            </a:r>
            <a:r>
              <a:rPr sz="9050" spc="-535" dirty="0"/>
              <a:t> </a:t>
            </a:r>
            <a:r>
              <a:rPr sz="9050" spc="225" dirty="0"/>
              <a:t>Superstor</a:t>
            </a:r>
            <a:r>
              <a:rPr sz="9050" spc="245" dirty="0"/>
              <a:t>e</a:t>
            </a:r>
            <a:r>
              <a:rPr sz="9050" spc="-545" dirty="0"/>
              <a:t> </a:t>
            </a:r>
            <a:r>
              <a:rPr sz="9050" spc="85" dirty="0"/>
              <a:t>Performance:  </a:t>
            </a:r>
            <a:r>
              <a:rPr sz="9050" spc="185" dirty="0"/>
              <a:t>Proﬁts</a:t>
            </a:r>
            <a:r>
              <a:rPr sz="9050" spc="-550" dirty="0"/>
              <a:t> </a:t>
            </a:r>
            <a:r>
              <a:rPr sz="9050" spc="385" dirty="0"/>
              <a:t>and</a:t>
            </a:r>
            <a:r>
              <a:rPr sz="9050" spc="-540" dirty="0"/>
              <a:t> </a:t>
            </a:r>
            <a:r>
              <a:rPr sz="9050" spc="45" dirty="0"/>
              <a:t>Sales</a:t>
            </a:r>
            <a:r>
              <a:rPr sz="9050" spc="-550" dirty="0"/>
              <a:t> </a:t>
            </a:r>
            <a:r>
              <a:rPr sz="9050" spc="155" dirty="0"/>
              <a:t>Insights</a:t>
            </a:r>
            <a:endParaRPr sz="90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6162" y="821676"/>
            <a:ext cx="18288419" cy="9738981"/>
            <a:chOff x="0" y="548830"/>
            <a:chExt cx="18288419" cy="9738981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3126" y="1136657"/>
            <a:ext cx="7472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5" dirty="0"/>
              <a:t>Introductio</a:t>
            </a:r>
            <a:r>
              <a:rPr sz="4200" spc="140" dirty="0"/>
              <a:t>n</a:t>
            </a:r>
            <a:r>
              <a:rPr sz="4200" spc="-254" dirty="0"/>
              <a:t> </a:t>
            </a:r>
            <a:r>
              <a:rPr sz="4200" spc="65" dirty="0"/>
              <a:t>t</a:t>
            </a:r>
            <a:r>
              <a:rPr sz="4200" spc="130" dirty="0"/>
              <a:t>o</a:t>
            </a:r>
            <a:r>
              <a:rPr sz="4200" spc="-254" dirty="0"/>
              <a:t> </a:t>
            </a:r>
            <a:r>
              <a:rPr sz="4200" spc="30" dirty="0"/>
              <a:t>Global</a:t>
            </a:r>
            <a:r>
              <a:rPr sz="4200" spc="-250" dirty="0"/>
              <a:t> </a:t>
            </a:r>
            <a:r>
              <a:rPr sz="4200" spc="100" dirty="0"/>
              <a:t>Superstore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170833" y="2310942"/>
            <a:ext cx="17775482" cy="1727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08305">
              <a:lnSpc>
                <a:spcPct val="101099"/>
              </a:lnSpc>
              <a:spcBef>
                <a:spcPts val="70"/>
              </a:spcBef>
            </a:pP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420" dirty="0">
                <a:latin typeface="Verdana"/>
                <a:cs typeface="Verdana"/>
              </a:rPr>
              <a:t>,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25" dirty="0">
                <a:latin typeface="Verdana"/>
                <a:cs typeface="Verdana"/>
              </a:rPr>
              <a:t>w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w</a:t>
            </a:r>
            <a:r>
              <a:rPr sz="2750" spc="-20" dirty="0">
                <a:latin typeface="Verdana"/>
                <a:cs typeface="Verdana"/>
              </a:rPr>
              <a:t>il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e</a:t>
            </a:r>
            <a:r>
              <a:rPr sz="2750" spc="-165" dirty="0">
                <a:latin typeface="Verdana"/>
                <a:cs typeface="Verdana"/>
              </a:rPr>
              <a:t>x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15" dirty="0">
                <a:latin typeface="Verdana"/>
                <a:cs typeface="Verdana"/>
              </a:rPr>
              <a:t>e 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5" dirty="0">
                <a:latin typeface="Verdana"/>
                <a:cs typeface="Verdana"/>
              </a:rPr>
              <a:t>r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35" dirty="0">
                <a:latin typeface="Verdana"/>
                <a:cs typeface="Verdana"/>
              </a:rPr>
              <a:t>f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0" dirty="0">
                <a:latin typeface="Verdana"/>
                <a:cs typeface="Verdana"/>
              </a:rPr>
              <a:t>b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r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b</a:t>
            </a:r>
            <a:r>
              <a:rPr sz="2750" spc="-100" dirty="0">
                <a:latin typeface="Verdana"/>
                <a:cs typeface="Verdana"/>
              </a:rPr>
              <a:t>y 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165" dirty="0">
                <a:latin typeface="Verdana"/>
                <a:cs typeface="Verdana"/>
              </a:rPr>
              <a:t>y</a:t>
            </a:r>
            <a:r>
              <a:rPr sz="2750" spc="-45" dirty="0">
                <a:latin typeface="Verdana"/>
                <a:cs typeface="Verdana"/>
              </a:rPr>
              <a:t>z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50" dirty="0">
                <a:latin typeface="Verdana"/>
                <a:cs typeface="Verdana"/>
              </a:rPr>
              <a:t>ﬁ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42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2750" spc="160" dirty="0">
                <a:latin typeface="Verdana"/>
                <a:cs typeface="Verdana"/>
              </a:rPr>
              <a:t>U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r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75" dirty="0">
                <a:latin typeface="Verdana"/>
                <a:cs typeface="Verdana"/>
              </a:rPr>
              <a:t>r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65" dirty="0">
                <a:latin typeface="Verdana"/>
                <a:cs typeface="Verdana"/>
              </a:rPr>
              <a:t>r 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-140" dirty="0">
                <a:latin typeface="Verdana"/>
                <a:cs typeface="Verdana"/>
              </a:rPr>
              <a:t>v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05" dirty="0">
                <a:latin typeface="Verdana"/>
                <a:cs typeface="Verdana"/>
              </a:rPr>
              <a:t>d  </a:t>
            </a:r>
            <a:r>
              <a:rPr sz="2750" spc="75" dirty="0">
                <a:latin typeface="Verdana"/>
                <a:cs typeface="Verdana"/>
              </a:rPr>
              <a:t>enhancing </a:t>
            </a:r>
            <a:r>
              <a:rPr sz="2750" spc="40" dirty="0">
                <a:latin typeface="Verdana"/>
                <a:cs typeface="Verdana"/>
              </a:rPr>
              <a:t>customer </a:t>
            </a:r>
            <a:r>
              <a:rPr sz="2750" spc="-35" dirty="0">
                <a:latin typeface="Verdana"/>
                <a:cs typeface="Verdana"/>
              </a:rPr>
              <a:t>satisfaction. </a:t>
            </a:r>
            <a:r>
              <a:rPr sz="2750" spc="70" dirty="0">
                <a:latin typeface="Verdana"/>
                <a:cs typeface="Verdana"/>
              </a:rPr>
              <a:t>Join </a:t>
            </a:r>
            <a:r>
              <a:rPr sz="2750" spc="5" dirty="0">
                <a:latin typeface="Verdana"/>
                <a:cs typeface="Verdana"/>
              </a:rPr>
              <a:t>us </a:t>
            </a:r>
            <a:r>
              <a:rPr sz="2750" spc="1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25" dirty="0">
                <a:latin typeface="Verdana"/>
                <a:cs typeface="Verdana"/>
              </a:rPr>
              <a:t>w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5" dirty="0">
                <a:latin typeface="Verdana"/>
                <a:cs typeface="Verdana"/>
              </a:rPr>
              <a:t>o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k</a:t>
            </a:r>
            <a:r>
              <a:rPr sz="2750" spc="-5" dirty="0">
                <a:latin typeface="Verdana"/>
                <a:cs typeface="Verdana"/>
              </a:rPr>
              <a:t>e</a:t>
            </a:r>
            <a:r>
              <a:rPr sz="2750" spc="-135" dirty="0">
                <a:latin typeface="Verdana"/>
                <a:cs typeface="Verdana"/>
              </a:rPr>
              <a:t>y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f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3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80" dirty="0">
                <a:latin typeface="Verdana"/>
                <a:cs typeface="Verdana"/>
              </a:rPr>
              <a:t>r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50" dirty="0">
                <a:latin typeface="Verdana"/>
                <a:cs typeface="Verdana"/>
              </a:rPr>
              <a:t>ﬂ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20" dirty="0">
                <a:latin typeface="Verdana"/>
                <a:cs typeface="Verdana"/>
              </a:rPr>
              <a:t>g  </a:t>
            </a:r>
            <a:r>
              <a:rPr sz="2750" spc="-50" dirty="0">
                <a:latin typeface="Verdana"/>
                <a:cs typeface="Verdana"/>
              </a:rPr>
              <a:t>success.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9" y="4196302"/>
            <a:ext cx="18066638" cy="587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74" y="3501440"/>
            <a:ext cx="3218103" cy="3438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2637" y="4779581"/>
            <a:ext cx="2742285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94948" y="4779581"/>
            <a:ext cx="3661918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5208206"/>
            <a:ext cx="2288743" cy="27588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79803" y="1458074"/>
            <a:ext cx="746887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30" dirty="0"/>
              <a:t>Sales</a:t>
            </a:r>
            <a:r>
              <a:rPr sz="5000" spc="-300" dirty="0"/>
              <a:t> </a:t>
            </a:r>
            <a:r>
              <a:rPr sz="5000" spc="95" dirty="0"/>
              <a:t>Performance</a:t>
            </a:r>
            <a:r>
              <a:rPr sz="5000" spc="-295" dirty="0"/>
              <a:t> </a:t>
            </a:r>
            <a:r>
              <a:rPr sz="5000" spc="-50" dirty="0"/>
              <a:t>Overview</a:t>
            </a:r>
            <a:endParaRPr sz="5000" dirty="0"/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2619394" y="3202499"/>
            <a:ext cx="15541428" cy="28066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50915" marR="5080">
              <a:lnSpc>
                <a:spcPct val="101499"/>
              </a:lnSpc>
              <a:spcBef>
                <a:spcPts val="55"/>
              </a:spcBef>
            </a:pPr>
            <a:r>
              <a:rPr spc="-12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45" dirty="0"/>
              <a:t> </a:t>
            </a:r>
            <a:r>
              <a:rPr spc="-95" dirty="0"/>
              <a:t>s</a:t>
            </a:r>
            <a:r>
              <a:rPr spc="-35" dirty="0"/>
              <a:t>a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75" dirty="0"/>
              <a:t>r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10" dirty="0"/>
              <a:t>G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140" dirty="0"/>
              <a:t>b</a:t>
            </a:r>
            <a:r>
              <a:rPr spc="-35" dirty="0"/>
              <a:t>a</a:t>
            </a:r>
            <a:r>
              <a:rPr spc="-20" dirty="0"/>
              <a:t>l  </a:t>
            </a:r>
            <a:r>
              <a:rPr spc="-195" dirty="0"/>
              <a:t>S</a:t>
            </a:r>
            <a:r>
              <a:rPr spc="105" dirty="0"/>
              <a:t>u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14" dirty="0"/>
              <a:t>h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10" dirty="0"/>
              <a:t>o</a:t>
            </a:r>
            <a:r>
              <a:rPr spc="165" dirty="0"/>
              <a:t>w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14" dirty="0"/>
              <a:t>n</a:t>
            </a:r>
            <a:r>
              <a:rPr spc="-15" dirty="0"/>
              <a:t>i</a:t>
            </a:r>
            <a:r>
              <a:rPr spc="-50" dirty="0"/>
              <a:t>ﬁ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-70" dirty="0"/>
              <a:t>s  </a:t>
            </a:r>
            <a:r>
              <a:rPr spc="10" dirty="0"/>
              <a:t>o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95" dirty="0"/>
              <a:t>s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180" dirty="0"/>
              <a:t>y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100" dirty="0"/>
              <a:t>r</a:t>
            </a:r>
            <a:r>
              <a:rPr spc="-420" dirty="0"/>
              <a:t>.</a:t>
            </a:r>
            <a:r>
              <a:rPr spc="-245" dirty="0"/>
              <a:t> </a:t>
            </a:r>
            <a:r>
              <a:rPr spc="-20" dirty="0"/>
              <a:t>K</a:t>
            </a:r>
            <a:r>
              <a:rPr spc="-5" dirty="0"/>
              <a:t>e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30" dirty="0"/>
              <a:t>t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110" dirty="0"/>
              <a:t>c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120" dirty="0"/>
              <a:t>h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70" dirty="0"/>
              <a:t>s  </a:t>
            </a:r>
            <a:r>
              <a:rPr spc="-110" dirty="0"/>
              <a:t>r</a:t>
            </a:r>
            <a:r>
              <a:rPr spc="-5" dirty="0"/>
              <a:t>e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105" dirty="0"/>
              <a:t>u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65" dirty="0"/>
              <a:t>g</a:t>
            </a:r>
            <a:r>
              <a:rPr spc="-110" dirty="0"/>
              <a:t>r</a:t>
            </a:r>
            <a:r>
              <a:rPr spc="10" dirty="0"/>
              <a:t>o</a:t>
            </a:r>
            <a:r>
              <a:rPr spc="210" dirty="0"/>
              <a:t>w</a:t>
            </a:r>
            <a:r>
              <a:rPr spc="30" dirty="0"/>
              <a:t>t</a:t>
            </a:r>
            <a:r>
              <a:rPr spc="120" dirty="0"/>
              <a:t>h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110" dirty="0"/>
              <a:t>c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145" dirty="0"/>
              <a:t>q</a:t>
            </a:r>
            <a:r>
              <a:rPr spc="105" dirty="0"/>
              <a:t>u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-95" dirty="0"/>
              <a:t>r</a:t>
            </a:r>
            <a:r>
              <a:rPr spc="-35" dirty="0"/>
              <a:t>k</a:t>
            </a:r>
            <a:r>
              <a:rPr spc="20" dirty="0"/>
              <a:t>e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35" dirty="0"/>
              <a:t>a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45" dirty="0"/>
              <a:t> </a:t>
            </a:r>
            <a:r>
              <a:rPr spc="165" dirty="0"/>
              <a:t>w</a:t>
            </a:r>
            <a:r>
              <a:rPr spc="-20" dirty="0"/>
              <a:t>il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145" dirty="0"/>
              <a:t>b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-20" dirty="0"/>
              <a:t>l</a:t>
            </a:r>
            <a:r>
              <a:rPr spc="-165" dirty="0"/>
              <a:t>y</a:t>
            </a:r>
            <a:r>
              <a:rPr spc="-65" dirty="0"/>
              <a:t>z</a:t>
            </a:r>
            <a:r>
              <a:rPr spc="20" dirty="0"/>
              <a:t>e</a:t>
            </a:r>
            <a:r>
              <a:rPr spc="145" dirty="0"/>
              <a:t>d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70" dirty="0"/>
              <a:t>s  </a:t>
            </a:r>
            <a:r>
              <a:rPr spc="-25" dirty="0"/>
              <a:t>overview </a:t>
            </a:r>
            <a:r>
              <a:rPr spc="25" dirty="0"/>
              <a:t>will </a:t>
            </a:r>
            <a:r>
              <a:rPr spc="65" dirty="0"/>
              <a:t>help </a:t>
            </a:r>
            <a:r>
              <a:rPr spc="5" dirty="0"/>
              <a:t>us </a:t>
            </a:r>
            <a:r>
              <a:rPr spc="15" dirty="0"/>
              <a:t>identify </a:t>
            </a:r>
            <a:r>
              <a:rPr spc="20" dirty="0"/>
              <a:t>strengths </a:t>
            </a:r>
            <a:r>
              <a:rPr spc="25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145" dirty="0"/>
              <a:t>pp</a:t>
            </a:r>
            <a:r>
              <a:rPr spc="50" dirty="0"/>
              <a:t>o</a:t>
            </a:r>
            <a:r>
              <a:rPr spc="-30" dirty="0"/>
              <a:t>r</a:t>
            </a:r>
            <a:r>
              <a:rPr spc="30" dirty="0"/>
              <a:t>t</a:t>
            </a:r>
            <a:r>
              <a:rPr spc="105" dirty="0"/>
              <a:t>u</a:t>
            </a:r>
            <a:r>
              <a:rPr spc="114" dirty="0"/>
              <a:t>n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-110" dirty="0"/>
              <a:t>r</a:t>
            </a:r>
            <a:r>
              <a:rPr spc="10" dirty="0"/>
              <a:t>o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60" dirty="0"/>
              <a:t>t</a:t>
            </a:r>
            <a:r>
              <a:rPr spc="-42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" y="0"/>
            <a:ext cx="8100609" cy="1028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799" y="1091190"/>
            <a:ext cx="15881350" cy="18582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25" dirty="0">
                <a:latin typeface="Verdana"/>
                <a:cs typeface="Verdana"/>
              </a:rPr>
              <a:t>Analyzing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5" dirty="0">
                <a:latin typeface="Verdana"/>
                <a:cs typeface="Verdana"/>
              </a:rPr>
              <a:t>proﬁts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65" dirty="0">
                <a:latin typeface="Verdana"/>
                <a:cs typeface="Verdana"/>
              </a:rPr>
              <a:t>is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essential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understanding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ﬁnancial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5" dirty="0">
                <a:latin typeface="Verdana"/>
                <a:cs typeface="Verdana"/>
              </a:rPr>
              <a:t>health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of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Global </a:t>
            </a:r>
            <a:r>
              <a:rPr sz="3150" spc="-1090" dirty="0">
                <a:latin typeface="Verdana"/>
                <a:cs typeface="Verdana"/>
              </a:rPr>
              <a:t> </a:t>
            </a:r>
            <a:r>
              <a:rPr sz="3150" spc="-65" dirty="0">
                <a:latin typeface="Verdana"/>
                <a:cs typeface="Verdana"/>
              </a:rPr>
              <a:t>Superstore.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114" dirty="0">
                <a:latin typeface="Verdana"/>
                <a:cs typeface="Verdana"/>
              </a:rPr>
              <a:t>We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will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look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5" dirty="0">
                <a:latin typeface="Verdana"/>
                <a:cs typeface="Verdana"/>
              </a:rPr>
              <a:t>at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5" dirty="0">
                <a:latin typeface="Verdana"/>
                <a:cs typeface="Verdana"/>
              </a:rPr>
              <a:t>proﬁt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margins,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operational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85" dirty="0">
                <a:latin typeface="Verdana"/>
                <a:cs typeface="Verdana"/>
              </a:rPr>
              <a:t>costs,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net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income.</a:t>
            </a:r>
            <a:endParaRPr sz="3150" dirty="0">
              <a:latin typeface="Verdana"/>
              <a:cs typeface="Verdana"/>
            </a:endParaRPr>
          </a:p>
          <a:p>
            <a:pPr marL="12700" marR="1642110">
              <a:lnSpc>
                <a:spcPts val="3450"/>
              </a:lnSpc>
            </a:pPr>
            <a:r>
              <a:rPr sz="3150" spc="5" dirty="0">
                <a:latin typeface="Verdana"/>
                <a:cs typeface="Verdana"/>
              </a:rPr>
              <a:t>Identifying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areas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for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cost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reduction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efﬁciency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can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lead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increased </a:t>
            </a:r>
            <a:r>
              <a:rPr sz="3150" spc="-1090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proﬁtability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473450"/>
            <a:ext cx="18141950" cy="682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1566" y="5099815"/>
            <a:ext cx="4736975" cy="4228259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5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7188" y="3967149"/>
            <a:ext cx="1665732" cy="240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006" y="4350956"/>
            <a:ext cx="2532443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3389" y="4350956"/>
            <a:ext cx="3159417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3935" y="4777790"/>
            <a:ext cx="1636014" cy="27767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096566" y="1076810"/>
            <a:ext cx="5739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/>
              <a:t>Custome</a:t>
            </a:r>
            <a:r>
              <a:rPr sz="6000" spc="65" dirty="0"/>
              <a:t>r</a:t>
            </a:r>
            <a:r>
              <a:rPr sz="6000" spc="-370" dirty="0"/>
              <a:t> </a:t>
            </a:r>
            <a:r>
              <a:rPr sz="6000" spc="95" dirty="0"/>
              <a:t>Insights</a:t>
            </a:r>
            <a:endParaRPr sz="6000" dirty="0"/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-222250" y="2615891"/>
            <a:ext cx="15541428" cy="23407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050915" marR="5080">
              <a:lnSpc>
                <a:spcPct val="101400"/>
              </a:lnSpc>
              <a:spcBef>
                <a:spcPts val="60"/>
              </a:spcBef>
            </a:pPr>
            <a:r>
              <a:rPr spc="60" dirty="0"/>
              <a:t>Understanding </a:t>
            </a:r>
            <a:r>
              <a:rPr spc="40" dirty="0"/>
              <a:t>customer </a:t>
            </a:r>
            <a:r>
              <a:rPr spc="5" dirty="0"/>
              <a:t>behavior </a:t>
            </a:r>
            <a:r>
              <a:rPr spc="-55" dirty="0"/>
              <a:t>is </a:t>
            </a:r>
            <a:r>
              <a:rPr spc="-35" dirty="0"/>
              <a:t>vital </a:t>
            </a:r>
            <a:r>
              <a:rPr spc="-30" dirty="0"/>
              <a:t> </a:t>
            </a:r>
            <a:r>
              <a:rPr spc="-25" dirty="0"/>
              <a:t>for</a:t>
            </a:r>
            <a:r>
              <a:rPr spc="-245" dirty="0"/>
              <a:t> </a:t>
            </a:r>
            <a:r>
              <a:rPr spc="20" dirty="0"/>
              <a:t>driving</a:t>
            </a:r>
            <a:r>
              <a:rPr spc="-245" dirty="0"/>
              <a:t> </a:t>
            </a:r>
            <a:r>
              <a:rPr spc="-110" dirty="0"/>
              <a:t>sales.</a:t>
            </a:r>
            <a:r>
              <a:rPr spc="-240" dirty="0"/>
              <a:t> </a:t>
            </a:r>
            <a:r>
              <a:rPr spc="105" dirty="0"/>
              <a:t>We</a:t>
            </a:r>
            <a:r>
              <a:rPr spc="-245" dirty="0"/>
              <a:t> </a:t>
            </a:r>
            <a:r>
              <a:rPr spc="25" dirty="0"/>
              <a:t>will</a:t>
            </a:r>
            <a:r>
              <a:rPr spc="-240" dirty="0"/>
              <a:t> </a:t>
            </a:r>
            <a:r>
              <a:rPr spc="-15" dirty="0"/>
              <a:t>explore</a:t>
            </a:r>
            <a:r>
              <a:rPr spc="-245" dirty="0"/>
              <a:t> </a:t>
            </a:r>
            <a:r>
              <a:rPr spc="40" dirty="0"/>
              <a:t>customer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45" dirty="0"/>
              <a:t> 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50" dirty="0"/>
              <a:t>o</a:t>
            </a:r>
            <a:r>
              <a:rPr spc="165" dirty="0"/>
              <a:t>g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14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0" dirty="0"/>
              <a:t>c</a:t>
            </a:r>
            <a:r>
              <a:rPr spc="-90" dirty="0"/>
              <a:t>s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145" dirty="0"/>
              <a:t>p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90" dirty="0"/>
              <a:t>c</a:t>
            </a:r>
            <a:r>
              <a:rPr spc="114" dirty="0"/>
              <a:t>h</a:t>
            </a:r>
            <a:r>
              <a:rPr spc="-35" dirty="0"/>
              <a:t>a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5" dirty="0"/>
              <a:t>t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114" dirty="0"/>
              <a:t>n</a:t>
            </a:r>
            <a:r>
              <a:rPr spc="-90" dirty="0"/>
              <a:t>s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-10" dirty="0"/>
              <a:t>feedback.</a:t>
            </a:r>
            <a:r>
              <a:rPr spc="-250" dirty="0"/>
              <a:t> </a:t>
            </a:r>
            <a:r>
              <a:rPr spc="25" dirty="0"/>
              <a:t>By</a:t>
            </a:r>
            <a:r>
              <a:rPr spc="-250" dirty="0"/>
              <a:t> </a:t>
            </a:r>
            <a:r>
              <a:rPr dirty="0"/>
              <a:t>leveraging</a:t>
            </a:r>
            <a:r>
              <a:rPr spc="-245" dirty="0"/>
              <a:t> </a:t>
            </a:r>
            <a:r>
              <a:rPr spc="20" dirty="0"/>
              <a:t>these</a:t>
            </a:r>
            <a:r>
              <a:rPr spc="-250" dirty="0"/>
              <a:t> </a:t>
            </a:r>
            <a:r>
              <a:rPr spc="-25" dirty="0"/>
              <a:t>insights,</a:t>
            </a:r>
            <a:r>
              <a:rPr spc="-245" dirty="0"/>
              <a:t> </a:t>
            </a:r>
            <a:r>
              <a:rPr spc="55" dirty="0"/>
              <a:t>the </a:t>
            </a:r>
            <a:r>
              <a:rPr spc="-955" dirty="0"/>
              <a:t> </a:t>
            </a:r>
            <a:r>
              <a:rPr spc="-10" dirty="0"/>
              <a:t>G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140" dirty="0"/>
              <a:t>b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195" dirty="0"/>
              <a:t>S</a:t>
            </a:r>
            <a:r>
              <a:rPr spc="105" dirty="0"/>
              <a:t>u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20" dirty="0"/>
              <a:t>il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0" dirty="0"/>
              <a:t>f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65" dirty="0"/>
              <a:t>g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40" dirty="0"/>
              <a:t>o  </a:t>
            </a:r>
            <a:r>
              <a:rPr spc="240" dirty="0"/>
              <a:t>m</a:t>
            </a:r>
            <a:r>
              <a:rPr spc="20" dirty="0"/>
              <a:t>ee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114" dirty="0"/>
              <a:t>n</a:t>
            </a:r>
            <a:r>
              <a:rPr spc="20" dirty="0"/>
              <a:t>ee</a:t>
            </a:r>
            <a:r>
              <a:rPr spc="145" dirty="0"/>
              <a:t>d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50" dirty="0"/>
              <a:t>o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30" dirty="0"/>
              <a:t>f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20" dirty="0"/>
              <a:t>l</a:t>
            </a:r>
            <a:r>
              <a:rPr spc="-229" dirty="0"/>
              <a:t>y</a:t>
            </a:r>
            <a:r>
              <a:rPr spc="-42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16" y="595820"/>
            <a:ext cx="5238334" cy="915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6550" y="2513685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4006" y="3931856"/>
            <a:ext cx="1882686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006" y="5208206"/>
            <a:ext cx="2372537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108190" cy="3427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78435">
              <a:lnSpc>
                <a:spcPct val="101099"/>
              </a:lnSpc>
              <a:spcBef>
                <a:spcPts val="70"/>
              </a:spcBef>
            </a:pPr>
            <a:r>
              <a:rPr sz="2750" spc="-12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0" dirty="0">
                <a:latin typeface="Verdana"/>
                <a:cs typeface="Verdana"/>
              </a:rPr>
              <a:t>b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r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f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35" dirty="0">
                <a:latin typeface="Verdana"/>
                <a:cs typeface="Verdana"/>
              </a:rPr>
              <a:t>challenges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5" dirty="0">
                <a:latin typeface="Verdana"/>
                <a:cs typeface="Verdana"/>
              </a:rPr>
              <a:t>such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as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market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65" dirty="0">
                <a:latin typeface="Verdana"/>
                <a:cs typeface="Verdana"/>
              </a:rPr>
              <a:t>competition </a:t>
            </a:r>
            <a:r>
              <a:rPr sz="2750" spc="-95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42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2750" spc="165" dirty="0">
                <a:latin typeface="Verdana"/>
                <a:cs typeface="Verdana"/>
              </a:rPr>
              <a:t>H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125" dirty="0">
                <a:latin typeface="Verdana"/>
                <a:cs typeface="Verdana"/>
              </a:rPr>
              <a:t>w</a:t>
            </a:r>
            <a:r>
              <a:rPr sz="2750" spc="-5" dirty="0">
                <a:latin typeface="Verdana"/>
                <a:cs typeface="Verdana"/>
              </a:rPr>
              <a:t>e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100" dirty="0">
                <a:latin typeface="Verdana"/>
                <a:cs typeface="Verdana"/>
              </a:rPr>
              <a:t>r</a:t>
            </a:r>
            <a:r>
              <a:rPr sz="2750" spc="-420" dirty="0">
                <a:latin typeface="Verdana"/>
                <a:cs typeface="Verdana"/>
              </a:rPr>
              <a:t>,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55" dirty="0">
                <a:latin typeface="Verdana"/>
                <a:cs typeface="Verdana"/>
              </a:rPr>
              <a:t>o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5" dirty="0">
                <a:latin typeface="Verdana"/>
                <a:cs typeface="Verdana"/>
              </a:rPr>
              <a:t>pp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30" dirty="0">
                <a:latin typeface="Verdana"/>
                <a:cs typeface="Verdana"/>
              </a:rPr>
              <a:t>r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210" dirty="0">
                <a:latin typeface="Verdana"/>
                <a:cs typeface="Verdana"/>
              </a:rPr>
              <a:t>w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20" dirty="0">
                <a:latin typeface="Verdana"/>
                <a:cs typeface="Verdana"/>
              </a:rPr>
              <a:t>h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85" dirty="0">
                <a:latin typeface="Verdana"/>
                <a:cs typeface="Verdana"/>
              </a:rPr>
              <a:t>h 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nn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nh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65" dirty="0">
                <a:latin typeface="Verdana"/>
                <a:cs typeface="Verdana"/>
              </a:rPr>
              <a:t>r  </a:t>
            </a:r>
            <a:r>
              <a:rPr sz="2750" spc="40" dirty="0">
                <a:latin typeface="Verdana"/>
                <a:cs typeface="Verdana"/>
              </a:rPr>
              <a:t>engagement.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Identifying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these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factors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55" dirty="0">
                <a:latin typeface="Verdana"/>
                <a:cs typeface="Verdana"/>
              </a:rPr>
              <a:t>is </a:t>
            </a:r>
            <a:r>
              <a:rPr sz="2750" spc="-955" dirty="0"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75" dirty="0">
                <a:latin typeface="Verdana"/>
                <a:cs typeface="Verdana"/>
              </a:rPr>
              <a:t>r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c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nn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42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94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Challenges</a:t>
            </a:r>
            <a:r>
              <a:rPr spc="-295" dirty="0"/>
              <a:t> </a:t>
            </a:r>
            <a:r>
              <a:rPr spc="195" dirty="0"/>
              <a:t>and</a:t>
            </a:r>
            <a:r>
              <a:rPr spc="-285" dirty="0"/>
              <a:t> </a:t>
            </a:r>
            <a:r>
              <a:rPr spc="114" dirty="0"/>
              <a:t>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9655" y="4195791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54" y="36302"/>
            <a:ext cx="18305996" cy="10277005"/>
            <a:chOff x="1054" y="36302"/>
            <a:chExt cx="18305996" cy="10277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556" y="36302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242" y="4349267"/>
              <a:ext cx="1087285" cy="3438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7505" y="4351058"/>
              <a:ext cx="2326309" cy="3438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383780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420" dirty="0">
                <a:latin typeface="Verdana"/>
                <a:cs typeface="Verdana"/>
              </a:rPr>
              <a:t>,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5" dirty="0">
                <a:latin typeface="Verdana"/>
                <a:cs typeface="Verdana"/>
              </a:rPr>
              <a:t>r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35" dirty="0">
                <a:latin typeface="Verdana"/>
                <a:cs typeface="Verdana"/>
              </a:rPr>
              <a:t>f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15" dirty="0">
                <a:latin typeface="Verdana"/>
                <a:cs typeface="Verdana"/>
              </a:rPr>
              <a:t>e  </a:t>
            </a:r>
            <a:r>
              <a:rPr sz="2750" spc="-10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0" dirty="0">
                <a:latin typeface="Verdana"/>
                <a:cs typeface="Verdana"/>
              </a:rPr>
              <a:t>b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r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30" dirty="0">
                <a:latin typeface="Verdana"/>
                <a:cs typeface="Verdana"/>
              </a:rPr>
              <a:t>f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30" dirty="0">
                <a:latin typeface="Verdana"/>
                <a:cs typeface="Verdana"/>
              </a:rPr>
              <a:t>c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100" dirty="0">
                <a:latin typeface="Verdana"/>
                <a:cs typeface="Verdana"/>
              </a:rPr>
              <a:t>y 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165" dirty="0">
                <a:latin typeface="Verdana"/>
                <a:cs typeface="Verdana"/>
              </a:rPr>
              <a:t>y</a:t>
            </a:r>
            <a:r>
              <a:rPr sz="2750" spc="-45" dirty="0">
                <a:latin typeface="Verdana"/>
                <a:cs typeface="Verdana"/>
              </a:rPr>
              <a:t>z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50" dirty="0">
                <a:latin typeface="Verdana"/>
                <a:cs typeface="Verdana"/>
              </a:rPr>
              <a:t>ﬁ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420" dirty="0">
                <a:latin typeface="Verdana"/>
                <a:cs typeface="Verdana"/>
              </a:rPr>
              <a:t>.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85" dirty="0">
                <a:latin typeface="Verdana"/>
                <a:cs typeface="Verdana"/>
              </a:rPr>
              <a:t>B</a:t>
            </a:r>
            <a:r>
              <a:rPr sz="2750" spc="-100" dirty="0">
                <a:latin typeface="Verdana"/>
                <a:cs typeface="Verdana"/>
              </a:rPr>
              <a:t>y  </a:t>
            </a:r>
            <a:r>
              <a:rPr sz="2750" spc="25" dirty="0">
                <a:latin typeface="Verdana"/>
                <a:cs typeface="Verdana"/>
              </a:rPr>
              <a:t>addressing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5" dirty="0">
                <a:latin typeface="Verdana"/>
                <a:cs typeface="Verdana"/>
              </a:rPr>
              <a:t>challenges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80" dirty="0">
                <a:latin typeface="Verdana"/>
                <a:cs typeface="Verdana"/>
              </a:rPr>
              <a:t>and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capitalizing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on </a:t>
            </a:r>
            <a:r>
              <a:rPr sz="2750" spc="-950" dirty="0"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opportunities, </a:t>
            </a:r>
            <a:r>
              <a:rPr sz="2750" spc="55" dirty="0">
                <a:latin typeface="Verdana"/>
                <a:cs typeface="Verdana"/>
              </a:rPr>
              <a:t>the </a:t>
            </a:r>
            <a:r>
              <a:rPr sz="2750" spc="-30" dirty="0">
                <a:latin typeface="Verdana"/>
                <a:cs typeface="Verdana"/>
              </a:rPr>
              <a:t>store </a:t>
            </a:r>
            <a:r>
              <a:rPr sz="2750" spc="65" dirty="0">
                <a:latin typeface="Verdana"/>
                <a:cs typeface="Verdana"/>
              </a:rPr>
              <a:t>can enhance </a:t>
            </a:r>
            <a:r>
              <a:rPr sz="2750" spc="-30" dirty="0">
                <a:latin typeface="Verdana"/>
                <a:cs typeface="Verdana"/>
              </a:rPr>
              <a:t>its </a:t>
            </a:r>
            <a:r>
              <a:rPr sz="2750" spc="-25" dirty="0">
                <a:latin typeface="Verdana"/>
                <a:cs typeface="Verdana"/>
              </a:rPr>
              <a:t> 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k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15" dirty="0">
                <a:latin typeface="Verdana"/>
                <a:cs typeface="Verdana"/>
              </a:rPr>
              <a:t>e  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210" dirty="0">
                <a:latin typeface="Verdana"/>
                <a:cs typeface="Verdana"/>
              </a:rPr>
              <a:t>w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20" dirty="0">
                <a:latin typeface="Verdana"/>
                <a:cs typeface="Verdana"/>
              </a:rPr>
              <a:t>h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14" dirty="0">
                <a:latin typeface="Verdana"/>
                <a:cs typeface="Verdana"/>
              </a:rPr>
              <a:t>h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f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42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9798" y="1467701"/>
            <a:ext cx="7534909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55" dirty="0"/>
              <a:t>Conclusio</a:t>
            </a:r>
            <a:r>
              <a:rPr sz="4550" spc="65" dirty="0"/>
              <a:t>n</a:t>
            </a:r>
            <a:r>
              <a:rPr sz="4550" spc="-275" dirty="0"/>
              <a:t> </a:t>
            </a:r>
            <a:r>
              <a:rPr sz="4550" spc="195" dirty="0"/>
              <a:t>and</a:t>
            </a:r>
            <a:r>
              <a:rPr sz="4550" spc="-270" dirty="0"/>
              <a:t> </a:t>
            </a:r>
            <a:r>
              <a:rPr sz="4550" spc="140" dirty="0"/>
              <a:t>Future</a:t>
            </a:r>
            <a:r>
              <a:rPr sz="4550" spc="-270" dirty="0"/>
              <a:t> </a:t>
            </a:r>
            <a:r>
              <a:rPr sz="4550" spc="50" dirty="0"/>
              <a:t>Outlook</a:t>
            </a:r>
            <a:endParaRPr sz="4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1928" y="3492959"/>
            <a:ext cx="8264144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545" dirty="0" smtClean="0"/>
              <a:t>T</a:t>
            </a:r>
            <a:r>
              <a:rPr sz="9850" spc="535" dirty="0" smtClean="0"/>
              <a:t>h</a:t>
            </a:r>
            <a:r>
              <a:rPr sz="9850" spc="275" dirty="0" smtClean="0"/>
              <a:t>a</a:t>
            </a:r>
            <a:r>
              <a:rPr sz="9850" spc="515" dirty="0" smtClean="0"/>
              <a:t>n</a:t>
            </a:r>
            <a:r>
              <a:rPr sz="9850" spc="-80" dirty="0" smtClean="0"/>
              <a:t>k</a:t>
            </a:r>
            <a:r>
              <a:rPr sz="9850" spc="40" dirty="0" smtClean="0"/>
              <a:t>s</a:t>
            </a:r>
            <a:r>
              <a:rPr sz="9850" spc="-685" dirty="0"/>
              <a:t>!</a:t>
            </a:r>
            <a:endParaRPr sz="98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</TotalTime>
  <Words>279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Verdana</vt:lpstr>
      <vt:lpstr>Damask</vt:lpstr>
      <vt:lpstr>Global Superstore Performance:  Proﬁts and Sales Insights</vt:lpstr>
      <vt:lpstr>Introduction to Global Superstore</vt:lpstr>
      <vt:lpstr>Sales Performance Overview</vt:lpstr>
      <vt:lpstr>PowerPoint Presentation</vt:lpstr>
      <vt:lpstr>Customer Insights</vt:lpstr>
      <vt:lpstr>Challenges and Opportunities</vt:lpstr>
      <vt:lpstr>Conclusion and Future Outlook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 Performance:  Proﬁts and Sales Insights</dc:title>
  <dc:creator>Durga prasad</dc:creator>
  <cp:lastModifiedBy>Admin</cp:lastModifiedBy>
  <cp:revision>4</cp:revision>
  <dcterms:created xsi:type="dcterms:W3CDTF">2024-11-06T11:18:40Z</dcterms:created>
  <dcterms:modified xsi:type="dcterms:W3CDTF">2024-11-06T11:51:06Z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2024-11-06T00:00:00Z</vt:filetime>
  </property>
</Properties>
</file>