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7" r:id="rId8"/>
    <p:sldId id="268" r:id="rId9"/>
    <p:sldId id="271" r:id="rId10"/>
    <p:sldId id="269" r:id="rId11"/>
    <p:sldId id="270" r:id="rId12"/>
  </p:sldIdLst>
  <p:sldSz cx="12192000" cy="6858000"/>
  <p:notesSz cx="6858000" cy="9144000"/>
  <p:embeddedFontLst>
    <p:embeddedFont>
      <p:font typeface="Verdana" panose="020B0604030504040204" pitchFamily="34" charset="0"/>
      <p:regular r:id="rId14"/>
      <p:bold r:id="rId15"/>
      <p:italic r:id="rId16"/>
      <p:boldItalic r:id="rId17"/>
    </p:embeddedFont>
    <p:embeddedFont>
      <p:font typeface="Bookman Old Style" panose="02050604050505020204" pitchFamily="18" charset="0"/>
      <p:regular r:id="rId18"/>
      <p:bold r:id="rId19"/>
      <p:italic r:id="rId20"/>
      <p:boldItalic r:id="rId21"/>
    </p:embeddedFont>
    <p:embeddedFont>
      <p:font typeface="Playfair Display Medium"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8D4CCA-8D02-4238-8AEC-8B72810240F8}">
  <a:tblStyle styleId="{E28D4CCA-8D02-4238-8AEC-8B72810240F8}"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50825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45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002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808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c874e57c3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dc874e57c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942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857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929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c874e57c3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2dc874e57c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662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dc874e57c3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2dc874e57c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628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c874e57c3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2dc874e57c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190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969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8"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0" y="1069100"/>
            <a:ext cx="11467175" cy="1814700"/>
          </a:xfrm>
          <a:prstGeom prst="rect">
            <a:avLst/>
          </a:prstGeom>
          <a:noFill/>
          <a:ln>
            <a:noFill/>
          </a:ln>
        </p:spPr>
        <p:txBody>
          <a:bodyPr spcFirstLastPara="1" wrap="square" lIns="91425" tIns="45700" rIns="91425" bIns="45700" anchor="ctr" anchorCtr="0">
            <a:noAutofit/>
          </a:bodyPr>
          <a:lstStyle/>
          <a:p>
            <a:pPr algn="ctr"/>
            <a:r>
              <a:rPr lang="en-GB" sz="2400" dirty="0"/>
              <a:t>      </a:t>
            </a:r>
            <a:r>
              <a:rPr lang="en-GB" sz="2400" dirty="0" smtClean="0"/>
              <a:t>DATA </a:t>
            </a:r>
            <a:r>
              <a:rPr lang="en-GB" sz="2400" dirty="0"/>
              <a:t>VISUALIZATION </a:t>
            </a:r>
            <a:r>
              <a:rPr lang="en-GB" sz="2400" dirty="0" smtClean="0"/>
              <a:t>FOR </a:t>
            </a:r>
            <a:r>
              <a:rPr lang="en-US" sz="2400" dirty="0" smtClean="0"/>
              <a:t>LOAN APPROVAL PREDICTION DATASET</a:t>
            </a:r>
            <a:r>
              <a:rPr lang="en-US" sz="2400" dirty="0"/>
              <a:t/>
            </a:r>
            <a:br>
              <a:rPr lang="en-US" sz="2400" dirty="0"/>
            </a:br>
            <a:endParaRPr sz="2400" dirty="0"/>
          </a:p>
        </p:txBody>
      </p:sp>
      <p:sp>
        <p:nvSpPr>
          <p:cNvPr id="88" name="Google Shape;88;p13"/>
          <p:cNvSpPr txBox="1">
            <a:spLocks noGrp="1"/>
          </p:cNvSpPr>
          <p:nvPr>
            <p:ph type="subTitle" idx="1"/>
          </p:nvPr>
        </p:nvSpPr>
        <p:spPr>
          <a:xfrm>
            <a:off x="69425" y="2331500"/>
            <a:ext cx="12192000" cy="552300"/>
          </a:xfrm>
          <a:prstGeom prst="rect">
            <a:avLst/>
          </a:prstGeom>
          <a:noFill/>
          <a:ln>
            <a:noFill/>
          </a:ln>
        </p:spPr>
        <p:txBody>
          <a:bodyPr spcFirstLastPara="1" wrap="square" lIns="91425" tIns="45700" rIns="91425" bIns="45700" anchor="ctr" anchorCtr="0">
            <a:normAutofit fontScale="92500" lnSpcReduction="20000"/>
          </a:bodyPr>
          <a:lstStyle/>
          <a:p>
            <a:pPr marL="0" lvl="0" indent="0" algn="just" rtl="0">
              <a:lnSpc>
                <a:spcPct val="100000"/>
              </a:lnSpc>
              <a:spcBef>
                <a:spcPts val="0"/>
              </a:spcBef>
              <a:spcAft>
                <a:spcPts val="0"/>
              </a:spcAft>
              <a:buClr>
                <a:srgbClr val="17365D"/>
              </a:buClr>
              <a:buSzPct val="34870"/>
              <a:buNone/>
            </a:pPr>
            <a:r>
              <a:rPr lang="en-GB" sz="3800" dirty="0"/>
              <a:t>                                 </a:t>
            </a:r>
            <a:r>
              <a:rPr lang="en-GB" sz="2600" dirty="0" smtClean="0"/>
              <a:t>8ISE1</a:t>
            </a:r>
            <a:r>
              <a:rPr lang="en-GB" sz="3800" dirty="0" smtClean="0"/>
              <a:t>                    </a:t>
            </a:r>
            <a:endParaRPr sz="3800" dirty="0"/>
          </a:p>
          <a:p>
            <a:pPr marL="0" lvl="0" indent="0" algn="l" rtl="0">
              <a:lnSpc>
                <a:spcPct val="100000"/>
              </a:lnSpc>
              <a:spcBef>
                <a:spcPts val="400"/>
              </a:spcBef>
              <a:spcAft>
                <a:spcPts val="0"/>
              </a:spcAft>
              <a:buClr>
                <a:srgbClr val="17365D"/>
              </a:buClr>
              <a:buSzPct val="100000"/>
              <a:buNone/>
            </a:pPr>
            <a:endParaRPr dirty="0"/>
          </a:p>
        </p:txBody>
      </p:sp>
      <p:graphicFrame>
        <p:nvGraphicFramePr>
          <p:cNvPr id="89" name="Google Shape;89;p13"/>
          <p:cNvGraphicFramePr/>
          <p:nvPr>
            <p:extLst>
              <p:ext uri="{D42A27DB-BD31-4B8C-83A1-F6EECF244321}">
                <p14:modId xmlns:p14="http://schemas.microsoft.com/office/powerpoint/2010/main" val="3334258581"/>
              </p:ext>
            </p:extLst>
          </p:nvPr>
        </p:nvGraphicFramePr>
        <p:xfrm>
          <a:off x="630904" y="3274141"/>
          <a:ext cx="5418675" cy="2225100"/>
        </p:xfrm>
        <a:graphic>
          <a:graphicData uri="http://schemas.openxmlformats.org/drawingml/2006/table">
            <a:tbl>
              <a:tblPr firstRow="1" bandRow="1">
                <a:noFill/>
                <a:tableStyleId>{E28D4CCA-8D02-4238-8AEC-8B72810240F8}</a:tableStyleId>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20201ISB0019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dirty="0"/>
                        <a:t>          </a:t>
                      </a:r>
                      <a:r>
                        <a:rPr lang="en-GB" sz="1800" baseline="0" dirty="0" smtClean="0"/>
                        <a:t> </a:t>
                      </a:r>
                      <a:r>
                        <a:rPr lang="en-GB" sz="1800" baseline="0" dirty="0" err="1" smtClean="0"/>
                        <a:t>Siripuram</a:t>
                      </a:r>
                      <a:r>
                        <a:rPr lang="en-GB" sz="1800" baseline="0" dirty="0" smtClean="0"/>
                        <a:t> Rajesh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20201ISB0023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    </a:t>
                      </a:r>
                      <a:r>
                        <a:rPr lang="en-GB" sz="1800" u="none" strike="noStrike" cap="none" dirty="0" err="1" smtClean="0"/>
                        <a:t>Chethan</a:t>
                      </a:r>
                      <a:r>
                        <a:rPr lang="en-GB" sz="1800" u="none" strike="noStrike" cap="none" baseline="0" dirty="0" smtClean="0"/>
                        <a:t> Kumar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20201ISB0024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    </a:t>
                      </a:r>
                      <a:r>
                        <a:rPr lang="en-GB" sz="1800" u="none" strike="noStrike" cap="none" dirty="0" err="1" smtClean="0"/>
                        <a:t>Durga</a:t>
                      </a:r>
                      <a:r>
                        <a:rPr lang="en-GB" sz="1800" u="none" strike="noStrike" cap="none" baseline="0" dirty="0" smtClean="0"/>
                        <a:t> Prasad T</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54800" y="3274150"/>
            <a:ext cx="5514300" cy="24909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Ms. </a:t>
            </a:r>
            <a:r>
              <a:rPr lang="en-GB" sz="1700" b="1">
                <a:solidFill>
                  <a:srgbClr val="17365D"/>
                </a:solidFill>
                <a:latin typeface="Verdana"/>
                <a:ea typeface="Verdana"/>
                <a:cs typeface="Verdana"/>
                <a:sym typeface="Verdana"/>
              </a:rPr>
              <a:t>Poornima S </a:t>
            </a:r>
            <a:r>
              <a:rPr lang="en-GB"/>
              <a:t> </a:t>
            </a:r>
            <a:r>
              <a:rPr lang="en-GB" sz="1700" b="1">
                <a:solidFill>
                  <a:schemeClr val="dk2"/>
                </a:solidFill>
                <a:latin typeface="Verdana"/>
                <a:ea typeface="Verdana"/>
                <a:cs typeface="Verdana"/>
                <a:sym typeface="Verdana"/>
              </a:rPr>
              <a:t>Ast.</a:t>
            </a:r>
            <a:r>
              <a:rPr lang="en-GB" sz="1700" b="1" i="0" u="none" strike="noStrike" cap="none">
                <a:solidFill>
                  <a:srgbClr val="17365D"/>
                </a:solidFill>
                <a:latin typeface="Verdana"/>
                <a:ea typeface="Verdana"/>
                <a:cs typeface="Verdana"/>
                <a:sym typeface="Verdana"/>
              </a:rPr>
              <a:t>Professor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School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Presidency University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Verdana"/>
              <a:ea typeface="Verdana"/>
              <a:cs typeface="Verdana"/>
              <a:sym typeface="Verdana"/>
            </a:endParaRPr>
          </a:p>
        </p:txBody>
      </p:sp>
      <p:sp>
        <p:nvSpPr>
          <p:cNvPr id="91" name="Google Shape;91;p13"/>
          <p:cNvSpPr txBox="1"/>
          <p:nvPr/>
        </p:nvSpPr>
        <p:spPr>
          <a:xfrm>
            <a:off x="3971397" y="272564"/>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a:solidFill>
                  <a:schemeClr val="dk2"/>
                </a:solidFill>
                <a:latin typeface="Verdana"/>
                <a:ea typeface="Verdana"/>
                <a:cs typeface="Verdana"/>
                <a:sym typeface="Verdana"/>
              </a:rPr>
              <a:t>CSE 2026_DHV</a:t>
            </a:r>
            <a:endParaRPr sz="2000" b="1" i="0" u="none" strike="noStrike" cap="none">
              <a:solidFill>
                <a:schemeClr val="dk2"/>
              </a:solidFill>
              <a:latin typeface="Verdana"/>
              <a:ea typeface="Verdana"/>
              <a:cs typeface="Verdana"/>
              <a:sym typeface="Verdana"/>
            </a:endParaRPr>
          </a:p>
          <a:p>
            <a:pPr marL="0" marR="0" lvl="0" indent="0" algn="l" rtl="0">
              <a:lnSpc>
                <a:spcPct val="100000"/>
              </a:lnSpc>
              <a:spcBef>
                <a:spcPts val="310"/>
              </a:spcBef>
              <a:spcAft>
                <a:spcPts val="0"/>
              </a:spcAft>
              <a:buClr>
                <a:srgbClr val="17365D"/>
              </a:buClr>
              <a:buSzPct val="100000"/>
              <a:buFont typeface="Arial"/>
              <a:buNone/>
            </a:pPr>
            <a:r>
              <a:rPr lang="en-GB" sz="2000" b="1">
                <a:solidFill>
                  <a:srgbClr val="17365D"/>
                </a:solidFill>
                <a:latin typeface="Verdana"/>
                <a:ea typeface="Verdana"/>
                <a:cs typeface="Verdana"/>
                <a:sym typeface="Verdana"/>
              </a:rPr>
              <a:t>                  </a:t>
            </a:r>
            <a:r>
              <a:rPr lang="en-GB" sz="2000" b="1" i="0" u="none" strike="noStrike" cap="none">
                <a:solidFill>
                  <a:srgbClr val="17365D"/>
                </a:solidFill>
                <a:latin typeface="Verdana"/>
                <a:ea typeface="Verdana"/>
                <a:cs typeface="Verdana"/>
                <a:sym typeface="Verdana"/>
              </a:rPr>
              <a:t>Review-1</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Conclusion</a:t>
            </a:r>
            <a:endParaRPr/>
          </a:p>
        </p:txBody>
      </p:sp>
      <p:sp>
        <p:nvSpPr>
          <p:cNvPr id="173" name="Google Shape;173;p26"/>
          <p:cNvSpPr txBox="1">
            <a:spLocks noGrp="1"/>
          </p:cNvSpPr>
          <p:nvPr>
            <p:ph type="body" idx="1"/>
          </p:nvPr>
        </p:nvSpPr>
        <p:spPr>
          <a:xfrm>
            <a:off x="812800" y="952500"/>
            <a:ext cx="10617300" cy="4953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en-GB" sz="1700" dirty="0"/>
              <a:t>Data visualization techniques act as a bridge between </a:t>
            </a:r>
            <a:r>
              <a:rPr lang="en-GB" sz="1700" dirty="0" smtClean="0"/>
              <a:t>raw </a:t>
            </a:r>
            <a:r>
              <a:rPr lang="en-GB" sz="1700" dirty="0"/>
              <a:t>data and actionable insights. Here's how they effectively wrap up the analysis:</a:t>
            </a:r>
            <a:endParaRPr sz="1700" dirty="0"/>
          </a:p>
          <a:p>
            <a:pPr marL="0" lvl="0" indent="0" algn="l" rtl="0">
              <a:lnSpc>
                <a:spcPct val="115000"/>
              </a:lnSpc>
              <a:spcBef>
                <a:spcPts val="0"/>
              </a:spcBef>
              <a:spcAft>
                <a:spcPts val="0"/>
              </a:spcAft>
              <a:buClr>
                <a:schemeClr val="dk1"/>
              </a:buClr>
              <a:buSzPts val="1100"/>
              <a:buNone/>
            </a:pPr>
            <a:endParaRPr sz="1700" dirty="0"/>
          </a:p>
          <a:p>
            <a:pPr marL="0" lvl="0" indent="0">
              <a:lnSpc>
                <a:spcPct val="115000"/>
              </a:lnSpc>
              <a:spcBef>
                <a:spcPts val="0"/>
              </a:spcBef>
              <a:buSzPts val="1100"/>
              <a:buNone/>
            </a:pPr>
            <a:r>
              <a:rPr lang="en-US" sz="1800" dirty="0"/>
              <a:t>The implementation of machine learning techniques in loan approval prediction has shown significant promise in enhancing the decision-making process for financial institutions. Our analysis involved applying various classification algorithms, including logistic regression, decision trees, random forests, and gradient boosting, to a comprehensive dataset of loan applicants. The comparative evaluation revealed that gradient boosting outperformed other models in terms of predictive accuracy and robustness</a:t>
            </a:r>
            <a:r>
              <a:rPr lang="en-US" sz="1800" dirty="0" smtClean="0"/>
              <a:t>.</a:t>
            </a:r>
          </a:p>
          <a:p>
            <a:pPr marL="0" lvl="0" indent="0">
              <a:lnSpc>
                <a:spcPct val="115000"/>
              </a:lnSpc>
              <a:spcBef>
                <a:spcPts val="0"/>
              </a:spcBef>
              <a:buSzPts val="1100"/>
              <a:buNone/>
            </a:pPr>
            <a:endParaRPr lang="en-US" sz="1800" dirty="0"/>
          </a:p>
          <a:p>
            <a:pPr marL="0" lvl="0" indent="0">
              <a:lnSpc>
                <a:spcPct val="115000"/>
              </a:lnSpc>
              <a:spcBef>
                <a:spcPts val="0"/>
              </a:spcBef>
              <a:buSzPts val="1100"/>
              <a:buNone/>
            </a:pPr>
            <a:r>
              <a:rPr lang="en-US" sz="1800" dirty="0"/>
              <a:t>In conclusion, the adoption of machine learning for loan approval prediction represents a transformative approach for financial institutions. It enables more informed, data-driven decisions, ultimately leading to better risk management and more efficient credit allocation. This research provides a foundation for future developments in this area, with the potential to significantly impact the financial sector's operational paradigms.</a:t>
            </a:r>
            <a:r>
              <a:rPr lang="en-US" sz="1800" dirty="0" smtClean="0"/>
              <a:t> </a:t>
            </a:r>
            <a:endParaRPr sz="1700" dirty="0"/>
          </a:p>
          <a:p>
            <a:pPr marL="0" lvl="0" indent="0" algn="l" rtl="0">
              <a:lnSpc>
                <a:spcPct val="115000"/>
              </a:lnSpc>
              <a:spcBef>
                <a:spcPts val="0"/>
              </a:spcBef>
              <a:spcAft>
                <a:spcPts val="0"/>
              </a:spcAft>
              <a:buClr>
                <a:schemeClr val="dk1"/>
              </a:buClr>
              <a:buSzPts val="2400"/>
              <a:buNone/>
            </a:pPr>
            <a:endParaRPr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4400"/>
              <a:buNone/>
            </a:pPr>
            <a:endParaRPr sz="4400"/>
          </a:p>
          <a:p>
            <a:pPr marL="0" lvl="0" indent="0" algn="ctr" rtl="0">
              <a:lnSpc>
                <a:spcPct val="100000"/>
              </a:lnSpc>
              <a:spcBef>
                <a:spcPts val="880"/>
              </a:spcBef>
              <a:spcAft>
                <a:spcPts val="0"/>
              </a:spcAft>
              <a:buClr>
                <a:schemeClr val="dk1"/>
              </a:buClr>
              <a:buSzPts val="4400"/>
              <a:buNone/>
            </a:pPr>
            <a:endParaRPr sz="4400"/>
          </a:p>
          <a:p>
            <a:pPr marL="0" lvl="0" indent="0" algn="ctr" rtl="0">
              <a:lnSpc>
                <a:spcPct val="100000"/>
              </a:lnSpc>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Abstract</a:t>
            </a:r>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r>
              <a:rPr lang="en-GB" sz="1700" b="1" dirty="0"/>
              <a:t>This report explores the application of data visualization techniques to </a:t>
            </a:r>
            <a:r>
              <a:rPr lang="en-GB" sz="1700" b="1" dirty="0" smtClean="0"/>
              <a:t>the Loan Approval prediction Analysis </a:t>
            </a:r>
            <a:r>
              <a:rPr lang="en-GB" sz="1700" b="1" dirty="0"/>
              <a:t>dataset, aiming to transform </a:t>
            </a:r>
            <a:r>
              <a:rPr lang="en-GB" sz="1700" b="1" dirty="0" smtClean="0"/>
              <a:t>raw </a:t>
            </a:r>
            <a:r>
              <a:rPr lang="en-GB" sz="1700" b="1" dirty="0"/>
              <a:t>data into actionable insights. Utilizing Python's data manipulation and visualization libraries—Pandas and </a:t>
            </a:r>
            <a:r>
              <a:rPr lang="en-GB" sz="1700" b="1" dirty="0" err="1"/>
              <a:t>Matplotlib</a:t>
            </a:r>
            <a:r>
              <a:rPr lang="en-GB" sz="1700" b="1" dirty="0"/>
              <a:t>—we present a series of visualizations that highlight the </a:t>
            </a:r>
            <a:r>
              <a:rPr lang="en-GB" sz="1700" b="1" dirty="0" smtClean="0"/>
              <a:t>key data analysis of data. U</a:t>
            </a:r>
            <a:r>
              <a:rPr lang="en-US" sz="1700" b="1" dirty="0" err="1" smtClean="0"/>
              <a:t>tilizing</a:t>
            </a:r>
            <a:r>
              <a:rPr lang="en-US" sz="1700" b="1" dirty="0" smtClean="0"/>
              <a:t> </a:t>
            </a:r>
            <a:r>
              <a:rPr lang="en-US" sz="1700" b="1" dirty="0"/>
              <a:t>exploratory data analysis (EDA) techniques, we </a:t>
            </a:r>
            <a:r>
              <a:rPr lang="en-US" sz="1700" b="1" dirty="0" smtClean="0"/>
              <a:t>visualize </a:t>
            </a:r>
            <a:r>
              <a:rPr lang="en-US" sz="1700" b="1" dirty="0"/>
              <a:t>trends over time, identifying seasonal patterns and fluctuations across different </a:t>
            </a:r>
            <a:r>
              <a:rPr lang="en-US" sz="1700" b="1" dirty="0" smtClean="0"/>
              <a:t>categories. </a:t>
            </a:r>
            <a:r>
              <a:rPr lang="en-US" sz="1700" b="1" dirty="0" smtClean="0"/>
              <a:t>Loan </a:t>
            </a:r>
            <a:r>
              <a:rPr lang="en-US" sz="1700" b="1" dirty="0"/>
              <a:t>approval prediction is a critical task in the financial sector, enabling institutions to assess the creditworthiness of applicants and mitigate risks effectively. </a:t>
            </a:r>
            <a:endParaRPr lang="en-US" sz="1700" b="1" dirty="0" smtClean="0"/>
          </a:p>
          <a:p>
            <a:r>
              <a:rPr lang="en-US" sz="1700" b="1" dirty="0" smtClean="0"/>
              <a:t>This </a:t>
            </a:r>
            <a:r>
              <a:rPr lang="en-US" sz="1700" b="1" dirty="0"/>
              <a:t>study aims to develop a predictive model for loan approval using machine learning techniques. We employed a dataset consisting of various features such as applicant's income, credit history, employment status, loan amount, and property details. Our analysis involved data preprocessing, feature selection, and the application of multiple classification algorithms including logistic regression, decision trees, random forests, and gradient boosting. The models were evaluated using performance metrics such as accuracy, precision, recall, and the area under the ROC curve (AUC-ROC). </a:t>
            </a:r>
            <a:endParaRPr lang="en-US" sz="17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Introduction</a:t>
            </a:r>
            <a:endParaRPr/>
          </a:p>
        </p:txBody>
      </p:sp>
      <p:sp>
        <p:nvSpPr>
          <p:cNvPr id="103" name="Google Shape;103;p15"/>
          <p:cNvSpPr txBox="1">
            <a:spLocks noGrp="1"/>
          </p:cNvSpPr>
          <p:nvPr>
            <p:ph type="body" idx="1"/>
          </p:nvPr>
        </p:nvSpPr>
        <p:spPr>
          <a:xfrm>
            <a:off x="812800" y="1123337"/>
            <a:ext cx="10668000" cy="4953000"/>
          </a:xfrm>
          <a:prstGeom prst="rect">
            <a:avLst/>
          </a:prstGeom>
          <a:noFill/>
          <a:ln>
            <a:noFill/>
          </a:ln>
        </p:spPr>
        <p:txBody>
          <a:bodyPr spcFirstLastPara="1" wrap="square" lIns="91425" tIns="45700" rIns="91425" bIns="45700" anchor="t" anchorCtr="0">
            <a:noAutofit/>
          </a:bodyPr>
          <a:lstStyle/>
          <a:p>
            <a:pPr marL="0" lvl="0" indent="0" algn="just">
              <a:spcBef>
                <a:spcPts val="800"/>
              </a:spcBef>
              <a:buSzPts val="1100"/>
              <a:buNone/>
            </a:pPr>
            <a:r>
              <a:rPr lang="en-GB" sz="2200" dirty="0" smtClean="0">
                <a:latin typeface="Times New Roman" panose="02020603050405020304" pitchFamily="18" charset="0"/>
                <a:cs typeface="Times New Roman" panose="02020603050405020304" pitchFamily="18" charset="0"/>
              </a:rPr>
              <a:t>This </a:t>
            </a:r>
            <a:r>
              <a:rPr lang="en-GB" sz="2200" dirty="0">
                <a:latin typeface="Times New Roman" panose="02020603050405020304" pitchFamily="18" charset="0"/>
                <a:cs typeface="Times New Roman" panose="02020603050405020304" pitchFamily="18" charset="0"/>
              </a:rPr>
              <a:t>report provides a comprehensive analysis </a:t>
            </a:r>
            <a:r>
              <a:rPr lang="en-GB" sz="2200" dirty="0" smtClean="0">
                <a:latin typeface="Times New Roman" panose="02020603050405020304" pitchFamily="18" charset="0"/>
                <a:cs typeface="Times New Roman" panose="02020603050405020304" pitchFamily="18" charset="0"/>
              </a:rPr>
              <a:t>of Loan Approval Prediction Analysis </a:t>
            </a:r>
            <a:r>
              <a:rPr lang="en-GB" sz="2200" dirty="0">
                <a:latin typeface="Times New Roman" panose="02020603050405020304" pitchFamily="18" charset="0"/>
                <a:cs typeface="Times New Roman" panose="02020603050405020304" pitchFamily="18" charset="0"/>
              </a:rPr>
              <a:t>using data visualization techniques. By leveraging Python's data manipulation and visualization libraries—Pandas, </a:t>
            </a:r>
            <a:r>
              <a:rPr lang="en-GB" sz="2200" dirty="0" err="1">
                <a:latin typeface="Times New Roman" panose="02020603050405020304" pitchFamily="18" charset="0"/>
                <a:cs typeface="Times New Roman" panose="02020603050405020304" pitchFamily="18" charset="0"/>
              </a:rPr>
              <a:t>Matplotlib</a:t>
            </a:r>
            <a:r>
              <a:rPr lang="en-GB" sz="2200" dirty="0">
                <a:latin typeface="Times New Roman" panose="02020603050405020304" pitchFamily="18" charset="0"/>
                <a:cs typeface="Times New Roman" panose="02020603050405020304" pitchFamily="18" charset="0"/>
              </a:rPr>
              <a:t>, and </a:t>
            </a:r>
            <a:r>
              <a:rPr lang="en-GB" sz="2200" dirty="0" err="1" smtClean="0">
                <a:latin typeface="Times New Roman" panose="02020603050405020304" pitchFamily="18" charset="0"/>
                <a:cs typeface="Times New Roman" panose="02020603050405020304" pitchFamily="18" charset="0"/>
              </a:rPr>
              <a:t>Seaborn</a:t>
            </a:r>
            <a:r>
              <a:rPr lang="en-GB"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Machine </a:t>
            </a:r>
            <a:r>
              <a:rPr lang="en-US" sz="2200" dirty="0">
                <a:latin typeface="Times New Roman" panose="02020603050405020304" pitchFamily="18" charset="0"/>
                <a:cs typeface="Times New Roman" panose="02020603050405020304" pitchFamily="18" charset="0"/>
              </a:rPr>
              <a:t>learning offers robust solutions by leveraging historical data to identify patterns and predict outcomes, thus facilitating more informed and objective decision-making. </a:t>
            </a:r>
            <a:endParaRPr lang="en-US" sz="2200" dirty="0" smtClean="0">
              <a:latin typeface="Times New Roman" panose="02020603050405020304" pitchFamily="18" charset="0"/>
              <a:cs typeface="Times New Roman" panose="02020603050405020304" pitchFamily="18" charset="0"/>
            </a:endParaRPr>
          </a:p>
          <a:p>
            <a:pPr marL="0" lvl="0" indent="0" algn="just">
              <a:spcBef>
                <a:spcPts val="800"/>
              </a:spcBef>
              <a:buSzPts val="1100"/>
              <a:buNone/>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the context of loan approvals, predictive models can evaluate an applicant's creditworthiness by analyzing various features such as income levels, credit history, employment status, loan amount, and property details. </a:t>
            </a:r>
            <a:endParaRPr lang="en-US" sz="2200" dirty="0" smtClean="0">
              <a:latin typeface="Times New Roman" panose="02020603050405020304" pitchFamily="18" charset="0"/>
              <a:cs typeface="Times New Roman" panose="02020603050405020304" pitchFamily="18" charset="0"/>
            </a:endParaRPr>
          </a:p>
          <a:p>
            <a:pPr marL="0" lvl="0" indent="0" algn="just">
              <a:spcBef>
                <a:spcPts val="800"/>
              </a:spcBef>
              <a:buSzPts val="1100"/>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findings from this research are expected to provide valuable insights into the application of machine learning in the financial sector, offering a blueprint for enhancing loan approval processes</a:t>
            </a:r>
            <a:r>
              <a:rPr lang="en-US" sz="2200" dirty="0" smtClean="0">
                <a:latin typeface="Times New Roman" panose="02020603050405020304" pitchFamily="18" charset="0"/>
                <a:cs typeface="Times New Roman" panose="02020603050405020304" pitchFamily="18" charset="0"/>
              </a:rPr>
              <a:t>.</a:t>
            </a:r>
          </a:p>
          <a:p>
            <a:pPr marL="0" lvl="0" indent="0" algn="just">
              <a:spcBef>
                <a:spcPts val="800"/>
              </a:spcBef>
              <a:buSzPts val="1100"/>
              <a:buNone/>
            </a:pPr>
            <a:endParaRPr lang="en-US" sz="2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GB"/>
              <a:t>Libraries</a:t>
            </a:r>
            <a:endParaRPr/>
          </a:p>
        </p:txBody>
      </p:sp>
      <p:sp>
        <p:nvSpPr>
          <p:cNvPr id="109" name="Google Shape;109;p16"/>
          <p:cNvSpPr txBox="1"/>
          <p:nvPr/>
        </p:nvSpPr>
        <p:spPr>
          <a:xfrm>
            <a:off x="717755" y="1620700"/>
            <a:ext cx="11125370" cy="315467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200" dirty="0">
                <a:latin typeface="Times New Roman" panose="02020603050405020304" pitchFamily="18" charset="0"/>
                <a:ea typeface="Verdana"/>
                <a:cs typeface="Times New Roman" panose="02020603050405020304" pitchFamily="18" charset="0"/>
                <a:sym typeface="Verdana"/>
              </a:rPr>
              <a:t>pandas (</a:t>
            </a:r>
            <a:r>
              <a:rPr lang="en-GB" sz="2200" dirty="0" err="1">
                <a:latin typeface="Times New Roman" panose="02020603050405020304" pitchFamily="18" charset="0"/>
                <a:ea typeface="Verdana"/>
                <a:cs typeface="Times New Roman" panose="02020603050405020304" pitchFamily="18" charset="0"/>
                <a:sym typeface="Verdana"/>
              </a:rPr>
              <a:t>pd</a:t>
            </a:r>
            <a:r>
              <a:rPr lang="en-GB" sz="2200" dirty="0">
                <a:latin typeface="Times New Roman" panose="02020603050405020304" pitchFamily="18" charset="0"/>
                <a:ea typeface="Verdana"/>
                <a:cs typeface="Times New Roman" panose="02020603050405020304" pitchFamily="18" charset="0"/>
                <a:sym typeface="Verdana"/>
              </a:rPr>
              <a:t>): Powerful tool for working with data tables, like </a:t>
            </a:r>
            <a:r>
              <a:rPr lang="en-GB" sz="2200" dirty="0" smtClean="0">
                <a:latin typeface="Times New Roman" panose="02020603050405020304" pitchFamily="18" charset="0"/>
                <a:ea typeface="Verdana"/>
                <a:cs typeface="Times New Roman" panose="02020603050405020304" pitchFamily="18" charset="0"/>
                <a:sym typeface="Verdana"/>
              </a:rPr>
              <a:t>spreadsheets. </a:t>
            </a:r>
            <a:r>
              <a:rPr lang="en-GB" sz="2200" dirty="0">
                <a:latin typeface="Times New Roman" panose="02020603050405020304" pitchFamily="18" charset="0"/>
                <a:ea typeface="Verdana"/>
                <a:cs typeface="Times New Roman" panose="02020603050405020304" pitchFamily="18" charset="0"/>
                <a:sym typeface="Verdana"/>
              </a:rPr>
              <a:t>You can </a:t>
            </a:r>
            <a:r>
              <a:rPr lang="en-GB" sz="2200" dirty="0" err="1">
                <a:latin typeface="Times New Roman" panose="02020603050405020304" pitchFamily="18" charset="0"/>
                <a:ea typeface="Verdana"/>
                <a:cs typeface="Times New Roman" panose="02020603050405020304" pitchFamily="18" charset="0"/>
                <a:sym typeface="Verdana"/>
              </a:rPr>
              <a:t>analyze</a:t>
            </a:r>
            <a:r>
              <a:rPr lang="en-GB" sz="2200" dirty="0">
                <a:latin typeface="Times New Roman" panose="02020603050405020304" pitchFamily="18" charset="0"/>
                <a:ea typeface="Verdana"/>
                <a:cs typeface="Times New Roman" panose="02020603050405020304" pitchFamily="18" charset="0"/>
                <a:sym typeface="Verdana"/>
              </a:rPr>
              <a:t>, clean, and manipulate data easily.</a:t>
            </a: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GB" sz="2200" dirty="0" err="1">
                <a:latin typeface="Times New Roman" panose="02020603050405020304" pitchFamily="18" charset="0"/>
                <a:ea typeface="Verdana"/>
                <a:cs typeface="Times New Roman" panose="02020603050405020304" pitchFamily="18" charset="0"/>
                <a:sym typeface="Verdana"/>
              </a:rPr>
              <a:t>matplotlib.pyplot</a:t>
            </a:r>
            <a:r>
              <a:rPr lang="en-GB" sz="2200" dirty="0">
                <a:latin typeface="Times New Roman" panose="02020603050405020304" pitchFamily="18" charset="0"/>
                <a:ea typeface="Verdana"/>
                <a:cs typeface="Times New Roman" panose="02020603050405020304" pitchFamily="18" charset="0"/>
                <a:sym typeface="Verdana"/>
              </a:rPr>
              <a:t> (</a:t>
            </a:r>
            <a:r>
              <a:rPr lang="en-GB" sz="2200" dirty="0" err="1">
                <a:latin typeface="Times New Roman" panose="02020603050405020304" pitchFamily="18" charset="0"/>
                <a:ea typeface="Verdana"/>
                <a:cs typeface="Times New Roman" panose="02020603050405020304" pitchFamily="18" charset="0"/>
                <a:sym typeface="Verdana"/>
              </a:rPr>
              <a:t>plt</a:t>
            </a:r>
            <a:r>
              <a:rPr lang="en-GB" sz="2200" dirty="0">
                <a:latin typeface="Times New Roman" panose="02020603050405020304" pitchFamily="18" charset="0"/>
                <a:ea typeface="Verdana"/>
                <a:cs typeface="Times New Roman" panose="02020603050405020304" pitchFamily="18" charset="0"/>
                <a:sym typeface="Verdana"/>
              </a:rPr>
              <a:t>):  Lets you create charts and graphs to visualize your data. Think </a:t>
            </a:r>
            <a:r>
              <a:rPr lang="en-GB" sz="2200" dirty="0" err="1">
                <a:latin typeface="Times New Roman" panose="02020603050405020304" pitchFamily="18" charset="0"/>
                <a:ea typeface="Verdana"/>
                <a:cs typeface="Times New Roman" panose="02020603050405020304" pitchFamily="18" charset="0"/>
                <a:sym typeface="Verdana"/>
              </a:rPr>
              <a:t>colorful</a:t>
            </a:r>
            <a:r>
              <a:rPr lang="en-GB" sz="2200" dirty="0">
                <a:latin typeface="Times New Roman" panose="02020603050405020304" pitchFamily="18" charset="0"/>
                <a:ea typeface="Verdana"/>
                <a:cs typeface="Times New Roman" panose="02020603050405020304" pitchFamily="18" charset="0"/>
                <a:sym typeface="Verdana"/>
              </a:rPr>
              <a:t> pictures that tell stories from numbers.</a:t>
            </a: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GB" sz="2200" dirty="0" err="1">
                <a:latin typeface="Times New Roman" panose="02020603050405020304" pitchFamily="18" charset="0"/>
                <a:ea typeface="Verdana"/>
                <a:cs typeface="Times New Roman" panose="02020603050405020304" pitchFamily="18" charset="0"/>
                <a:sym typeface="Verdana"/>
              </a:rPr>
              <a:t>seaborn</a:t>
            </a:r>
            <a:r>
              <a:rPr lang="en-GB" sz="2200" dirty="0">
                <a:latin typeface="Times New Roman" panose="02020603050405020304" pitchFamily="18" charset="0"/>
                <a:ea typeface="Verdana"/>
                <a:cs typeface="Times New Roman" panose="02020603050405020304" pitchFamily="18" charset="0"/>
                <a:sym typeface="Verdana"/>
              </a:rPr>
              <a:t> (</a:t>
            </a:r>
            <a:r>
              <a:rPr lang="en-GB" sz="2200" dirty="0" err="1">
                <a:latin typeface="Times New Roman" panose="02020603050405020304" pitchFamily="18" charset="0"/>
                <a:ea typeface="Verdana"/>
                <a:cs typeface="Times New Roman" panose="02020603050405020304" pitchFamily="18" charset="0"/>
                <a:sym typeface="Verdana"/>
              </a:rPr>
              <a:t>sns</a:t>
            </a:r>
            <a:r>
              <a:rPr lang="en-GB" sz="2200" dirty="0">
                <a:latin typeface="Times New Roman" panose="02020603050405020304" pitchFamily="18" charset="0"/>
                <a:ea typeface="Verdana"/>
                <a:cs typeface="Times New Roman" panose="02020603050405020304" pitchFamily="18" charset="0"/>
                <a:sym typeface="Verdana"/>
              </a:rPr>
              <a:t>): Built on top of </a:t>
            </a:r>
            <a:r>
              <a:rPr lang="en-GB" sz="2200" dirty="0" err="1">
                <a:latin typeface="Times New Roman" panose="02020603050405020304" pitchFamily="18" charset="0"/>
                <a:ea typeface="Verdana"/>
                <a:cs typeface="Times New Roman" panose="02020603050405020304" pitchFamily="18" charset="0"/>
                <a:sym typeface="Verdana"/>
              </a:rPr>
              <a:t>matplotlib</a:t>
            </a:r>
            <a:r>
              <a:rPr lang="en-GB" sz="2200" dirty="0">
                <a:latin typeface="Times New Roman" panose="02020603050405020304" pitchFamily="18" charset="0"/>
                <a:ea typeface="Verdana"/>
                <a:cs typeface="Times New Roman" panose="02020603050405020304" pitchFamily="18" charset="0"/>
                <a:sym typeface="Verdana"/>
              </a:rPr>
              <a:t>, </a:t>
            </a:r>
            <a:r>
              <a:rPr lang="en-GB" sz="2200" dirty="0" err="1">
                <a:latin typeface="Times New Roman" panose="02020603050405020304" pitchFamily="18" charset="0"/>
                <a:ea typeface="Verdana"/>
                <a:cs typeface="Times New Roman" panose="02020603050405020304" pitchFamily="18" charset="0"/>
                <a:sym typeface="Verdana"/>
              </a:rPr>
              <a:t>seaborn</a:t>
            </a:r>
            <a:r>
              <a:rPr lang="en-GB" sz="2200" dirty="0">
                <a:latin typeface="Times New Roman" panose="02020603050405020304" pitchFamily="18" charset="0"/>
                <a:ea typeface="Verdana"/>
                <a:cs typeface="Times New Roman" panose="02020603050405020304" pitchFamily="18" charset="0"/>
                <a:sym typeface="Verdana"/>
              </a:rPr>
              <a:t> makes creating attractive and informative visualizations even easier. It's like having a designer for your data charts.</a:t>
            </a: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700" dirty="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GB" sz="2400" b="0">
                <a:solidFill>
                  <a:schemeClr val="dk1"/>
                </a:solidFill>
                <a:latin typeface="Playfair Display Medium"/>
                <a:ea typeface="Playfair Display Medium"/>
                <a:cs typeface="Playfair Display Medium"/>
                <a:sym typeface="Playfair Display Medium"/>
              </a:rPr>
              <a:t>Advantages of existing methods:</a:t>
            </a:r>
            <a:endParaRPr/>
          </a:p>
        </p:txBody>
      </p:sp>
      <p:sp>
        <p:nvSpPr>
          <p:cNvPr id="115" name="Google Shape;115;p17"/>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Enhanced Understanding: Visualizations convert complex data into understandable graphics, making it easier for viewers to grasp insights and trends.</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Better Decision-Making: By presenting data in a visually compelling way, these techniques aid stakeholders in making informed decisions based on clear evidence.</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Engagement: Visualizations are more engaging than raw data, capturing the audience's attention and facilitating deeper exploration of the data.</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Communication: They improve communication of findings, making it easier to share and explain results with diverse audiences, including those without technical backgrounds.</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r>
              <a:rPr lang="en-GB" sz="1800" dirty="0">
                <a:latin typeface="Times New Roman" panose="02020603050405020304" pitchFamily="18" charset="0"/>
                <a:cs typeface="Times New Roman" panose="02020603050405020304" pitchFamily="18" charset="0"/>
              </a:rPr>
              <a:t>User-Friendly: Data visualizations are often more accessible to a wider audience, including those without advanced analytical skills. They allow non-experts to understand complex datasets through intuitive graphics.</a:t>
            </a: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r>
              <a:rPr lang="en-GB" sz="1800" dirty="0">
                <a:latin typeface="Times New Roman" panose="02020603050405020304" pitchFamily="18" charset="0"/>
                <a:cs typeface="Times New Roman" panose="02020603050405020304" pitchFamily="18" charset="0"/>
              </a:rPr>
              <a:t>Interactivity: Many visualization tools offer interactive elements, such as zooming, filtering, and clicking to reveal more details. This interactivity makes data exploration more engaging and informative.</a:t>
            </a: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endParaRPr sz="1800" dirty="0"/>
          </a:p>
          <a:p>
            <a:pPr marL="0" lvl="0" indent="0" algn="l" rtl="0">
              <a:lnSpc>
                <a:spcPct val="115000"/>
              </a:lnSpc>
              <a:spcBef>
                <a:spcPts val="0"/>
              </a:spcBef>
              <a:spcAft>
                <a:spcPts val="0"/>
              </a:spcAft>
              <a:buClr>
                <a:schemeClr val="dk1"/>
              </a:buClr>
              <a:buSzPct val="61110"/>
              <a:buFont typeface="Arial"/>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Proposed Method cont.</a:t>
            </a:r>
            <a:endParaRPr/>
          </a:p>
        </p:txBody>
      </p:sp>
      <p:sp>
        <p:nvSpPr>
          <p:cNvPr id="133" name="Google Shape;133;p20"/>
          <p:cNvSpPr txBox="1">
            <a:spLocks noGrp="1"/>
          </p:cNvSpPr>
          <p:nvPr>
            <p:ph type="body" idx="1"/>
          </p:nvPr>
        </p:nvSpPr>
        <p:spPr>
          <a:xfrm>
            <a:off x="812800" y="1050775"/>
            <a:ext cx="10668000" cy="50331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Clr>
                <a:schemeClr val="dk1"/>
              </a:buClr>
              <a:buSzPts val="1100"/>
              <a:buFont typeface="Arial"/>
              <a:buNone/>
            </a:pPr>
            <a:endParaRPr sz="1700" dirty="0"/>
          </a:p>
          <a:p>
            <a:pPr marL="457200" lvl="0" indent="0" algn="l" rtl="0">
              <a:lnSpc>
                <a:spcPct val="115000"/>
              </a:lnSpc>
              <a:spcBef>
                <a:spcPts val="0"/>
              </a:spcBef>
              <a:spcAft>
                <a:spcPts val="0"/>
              </a:spcAft>
              <a:buClr>
                <a:schemeClr val="dk1"/>
              </a:buClr>
              <a:buSzPts val="1100"/>
              <a:buFont typeface="Arial"/>
              <a:buNone/>
            </a:pPr>
            <a:r>
              <a:rPr lang="en-GB" sz="2200" dirty="0" smtClean="0">
                <a:latin typeface="Times New Roman" panose="02020603050405020304" pitchFamily="18" charset="0"/>
                <a:cs typeface="Times New Roman" panose="02020603050405020304" pitchFamily="18" charset="0"/>
              </a:rPr>
              <a:t>Tools </a:t>
            </a:r>
            <a:r>
              <a:rPr lang="en-GB" sz="2200" dirty="0">
                <a:latin typeface="Times New Roman" panose="02020603050405020304" pitchFamily="18" charset="0"/>
                <a:cs typeface="Times New Roman" panose="02020603050405020304" pitchFamily="18" charset="0"/>
              </a:rPr>
              <a:t>and Libraries:</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Utilized Pandas for data manipulation.</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Employed </a:t>
            </a:r>
            <a:r>
              <a:rPr lang="en-GB" sz="2200" dirty="0" err="1">
                <a:latin typeface="Times New Roman" panose="02020603050405020304" pitchFamily="18" charset="0"/>
                <a:cs typeface="Times New Roman" panose="02020603050405020304" pitchFamily="18" charset="0"/>
              </a:rPr>
              <a:t>Matplotlib</a:t>
            </a:r>
            <a:r>
              <a:rPr lang="en-GB" sz="2200" dirty="0">
                <a:latin typeface="Times New Roman" panose="02020603050405020304" pitchFamily="18" charset="0"/>
                <a:cs typeface="Times New Roman" panose="02020603050405020304" pitchFamily="18" charset="0"/>
              </a:rPr>
              <a:t> and </a:t>
            </a:r>
            <a:r>
              <a:rPr lang="en-GB" sz="2200" dirty="0" err="1">
                <a:latin typeface="Times New Roman" panose="02020603050405020304" pitchFamily="18" charset="0"/>
                <a:cs typeface="Times New Roman" panose="02020603050405020304" pitchFamily="18" charset="0"/>
              </a:rPr>
              <a:t>Seaborn</a:t>
            </a:r>
            <a:r>
              <a:rPr lang="en-GB" sz="2200" dirty="0">
                <a:latin typeface="Times New Roman" panose="02020603050405020304" pitchFamily="18" charset="0"/>
                <a:cs typeface="Times New Roman" panose="02020603050405020304" pitchFamily="18" charset="0"/>
              </a:rPr>
              <a:t> for creating visualizations.</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Objective:</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Provided clear, insightful visualizations to understand trends, make comparisons, and visualize the pandemic's impact, aiding in informed decision-making.</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body" idx="1"/>
          </p:nvPr>
        </p:nvSpPr>
        <p:spPr>
          <a:xfrm>
            <a:off x="812800" y="1143000"/>
            <a:ext cx="5519174" cy="457937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endParaRPr sz="2000" dirty="0"/>
          </a:p>
        </p:txBody>
      </p:sp>
      <p:sp>
        <p:nvSpPr>
          <p:cNvPr id="157" name="Google Shape;157;p24"/>
          <p:cNvSpPr txBox="1">
            <a:spLocks noGrp="1"/>
          </p:cNvSpPr>
          <p:nvPr>
            <p:ph type="title"/>
          </p:nvPr>
        </p:nvSpPr>
        <p:spPr>
          <a:xfrm>
            <a:off x="7366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Result</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045218"/>
            <a:ext cx="5312697" cy="47749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090" y="1142999"/>
            <a:ext cx="4709652" cy="4677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body" idx="1"/>
          </p:nvPr>
        </p:nvSpPr>
        <p:spPr>
          <a:xfrm>
            <a:off x="812800" y="1143000"/>
            <a:ext cx="5627329" cy="495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endParaRPr sz="2000" dirty="0"/>
          </a:p>
        </p:txBody>
      </p:sp>
      <p:sp>
        <p:nvSpPr>
          <p:cNvPr id="165" name="Google Shape;165;p25"/>
          <p:cNvSpPr txBox="1">
            <a:spLocks noGrp="1"/>
          </p:cNvSpPr>
          <p:nvPr>
            <p:ph type="title"/>
          </p:nvPr>
        </p:nvSpPr>
        <p:spPr>
          <a:xfrm>
            <a:off x="7366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Result</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189398"/>
            <a:ext cx="5489394" cy="477805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426" y="1258529"/>
            <a:ext cx="5122606" cy="45818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7754" y="275302"/>
            <a:ext cx="4296697" cy="523220"/>
          </a:xfrm>
          <a:prstGeom prst="rect">
            <a:avLst/>
          </a:prstGeom>
          <a:noFill/>
        </p:spPr>
        <p:txBody>
          <a:bodyPr wrap="square" rtlCol="0">
            <a:spAutoFit/>
          </a:bodyPr>
          <a:lstStyle/>
          <a:p>
            <a:r>
              <a:rPr lang="en-GB" sz="2800" b="1" dirty="0" smtClean="0">
                <a:solidFill>
                  <a:schemeClr val="bg2">
                    <a:lumMod val="50000"/>
                  </a:schemeClr>
                </a:solidFill>
                <a:latin typeface="Verdana" panose="020B0604030504040204" pitchFamily="34" charset="0"/>
                <a:ea typeface="Verdana" panose="020B0604030504040204" pitchFamily="34" charset="0"/>
                <a:cs typeface="Times New Roman" panose="02020603050405020304" pitchFamily="18" charset="0"/>
              </a:rPr>
              <a:t>Result</a:t>
            </a:r>
            <a:endParaRPr lang="en-US" sz="2800" b="1" dirty="0">
              <a:solidFill>
                <a:schemeClr val="bg2">
                  <a:lumMod val="50000"/>
                </a:schemeClr>
              </a:solidFill>
              <a:latin typeface="Verdana" panose="020B0604030504040204" pitchFamily="34" charset="0"/>
              <a:ea typeface="Verdan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3" y="1275932"/>
            <a:ext cx="5250427" cy="451526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17" y="1498409"/>
            <a:ext cx="5175467" cy="3634030"/>
          </a:xfrm>
          <a:prstGeom prst="rect">
            <a:avLst/>
          </a:prstGeom>
        </p:spPr>
      </p:pic>
    </p:spTree>
    <p:extLst>
      <p:ext uri="{BB962C8B-B14F-4D97-AF65-F5344CB8AC3E}">
        <p14:creationId xmlns:p14="http://schemas.microsoft.com/office/powerpoint/2010/main" val="95369744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817</Words>
  <Application>Microsoft Office PowerPoint</Application>
  <PresentationFormat>Widescreen</PresentationFormat>
  <Paragraphs>62</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Verdana</vt:lpstr>
      <vt:lpstr>Bookman Old Style</vt:lpstr>
      <vt:lpstr>Times New Roman</vt:lpstr>
      <vt:lpstr>Arial</vt:lpstr>
      <vt:lpstr>Playfair Display Medium</vt:lpstr>
      <vt:lpstr>Bioinformatics</vt:lpstr>
      <vt:lpstr>      DATA VISUALIZATION FOR LOAN APPROVAL PREDICTION DATASET </vt:lpstr>
      <vt:lpstr>Abstract</vt:lpstr>
      <vt:lpstr>Introduction</vt:lpstr>
      <vt:lpstr>Libraries</vt:lpstr>
      <vt:lpstr>Advantages of existing methods:</vt:lpstr>
      <vt:lpstr>Proposed Method cont.</vt:lpstr>
      <vt:lpstr>Result</vt:lpstr>
      <vt:lpstr>Result</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COVID DATASET</dc:title>
  <dc:creator>Administrator</dc:creator>
  <cp:lastModifiedBy>Microsoft account</cp:lastModifiedBy>
  <cp:revision>14</cp:revision>
  <dcterms:modified xsi:type="dcterms:W3CDTF">2024-05-21T06:35:28Z</dcterms:modified>
</cp:coreProperties>
</file>