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9"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1/29/2020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1/29/2020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1/29/2020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1/29/2020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1/29/2020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angalore#cite_note-India_Today-21" TargetMode="External"/><Relationship Id="rId2" Type="http://schemas.openxmlformats.org/officeDocument/2006/relationships/hyperlink" Target="https://en.wikipedia.org/wiki/Bangalore#cite_note-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mitabhajoy/bengaluru-house-price-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F0-6813-474B-A140-645A8F7E737F}"/>
              </a:ext>
            </a:extLst>
          </p:cNvPr>
          <p:cNvSpPr>
            <a:spLocks noGrp="1"/>
          </p:cNvSpPr>
          <p:nvPr>
            <p:ph type="ctrTitle"/>
          </p:nvPr>
        </p:nvSpPr>
        <p:spPr/>
        <p:txBody>
          <a:bodyPr/>
          <a:lstStyle/>
          <a:p>
            <a:r>
              <a:rPr lang="en-US" sz="4000" dirty="0"/>
              <a:t>Rental Analysis of Bangalore City Using Various Parameters</a:t>
            </a:r>
          </a:p>
        </p:txBody>
      </p:sp>
      <p:sp>
        <p:nvSpPr>
          <p:cNvPr id="3" name="Subtitle 2">
            <a:extLst>
              <a:ext uri="{FF2B5EF4-FFF2-40B4-BE49-F238E27FC236}">
                <a16:creationId xmlns:a16="http://schemas.microsoft.com/office/drawing/2014/main" id="{C230F587-1A03-4EAD-836D-1F6F1337DBB7}"/>
              </a:ext>
            </a:extLst>
          </p:cNvPr>
          <p:cNvSpPr>
            <a:spLocks noGrp="1"/>
          </p:cNvSpPr>
          <p:nvPr>
            <p:ph type="subTitle" idx="1"/>
          </p:nvPr>
        </p:nvSpPr>
        <p:spPr/>
        <p:txBody>
          <a:bodyPr/>
          <a:lstStyle/>
          <a:p>
            <a:r>
              <a:rPr lang="en-US" dirty="0"/>
              <a:t>Devineni </a:t>
            </a:r>
            <a:r>
              <a:rPr lang="en-US" dirty="0" err="1"/>
              <a:t>Megha</a:t>
            </a:r>
            <a:r>
              <a:rPr lang="en-US" dirty="0"/>
              <a:t> Sri Satya Sai</a:t>
            </a:r>
          </a:p>
        </p:txBody>
      </p:sp>
    </p:spTree>
    <p:extLst>
      <p:ext uri="{BB962C8B-B14F-4D97-AF65-F5344CB8AC3E}">
        <p14:creationId xmlns:p14="http://schemas.microsoft.com/office/powerpoint/2010/main" val="33170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4065B6-5539-464A-B0B2-4726CB1C566E}"/>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8758" t="35745" r="2025" b="20670"/>
          <a:stretch/>
        </p:blipFill>
        <p:spPr bwMode="auto">
          <a:xfrm>
            <a:off x="2722372" y="1462881"/>
            <a:ext cx="6290055" cy="39322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242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983-2287-4FB6-92CA-51CEA4062F34}"/>
              </a:ext>
            </a:extLst>
          </p:cNvPr>
          <p:cNvSpPr>
            <a:spLocks noGrp="1"/>
          </p:cNvSpPr>
          <p:nvPr>
            <p:ph type="title"/>
          </p:nvPr>
        </p:nvSpPr>
        <p:spPr>
          <a:xfrm>
            <a:off x="1066800" y="642594"/>
            <a:ext cx="10058400" cy="794320"/>
          </a:xfrm>
        </p:spPr>
        <p:txBody>
          <a:bodyPr>
            <a:normAutofit fontScale="90000"/>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491C4C50-68AE-46DF-873E-B787FE8AA2CC}"/>
              </a:ext>
            </a:extLst>
          </p:cNvPr>
          <p:cNvSpPr>
            <a:spLocks noGrp="1"/>
          </p:cNvSpPr>
          <p:nvPr>
            <p:ph idx="1"/>
          </p:nvPr>
        </p:nvSpPr>
        <p:spPr>
          <a:xfrm>
            <a:off x="930729" y="1322614"/>
            <a:ext cx="10194471" cy="4712426"/>
          </a:xfrm>
        </p:spPr>
        <p:txBody>
          <a:bodyPr>
            <a:normAutofit lnSpcReduction="10000"/>
          </a:bodyPr>
          <a:lstStyle/>
          <a:p>
            <a:r>
              <a:rPr lang="en-US" dirty="0"/>
              <a:t>Bangalore is a megacity and the third-most populous city and fifth-most populous urban agglomeration in India. Bengaluru is sometimes referred to as the "Silicon Valley of India" (or "IT capital of India") because of its role as the nation's leading information technology (IT) exporter. Indian technological organizations ISRO, Infosys, Wipro and HAL are headquartered in the city. A demographically diverse city, Bangalore is the second fastest-growing major metropolis in India.</a:t>
            </a:r>
            <a:r>
              <a:rPr lang="en-US" baseline="30000" dirty="0">
                <a:hlinkClick r:id="rId2"/>
              </a:rPr>
              <a:t>[20]</a:t>
            </a:r>
            <a:r>
              <a:rPr lang="en-US" dirty="0"/>
              <a:t> Bengaluru has one of the most highly educated workforces in the world.</a:t>
            </a:r>
            <a:r>
              <a:rPr lang="en-US" baseline="30000" dirty="0">
                <a:hlinkClick r:id="rId3"/>
              </a:rPr>
              <a:t>[21]</a:t>
            </a:r>
            <a:r>
              <a:rPr lang="en-US" dirty="0"/>
              <a:t> It is home to many educational and research institutions, such as Indian Institute of Science (IISc), Indian Institute of Management (Bangalore) (IIMB), International Institute of Information Technology, Bangalore (IIITB), National Institute of Fashion Technology, Bangalore.</a:t>
            </a:r>
          </a:p>
          <a:p>
            <a:r>
              <a:rPr lang="en-US" dirty="0"/>
              <a:t>                                             It is Attracted by majority of population as the intake increases people find it difficult to search for new apartments that satisfy their needs. So in this project I am using the freely available dataset that represents a vast range of apartments around the Bangalore city along with their specifications. To this dataset I added latitude and longitude coordinates making it easy to plot, later I ran Foursquare API over this dataset to find the most famous places around the apartments. Making it easier for the client to choose a more suitable apartment satisfying his metrics.</a:t>
            </a:r>
          </a:p>
          <a:p>
            <a:endParaRPr lang="en-US" dirty="0"/>
          </a:p>
        </p:txBody>
      </p:sp>
    </p:spTree>
    <p:extLst>
      <p:ext uri="{BB962C8B-B14F-4D97-AF65-F5344CB8AC3E}">
        <p14:creationId xmlns:p14="http://schemas.microsoft.com/office/powerpoint/2010/main" val="291762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B59C-6551-49CB-B363-34972D97CE9A}"/>
              </a:ext>
            </a:extLst>
          </p:cNvPr>
          <p:cNvSpPr>
            <a:spLocks noGrp="1"/>
          </p:cNvSpPr>
          <p:nvPr>
            <p:ph type="title"/>
          </p:nvPr>
        </p:nvSpPr>
        <p:spPr>
          <a:xfrm>
            <a:off x="1066800" y="642594"/>
            <a:ext cx="10058400" cy="843306"/>
          </a:xfrm>
        </p:spPr>
        <p:txBody>
          <a:bodyPr>
            <a:noAutofit/>
          </a:bodyPr>
          <a:lstStyle/>
          <a:p>
            <a:pPr lvl="0"/>
            <a:r>
              <a:rPr lang="en-US" sz="3200" dirty="0"/>
              <a:t>Data Acquisition and cleaning:</a:t>
            </a:r>
            <a:br>
              <a:rPr lang="en-US" sz="3200" dirty="0"/>
            </a:br>
            <a:r>
              <a:rPr lang="en-US" sz="3200" dirty="0"/>
              <a:t>      2.1 Data Acquisition: </a:t>
            </a:r>
            <a:br>
              <a:rPr lang="en-US" sz="3200" dirty="0"/>
            </a:br>
            <a:endParaRPr lang="en-US" sz="3200" dirty="0"/>
          </a:p>
        </p:txBody>
      </p:sp>
      <p:sp>
        <p:nvSpPr>
          <p:cNvPr id="3" name="Content Placeholder 2">
            <a:extLst>
              <a:ext uri="{FF2B5EF4-FFF2-40B4-BE49-F238E27FC236}">
                <a16:creationId xmlns:a16="http://schemas.microsoft.com/office/drawing/2014/main" id="{AEAB8CFA-4CD6-42F5-80F4-7347F136E29F}"/>
              </a:ext>
            </a:extLst>
          </p:cNvPr>
          <p:cNvSpPr>
            <a:spLocks noGrp="1"/>
          </p:cNvSpPr>
          <p:nvPr>
            <p:ph idx="1"/>
          </p:nvPr>
        </p:nvSpPr>
        <p:spPr>
          <a:xfrm>
            <a:off x="800100" y="1485900"/>
            <a:ext cx="10325100" cy="4549140"/>
          </a:xfrm>
        </p:spPr>
        <p:txBody>
          <a:bodyPr>
            <a:normAutofit fontScale="85000" lnSpcReduction="10000"/>
          </a:bodyPr>
          <a:lstStyle/>
          <a:p>
            <a:r>
              <a:rPr lang="en-US" dirty="0"/>
              <a:t>For our analysis we need a dataset that consists of a list of available apartments around the Bangalore city along with major specifications like Number of Bedrooms, Price, Size of Flat, Number of Balcony’s etc.., more the specifications better the dataset. I found such type of dataset at Kaggle titled as “</a:t>
            </a:r>
            <a:r>
              <a:rPr lang="en-US" u="sng" dirty="0">
                <a:hlinkClick r:id="rId2"/>
              </a:rPr>
              <a:t>Bengaluru House Price Data Set</a:t>
            </a:r>
            <a:r>
              <a:rPr lang="en-US" dirty="0"/>
              <a:t>”. The Data Set Consists of the Following Attributes:</a:t>
            </a:r>
          </a:p>
          <a:p>
            <a:pPr lvl="0"/>
            <a:r>
              <a:rPr lang="en-US" dirty="0"/>
              <a:t>Availability: Shows when will the apartment will be vacant.</a:t>
            </a:r>
          </a:p>
          <a:p>
            <a:pPr lvl="0"/>
            <a:r>
              <a:rPr lang="en-US" dirty="0" err="1"/>
              <a:t>area_type</a:t>
            </a:r>
            <a:r>
              <a:rPr lang="en-US" dirty="0"/>
              <a:t>: describes the area's built up type.</a:t>
            </a:r>
          </a:p>
          <a:p>
            <a:pPr lvl="0"/>
            <a:r>
              <a:rPr lang="en-US" dirty="0"/>
              <a:t>location: describes the location of the apartment.</a:t>
            </a:r>
          </a:p>
          <a:p>
            <a:pPr lvl="0"/>
            <a:r>
              <a:rPr lang="en-US" dirty="0"/>
              <a:t>size: denotes the size of apartment whether 3BHK or 2BHk.</a:t>
            </a:r>
          </a:p>
          <a:p>
            <a:pPr lvl="0"/>
            <a:r>
              <a:rPr lang="en-US" dirty="0"/>
              <a:t>Society: shows the society of the apartment.</a:t>
            </a:r>
          </a:p>
          <a:p>
            <a:pPr lvl="0"/>
            <a:r>
              <a:rPr lang="en-US" dirty="0" err="1"/>
              <a:t>Total_sqft</a:t>
            </a:r>
            <a:r>
              <a:rPr lang="en-US" dirty="0"/>
              <a:t>: denotes the measurements of the apartment on </a:t>
            </a:r>
            <a:r>
              <a:rPr lang="en-US" dirty="0" err="1"/>
              <a:t>sqft's</a:t>
            </a:r>
            <a:r>
              <a:rPr lang="en-US" dirty="0"/>
              <a:t>.</a:t>
            </a:r>
          </a:p>
          <a:p>
            <a:pPr lvl="0"/>
            <a:r>
              <a:rPr lang="en-US" dirty="0"/>
              <a:t>bath: denotes number of bathrooms available.</a:t>
            </a:r>
          </a:p>
          <a:p>
            <a:pPr lvl="0"/>
            <a:r>
              <a:rPr lang="en-US" dirty="0"/>
              <a:t>balcony: denotes the number of balcony's available.</a:t>
            </a:r>
          </a:p>
          <a:p>
            <a:pPr lvl="0"/>
            <a:r>
              <a:rPr lang="en-US" dirty="0"/>
              <a:t>price: denotes the price of the apartment.</a:t>
            </a:r>
          </a:p>
          <a:p>
            <a:pPr lvl="0"/>
            <a:r>
              <a:rPr lang="en-US" dirty="0"/>
              <a:t>latitude: denotes the latitude of the neighborhood</a:t>
            </a:r>
          </a:p>
          <a:p>
            <a:pPr lvl="0"/>
            <a:r>
              <a:rPr lang="en-US" dirty="0"/>
              <a:t>longitude: denotes the longitude of the neighborhood</a:t>
            </a:r>
          </a:p>
          <a:p>
            <a:endParaRPr lang="en-US" dirty="0"/>
          </a:p>
        </p:txBody>
      </p:sp>
    </p:spTree>
    <p:extLst>
      <p:ext uri="{BB962C8B-B14F-4D97-AF65-F5344CB8AC3E}">
        <p14:creationId xmlns:p14="http://schemas.microsoft.com/office/powerpoint/2010/main" val="232546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433DC-3C9E-4EBD-AE3D-A02F107085F1}"/>
              </a:ext>
            </a:extLst>
          </p:cNvPr>
          <p:cNvSpPr>
            <a:spLocks noGrp="1"/>
          </p:cNvSpPr>
          <p:nvPr>
            <p:ph idx="1"/>
          </p:nvPr>
        </p:nvSpPr>
        <p:spPr>
          <a:xfrm>
            <a:off x="555171" y="800100"/>
            <a:ext cx="10570029" cy="5234940"/>
          </a:xfrm>
        </p:spPr>
        <p:txBody>
          <a:bodyPr/>
          <a:lstStyle/>
          <a:p>
            <a:pPr lvl="1"/>
            <a:r>
              <a:rPr lang="en-US" dirty="0"/>
              <a:t>Data Cleaning and Preprocessing:</a:t>
            </a:r>
            <a:endParaRPr lang="en-US" sz="1200" dirty="0"/>
          </a:p>
          <a:p>
            <a:r>
              <a:rPr lang="en-US" dirty="0"/>
              <a:t>Data downloaded or scraped from multiple sources were combined into one table. There were a lot of missing values, because of lack of record keeping. The only problem with the dataset is Latitudes and longitudes aren’t included in the dataset making it difficult for visualization, so we need to insert the Latitudes and longitudes values manually which is a very difficult task to fill them googling each and every one, To tackle this I used Foursquare API and filled the Latitudes and longitudes values into the dataset but this work is very time taking so I took on 600 data points out of 13321 data points. </a:t>
            </a:r>
            <a:endParaRPr lang="en-US" sz="1400" dirty="0"/>
          </a:p>
          <a:p>
            <a:endParaRPr lang="en-US" dirty="0"/>
          </a:p>
        </p:txBody>
      </p:sp>
    </p:spTree>
    <p:extLst>
      <p:ext uri="{BB962C8B-B14F-4D97-AF65-F5344CB8AC3E}">
        <p14:creationId xmlns:p14="http://schemas.microsoft.com/office/powerpoint/2010/main" val="187247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556C-9196-4E71-A63B-360987468A66}"/>
              </a:ext>
            </a:extLst>
          </p:cNvPr>
          <p:cNvSpPr>
            <a:spLocks noGrp="1"/>
          </p:cNvSpPr>
          <p:nvPr>
            <p:ph type="title"/>
          </p:nvPr>
        </p:nvSpPr>
        <p:spPr>
          <a:xfrm>
            <a:off x="783771" y="642594"/>
            <a:ext cx="10341429" cy="663692"/>
          </a:xfrm>
        </p:spPr>
        <p:txBody>
          <a:bodyPr>
            <a:normAutofit fontScale="90000"/>
          </a:bodyPr>
          <a:lstStyle/>
          <a:p>
            <a:pPr lvl="0"/>
            <a:r>
              <a:rPr lang="en-US" sz="2800" dirty="0"/>
              <a:t>Exploratory Data Analysis</a:t>
            </a:r>
            <a:br>
              <a:rPr lang="en-US" sz="2800" dirty="0"/>
            </a:br>
            <a:r>
              <a:rPr lang="en-US" sz="2800" dirty="0"/>
              <a:t>    3.1 Inserting New Features:</a:t>
            </a:r>
            <a:br>
              <a:rPr lang="en-US" sz="2800" dirty="0"/>
            </a:br>
            <a:endParaRPr lang="en-US" sz="2800" dirty="0"/>
          </a:p>
        </p:txBody>
      </p:sp>
      <p:sp>
        <p:nvSpPr>
          <p:cNvPr id="3" name="Content Placeholder 2">
            <a:extLst>
              <a:ext uri="{FF2B5EF4-FFF2-40B4-BE49-F238E27FC236}">
                <a16:creationId xmlns:a16="http://schemas.microsoft.com/office/drawing/2014/main" id="{D7FC8029-4501-4391-987F-6B0479A22ECC}"/>
              </a:ext>
            </a:extLst>
          </p:cNvPr>
          <p:cNvSpPr>
            <a:spLocks noGrp="1"/>
          </p:cNvSpPr>
          <p:nvPr>
            <p:ph idx="1"/>
          </p:nvPr>
        </p:nvSpPr>
        <p:spPr>
          <a:xfrm>
            <a:off x="604157" y="1306286"/>
            <a:ext cx="10521043" cy="4728754"/>
          </a:xfrm>
        </p:spPr>
        <p:txBody>
          <a:bodyPr/>
          <a:lstStyle/>
          <a:p>
            <a:endParaRPr lang="en-US" dirty="0"/>
          </a:p>
        </p:txBody>
      </p:sp>
      <p:pic>
        <p:nvPicPr>
          <p:cNvPr id="1037" name="Picture 3">
            <a:extLst>
              <a:ext uri="{FF2B5EF4-FFF2-40B4-BE49-F238E27FC236}">
                <a16:creationId xmlns:a16="http://schemas.microsoft.com/office/drawing/2014/main" id="{3E0E5F10-54A3-4684-880D-2D79CB1D2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0" t="4602"/>
          <a:stretch>
            <a:fillRect/>
          </a:stretch>
        </p:blipFill>
        <p:spPr bwMode="auto">
          <a:xfrm>
            <a:off x="407421" y="1745954"/>
            <a:ext cx="4210618" cy="4188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5">
            <a:extLst>
              <a:ext uri="{FF2B5EF4-FFF2-40B4-BE49-F238E27FC236}">
                <a16:creationId xmlns:a16="http://schemas.microsoft.com/office/drawing/2014/main" id="{3DE4D6BC-02F7-46A3-8979-C8547FD69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38" y="1761744"/>
            <a:ext cx="4453505" cy="427329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6">
            <a:extLst>
              <a:ext uri="{FF2B5EF4-FFF2-40B4-BE49-F238E27FC236}">
                <a16:creationId xmlns:a16="http://schemas.microsoft.com/office/drawing/2014/main" id="{2C425C8A-8A2C-45CF-AC56-69A7DA52A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673" y="1761745"/>
            <a:ext cx="3246438" cy="4453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4">
            <a:extLst>
              <a:ext uri="{FF2B5EF4-FFF2-40B4-BE49-F238E27FC236}">
                <a16:creationId xmlns:a16="http://schemas.microsoft.com/office/drawing/2014/main" id="{FDB2F6F4-E4F2-4194-9493-BF5DFA193CE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3.2.1 Area_type vs Price: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5">
            <a:extLst>
              <a:ext uri="{FF2B5EF4-FFF2-40B4-BE49-F238E27FC236}">
                <a16:creationId xmlns:a16="http://schemas.microsoft.com/office/drawing/2014/main" id="{D9B844BB-A6D9-4EEF-8184-311734E338D6}"/>
              </a:ext>
            </a:extLst>
          </p:cNvPr>
          <p:cNvSpPr>
            <a:spLocks noChangeArrowheads="1"/>
          </p:cNvSpPr>
          <p:nvPr/>
        </p:nvSpPr>
        <p:spPr bwMode="auto">
          <a:xfrm>
            <a:off x="0" y="371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7">
            <a:extLst>
              <a:ext uri="{FF2B5EF4-FFF2-40B4-BE49-F238E27FC236}">
                <a16:creationId xmlns:a16="http://schemas.microsoft.com/office/drawing/2014/main" id="{902E9CD5-F406-48BF-B72A-31CB14AF7734}"/>
              </a:ext>
            </a:extLst>
          </p:cNvPr>
          <p:cNvSpPr>
            <a:spLocks noChangeArrowheads="1"/>
          </p:cNvSpPr>
          <p:nvPr/>
        </p:nvSpPr>
        <p:spPr bwMode="auto">
          <a:xfrm>
            <a:off x="0" y="1668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8">
            <a:extLst>
              <a:ext uri="{FF2B5EF4-FFF2-40B4-BE49-F238E27FC236}">
                <a16:creationId xmlns:a16="http://schemas.microsoft.com/office/drawing/2014/main" id="{32DA5204-981D-4357-987D-1DF1F7D652E8}"/>
              </a:ext>
            </a:extLst>
          </p:cNvPr>
          <p:cNvSpPr>
            <a:spLocks noChangeArrowheads="1"/>
          </p:cNvSpPr>
          <p:nvPr/>
        </p:nvSpPr>
        <p:spPr bwMode="auto">
          <a:xfrm>
            <a:off x="0" y="19858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9">
            <a:extLst>
              <a:ext uri="{FF2B5EF4-FFF2-40B4-BE49-F238E27FC236}">
                <a16:creationId xmlns:a16="http://schemas.microsoft.com/office/drawing/2014/main" id="{B79F93D7-2EBE-42E7-B5F4-9BC5F0FECBEA}"/>
              </a:ext>
            </a:extLst>
          </p:cNvPr>
          <p:cNvSpPr>
            <a:spLocks noChangeArrowheads="1"/>
          </p:cNvSpPr>
          <p:nvPr/>
        </p:nvSpPr>
        <p:spPr bwMode="auto">
          <a:xfrm>
            <a:off x="0" y="22432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0">
            <a:extLst>
              <a:ext uri="{FF2B5EF4-FFF2-40B4-BE49-F238E27FC236}">
                <a16:creationId xmlns:a16="http://schemas.microsoft.com/office/drawing/2014/main" id="{1EC4D1C9-589F-4EE9-A84E-D6A37C2527C8}"/>
              </a:ext>
            </a:extLst>
          </p:cNvPr>
          <p:cNvSpPr>
            <a:spLocks noChangeArrowheads="1"/>
          </p:cNvSpPr>
          <p:nvPr/>
        </p:nvSpPr>
        <p:spPr bwMode="auto">
          <a:xfrm>
            <a:off x="0" y="2530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1">
            <a:extLst>
              <a:ext uri="{FF2B5EF4-FFF2-40B4-BE49-F238E27FC236}">
                <a16:creationId xmlns:a16="http://schemas.microsoft.com/office/drawing/2014/main" id="{559C29E1-4355-4E6C-BF1F-95AFFFF71E51}"/>
              </a:ext>
            </a:extLst>
          </p:cNvPr>
          <p:cNvSpPr>
            <a:spLocks noChangeArrowheads="1"/>
          </p:cNvSpPr>
          <p:nvPr/>
        </p:nvSpPr>
        <p:spPr bwMode="auto">
          <a:xfrm>
            <a:off x="0" y="2863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2">
            <a:extLst>
              <a:ext uri="{FF2B5EF4-FFF2-40B4-BE49-F238E27FC236}">
                <a16:creationId xmlns:a16="http://schemas.microsoft.com/office/drawing/2014/main" id="{1413C196-E65B-413F-94F4-0156087FA333}"/>
              </a:ext>
            </a:extLst>
          </p:cNvPr>
          <p:cNvSpPr>
            <a:spLocks noChangeArrowheads="1"/>
          </p:cNvSpPr>
          <p:nvPr/>
        </p:nvSpPr>
        <p:spPr bwMode="auto">
          <a:xfrm>
            <a:off x="0" y="31905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3">
            <a:extLst>
              <a:ext uri="{FF2B5EF4-FFF2-40B4-BE49-F238E27FC236}">
                <a16:creationId xmlns:a16="http://schemas.microsoft.com/office/drawing/2014/main" id="{2ED37428-9B46-43F6-9EE4-FBD270C67300}"/>
              </a:ext>
            </a:extLst>
          </p:cNvPr>
          <p:cNvSpPr>
            <a:spLocks noChangeArrowheads="1"/>
          </p:cNvSpPr>
          <p:nvPr/>
        </p:nvSpPr>
        <p:spPr bwMode="auto">
          <a:xfrm>
            <a:off x="0" y="35105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24">
            <a:extLst>
              <a:ext uri="{FF2B5EF4-FFF2-40B4-BE49-F238E27FC236}">
                <a16:creationId xmlns:a16="http://schemas.microsoft.com/office/drawing/2014/main" id="{F6D11B89-C5F7-475E-B306-0947CD190A53}"/>
              </a:ext>
            </a:extLst>
          </p:cNvPr>
          <p:cNvSpPr>
            <a:spLocks noChangeArrowheads="1"/>
          </p:cNvSpPr>
          <p:nvPr/>
        </p:nvSpPr>
        <p:spPr bwMode="auto">
          <a:xfrm>
            <a:off x="0" y="38450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5">
            <a:extLst>
              <a:ext uri="{FF2B5EF4-FFF2-40B4-BE49-F238E27FC236}">
                <a16:creationId xmlns:a16="http://schemas.microsoft.com/office/drawing/2014/main" id="{68B9C4A0-55C8-4C52-8A40-CE8A51C51AE3}"/>
              </a:ext>
            </a:extLst>
          </p:cNvPr>
          <p:cNvSpPr>
            <a:spLocks noChangeArrowheads="1"/>
          </p:cNvSpPr>
          <p:nvPr/>
        </p:nvSpPr>
        <p:spPr bwMode="auto">
          <a:xfrm>
            <a:off x="0" y="4174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1427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7A5E6AA-A59F-42B3-9F4E-C22C8AD93CD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8689" y="306163"/>
            <a:ext cx="4515480" cy="3200847"/>
          </a:xfrm>
          <a:prstGeom prst="rect">
            <a:avLst/>
          </a:prstGeom>
          <a:noFill/>
          <a:ln>
            <a:noFill/>
          </a:ln>
        </p:spPr>
      </p:pic>
      <p:pic>
        <p:nvPicPr>
          <p:cNvPr id="5" name="Picture 4">
            <a:extLst>
              <a:ext uri="{FF2B5EF4-FFF2-40B4-BE49-F238E27FC236}">
                <a16:creationId xmlns:a16="http://schemas.microsoft.com/office/drawing/2014/main" id="{79474846-C6A6-4F1C-BFE5-5B1D96C370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57832" y="413770"/>
            <a:ext cx="4515480" cy="2985635"/>
          </a:xfrm>
          <a:prstGeom prst="rect">
            <a:avLst/>
          </a:prstGeom>
          <a:noFill/>
          <a:ln>
            <a:noFill/>
          </a:ln>
        </p:spPr>
      </p:pic>
      <p:pic>
        <p:nvPicPr>
          <p:cNvPr id="6" name="Picture 5">
            <a:extLst>
              <a:ext uri="{FF2B5EF4-FFF2-40B4-BE49-F238E27FC236}">
                <a16:creationId xmlns:a16="http://schemas.microsoft.com/office/drawing/2014/main" id="{D02F9134-0D1F-4986-98A9-7B22B9AE993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3303" y="3458595"/>
            <a:ext cx="4618355" cy="3169285"/>
          </a:xfrm>
          <a:prstGeom prst="rect">
            <a:avLst/>
          </a:prstGeom>
          <a:noFill/>
          <a:ln>
            <a:noFill/>
          </a:ln>
        </p:spPr>
      </p:pic>
    </p:spTree>
    <p:extLst>
      <p:ext uri="{BB962C8B-B14F-4D97-AF65-F5344CB8AC3E}">
        <p14:creationId xmlns:p14="http://schemas.microsoft.com/office/powerpoint/2010/main" val="14574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D595FB-F64F-4620-85F4-44A681A2E02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6610" t="58840" r="4621" b="-214"/>
          <a:stretch/>
        </p:blipFill>
        <p:spPr bwMode="auto">
          <a:xfrm>
            <a:off x="2820751" y="2103438"/>
            <a:ext cx="6550497" cy="39322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962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EC5699-B3EA-4984-A383-EBA5E58E9AD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8079" t="49199" r="3167" b="9831"/>
          <a:stretch/>
        </p:blipFill>
        <p:spPr bwMode="auto">
          <a:xfrm>
            <a:off x="2789734" y="2103438"/>
            <a:ext cx="6612531" cy="39322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019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AD6FEC-1522-41D6-B86E-1DF4E1C9375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8305" t="52412" r="3491" b="6609"/>
          <a:stretch/>
        </p:blipFill>
        <p:spPr bwMode="auto">
          <a:xfrm>
            <a:off x="2319213" y="1462881"/>
            <a:ext cx="6517253" cy="39322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785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6</TotalTime>
  <Words>592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Garamond</vt:lpstr>
      <vt:lpstr>Savon</vt:lpstr>
      <vt:lpstr>Rental Analysis of Bangalore City Using Various Parameters</vt:lpstr>
      <vt:lpstr>Introduction: </vt:lpstr>
      <vt:lpstr>Data Acquisition and cleaning:       2.1 Data Acquisition:  </vt:lpstr>
      <vt:lpstr>PowerPoint Presentation</vt:lpstr>
      <vt:lpstr>Exploratory Data Analysis     3.1 Inserting New Features: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 of Bangalore City Using Various Parameters</dc:title>
  <dc:creator>Satya devineni</dc:creator>
  <cp:lastModifiedBy>Satya devineni</cp:lastModifiedBy>
  <cp:revision>2</cp:revision>
  <dcterms:created xsi:type="dcterms:W3CDTF">2020-01-29T17:16:38Z</dcterms:created>
  <dcterms:modified xsi:type="dcterms:W3CDTF">2020-01-29T17:23:19Z</dcterms:modified>
</cp:coreProperties>
</file>