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69800"/>
            <a:ext cx="9144000" cy="4373880"/>
          </a:xfrm>
          <a:custGeom>
            <a:avLst/>
            <a:gdLst/>
            <a:ahLst/>
            <a:cxnLst/>
            <a:rect l="l" t="t" r="r" b="b"/>
            <a:pathLst>
              <a:path w="9144000" h="4373880">
                <a:moveTo>
                  <a:pt x="0" y="4373699"/>
                </a:moveTo>
                <a:lnTo>
                  <a:pt x="9143999" y="4373699"/>
                </a:lnTo>
                <a:lnTo>
                  <a:pt x="9143999" y="0"/>
                </a:lnTo>
                <a:lnTo>
                  <a:pt x="0" y="0"/>
                </a:lnTo>
                <a:lnTo>
                  <a:pt x="0" y="4373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72174" y="1390098"/>
            <a:ext cx="3711575" cy="2694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666666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079" y="168924"/>
            <a:ext cx="6645841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864" y="1352721"/>
            <a:ext cx="8160270" cy="220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linkedin.com/in/beatfact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npmjs.org/package/nightwatc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tfactor/nightwat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ightwatchjs.org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debugger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nightwatchjs.org/api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nightwatchjs.org/api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nightwatchjs.org/guid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ightwatchjs.org/guid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nightwatchjs.org/guid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nightwatchjs.org/guid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nightwatchjs.org/guid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ghtwatchj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nightwatchjs.org/api" TargetMode="External"/><Relationship Id="rId2" Type="http://schemas.openxmlformats.org/officeDocument/2006/relationships/hyperlink" Target="http://nightwatchjs.org/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atfactor/nightwatch/issues/242" TargetMode="External"/><Relationship Id="rId5" Type="http://schemas.openxmlformats.org/officeDocument/2006/relationships/hyperlink" Target="https://github.com/sethmcl/generator-selenium-nightwatch" TargetMode="External"/><Relationship Id="rId4" Type="http://schemas.openxmlformats.org/officeDocument/2006/relationships/hyperlink" Target="https://github.com/sethmcl/join-the-dark-sid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7499" y="0"/>
            <a:ext cx="5826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0266" y="1807420"/>
            <a:ext cx="481711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70" dirty="0">
                <a:solidFill>
                  <a:srgbClr val="FFD966"/>
                </a:solidFill>
                <a:latin typeface="Times New Roman" pitchFamily="18" charset="0"/>
                <a:cs typeface="Times New Roman" pitchFamily="18" charset="0"/>
              </a:rPr>
              <a:t>Join </a:t>
            </a:r>
            <a:r>
              <a:rPr sz="5000" b="0" spc="30" dirty="0">
                <a:solidFill>
                  <a:srgbClr val="FFD966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5000" b="0" spc="-690" dirty="0">
                <a:solidFill>
                  <a:srgbClr val="FFD9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0" b="0" spc="55" dirty="0">
                <a:solidFill>
                  <a:srgbClr val="FFD966"/>
                </a:solidFill>
                <a:latin typeface="Times New Roman" pitchFamily="18" charset="0"/>
                <a:cs typeface="Times New Roman" pitchFamily="18" charset="0"/>
              </a:rPr>
              <a:t>Darkside</a:t>
            </a:r>
            <a:endParaRPr sz="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924" y="2366577"/>
            <a:ext cx="4850130" cy="7442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300" spc="25" dirty="0">
                <a:solidFill>
                  <a:srgbClr val="FF7F2B"/>
                </a:solidFill>
                <a:latin typeface="Trebuchet MS"/>
                <a:cs typeface="Trebuchet MS"/>
              </a:rPr>
              <a:t>Selenium </a:t>
            </a:r>
            <a:r>
              <a:rPr sz="2300" spc="40" dirty="0">
                <a:solidFill>
                  <a:srgbClr val="FF7F2B"/>
                </a:solidFill>
                <a:latin typeface="Trebuchet MS"/>
                <a:cs typeface="Trebuchet MS"/>
              </a:rPr>
              <a:t>testing</a:t>
            </a:r>
            <a:r>
              <a:rPr sz="2300" spc="-535" dirty="0">
                <a:solidFill>
                  <a:srgbClr val="FF7F2B"/>
                </a:solidFill>
                <a:latin typeface="Trebuchet MS"/>
                <a:cs typeface="Trebuchet MS"/>
              </a:rPr>
              <a:t> </a:t>
            </a:r>
            <a:r>
              <a:rPr sz="2300" spc="20" dirty="0">
                <a:solidFill>
                  <a:srgbClr val="FF7F2B"/>
                </a:solidFill>
                <a:latin typeface="Trebuchet MS"/>
                <a:cs typeface="Trebuchet MS"/>
              </a:rPr>
              <a:t>with </a:t>
            </a:r>
            <a:r>
              <a:rPr sz="2300" spc="5" dirty="0">
                <a:solidFill>
                  <a:srgbClr val="FF7F2B"/>
                </a:solidFill>
                <a:latin typeface="Trebuchet MS"/>
                <a:cs typeface="Trebuchet MS"/>
              </a:rPr>
              <a:t>Nightwatch.js</a:t>
            </a:r>
            <a:endParaRPr sz="2300">
              <a:latin typeface="Trebuchet MS"/>
              <a:cs typeface="Trebuchet MS"/>
            </a:endParaRPr>
          </a:p>
          <a:p>
            <a:pPr marL="1496060">
              <a:lnSpc>
                <a:spcPct val="100000"/>
              </a:lnSpc>
              <a:spcBef>
                <a:spcPts val="459"/>
              </a:spcBef>
            </a:pPr>
            <a:r>
              <a:rPr sz="1400" spc="10" dirty="0">
                <a:solidFill>
                  <a:srgbClr val="999999"/>
                </a:solidFill>
                <a:latin typeface="Trebuchet MS"/>
                <a:cs typeface="Trebuchet MS"/>
              </a:rPr>
              <a:t>presented</a:t>
            </a:r>
            <a:r>
              <a:rPr sz="1400" spc="-10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999999"/>
                </a:solidFill>
                <a:latin typeface="Trebuchet MS"/>
                <a:cs typeface="Trebuchet MS"/>
              </a:rPr>
              <a:t>by</a:t>
            </a:r>
            <a:r>
              <a:rPr sz="1400" spc="-11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3F3F3"/>
                </a:solidFill>
                <a:latin typeface="Trebuchet MS"/>
                <a:cs typeface="Trebuchet MS"/>
              </a:rPr>
              <a:t>seth</a:t>
            </a:r>
            <a:r>
              <a:rPr sz="1400" spc="-105" dirty="0">
                <a:solidFill>
                  <a:srgbClr val="F3F3F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3F3F3"/>
                </a:solidFill>
                <a:latin typeface="Trebuchet MS"/>
                <a:cs typeface="Trebuchet MS"/>
              </a:rPr>
              <a:t>mclaughlin</a:t>
            </a:r>
            <a:r>
              <a:rPr sz="1400" spc="-110" dirty="0">
                <a:solidFill>
                  <a:srgbClr val="F3F3F3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999999"/>
                </a:solidFill>
                <a:latin typeface="Trebuchet MS"/>
                <a:cs typeface="Trebuchet MS"/>
              </a:rPr>
              <a:t>on</a:t>
            </a:r>
            <a:r>
              <a:rPr sz="1400" spc="-10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999999"/>
                </a:solidFill>
                <a:latin typeface="Trebuchet MS"/>
                <a:cs typeface="Trebuchet MS"/>
              </a:rPr>
              <a:t>10.21.14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9800"/>
          </a:xfrm>
          <a:custGeom>
            <a:avLst/>
            <a:gdLst/>
            <a:ahLst/>
            <a:cxnLst/>
            <a:rect l="l" t="t" r="r" b="b"/>
            <a:pathLst>
              <a:path w="9144000" h="4749800">
                <a:moveTo>
                  <a:pt x="0" y="4749699"/>
                </a:moveTo>
                <a:lnTo>
                  <a:pt x="9143999" y="4749699"/>
                </a:lnTo>
                <a:lnTo>
                  <a:pt x="9143999" y="0"/>
                </a:lnTo>
                <a:lnTo>
                  <a:pt x="0" y="0"/>
                </a:lnTo>
                <a:lnTo>
                  <a:pt x="0" y="474969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6000" y="1814750"/>
            <a:ext cx="1904999" cy="190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2681" y="1970372"/>
            <a:ext cx="2968625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5590">
              <a:lnSpc>
                <a:spcPts val="3335"/>
              </a:lnSpc>
              <a:spcBef>
                <a:spcPts val="100"/>
              </a:spcBef>
            </a:pPr>
            <a:r>
              <a:rPr sz="3000" spc="-235" dirty="0">
                <a:solidFill>
                  <a:srgbClr val="999999"/>
                </a:solidFill>
                <a:latin typeface="Calibri"/>
                <a:cs typeface="Calibri"/>
              </a:rPr>
              <a:t>created</a:t>
            </a:r>
            <a:r>
              <a:rPr sz="3000" spc="-9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3000" spc="-254" dirty="0">
                <a:solidFill>
                  <a:srgbClr val="999999"/>
                </a:solidFill>
                <a:latin typeface="Calibri"/>
                <a:cs typeface="Calibri"/>
              </a:rPr>
              <a:t>by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6215"/>
              </a:lnSpc>
            </a:pPr>
            <a:r>
              <a:rPr sz="5400" b="1" spc="-235" dirty="0">
                <a:solidFill>
                  <a:srgbClr val="FF7F2B"/>
                </a:solidFill>
                <a:latin typeface="Arial Narrow"/>
                <a:cs typeface="Arial Narrow"/>
              </a:rPr>
              <a:t>Andrei</a:t>
            </a:r>
            <a:r>
              <a:rPr sz="5400" b="1" spc="-180" dirty="0">
                <a:solidFill>
                  <a:srgbClr val="FF7F2B"/>
                </a:solidFill>
                <a:latin typeface="Arial Narrow"/>
                <a:cs typeface="Arial Narrow"/>
              </a:rPr>
              <a:t> </a:t>
            </a:r>
            <a:r>
              <a:rPr sz="5400" b="1" spc="-415" dirty="0">
                <a:solidFill>
                  <a:srgbClr val="FF7F2B"/>
                </a:solidFill>
                <a:latin typeface="Arial Narrow"/>
                <a:cs typeface="Arial Narrow"/>
              </a:rPr>
              <a:t>Rusu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5849" y="3204849"/>
            <a:ext cx="418824" cy="418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0074" y="3223218"/>
            <a:ext cx="1057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434343"/>
                </a:solidFill>
                <a:latin typeface="Arial Narrow"/>
                <a:cs typeface="Arial Narrow"/>
              </a:rPr>
              <a:t>@beatfactor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875" y="4769785"/>
            <a:ext cx="351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40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4"/>
              </a:rPr>
              <a:t>www.linkedin.com/in/beatfactor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9800"/>
          </a:xfrm>
          <a:custGeom>
            <a:avLst/>
            <a:gdLst/>
            <a:ahLst/>
            <a:cxnLst/>
            <a:rect l="l" t="t" r="r" b="b"/>
            <a:pathLst>
              <a:path w="9144000" h="4749800">
                <a:moveTo>
                  <a:pt x="0" y="4749699"/>
                </a:moveTo>
                <a:lnTo>
                  <a:pt x="9143999" y="4749699"/>
                </a:lnTo>
                <a:lnTo>
                  <a:pt x="9143999" y="0"/>
                </a:lnTo>
                <a:lnTo>
                  <a:pt x="0" y="0"/>
                </a:lnTo>
                <a:lnTo>
                  <a:pt x="0" y="4749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475" y="80507"/>
            <a:ext cx="302514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85" dirty="0">
                <a:solidFill>
                  <a:srgbClr val="CC0000"/>
                </a:solidFill>
                <a:latin typeface="Trebuchet MS"/>
                <a:cs typeface="Trebuchet MS"/>
              </a:rPr>
              <a:t>~9,000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b="0" spc="55" dirty="0">
                <a:solidFill>
                  <a:srgbClr val="000000"/>
                </a:solidFill>
                <a:latin typeface="Trebuchet MS"/>
                <a:cs typeface="Trebuchet MS"/>
              </a:rPr>
              <a:t>downloads </a:t>
            </a:r>
            <a:r>
              <a:rPr sz="2400" b="0" spc="-25" dirty="0">
                <a:solidFill>
                  <a:srgbClr val="000000"/>
                </a:solidFill>
                <a:latin typeface="Trebuchet MS"/>
                <a:cs typeface="Trebuchet MS"/>
              </a:rPr>
              <a:t>per</a:t>
            </a:r>
            <a:r>
              <a:rPr sz="2400" b="0" spc="-4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b="0" spc="70" dirty="0">
                <a:solidFill>
                  <a:srgbClr val="000000"/>
                </a:solidFill>
                <a:latin typeface="Trebuchet MS"/>
                <a:cs typeface="Trebuchet MS"/>
              </a:rPr>
              <a:t>month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875" y="1255045"/>
            <a:ext cx="3861435" cy="381507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310"/>
              </a:spcBef>
            </a:pPr>
            <a:r>
              <a:rPr sz="3200" spc="85" dirty="0">
                <a:solidFill>
                  <a:srgbClr val="CC0000"/>
                </a:solidFill>
                <a:latin typeface="Trebuchet MS"/>
                <a:cs typeface="Trebuchet MS"/>
              </a:rPr>
              <a:t>~2,200</a:t>
            </a:r>
            <a:endParaRPr sz="32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55"/>
              </a:spcBef>
            </a:pPr>
            <a:r>
              <a:rPr sz="2400" spc="65" dirty="0">
                <a:latin typeface="Trebuchet MS"/>
                <a:cs typeface="Trebuchet MS"/>
              </a:rPr>
              <a:t>stars on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github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3200" spc="175" dirty="0">
                <a:solidFill>
                  <a:srgbClr val="CC0000"/>
                </a:solidFill>
                <a:latin typeface="Trebuchet MS"/>
                <a:cs typeface="Trebuchet MS"/>
              </a:rPr>
              <a:t>~150</a:t>
            </a:r>
            <a:endParaRPr sz="32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60"/>
              </a:spcBef>
            </a:pPr>
            <a:r>
              <a:rPr sz="2400" spc="40" dirty="0">
                <a:latin typeface="Trebuchet MS"/>
                <a:cs typeface="Trebuchet MS"/>
              </a:rPr>
              <a:t>forks </a:t>
            </a:r>
            <a:r>
              <a:rPr sz="2400" spc="65" dirty="0">
                <a:latin typeface="Trebuchet MS"/>
                <a:cs typeface="Trebuchet MS"/>
              </a:rPr>
              <a:t>on</a:t>
            </a:r>
            <a:r>
              <a:rPr sz="2400" spc="-39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github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3200" spc="335" dirty="0">
                <a:solidFill>
                  <a:srgbClr val="CC0000"/>
                </a:solidFill>
                <a:latin typeface="Trebuchet MS"/>
                <a:cs typeface="Trebuchet MS"/>
              </a:rPr>
              <a:t>~83%</a:t>
            </a:r>
            <a:endParaRPr sz="32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Trebuchet MS"/>
                <a:cs typeface="Trebuchet MS"/>
              </a:rPr>
              <a:t>code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coverage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4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www.npmjs.org/package/nightwatch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9228" y="86556"/>
            <a:ext cx="4911725" cy="4538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9800"/>
          </a:xfrm>
          <a:custGeom>
            <a:avLst/>
            <a:gdLst/>
            <a:ahLst/>
            <a:cxnLst/>
            <a:rect l="l" t="t" r="r" b="b"/>
            <a:pathLst>
              <a:path w="9144000" h="4749800">
                <a:moveTo>
                  <a:pt x="0" y="4749699"/>
                </a:moveTo>
                <a:lnTo>
                  <a:pt x="9143999" y="4749699"/>
                </a:lnTo>
                <a:lnTo>
                  <a:pt x="9143999" y="0"/>
                </a:lnTo>
                <a:lnTo>
                  <a:pt x="0" y="0"/>
                </a:lnTo>
                <a:lnTo>
                  <a:pt x="0" y="4749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875" y="4769785"/>
            <a:ext cx="3678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3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github.com/beatfactor/nightwatch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4572" y="202786"/>
            <a:ext cx="244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00" dirty="0">
                <a:solidFill>
                  <a:srgbClr val="CC0000"/>
                </a:solidFill>
                <a:latin typeface="Trebuchet MS"/>
                <a:cs typeface="Trebuchet MS"/>
              </a:rPr>
              <a:t>27</a:t>
            </a:r>
            <a:r>
              <a:rPr sz="3600" b="0" spc="34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3600" b="0" spc="22" baseline="1157" dirty="0">
                <a:solidFill>
                  <a:srgbClr val="000000"/>
                </a:solidFill>
                <a:latin typeface="Trebuchet MS"/>
                <a:cs typeface="Trebuchet MS"/>
              </a:rPr>
              <a:t>contributors</a:t>
            </a:r>
            <a:endParaRPr sz="3600" baseline="1157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395" y="1117534"/>
            <a:ext cx="611632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sz="3600" spc="200" dirty="0">
                <a:solidFill>
                  <a:srgbClr val="CC0000"/>
                </a:solidFill>
                <a:latin typeface="Trebuchet MS"/>
                <a:cs typeface="Trebuchet MS"/>
              </a:rPr>
              <a:t>1 </a:t>
            </a:r>
            <a:r>
              <a:rPr sz="2400" spc="-20" dirty="0">
                <a:latin typeface="Trebuchet MS"/>
                <a:cs typeface="Trebuchet MS"/>
              </a:rPr>
              <a:t>primary </a:t>
            </a:r>
            <a:r>
              <a:rPr sz="2400" dirty="0">
                <a:latin typeface="Trebuchet MS"/>
                <a:cs typeface="Trebuchet MS"/>
              </a:rPr>
              <a:t>contributor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(Andrei)</a:t>
            </a:r>
            <a:endParaRPr sz="2400">
              <a:latin typeface="Trebuchet MS"/>
              <a:cs typeface="Trebuchet MS"/>
            </a:endParaRPr>
          </a:p>
          <a:p>
            <a:pPr marL="542925">
              <a:lnSpc>
                <a:spcPct val="100000"/>
              </a:lnSpc>
              <a:spcBef>
                <a:spcPts val="2875"/>
              </a:spcBef>
            </a:pPr>
            <a:r>
              <a:rPr sz="3600" spc="200" dirty="0">
                <a:solidFill>
                  <a:srgbClr val="CC0000"/>
                </a:solidFill>
                <a:latin typeface="Trebuchet MS"/>
                <a:cs typeface="Trebuchet MS"/>
              </a:rPr>
              <a:t>1 </a:t>
            </a:r>
            <a:r>
              <a:rPr sz="2400" spc="35" dirty="0">
                <a:latin typeface="Trebuchet MS"/>
                <a:cs typeface="Trebuchet MS"/>
              </a:rPr>
              <a:t>pending </a:t>
            </a:r>
            <a:r>
              <a:rPr sz="2400" spc="-30" dirty="0">
                <a:latin typeface="Trebuchet MS"/>
                <a:cs typeface="Trebuchet MS"/>
              </a:rPr>
              <a:t>pull </a:t>
            </a:r>
            <a:r>
              <a:rPr sz="2400" spc="45" dirty="0">
                <a:latin typeface="Trebuchet MS"/>
                <a:cs typeface="Trebuchet MS"/>
              </a:rPr>
              <a:t>requests</a:t>
            </a:r>
            <a:r>
              <a:rPr sz="2400" spc="-56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(from 8/14/14)</a:t>
            </a:r>
            <a:endParaRPr sz="2400">
              <a:latin typeface="Trebuchet MS"/>
              <a:cs typeface="Trebuchet MS"/>
            </a:endParaRPr>
          </a:p>
          <a:p>
            <a:pPr marR="3218815" algn="ctr">
              <a:lnSpc>
                <a:spcPct val="100000"/>
              </a:lnSpc>
              <a:spcBef>
                <a:spcPts val="2880"/>
              </a:spcBef>
            </a:pPr>
            <a:r>
              <a:rPr sz="3600" spc="200" dirty="0">
                <a:solidFill>
                  <a:srgbClr val="CC0000"/>
                </a:solidFill>
                <a:latin typeface="Trebuchet MS"/>
                <a:cs typeface="Trebuchet MS"/>
              </a:rPr>
              <a:t>46 </a:t>
            </a:r>
            <a:r>
              <a:rPr sz="3600" spc="60" baseline="1157" dirty="0">
                <a:latin typeface="Trebuchet MS"/>
                <a:cs typeface="Trebuchet MS"/>
              </a:rPr>
              <a:t>open</a:t>
            </a:r>
            <a:r>
              <a:rPr sz="3600" spc="15" baseline="1157" dirty="0">
                <a:latin typeface="Trebuchet MS"/>
                <a:cs typeface="Trebuchet MS"/>
              </a:rPr>
              <a:t> </a:t>
            </a:r>
            <a:r>
              <a:rPr sz="3600" spc="120" baseline="1157" dirty="0">
                <a:latin typeface="Trebuchet MS"/>
                <a:cs typeface="Trebuchet MS"/>
              </a:rPr>
              <a:t>issues</a:t>
            </a:r>
            <a:endParaRPr sz="3600" baseline="1157">
              <a:latin typeface="Trebuchet MS"/>
              <a:cs typeface="Trebuchet MS"/>
            </a:endParaRPr>
          </a:p>
          <a:p>
            <a:pPr marR="3297554" algn="ctr">
              <a:lnSpc>
                <a:spcPct val="100000"/>
              </a:lnSpc>
              <a:spcBef>
                <a:spcPts val="2880"/>
              </a:spcBef>
            </a:pPr>
            <a:r>
              <a:rPr sz="3600" spc="200" dirty="0">
                <a:solidFill>
                  <a:srgbClr val="CC0000"/>
                </a:solidFill>
                <a:latin typeface="Trebuchet MS"/>
                <a:cs typeface="Trebuchet MS"/>
              </a:rPr>
              <a:t>164 </a:t>
            </a:r>
            <a:r>
              <a:rPr sz="3600" spc="15" baseline="1157" dirty="0">
                <a:latin typeface="Trebuchet MS"/>
                <a:cs typeface="Trebuchet MS"/>
              </a:rPr>
              <a:t>closed</a:t>
            </a:r>
            <a:r>
              <a:rPr sz="3600" spc="-7" baseline="1157" dirty="0">
                <a:latin typeface="Trebuchet MS"/>
                <a:cs typeface="Trebuchet MS"/>
              </a:rPr>
              <a:t> </a:t>
            </a:r>
            <a:r>
              <a:rPr sz="3600" spc="120" baseline="1157" dirty="0">
                <a:latin typeface="Trebuchet MS"/>
                <a:cs typeface="Trebuchet MS"/>
              </a:rPr>
              <a:t>issues</a:t>
            </a:r>
            <a:endParaRPr sz="3600" baseline="115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76199"/>
            <a:ext cx="7010399" cy="499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203" y="269685"/>
            <a:ext cx="509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latin typeface="Trebuchet MS"/>
                <a:cs typeface="Trebuchet MS"/>
              </a:rPr>
              <a:t>Sample</a:t>
            </a:r>
            <a:r>
              <a:rPr sz="3600" spc="-28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test:</a:t>
            </a:r>
            <a:r>
              <a:rPr sz="3600" spc="-275" dirty="0">
                <a:latin typeface="Trebuchet MS"/>
                <a:cs typeface="Trebuchet MS"/>
              </a:rPr>
              <a:t> </a:t>
            </a:r>
            <a:r>
              <a:rPr sz="3600" spc="105" dirty="0">
                <a:latin typeface="Trebuchet MS"/>
                <a:cs typeface="Trebuchet MS"/>
              </a:rPr>
              <a:t>Login</a:t>
            </a:r>
            <a:r>
              <a:rPr sz="3600" spc="-275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flow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588" y="961628"/>
            <a:ext cx="6729095" cy="305435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474345" indent="-46164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25" dirty="0">
                <a:solidFill>
                  <a:srgbClr val="CCCCCC"/>
                </a:solidFill>
                <a:latin typeface="Trebuchet MS"/>
                <a:cs typeface="Trebuchet MS"/>
              </a:rPr>
              <a:t>Navigate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Login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CCCCCC"/>
                </a:solidFill>
                <a:latin typeface="Trebuchet MS"/>
                <a:cs typeface="Trebuchet MS"/>
              </a:rPr>
              <a:t>page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5" dirty="0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username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CCCCCC"/>
                </a:solidFill>
                <a:latin typeface="Trebuchet MS"/>
                <a:cs typeface="Trebuchet MS"/>
              </a:rPr>
              <a:t>field,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CCCCCC"/>
                </a:solidFill>
                <a:latin typeface="Trebuchet MS"/>
                <a:cs typeface="Trebuchet MS"/>
              </a:rPr>
              <a:t>type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CCCCCC"/>
                </a:solidFill>
                <a:latin typeface="Trebuchet MS"/>
                <a:cs typeface="Trebuchet MS"/>
              </a:rPr>
              <a:t>in</a:t>
            </a:r>
            <a:r>
              <a:rPr sz="2200" spc="-17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b="1" spc="50" dirty="0">
                <a:solidFill>
                  <a:srgbClr val="FF9900"/>
                </a:solidFill>
                <a:latin typeface="Trebuchet MS"/>
                <a:cs typeface="Trebuchet MS"/>
              </a:rPr>
              <a:t>seth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5" dirty="0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CCCCCC"/>
                </a:solidFill>
                <a:latin typeface="Trebuchet MS"/>
                <a:cs typeface="Trebuchet MS"/>
              </a:rPr>
              <a:t>password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CCCCCC"/>
                </a:solidFill>
                <a:latin typeface="Trebuchet MS"/>
                <a:cs typeface="Trebuchet MS"/>
              </a:rPr>
              <a:t>field,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CCCCCC"/>
                </a:solidFill>
                <a:latin typeface="Trebuchet MS"/>
                <a:cs typeface="Trebuchet MS"/>
              </a:rPr>
              <a:t>type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CCCCCC"/>
                </a:solidFill>
                <a:latin typeface="Trebuchet MS"/>
                <a:cs typeface="Trebuchet MS"/>
              </a:rPr>
              <a:t>in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FF9900"/>
                </a:solidFill>
                <a:latin typeface="Trebuchet MS"/>
                <a:cs typeface="Trebuchet MS"/>
              </a:rPr>
              <a:t>html5dev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5" dirty="0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CCCCCC"/>
                </a:solidFill>
                <a:latin typeface="Trebuchet MS"/>
                <a:cs typeface="Trebuchet MS"/>
              </a:rPr>
              <a:t>submit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button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and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CCCCCC"/>
                </a:solidFill>
                <a:latin typeface="Trebuchet MS"/>
                <a:cs typeface="Trebuchet MS"/>
              </a:rPr>
              <a:t>click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CCCCCC"/>
                </a:solidFill>
                <a:latin typeface="Trebuchet MS"/>
                <a:cs typeface="Trebuchet MS"/>
              </a:rPr>
              <a:t>it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50" dirty="0">
                <a:solidFill>
                  <a:srgbClr val="CCCCCC"/>
                </a:solidFill>
                <a:latin typeface="Trebuchet MS"/>
                <a:cs typeface="Trebuchet MS"/>
              </a:rPr>
              <a:t>Wait</a:t>
            </a:r>
            <a:r>
              <a:rPr sz="2200" spc="-17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CCCCCC"/>
                </a:solidFill>
                <a:latin typeface="Trebuchet MS"/>
                <a:cs typeface="Trebuchet MS"/>
              </a:rPr>
              <a:t>for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srgbClr val="CCCCCC"/>
                </a:solidFill>
                <a:latin typeface="Trebuchet MS"/>
                <a:cs typeface="Trebuchet MS"/>
              </a:rPr>
              <a:t>submission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sz="2200" spc="-17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CCCCCC"/>
                </a:solidFill>
                <a:latin typeface="Trebuchet MS"/>
                <a:cs typeface="Trebuchet MS"/>
              </a:rPr>
              <a:t>complete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-20" dirty="0">
                <a:solidFill>
                  <a:srgbClr val="CCCCCC"/>
                </a:solidFill>
                <a:latin typeface="Trebuchet MS"/>
                <a:cs typeface="Trebuchet MS"/>
              </a:rPr>
              <a:t>Verify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25" dirty="0">
                <a:solidFill>
                  <a:srgbClr val="CCCCCC"/>
                </a:solidFill>
                <a:latin typeface="Trebuchet MS"/>
                <a:cs typeface="Trebuchet MS"/>
              </a:rPr>
              <a:t>that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CCCCCC"/>
                </a:solidFill>
                <a:latin typeface="Trebuchet MS"/>
                <a:cs typeface="Trebuchet MS"/>
              </a:rPr>
              <a:t>title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CCCCCC"/>
                </a:solidFill>
                <a:latin typeface="Trebuchet MS"/>
                <a:cs typeface="Trebuchet MS"/>
              </a:rPr>
              <a:t>of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CCCCCC"/>
                </a:solidFill>
                <a:latin typeface="Trebuchet MS"/>
                <a:cs typeface="Trebuchet MS"/>
              </a:rPr>
              <a:t>page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is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CCCCCC"/>
                </a:solidFill>
                <a:latin typeface="Trebuchet MS"/>
                <a:cs typeface="Trebuchet MS"/>
              </a:rPr>
              <a:t>now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CCCCCC"/>
                </a:solidFill>
                <a:latin typeface="Trebuchet MS"/>
                <a:cs typeface="Trebuchet MS"/>
              </a:rPr>
              <a:t>equal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sz="2200" spc="-17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9900"/>
                </a:solidFill>
                <a:latin typeface="Trebuchet MS"/>
                <a:cs typeface="Trebuchet MS"/>
              </a:rPr>
              <a:t>Welcome!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475" y="1629409"/>
            <a:ext cx="37636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├─</a:t>
            </a:r>
            <a:r>
              <a:rPr sz="3000" dirty="0">
                <a:latin typeface="Times New Roman"/>
                <a:cs typeface="Times New Roman"/>
              </a:rPr>
              <a:t>─	</a:t>
            </a:r>
            <a:r>
              <a:rPr sz="3000" spc="-5" dirty="0">
                <a:latin typeface="Consolas"/>
                <a:cs typeface="Consolas"/>
              </a:rPr>
              <a:t>Nightwatch.js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└──	</a:t>
            </a:r>
            <a:r>
              <a:rPr sz="3000" spc="-5" dirty="0">
                <a:latin typeface="Consolas"/>
                <a:cs typeface="Consolas"/>
              </a:rPr>
              <a:t>tests</a:t>
            </a:r>
            <a:endParaRPr sz="3000">
              <a:latin typeface="Consolas"/>
              <a:cs typeface="Consolas"/>
            </a:endParaRPr>
          </a:p>
          <a:p>
            <a:pPr marL="850265">
              <a:lnSpc>
                <a:spcPct val="100000"/>
              </a:lnSpc>
              <a:tabLst>
                <a:tab pos="1869439" algn="l"/>
              </a:tabLst>
            </a:pPr>
            <a:r>
              <a:rPr sz="3000" spc="-5" dirty="0">
                <a:latin typeface="Times New Roman"/>
                <a:cs typeface="Times New Roman"/>
              </a:rPr>
              <a:t>└──	</a:t>
            </a:r>
            <a:r>
              <a:rPr sz="3000" spc="-5" dirty="0">
                <a:latin typeface="Consolas"/>
                <a:cs typeface="Consolas"/>
              </a:rPr>
              <a:t>login.js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519045"/>
          </a:xfrm>
          <a:custGeom>
            <a:avLst/>
            <a:gdLst/>
            <a:ahLst/>
            <a:cxnLst/>
            <a:rect l="l" t="t" r="r" b="b"/>
            <a:pathLst>
              <a:path w="9144000" h="2519045">
                <a:moveTo>
                  <a:pt x="0" y="2518876"/>
                </a:moveTo>
                <a:lnTo>
                  <a:pt x="9143999" y="2518876"/>
                </a:lnTo>
                <a:lnTo>
                  <a:pt x="9143999" y="0"/>
                </a:lnTo>
                <a:lnTo>
                  <a:pt x="0" y="0"/>
                </a:lnTo>
                <a:lnTo>
                  <a:pt x="0" y="251887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5976"/>
            <a:ext cx="9144000" cy="2098040"/>
          </a:xfrm>
          <a:custGeom>
            <a:avLst/>
            <a:gdLst/>
            <a:ahLst/>
            <a:cxnLst/>
            <a:rect l="l" t="t" r="r" b="b"/>
            <a:pathLst>
              <a:path w="9144000" h="2098040">
                <a:moveTo>
                  <a:pt x="0" y="2097523"/>
                </a:moveTo>
                <a:lnTo>
                  <a:pt x="9143999" y="2097523"/>
                </a:lnTo>
                <a:lnTo>
                  <a:pt x="9143999" y="0"/>
                </a:lnTo>
                <a:lnTo>
                  <a:pt x="0" y="0"/>
                </a:lnTo>
                <a:lnTo>
                  <a:pt x="0" y="209752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18876"/>
            <a:ext cx="9144000" cy="527685"/>
          </a:xfrm>
          <a:custGeom>
            <a:avLst/>
            <a:gdLst/>
            <a:ahLst/>
            <a:cxnLst/>
            <a:rect l="l" t="t" r="r" b="b"/>
            <a:pathLst>
              <a:path w="9144000" h="527685">
                <a:moveTo>
                  <a:pt x="0" y="0"/>
                </a:moveTo>
                <a:lnTo>
                  <a:pt x="9143999" y="0"/>
                </a:lnTo>
                <a:lnTo>
                  <a:pt x="9143999" y="527099"/>
                </a:lnTo>
                <a:lnTo>
                  <a:pt x="0" y="527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475" y="1629409"/>
            <a:ext cx="37636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├─</a:t>
            </a:r>
            <a:r>
              <a:rPr sz="3000" dirty="0">
                <a:latin typeface="Times New Roman"/>
                <a:cs typeface="Times New Roman"/>
              </a:rPr>
              <a:t>─	</a:t>
            </a:r>
            <a:r>
              <a:rPr sz="3000" spc="-5" dirty="0">
                <a:latin typeface="Consolas"/>
                <a:cs typeface="Consolas"/>
              </a:rPr>
              <a:t>Nightwatch.js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└──	</a:t>
            </a:r>
            <a:r>
              <a:rPr sz="3000" spc="-5" dirty="0">
                <a:latin typeface="Consolas"/>
                <a:cs typeface="Consolas"/>
              </a:rPr>
              <a:t>tests</a:t>
            </a:r>
            <a:endParaRPr sz="3000">
              <a:latin typeface="Consolas"/>
              <a:cs typeface="Consolas"/>
            </a:endParaRPr>
          </a:p>
          <a:p>
            <a:pPr marL="850265">
              <a:lnSpc>
                <a:spcPct val="100000"/>
              </a:lnSpc>
              <a:tabLst>
                <a:tab pos="1869439" algn="l"/>
              </a:tabLst>
            </a:pPr>
            <a:r>
              <a:rPr sz="3000" spc="-5" dirty="0">
                <a:latin typeface="Times New Roman"/>
                <a:cs typeface="Times New Roman"/>
              </a:rPr>
              <a:t>└──	</a:t>
            </a:r>
            <a:r>
              <a:rPr sz="3000" spc="-5" dirty="0">
                <a:latin typeface="Consolas"/>
                <a:cs typeface="Consolas"/>
              </a:rPr>
              <a:t>login.js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04035"/>
          </a:xfrm>
          <a:custGeom>
            <a:avLst/>
            <a:gdLst/>
            <a:ahLst/>
            <a:cxnLst/>
            <a:rect l="l" t="t" r="r" b="b"/>
            <a:pathLst>
              <a:path w="9144000" h="1804035">
                <a:moveTo>
                  <a:pt x="0" y="1803984"/>
                </a:moveTo>
                <a:lnTo>
                  <a:pt x="9143999" y="1803984"/>
                </a:lnTo>
                <a:lnTo>
                  <a:pt x="9143999" y="0"/>
                </a:lnTo>
                <a:lnTo>
                  <a:pt x="0" y="0"/>
                </a:lnTo>
                <a:lnTo>
                  <a:pt x="0" y="180398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64884"/>
            <a:ext cx="9144000" cy="2978785"/>
          </a:xfrm>
          <a:custGeom>
            <a:avLst/>
            <a:gdLst/>
            <a:ahLst/>
            <a:cxnLst/>
            <a:rect l="l" t="t" r="r" b="b"/>
            <a:pathLst>
              <a:path w="9144000" h="2978785">
                <a:moveTo>
                  <a:pt x="0" y="2978615"/>
                </a:moveTo>
                <a:lnTo>
                  <a:pt x="9143999" y="2978615"/>
                </a:lnTo>
                <a:lnTo>
                  <a:pt x="9143999" y="0"/>
                </a:lnTo>
                <a:lnTo>
                  <a:pt x="0" y="0"/>
                </a:lnTo>
                <a:lnTo>
                  <a:pt x="0" y="2978615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803984"/>
            <a:ext cx="9144000" cy="361315"/>
          </a:xfrm>
          <a:custGeom>
            <a:avLst/>
            <a:gdLst/>
            <a:ahLst/>
            <a:cxnLst/>
            <a:rect l="l" t="t" r="r" b="b"/>
            <a:pathLst>
              <a:path w="9144000" h="361314">
                <a:moveTo>
                  <a:pt x="0" y="0"/>
                </a:moveTo>
                <a:lnTo>
                  <a:pt x="9143999" y="0"/>
                </a:lnTo>
                <a:lnTo>
                  <a:pt x="9143999" y="360899"/>
                </a:lnTo>
                <a:lnTo>
                  <a:pt x="0" y="36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152015"/>
          </a:xfrm>
          <a:custGeom>
            <a:avLst/>
            <a:gdLst/>
            <a:ahLst/>
            <a:cxnLst/>
            <a:rect l="l" t="t" r="r" b="b"/>
            <a:pathLst>
              <a:path w="9144000" h="2152015">
                <a:moveTo>
                  <a:pt x="0" y="2151421"/>
                </a:moveTo>
                <a:lnTo>
                  <a:pt x="9143999" y="2151421"/>
                </a:lnTo>
                <a:lnTo>
                  <a:pt x="9143999" y="0"/>
                </a:lnTo>
                <a:lnTo>
                  <a:pt x="0" y="0"/>
                </a:lnTo>
                <a:lnTo>
                  <a:pt x="0" y="215142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12321"/>
            <a:ext cx="9144000" cy="2631440"/>
          </a:xfrm>
          <a:custGeom>
            <a:avLst/>
            <a:gdLst/>
            <a:ahLst/>
            <a:cxnLst/>
            <a:rect l="l" t="t" r="r" b="b"/>
            <a:pathLst>
              <a:path w="9144000" h="2631440">
                <a:moveTo>
                  <a:pt x="0" y="2631178"/>
                </a:moveTo>
                <a:lnTo>
                  <a:pt x="9143999" y="2631178"/>
                </a:lnTo>
                <a:lnTo>
                  <a:pt x="9143999" y="0"/>
                </a:lnTo>
                <a:lnTo>
                  <a:pt x="0" y="0"/>
                </a:lnTo>
                <a:lnTo>
                  <a:pt x="0" y="263117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51421"/>
            <a:ext cx="9144000" cy="361315"/>
          </a:xfrm>
          <a:custGeom>
            <a:avLst/>
            <a:gdLst/>
            <a:ahLst/>
            <a:cxnLst/>
            <a:rect l="l" t="t" r="r" b="b"/>
            <a:pathLst>
              <a:path w="9144000" h="361314">
                <a:moveTo>
                  <a:pt x="0" y="0"/>
                </a:moveTo>
                <a:lnTo>
                  <a:pt x="9143999" y="0"/>
                </a:lnTo>
                <a:lnTo>
                  <a:pt x="9143999" y="360899"/>
                </a:lnTo>
                <a:lnTo>
                  <a:pt x="0" y="36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4085"/>
          </a:xfrm>
          <a:custGeom>
            <a:avLst/>
            <a:gdLst/>
            <a:ahLst/>
            <a:cxnLst/>
            <a:rect l="l" t="t" r="r" b="b"/>
            <a:pathLst>
              <a:path w="9144000" h="4744085">
                <a:moveTo>
                  <a:pt x="0" y="4743641"/>
                </a:moveTo>
                <a:lnTo>
                  <a:pt x="9143999" y="4743641"/>
                </a:lnTo>
                <a:lnTo>
                  <a:pt x="9143999" y="0"/>
                </a:lnTo>
                <a:lnTo>
                  <a:pt x="0" y="0"/>
                </a:lnTo>
                <a:lnTo>
                  <a:pt x="0" y="4743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37541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5958"/>
                </a:moveTo>
                <a:lnTo>
                  <a:pt x="9143999" y="5958"/>
                </a:lnTo>
                <a:lnTo>
                  <a:pt x="9143999" y="0"/>
                </a:lnTo>
                <a:lnTo>
                  <a:pt x="0" y="0"/>
                </a:lnTo>
                <a:lnTo>
                  <a:pt x="0" y="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475" y="995524"/>
            <a:ext cx="1343024" cy="144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8300" y="1236727"/>
            <a:ext cx="3315335" cy="887730"/>
          </a:xfrm>
          <a:prstGeom prst="rect">
            <a:avLst/>
          </a:prstGeom>
          <a:solidFill>
            <a:srgbClr val="00011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400" spc="-204" dirty="0">
                <a:solidFill>
                  <a:srgbClr val="FF7F2B"/>
                </a:solidFill>
                <a:latin typeface="Arial Narrow"/>
                <a:cs typeface="Arial Narrow"/>
              </a:rPr>
              <a:t>Nightwatch</a:t>
            </a:r>
            <a:r>
              <a:rPr sz="5400" spc="-229" dirty="0">
                <a:solidFill>
                  <a:srgbClr val="784422"/>
                </a:solidFill>
                <a:latin typeface="Arial Narrow"/>
                <a:cs typeface="Arial Narrow"/>
              </a:rPr>
              <a:t>.js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2695" y="2863192"/>
            <a:ext cx="1343025" cy="688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4625" y="2785662"/>
            <a:ext cx="931629" cy="843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" y="4743641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875" y="4769785"/>
            <a:ext cx="273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40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5"/>
              </a:rPr>
              <a:t>www.nightwatchjs.org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481580"/>
          </a:xfrm>
          <a:custGeom>
            <a:avLst/>
            <a:gdLst/>
            <a:ahLst/>
            <a:cxnLst/>
            <a:rect l="l" t="t" r="r" b="b"/>
            <a:pathLst>
              <a:path w="9144000" h="2481580">
                <a:moveTo>
                  <a:pt x="0" y="2481393"/>
                </a:moveTo>
                <a:lnTo>
                  <a:pt x="9143999" y="2481393"/>
                </a:lnTo>
                <a:lnTo>
                  <a:pt x="9143999" y="0"/>
                </a:lnTo>
                <a:lnTo>
                  <a:pt x="0" y="0"/>
                </a:lnTo>
                <a:lnTo>
                  <a:pt x="0" y="248139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842293"/>
            <a:ext cx="9144000" cy="2301240"/>
          </a:xfrm>
          <a:custGeom>
            <a:avLst/>
            <a:gdLst/>
            <a:ahLst/>
            <a:cxnLst/>
            <a:rect l="l" t="t" r="r" b="b"/>
            <a:pathLst>
              <a:path w="9144000" h="2301240">
                <a:moveTo>
                  <a:pt x="0" y="2301206"/>
                </a:moveTo>
                <a:lnTo>
                  <a:pt x="9143999" y="2301206"/>
                </a:lnTo>
                <a:lnTo>
                  <a:pt x="9143999" y="0"/>
                </a:lnTo>
                <a:lnTo>
                  <a:pt x="0" y="0"/>
                </a:lnTo>
                <a:lnTo>
                  <a:pt x="0" y="230120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81393"/>
            <a:ext cx="9144000" cy="361315"/>
          </a:xfrm>
          <a:custGeom>
            <a:avLst/>
            <a:gdLst/>
            <a:ahLst/>
            <a:cxnLst/>
            <a:rect l="l" t="t" r="r" b="b"/>
            <a:pathLst>
              <a:path w="9144000" h="361314">
                <a:moveTo>
                  <a:pt x="0" y="0"/>
                </a:moveTo>
                <a:lnTo>
                  <a:pt x="9143999" y="0"/>
                </a:lnTo>
                <a:lnTo>
                  <a:pt x="9143999" y="360899"/>
                </a:lnTo>
                <a:lnTo>
                  <a:pt x="0" y="36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20670"/>
          </a:xfrm>
          <a:custGeom>
            <a:avLst/>
            <a:gdLst/>
            <a:ahLst/>
            <a:cxnLst/>
            <a:rect l="l" t="t" r="r" b="b"/>
            <a:pathLst>
              <a:path w="9144000" h="2820670">
                <a:moveTo>
                  <a:pt x="0" y="2820439"/>
                </a:moveTo>
                <a:lnTo>
                  <a:pt x="9143999" y="2820439"/>
                </a:lnTo>
                <a:lnTo>
                  <a:pt x="9143999" y="0"/>
                </a:lnTo>
                <a:lnTo>
                  <a:pt x="0" y="0"/>
                </a:lnTo>
                <a:lnTo>
                  <a:pt x="0" y="282043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81339"/>
            <a:ext cx="9144000" cy="1962785"/>
          </a:xfrm>
          <a:custGeom>
            <a:avLst/>
            <a:gdLst/>
            <a:ahLst/>
            <a:cxnLst/>
            <a:rect l="l" t="t" r="r" b="b"/>
            <a:pathLst>
              <a:path w="9144000" h="1962785">
                <a:moveTo>
                  <a:pt x="0" y="1962159"/>
                </a:moveTo>
                <a:lnTo>
                  <a:pt x="9143999" y="1962159"/>
                </a:lnTo>
                <a:lnTo>
                  <a:pt x="9143999" y="0"/>
                </a:lnTo>
                <a:lnTo>
                  <a:pt x="0" y="0"/>
                </a:lnTo>
                <a:lnTo>
                  <a:pt x="0" y="196215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20440"/>
            <a:ext cx="9144000" cy="361315"/>
          </a:xfrm>
          <a:custGeom>
            <a:avLst/>
            <a:gdLst/>
            <a:ahLst/>
            <a:cxnLst/>
            <a:rect l="l" t="t" r="r" b="b"/>
            <a:pathLst>
              <a:path w="9144000" h="361314">
                <a:moveTo>
                  <a:pt x="0" y="0"/>
                </a:moveTo>
                <a:lnTo>
                  <a:pt x="9143999" y="0"/>
                </a:lnTo>
                <a:lnTo>
                  <a:pt x="9143999" y="360899"/>
                </a:lnTo>
                <a:lnTo>
                  <a:pt x="0" y="36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59760"/>
          </a:xfrm>
          <a:custGeom>
            <a:avLst/>
            <a:gdLst/>
            <a:ahLst/>
            <a:cxnLst/>
            <a:rect l="l" t="t" r="r" b="b"/>
            <a:pathLst>
              <a:path w="9144000" h="3159760">
                <a:moveTo>
                  <a:pt x="0" y="3159486"/>
                </a:moveTo>
                <a:lnTo>
                  <a:pt x="9143999" y="3159486"/>
                </a:lnTo>
                <a:lnTo>
                  <a:pt x="9143999" y="0"/>
                </a:lnTo>
                <a:lnTo>
                  <a:pt x="0" y="0"/>
                </a:lnTo>
                <a:lnTo>
                  <a:pt x="0" y="315948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20386"/>
            <a:ext cx="9144000" cy="1623695"/>
          </a:xfrm>
          <a:custGeom>
            <a:avLst/>
            <a:gdLst/>
            <a:ahLst/>
            <a:cxnLst/>
            <a:rect l="l" t="t" r="r" b="b"/>
            <a:pathLst>
              <a:path w="9144000" h="1623695">
                <a:moveTo>
                  <a:pt x="0" y="1623113"/>
                </a:moveTo>
                <a:lnTo>
                  <a:pt x="9143999" y="1623113"/>
                </a:lnTo>
                <a:lnTo>
                  <a:pt x="9143999" y="0"/>
                </a:lnTo>
                <a:lnTo>
                  <a:pt x="0" y="0"/>
                </a:lnTo>
                <a:lnTo>
                  <a:pt x="0" y="162311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774" y="781661"/>
            <a:ext cx="7858759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3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3159486"/>
            <a:ext cx="9144000" cy="3613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187450">
              <a:lnSpc>
                <a:spcPts val="2390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74" y="3448661"/>
            <a:ext cx="4774565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1385">
              <a:lnSpc>
                <a:spcPts val="2635"/>
              </a:lnSpc>
              <a:spcBef>
                <a:spcPts val="100"/>
              </a:spcBef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213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067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489960"/>
          </a:xfrm>
          <a:custGeom>
            <a:avLst/>
            <a:gdLst/>
            <a:ahLst/>
            <a:cxnLst/>
            <a:rect l="l" t="t" r="r" b="b"/>
            <a:pathLst>
              <a:path w="9144000" h="3489960">
                <a:moveTo>
                  <a:pt x="0" y="3489458"/>
                </a:moveTo>
                <a:lnTo>
                  <a:pt x="9143999" y="3489458"/>
                </a:lnTo>
                <a:lnTo>
                  <a:pt x="9143999" y="0"/>
                </a:lnTo>
                <a:lnTo>
                  <a:pt x="0" y="0"/>
                </a:lnTo>
                <a:lnTo>
                  <a:pt x="0" y="348945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850358"/>
            <a:ext cx="9144000" cy="1293495"/>
          </a:xfrm>
          <a:custGeom>
            <a:avLst/>
            <a:gdLst/>
            <a:ahLst/>
            <a:cxnLst/>
            <a:rect l="l" t="t" r="r" b="b"/>
            <a:pathLst>
              <a:path w="9144000" h="1293495">
                <a:moveTo>
                  <a:pt x="0" y="1293141"/>
                </a:moveTo>
                <a:lnTo>
                  <a:pt x="9143999" y="1293141"/>
                </a:lnTo>
                <a:lnTo>
                  <a:pt x="9143999" y="0"/>
                </a:lnTo>
                <a:lnTo>
                  <a:pt x="0" y="0"/>
                </a:lnTo>
                <a:lnTo>
                  <a:pt x="0" y="129314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774" y="781661"/>
            <a:ext cx="7858759" cy="269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3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3489458"/>
            <a:ext cx="9144000" cy="3613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187450">
              <a:lnSpc>
                <a:spcPts val="2420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74" y="3782036"/>
            <a:ext cx="2009775" cy="102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1385">
              <a:lnSpc>
                <a:spcPts val="2635"/>
              </a:lnSpc>
              <a:spcBef>
                <a:spcPts val="100"/>
              </a:spcBef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</a:t>
            </a:r>
            <a:r>
              <a:rPr sz="2200" dirty="0">
                <a:latin typeface="Consolas"/>
                <a:cs typeface="Consolas"/>
              </a:rPr>
              <a:t>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067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819525"/>
          </a:xfrm>
          <a:custGeom>
            <a:avLst/>
            <a:gdLst/>
            <a:ahLst/>
            <a:cxnLst/>
            <a:rect l="l" t="t" r="r" b="b"/>
            <a:pathLst>
              <a:path w="9144000" h="3819525">
                <a:moveTo>
                  <a:pt x="0" y="3819430"/>
                </a:moveTo>
                <a:lnTo>
                  <a:pt x="9143999" y="3819430"/>
                </a:lnTo>
                <a:lnTo>
                  <a:pt x="9143999" y="0"/>
                </a:lnTo>
                <a:lnTo>
                  <a:pt x="0" y="0"/>
                </a:lnTo>
                <a:lnTo>
                  <a:pt x="0" y="381943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80330"/>
            <a:ext cx="9144000" cy="963294"/>
          </a:xfrm>
          <a:custGeom>
            <a:avLst/>
            <a:gdLst/>
            <a:ahLst/>
            <a:cxnLst/>
            <a:rect l="l" t="t" r="r" b="b"/>
            <a:pathLst>
              <a:path w="9144000" h="963295">
                <a:moveTo>
                  <a:pt x="0" y="963169"/>
                </a:moveTo>
                <a:lnTo>
                  <a:pt x="9143999" y="963169"/>
                </a:lnTo>
                <a:lnTo>
                  <a:pt x="9143999" y="0"/>
                </a:lnTo>
                <a:lnTo>
                  <a:pt x="0" y="0"/>
                </a:lnTo>
                <a:lnTo>
                  <a:pt x="0" y="96316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774" y="781661"/>
            <a:ext cx="7858759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3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3819430"/>
            <a:ext cx="9144000" cy="3613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187450">
              <a:lnSpc>
                <a:spcPts val="244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74" y="4115411"/>
            <a:ext cx="473709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>
              <a:lnSpc>
                <a:spcPts val="2635"/>
              </a:lnSpc>
              <a:spcBef>
                <a:spcPts val="100"/>
              </a:spcBef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948348"/>
            <a:ext cx="8626475" cy="3694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5080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626110">
              <a:lnSpc>
                <a:spcPts val="2500"/>
              </a:lnSpc>
            </a:pP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781661"/>
            <a:ext cx="8626475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5080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626110">
              <a:lnSpc>
                <a:spcPts val="2500"/>
              </a:lnSpc>
            </a:pPr>
            <a:r>
              <a:rPr sz="2200" spc="-5" dirty="0">
                <a:latin typeface="Consolas"/>
                <a:cs typeface="Consolas"/>
              </a:rPr>
              <a:t>console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log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'all done!'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</a:t>
            </a:r>
            <a:r>
              <a:rPr sz="2200" spc="-5" dirty="0">
                <a:solidFill>
                  <a:srgbClr val="999999"/>
                </a:solidFill>
                <a:latin typeface="Consolas"/>
                <a:cs typeface="Consolas"/>
              </a:rPr>
              <a:t>//</a:t>
            </a:r>
            <a:r>
              <a:rPr sz="2200" spc="-2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nsolas"/>
                <a:cs typeface="Consolas"/>
              </a:rPr>
              <a:t>wrong!</a:t>
            </a:r>
            <a:endParaRPr sz="2200">
              <a:latin typeface="Consolas"/>
              <a:cs typeface="Consolas"/>
            </a:endParaRPr>
          </a:p>
          <a:p>
            <a:pPr marL="626110">
              <a:lnSpc>
                <a:spcPts val="2625"/>
              </a:lnSpc>
            </a:pP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6374650" y="3388424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257699" y="515399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9" y="128849"/>
                </a:lnTo>
                <a:lnTo>
                  <a:pt x="1077599" y="386549"/>
                </a:lnTo>
                <a:lnTo>
                  <a:pt x="257699" y="386549"/>
                </a:lnTo>
                <a:lnTo>
                  <a:pt x="257699" y="515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448286"/>
            <a:ext cx="8626475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5080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perform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latin typeface="Consolas"/>
                <a:cs typeface="Consolas"/>
              </a:rPr>
              <a:t>done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932815">
              <a:lnSpc>
                <a:spcPts val="2495"/>
              </a:lnSpc>
            </a:pPr>
            <a:r>
              <a:rPr sz="2200" spc="-5" dirty="0">
                <a:latin typeface="Consolas"/>
                <a:cs typeface="Consolas"/>
              </a:rPr>
              <a:t>console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log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'all done!'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</a:t>
            </a:r>
            <a:r>
              <a:rPr sz="2200" spc="-5" dirty="0">
                <a:solidFill>
                  <a:srgbClr val="999999"/>
                </a:solidFill>
                <a:latin typeface="Consolas"/>
                <a:cs typeface="Consolas"/>
              </a:rPr>
              <a:t>//</a:t>
            </a:r>
            <a:r>
              <a:rPr sz="2200" spc="-2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nsolas"/>
                <a:cs typeface="Consolas"/>
              </a:rPr>
              <a:t>right!</a:t>
            </a:r>
            <a:endParaRPr sz="2200">
              <a:latin typeface="Consolas"/>
              <a:cs typeface="Consolas"/>
            </a:endParaRPr>
          </a:p>
          <a:p>
            <a:pPr marL="626745">
              <a:lnSpc>
                <a:spcPts val="262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626110">
              <a:lnSpc>
                <a:spcPts val="2625"/>
              </a:lnSpc>
            </a:pP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0825" y="168924"/>
            <a:ext cx="10140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login.js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0150" y="3388424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257699" y="515399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9" y="128849"/>
                </a:lnTo>
                <a:lnTo>
                  <a:pt x="1077599" y="386549"/>
                </a:lnTo>
                <a:lnTo>
                  <a:pt x="257699" y="386549"/>
                </a:lnTo>
                <a:lnTo>
                  <a:pt x="257699" y="515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448286"/>
            <a:ext cx="8626475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5080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perform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2200" spc="-5" dirty="0">
                <a:latin typeface="Consolas"/>
                <a:cs typeface="Consolas"/>
              </a:rPr>
              <a:t>done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932815">
              <a:lnSpc>
                <a:spcPts val="2495"/>
              </a:lnSpc>
            </a:pPr>
            <a:r>
              <a:rPr sz="2200" spc="-5" dirty="0">
                <a:latin typeface="Consolas"/>
                <a:cs typeface="Consolas"/>
              </a:rPr>
              <a:t>foo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doSomethingAsync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().</a:t>
            </a:r>
            <a:r>
              <a:rPr sz="2200" spc="-5" dirty="0">
                <a:latin typeface="Consolas"/>
                <a:cs typeface="Consolas"/>
              </a:rPr>
              <a:t>then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done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626745">
              <a:lnSpc>
                <a:spcPts val="262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626110">
              <a:lnSpc>
                <a:spcPts val="2625"/>
              </a:lnSpc>
            </a:pP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0825" y="168924"/>
            <a:ext cx="10140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login.js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7175" y="3388424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257699" y="515399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9" y="128849"/>
                </a:lnTo>
                <a:lnTo>
                  <a:pt x="1077599" y="386549"/>
                </a:lnTo>
                <a:lnTo>
                  <a:pt x="257699" y="386549"/>
                </a:lnTo>
                <a:lnTo>
                  <a:pt x="257699" y="515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38300"/>
          </a:xfrm>
          <a:custGeom>
            <a:avLst/>
            <a:gdLst/>
            <a:ahLst/>
            <a:cxnLst/>
            <a:rect l="l" t="t" r="r" b="b"/>
            <a:pathLst>
              <a:path w="9144000" h="1638300">
                <a:moveTo>
                  <a:pt x="0" y="1637851"/>
                </a:moveTo>
                <a:lnTo>
                  <a:pt x="9143999" y="1637851"/>
                </a:lnTo>
                <a:lnTo>
                  <a:pt x="9143999" y="0"/>
                </a:lnTo>
                <a:lnTo>
                  <a:pt x="0" y="0"/>
                </a:lnTo>
                <a:lnTo>
                  <a:pt x="0" y="163785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64951"/>
            <a:ext cx="9144000" cy="2978785"/>
          </a:xfrm>
          <a:custGeom>
            <a:avLst/>
            <a:gdLst/>
            <a:ahLst/>
            <a:cxnLst/>
            <a:rect l="l" t="t" r="r" b="b"/>
            <a:pathLst>
              <a:path w="9144000" h="2978785">
                <a:moveTo>
                  <a:pt x="0" y="2978548"/>
                </a:moveTo>
                <a:lnTo>
                  <a:pt x="9143999" y="2978548"/>
                </a:lnTo>
                <a:lnTo>
                  <a:pt x="9143999" y="0"/>
                </a:lnTo>
                <a:lnTo>
                  <a:pt x="0" y="0"/>
                </a:lnTo>
                <a:lnTo>
                  <a:pt x="0" y="297854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37851"/>
            <a:ext cx="9144000" cy="527685"/>
          </a:xfrm>
          <a:custGeom>
            <a:avLst/>
            <a:gdLst/>
            <a:ahLst/>
            <a:cxnLst/>
            <a:rect l="l" t="t" r="r" b="b"/>
            <a:pathLst>
              <a:path w="9144000" h="527685">
                <a:moveTo>
                  <a:pt x="0" y="0"/>
                </a:moveTo>
                <a:lnTo>
                  <a:pt x="9143999" y="0"/>
                </a:lnTo>
                <a:lnTo>
                  <a:pt x="9143999" y="527100"/>
                </a:lnTo>
                <a:lnTo>
                  <a:pt x="0" y="5271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475" y="1629409"/>
            <a:ext cx="37636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├─</a:t>
            </a:r>
            <a:r>
              <a:rPr sz="3000" dirty="0">
                <a:latin typeface="Times New Roman"/>
                <a:cs typeface="Times New Roman"/>
              </a:rPr>
              <a:t>─	</a:t>
            </a:r>
            <a:r>
              <a:rPr sz="3000" spc="-5" dirty="0">
                <a:latin typeface="Consolas"/>
                <a:cs typeface="Consolas"/>
              </a:rPr>
              <a:t>Nightwatch.js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└──	</a:t>
            </a:r>
            <a:r>
              <a:rPr sz="3000" spc="-5" dirty="0">
                <a:latin typeface="Consolas"/>
                <a:cs typeface="Consolas"/>
              </a:rPr>
              <a:t>tests</a:t>
            </a:r>
            <a:endParaRPr sz="3000">
              <a:latin typeface="Consolas"/>
              <a:cs typeface="Consolas"/>
            </a:endParaRPr>
          </a:p>
          <a:p>
            <a:pPr marL="850265">
              <a:lnSpc>
                <a:spcPct val="100000"/>
              </a:lnSpc>
              <a:tabLst>
                <a:tab pos="1869439" algn="l"/>
              </a:tabLst>
            </a:pPr>
            <a:r>
              <a:rPr sz="3000" spc="-5" dirty="0">
                <a:latin typeface="Times New Roman"/>
                <a:cs typeface="Times New Roman"/>
              </a:rPr>
              <a:t>└──	</a:t>
            </a:r>
            <a:r>
              <a:rPr sz="3000" spc="-5" dirty="0">
                <a:latin typeface="Consolas"/>
                <a:cs typeface="Consolas"/>
              </a:rPr>
              <a:t>login.js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0907" y="603235"/>
            <a:ext cx="4065904" cy="3311525"/>
          </a:xfrm>
          <a:prstGeom prst="rect">
            <a:avLst/>
          </a:prstGeom>
        </p:spPr>
        <p:txBody>
          <a:bodyPr vert="horz" wrap="square" lIns="0" tIns="376555" rIns="0" bIns="0" rtlCol="0">
            <a:spAutoFit/>
          </a:bodyPr>
          <a:lstStyle/>
          <a:p>
            <a:pPr marL="480059" indent="-467359">
              <a:lnSpc>
                <a:spcPct val="100000"/>
              </a:lnSpc>
              <a:spcBef>
                <a:spcPts val="2965"/>
              </a:spcBef>
              <a:buClr>
                <a:srgbClr val="FF7F2B"/>
              </a:buClr>
              <a:buSzPct val="62500"/>
              <a:buAutoNum type="arabicPeriod"/>
              <a:tabLst>
                <a:tab pos="480059" algn="l"/>
                <a:tab pos="480695" algn="l"/>
              </a:tabLst>
            </a:pPr>
            <a:r>
              <a:rPr sz="4800" spc="-325" dirty="0">
                <a:solidFill>
                  <a:srgbClr val="CCCCCC"/>
                </a:solidFill>
                <a:latin typeface="Calibri"/>
                <a:cs typeface="Calibri"/>
              </a:rPr>
              <a:t>Project</a:t>
            </a:r>
            <a:r>
              <a:rPr sz="4800" spc="-135" dirty="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sz="4800" spc="-375" dirty="0">
                <a:solidFill>
                  <a:srgbClr val="CCCCCC"/>
                </a:solidFill>
                <a:latin typeface="Calibri"/>
                <a:cs typeface="Calibri"/>
              </a:rPr>
              <a:t>Overview</a:t>
            </a:r>
            <a:endParaRPr sz="4800">
              <a:latin typeface="Calibri"/>
              <a:cs typeface="Calibri"/>
            </a:endParaRPr>
          </a:p>
          <a:p>
            <a:pPr marL="480059" indent="-467359">
              <a:lnSpc>
                <a:spcPct val="100000"/>
              </a:lnSpc>
              <a:spcBef>
                <a:spcPts val="2865"/>
              </a:spcBef>
              <a:buClr>
                <a:srgbClr val="FF7F2B"/>
              </a:buClr>
              <a:buSzPct val="62500"/>
              <a:buAutoNum type="arabicPeriod"/>
              <a:tabLst>
                <a:tab pos="480059" algn="l"/>
                <a:tab pos="480695" algn="l"/>
              </a:tabLst>
            </a:pPr>
            <a:r>
              <a:rPr sz="4800" spc="-345" dirty="0">
                <a:solidFill>
                  <a:srgbClr val="CCCCCC"/>
                </a:solidFill>
                <a:latin typeface="Calibri"/>
                <a:cs typeface="Calibri"/>
              </a:rPr>
              <a:t>Features</a:t>
            </a:r>
            <a:endParaRPr sz="4800">
              <a:latin typeface="Calibri"/>
              <a:cs typeface="Calibri"/>
            </a:endParaRPr>
          </a:p>
          <a:p>
            <a:pPr marL="480059" indent="-467359">
              <a:lnSpc>
                <a:spcPct val="100000"/>
              </a:lnSpc>
              <a:spcBef>
                <a:spcPts val="2865"/>
              </a:spcBef>
              <a:buClr>
                <a:srgbClr val="FF7F2B"/>
              </a:buClr>
              <a:buSzPct val="62500"/>
              <a:buAutoNum type="arabicPeriod"/>
              <a:tabLst>
                <a:tab pos="480059" algn="l"/>
                <a:tab pos="480695" algn="l"/>
              </a:tabLst>
            </a:pPr>
            <a:r>
              <a:rPr sz="4800" spc="-330" dirty="0">
                <a:solidFill>
                  <a:srgbClr val="CCCCCC"/>
                </a:solidFill>
                <a:latin typeface="Calibri"/>
                <a:cs typeface="Calibri"/>
              </a:rPr>
              <a:t>Getting</a:t>
            </a:r>
            <a:r>
              <a:rPr sz="4800" spc="-90" dirty="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sz="4800" spc="-335" dirty="0">
                <a:solidFill>
                  <a:srgbClr val="CCCCCC"/>
                </a:solidFill>
                <a:latin typeface="Calibri"/>
                <a:cs typeface="Calibri"/>
              </a:rPr>
              <a:t>Started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249744"/>
            <a:ext cx="7440930" cy="4995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3775075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module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exports 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src_folders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[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'./tests'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],  </a:t>
            </a:r>
            <a:r>
              <a:rPr sz="1800" spc="-5" dirty="0">
                <a:latin typeface="Consolas"/>
                <a:cs typeface="Consolas"/>
              </a:rPr>
              <a:t>output_folder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5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4403725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start_process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6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 marR="508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server_path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'./selenium-server-standalone-2.38.0.jar'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log_path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5158105" indent="-251460">
              <a:lnSpc>
                <a:spcPct val="100699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 marR="4152265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Nightwatch.js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48"/>
                </a:moveTo>
                <a:lnTo>
                  <a:pt x="9143999" y="563848"/>
                </a:lnTo>
                <a:lnTo>
                  <a:pt x="9143999" y="0"/>
                </a:lnTo>
                <a:lnTo>
                  <a:pt x="0" y="0"/>
                </a:lnTo>
                <a:lnTo>
                  <a:pt x="0" y="56384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7348"/>
            <a:ext cx="9144000" cy="4296410"/>
          </a:xfrm>
          <a:custGeom>
            <a:avLst/>
            <a:gdLst/>
            <a:ahLst/>
            <a:cxnLst/>
            <a:rect l="l" t="t" r="r" b="b"/>
            <a:pathLst>
              <a:path w="9144000" h="4296410">
                <a:moveTo>
                  <a:pt x="0" y="4296151"/>
                </a:moveTo>
                <a:lnTo>
                  <a:pt x="9143999" y="4296151"/>
                </a:lnTo>
                <a:lnTo>
                  <a:pt x="9143999" y="0"/>
                </a:lnTo>
                <a:lnTo>
                  <a:pt x="0" y="0"/>
                </a:lnTo>
                <a:lnTo>
                  <a:pt x="0" y="429615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48"/>
            <a:ext cx="9144000" cy="283845"/>
          </a:xfrm>
          <a:custGeom>
            <a:avLst/>
            <a:gdLst/>
            <a:ahLst/>
            <a:cxnLst/>
            <a:rect l="l" t="t" r="r" b="b"/>
            <a:pathLst>
              <a:path w="9144000" h="283844">
                <a:moveTo>
                  <a:pt x="0" y="0"/>
                </a:moveTo>
                <a:lnTo>
                  <a:pt x="9143999" y="0"/>
                </a:lnTo>
                <a:lnTo>
                  <a:pt x="9143999" y="283499"/>
                </a:lnTo>
                <a:lnTo>
                  <a:pt x="0" y="2834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249744"/>
            <a:ext cx="228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module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exports 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1800" spc="-5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777" y="525969"/>
            <a:ext cx="7190105" cy="4719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77507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src_folders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[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'./tests'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],  </a:t>
            </a:r>
            <a:r>
              <a:rPr sz="1800" spc="-5" dirty="0">
                <a:latin typeface="Consolas"/>
                <a:cs typeface="Consolas"/>
              </a:rPr>
              <a:t>output_folder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5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4403725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start_process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6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3525" marR="508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server_path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'./selenium-server-standalone-2.38.0.jar'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log_path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5158105" indent="-251460">
              <a:lnSpc>
                <a:spcPct val="100699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 marR="4152265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Nightwatch.js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43915"/>
          </a:xfrm>
          <a:custGeom>
            <a:avLst/>
            <a:gdLst/>
            <a:ahLst/>
            <a:cxnLst/>
            <a:rect l="l" t="t" r="r" b="b"/>
            <a:pathLst>
              <a:path w="9144000" h="843915">
                <a:moveTo>
                  <a:pt x="0" y="843474"/>
                </a:moveTo>
                <a:lnTo>
                  <a:pt x="9143999" y="843474"/>
                </a:lnTo>
                <a:lnTo>
                  <a:pt x="9143999" y="0"/>
                </a:lnTo>
                <a:lnTo>
                  <a:pt x="0" y="0"/>
                </a:lnTo>
                <a:lnTo>
                  <a:pt x="0" y="84347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49474"/>
            <a:ext cx="9144000" cy="3994150"/>
          </a:xfrm>
          <a:custGeom>
            <a:avLst/>
            <a:gdLst/>
            <a:ahLst/>
            <a:cxnLst/>
            <a:rect l="l" t="t" r="r" b="b"/>
            <a:pathLst>
              <a:path w="9144000" h="3994150">
                <a:moveTo>
                  <a:pt x="0" y="3994025"/>
                </a:moveTo>
                <a:lnTo>
                  <a:pt x="9143999" y="3994025"/>
                </a:lnTo>
                <a:lnTo>
                  <a:pt x="9143999" y="0"/>
                </a:lnTo>
                <a:lnTo>
                  <a:pt x="0" y="0"/>
                </a:lnTo>
                <a:lnTo>
                  <a:pt x="0" y="3994025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3474"/>
            <a:ext cx="9144000" cy="306070"/>
          </a:xfrm>
          <a:custGeom>
            <a:avLst/>
            <a:gdLst/>
            <a:ahLst/>
            <a:cxnLst/>
            <a:rect l="l" t="t" r="r" b="b"/>
            <a:pathLst>
              <a:path w="9144000" h="306069">
                <a:moveTo>
                  <a:pt x="0" y="0"/>
                </a:moveTo>
                <a:lnTo>
                  <a:pt x="9143999" y="0"/>
                </a:lnTo>
                <a:lnTo>
                  <a:pt x="9143999" y="305999"/>
                </a:lnTo>
                <a:lnTo>
                  <a:pt x="0" y="3059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249744"/>
            <a:ext cx="341884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5080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module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exports 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src_folders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5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[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'./tests'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],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777" y="802194"/>
            <a:ext cx="7190105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output_folder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4403725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start_process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6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3525" marR="508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server_path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'./selenium-server-standalone-2.38.0.jar'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log_path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5158105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 marR="4152265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3889375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Nightwatch.js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64970"/>
          </a:xfrm>
          <a:custGeom>
            <a:avLst/>
            <a:gdLst/>
            <a:ahLst/>
            <a:cxnLst/>
            <a:rect l="l" t="t" r="r" b="b"/>
            <a:pathLst>
              <a:path w="9144000" h="1664970">
                <a:moveTo>
                  <a:pt x="0" y="1664892"/>
                </a:moveTo>
                <a:lnTo>
                  <a:pt x="9143999" y="1664892"/>
                </a:lnTo>
                <a:lnTo>
                  <a:pt x="9143999" y="0"/>
                </a:lnTo>
                <a:lnTo>
                  <a:pt x="0" y="0"/>
                </a:lnTo>
                <a:lnTo>
                  <a:pt x="0" y="1664892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70893"/>
            <a:ext cx="9144000" cy="3173095"/>
          </a:xfrm>
          <a:custGeom>
            <a:avLst/>
            <a:gdLst/>
            <a:ahLst/>
            <a:cxnLst/>
            <a:rect l="l" t="t" r="r" b="b"/>
            <a:pathLst>
              <a:path w="9144000" h="3173095">
                <a:moveTo>
                  <a:pt x="0" y="3172606"/>
                </a:moveTo>
                <a:lnTo>
                  <a:pt x="9143999" y="3172606"/>
                </a:lnTo>
                <a:lnTo>
                  <a:pt x="9143999" y="0"/>
                </a:lnTo>
                <a:lnTo>
                  <a:pt x="0" y="0"/>
                </a:lnTo>
                <a:lnTo>
                  <a:pt x="0" y="317260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64892"/>
            <a:ext cx="9144000" cy="306070"/>
          </a:xfrm>
          <a:custGeom>
            <a:avLst/>
            <a:gdLst/>
            <a:ahLst/>
            <a:cxnLst/>
            <a:rect l="l" t="t" r="r" b="b"/>
            <a:pathLst>
              <a:path w="9144000" h="306069">
                <a:moveTo>
                  <a:pt x="0" y="0"/>
                </a:moveTo>
                <a:lnTo>
                  <a:pt x="9143999" y="0"/>
                </a:lnTo>
                <a:lnTo>
                  <a:pt x="9143999" y="305999"/>
                </a:lnTo>
                <a:lnTo>
                  <a:pt x="0" y="3059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249744"/>
            <a:ext cx="7440930" cy="4995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3775075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module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exports 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src_folders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[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'./tests'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],  </a:t>
            </a:r>
            <a:r>
              <a:rPr sz="1800" spc="-5" dirty="0">
                <a:latin typeface="Consolas"/>
                <a:cs typeface="Consolas"/>
              </a:rPr>
              <a:t>output_folder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5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4403725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start_process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6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 marR="508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server_path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'./selenium-server-standalone-2.38.0.jar'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log_path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5158105" indent="-251460">
              <a:lnSpc>
                <a:spcPct val="100699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 marR="4152265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Nightwatch.js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945005"/>
          </a:xfrm>
          <a:custGeom>
            <a:avLst/>
            <a:gdLst/>
            <a:ahLst/>
            <a:cxnLst/>
            <a:rect l="l" t="t" r="r" b="b"/>
            <a:pathLst>
              <a:path w="9144000" h="1945005">
                <a:moveTo>
                  <a:pt x="0" y="1944520"/>
                </a:moveTo>
                <a:lnTo>
                  <a:pt x="9143999" y="1944520"/>
                </a:lnTo>
                <a:lnTo>
                  <a:pt x="9143999" y="0"/>
                </a:lnTo>
                <a:lnTo>
                  <a:pt x="0" y="0"/>
                </a:lnTo>
                <a:lnTo>
                  <a:pt x="0" y="194452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50520"/>
            <a:ext cx="9144000" cy="2893060"/>
          </a:xfrm>
          <a:custGeom>
            <a:avLst/>
            <a:gdLst/>
            <a:ahLst/>
            <a:cxnLst/>
            <a:rect l="l" t="t" r="r" b="b"/>
            <a:pathLst>
              <a:path w="9144000" h="2893060">
                <a:moveTo>
                  <a:pt x="0" y="2892979"/>
                </a:moveTo>
                <a:lnTo>
                  <a:pt x="9143999" y="2892979"/>
                </a:lnTo>
                <a:lnTo>
                  <a:pt x="9143999" y="0"/>
                </a:lnTo>
                <a:lnTo>
                  <a:pt x="0" y="0"/>
                </a:lnTo>
                <a:lnTo>
                  <a:pt x="0" y="289297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44520"/>
            <a:ext cx="9144000" cy="306070"/>
          </a:xfrm>
          <a:custGeom>
            <a:avLst/>
            <a:gdLst/>
            <a:ahLst/>
            <a:cxnLst/>
            <a:rect l="l" t="t" r="r" b="b"/>
            <a:pathLst>
              <a:path w="9144000" h="306069">
                <a:moveTo>
                  <a:pt x="0" y="0"/>
                </a:moveTo>
                <a:lnTo>
                  <a:pt x="9143999" y="0"/>
                </a:lnTo>
                <a:lnTo>
                  <a:pt x="9143999" y="305999"/>
                </a:lnTo>
                <a:lnTo>
                  <a:pt x="0" y="3059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249744"/>
            <a:ext cx="7440930" cy="4995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3775075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module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exports 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src_folders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[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'./tests'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],  </a:t>
            </a:r>
            <a:r>
              <a:rPr sz="1800" spc="-5" dirty="0">
                <a:latin typeface="Consolas"/>
                <a:cs typeface="Consolas"/>
              </a:rPr>
              <a:t>output_folder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5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4403725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start_process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6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 marR="508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server_path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'./selenium-server-standalone-2.38.0.jar'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log_path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5158105" indent="-251460">
              <a:lnSpc>
                <a:spcPct val="100699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 marR="4152265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Nightwatch.js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62660"/>
          </a:xfrm>
          <a:custGeom>
            <a:avLst/>
            <a:gdLst/>
            <a:ahLst/>
            <a:cxnLst/>
            <a:rect l="l" t="t" r="r" b="b"/>
            <a:pathLst>
              <a:path w="9144000" h="962660">
                <a:moveTo>
                  <a:pt x="0" y="962307"/>
                </a:moveTo>
                <a:lnTo>
                  <a:pt x="9143999" y="962307"/>
                </a:lnTo>
                <a:lnTo>
                  <a:pt x="9143999" y="0"/>
                </a:lnTo>
                <a:lnTo>
                  <a:pt x="0" y="0"/>
                </a:lnTo>
                <a:lnTo>
                  <a:pt x="0" y="962307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25107"/>
            <a:ext cx="9144000" cy="3918585"/>
          </a:xfrm>
          <a:custGeom>
            <a:avLst/>
            <a:gdLst/>
            <a:ahLst/>
            <a:cxnLst/>
            <a:rect l="l" t="t" r="r" b="b"/>
            <a:pathLst>
              <a:path w="9144000" h="3918585">
                <a:moveTo>
                  <a:pt x="0" y="3918392"/>
                </a:moveTo>
                <a:lnTo>
                  <a:pt x="9143999" y="3918392"/>
                </a:lnTo>
                <a:lnTo>
                  <a:pt x="9143999" y="0"/>
                </a:lnTo>
                <a:lnTo>
                  <a:pt x="0" y="0"/>
                </a:lnTo>
                <a:lnTo>
                  <a:pt x="0" y="3918392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2307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90">
                <a:moveTo>
                  <a:pt x="0" y="0"/>
                </a:moveTo>
                <a:lnTo>
                  <a:pt x="9143999" y="0"/>
                </a:lnTo>
                <a:lnTo>
                  <a:pt x="9143999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780" y="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000000"/>
                </a:solidFill>
                <a:latin typeface="Consolas"/>
                <a:cs typeface="Consolas"/>
              </a:rPr>
              <a:t>port</a:t>
            </a:r>
            <a:r>
              <a:rPr sz="1800" b="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b="0" spc="-7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145" y="98878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774" y="651328"/>
            <a:ext cx="4671695" cy="4443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0" marR="2388870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 marR="138303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/>
                <a:cs typeface="Consolas"/>
              </a:rPr>
              <a:t>path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8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'./results/screenshots'</a:t>
            </a:r>
            <a:endParaRPr sz="1800">
              <a:latin typeface="Consolas"/>
              <a:cs typeface="Consolas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1016635" marR="628650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desiredCapabilities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browserName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'firefox'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javascriptEnabled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acceptSslCerts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endParaRPr sz="1800">
              <a:latin typeface="Consolas"/>
              <a:cs typeface="Consolas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Nightwatch.js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42060"/>
          </a:xfrm>
          <a:custGeom>
            <a:avLst/>
            <a:gdLst/>
            <a:ahLst/>
            <a:cxnLst/>
            <a:rect l="l" t="t" r="r" b="b"/>
            <a:pathLst>
              <a:path w="9144000" h="1242060">
                <a:moveTo>
                  <a:pt x="0" y="1241935"/>
                </a:moveTo>
                <a:lnTo>
                  <a:pt x="9143999" y="1241935"/>
                </a:lnTo>
                <a:lnTo>
                  <a:pt x="9143999" y="0"/>
                </a:lnTo>
                <a:lnTo>
                  <a:pt x="0" y="0"/>
                </a:lnTo>
                <a:lnTo>
                  <a:pt x="0" y="1241935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4734"/>
            <a:ext cx="9144000" cy="3639185"/>
          </a:xfrm>
          <a:custGeom>
            <a:avLst/>
            <a:gdLst/>
            <a:ahLst/>
            <a:cxnLst/>
            <a:rect l="l" t="t" r="r" b="b"/>
            <a:pathLst>
              <a:path w="9144000" h="3639185">
                <a:moveTo>
                  <a:pt x="0" y="3638764"/>
                </a:moveTo>
                <a:lnTo>
                  <a:pt x="9143999" y="3638764"/>
                </a:lnTo>
                <a:lnTo>
                  <a:pt x="9143999" y="0"/>
                </a:lnTo>
                <a:lnTo>
                  <a:pt x="0" y="0"/>
                </a:lnTo>
                <a:lnTo>
                  <a:pt x="0" y="363876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41935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90">
                <a:moveTo>
                  <a:pt x="0" y="0"/>
                </a:moveTo>
                <a:lnTo>
                  <a:pt x="9143999" y="0"/>
                </a:lnTo>
                <a:lnTo>
                  <a:pt x="9143999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780" y="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000000"/>
                </a:solidFill>
                <a:latin typeface="Consolas"/>
                <a:cs typeface="Consolas"/>
              </a:rPr>
              <a:t>port</a:t>
            </a:r>
            <a:r>
              <a:rPr sz="1800" b="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b="0" spc="-7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145" y="98878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774" y="651328"/>
            <a:ext cx="4671695" cy="4443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0" marR="2388870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 marR="138303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/>
                <a:cs typeface="Consolas"/>
              </a:rPr>
              <a:t>path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8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'./results/screenshots'</a:t>
            </a:r>
            <a:endParaRPr sz="1800">
              <a:latin typeface="Consolas"/>
              <a:cs typeface="Consolas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1016635" marR="628650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desiredCapabilities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browserName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'firefox'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javascriptEnabled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acceptSslCerts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endParaRPr sz="1800">
              <a:latin typeface="Consolas"/>
              <a:cs typeface="Consolas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Nightwatch.js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22095"/>
          </a:xfrm>
          <a:custGeom>
            <a:avLst/>
            <a:gdLst/>
            <a:ahLst/>
            <a:cxnLst/>
            <a:rect l="l" t="t" r="r" b="b"/>
            <a:pathLst>
              <a:path w="9144000" h="1522095">
                <a:moveTo>
                  <a:pt x="0" y="1521562"/>
                </a:moveTo>
                <a:lnTo>
                  <a:pt x="9143999" y="1521562"/>
                </a:lnTo>
                <a:lnTo>
                  <a:pt x="9143999" y="0"/>
                </a:lnTo>
                <a:lnTo>
                  <a:pt x="0" y="0"/>
                </a:lnTo>
                <a:lnTo>
                  <a:pt x="0" y="1521562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4362"/>
            <a:ext cx="9144000" cy="3359150"/>
          </a:xfrm>
          <a:custGeom>
            <a:avLst/>
            <a:gdLst/>
            <a:ahLst/>
            <a:cxnLst/>
            <a:rect l="l" t="t" r="r" b="b"/>
            <a:pathLst>
              <a:path w="9144000" h="3359150">
                <a:moveTo>
                  <a:pt x="0" y="3359137"/>
                </a:moveTo>
                <a:lnTo>
                  <a:pt x="9143999" y="3359137"/>
                </a:lnTo>
                <a:lnTo>
                  <a:pt x="9143999" y="0"/>
                </a:lnTo>
                <a:lnTo>
                  <a:pt x="0" y="0"/>
                </a:lnTo>
                <a:lnTo>
                  <a:pt x="0" y="3359137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1562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89">
                <a:moveTo>
                  <a:pt x="0" y="0"/>
                </a:moveTo>
                <a:lnTo>
                  <a:pt x="9143999" y="0"/>
                </a:lnTo>
                <a:lnTo>
                  <a:pt x="9143999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780" y="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000000"/>
                </a:solidFill>
                <a:latin typeface="Consolas"/>
                <a:cs typeface="Consolas"/>
              </a:rPr>
              <a:t>port</a:t>
            </a:r>
            <a:r>
              <a:rPr sz="1800" b="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b="0" spc="-7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145" y="98878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774" y="651328"/>
            <a:ext cx="4671695" cy="4443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0" marR="2388870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 marR="138303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/>
                <a:cs typeface="Consolas"/>
              </a:rPr>
              <a:t>path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8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'./results/screenshots'</a:t>
            </a:r>
            <a:endParaRPr sz="1800">
              <a:latin typeface="Consolas"/>
              <a:cs typeface="Consolas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1016635" marR="628650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desiredCapabilities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browserName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'firefox'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javascriptEnabled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acceptSslCerts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endParaRPr sz="1800">
              <a:latin typeface="Consolas"/>
              <a:cs typeface="Consolas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Nightwatch.js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64205"/>
          </a:xfrm>
          <a:custGeom>
            <a:avLst/>
            <a:gdLst/>
            <a:ahLst/>
            <a:cxnLst/>
            <a:rect l="l" t="t" r="r" b="b"/>
            <a:pathLst>
              <a:path w="9144000" h="3164205">
                <a:moveTo>
                  <a:pt x="0" y="3163716"/>
                </a:moveTo>
                <a:lnTo>
                  <a:pt x="9143999" y="3163716"/>
                </a:lnTo>
                <a:lnTo>
                  <a:pt x="9143999" y="0"/>
                </a:lnTo>
                <a:lnTo>
                  <a:pt x="0" y="0"/>
                </a:lnTo>
                <a:lnTo>
                  <a:pt x="0" y="316371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26516"/>
            <a:ext cx="9144000" cy="1717039"/>
          </a:xfrm>
          <a:custGeom>
            <a:avLst/>
            <a:gdLst/>
            <a:ahLst/>
            <a:cxnLst/>
            <a:rect l="l" t="t" r="r" b="b"/>
            <a:pathLst>
              <a:path w="9144000" h="1717039">
                <a:moveTo>
                  <a:pt x="0" y="1716983"/>
                </a:moveTo>
                <a:lnTo>
                  <a:pt x="9143999" y="1716983"/>
                </a:lnTo>
                <a:lnTo>
                  <a:pt x="9143999" y="0"/>
                </a:lnTo>
                <a:lnTo>
                  <a:pt x="0" y="0"/>
                </a:lnTo>
                <a:lnTo>
                  <a:pt x="0" y="171698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780" y="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000000"/>
                </a:solidFill>
                <a:latin typeface="Consolas"/>
                <a:cs typeface="Consolas"/>
              </a:rPr>
              <a:t>port</a:t>
            </a:r>
            <a:r>
              <a:rPr sz="1800" b="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b="0" spc="-7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45" y="98878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777" y="651328"/>
            <a:ext cx="4420870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2388870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 marR="138303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/>
                <a:cs typeface="Consolas"/>
              </a:rPr>
              <a:t>path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8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'./results/screenshots'</a:t>
            </a:r>
            <a:endParaRPr sz="180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desiredCapabilities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3163716"/>
            <a:ext cx="9144000" cy="26289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70000">
              <a:lnSpc>
                <a:spcPts val="2050"/>
              </a:lnSpc>
            </a:pPr>
            <a:r>
              <a:rPr sz="1800" spc="-5" dirty="0">
                <a:latin typeface="Consolas"/>
                <a:cs typeface="Consolas"/>
              </a:rPr>
              <a:t>browserName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'firefox'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74" y="3413578"/>
            <a:ext cx="403479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03935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javascriptEnabled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acceptSslCerts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endParaRPr sz="1800">
              <a:latin typeface="Consolas"/>
              <a:cs typeface="Consolas"/>
            </a:endParaRPr>
          </a:p>
          <a:p>
            <a:pPr marL="75374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02284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Nightwatch.js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5475" y="2381186"/>
            <a:ext cx="7089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</a:tabLst>
            </a:pPr>
            <a:r>
              <a:rPr b="0" dirty="0">
                <a:solidFill>
                  <a:srgbClr val="D1D1D1"/>
                </a:solidFill>
                <a:latin typeface="Consolas"/>
                <a:cs typeface="Consolas"/>
              </a:rPr>
              <a:t>&gt;	</a:t>
            </a:r>
            <a:r>
              <a:rPr b="0" spc="-5" dirty="0">
                <a:solidFill>
                  <a:srgbClr val="D1D1D1"/>
                </a:solidFill>
                <a:latin typeface="Consolas"/>
                <a:cs typeface="Consolas"/>
              </a:rPr>
              <a:t>nightwatch -c ./</a:t>
            </a:r>
            <a:r>
              <a:rPr b="0" spc="-5" dirty="0">
                <a:solidFill>
                  <a:srgbClr val="FF9900"/>
                </a:solidFill>
                <a:latin typeface="Consolas"/>
                <a:cs typeface="Consolas"/>
              </a:rPr>
              <a:t>Nightwatch.js </a:t>
            </a:r>
            <a:r>
              <a:rPr b="0" spc="-5" dirty="0">
                <a:solidFill>
                  <a:srgbClr val="D1D1D1"/>
                </a:solidFill>
                <a:latin typeface="Consolas"/>
                <a:cs typeface="Consolas"/>
              </a:rPr>
              <a:t>--env</a:t>
            </a:r>
            <a:r>
              <a:rPr b="0" spc="-10" dirty="0">
                <a:solidFill>
                  <a:srgbClr val="D1D1D1"/>
                </a:solidFill>
                <a:latin typeface="Consolas"/>
                <a:cs typeface="Consolas"/>
              </a:rPr>
              <a:t> </a:t>
            </a:r>
            <a:r>
              <a:rPr b="0" spc="-5" dirty="0">
                <a:solidFill>
                  <a:srgbClr val="FF9900"/>
                </a:solidFill>
                <a:latin typeface="Consolas"/>
                <a:cs typeface="Consolas"/>
              </a:rPr>
              <a:t>default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203" y="269685"/>
            <a:ext cx="440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latin typeface="Trebuchet MS"/>
                <a:cs typeface="Trebuchet MS"/>
              </a:rPr>
              <a:t>"End</a:t>
            </a:r>
            <a:r>
              <a:rPr sz="3600" spc="-270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to</a:t>
            </a:r>
            <a:r>
              <a:rPr sz="3600" spc="-270" dirty="0">
                <a:latin typeface="Trebuchet MS"/>
                <a:cs typeface="Trebuchet MS"/>
              </a:rPr>
              <a:t> </a:t>
            </a:r>
            <a:r>
              <a:rPr sz="3600" spc="130" dirty="0">
                <a:latin typeface="Trebuchet MS"/>
                <a:cs typeface="Trebuchet MS"/>
              </a:rPr>
              <a:t>End"</a:t>
            </a:r>
            <a:r>
              <a:rPr sz="3600" spc="-270" dirty="0">
                <a:latin typeface="Trebuchet MS"/>
                <a:cs typeface="Trebuchet MS"/>
              </a:rPr>
              <a:t> </a:t>
            </a:r>
            <a:r>
              <a:rPr sz="3600" spc="95" dirty="0">
                <a:latin typeface="Trebuchet MS"/>
                <a:cs typeface="Trebuchet MS"/>
              </a:rPr>
              <a:t>testing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588" y="961628"/>
            <a:ext cx="6729095" cy="305435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474345" indent="-46164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25" dirty="0">
                <a:solidFill>
                  <a:srgbClr val="CCCCCC"/>
                </a:solidFill>
                <a:latin typeface="Trebuchet MS"/>
                <a:cs typeface="Trebuchet MS"/>
              </a:rPr>
              <a:t>Navigate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Login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CCCCCC"/>
                </a:solidFill>
                <a:latin typeface="Trebuchet MS"/>
                <a:cs typeface="Trebuchet MS"/>
              </a:rPr>
              <a:t>page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5" dirty="0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username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CCCCCC"/>
                </a:solidFill>
                <a:latin typeface="Trebuchet MS"/>
                <a:cs typeface="Trebuchet MS"/>
              </a:rPr>
              <a:t>field,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CCCCCC"/>
                </a:solidFill>
                <a:latin typeface="Trebuchet MS"/>
                <a:cs typeface="Trebuchet MS"/>
              </a:rPr>
              <a:t>type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CCCCCC"/>
                </a:solidFill>
                <a:latin typeface="Trebuchet MS"/>
                <a:cs typeface="Trebuchet MS"/>
              </a:rPr>
              <a:t>in</a:t>
            </a:r>
            <a:r>
              <a:rPr sz="2200" spc="-17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b="1" spc="50" dirty="0">
                <a:solidFill>
                  <a:srgbClr val="FF9900"/>
                </a:solidFill>
                <a:latin typeface="Trebuchet MS"/>
                <a:cs typeface="Trebuchet MS"/>
              </a:rPr>
              <a:t>seth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5" dirty="0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CCCCCC"/>
                </a:solidFill>
                <a:latin typeface="Trebuchet MS"/>
                <a:cs typeface="Trebuchet MS"/>
              </a:rPr>
              <a:t>password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CCCCCC"/>
                </a:solidFill>
                <a:latin typeface="Trebuchet MS"/>
                <a:cs typeface="Trebuchet MS"/>
              </a:rPr>
              <a:t>field,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CCCCCC"/>
                </a:solidFill>
                <a:latin typeface="Trebuchet MS"/>
                <a:cs typeface="Trebuchet MS"/>
              </a:rPr>
              <a:t>type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CCCCCC"/>
                </a:solidFill>
                <a:latin typeface="Trebuchet MS"/>
                <a:cs typeface="Trebuchet MS"/>
              </a:rPr>
              <a:t>in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FF9900"/>
                </a:solidFill>
                <a:latin typeface="Trebuchet MS"/>
                <a:cs typeface="Trebuchet MS"/>
              </a:rPr>
              <a:t>html5dev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5" dirty="0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CCCCCC"/>
                </a:solidFill>
                <a:latin typeface="Trebuchet MS"/>
                <a:cs typeface="Trebuchet MS"/>
              </a:rPr>
              <a:t>submit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button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and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CCCCCC"/>
                </a:solidFill>
                <a:latin typeface="Trebuchet MS"/>
                <a:cs typeface="Trebuchet MS"/>
              </a:rPr>
              <a:t>click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CCCCCC"/>
                </a:solidFill>
                <a:latin typeface="Trebuchet MS"/>
                <a:cs typeface="Trebuchet MS"/>
              </a:rPr>
              <a:t>it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50" dirty="0">
                <a:solidFill>
                  <a:srgbClr val="CCCCCC"/>
                </a:solidFill>
                <a:latin typeface="Trebuchet MS"/>
                <a:cs typeface="Trebuchet MS"/>
              </a:rPr>
              <a:t>Wait</a:t>
            </a:r>
            <a:r>
              <a:rPr sz="2200" spc="-17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CCCCCC"/>
                </a:solidFill>
                <a:latin typeface="Trebuchet MS"/>
                <a:cs typeface="Trebuchet MS"/>
              </a:rPr>
              <a:t>for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srgbClr val="CCCCCC"/>
                </a:solidFill>
                <a:latin typeface="Trebuchet MS"/>
                <a:cs typeface="Trebuchet MS"/>
              </a:rPr>
              <a:t>submission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sz="2200" spc="-17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CCCCCC"/>
                </a:solidFill>
                <a:latin typeface="Trebuchet MS"/>
                <a:cs typeface="Trebuchet MS"/>
              </a:rPr>
              <a:t>complete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-20" dirty="0">
                <a:solidFill>
                  <a:srgbClr val="CCCCCC"/>
                </a:solidFill>
                <a:latin typeface="Trebuchet MS"/>
                <a:cs typeface="Trebuchet MS"/>
              </a:rPr>
              <a:t>Verify</a:t>
            </a:r>
            <a:r>
              <a:rPr sz="2200" spc="-165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25" dirty="0">
                <a:solidFill>
                  <a:srgbClr val="CCCCCC"/>
                </a:solidFill>
                <a:latin typeface="Trebuchet MS"/>
                <a:cs typeface="Trebuchet MS"/>
              </a:rPr>
              <a:t>that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CCCCCC"/>
                </a:solidFill>
                <a:latin typeface="Trebuchet MS"/>
                <a:cs typeface="Trebuchet MS"/>
              </a:rPr>
              <a:t>title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CCCCCC"/>
                </a:solidFill>
                <a:latin typeface="Trebuchet MS"/>
                <a:cs typeface="Trebuchet MS"/>
              </a:rPr>
              <a:t>of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CCCCCC"/>
                </a:solidFill>
                <a:latin typeface="Trebuchet MS"/>
                <a:cs typeface="Trebuchet MS"/>
              </a:rPr>
              <a:t>page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is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CCCCCC"/>
                </a:solidFill>
                <a:latin typeface="Trebuchet MS"/>
                <a:cs typeface="Trebuchet MS"/>
              </a:rPr>
              <a:t>now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CCCCCC"/>
                </a:solidFill>
                <a:latin typeface="Trebuchet MS"/>
                <a:cs typeface="Trebuchet MS"/>
              </a:rPr>
              <a:t>equal</a:t>
            </a:r>
            <a:r>
              <a:rPr sz="2200" spc="-16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sz="2200" spc="-170" dirty="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9900"/>
                </a:solidFill>
                <a:latin typeface="Trebuchet MS"/>
                <a:cs typeface="Trebuchet MS"/>
              </a:rPr>
              <a:t>Welcome!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475" y="880998"/>
            <a:ext cx="5086350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solidFill>
                  <a:srgbClr val="00FFFF"/>
                </a:solidFill>
                <a:latin typeface="Consolas"/>
                <a:cs typeface="Consolas"/>
              </a:rPr>
              <a:t>[Login] Test</a:t>
            </a:r>
            <a:r>
              <a:rPr sz="2200" spc="-105" dirty="0">
                <a:solidFill>
                  <a:srgbClr val="00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FFFF"/>
                </a:solidFill>
                <a:latin typeface="Consolas"/>
                <a:cs typeface="Consolas"/>
              </a:rPr>
              <a:t>Suite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FF00FF"/>
                </a:solidFill>
                <a:latin typeface="Consolas"/>
                <a:cs typeface="Consolas"/>
              </a:rPr>
              <a:t>==================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48130" algn="l"/>
              </a:tabLst>
            </a:pPr>
            <a:r>
              <a:rPr sz="2200" spc="-5" dirty="0">
                <a:solidFill>
                  <a:srgbClr val="D1D1D1"/>
                </a:solidFill>
                <a:latin typeface="Consolas"/>
                <a:cs typeface="Consolas"/>
              </a:rPr>
              <a:t>Running:	</a:t>
            </a:r>
            <a:r>
              <a:rPr sz="2200" spc="-5" dirty="0">
                <a:solidFill>
                  <a:srgbClr val="00FF00"/>
                </a:solidFill>
                <a:latin typeface="Consolas"/>
                <a:cs typeface="Consolas"/>
              </a:rPr>
              <a:t>Fill out form and</a:t>
            </a:r>
            <a:r>
              <a:rPr sz="2200" spc="-10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FF00"/>
                </a:solidFill>
                <a:latin typeface="Consolas"/>
                <a:cs typeface="Consolas"/>
              </a:rPr>
              <a:t>login</a:t>
            </a:r>
            <a:endParaRPr sz="2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425" y="2599864"/>
          <a:ext cx="7849867" cy="64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/>
                <a:gridCol w="1302385"/>
                <a:gridCol w="459740"/>
                <a:gridCol w="612775"/>
                <a:gridCol w="765810"/>
                <a:gridCol w="918844"/>
                <a:gridCol w="1071879"/>
                <a:gridCol w="2253614"/>
              </a:tblGrid>
              <a:tr h="322690">
                <a:tc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</a:pPr>
                      <a:r>
                        <a:rPr sz="2200" dirty="0">
                          <a:solidFill>
                            <a:srgbClr val="00FF00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2200">
                        <a:latin typeface="MS UI Gothic"/>
                        <a:cs typeface="MS UI Gothic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30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Testing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page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title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equals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"Awesome</a:t>
                      </a:r>
                      <a:r>
                        <a:rPr sz="2200" spc="-90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App".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22690">
                <a:tc>
                  <a:txBody>
                    <a:bodyPr/>
                    <a:lstStyle/>
                    <a:p>
                      <a:pPr marL="31750">
                        <a:lnSpc>
                          <a:spcPts val="2415"/>
                        </a:lnSpc>
                      </a:pPr>
                      <a:r>
                        <a:rPr sz="2200" dirty="0">
                          <a:solidFill>
                            <a:srgbClr val="00FF00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2200">
                        <a:latin typeface="MS UI Gothic"/>
                        <a:cs typeface="MS UI Gothic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415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Testing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page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title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equals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sz="2200" spc="-5" dirty="0">
                          <a:solidFill>
                            <a:srgbClr val="D1D1D1"/>
                          </a:solidFill>
                          <a:latin typeface="Consolas"/>
                          <a:cs typeface="Consolas"/>
                        </a:rPr>
                        <a:t>"Welcome!".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5475" y="3547998"/>
            <a:ext cx="60039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FF00"/>
                </a:solidFill>
                <a:latin typeface="Consolas"/>
                <a:cs typeface="Consolas"/>
              </a:rPr>
              <a:t>OK. </a:t>
            </a:r>
            <a:r>
              <a:rPr sz="2200" dirty="0">
                <a:solidFill>
                  <a:srgbClr val="00FF00"/>
                </a:solidFill>
                <a:latin typeface="Consolas"/>
                <a:cs typeface="Consolas"/>
              </a:rPr>
              <a:t>2 </a:t>
            </a:r>
            <a:r>
              <a:rPr sz="2200" spc="-5" dirty="0">
                <a:solidFill>
                  <a:srgbClr val="D1D1D1"/>
                </a:solidFill>
                <a:latin typeface="Consolas"/>
                <a:cs typeface="Consolas"/>
              </a:rPr>
              <a:t>total assertions passed.</a:t>
            </a:r>
            <a:r>
              <a:rPr sz="2200" spc="-100" dirty="0">
                <a:solidFill>
                  <a:srgbClr val="D1D1D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D1D1D1"/>
                </a:solidFill>
                <a:latin typeface="Consolas"/>
                <a:cs typeface="Consolas"/>
              </a:rPr>
              <a:t>(2.233s)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5669824" y="1727050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19">
                <a:moveTo>
                  <a:pt x="257699" y="515399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9" y="128849"/>
                </a:lnTo>
                <a:lnTo>
                  <a:pt x="1077599" y="386549"/>
                </a:lnTo>
                <a:lnTo>
                  <a:pt x="257699" y="386549"/>
                </a:lnTo>
                <a:lnTo>
                  <a:pt x="257699" y="515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5669824" y="1727050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19">
                <a:moveTo>
                  <a:pt x="257699" y="515399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9" y="128849"/>
                </a:lnTo>
                <a:lnTo>
                  <a:pt x="1077599" y="386549"/>
                </a:lnTo>
                <a:lnTo>
                  <a:pt x="257699" y="386549"/>
                </a:lnTo>
                <a:lnTo>
                  <a:pt x="257699" y="515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7604400" y="2356299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19">
                <a:moveTo>
                  <a:pt x="257699" y="515399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9" y="128849"/>
                </a:lnTo>
                <a:lnTo>
                  <a:pt x="1077599" y="386549"/>
                </a:lnTo>
                <a:lnTo>
                  <a:pt x="257699" y="386549"/>
                </a:lnTo>
                <a:lnTo>
                  <a:pt x="257699" y="515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781661"/>
            <a:ext cx="7858759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 marR="465455" indent="-30670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5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8068950" y="2733881"/>
            <a:ext cx="1075055" cy="515620"/>
          </a:xfrm>
          <a:custGeom>
            <a:avLst/>
            <a:gdLst/>
            <a:ahLst/>
            <a:cxnLst/>
            <a:rect l="l" t="t" r="r" b="b"/>
            <a:pathLst>
              <a:path w="1075054" h="515619">
                <a:moveTo>
                  <a:pt x="257699" y="515399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5049" y="128849"/>
                </a:lnTo>
                <a:lnTo>
                  <a:pt x="1075049" y="386549"/>
                </a:lnTo>
                <a:lnTo>
                  <a:pt x="257699" y="386549"/>
                </a:lnTo>
                <a:lnTo>
                  <a:pt x="257699" y="515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3" y="679650"/>
            <a:ext cx="4390439" cy="4446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0350" y="1375890"/>
            <a:ext cx="32200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b="0" dirty="0">
                <a:solidFill>
                  <a:srgbClr val="000000"/>
                </a:solidFill>
                <a:latin typeface="Impact"/>
                <a:cs typeface="Impact"/>
              </a:rPr>
              <a:t>Y U</a:t>
            </a:r>
            <a:r>
              <a:rPr sz="4500" b="0" spc="-114" dirty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sz="4500" b="0" spc="-5" dirty="0">
                <a:solidFill>
                  <a:srgbClr val="000000"/>
                </a:solidFill>
                <a:latin typeface="Impact"/>
                <a:cs typeface="Impact"/>
              </a:rPr>
              <a:t>HARDCODE  VALUES</a:t>
            </a:r>
            <a:r>
              <a:rPr sz="4500" b="0" spc="-25" dirty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sz="4500" b="0" spc="-5" dirty="0">
                <a:solidFill>
                  <a:srgbClr val="000000"/>
                </a:solidFill>
                <a:latin typeface="Impact"/>
                <a:cs typeface="Impact"/>
              </a:rPr>
              <a:t>???</a:t>
            </a:r>
            <a:endParaRPr sz="45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955164"/>
          </a:xfrm>
          <a:custGeom>
            <a:avLst/>
            <a:gdLst/>
            <a:ahLst/>
            <a:cxnLst/>
            <a:rect l="l" t="t" r="r" b="b"/>
            <a:pathLst>
              <a:path w="9144000" h="1955164">
                <a:moveTo>
                  <a:pt x="0" y="1955015"/>
                </a:moveTo>
                <a:lnTo>
                  <a:pt x="9143999" y="1955015"/>
                </a:lnTo>
                <a:lnTo>
                  <a:pt x="9143999" y="0"/>
                </a:lnTo>
                <a:lnTo>
                  <a:pt x="0" y="0"/>
                </a:lnTo>
                <a:lnTo>
                  <a:pt x="0" y="1955015"/>
                </a:lnTo>
                <a:close/>
              </a:path>
            </a:pathLst>
          </a:custGeom>
          <a:solidFill>
            <a:srgbClr val="FF7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861315"/>
            <a:ext cx="9144000" cy="2282190"/>
          </a:xfrm>
          <a:custGeom>
            <a:avLst/>
            <a:gdLst/>
            <a:ahLst/>
            <a:cxnLst/>
            <a:rect l="l" t="t" r="r" b="b"/>
            <a:pathLst>
              <a:path w="9144000" h="2282190">
                <a:moveTo>
                  <a:pt x="0" y="2282184"/>
                </a:moveTo>
                <a:lnTo>
                  <a:pt x="9143999" y="2282184"/>
                </a:lnTo>
                <a:lnTo>
                  <a:pt x="9143999" y="0"/>
                </a:lnTo>
                <a:lnTo>
                  <a:pt x="0" y="0"/>
                </a:lnTo>
                <a:lnTo>
                  <a:pt x="0" y="2282184"/>
                </a:lnTo>
                <a:close/>
              </a:path>
            </a:pathLst>
          </a:custGeom>
          <a:solidFill>
            <a:srgbClr val="FF7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" y="1955015"/>
            <a:ext cx="9144000" cy="906780"/>
          </a:xfrm>
          <a:custGeom>
            <a:avLst/>
            <a:gdLst/>
            <a:ahLst/>
            <a:cxnLst/>
            <a:rect l="l" t="t" r="r" b="b"/>
            <a:pathLst>
              <a:path w="9144000" h="906780">
                <a:moveTo>
                  <a:pt x="0" y="0"/>
                </a:moveTo>
                <a:lnTo>
                  <a:pt x="9144000" y="0"/>
                </a:lnTo>
                <a:lnTo>
                  <a:pt x="9144000" y="906299"/>
                </a:lnTo>
                <a:lnTo>
                  <a:pt x="0" y="906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7017" y="1996789"/>
            <a:ext cx="4570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105" dirty="0">
                <a:latin typeface="Trebuchet MS"/>
                <a:cs typeface="Trebuchet MS"/>
              </a:rPr>
              <a:t>Data </a:t>
            </a:r>
            <a:r>
              <a:rPr sz="4500" b="0" spc="-20" dirty="0">
                <a:latin typeface="Trebuchet MS"/>
                <a:cs typeface="Trebuchet MS"/>
              </a:rPr>
              <a:t>Driven</a:t>
            </a:r>
            <a:r>
              <a:rPr sz="4500" b="0" spc="-815" dirty="0">
                <a:latin typeface="Trebuchet MS"/>
                <a:cs typeface="Trebuchet MS"/>
              </a:rPr>
              <a:t> </a:t>
            </a:r>
            <a:r>
              <a:rPr sz="4500" b="0" spc="140" dirty="0">
                <a:latin typeface="Trebuchet MS"/>
                <a:cs typeface="Trebuchet MS"/>
              </a:rPr>
              <a:t>Tests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475" y="943610"/>
            <a:ext cx="40347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├──	</a:t>
            </a:r>
            <a:r>
              <a:rPr sz="3000" spc="-5" dirty="0">
                <a:latin typeface="Consolas"/>
                <a:cs typeface="Consolas"/>
              </a:rPr>
              <a:t>Nightwatch.js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├──	</a:t>
            </a:r>
            <a:r>
              <a:rPr sz="3000" spc="-5" dirty="0">
                <a:latin typeface="Consolas"/>
                <a:cs typeface="Consolas"/>
              </a:rPr>
              <a:t>data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910590" algn="l"/>
                <a:tab pos="1929764" algn="l"/>
              </a:tabLst>
            </a:pPr>
            <a:r>
              <a:rPr sz="3000" dirty="0">
                <a:latin typeface="Times New Roman"/>
                <a:cs typeface="Times New Roman"/>
              </a:rPr>
              <a:t>│	</a:t>
            </a:r>
            <a:r>
              <a:rPr sz="3000" spc="-5" dirty="0">
                <a:latin typeface="Times New Roman"/>
                <a:cs typeface="Times New Roman"/>
              </a:rPr>
              <a:t>├──	</a:t>
            </a:r>
            <a:r>
              <a:rPr sz="3000" spc="-5" dirty="0">
                <a:latin typeface="Consolas"/>
                <a:cs typeface="Consolas"/>
              </a:rPr>
              <a:t>dev.js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910590" algn="l"/>
                <a:tab pos="1929764" algn="l"/>
              </a:tabLst>
            </a:pPr>
            <a:r>
              <a:rPr sz="3000" dirty="0">
                <a:latin typeface="Times New Roman"/>
                <a:cs typeface="Times New Roman"/>
              </a:rPr>
              <a:t>│	</a:t>
            </a:r>
            <a:r>
              <a:rPr sz="3000" spc="-5" dirty="0">
                <a:latin typeface="Times New Roman"/>
                <a:cs typeface="Times New Roman"/>
              </a:rPr>
              <a:t>└─</a:t>
            </a:r>
            <a:r>
              <a:rPr sz="3000" dirty="0">
                <a:latin typeface="Times New Roman"/>
                <a:cs typeface="Times New Roman"/>
              </a:rPr>
              <a:t>─	</a:t>
            </a:r>
            <a:r>
              <a:rPr sz="3000" spc="-5" dirty="0">
                <a:latin typeface="Consolas"/>
                <a:cs typeface="Consolas"/>
              </a:rPr>
              <a:t>staging.js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sz="3000" spc="-5" dirty="0">
                <a:latin typeface="Times New Roman"/>
                <a:cs typeface="Times New Roman"/>
              </a:rPr>
              <a:t>└──	</a:t>
            </a:r>
            <a:r>
              <a:rPr sz="3000" spc="-5" dirty="0">
                <a:latin typeface="Consolas"/>
                <a:cs typeface="Consolas"/>
              </a:rPr>
              <a:t>tests</a:t>
            </a:r>
            <a:endParaRPr sz="3000">
              <a:latin typeface="Consolas"/>
              <a:cs typeface="Consolas"/>
            </a:endParaRPr>
          </a:p>
          <a:p>
            <a:pPr marL="850265">
              <a:lnSpc>
                <a:spcPct val="100000"/>
              </a:lnSpc>
              <a:tabLst>
                <a:tab pos="1869439" algn="l"/>
              </a:tabLst>
            </a:pPr>
            <a:r>
              <a:rPr sz="3000" spc="-5" dirty="0">
                <a:latin typeface="Times New Roman"/>
                <a:cs typeface="Times New Roman"/>
              </a:rPr>
              <a:t>└──	</a:t>
            </a:r>
            <a:r>
              <a:rPr sz="3000" spc="-5" dirty="0">
                <a:latin typeface="Consolas"/>
                <a:cs typeface="Consolas"/>
              </a:rPr>
              <a:t>login.js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757933"/>
            <a:ext cx="5243195" cy="23609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19405" marR="1689735" indent="-30734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200" spc="-5" dirty="0">
                <a:latin typeface="Consolas"/>
                <a:cs typeface="Consolas"/>
              </a:rPr>
              <a:t>username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2200" spc="-5" dirty="0">
                <a:latin typeface="Consolas"/>
                <a:cs typeface="Consolas"/>
              </a:rPr>
              <a:t>password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2200" spc="-5" dirty="0">
                <a:latin typeface="Consolas"/>
                <a:cs typeface="Consolas"/>
              </a:rPr>
              <a:t>urls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2200" spc="-1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110">
              <a:lnSpc>
                <a:spcPts val="2515"/>
              </a:lnSpc>
            </a:pPr>
            <a:r>
              <a:rPr sz="2200" spc="-5" dirty="0">
                <a:latin typeface="Consolas"/>
                <a:cs typeface="Consolas"/>
              </a:rPr>
              <a:t>login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2200" spc="-7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5625" y="168924"/>
            <a:ext cx="1578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data/dev.js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011295"/>
          </a:xfrm>
          <a:custGeom>
            <a:avLst/>
            <a:gdLst/>
            <a:ahLst/>
            <a:cxnLst/>
            <a:rect l="l" t="t" r="r" b="b"/>
            <a:pathLst>
              <a:path w="9144000" h="4011295">
                <a:moveTo>
                  <a:pt x="0" y="4011191"/>
                </a:moveTo>
                <a:lnTo>
                  <a:pt x="9143999" y="4011191"/>
                </a:lnTo>
                <a:lnTo>
                  <a:pt x="9143999" y="0"/>
                </a:lnTo>
                <a:lnTo>
                  <a:pt x="0" y="0"/>
                </a:lnTo>
                <a:lnTo>
                  <a:pt x="0" y="401119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273991"/>
            <a:ext cx="9144000" cy="869950"/>
          </a:xfrm>
          <a:custGeom>
            <a:avLst/>
            <a:gdLst/>
            <a:ahLst/>
            <a:cxnLst/>
            <a:rect l="l" t="t" r="r" b="b"/>
            <a:pathLst>
              <a:path w="9144000" h="869950">
                <a:moveTo>
                  <a:pt x="0" y="869508"/>
                </a:moveTo>
                <a:lnTo>
                  <a:pt x="9143999" y="869508"/>
                </a:lnTo>
                <a:lnTo>
                  <a:pt x="9143999" y="0"/>
                </a:lnTo>
                <a:lnTo>
                  <a:pt x="0" y="0"/>
                </a:lnTo>
                <a:lnTo>
                  <a:pt x="0" y="86950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777" y="369441"/>
            <a:ext cx="4420870" cy="3614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2388870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 marR="138303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screenshots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/>
                <a:cs typeface="Consolas"/>
              </a:rPr>
              <a:t>path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8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'./results/screenshots'</a:t>
            </a:r>
            <a:endParaRPr sz="180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 marR="628650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desiredCapabilities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browserName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'firefox'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javascriptEnabled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acceptSslCerts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1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endParaRPr sz="180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},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4011191"/>
            <a:ext cx="9144000" cy="26289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019175">
              <a:lnSpc>
                <a:spcPts val="1860"/>
              </a:lnSpc>
            </a:pPr>
            <a:r>
              <a:rPr sz="1800" spc="-5" dirty="0">
                <a:latin typeface="Consolas"/>
                <a:cs typeface="Consolas"/>
              </a:rPr>
              <a:t>globals: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require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'./data/dev'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845" y="4236591"/>
            <a:ext cx="38989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Nightwatch.js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49137" y="2880799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76200" rIns="0" bIns="0" rtlCol="0">
            <a:spAutoFit/>
          </a:bodyPr>
          <a:lstStyle/>
          <a:p>
            <a:pPr marL="249554" marR="241935" indent="43180">
              <a:lnSpc>
                <a:spcPct val="100699"/>
              </a:lnSpc>
              <a:spcBef>
                <a:spcPts val="600"/>
              </a:spcBef>
            </a:pPr>
            <a:r>
              <a:rPr sz="1800" spc="-125" dirty="0">
                <a:solidFill>
                  <a:srgbClr val="434343"/>
                </a:solidFill>
                <a:latin typeface="Calibri"/>
                <a:cs typeface="Calibri"/>
              </a:rPr>
              <a:t>Selenium  </a:t>
            </a:r>
            <a:r>
              <a:rPr sz="1800" spc="-160" dirty="0">
                <a:solidFill>
                  <a:srgbClr val="434343"/>
                </a:solidFill>
                <a:latin typeface="Calibri"/>
                <a:cs typeface="Calibri"/>
              </a:rPr>
              <a:t>WebDriver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723" y="2880799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159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700"/>
              </a:spcBef>
            </a:pPr>
            <a:r>
              <a:rPr sz="1800" spc="-240" dirty="0">
                <a:solidFill>
                  <a:srgbClr val="434343"/>
                </a:solidFill>
                <a:latin typeface="Calibri"/>
                <a:cs typeface="Calibri"/>
              </a:rPr>
              <a:t>Web</a:t>
            </a:r>
            <a:r>
              <a:rPr sz="1800" spc="-2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525" y="2880799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159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700"/>
              </a:spcBef>
            </a:pPr>
            <a:r>
              <a:rPr sz="1800" spc="-110" dirty="0">
                <a:solidFill>
                  <a:srgbClr val="434343"/>
                </a:solidFill>
                <a:latin typeface="Calibri"/>
                <a:cs typeface="Calibri"/>
              </a:rPr>
              <a:t>Test</a:t>
            </a:r>
            <a:r>
              <a:rPr sz="18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Runner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5324" y="324425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3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5199" y="32032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3937" y="324425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3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3812" y="32032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7397" y="2929163"/>
            <a:ext cx="360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999999"/>
                </a:solidFill>
                <a:latin typeface="Calibri"/>
                <a:cs typeface="Calibri"/>
              </a:rPr>
              <a:t>HTTP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7298" y="3673613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999999"/>
                </a:solidFill>
                <a:latin typeface="Calibri"/>
                <a:cs typeface="Calibri"/>
              </a:rPr>
              <a:t>JAVA</a:t>
            </a:r>
            <a:r>
              <a:rPr sz="1400" spc="-9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spc="-114" dirty="0">
                <a:solidFill>
                  <a:srgbClr val="999999"/>
                </a:solidFill>
                <a:latin typeface="Calibri"/>
                <a:cs typeface="Calibri"/>
              </a:rPr>
              <a:t>JAR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0525" y="1342925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159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700"/>
              </a:spcBef>
            </a:pPr>
            <a:r>
              <a:rPr sz="1800" spc="-110" dirty="0">
                <a:solidFill>
                  <a:srgbClr val="434343"/>
                </a:solidFill>
                <a:latin typeface="Calibri"/>
                <a:cs typeface="Calibri"/>
              </a:rPr>
              <a:t>Test</a:t>
            </a:r>
            <a:r>
              <a:rPr sz="18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05" dirty="0">
                <a:solidFill>
                  <a:srgbClr val="434343"/>
                </a:solidFill>
                <a:latin typeface="Calibri"/>
                <a:cs typeface="Calibri"/>
              </a:rPr>
              <a:t>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62925" y="2069825"/>
            <a:ext cx="0" cy="696595"/>
          </a:xfrm>
          <a:custGeom>
            <a:avLst/>
            <a:gdLst/>
            <a:ahLst/>
            <a:cxnLst/>
            <a:rect l="l" t="t" r="r" b="b"/>
            <a:pathLst>
              <a:path h="696594">
                <a:moveTo>
                  <a:pt x="0" y="0"/>
                </a:moveTo>
                <a:lnTo>
                  <a:pt x="0" y="696599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934" y="2756899"/>
            <a:ext cx="81980" cy="10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9985"/>
          </a:xfrm>
          <a:custGeom>
            <a:avLst/>
            <a:gdLst/>
            <a:ahLst/>
            <a:cxnLst/>
            <a:rect l="l" t="t" r="r" b="b"/>
            <a:pathLst>
              <a:path w="9144000" h="1149985">
                <a:moveTo>
                  <a:pt x="0" y="1149941"/>
                </a:moveTo>
                <a:lnTo>
                  <a:pt x="9143999" y="1149941"/>
                </a:lnTo>
                <a:lnTo>
                  <a:pt x="9143999" y="0"/>
                </a:lnTo>
                <a:lnTo>
                  <a:pt x="0" y="0"/>
                </a:lnTo>
                <a:lnTo>
                  <a:pt x="0" y="114994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12741"/>
            <a:ext cx="9144000" cy="3731260"/>
          </a:xfrm>
          <a:custGeom>
            <a:avLst/>
            <a:gdLst/>
            <a:ahLst/>
            <a:cxnLst/>
            <a:rect l="l" t="t" r="r" b="b"/>
            <a:pathLst>
              <a:path w="9144000" h="3731260">
                <a:moveTo>
                  <a:pt x="0" y="3730758"/>
                </a:moveTo>
                <a:lnTo>
                  <a:pt x="9143999" y="3730758"/>
                </a:lnTo>
                <a:lnTo>
                  <a:pt x="9143999" y="0"/>
                </a:lnTo>
                <a:lnTo>
                  <a:pt x="0" y="0"/>
                </a:lnTo>
                <a:lnTo>
                  <a:pt x="0" y="373075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9941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90">
                <a:moveTo>
                  <a:pt x="0" y="0"/>
                </a:moveTo>
                <a:lnTo>
                  <a:pt x="9143999" y="0"/>
                </a:lnTo>
                <a:lnTo>
                  <a:pt x="9143999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408121"/>
            <a:ext cx="8319770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745">
              <a:lnSpc>
                <a:spcPts val="2630"/>
              </a:lnSpc>
            </a:pP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2200" spc="-5" dirty="0">
                <a:latin typeface="Consolas"/>
                <a:cs typeface="Consolas"/>
              </a:rPr>
              <a:t>data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globals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26110">
              <a:lnSpc>
                <a:spcPts val="2630"/>
              </a:lnSpc>
            </a:pP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urls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login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username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password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0825" y="168924"/>
            <a:ext cx="10140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login.js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149475"/>
          </a:xfrm>
          <a:custGeom>
            <a:avLst/>
            <a:gdLst/>
            <a:ahLst/>
            <a:cxnLst/>
            <a:rect l="l" t="t" r="r" b="b"/>
            <a:pathLst>
              <a:path w="9144000" h="2149475">
                <a:moveTo>
                  <a:pt x="0" y="2148932"/>
                </a:moveTo>
                <a:lnTo>
                  <a:pt x="9143999" y="2148932"/>
                </a:lnTo>
                <a:lnTo>
                  <a:pt x="9143999" y="0"/>
                </a:lnTo>
                <a:lnTo>
                  <a:pt x="0" y="0"/>
                </a:lnTo>
                <a:lnTo>
                  <a:pt x="0" y="2148932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11732"/>
            <a:ext cx="9144000" cy="2731770"/>
          </a:xfrm>
          <a:custGeom>
            <a:avLst/>
            <a:gdLst/>
            <a:ahLst/>
            <a:cxnLst/>
            <a:rect l="l" t="t" r="r" b="b"/>
            <a:pathLst>
              <a:path w="9144000" h="2731770">
                <a:moveTo>
                  <a:pt x="0" y="2731767"/>
                </a:moveTo>
                <a:lnTo>
                  <a:pt x="9143999" y="2731767"/>
                </a:lnTo>
                <a:lnTo>
                  <a:pt x="9143999" y="0"/>
                </a:lnTo>
                <a:lnTo>
                  <a:pt x="0" y="0"/>
                </a:lnTo>
                <a:lnTo>
                  <a:pt x="0" y="2731767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48932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89">
                <a:moveTo>
                  <a:pt x="0" y="0"/>
                </a:moveTo>
                <a:lnTo>
                  <a:pt x="9143999" y="0"/>
                </a:lnTo>
                <a:lnTo>
                  <a:pt x="9143999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408121"/>
            <a:ext cx="8319770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745">
              <a:lnSpc>
                <a:spcPts val="2630"/>
              </a:lnSpc>
            </a:pP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2200" spc="-5" dirty="0">
                <a:latin typeface="Consolas"/>
                <a:cs typeface="Consolas"/>
              </a:rPr>
              <a:t>data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globals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26110">
              <a:lnSpc>
                <a:spcPts val="2630"/>
              </a:lnSpc>
            </a:pP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urls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login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username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password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0825" y="168924"/>
            <a:ext cx="10140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login.js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26385"/>
          </a:xfrm>
          <a:custGeom>
            <a:avLst/>
            <a:gdLst/>
            <a:ahLst/>
            <a:cxnLst/>
            <a:rect l="l" t="t" r="r" b="b"/>
            <a:pathLst>
              <a:path w="9144000" h="2826385">
                <a:moveTo>
                  <a:pt x="0" y="2826350"/>
                </a:moveTo>
                <a:lnTo>
                  <a:pt x="9143999" y="2826350"/>
                </a:lnTo>
                <a:lnTo>
                  <a:pt x="9143999" y="0"/>
                </a:lnTo>
                <a:lnTo>
                  <a:pt x="0" y="0"/>
                </a:lnTo>
                <a:lnTo>
                  <a:pt x="0" y="28263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12850"/>
            <a:ext cx="9144000" cy="2030730"/>
          </a:xfrm>
          <a:custGeom>
            <a:avLst/>
            <a:gdLst/>
            <a:ahLst/>
            <a:cxnLst/>
            <a:rect l="l" t="t" r="r" b="b"/>
            <a:pathLst>
              <a:path w="9144000" h="2030729">
                <a:moveTo>
                  <a:pt x="0" y="2030649"/>
                </a:moveTo>
                <a:lnTo>
                  <a:pt x="9143999" y="2030649"/>
                </a:lnTo>
                <a:lnTo>
                  <a:pt x="9143999" y="0"/>
                </a:lnTo>
                <a:lnTo>
                  <a:pt x="0" y="0"/>
                </a:lnTo>
                <a:lnTo>
                  <a:pt x="0" y="203064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2635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19">
                <a:moveTo>
                  <a:pt x="0" y="0"/>
                </a:moveTo>
                <a:lnTo>
                  <a:pt x="9143999" y="0"/>
                </a:lnTo>
                <a:lnTo>
                  <a:pt x="9143999" y="286499"/>
                </a:lnTo>
                <a:lnTo>
                  <a:pt x="0" y="2864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408121"/>
            <a:ext cx="8319770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745">
              <a:lnSpc>
                <a:spcPts val="2630"/>
              </a:lnSpc>
            </a:pP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2200" spc="-5" dirty="0">
                <a:latin typeface="Consolas"/>
                <a:cs typeface="Consolas"/>
              </a:rPr>
              <a:t>data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globals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26110">
              <a:lnSpc>
                <a:spcPts val="2630"/>
              </a:lnSpc>
            </a:pP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urls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login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username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password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0825" y="168924"/>
            <a:ext cx="10140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login.js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57220"/>
          </a:xfrm>
          <a:custGeom>
            <a:avLst/>
            <a:gdLst/>
            <a:ahLst/>
            <a:cxnLst/>
            <a:rect l="l" t="t" r="r" b="b"/>
            <a:pathLst>
              <a:path w="9144000" h="3157220">
                <a:moveTo>
                  <a:pt x="0" y="3156997"/>
                </a:moveTo>
                <a:lnTo>
                  <a:pt x="9143999" y="3156997"/>
                </a:lnTo>
                <a:lnTo>
                  <a:pt x="9143999" y="0"/>
                </a:lnTo>
                <a:lnTo>
                  <a:pt x="0" y="0"/>
                </a:lnTo>
                <a:lnTo>
                  <a:pt x="0" y="3156997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19797"/>
            <a:ext cx="9144000" cy="1724025"/>
          </a:xfrm>
          <a:custGeom>
            <a:avLst/>
            <a:gdLst/>
            <a:ahLst/>
            <a:cxnLst/>
            <a:rect l="l" t="t" r="r" b="b"/>
            <a:pathLst>
              <a:path w="9144000" h="1724025">
                <a:moveTo>
                  <a:pt x="0" y="1723702"/>
                </a:moveTo>
                <a:lnTo>
                  <a:pt x="9143999" y="1723702"/>
                </a:lnTo>
                <a:lnTo>
                  <a:pt x="9143999" y="0"/>
                </a:lnTo>
                <a:lnTo>
                  <a:pt x="0" y="0"/>
                </a:lnTo>
                <a:lnTo>
                  <a:pt x="0" y="1723702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56997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89">
                <a:moveTo>
                  <a:pt x="0" y="0"/>
                </a:moveTo>
                <a:lnTo>
                  <a:pt x="9143999" y="0"/>
                </a:lnTo>
                <a:lnTo>
                  <a:pt x="9143999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408121"/>
            <a:ext cx="8319770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module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exports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'Fill out form and </a:t>
            </a:r>
            <a:r>
              <a:rPr sz="2200" spc="5" dirty="0">
                <a:solidFill>
                  <a:srgbClr val="0000E6"/>
                </a:solidFill>
                <a:latin typeface="Consolas"/>
                <a:cs typeface="Consolas"/>
              </a:rPr>
              <a:t>login'</a:t>
            </a:r>
            <a:r>
              <a:rPr sz="2200" spc="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2200" spc="-5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6745">
              <a:lnSpc>
                <a:spcPts val="2630"/>
              </a:lnSpc>
            </a:pPr>
            <a:r>
              <a:rPr sz="22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2200" spc="-5" dirty="0">
                <a:latin typeface="Consolas"/>
                <a:cs typeface="Consolas"/>
              </a:rPr>
              <a:t>data 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22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client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globals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26110">
              <a:lnSpc>
                <a:spcPts val="2630"/>
              </a:lnSpc>
            </a:pP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urls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login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username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data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password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end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319405">
              <a:lnSpc>
                <a:spcPts val="2625"/>
              </a:lnSpc>
            </a:pPr>
            <a:r>
              <a:rPr sz="22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0825" y="168924"/>
            <a:ext cx="10140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80" dirty="0">
                <a:solidFill>
                  <a:srgbClr val="FFFFFF"/>
                </a:solidFill>
                <a:latin typeface="Gill Sans MT"/>
                <a:cs typeface="Gill Sans MT"/>
              </a:rPr>
              <a:t>login.js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187519"/>
            <a:ext cx="6169025" cy="447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nsolas"/>
                <a:cs typeface="Consolas"/>
              </a:rPr>
              <a:t>module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exports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16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'Fill out </a:t>
            </a:r>
            <a:r>
              <a:rPr sz="1600" dirty="0">
                <a:solidFill>
                  <a:srgbClr val="0000E6"/>
                </a:solidFill>
                <a:latin typeface="Consolas"/>
                <a:cs typeface="Consolas"/>
              </a:rPr>
              <a:t>form'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8470" marR="2797175">
              <a:lnSpc>
                <a:spcPct val="101600"/>
              </a:lnSpc>
            </a:pP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1600" spc="-5" dirty="0">
                <a:latin typeface="Consolas"/>
                <a:cs typeface="Consolas"/>
              </a:rPr>
              <a:t>data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globals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1600" spc="-5" dirty="0">
                <a:latin typeface="Consolas"/>
                <a:cs typeface="Consolas"/>
              </a:rPr>
              <a:t>client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url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data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urls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login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assert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title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1600" spc="-10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setValue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1600" spc="-2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data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username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setValue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data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password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},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58470" marR="2127885" indent="-223520">
              <a:lnSpc>
                <a:spcPct val="101600"/>
              </a:lnSpc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'Submit </a:t>
            </a:r>
            <a:r>
              <a:rPr sz="1600" dirty="0">
                <a:solidFill>
                  <a:srgbClr val="0000E6"/>
                </a:solidFill>
                <a:latin typeface="Consolas"/>
                <a:cs typeface="Consolas"/>
              </a:rPr>
              <a:t>form'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1600" spc="-5" dirty="0">
                <a:latin typeface="Consolas"/>
                <a:cs typeface="Consolas"/>
              </a:rPr>
              <a:t>data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globals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1600" spc="-5" dirty="0">
                <a:latin typeface="Consolas"/>
                <a:cs typeface="Consolas"/>
              </a:rPr>
              <a:t>client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click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assert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title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end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},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187519"/>
            <a:ext cx="6169025" cy="472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nsolas"/>
                <a:cs typeface="Consolas"/>
              </a:rPr>
              <a:t>module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exports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16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'Fill out </a:t>
            </a:r>
            <a:r>
              <a:rPr sz="1600" dirty="0">
                <a:solidFill>
                  <a:srgbClr val="0000E6"/>
                </a:solidFill>
                <a:latin typeface="Consolas"/>
                <a:cs typeface="Consolas"/>
              </a:rPr>
              <a:t>form'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8470" marR="2797175">
              <a:lnSpc>
                <a:spcPct val="101600"/>
              </a:lnSpc>
            </a:pP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1600" spc="-5" dirty="0">
                <a:latin typeface="Consolas"/>
                <a:cs typeface="Consolas"/>
              </a:rPr>
              <a:t>data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globals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1600" spc="-5" dirty="0">
                <a:latin typeface="Consolas"/>
                <a:cs typeface="Consolas"/>
              </a:rPr>
              <a:t>client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url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data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urls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login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assert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title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1600" spc="-10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setValue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1600" spc="-2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data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username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setValue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data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password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},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58470" marR="451484" indent="-223520">
              <a:lnSpc>
                <a:spcPct val="101600"/>
              </a:lnSpc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'Submit </a:t>
            </a:r>
            <a:r>
              <a:rPr sz="1600" dirty="0">
                <a:solidFill>
                  <a:srgbClr val="0000E6"/>
                </a:solidFill>
                <a:latin typeface="Consolas"/>
                <a:cs typeface="Consolas"/>
              </a:rPr>
              <a:t>form'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spc="-5" dirty="0">
                <a:latin typeface="Consolas"/>
                <a:cs typeface="Consolas"/>
              </a:rPr>
              <a:t>console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log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'previous step is done </a:t>
            </a:r>
            <a:r>
              <a:rPr sz="1600" dirty="0">
                <a:solidFill>
                  <a:srgbClr val="0000E6"/>
                </a:solidFill>
                <a:latin typeface="Consolas"/>
                <a:cs typeface="Consolas"/>
              </a:rPr>
              <a:t>executing'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1600" spc="-5" dirty="0">
                <a:latin typeface="Consolas"/>
                <a:cs typeface="Consolas"/>
              </a:rPr>
              <a:t>data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globals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45847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nsolas"/>
                <a:cs typeface="Consolas"/>
              </a:rPr>
              <a:t>client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click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assert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title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'Welcome!'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end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},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99" y="107075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9" y="0"/>
                </a:lnTo>
                <a:lnTo>
                  <a:pt x="23361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5923850" y="2877999"/>
            <a:ext cx="680085" cy="419734"/>
          </a:xfrm>
          <a:custGeom>
            <a:avLst/>
            <a:gdLst/>
            <a:ahLst/>
            <a:cxnLst/>
            <a:rect l="l" t="t" r="r" b="b"/>
            <a:pathLst>
              <a:path w="680084" h="419735">
                <a:moveTo>
                  <a:pt x="209699" y="419399"/>
                </a:moveTo>
                <a:lnTo>
                  <a:pt x="0" y="209699"/>
                </a:lnTo>
                <a:lnTo>
                  <a:pt x="209699" y="0"/>
                </a:lnTo>
                <a:lnTo>
                  <a:pt x="209699" y="104849"/>
                </a:lnTo>
                <a:lnTo>
                  <a:pt x="679499" y="104849"/>
                </a:lnTo>
                <a:lnTo>
                  <a:pt x="679499" y="314549"/>
                </a:lnTo>
                <a:lnTo>
                  <a:pt x="209699" y="314549"/>
                </a:lnTo>
                <a:lnTo>
                  <a:pt x="209699" y="419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475" y="292480"/>
            <a:ext cx="6397625" cy="389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FFFF"/>
                </a:solidFill>
                <a:latin typeface="Consolas"/>
                <a:cs typeface="Consolas"/>
              </a:rPr>
              <a:t>[Login] Test</a:t>
            </a:r>
            <a:r>
              <a:rPr sz="1800" spc="-15" dirty="0">
                <a:solidFill>
                  <a:srgbClr val="00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FFFF"/>
                </a:solidFill>
                <a:latin typeface="Consolas"/>
                <a:cs typeface="Consolas"/>
              </a:rPr>
              <a:t>Suite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FF"/>
                </a:solidFill>
                <a:latin typeface="Consolas"/>
                <a:cs typeface="Consolas"/>
              </a:rPr>
              <a:t>===================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69365" algn="l"/>
              </a:tabLst>
            </a:pPr>
            <a:r>
              <a:rPr sz="1800" spc="-5" dirty="0">
                <a:solidFill>
                  <a:srgbClr val="D1D1D1"/>
                </a:solidFill>
                <a:latin typeface="Consolas"/>
                <a:cs typeface="Consolas"/>
              </a:rPr>
              <a:t>Running:	</a:t>
            </a:r>
            <a:r>
              <a:rPr sz="1800" spc="-5" dirty="0">
                <a:solidFill>
                  <a:srgbClr val="00FF00"/>
                </a:solidFill>
                <a:latin typeface="Consolas"/>
                <a:cs typeface="Consolas"/>
              </a:rPr>
              <a:t>Fill out</a:t>
            </a:r>
            <a:r>
              <a:rPr sz="1800" spc="-1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Consolas"/>
                <a:cs typeface="Consolas"/>
              </a:rPr>
              <a:t>form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ct val="201399"/>
              </a:lnSpc>
              <a:tabLst>
                <a:tab pos="492125" algn="l"/>
              </a:tabLst>
            </a:pPr>
            <a:r>
              <a:rPr sz="1800" dirty="0">
                <a:solidFill>
                  <a:srgbClr val="00FF00"/>
                </a:solidFill>
                <a:latin typeface="MS UI Gothic"/>
                <a:cs typeface="MS UI Gothic"/>
              </a:rPr>
              <a:t>✔	</a:t>
            </a:r>
            <a:r>
              <a:rPr sz="1800" spc="-5" dirty="0">
                <a:solidFill>
                  <a:srgbClr val="D1D1D1"/>
                </a:solidFill>
                <a:latin typeface="Consolas"/>
                <a:cs typeface="Consolas"/>
              </a:rPr>
              <a:t>Testing if the page title equals "Awesome App".  </a:t>
            </a:r>
            <a:r>
              <a:rPr sz="1800" spc="-5" dirty="0">
                <a:solidFill>
                  <a:srgbClr val="00FF00"/>
                </a:solidFill>
                <a:latin typeface="Consolas"/>
                <a:cs typeface="Consolas"/>
              </a:rPr>
              <a:t>OK. </a:t>
            </a:r>
            <a:r>
              <a:rPr sz="1800" dirty="0">
                <a:solidFill>
                  <a:srgbClr val="00FF00"/>
                </a:solidFill>
                <a:latin typeface="Consolas"/>
                <a:cs typeface="Consolas"/>
              </a:rPr>
              <a:t>1 </a:t>
            </a:r>
            <a:r>
              <a:rPr sz="1800" spc="-5" dirty="0">
                <a:solidFill>
                  <a:srgbClr val="D1D1D1"/>
                </a:solidFill>
                <a:latin typeface="Consolas"/>
                <a:cs typeface="Consolas"/>
              </a:rPr>
              <a:t>assertions passed.</a:t>
            </a:r>
            <a:r>
              <a:rPr sz="1800" spc="-20" dirty="0">
                <a:solidFill>
                  <a:srgbClr val="D1D1D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1D1D1"/>
                </a:solidFill>
                <a:latin typeface="Consolas"/>
                <a:cs typeface="Consolas"/>
              </a:rPr>
              <a:t>(1.567s)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69365" algn="l"/>
              </a:tabLst>
            </a:pPr>
            <a:r>
              <a:rPr sz="1800" spc="-5" dirty="0">
                <a:solidFill>
                  <a:srgbClr val="D1D1D1"/>
                </a:solidFill>
                <a:latin typeface="Consolas"/>
                <a:cs typeface="Consolas"/>
              </a:rPr>
              <a:t>Running:	</a:t>
            </a:r>
            <a:r>
              <a:rPr sz="1800" spc="-5" dirty="0">
                <a:solidFill>
                  <a:srgbClr val="00FF00"/>
                </a:solidFill>
                <a:latin typeface="Consolas"/>
                <a:cs typeface="Consolas"/>
              </a:rPr>
              <a:t>Submit</a:t>
            </a:r>
            <a:r>
              <a:rPr sz="1800" spc="-1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Consolas"/>
                <a:cs typeface="Consolas"/>
              </a:rPr>
              <a:t>form</a:t>
            </a:r>
            <a:endParaRPr sz="1800">
              <a:latin typeface="Consolas"/>
              <a:cs typeface="Consolas"/>
            </a:endParaRPr>
          </a:p>
          <a:p>
            <a:pPr marL="12700" marR="379730">
              <a:lnSpc>
                <a:spcPct val="201399"/>
              </a:lnSpc>
              <a:tabLst>
                <a:tab pos="492125" algn="l"/>
              </a:tabLst>
            </a:pPr>
            <a:r>
              <a:rPr sz="1800" dirty="0">
                <a:solidFill>
                  <a:srgbClr val="00FF00"/>
                </a:solidFill>
                <a:latin typeface="MS UI Gothic"/>
                <a:cs typeface="MS UI Gothic"/>
              </a:rPr>
              <a:t>✔	</a:t>
            </a:r>
            <a:r>
              <a:rPr sz="1800" spc="-5" dirty="0">
                <a:solidFill>
                  <a:srgbClr val="D1D1D1"/>
                </a:solidFill>
                <a:latin typeface="Consolas"/>
                <a:cs typeface="Consolas"/>
              </a:rPr>
              <a:t>Testing if the page title equals "Welcome!".  </a:t>
            </a:r>
            <a:r>
              <a:rPr sz="1800" spc="-5" dirty="0">
                <a:solidFill>
                  <a:srgbClr val="00FF00"/>
                </a:solidFill>
                <a:latin typeface="Consolas"/>
                <a:cs typeface="Consolas"/>
              </a:rPr>
              <a:t>OK. </a:t>
            </a:r>
            <a:r>
              <a:rPr sz="1800" dirty="0">
                <a:solidFill>
                  <a:srgbClr val="00FF00"/>
                </a:solidFill>
                <a:latin typeface="Consolas"/>
                <a:cs typeface="Consolas"/>
              </a:rPr>
              <a:t>1 </a:t>
            </a:r>
            <a:r>
              <a:rPr sz="1800" spc="-5" dirty="0">
                <a:solidFill>
                  <a:srgbClr val="D1D1D1"/>
                </a:solidFill>
                <a:latin typeface="Consolas"/>
                <a:cs typeface="Consolas"/>
              </a:rPr>
              <a:t>assertions passed.</a:t>
            </a:r>
            <a:r>
              <a:rPr sz="1800" spc="-20" dirty="0">
                <a:solidFill>
                  <a:srgbClr val="D1D1D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1D1D1"/>
                </a:solidFill>
                <a:latin typeface="Consolas"/>
                <a:cs typeface="Consolas"/>
              </a:rPr>
              <a:t>(204ms)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2278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latin typeface="Trebuchet MS"/>
                <a:cs typeface="Trebuchet MS"/>
              </a:rPr>
              <a:t>Terminology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675" y="1390098"/>
            <a:ext cx="792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Login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9026" y="1390098"/>
            <a:ext cx="15589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Test</a:t>
            </a:r>
            <a:r>
              <a:rPr sz="2200" spc="-10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suite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675" y="2056849"/>
            <a:ext cx="2018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Fill out</a:t>
            </a:r>
            <a:r>
              <a:rPr sz="2200" spc="-105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form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446" y="2056849"/>
            <a:ext cx="639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Test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75" y="2723599"/>
            <a:ext cx="1711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Submit</a:t>
            </a:r>
            <a:r>
              <a:rPr sz="2200" spc="-100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form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7051" y="2723599"/>
            <a:ext cx="639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Test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2942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latin typeface="Trebuchet MS"/>
                <a:cs typeface="Trebuchet MS"/>
              </a:rPr>
              <a:t>Assert </a:t>
            </a:r>
            <a:r>
              <a:rPr sz="3000" spc="-35" dirty="0">
                <a:latin typeface="Trebuchet MS"/>
                <a:cs typeface="Trebuchet MS"/>
              </a:rPr>
              <a:t>vs.</a:t>
            </a:r>
            <a:r>
              <a:rPr sz="3000" spc="-56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Verify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675" y="1390098"/>
            <a:ext cx="41725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6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675" y="3056974"/>
            <a:ext cx="41725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verify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6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5715">
              <a:lnSpc>
                <a:spcPts val="2630"/>
              </a:lnSpc>
              <a:spcBef>
                <a:spcPts val="195"/>
              </a:spcBef>
            </a:pPr>
            <a:r>
              <a:rPr spc="-5" dirty="0"/>
              <a:t>If false, log failure  and </a:t>
            </a:r>
            <a:r>
              <a:rPr b="1" spc="-5" dirty="0">
                <a:solidFill>
                  <a:srgbClr val="FF0000"/>
                </a:solidFill>
                <a:latin typeface="Consolas"/>
                <a:cs typeface="Consolas"/>
              </a:rPr>
              <a:t>stop </a:t>
            </a:r>
            <a:r>
              <a:rPr spc="-5" dirty="0"/>
              <a:t>running current  test</a:t>
            </a:r>
            <a:r>
              <a:rPr spc="-20" dirty="0"/>
              <a:t> </a:t>
            </a:r>
            <a:r>
              <a:rPr spc="-5" dirty="0"/>
              <a:t>suite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2700" marR="467359" indent="5715">
              <a:lnSpc>
                <a:spcPts val="2630"/>
              </a:lnSpc>
            </a:pPr>
            <a:r>
              <a:rPr spc="-5" dirty="0"/>
              <a:t>If false, log</a:t>
            </a:r>
            <a:r>
              <a:rPr spc="-105" dirty="0"/>
              <a:t> </a:t>
            </a:r>
            <a:r>
              <a:rPr spc="-5" dirty="0"/>
              <a:t>failure  and </a:t>
            </a:r>
            <a:r>
              <a:rPr b="1" spc="-5" dirty="0">
                <a:solidFill>
                  <a:srgbClr val="008C00"/>
                </a:solidFill>
                <a:latin typeface="Consolas"/>
                <a:cs typeface="Consolas"/>
              </a:rPr>
              <a:t>continue </a:t>
            </a:r>
            <a:r>
              <a:rPr spc="-5" dirty="0"/>
              <a:t>running  current test</a:t>
            </a:r>
            <a:r>
              <a:rPr spc="-55" dirty="0"/>
              <a:t> </a:t>
            </a:r>
            <a:r>
              <a:rPr spc="-5" dirty="0"/>
              <a:t>suite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4373880"/>
          </a:xfrm>
          <a:custGeom>
            <a:avLst/>
            <a:gdLst/>
            <a:ahLst/>
            <a:cxnLst/>
            <a:rect l="l" t="t" r="r" b="b"/>
            <a:pathLst>
              <a:path w="9144000" h="4373880">
                <a:moveTo>
                  <a:pt x="0" y="4373699"/>
                </a:moveTo>
                <a:lnTo>
                  <a:pt x="9143999" y="4373699"/>
                </a:lnTo>
                <a:lnTo>
                  <a:pt x="9143999" y="0"/>
                </a:lnTo>
                <a:lnTo>
                  <a:pt x="0" y="0"/>
                </a:lnTo>
                <a:lnTo>
                  <a:pt x="0" y="43736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2779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latin typeface="Trebuchet MS"/>
                <a:cs typeface="Trebuchet MS"/>
              </a:rPr>
              <a:t>Debugging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tips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675" y="1161498"/>
            <a:ext cx="1099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pause()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362" y="1161498"/>
            <a:ext cx="4472305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90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Pause test execution,</a:t>
            </a:r>
            <a:r>
              <a:rPr sz="2200" spc="-10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leaving  browser window</a:t>
            </a:r>
            <a:r>
              <a:rPr sz="2200" spc="-3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open.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75" y="2494999"/>
            <a:ext cx="7858759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Consolas"/>
                <a:cs typeface="Consolas"/>
              </a:rPr>
              <a:t>client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url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'http://localhost:8000'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assert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title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'Awesome</a:t>
            </a:r>
            <a:r>
              <a:rPr sz="2200" spc="-1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00E6"/>
                </a:solidFill>
                <a:latin typeface="Consolas"/>
                <a:cs typeface="Consolas"/>
              </a:rPr>
              <a:t>App'</a:t>
            </a:r>
            <a:r>
              <a:rPr sz="22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'input[name=username]'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'seth'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setValue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'input[name=password]'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22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'html5dev'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  <a:p>
            <a:pPr marL="932815">
              <a:lnSpc>
                <a:spcPts val="2625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pause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endParaRPr sz="2200">
              <a:latin typeface="Consolas"/>
              <a:cs typeface="Consolas"/>
            </a:endParaRPr>
          </a:p>
          <a:p>
            <a:pPr marL="934085">
              <a:lnSpc>
                <a:spcPts val="2630"/>
              </a:lnSpc>
            </a:pP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2200" spc="-5" dirty="0">
                <a:latin typeface="Consolas"/>
                <a:cs typeface="Consolas"/>
              </a:rPr>
              <a:t>click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2200" spc="-5" dirty="0">
                <a:solidFill>
                  <a:srgbClr val="0000E6"/>
                </a:solidFill>
                <a:latin typeface="Consolas"/>
                <a:cs typeface="Consolas"/>
              </a:rPr>
              <a:t>'input[type=submit]'</a:t>
            </a:r>
            <a:r>
              <a:rPr sz="22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525" y="2211588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399" y="0"/>
                </a:lnTo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50274"/>
            <a:ext cx="977265" cy="515620"/>
          </a:xfrm>
          <a:custGeom>
            <a:avLst/>
            <a:gdLst/>
            <a:ahLst/>
            <a:cxnLst/>
            <a:rect l="l" t="t" r="r" b="b"/>
            <a:pathLst>
              <a:path w="977265" h="515620">
                <a:moveTo>
                  <a:pt x="719524" y="515399"/>
                </a:moveTo>
                <a:lnTo>
                  <a:pt x="719524" y="386549"/>
                </a:lnTo>
                <a:lnTo>
                  <a:pt x="0" y="386549"/>
                </a:lnTo>
                <a:lnTo>
                  <a:pt x="0" y="128849"/>
                </a:lnTo>
                <a:lnTo>
                  <a:pt x="719524" y="128849"/>
                </a:lnTo>
                <a:lnTo>
                  <a:pt x="719524" y="0"/>
                </a:lnTo>
                <a:lnTo>
                  <a:pt x="977224" y="257699"/>
                </a:lnTo>
                <a:lnTo>
                  <a:pt x="719524" y="515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1974" y="2457125"/>
            <a:ext cx="4919980" cy="1799589"/>
          </a:xfrm>
          <a:custGeom>
            <a:avLst/>
            <a:gdLst/>
            <a:ahLst/>
            <a:cxnLst/>
            <a:rect l="l" t="t" r="r" b="b"/>
            <a:pathLst>
              <a:path w="4919980" h="1799589">
                <a:moveTo>
                  <a:pt x="0" y="299905"/>
                </a:moveTo>
                <a:lnTo>
                  <a:pt x="3925" y="251259"/>
                </a:lnTo>
                <a:lnTo>
                  <a:pt x="15289" y="205112"/>
                </a:lnTo>
                <a:lnTo>
                  <a:pt x="33474" y="162081"/>
                </a:lnTo>
                <a:lnTo>
                  <a:pt x="57864" y="122785"/>
                </a:lnTo>
                <a:lnTo>
                  <a:pt x="87840" y="87840"/>
                </a:lnTo>
                <a:lnTo>
                  <a:pt x="122785" y="57864"/>
                </a:lnTo>
                <a:lnTo>
                  <a:pt x="162081" y="33474"/>
                </a:lnTo>
                <a:lnTo>
                  <a:pt x="205112" y="15289"/>
                </a:lnTo>
                <a:lnTo>
                  <a:pt x="251259" y="3925"/>
                </a:lnTo>
                <a:lnTo>
                  <a:pt x="299905" y="0"/>
                </a:lnTo>
                <a:lnTo>
                  <a:pt x="4619493" y="0"/>
                </a:lnTo>
                <a:lnTo>
                  <a:pt x="4666692" y="3736"/>
                </a:lnTo>
                <a:lnTo>
                  <a:pt x="4712304" y="14721"/>
                </a:lnTo>
                <a:lnTo>
                  <a:pt x="4755522" y="32623"/>
                </a:lnTo>
                <a:lnTo>
                  <a:pt x="4795543" y="57107"/>
                </a:lnTo>
                <a:lnTo>
                  <a:pt x="4831559" y="87840"/>
                </a:lnTo>
                <a:lnTo>
                  <a:pt x="4862292" y="123856"/>
                </a:lnTo>
                <a:lnTo>
                  <a:pt x="4886776" y="163877"/>
                </a:lnTo>
                <a:lnTo>
                  <a:pt x="4904678" y="207095"/>
                </a:lnTo>
                <a:lnTo>
                  <a:pt x="4915663" y="252707"/>
                </a:lnTo>
                <a:lnTo>
                  <a:pt x="4919399" y="299905"/>
                </a:lnTo>
                <a:lnTo>
                  <a:pt x="4919399" y="1499494"/>
                </a:lnTo>
                <a:lnTo>
                  <a:pt x="4915474" y="1548140"/>
                </a:lnTo>
                <a:lnTo>
                  <a:pt x="4904110" y="1594287"/>
                </a:lnTo>
                <a:lnTo>
                  <a:pt x="4885925" y="1637318"/>
                </a:lnTo>
                <a:lnTo>
                  <a:pt x="4861535" y="1676614"/>
                </a:lnTo>
                <a:lnTo>
                  <a:pt x="4831559" y="1711559"/>
                </a:lnTo>
                <a:lnTo>
                  <a:pt x="4796614" y="1741535"/>
                </a:lnTo>
                <a:lnTo>
                  <a:pt x="4757317" y="1765925"/>
                </a:lnTo>
                <a:lnTo>
                  <a:pt x="4714287" y="1784110"/>
                </a:lnTo>
                <a:lnTo>
                  <a:pt x="4668140" y="1795474"/>
                </a:lnTo>
                <a:lnTo>
                  <a:pt x="4619493" y="1799399"/>
                </a:lnTo>
                <a:lnTo>
                  <a:pt x="299905" y="1799399"/>
                </a:lnTo>
                <a:lnTo>
                  <a:pt x="251259" y="1795474"/>
                </a:lnTo>
                <a:lnTo>
                  <a:pt x="205112" y="1784110"/>
                </a:lnTo>
                <a:lnTo>
                  <a:pt x="162081" y="1765925"/>
                </a:lnTo>
                <a:lnTo>
                  <a:pt x="122785" y="1741535"/>
                </a:lnTo>
                <a:lnTo>
                  <a:pt x="87840" y="1711559"/>
                </a:lnTo>
                <a:lnTo>
                  <a:pt x="57864" y="1676614"/>
                </a:lnTo>
                <a:lnTo>
                  <a:pt x="33474" y="1637318"/>
                </a:lnTo>
                <a:lnTo>
                  <a:pt x="15289" y="1594287"/>
                </a:lnTo>
                <a:lnTo>
                  <a:pt x="3925" y="1548140"/>
                </a:lnTo>
                <a:lnTo>
                  <a:pt x="0" y="1499494"/>
                </a:lnTo>
                <a:lnTo>
                  <a:pt x="0" y="299905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8500" y="806674"/>
            <a:ext cx="1913889" cy="3449954"/>
          </a:xfrm>
          <a:custGeom>
            <a:avLst/>
            <a:gdLst/>
            <a:ahLst/>
            <a:cxnLst/>
            <a:rect l="l" t="t" r="r" b="b"/>
            <a:pathLst>
              <a:path w="1913889" h="3449954">
                <a:moveTo>
                  <a:pt x="0" y="318906"/>
                </a:moveTo>
                <a:lnTo>
                  <a:pt x="3457" y="271780"/>
                </a:lnTo>
                <a:lnTo>
                  <a:pt x="13502" y="226801"/>
                </a:lnTo>
                <a:lnTo>
                  <a:pt x="29639" y="184463"/>
                </a:lnTo>
                <a:lnTo>
                  <a:pt x="51377" y="145258"/>
                </a:lnTo>
                <a:lnTo>
                  <a:pt x="78222" y="109680"/>
                </a:lnTo>
                <a:lnTo>
                  <a:pt x="109680" y="78222"/>
                </a:lnTo>
                <a:lnTo>
                  <a:pt x="145258" y="51377"/>
                </a:lnTo>
                <a:lnTo>
                  <a:pt x="184463" y="29639"/>
                </a:lnTo>
                <a:lnTo>
                  <a:pt x="226801" y="13502"/>
                </a:lnTo>
                <a:lnTo>
                  <a:pt x="271780" y="3457"/>
                </a:lnTo>
                <a:lnTo>
                  <a:pt x="318906" y="0"/>
                </a:lnTo>
                <a:lnTo>
                  <a:pt x="1594493" y="0"/>
                </a:lnTo>
                <a:lnTo>
                  <a:pt x="1644682" y="3972"/>
                </a:lnTo>
                <a:lnTo>
                  <a:pt x="1693183" y="15654"/>
                </a:lnTo>
                <a:lnTo>
                  <a:pt x="1739140" y="34690"/>
                </a:lnTo>
                <a:lnTo>
                  <a:pt x="1781696" y="60725"/>
                </a:lnTo>
                <a:lnTo>
                  <a:pt x="1819994" y="93405"/>
                </a:lnTo>
                <a:lnTo>
                  <a:pt x="1852674" y="131703"/>
                </a:lnTo>
                <a:lnTo>
                  <a:pt x="1878709" y="174259"/>
                </a:lnTo>
                <a:lnTo>
                  <a:pt x="1897745" y="220216"/>
                </a:lnTo>
                <a:lnTo>
                  <a:pt x="1909427" y="268717"/>
                </a:lnTo>
                <a:lnTo>
                  <a:pt x="1913399" y="318906"/>
                </a:lnTo>
                <a:lnTo>
                  <a:pt x="1913399" y="3130793"/>
                </a:lnTo>
                <a:lnTo>
                  <a:pt x="1909942" y="3177918"/>
                </a:lnTo>
                <a:lnTo>
                  <a:pt x="1899897" y="3222897"/>
                </a:lnTo>
                <a:lnTo>
                  <a:pt x="1883760" y="3265236"/>
                </a:lnTo>
                <a:lnTo>
                  <a:pt x="1862022" y="3304441"/>
                </a:lnTo>
                <a:lnTo>
                  <a:pt x="1835177" y="3340019"/>
                </a:lnTo>
                <a:lnTo>
                  <a:pt x="1803719" y="3371477"/>
                </a:lnTo>
                <a:lnTo>
                  <a:pt x="1768141" y="3398322"/>
                </a:lnTo>
                <a:lnTo>
                  <a:pt x="1728936" y="3420060"/>
                </a:lnTo>
                <a:lnTo>
                  <a:pt x="1686597" y="3436197"/>
                </a:lnTo>
                <a:lnTo>
                  <a:pt x="1641619" y="3446242"/>
                </a:lnTo>
                <a:lnTo>
                  <a:pt x="1594493" y="3449699"/>
                </a:lnTo>
                <a:lnTo>
                  <a:pt x="318906" y="3449699"/>
                </a:lnTo>
                <a:lnTo>
                  <a:pt x="271780" y="3446242"/>
                </a:lnTo>
                <a:lnTo>
                  <a:pt x="226801" y="3436197"/>
                </a:lnTo>
                <a:lnTo>
                  <a:pt x="184463" y="3420060"/>
                </a:lnTo>
                <a:lnTo>
                  <a:pt x="145258" y="3398322"/>
                </a:lnTo>
                <a:lnTo>
                  <a:pt x="109680" y="3371477"/>
                </a:lnTo>
                <a:lnTo>
                  <a:pt x="78222" y="3340019"/>
                </a:lnTo>
                <a:lnTo>
                  <a:pt x="51377" y="3304441"/>
                </a:lnTo>
                <a:lnTo>
                  <a:pt x="29639" y="3265236"/>
                </a:lnTo>
                <a:lnTo>
                  <a:pt x="13502" y="3222897"/>
                </a:lnTo>
                <a:lnTo>
                  <a:pt x="3457" y="3177918"/>
                </a:lnTo>
                <a:lnTo>
                  <a:pt x="0" y="3130793"/>
                </a:lnTo>
                <a:lnTo>
                  <a:pt x="0" y="31890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49137" y="2880799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76200" rIns="0" bIns="0" rtlCol="0">
            <a:spAutoFit/>
          </a:bodyPr>
          <a:lstStyle/>
          <a:p>
            <a:pPr marL="249554" marR="241935" indent="43180">
              <a:lnSpc>
                <a:spcPct val="100699"/>
              </a:lnSpc>
              <a:spcBef>
                <a:spcPts val="600"/>
              </a:spcBef>
            </a:pPr>
            <a:r>
              <a:rPr sz="1800" spc="-125" dirty="0">
                <a:solidFill>
                  <a:srgbClr val="434343"/>
                </a:solidFill>
                <a:latin typeface="Calibri"/>
                <a:cs typeface="Calibri"/>
              </a:rPr>
              <a:t>Selenium  </a:t>
            </a:r>
            <a:r>
              <a:rPr sz="1800" spc="-160" dirty="0">
                <a:solidFill>
                  <a:srgbClr val="434343"/>
                </a:solidFill>
                <a:latin typeface="Calibri"/>
                <a:cs typeface="Calibri"/>
              </a:rPr>
              <a:t>WebDriver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7723" y="2880799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159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700"/>
              </a:spcBef>
            </a:pPr>
            <a:r>
              <a:rPr sz="1800" spc="-240" dirty="0">
                <a:solidFill>
                  <a:srgbClr val="434343"/>
                </a:solidFill>
                <a:latin typeface="Calibri"/>
                <a:cs typeface="Calibri"/>
              </a:rPr>
              <a:t>Web</a:t>
            </a:r>
            <a:r>
              <a:rPr sz="1800" spc="-2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0525" y="2880799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159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700"/>
              </a:spcBef>
            </a:pPr>
            <a:r>
              <a:rPr sz="1800" spc="-110" dirty="0">
                <a:solidFill>
                  <a:srgbClr val="434343"/>
                </a:solidFill>
                <a:latin typeface="Calibri"/>
                <a:cs typeface="Calibri"/>
              </a:rPr>
              <a:t>Test</a:t>
            </a:r>
            <a:r>
              <a:rPr sz="18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Runner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5324" y="324425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3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5199" y="32032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3937" y="324425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3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3812" y="32032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7397" y="2929163"/>
            <a:ext cx="360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999999"/>
                </a:solidFill>
                <a:latin typeface="Calibri"/>
                <a:cs typeface="Calibri"/>
              </a:rPr>
              <a:t>HTTP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7298" y="3673613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999999"/>
                </a:solidFill>
                <a:latin typeface="Calibri"/>
                <a:cs typeface="Calibri"/>
              </a:rPr>
              <a:t>JAVA</a:t>
            </a:r>
            <a:r>
              <a:rPr sz="1400" spc="-9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spc="-114" dirty="0">
                <a:solidFill>
                  <a:srgbClr val="999999"/>
                </a:solidFill>
                <a:latin typeface="Calibri"/>
                <a:cs typeface="Calibri"/>
              </a:rPr>
              <a:t>JAR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0525" y="1342925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159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700"/>
              </a:spcBef>
            </a:pPr>
            <a:r>
              <a:rPr sz="1800" spc="-110" dirty="0">
                <a:solidFill>
                  <a:srgbClr val="434343"/>
                </a:solidFill>
                <a:latin typeface="Calibri"/>
                <a:cs typeface="Calibri"/>
              </a:rPr>
              <a:t>Test</a:t>
            </a:r>
            <a:r>
              <a:rPr sz="18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05" dirty="0">
                <a:solidFill>
                  <a:srgbClr val="434343"/>
                </a:solidFill>
                <a:latin typeface="Calibri"/>
                <a:cs typeface="Calibri"/>
              </a:rPr>
              <a:t>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62925" y="2069825"/>
            <a:ext cx="0" cy="696595"/>
          </a:xfrm>
          <a:custGeom>
            <a:avLst/>
            <a:gdLst/>
            <a:ahLst/>
            <a:cxnLst/>
            <a:rect l="l" t="t" r="r" b="b"/>
            <a:pathLst>
              <a:path h="696594">
                <a:moveTo>
                  <a:pt x="0" y="0"/>
                </a:moveTo>
                <a:lnTo>
                  <a:pt x="0" y="696599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" y="2756899"/>
            <a:ext cx="81980" cy="10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964565"/>
          </a:xfrm>
          <a:custGeom>
            <a:avLst/>
            <a:gdLst/>
            <a:ahLst/>
            <a:cxnLst/>
            <a:rect l="l" t="t" r="r" b="b"/>
            <a:pathLst>
              <a:path w="9144000" h="964564">
                <a:moveTo>
                  <a:pt x="0" y="963949"/>
                </a:moveTo>
                <a:lnTo>
                  <a:pt x="9143999" y="963949"/>
                </a:lnTo>
                <a:lnTo>
                  <a:pt x="9143999" y="0"/>
                </a:lnTo>
                <a:lnTo>
                  <a:pt x="0" y="0"/>
                </a:lnTo>
                <a:lnTo>
                  <a:pt x="0" y="96394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57450"/>
            <a:ext cx="9144000" cy="2092325"/>
          </a:xfrm>
          <a:custGeom>
            <a:avLst/>
            <a:gdLst/>
            <a:ahLst/>
            <a:cxnLst/>
            <a:rect l="l" t="t" r="r" b="b"/>
            <a:pathLst>
              <a:path w="9144000" h="2092325">
                <a:moveTo>
                  <a:pt x="0" y="2092249"/>
                </a:moveTo>
                <a:lnTo>
                  <a:pt x="9143999" y="2092249"/>
                </a:lnTo>
                <a:lnTo>
                  <a:pt x="9143999" y="0"/>
                </a:lnTo>
                <a:lnTo>
                  <a:pt x="0" y="0"/>
                </a:lnTo>
                <a:lnTo>
                  <a:pt x="0" y="209224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2779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latin typeface="Trebuchet MS"/>
                <a:cs typeface="Trebuchet MS"/>
              </a:rPr>
              <a:t>Debugging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tips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733749"/>
            <a:ext cx="9144000" cy="923925"/>
          </a:xfrm>
          <a:custGeom>
            <a:avLst/>
            <a:gdLst/>
            <a:ahLst/>
            <a:cxnLst/>
            <a:rect l="l" t="t" r="r" b="b"/>
            <a:pathLst>
              <a:path w="9144000" h="923925">
                <a:moveTo>
                  <a:pt x="0" y="0"/>
                </a:moveTo>
                <a:lnTo>
                  <a:pt x="9143999" y="0"/>
                </a:lnTo>
                <a:lnTo>
                  <a:pt x="9143999" y="923699"/>
                </a:lnTo>
                <a:lnTo>
                  <a:pt x="0" y="923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875" y="1161498"/>
            <a:ext cx="8685530" cy="390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  <a:tabLst>
                <a:tab pos="1967230" algn="l"/>
              </a:tabLst>
            </a:pPr>
            <a:r>
              <a:rPr sz="2200" spc="-5" dirty="0">
                <a:latin typeface="Consolas"/>
                <a:cs typeface="Consolas"/>
              </a:rPr>
              <a:t>debugger;	</a:t>
            </a: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Insert breakpoint (in node.js</a:t>
            </a:r>
            <a:r>
              <a:rPr sz="2200" spc="-5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Consolas"/>
                <a:cs typeface="Consolas"/>
              </a:rPr>
              <a:t>code)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4460">
              <a:lnSpc>
                <a:spcPts val="2630"/>
              </a:lnSpc>
              <a:tabLst>
                <a:tab pos="584200" algn="l"/>
              </a:tabLst>
            </a:pPr>
            <a:r>
              <a:rPr sz="2200" dirty="0">
                <a:solidFill>
                  <a:srgbClr val="D1D1D1"/>
                </a:solidFill>
                <a:latin typeface="Consolas"/>
                <a:cs typeface="Consolas"/>
              </a:rPr>
              <a:t>&gt;	</a:t>
            </a:r>
            <a:r>
              <a:rPr sz="2200" spc="-5" dirty="0">
                <a:solidFill>
                  <a:srgbClr val="D1D1D1"/>
                </a:solidFill>
                <a:latin typeface="Consolas"/>
                <a:cs typeface="Consolas"/>
              </a:rPr>
              <a:t>node debug `which</a:t>
            </a:r>
            <a:r>
              <a:rPr sz="2200" spc="-30" dirty="0">
                <a:solidFill>
                  <a:srgbClr val="D1D1D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D1D1D1"/>
                </a:solidFill>
                <a:latin typeface="Consolas"/>
                <a:cs typeface="Consolas"/>
              </a:rPr>
              <a:t>nightwatch`</a:t>
            </a:r>
            <a:endParaRPr sz="2200">
              <a:latin typeface="Consolas"/>
              <a:cs typeface="Consolas"/>
            </a:endParaRPr>
          </a:p>
          <a:p>
            <a:pPr marL="890905">
              <a:lnSpc>
                <a:spcPts val="2635"/>
              </a:lnSpc>
            </a:pPr>
            <a:r>
              <a:rPr sz="2200" spc="-5" dirty="0">
                <a:solidFill>
                  <a:srgbClr val="D1D1D1"/>
                </a:solidFill>
                <a:latin typeface="Consolas"/>
                <a:cs typeface="Consolas"/>
              </a:rPr>
              <a:t>-c ./</a:t>
            </a:r>
            <a:r>
              <a:rPr sz="2200" spc="-5" dirty="0">
                <a:solidFill>
                  <a:srgbClr val="FF9900"/>
                </a:solidFill>
                <a:latin typeface="Consolas"/>
                <a:cs typeface="Consolas"/>
              </a:rPr>
              <a:t>Nightwatch.js </a:t>
            </a:r>
            <a:r>
              <a:rPr sz="2200" spc="-5" dirty="0">
                <a:solidFill>
                  <a:srgbClr val="D1D1D1"/>
                </a:solidFill>
                <a:latin typeface="Consolas"/>
                <a:cs typeface="Consolas"/>
              </a:rPr>
              <a:t>--env</a:t>
            </a:r>
            <a:r>
              <a:rPr sz="2200" spc="10" dirty="0">
                <a:solidFill>
                  <a:srgbClr val="D1D1D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9900"/>
                </a:solidFill>
                <a:latin typeface="Consolas"/>
                <a:cs typeface="Consolas"/>
              </a:rPr>
              <a:t>default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4460" marR="5080" algn="just">
              <a:lnSpc>
                <a:spcPts val="2630"/>
              </a:lnSpc>
              <a:spcBef>
                <a:spcPts val="5"/>
              </a:spcBef>
            </a:pPr>
            <a:r>
              <a:rPr sz="2200" spc="30" dirty="0">
                <a:solidFill>
                  <a:srgbClr val="666666"/>
                </a:solidFill>
                <a:latin typeface="Trebuchet MS"/>
                <a:cs typeface="Trebuchet MS"/>
              </a:rPr>
              <a:t>Commands: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10" dirty="0">
                <a:solidFill>
                  <a:srgbClr val="666666"/>
                </a:solidFill>
                <a:latin typeface="Trebuchet MS"/>
                <a:cs typeface="Trebuchet MS"/>
              </a:rPr>
              <a:t>run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125" dirty="0">
                <a:solidFill>
                  <a:srgbClr val="666666"/>
                </a:solidFill>
                <a:latin typeface="Trebuchet MS"/>
                <a:cs typeface="Trebuchet MS"/>
              </a:rPr>
              <a:t>(r),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15" dirty="0">
                <a:solidFill>
                  <a:srgbClr val="666666"/>
                </a:solidFill>
                <a:latin typeface="Trebuchet MS"/>
                <a:cs typeface="Trebuchet MS"/>
              </a:rPr>
              <a:t>cont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120" dirty="0">
                <a:solidFill>
                  <a:srgbClr val="666666"/>
                </a:solidFill>
                <a:latin typeface="Trebuchet MS"/>
                <a:cs typeface="Trebuchet MS"/>
              </a:rPr>
              <a:t>(c),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Trebuchet MS"/>
                <a:cs typeface="Trebuchet MS"/>
              </a:rPr>
              <a:t>next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666666"/>
                </a:solidFill>
                <a:latin typeface="Trebuchet MS"/>
                <a:cs typeface="Trebuchet MS"/>
              </a:rPr>
              <a:t>(n),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666666"/>
                </a:solidFill>
                <a:latin typeface="Trebuchet MS"/>
                <a:cs typeface="Trebuchet MS"/>
              </a:rPr>
              <a:t>step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60" dirty="0">
                <a:solidFill>
                  <a:srgbClr val="666666"/>
                </a:solidFill>
                <a:latin typeface="Trebuchet MS"/>
                <a:cs typeface="Trebuchet MS"/>
              </a:rPr>
              <a:t>(s),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666666"/>
                </a:solidFill>
                <a:latin typeface="Trebuchet MS"/>
                <a:cs typeface="Trebuchet MS"/>
              </a:rPr>
              <a:t>out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666666"/>
                </a:solidFill>
                <a:latin typeface="Trebuchet MS"/>
                <a:cs typeface="Trebuchet MS"/>
              </a:rPr>
              <a:t>(o),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15" dirty="0">
                <a:solidFill>
                  <a:srgbClr val="666666"/>
                </a:solidFill>
                <a:latin typeface="Trebuchet MS"/>
                <a:cs typeface="Trebuchet MS"/>
              </a:rPr>
              <a:t>backtrace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666666"/>
                </a:solidFill>
                <a:latin typeface="Trebuchet MS"/>
                <a:cs typeface="Trebuchet MS"/>
              </a:rPr>
              <a:t>(bt),  </a:t>
            </a:r>
            <a:r>
              <a:rPr sz="2200" spc="20" dirty="0">
                <a:solidFill>
                  <a:srgbClr val="666666"/>
                </a:solidFill>
                <a:latin typeface="Trebuchet MS"/>
                <a:cs typeface="Trebuchet MS"/>
              </a:rPr>
              <a:t>setBreakpoint</a:t>
            </a:r>
            <a:r>
              <a:rPr sz="2200" spc="-16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666666"/>
                </a:solidFill>
                <a:latin typeface="Trebuchet MS"/>
                <a:cs typeface="Trebuchet MS"/>
              </a:rPr>
              <a:t>(sb),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Trebuchet MS"/>
                <a:cs typeface="Trebuchet MS"/>
              </a:rPr>
              <a:t>clearBreakpoint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666666"/>
                </a:solidFill>
                <a:latin typeface="Trebuchet MS"/>
                <a:cs typeface="Trebuchet MS"/>
              </a:rPr>
              <a:t>(cb),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666666"/>
                </a:solidFill>
                <a:latin typeface="Trebuchet MS"/>
                <a:cs typeface="Trebuchet MS"/>
              </a:rPr>
              <a:t>watch,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666666"/>
                </a:solidFill>
                <a:latin typeface="Trebuchet MS"/>
                <a:cs typeface="Trebuchet MS"/>
              </a:rPr>
              <a:t>unwatch,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Trebuchet MS"/>
                <a:cs typeface="Trebuchet MS"/>
              </a:rPr>
              <a:t>watchers,  </a:t>
            </a:r>
            <a:r>
              <a:rPr sz="2200" spc="-85" dirty="0">
                <a:solidFill>
                  <a:srgbClr val="666666"/>
                </a:solidFill>
                <a:latin typeface="Trebuchet MS"/>
                <a:cs typeface="Trebuchet MS"/>
              </a:rPr>
              <a:t>repl,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666666"/>
                </a:solidFill>
                <a:latin typeface="Trebuchet MS"/>
                <a:cs typeface="Trebuchet MS"/>
              </a:rPr>
              <a:t>restart,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666666"/>
                </a:solidFill>
                <a:latin typeface="Trebuchet MS"/>
                <a:cs typeface="Trebuchet MS"/>
              </a:rPr>
              <a:t>kill,</a:t>
            </a:r>
            <a:r>
              <a:rPr sz="2200" spc="-15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666666"/>
                </a:solidFill>
                <a:latin typeface="Trebuchet MS"/>
                <a:cs typeface="Trebuchet MS"/>
              </a:rPr>
              <a:t>list,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Trebuchet MS"/>
                <a:cs typeface="Trebuchet MS"/>
              </a:rPr>
              <a:t>scripts,</a:t>
            </a:r>
            <a:r>
              <a:rPr sz="2200" spc="-15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Trebuchet MS"/>
                <a:cs typeface="Trebuchet MS"/>
              </a:rPr>
              <a:t>breakOnException,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666666"/>
                </a:solidFill>
                <a:latin typeface="Trebuchet MS"/>
                <a:cs typeface="Trebuchet MS"/>
              </a:rPr>
              <a:t>breakpoints,</a:t>
            </a:r>
            <a:r>
              <a:rPr sz="2200" spc="-1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200" spc="5" dirty="0">
                <a:solidFill>
                  <a:srgbClr val="666666"/>
                </a:solidFill>
                <a:latin typeface="Trebuchet MS"/>
                <a:cs typeface="Trebuchet MS"/>
              </a:rPr>
              <a:t>version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3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nodejs.org/api/debugger.html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9"/>
                </a:moveTo>
                <a:lnTo>
                  <a:pt x="9143999" y="3979899"/>
                </a:lnTo>
                <a:lnTo>
                  <a:pt x="9143999" y="0"/>
                </a:lnTo>
                <a:lnTo>
                  <a:pt x="0" y="0"/>
                </a:lnTo>
                <a:lnTo>
                  <a:pt x="0" y="39798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2019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Trebuchet MS"/>
                <a:cs typeface="Trebuchet MS"/>
              </a:rPr>
              <a:t>Commands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75" y="4769785"/>
            <a:ext cx="259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20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nightwatchjs.org/api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100" y="1001581"/>
            <a:ext cx="1626235" cy="3061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clearValue  click  </a:t>
            </a:r>
            <a:r>
              <a:rPr sz="1800" spc="-5" dirty="0">
                <a:latin typeface="Arial"/>
                <a:cs typeface="Arial"/>
              </a:rPr>
              <a:t>deleteCookie  deleteCookies  end  getAttribute  getCookie  getCookies  getCssProperty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getElementSize  getLocation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7400" y="1001581"/>
            <a:ext cx="1893570" cy="3061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getLocationInView  getTagName  getText</a:t>
            </a:r>
            <a:endParaRPr sz="1800">
              <a:latin typeface="Arial"/>
              <a:cs typeface="Arial"/>
            </a:endParaRPr>
          </a:p>
          <a:p>
            <a:pPr marL="12700" marR="75501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getTitle  getValue  init  injectScript  isVisible</a:t>
            </a:r>
            <a:endParaRPr sz="1800">
              <a:latin typeface="Arial"/>
              <a:cs typeface="Arial"/>
            </a:endParaRPr>
          </a:p>
          <a:p>
            <a:pPr marL="12700" marR="93980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maximizeWindow  moveToElement  </a:t>
            </a:r>
            <a:r>
              <a:rPr sz="1800" spc="-5" dirty="0">
                <a:latin typeface="Arial"/>
                <a:cs typeface="Arial"/>
              </a:rPr>
              <a:t>pause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0050" y="1001581"/>
            <a:ext cx="2756535" cy="3061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9601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resizeWindow  saveScreenshot  setCookie  setValue  submitForm  switchWindow  </a:t>
            </a:r>
            <a:r>
              <a:rPr sz="1800" spc="-5" dirty="0">
                <a:latin typeface="Arial"/>
                <a:cs typeface="Arial"/>
              </a:rPr>
              <a:t>urlHash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waitForElementNotPresent  waitForElementNotVisible  waitForElementPresent  waitForElementVisible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9"/>
                </a:moveTo>
                <a:lnTo>
                  <a:pt x="9143999" y="3979899"/>
                </a:lnTo>
                <a:lnTo>
                  <a:pt x="9143999" y="0"/>
                </a:lnTo>
                <a:lnTo>
                  <a:pt x="0" y="0"/>
                </a:lnTo>
                <a:lnTo>
                  <a:pt x="0" y="39798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1958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75" y="4769785"/>
            <a:ext cx="259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20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nightwatchjs.org/api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100" y="1001581"/>
            <a:ext cx="208407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attributeEquals  </a:t>
            </a:r>
            <a:r>
              <a:rPr sz="1800" dirty="0">
                <a:latin typeface="Arial"/>
                <a:cs typeface="Arial"/>
              </a:rPr>
              <a:t>containsText  cssClassPresent  cssClassNotPresent  cssProperty  </a:t>
            </a:r>
            <a:r>
              <a:rPr sz="1800" spc="-5" dirty="0">
                <a:latin typeface="Arial"/>
                <a:cs typeface="Arial"/>
              </a:rPr>
              <a:t>elementPresent  elementNotPresent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7400" y="1001581"/>
            <a:ext cx="147447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67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hidden  title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urlContains  </a:t>
            </a:r>
            <a:r>
              <a:rPr sz="1800" dirty="0">
                <a:latin typeface="Arial"/>
                <a:cs typeface="Arial"/>
              </a:rPr>
              <a:t>value  valueContains  visible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9"/>
                </a:moveTo>
                <a:lnTo>
                  <a:pt x="9143999" y="3979899"/>
                </a:lnTo>
                <a:lnTo>
                  <a:pt x="9143999" y="0"/>
                </a:lnTo>
                <a:lnTo>
                  <a:pt x="0" y="0"/>
                </a:lnTo>
                <a:lnTo>
                  <a:pt x="0" y="39798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7250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latin typeface="Trebuchet MS"/>
                <a:cs typeface="Trebuchet MS"/>
              </a:rPr>
              <a:t>Using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custom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70" dirty="0">
                <a:latin typeface="Trebuchet MS"/>
                <a:cs typeface="Trebuchet MS"/>
              </a:rPr>
              <a:t>commands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and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75" y="983766"/>
            <a:ext cx="6941184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nsolas"/>
                <a:cs typeface="Consolas"/>
              </a:rPr>
              <a:t>module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exports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16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60705" marR="2238375" indent="-222885">
              <a:lnSpc>
                <a:spcPct val="101600"/>
              </a:lnSpc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'Load Netflix.com'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spc="-5" dirty="0">
                <a:latin typeface="Consolas"/>
                <a:cs typeface="Consolas"/>
              </a:rPr>
              <a:t>client</a:t>
            </a:r>
            <a:endParaRPr sz="1600">
              <a:latin typeface="Consolas"/>
              <a:cs typeface="Consolas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url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'http://www.netflix.com'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006475" marR="2350135" indent="-222885">
              <a:lnSpc>
                <a:spcPct val="101600"/>
              </a:lnSpc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tagCount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'a'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result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spc="-5" dirty="0">
                <a:latin typeface="Consolas"/>
                <a:cs typeface="Consolas"/>
              </a:rPr>
              <a:t>console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log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229995" marR="5080">
              <a:lnSpc>
                <a:spcPct val="101600"/>
              </a:lnSpc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'NOTE: there are %s anchor elements on the </a:t>
            </a:r>
            <a:r>
              <a:rPr sz="1600" spc="10" dirty="0">
                <a:solidFill>
                  <a:srgbClr val="0000E6"/>
                </a:solidFill>
                <a:latin typeface="Consolas"/>
                <a:cs typeface="Consolas"/>
              </a:rPr>
              <a:t>page</a:t>
            </a:r>
            <a:r>
              <a:rPr sz="1600" spc="10" dirty="0">
                <a:solidFill>
                  <a:srgbClr val="0F68FF"/>
                </a:solidFill>
                <a:latin typeface="Consolas"/>
                <a:cs typeface="Consolas"/>
              </a:rPr>
              <a:t>\n</a:t>
            </a:r>
            <a:r>
              <a:rPr sz="1600" spc="10" dirty="0">
                <a:solidFill>
                  <a:srgbClr val="0000E6"/>
                </a:solidFill>
                <a:latin typeface="Consolas"/>
                <a:cs typeface="Consolas"/>
              </a:rPr>
              <a:t>'</a:t>
            </a:r>
            <a:r>
              <a:rPr sz="1600" spc="10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600" spc="-5" dirty="0">
                <a:latin typeface="Consolas"/>
                <a:cs typeface="Consolas"/>
              </a:rPr>
              <a:t>result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value</a:t>
            </a:r>
            <a:endParaRPr sz="1600">
              <a:latin typeface="Consolas"/>
              <a:cs typeface="Consolas"/>
            </a:endParaRPr>
          </a:p>
          <a:p>
            <a:pPr marR="4693920" algn="ctr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assert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tagCountGreaterThan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'a'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C00"/>
                </a:solidFill>
                <a:latin typeface="Consolas"/>
                <a:cs typeface="Consolas"/>
              </a:rPr>
              <a:t>100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end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3782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3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nightwatchjs.org/guide#custom-commands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1228090"/>
          </a:xfrm>
          <a:custGeom>
            <a:avLst/>
            <a:gdLst/>
            <a:ahLst/>
            <a:cxnLst/>
            <a:rect l="l" t="t" r="r" b="b"/>
            <a:pathLst>
              <a:path w="9144000" h="1228089">
                <a:moveTo>
                  <a:pt x="0" y="1228049"/>
                </a:moveTo>
                <a:lnTo>
                  <a:pt x="9143999" y="1228049"/>
                </a:lnTo>
                <a:lnTo>
                  <a:pt x="9143999" y="0"/>
                </a:lnTo>
                <a:lnTo>
                  <a:pt x="0" y="0"/>
                </a:lnTo>
                <a:lnTo>
                  <a:pt x="0" y="122804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62449"/>
            <a:ext cx="9144000" cy="2487295"/>
          </a:xfrm>
          <a:custGeom>
            <a:avLst/>
            <a:gdLst/>
            <a:ahLst/>
            <a:cxnLst/>
            <a:rect l="l" t="t" r="r" b="b"/>
            <a:pathLst>
              <a:path w="9144000" h="2487295">
                <a:moveTo>
                  <a:pt x="0" y="2487249"/>
                </a:moveTo>
                <a:lnTo>
                  <a:pt x="9143999" y="2487249"/>
                </a:lnTo>
                <a:lnTo>
                  <a:pt x="9143999" y="0"/>
                </a:lnTo>
                <a:lnTo>
                  <a:pt x="0" y="0"/>
                </a:lnTo>
                <a:lnTo>
                  <a:pt x="0" y="248724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" y="1997849"/>
            <a:ext cx="9135745" cy="264795"/>
          </a:xfrm>
          <a:custGeom>
            <a:avLst/>
            <a:gdLst/>
            <a:ahLst/>
            <a:cxnLst/>
            <a:rect l="l" t="t" r="r" b="b"/>
            <a:pathLst>
              <a:path w="9135745" h="264794">
                <a:moveTo>
                  <a:pt x="0" y="0"/>
                </a:moveTo>
                <a:lnTo>
                  <a:pt x="9135449" y="0"/>
                </a:lnTo>
                <a:lnTo>
                  <a:pt x="9135449" y="264599"/>
                </a:lnTo>
                <a:lnTo>
                  <a:pt x="0" y="2645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7250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latin typeface="Trebuchet MS"/>
                <a:cs typeface="Trebuchet MS"/>
              </a:rPr>
              <a:t>Using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custom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70" dirty="0">
                <a:latin typeface="Trebuchet MS"/>
                <a:cs typeface="Trebuchet MS"/>
              </a:rPr>
              <a:t>commands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and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75" y="983766"/>
            <a:ext cx="6941184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nsolas"/>
                <a:cs typeface="Consolas"/>
              </a:rPr>
              <a:t>module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exports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16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60705" marR="2238375" indent="-222885">
              <a:lnSpc>
                <a:spcPct val="101600"/>
              </a:lnSpc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'Load Netflix.com'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spc="-5" dirty="0">
                <a:latin typeface="Consolas"/>
                <a:cs typeface="Consolas"/>
              </a:rPr>
              <a:t>client</a:t>
            </a:r>
            <a:endParaRPr sz="1600">
              <a:latin typeface="Consolas"/>
              <a:cs typeface="Consolas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url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'http://www.netflix.com'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006475" marR="2350135" indent="-222885">
              <a:lnSpc>
                <a:spcPct val="101600"/>
              </a:lnSpc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tagCount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'a'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result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spc="-5" dirty="0">
                <a:latin typeface="Consolas"/>
                <a:cs typeface="Consolas"/>
              </a:rPr>
              <a:t>console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log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229995" marR="5080">
              <a:lnSpc>
                <a:spcPct val="101600"/>
              </a:lnSpc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'NOTE: there are %s anchor elements on the </a:t>
            </a:r>
            <a:r>
              <a:rPr sz="1600" spc="10" dirty="0">
                <a:solidFill>
                  <a:srgbClr val="0000E6"/>
                </a:solidFill>
                <a:latin typeface="Consolas"/>
                <a:cs typeface="Consolas"/>
              </a:rPr>
              <a:t>page</a:t>
            </a:r>
            <a:r>
              <a:rPr sz="1600" spc="10" dirty="0">
                <a:solidFill>
                  <a:srgbClr val="0F68FF"/>
                </a:solidFill>
                <a:latin typeface="Consolas"/>
                <a:cs typeface="Consolas"/>
              </a:rPr>
              <a:t>\n</a:t>
            </a:r>
            <a:r>
              <a:rPr sz="1600" spc="10" dirty="0">
                <a:solidFill>
                  <a:srgbClr val="0000E6"/>
                </a:solidFill>
                <a:latin typeface="Consolas"/>
                <a:cs typeface="Consolas"/>
              </a:rPr>
              <a:t>'</a:t>
            </a:r>
            <a:r>
              <a:rPr sz="1600" spc="10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600" spc="-5" dirty="0">
                <a:latin typeface="Consolas"/>
                <a:cs typeface="Consolas"/>
              </a:rPr>
              <a:t>result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value</a:t>
            </a:r>
            <a:endParaRPr sz="1600">
              <a:latin typeface="Consolas"/>
              <a:cs typeface="Consolas"/>
            </a:endParaRPr>
          </a:p>
          <a:p>
            <a:pPr marR="4693920" algn="ctr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assert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tagCountGreaterThan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'a'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C00"/>
                </a:solidFill>
                <a:latin typeface="Consolas"/>
                <a:cs typeface="Consolas"/>
              </a:rPr>
              <a:t>100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end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3782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3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nightwatchjs.org/guide#custom-commands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2726690"/>
          </a:xfrm>
          <a:custGeom>
            <a:avLst/>
            <a:gdLst/>
            <a:ahLst/>
            <a:cxnLst/>
            <a:rect l="l" t="t" r="r" b="b"/>
            <a:pathLst>
              <a:path w="9144000" h="2726690">
                <a:moveTo>
                  <a:pt x="0" y="2726436"/>
                </a:moveTo>
                <a:lnTo>
                  <a:pt x="9143999" y="2726436"/>
                </a:lnTo>
                <a:lnTo>
                  <a:pt x="9143999" y="0"/>
                </a:lnTo>
                <a:lnTo>
                  <a:pt x="0" y="0"/>
                </a:lnTo>
                <a:lnTo>
                  <a:pt x="0" y="272643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60836"/>
            <a:ext cx="9144000" cy="989330"/>
          </a:xfrm>
          <a:custGeom>
            <a:avLst/>
            <a:gdLst/>
            <a:ahLst/>
            <a:cxnLst/>
            <a:rect l="l" t="t" r="r" b="b"/>
            <a:pathLst>
              <a:path w="9144000" h="989329">
                <a:moveTo>
                  <a:pt x="0" y="988863"/>
                </a:moveTo>
                <a:lnTo>
                  <a:pt x="9143999" y="988863"/>
                </a:lnTo>
                <a:lnTo>
                  <a:pt x="9143999" y="0"/>
                </a:lnTo>
                <a:lnTo>
                  <a:pt x="0" y="0"/>
                </a:lnTo>
                <a:lnTo>
                  <a:pt x="0" y="98886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7250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latin typeface="Trebuchet MS"/>
                <a:cs typeface="Trebuchet MS"/>
              </a:rPr>
              <a:t>Using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custom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70" dirty="0">
                <a:latin typeface="Trebuchet MS"/>
                <a:cs typeface="Trebuchet MS"/>
              </a:rPr>
              <a:t>commands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and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774" y="983766"/>
            <a:ext cx="683895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nsolas"/>
                <a:cs typeface="Consolas"/>
              </a:rPr>
              <a:t>module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exports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1600" spc="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8470" marR="2238375" indent="-222885">
              <a:lnSpc>
                <a:spcPct val="101600"/>
              </a:lnSpc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'Load Netflix.com'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client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spc="-5" dirty="0">
                <a:latin typeface="Consolas"/>
                <a:cs typeface="Consolas"/>
              </a:rPr>
              <a:t>client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url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'http://www.netflix.com'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904875" marR="2350135" indent="-222885">
              <a:lnSpc>
                <a:spcPct val="101600"/>
              </a:lnSpc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tagCount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'a'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result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spc="-5" dirty="0">
                <a:latin typeface="Consolas"/>
                <a:cs typeface="Consolas"/>
              </a:rPr>
              <a:t>console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log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127760" marR="5080">
              <a:lnSpc>
                <a:spcPct val="101600"/>
              </a:lnSpc>
            </a:pP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'NOTE: there are %s anchor elements on the </a:t>
            </a:r>
            <a:r>
              <a:rPr sz="1600" spc="10" dirty="0">
                <a:solidFill>
                  <a:srgbClr val="0000E6"/>
                </a:solidFill>
                <a:latin typeface="Consolas"/>
                <a:cs typeface="Consolas"/>
              </a:rPr>
              <a:t>page</a:t>
            </a:r>
            <a:r>
              <a:rPr sz="1600" spc="10" dirty="0">
                <a:solidFill>
                  <a:srgbClr val="0F68FF"/>
                </a:solidFill>
                <a:latin typeface="Consolas"/>
                <a:cs typeface="Consolas"/>
              </a:rPr>
              <a:t>\n</a:t>
            </a:r>
            <a:r>
              <a:rPr sz="1600" spc="10" dirty="0">
                <a:solidFill>
                  <a:srgbClr val="0000E6"/>
                </a:solidFill>
                <a:latin typeface="Consolas"/>
                <a:cs typeface="Consolas"/>
              </a:rPr>
              <a:t>'</a:t>
            </a:r>
            <a:r>
              <a:rPr sz="1600" spc="10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600" spc="-5" dirty="0">
                <a:latin typeface="Consolas"/>
                <a:cs typeface="Consolas"/>
              </a:rPr>
              <a:t>result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value</a:t>
            </a:r>
            <a:endParaRPr sz="1600">
              <a:latin typeface="Consolas"/>
              <a:cs typeface="Consolas"/>
            </a:endParaRPr>
          </a:p>
          <a:p>
            <a:pPr marR="4796155" algn="ctr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" y="3496236"/>
            <a:ext cx="9144000" cy="26479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935990">
              <a:lnSpc>
                <a:spcPts val="1735"/>
              </a:lnSpc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assert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tagCountGreaterThan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E6"/>
                </a:solidFill>
                <a:latin typeface="Consolas"/>
                <a:cs typeface="Consolas"/>
              </a:rPr>
              <a:t>'a'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C00"/>
                </a:solidFill>
                <a:latin typeface="Consolas"/>
                <a:cs typeface="Consolas"/>
              </a:rPr>
              <a:t>100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74" y="3707916"/>
            <a:ext cx="146494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en</a:t>
            </a:r>
            <a:r>
              <a:rPr sz="1600" dirty="0">
                <a:latin typeface="Consolas"/>
                <a:cs typeface="Consolas"/>
              </a:rPr>
              <a:t>d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222885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" y="4749700"/>
            <a:ext cx="9144000" cy="39433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32384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254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3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nightwatchjs.org/guide#custom-commands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9"/>
                </a:moveTo>
                <a:lnTo>
                  <a:pt x="9143999" y="3979899"/>
                </a:lnTo>
                <a:lnTo>
                  <a:pt x="9143999" y="0"/>
                </a:lnTo>
                <a:lnTo>
                  <a:pt x="0" y="0"/>
                </a:lnTo>
                <a:lnTo>
                  <a:pt x="0" y="39798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7602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Trebuchet MS"/>
                <a:cs typeface="Trebuchet MS"/>
              </a:rPr>
              <a:t>Extending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30" dirty="0">
                <a:latin typeface="Trebuchet MS"/>
                <a:cs typeface="Trebuchet MS"/>
              </a:rPr>
              <a:t>Nightwatch: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custom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70" dirty="0">
                <a:latin typeface="Trebuchet MS"/>
                <a:cs typeface="Trebuchet MS"/>
              </a:rPr>
              <a:t>commands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75" y="983766"/>
            <a:ext cx="6494145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686868"/>
                </a:solidFill>
                <a:latin typeface="Consolas"/>
                <a:cs typeface="Consolas"/>
              </a:rPr>
              <a:t>// command to return the number of elements in </a:t>
            </a:r>
            <a:r>
              <a:rPr sz="1600" dirty="0">
                <a:solidFill>
                  <a:srgbClr val="686868"/>
                </a:solidFill>
                <a:latin typeface="Consolas"/>
                <a:cs typeface="Consolas"/>
              </a:rPr>
              <a:t>a</a:t>
            </a:r>
            <a:r>
              <a:rPr sz="1600" spc="-45" dirty="0">
                <a:solidFill>
                  <a:srgbClr val="686868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86868"/>
                </a:solidFill>
                <a:latin typeface="Consolas"/>
                <a:cs typeface="Consolas"/>
              </a:rPr>
              <a:t>page</a:t>
            </a:r>
            <a:endParaRPr sz="1600">
              <a:latin typeface="Consolas"/>
              <a:cs typeface="Consolas"/>
            </a:endParaRPr>
          </a:p>
          <a:p>
            <a:pPr marL="114300" marR="1010285">
              <a:lnSpc>
                <a:spcPct val="101600"/>
              </a:lnSpc>
            </a:pPr>
            <a:r>
              <a:rPr sz="1600" spc="-5" dirty="0">
                <a:solidFill>
                  <a:srgbClr val="686868"/>
                </a:solidFill>
                <a:latin typeface="Consolas"/>
                <a:cs typeface="Consolas"/>
              </a:rPr>
              <a:t>// which are of </a:t>
            </a:r>
            <a:r>
              <a:rPr sz="1600" dirty="0">
                <a:solidFill>
                  <a:srgbClr val="686868"/>
                </a:solidFill>
                <a:latin typeface="Consolas"/>
                <a:cs typeface="Consolas"/>
              </a:rPr>
              <a:t>a </a:t>
            </a:r>
            <a:r>
              <a:rPr sz="1600" spc="-5" dirty="0">
                <a:solidFill>
                  <a:srgbClr val="686868"/>
                </a:solidFill>
                <a:latin typeface="Consolas"/>
                <a:cs typeface="Consolas"/>
              </a:rPr>
              <a:t>certain tag name  </a:t>
            </a:r>
            <a:r>
              <a:rPr sz="1600" spc="-5" dirty="0">
                <a:latin typeface="Consolas"/>
                <a:cs typeface="Consolas"/>
              </a:rPr>
              <a:t>exports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command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tagName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1600" spc="-5" dirty="0">
                <a:latin typeface="Consolas"/>
                <a:cs typeface="Consolas"/>
              </a:rPr>
              <a:t>callback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spc="-3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371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Consolas"/>
                <a:cs typeface="Consolas"/>
              </a:rPr>
              <a:t>callback </a:t>
            </a:r>
            <a:r>
              <a:rPr sz="16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callback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||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()</a:t>
            </a:r>
            <a:r>
              <a:rPr sz="1600" spc="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{};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this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execute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tagName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6134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return</a:t>
            </a:r>
            <a:r>
              <a:rPr sz="1600" b="1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document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getElementsByTagName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tagName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).length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60705" marR="2461895" indent="-222885">
              <a:lnSpc>
                <a:spcPct val="101600"/>
              </a:lnSpc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 [</a:t>
            </a:r>
            <a:r>
              <a:rPr sz="1600" spc="-5" dirty="0">
                <a:latin typeface="Consolas"/>
                <a:cs typeface="Consolas"/>
              </a:rPr>
              <a:t>tagName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], 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spc="-5" dirty="0">
                <a:latin typeface="Consolas"/>
                <a:cs typeface="Consolas"/>
              </a:rPr>
              <a:t>result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600" spc="-5" dirty="0">
                <a:latin typeface="Consolas"/>
                <a:cs typeface="Consolas"/>
              </a:rPr>
              <a:t>callback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call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this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1600" spc="-2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result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3782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6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</a:pPr>
            <a:r>
              <a:rPr sz="1600" b="1" spc="-5" dirty="0">
                <a:solidFill>
                  <a:srgbClr val="800000"/>
                </a:solidFill>
                <a:latin typeface="Consolas"/>
                <a:cs typeface="Consolas"/>
              </a:rPr>
              <a:t>return this</a:t>
            </a: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; </a:t>
            </a:r>
            <a:r>
              <a:rPr sz="1600" spc="-5" dirty="0">
                <a:solidFill>
                  <a:srgbClr val="686868"/>
                </a:solidFill>
                <a:latin typeface="Consolas"/>
                <a:cs typeface="Consolas"/>
              </a:rPr>
              <a:t>// allows the command to be</a:t>
            </a:r>
            <a:r>
              <a:rPr sz="1600" spc="-35" dirty="0">
                <a:solidFill>
                  <a:srgbClr val="686868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86868"/>
                </a:solidFill>
                <a:latin typeface="Consolas"/>
                <a:cs typeface="Consolas"/>
              </a:rPr>
              <a:t>chained.</a:t>
            </a:r>
            <a:endParaRPr sz="160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R="2107565" algn="ctr">
              <a:lnSpc>
                <a:spcPct val="100000"/>
              </a:lnSpc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3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nightwatchjs.org/guide#custom-commands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800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9"/>
                </a:moveTo>
                <a:lnTo>
                  <a:pt x="9143999" y="3979899"/>
                </a:lnTo>
                <a:lnTo>
                  <a:pt x="9143999" y="0"/>
                </a:lnTo>
                <a:lnTo>
                  <a:pt x="0" y="0"/>
                </a:lnTo>
                <a:lnTo>
                  <a:pt x="0" y="39798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774" y="987830"/>
            <a:ext cx="4825365" cy="373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800" spc="-5" dirty="0">
                <a:latin typeface="Consolas"/>
                <a:cs typeface="Consolas"/>
              </a:rPr>
              <a:t>util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require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0000E6"/>
                </a:solidFill>
                <a:latin typeface="Consolas"/>
                <a:cs typeface="Consolas"/>
              </a:rPr>
              <a:t>'util'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latin typeface="Consolas"/>
                <a:cs typeface="Consolas"/>
              </a:rPr>
              <a:t>exports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assertion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function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tagName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800" spc="-5" dirty="0">
                <a:latin typeface="Consolas"/>
                <a:cs typeface="Consolas"/>
              </a:rPr>
              <a:t>minCount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800" spc="-5" dirty="0">
                <a:latin typeface="Consolas"/>
                <a:cs typeface="Consolas"/>
              </a:rPr>
              <a:t>msg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800" spc="-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800" spc="-5" dirty="0">
                <a:latin typeface="Consolas"/>
                <a:cs typeface="Consolas"/>
              </a:rPr>
              <a:t>defaultMessage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0000E6"/>
                </a:solidFill>
                <a:latin typeface="Consolas"/>
                <a:cs typeface="Consolas"/>
              </a:rPr>
              <a:t>'Testing if there are more than %s &lt;%s&gt; elements on the </a:t>
            </a:r>
            <a:r>
              <a:rPr sz="800" dirty="0">
                <a:solidFill>
                  <a:srgbClr val="0000E6"/>
                </a:solidFill>
                <a:latin typeface="Consolas"/>
                <a:cs typeface="Consolas"/>
              </a:rPr>
              <a:t>page'</a:t>
            </a:r>
            <a:r>
              <a:rPr sz="800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800" spc="-5" dirty="0">
                <a:latin typeface="Consolas"/>
                <a:cs typeface="Consolas"/>
              </a:rPr>
              <a:t>errorMessage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0000E6"/>
                </a:solidFill>
                <a:latin typeface="Consolas"/>
                <a:cs typeface="Consolas"/>
              </a:rPr>
              <a:t>'Error executing command'</a:t>
            </a: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// Set default</a:t>
            </a:r>
            <a:r>
              <a:rPr sz="800" spc="-10" dirty="0">
                <a:solidFill>
                  <a:srgbClr val="68686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message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this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message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latin typeface="Consolas"/>
                <a:cs typeface="Consolas"/>
              </a:rPr>
              <a:t>msg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|| </a:t>
            </a:r>
            <a:r>
              <a:rPr sz="800" spc="-5" dirty="0">
                <a:latin typeface="Consolas"/>
                <a:cs typeface="Consolas"/>
              </a:rPr>
              <a:t>util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format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defaultMessage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, </a:t>
            </a:r>
            <a:r>
              <a:rPr sz="800" spc="-5" dirty="0">
                <a:latin typeface="Consolas"/>
                <a:cs typeface="Consolas"/>
              </a:rPr>
              <a:t>minCount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r>
              <a:rPr sz="800" spc="-15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tagName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// The expected</a:t>
            </a:r>
            <a:r>
              <a:rPr sz="800" spc="-10" dirty="0">
                <a:solidFill>
                  <a:srgbClr val="68686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text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this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expected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() </a:t>
            </a:r>
            <a:r>
              <a:rPr sz="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return </a:t>
            </a:r>
            <a:r>
              <a:rPr sz="800" spc="-5" dirty="0">
                <a:solidFill>
                  <a:srgbClr val="0000E6"/>
                </a:solidFill>
                <a:latin typeface="Consolas"/>
                <a:cs typeface="Consolas"/>
              </a:rPr>
              <a:t>'to find at least </a:t>
            </a:r>
            <a:r>
              <a:rPr sz="800" dirty="0">
                <a:solidFill>
                  <a:srgbClr val="0000E6"/>
                </a:solidFill>
                <a:latin typeface="Consolas"/>
                <a:cs typeface="Consolas"/>
              </a:rPr>
              <a:t>'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+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minCount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+</a:t>
            </a:r>
            <a:r>
              <a:rPr sz="800" spc="-5" dirty="0">
                <a:solidFill>
                  <a:srgbClr val="008C00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+ </a:t>
            </a:r>
            <a:r>
              <a:rPr sz="800" dirty="0">
                <a:solidFill>
                  <a:srgbClr val="0000E6"/>
                </a:solidFill>
                <a:latin typeface="Consolas"/>
                <a:cs typeface="Consolas"/>
              </a:rPr>
              <a:t>' '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+ </a:t>
            </a:r>
            <a:r>
              <a:rPr sz="800" spc="-5" dirty="0">
                <a:latin typeface="Consolas"/>
                <a:cs typeface="Consolas"/>
              </a:rPr>
              <a:t>tagName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+ </a:t>
            </a:r>
            <a:r>
              <a:rPr sz="800" dirty="0">
                <a:solidFill>
                  <a:srgbClr val="0000E6"/>
                </a:solidFill>
                <a:latin typeface="Consolas"/>
                <a:cs typeface="Consolas"/>
              </a:rPr>
              <a:t>' </a:t>
            </a:r>
            <a:r>
              <a:rPr sz="800" spc="-5" dirty="0">
                <a:solidFill>
                  <a:srgbClr val="0000E6"/>
                </a:solidFill>
                <a:latin typeface="Consolas"/>
                <a:cs typeface="Consolas"/>
              </a:rPr>
              <a:t>elements on</a:t>
            </a:r>
            <a:r>
              <a:rPr sz="800" spc="-45" dirty="0">
                <a:solidFill>
                  <a:srgbClr val="0000E6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0000E6"/>
                </a:solidFill>
                <a:latin typeface="Consolas"/>
                <a:cs typeface="Consolas"/>
              </a:rPr>
              <a:t>page'</a:t>
            </a: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// returning true means assertion</a:t>
            </a:r>
            <a:r>
              <a:rPr sz="800" spc="-15" dirty="0">
                <a:solidFill>
                  <a:srgbClr val="68686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passed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// returning false means assertion</a:t>
            </a:r>
            <a:r>
              <a:rPr sz="800" spc="-15" dirty="0">
                <a:solidFill>
                  <a:srgbClr val="68686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failed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this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pass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function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value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800" spc="-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return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value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&gt; </a:t>
            </a:r>
            <a:r>
              <a:rPr sz="800" spc="-5" dirty="0">
                <a:latin typeface="Consolas"/>
                <a:cs typeface="Consolas"/>
              </a:rPr>
              <a:t>minCount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// returning true means element could not be</a:t>
            </a:r>
            <a:r>
              <a:rPr sz="800" spc="-20" dirty="0">
                <a:solidFill>
                  <a:srgbClr val="686868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found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this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failure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function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result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800" spc="-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var </a:t>
            </a:r>
            <a:r>
              <a:rPr sz="800" spc="-5" dirty="0">
                <a:latin typeface="Consolas"/>
                <a:cs typeface="Consolas"/>
              </a:rPr>
              <a:t>failed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result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=== </a:t>
            </a:r>
            <a:r>
              <a:rPr sz="800" spc="-5" dirty="0">
                <a:solidFill>
                  <a:srgbClr val="0F4D75"/>
                </a:solidFill>
                <a:latin typeface="Consolas"/>
                <a:cs typeface="Consolas"/>
              </a:rPr>
              <a:t>false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|| (</a:t>
            </a:r>
            <a:r>
              <a:rPr sz="800" spc="-5" dirty="0">
                <a:latin typeface="Consolas"/>
                <a:cs typeface="Consolas"/>
              </a:rPr>
              <a:t>result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&amp;&amp; </a:t>
            </a:r>
            <a:r>
              <a:rPr sz="800" spc="-5" dirty="0">
                <a:latin typeface="Consolas"/>
                <a:cs typeface="Consolas"/>
              </a:rPr>
              <a:t>result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status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=== -</a:t>
            </a:r>
            <a:r>
              <a:rPr sz="800" spc="-5" dirty="0">
                <a:solidFill>
                  <a:srgbClr val="008C00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))</a:t>
            </a: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235585">
              <a:lnSpc>
                <a:spcPct val="100000"/>
              </a:lnSpc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if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failed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)</a:t>
            </a:r>
            <a:r>
              <a:rPr sz="800" spc="-1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800">
              <a:latin typeface="Consolas"/>
              <a:cs typeface="Consolas"/>
            </a:endParaRPr>
          </a:p>
          <a:p>
            <a:pPr marR="2168525" algn="ctr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this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message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latin typeface="Consolas"/>
                <a:cs typeface="Consolas"/>
              </a:rPr>
              <a:t>msg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||</a:t>
            </a:r>
            <a:r>
              <a:rPr sz="800" spc="-30" dirty="0">
                <a:solidFill>
                  <a:srgbClr val="80803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errorMessage</a:t>
            </a: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235585">
              <a:lnSpc>
                <a:spcPct val="100000"/>
              </a:lnSpc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return </a:t>
            </a:r>
            <a:r>
              <a:rPr sz="800" spc="-5" dirty="0">
                <a:latin typeface="Consolas"/>
                <a:cs typeface="Consolas"/>
              </a:rPr>
              <a:t>failed</a:t>
            </a: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086" y="4865249"/>
            <a:ext cx="234124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5"/>
              </a:lnSpc>
            </a:pP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</a:rPr>
              <a:t>// passed result</a:t>
            </a: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  <a:hlinkClick r:id="rId2"/>
              </a:rPr>
              <a:t> of calling</a:t>
            </a:r>
            <a:r>
              <a:rPr sz="800" spc="-80" dirty="0">
                <a:solidFill>
                  <a:srgbClr val="686868"/>
                </a:solidFill>
                <a:latin typeface="Consolas"/>
                <a:cs typeface="Consolas"/>
                <a:hlinkClick r:id="rId2"/>
              </a:rPr>
              <a:t> </a:t>
            </a:r>
            <a:r>
              <a:rPr sz="800" spc="-5" dirty="0">
                <a:solidFill>
                  <a:srgbClr val="686868"/>
                </a:solidFill>
                <a:latin typeface="Consolas"/>
                <a:cs typeface="Consolas"/>
                <a:hlinkClick r:id="rId2"/>
              </a:rPr>
              <a:t>this.command()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</a:rPr>
              <a:t>this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800" spc="-5" dirty="0">
                <a:latin typeface="Consolas"/>
                <a:cs typeface="Consolas"/>
              </a:rPr>
              <a:t>value </a:t>
            </a:r>
            <a:r>
              <a:rPr sz="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800000"/>
                </a:solidFill>
                <a:latin typeface="Consolas"/>
                <a:cs typeface="Consolas"/>
                <a:hlinkClick r:id="rId2"/>
              </a:rPr>
              <a:t>function 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  <a:hlinkClick r:id="rId2"/>
              </a:rPr>
              <a:t>(</a:t>
            </a:r>
            <a:r>
              <a:rPr sz="800" spc="-5" dirty="0">
                <a:latin typeface="Consolas"/>
                <a:cs typeface="Consolas"/>
                <a:hlinkClick r:id="rId2"/>
              </a:rPr>
              <a:t>result</a:t>
            </a:r>
            <a:r>
              <a:rPr sz="800" spc="-5" dirty="0">
                <a:solidFill>
                  <a:srgbClr val="808030"/>
                </a:solidFill>
                <a:latin typeface="Consolas"/>
                <a:cs typeface="Consolas"/>
                <a:hlinkClick r:id="rId2"/>
              </a:rPr>
              <a:t>)</a:t>
            </a:r>
            <a:r>
              <a:rPr sz="800" spc="-25" dirty="0">
                <a:solidFill>
                  <a:srgbClr val="808030"/>
                </a:solidFill>
                <a:latin typeface="Consolas"/>
                <a:cs typeface="Consolas"/>
                <a:hlinkClick r:id="rId2"/>
              </a:rPr>
              <a:t> </a:t>
            </a:r>
            <a:r>
              <a:rPr sz="800" dirty="0">
                <a:solidFill>
                  <a:srgbClr val="800080"/>
                </a:solidFill>
                <a:latin typeface="Consolas"/>
                <a:cs typeface="Consolas"/>
                <a:hlinkClick r:id="rId2"/>
              </a:rPr>
              <a:t>{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" y="474970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99" y="0"/>
                </a:lnTo>
                <a:lnTo>
                  <a:pt x="9143999" y="769799"/>
                </a:lnTo>
                <a:lnTo>
                  <a:pt x="0" y="76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750" y="173309"/>
            <a:ext cx="7546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Trebuchet MS"/>
                <a:cs typeface="Trebuchet MS"/>
              </a:rPr>
              <a:t>Extending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30" dirty="0">
                <a:latin typeface="Trebuchet MS"/>
                <a:cs typeface="Trebuchet MS"/>
              </a:rPr>
              <a:t>Nightwatch: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custom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75" y="4769785"/>
            <a:ext cx="4324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2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nightwatchjs.org/guide#custom-assertions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16330"/>
          </a:xfrm>
          <a:custGeom>
            <a:avLst/>
            <a:gdLst/>
            <a:ahLst/>
            <a:cxnLst/>
            <a:rect l="l" t="t" r="r" b="b"/>
            <a:pathLst>
              <a:path w="9144000" h="1116330">
                <a:moveTo>
                  <a:pt x="0" y="1115974"/>
                </a:moveTo>
                <a:lnTo>
                  <a:pt x="9143999" y="1115974"/>
                </a:lnTo>
                <a:lnTo>
                  <a:pt x="9143999" y="0"/>
                </a:lnTo>
                <a:lnTo>
                  <a:pt x="0" y="0"/>
                </a:lnTo>
                <a:lnTo>
                  <a:pt x="0" y="111597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91675"/>
            <a:ext cx="9144000" cy="3451860"/>
          </a:xfrm>
          <a:custGeom>
            <a:avLst/>
            <a:gdLst/>
            <a:ahLst/>
            <a:cxnLst/>
            <a:rect l="l" t="t" r="r" b="b"/>
            <a:pathLst>
              <a:path w="9144000" h="3451860">
                <a:moveTo>
                  <a:pt x="0" y="3451824"/>
                </a:moveTo>
                <a:lnTo>
                  <a:pt x="9143999" y="3451824"/>
                </a:lnTo>
                <a:lnTo>
                  <a:pt x="9143999" y="0"/>
                </a:lnTo>
                <a:lnTo>
                  <a:pt x="0" y="0"/>
                </a:lnTo>
                <a:lnTo>
                  <a:pt x="0" y="345182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5975"/>
            <a:ext cx="9144000" cy="575945"/>
          </a:xfrm>
          <a:custGeom>
            <a:avLst/>
            <a:gdLst/>
            <a:ahLst/>
            <a:cxnLst/>
            <a:rect l="l" t="t" r="r" b="b"/>
            <a:pathLst>
              <a:path w="9144000" h="575944">
                <a:moveTo>
                  <a:pt x="0" y="0"/>
                </a:moveTo>
                <a:lnTo>
                  <a:pt x="9143999" y="0"/>
                </a:lnTo>
                <a:lnTo>
                  <a:pt x="91439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774" y="249744"/>
            <a:ext cx="7440930" cy="4995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3775075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onsolas"/>
                <a:cs typeface="Consolas"/>
              </a:rPr>
              <a:t>module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exports 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=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src_folders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[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'./tests'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],  </a:t>
            </a:r>
            <a:r>
              <a:rPr sz="1800" spc="-5" dirty="0">
                <a:latin typeface="Consolas"/>
                <a:cs typeface="Consolas"/>
              </a:rPr>
              <a:t>output_folder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5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3525" marR="226695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custom_commands_path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'./commands'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custom_assertions_path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35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'./assertions'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4403725" indent="-25146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selenium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start_process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6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F4D75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 marR="5080">
              <a:lnSpc>
                <a:spcPct val="100699"/>
              </a:lnSpc>
            </a:pPr>
            <a:r>
              <a:rPr sz="1800" spc="-5" dirty="0">
                <a:latin typeface="Consolas"/>
                <a:cs typeface="Consolas"/>
              </a:rPr>
              <a:t>server_path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'./selenium-server-standalone-2.38.0.jar'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  </a:t>
            </a:r>
            <a:r>
              <a:rPr sz="1800" spc="-5" dirty="0">
                <a:latin typeface="Consolas"/>
                <a:cs typeface="Consolas"/>
              </a:rPr>
              <a:t>log_path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'./results'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5158105" indent="-251460">
              <a:lnSpc>
                <a:spcPct val="100699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test_settings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7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default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80008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selenium_host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E6"/>
                </a:solidFill>
                <a:latin typeface="Consolas"/>
                <a:cs typeface="Consolas"/>
              </a:rPr>
              <a:t>'127.0.0.1'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nsolas"/>
                <a:cs typeface="Consolas"/>
              </a:rPr>
              <a:t>selenium_port</a:t>
            </a:r>
            <a:r>
              <a:rPr sz="1800" spc="-5" dirty="0">
                <a:solidFill>
                  <a:srgbClr val="800080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8C00"/>
                </a:solidFill>
                <a:latin typeface="Consolas"/>
                <a:cs typeface="Consolas"/>
              </a:rPr>
              <a:t>4444</a:t>
            </a:r>
            <a:r>
              <a:rPr sz="1800" spc="-5" dirty="0">
                <a:solidFill>
                  <a:srgbClr val="80803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600" y="107075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9" y="0"/>
                </a:lnTo>
                <a:lnTo>
                  <a:pt x="3581399" y="575699"/>
                </a:lnTo>
                <a:lnTo>
                  <a:pt x="0" y="575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5625" y="168924"/>
            <a:ext cx="19577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Nightwatch.js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4085"/>
          </a:xfrm>
          <a:custGeom>
            <a:avLst/>
            <a:gdLst/>
            <a:ahLst/>
            <a:cxnLst/>
            <a:rect l="l" t="t" r="r" b="b"/>
            <a:pathLst>
              <a:path w="9144000" h="4744085">
                <a:moveTo>
                  <a:pt x="0" y="4743641"/>
                </a:moveTo>
                <a:lnTo>
                  <a:pt x="9143999" y="4743641"/>
                </a:lnTo>
                <a:lnTo>
                  <a:pt x="9143999" y="0"/>
                </a:lnTo>
                <a:lnTo>
                  <a:pt x="0" y="0"/>
                </a:lnTo>
                <a:lnTo>
                  <a:pt x="0" y="4743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37541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5958"/>
                </a:moveTo>
                <a:lnTo>
                  <a:pt x="9143999" y="5958"/>
                </a:lnTo>
                <a:lnTo>
                  <a:pt x="9143999" y="0"/>
                </a:lnTo>
                <a:lnTo>
                  <a:pt x="0" y="0"/>
                </a:lnTo>
                <a:lnTo>
                  <a:pt x="0" y="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375" y="153475"/>
            <a:ext cx="956574" cy="103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5600" y="219727"/>
            <a:ext cx="3907790" cy="887730"/>
          </a:xfrm>
          <a:prstGeom prst="rect">
            <a:avLst/>
          </a:prstGeom>
          <a:solidFill>
            <a:srgbClr val="00011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400" spc="-240" dirty="0">
                <a:solidFill>
                  <a:srgbClr val="FF7F2B"/>
                </a:solidFill>
                <a:latin typeface="Arial Narrow"/>
                <a:cs typeface="Arial Narrow"/>
              </a:rPr>
              <a:t>more </a:t>
            </a:r>
            <a:r>
              <a:rPr sz="5400" spc="-105" dirty="0">
                <a:solidFill>
                  <a:srgbClr val="FF7F2B"/>
                </a:solidFill>
                <a:latin typeface="Arial Narrow"/>
                <a:cs typeface="Arial Narrow"/>
              </a:rPr>
              <a:t>to</a:t>
            </a:r>
            <a:r>
              <a:rPr sz="5400" spc="-95" dirty="0">
                <a:solidFill>
                  <a:srgbClr val="FF7F2B"/>
                </a:solidFill>
                <a:latin typeface="Arial Narrow"/>
                <a:cs typeface="Arial Narrow"/>
              </a:rPr>
              <a:t> </a:t>
            </a:r>
            <a:r>
              <a:rPr sz="5400" spc="-150" dirty="0">
                <a:solidFill>
                  <a:srgbClr val="FF7F2B"/>
                </a:solidFill>
                <a:latin typeface="Arial Narrow"/>
                <a:cs typeface="Arial Narrow"/>
              </a:rPr>
              <a:t>explore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" y="4743641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4000" y="0"/>
                </a:lnTo>
                <a:lnTo>
                  <a:pt x="9144000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875" y="4769785"/>
            <a:ext cx="273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Calibri"/>
                <a:cs typeface="Calibri"/>
              </a:rPr>
              <a:t>learn </a:t>
            </a:r>
            <a:r>
              <a:rPr sz="1800" spc="-170" dirty="0">
                <a:solidFill>
                  <a:srgbClr val="FFFFFF"/>
                </a:solidFill>
                <a:latin typeface="Calibri"/>
                <a:cs typeface="Calibri"/>
              </a:rPr>
              <a:t>more:</a:t>
            </a:r>
            <a:r>
              <a:rPr sz="18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sng" spc="-140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3"/>
              </a:rPr>
              <a:t>www.nightwatchjs.org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075" y="1463384"/>
            <a:ext cx="7635240" cy="2165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593590" algn="l"/>
              </a:tabLst>
            </a:pPr>
            <a:r>
              <a:rPr sz="2000" i="1" spc="-15" dirty="0">
                <a:solidFill>
                  <a:srgbClr val="B7B7B7"/>
                </a:solidFill>
                <a:latin typeface="Trebuchet MS"/>
                <a:cs typeface="Trebuchet MS"/>
              </a:rPr>
              <a:t>before </a:t>
            </a:r>
            <a:r>
              <a:rPr sz="2000" i="1" spc="35" dirty="0">
                <a:solidFill>
                  <a:srgbClr val="B7B7B7"/>
                </a:solidFill>
                <a:latin typeface="Trebuchet MS"/>
                <a:cs typeface="Trebuchet MS"/>
              </a:rPr>
              <a:t>and </a:t>
            </a:r>
            <a:r>
              <a:rPr sz="2000" i="1" spc="-40" dirty="0">
                <a:solidFill>
                  <a:srgbClr val="B7B7B7"/>
                </a:solidFill>
                <a:latin typeface="Trebuchet MS"/>
                <a:cs typeface="Trebuchet MS"/>
              </a:rPr>
              <a:t>after</a:t>
            </a:r>
            <a:r>
              <a:rPr sz="2000" i="1" spc="-4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20" dirty="0">
                <a:solidFill>
                  <a:srgbClr val="B7B7B7"/>
                </a:solidFill>
                <a:latin typeface="Trebuchet MS"/>
                <a:cs typeface="Trebuchet MS"/>
              </a:rPr>
              <a:t>test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25" dirty="0">
                <a:solidFill>
                  <a:srgbClr val="B7B7B7"/>
                </a:solidFill>
                <a:latin typeface="Trebuchet MS"/>
                <a:cs typeface="Trebuchet MS"/>
              </a:rPr>
              <a:t>hooks!	</a:t>
            </a:r>
            <a:r>
              <a:rPr sz="2000" i="1" spc="-25" dirty="0">
                <a:solidFill>
                  <a:srgbClr val="B7B7B7"/>
                </a:solidFill>
                <a:latin typeface="Trebuchet MS"/>
                <a:cs typeface="Trebuchet MS"/>
              </a:rPr>
              <a:t>create </a:t>
            </a:r>
            <a:r>
              <a:rPr sz="2000" i="1" spc="55" dirty="0">
                <a:solidFill>
                  <a:srgbClr val="B7B7B7"/>
                </a:solidFill>
                <a:latin typeface="Trebuchet MS"/>
                <a:cs typeface="Trebuchet MS"/>
              </a:rPr>
              <a:t>custom</a:t>
            </a:r>
            <a:r>
              <a:rPr sz="2000" i="1" spc="-30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40" dirty="0">
                <a:solidFill>
                  <a:srgbClr val="B7B7B7"/>
                </a:solidFill>
                <a:latin typeface="Trebuchet MS"/>
                <a:cs typeface="Trebuchet MS"/>
              </a:rPr>
              <a:t>commands!</a:t>
            </a:r>
            <a:endParaRPr sz="2000">
              <a:latin typeface="Trebuchet MS"/>
              <a:cs typeface="Trebuchet MS"/>
            </a:endParaRPr>
          </a:p>
          <a:p>
            <a:pPr marL="12700" marR="85090" algn="just">
              <a:lnSpc>
                <a:spcPct val="200000"/>
              </a:lnSpc>
              <a:tabLst>
                <a:tab pos="4593590" algn="l"/>
              </a:tabLst>
            </a:pPr>
            <a:r>
              <a:rPr sz="2000" i="1" dirty="0">
                <a:solidFill>
                  <a:srgbClr val="B7B7B7"/>
                </a:solidFill>
                <a:latin typeface="Trebuchet MS"/>
                <a:cs typeface="Trebuchet MS"/>
              </a:rPr>
              <a:t>take</a:t>
            </a:r>
            <a:r>
              <a:rPr sz="2000" i="1" spc="-135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20" dirty="0">
                <a:solidFill>
                  <a:srgbClr val="B7B7B7"/>
                </a:solidFill>
                <a:latin typeface="Trebuchet MS"/>
                <a:cs typeface="Trebuchet MS"/>
              </a:rPr>
              <a:t>screenshots!	</a:t>
            </a:r>
            <a:r>
              <a:rPr sz="2000" i="1" spc="-25" dirty="0">
                <a:solidFill>
                  <a:srgbClr val="B7B7B7"/>
                </a:solidFill>
                <a:latin typeface="Trebuchet MS"/>
                <a:cs typeface="Trebuchet MS"/>
              </a:rPr>
              <a:t>create </a:t>
            </a:r>
            <a:r>
              <a:rPr sz="2000" i="1" spc="55" dirty="0">
                <a:solidFill>
                  <a:srgbClr val="B7B7B7"/>
                </a:solidFill>
                <a:latin typeface="Trebuchet MS"/>
                <a:cs typeface="Trebuchet MS"/>
              </a:rPr>
              <a:t>custom</a:t>
            </a:r>
            <a:r>
              <a:rPr sz="2000" i="1" spc="-31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10" dirty="0">
                <a:solidFill>
                  <a:srgbClr val="B7B7B7"/>
                </a:solidFill>
                <a:latin typeface="Trebuchet MS"/>
                <a:cs typeface="Trebuchet MS"/>
              </a:rPr>
              <a:t>assertions!  </a:t>
            </a:r>
            <a:r>
              <a:rPr sz="2000" i="1" spc="60" dirty="0">
                <a:solidFill>
                  <a:srgbClr val="B7B7B7"/>
                </a:solidFill>
                <a:latin typeface="Trebuchet MS"/>
                <a:cs typeface="Trebuchet MS"/>
              </a:rPr>
              <a:t>use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40" dirty="0">
                <a:solidFill>
                  <a:srgbClr val="B7B7B7"/>
                </a:solidFill>
                <a:latin typeface="Trebuchet MS"/>
                <a:cs typeface="Trebuchet MS"/>
              </a:rPr>
              <a:t>sauce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15" dirty="0">
                <a:solidFill>
                  <a:srgbClr val="B7B7B7"/>
                </a:solidFill>
                <a:latin typeface="Trebuchet MS"/>
                <a:cs typeface="Trebuchet MS"/>
              </a:rPr>
              <a:t>labs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10" dirty="0">
                <a:solidFill>
                  <a:srgbClr val="B7B7B7"/>
                </a:solidFill>
                <a:latin typeface="Trebuchet MS"/>
                <a:cs typeface="Trebuchet MS"/>
              </a:rPr>
              <a:t>to</a:t>
            </a:r>
            <a:r>
              <a:rPr sz="2000" i="1" spc="-135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-15" dirty="0">
                <a:solidFill>
                  <a:srgbClr val="B7B7B7"/>
                </a:solidFill>
                <a:latin typeface="Trebuchet MS"/>
                <a:cs typeface="Trebuchet MS"/>
              </a:rPr>
              <a:t>run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10" dirty="0">
                <a:solidFill>
                  <a:srgbClr val="B7B7B7"/>
                </a:solidFill>
                <a:latin typeface="Trebuchet MS"/>
                <a:cs typeface="Trebuchet MS"/>
              </a:rPr>
              <a:t>tests!	</a:t>
            </a:r>
            <a:r>
              <a:rPr sz="2000" i="1" spc="-15" dirty="0">
                <a:solidFill>
                  <a:srgbClr val="B7B7B7"/>
                </a:solidFill>
                <a:latin typeface="Trebuchet MS"/>
                <a:cs typeface="Trebuchet MS"/>
              </a:rPr>
              <a:t>contribute </a:t>
            </a:r>
            <a:r>
              <a:rPr sz="2000" i="1" spc="10" dirty="0">
                <a:solidFill>
                  <a:srgbClr val="B7B7B7"/>
                </a:solidFill>
                <a:latin typeface="Trebuchet MS"/>
                <a:cs typeface="Trebuchet MS"/>
              </a:rPr>
              <a:t>to</a:t>
            </a:r>
            <a:r>
              <a:rPr sz="2000" i="1" spc="-325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B7B7B7"/>
                </a:solidFill>
                <a:latin typeface="Trebuchet MS"/>
                <a:cs typeface="Trebuchet MS"/>
              </a:rPr>
              <a:t>nightwatch!  </a:t>
            </a:r>
            <a:r>
              <a:rPr sz="2000" i="1" spc="60" dirty="0">
                <a:solidFill>
                  <a:srgbClr val="B7B7B7"/>
                </a:solidFill>
                <a:latin typeface="Trebuchet MS"/>
                <a:cs typeface="Trebuchet MS"/>
              </a:rPr>
              <a:t>use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70" dirty="0">
                <a:solidFill>
                  <a:srgbClr val="B7B7B7"/>
                </a:solidFill>
                <a:latin typeface="Trebuchet MS"/>
                <a:cs typeface="Trebuchet MS"/>
              </a:rPr>
              <a:t>tags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10" dirty="0">
                <a:solidFill>
                  <a:srgbClr val="B7B7B7"/>
                </a:solidFill>
                <a:latin typeface="Trebuchet MS"/>
                <a:cs typeface="Trebuchet MS"/>
              </a:rPr>
              <a:t>to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B7B7B7"/>
                </a:solidFill>
                <a:latin typeface="Trebuchet MS"/>
                <a:cs typeface="Trebuchet MS"/>
              </a:rPr>
              <a:t>organize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20" dirty="0">
                <a:solidFill>
                  <a:srgbClr val="B7B7B7"/>
                </a:solidFill>
                <a:latin typeface="Trebuchet MS"/>
                <a:cs typeface="Trebuchet MS"/>
              </a:rPr>
              <a:t>test</a:t>
            </a:r>
            <a:r>
              <a:rPr sz="2000" i="1" spc="-1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B7B7B7"/>
                </a:solidFill>
                <a:latin typeface="Trebuchet MS"/>
                <a:cs typeface="Trebuchet MS"/>
              </a:rPr>
              <a:t>suites!	</a:t>
            </a:r>
            <a:r>
              <a:rPr sz="2000" i="1" spc="-95" dirty="0">
                <a:solidFill>
                  <a:srgbClr val="B7B7B7"/>
                </a:solidFill>
                <a:latin typeface="Trebuchet MS"/>
                <a:cs typeface="Trebuchet MS"/>
              </a:rPr>
              <a:t>...and</a:t>
            </a:r>
            <a:r>
              <a:rPr sz="2000" i="1" spc="-15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2000" i="1" spc="10" dirty="0">
                <a:solidFill>
                  <a:srgbClr val="B7B7B7"/>
                </a:solidFill>
                <a:latin typeface="Trebuchet MS"/>
                <a:cs typeface="Trebuchet MS"/>
              </a:rPr>
              <a:t>more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1974" y="2457125"/>
            <a:ext cx="4919980" cy="1799589"/>
          </a:xfrm>
          <a:custGeom>
            <a:avLst/>
            <a:gdLst/>
            <a:ahLst/>
            <a:cxnLst/>
            <a:rect l="l" t="t" r="r" b="b"/>
            <a:pathLst>
              <a:path w="4919980" h="1799589">
                <a:moveTo>
                  <a:pt x="0" y="299905"/>
                </a:moveTo>
                <a:lnTo>
                  <a:pt x="3925" y="251259"/>
                </a:lnTo>
                <a:lnTo>
                  <a:pt x="15289" y="205112"/>
                </a:lnTo>
                <a:lnTo>
                  <a:pt x="33474" y="162081"/>
                </a:lnTo>
                <a:lnTo>
                  <a:pt x="57864" y="122785"/>
                </a:lnTo>
                <a:lnTo>
                  <a:pt x="87840" y="87840"/>
                </a:lnTo>
                <a:lnTo>
                  <a:pt x="122785" y="57864"/>
                </a:lnTo>
                <a:lnTo>
                  <a:pt x="162081" y="33474"/>
                </a:lnTo>
                <a:lnTo>
                  <a:pt x="205112" y="15289"/>
                </a:lnTo>
                <a:lnTo>
                  <a:pt x="251259" y="3925"/>
                </a:lnTo>
                <a:lnTo>
                  <a:pt x="299905" y="0"/>
                </a:lnTo>
                <a:lnTo>
                  <a:pt x="4619493" y="0"/>
                </a:lnTo>
                <a:lnTo>
                  <a:pt x="4666692" y="3736"/>
                </a:lnTo>
                <a:lnTo>
                  <a:pt x="4712304" y="14721"/>
                </a:lnTo>
                <a:lnTo>
                  <a:pt x="4755522" y="32623"/>
                </a:lnTo>
                <a:lnTo>
                  <a:pt x="4795543" y="57107"/>
                </a:lnTo>
                <a:lnTo>
                  <a:pt x="4831559" y="87840"/>
                </a:lnTo>
                <a:lnTo>
                  <a:pt x="4862292" y="123856"/>
                </a:lnTo>
                <a:lnTo>
                  <a:pt x="4886776" y="163877"/>
                </a:lnTo>
                <a:lnTo>
                  <a:pt x="4904678" y="207095"/>
                </a:lnTo>
                <a:lnTo>
                  <a:pt x="4915663" y="252707"/>
                </a:lnTo>
                <a:lnTo>
                  <a:pt x="4919399" y="299905"/>
                </a:lnTo>
                <a:lnTo>
                  <a:pt x="4919399" y="1499494"/>
                </a:lnTo>
                <a:lnTo>
                  <a:pt x="4915474" y="1548140"/>
                </a:lnTo>
                <a:lnTo>
                  <a:pt x="4904110" y="1594287"/>
                </a:lnTo>
                <a:lnTo>
                  <a:pt x="4885925" y="1637318"/>
                </a:lnTo>
                <a:lnTo>
                  <a:pt x="4861535" y="1676614"/>
                </a:lnTo>
                <a:lnTo>
                  <a:pt x="4831559" y="1711559"/>
                </a:lnTo>
                <a:lnTo>
                  <a:pt x="4796614" y="1741535"/>
                </a:lnTo>
                <a:lnTo>
                  <a:pt x="4757317" y="1765925"/>
                </a:lnTo>
                <a:lnTo>
                  <a:pt x="4714287" y="1784110"/>
                </a:lnTo>
                <a:lnTo>
                  <a:pt x="4668140" y="1795474"/>
                </a:lnTo>
                <a:lnTo>
                  <a:pt x="4619493" y="1799399"/>
                </a:lnTo>
                <a:lnTo>
                  <a:pt x="299905" y="1799399"/>
                </a:lnTo>
                <a:lnTo>
                  <a:pt x="251259" y="1795474"/>
                </a:lnTo>
                <a:lnTo>
                  <a:pt x="205112" y="1784110"/>
                </a:lnTo>
                <a:lnTo>
                  <a:pt x="162081" y="1765925"/>
                </a:lnTo>
                <a:lnTo>
                  <a:pt x="122785" y="1741535"/>
                </a:lnTo>
                <a:lnTo>
                  <a:pt x="87840" y="1711559"/>
                </a:lnTo>
                <a:lnTo>
                  <a:pt x="57864" y="1676614"/>
                </a:lnTo>
                <a:lnTo>
                  <a:pt x="33474" y="1637318"/>
                </a:lnTo>
                <a:lnTo>
                  <a:pt x="15289" y="1594287"/>
                </a:lnTo>
                <a:lnTo>
                  <a:pt x="3925" y="1548140"/>
                </a:lnTo>
                <a:lnTo>
                  <a:pt x="0" y="1499494"/>
                </a:lnTo>
                <a:lnTo>
                  <a:pt x="0" y="299905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8500" y="806674"/>
            <a:ext cx="1913889" cy="3449954"/>
          </a:xfrm>
          <a:custGeom>
            <a:avLst/>
            <a:gdLst/>
            <a:ahLst/>
            <a:cxnLst/>
            <a:rect l="l" t="t" r="r" b="b"/>
            <a:pathLst>
              <a:path w="1913889" h="3449954">
                <a:moveTo>
                  <a:pt x="0" y="318906"/>
                </a:moveTo>
                <a:lnTo>
                  <a:pt x="3457" y="271780"/>
                </a:lnTo>
                <a:lnTo>
                  <a:pt x="13502" y="226801"/>
                </a:lnTo>
                <a:lnTo>
                  <a:pt x="29639" y="184463"/>
                </a:lnTo>
                <a:lnTo>
                  <a:pt x="51377" y="145258"/>
                </a:lnTo>
                <a:lnTo>
                  <a:pt x="78222" y="109680"/>
                </a:lnTo>
                <a:lnTo>
                  <a:pt x="109680" y="78222"/>
                </a:lnTo>
                <a:lnTo>
                  <a:pt x="145258" y="51377"/>
                </a:lnTo>
                <a:lnTo>
                  <a:pt x="184463" y="29639"/>
                </a:lnTo>
                <a:lnTo>
                  <a:pt x="226801" y="13502"/>
                </a:lnTo>
                <a:lnTo>
                  <a:pt x="271780" y="3457"/>
                </a:lnTo>
                <a:lnTo>
                  <a:pt x="318906" y="0"/>
                </a:lnTo>
                <a:lnTo>
                  <a:pt x="1594493" y="0"/>
                </a:lnTo>
                <a:lnTo>
                  <a:pt x="1644682" y="3972"/>
                </a:lnTo>
                <a:lnTo>
                  <a:pt x="1693183" y="15654"/>
                </a:lnTo>
                <a:lnTo>
                  <a:pt x="1739140" y="34690"/>
                </a:lnTo>
                <a:lnTo>
                  <a:pt x="1781696" y="60725"/>
                </a:lnTo>
                <a:lnTo>
                  <a:pt x="1819994" y="93405"/>
                </a:lnTo>
                <a:lnTo>
                  <a:pt x="1852674" y="131703"/>
                </a:lnTo>
                <a:lnTo>
                  <a:pt x="1878709" y="174259"/>
                </a:lnTo>
                <a:lnTo>
                  <a:pt x="1897745" y="220216"/>
                </a:lnTo>
                <a:lnTo>
                  <a:pt x="1909427" y="268717"/>
                </a:lnTo>
                <a:lnTo>
                  <a:pt x="1913399" y="318906"/>
                </a:lnTo>
                <a:lnTo>
                  <a:pt x="1913399" y="3130793"/>
                </a:lnTo>
                <a:lnTo>
                  <a:pt x="1909942" y="3177918"/>
                </a:lnTo>
                <a:lnTo>
                  <a:pt x="1899897" y="3222897"/>
                </a:lnTo>
                <a:lnTo>
                  <a:pt x="1883760" y="3265236"/>
                </a:lnTo>
                <a:lnTo>
                  <a:pt x="1862022" y="3304441"/>
                </a:lnTo>
                <a:lnTo>
                  <a:pt x="1835177" y="3340019"/>
                </a:lnTo>
                <a:lnTo>
                  <a:pt x="1803719" y="3371477"/>
                </a:lnTo>
                <a:lnTo>
                  <a:pt x="1768141" y="3398322"/>
                </a:lnTo>
                <a:lnTo>
                  <a:pt x="1728936" y="3420060"/>
                </a:lnTo>
                <a:lnTo>
                  <a:pt x="1686597" y="3436197"/>
                </a:lnTo>
                <a:lnTo>
                  <a:pt x="1641619" y="3446242"/>
                </a:lnTo>
                <a:lnTo>
                  <a:pt x="1594493" y="3449699"/>
                </a:lnTo>
                <a:lnTo>
                  <a:pt x="318906" y="3449699"/>
                </a:lnTo>
                <a:lnTo>
                  <a:pt x="271780" y="3446242"/>
                </a:lnTo>
                <a:lnTo>
                  <a:pt x="226801" y="3436197"/>
                </a:lnTo>
                <a:lnTo>
                  <a:pt x="184463" y="3420060"/>
                </a:lnTo>
                <a:lnTo>
                  <a:pt x="145258" y="3398322"/>
                </a:lnTo>
                <a:lnTo>
                  <a:pt x="109680" y="3371477"/>
                </a:lnTo>
                <a:lnTo>
                  <a:pt x="78222" y="3340019"/>
                </a:lnTo>
                <a:lnTo>
                  <a:pt x="51377" y="3304441"/>
                </a:lnTo>
                <a:lnTo>
                  <a:pt x="29639" y="3265236"/>
                </a:lnTo>
                <a:lnTo>
                  <a:pt x="13502" y="3222897"/>
                </a:lnTo>
                <a:lnTo>
                  <a:pt x="3457" y="3177918"/>
                </a:lnTo>
                <a:lnTo>
                  <a:pt x="0" y="3130793"/>
                </a:lnTo>
                <a:lnTo>
                  <a:pt x="0" y="31890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9137" y="2880799"/>
            <a:ext cx="1325245" cy="727075"/>
          </a:xfrm>
          <a:custGeom>
            <a:avLst/>
            <a:gdLst/>
            <a:ahLst/>
            <a:cxnLst/>
            <a:rect l="l" t="t" r="r" b="b"/>
            <a:pathLst>
              <a:path w="1325245" h="727075">
                <a:moveTo>
                  <a:pt x="0" y="0"/>
                </a:moveTo>
                <a:lnTo>
                  <a:pt x="1324799" y="0"/>
                </a:lnTo>
                <a:lnTo>
                  <a:pt x="1324799" y="726899"/>
                </a:lnTo>
                <a:lnTo>
                  <a:pt x="0" y="726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49137" y="2946181"/>
            <a:ext cx="132524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9554" marR="241935" indent="43180">
              <a:lnSpc>
                <a:spcPct val="100699"/>
              </a:lnSpc>
              <a:spcBef>
                <a:spcPts val="85"/>
              </a:spcBef>
            </a:pPr>
            <a:r>
              <a:rPr sz="1800" spc="-125" dirty="0">
                <a:solidFill>
                  <a:srgbClr val="434343"/>
                </a:solidFill>
                <a:latin typeface="Calibri"/>
                <a:cs typeface="Calibri"/>
              </a:rPr>
              <a:t>Selenium  </a:t>
            </a:r>
            <a:r>
              <a:rPr sz="1800" spc="-160" dirty="0">
                <a:solidFill>
                  <a:srgbClr val="434343"/>
                </a:solidFill>
                <a:latin typeface="Calibri"/>
                <a:cs typeface="Calibri"/>
              </a:rPr>
              <a:t>WebDriver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7723" y="2880799"/>
            <a:ext cx="1325245" cy="727075"/>
          </a:xfrm>
          <a:custGeom>
            <a:avLst/>
            <a:gdLst/>
            <a:ahLst/>
            <a:cxnLst/>
            <a:rect l="l" t="t" r="r" b="b"/>
            <a:pathLst>
              <a:path w="1325245" h="727075">
                <a:moveTo>
                  <a:pt x="0" y="0"/>
                </a:moveTo>
                <a:lnTo>
                  <a:pt x="1324799" y="0"/>
                </a:lnTo>
                <a:lnTo>
                  <a:pt x="1324799" y="726899"/>
                </a:lnTo>
                <a:lnTo>
                  <a:pt x="0" y="726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97723" y="3084293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1800" spc="-240" dirty="0">
                <a:solidFill>
                  <a:srgbClr val="434343"/>
                </a:solidFill>
                <a:latin typeface="Calibri"/>
                <a:cs typeface="Calibri"/>
              </a:rPr>
              <a:t>Web</a:t>
            </a:r>
            <a:r>
              <a:rPr sz="1800" spc="-2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0525" y="2880799"/>
            <a:ext cx="1325245" cy="727075"/>
          </a:xfrm>
          <a:custGeom>
            <a:avLst/>
            <a:gdLst/>
            <a:ahLst/>
            <a:cxnLst/>
            <a:rect l="l" t="t" r="r" b="b"/>
            <a:pathLst>
              <a:path w="1325245" h="727075">
                <a:moveTo>
                  <a:pt x="0" y="0"/>
                </a:moveTo>
                <a:lnTo>
                  <a:pt x="1324799" y="0"/>
                </a:lnTo>
                <a:lnTo>
                  <a:pt x="1324799" y="726899"/>
                </a:lnTo>
                <a:lnTo>
                  <a:pt x="0" y="726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0525" y="3084293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434343"/>
                </a:solidFill>
                <a:latin typeface="Calibri"/>
                <a:cs typeface="Calibri"/>
              </a:rPr>
              <a:t>Test</a:t>
            </a:r>
            <a:r>
              <a:rPr sz="18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Runner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5324" y="324425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3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5199" y="32032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3937" y="324425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3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3812" y="32032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7397" y="2929163"/>
            <a:ext cx="360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999999"/>
                </a:solidFill>
                <a:latin typeface="Calibri"/>
                <a:cs typeface="Calibri"/>
              </a:rPr>
              <a:t>HTTP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7298" y="3673613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999999"/>
                </a:solidFill>
                <a:latin typeface="Calibri"/>
                <a:cs typeface="Calibri"/>
              </a:rPr>
              <a:t>JAVA</a:t>
            </a:r>
            <a:r>
              <a:rPr sz="1400" spc="-9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spc="-114" dirty="0">
                <a:solidFill>
                  <a:srgbClr val="999999"/>
                </a:solidFill>
                <a:latin typeface="Calibri"/>
                <a:cs typeface="Calibri"/>
              </a:rPr>
              <a:t>JAR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3989" y="3673613"/>
            <a:ext cx="1198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999999"/>
                </a:solidFill>
                <a:latin typeface="Calibri"/>
                <a:cs typeface="Calibri"/>
              </a:rPr>
              <a:t>Node.js</a:t>
            </a:r>
            <a:r>
              <a:rPr sz="1400" spc="-4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spc="-90" dirty="0">
                <a:solidFill>
                  <a:srgbClr val="999999"/>
                </a:solidFill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0525" y="1342925"/>
            <a:ext cx="1325245" cy="727075"/>
          </a:xfrm>
          <a:custGeom>
            <a:avLst/>
            <a:gdLst/>
            <a:ahLst/>
            <a:cxnLst/>
            <a:rect l="l" t="t" r="r" b="b"/>
            <a:pathLst>
              <a:path w="1325245" h="727075">
                <a:moveTo>
                  <a:pt x="0" y="0"/>
                </a:moveTo>
                <a:lnTo>
                  <a:pt x="1324799" y="0"/>
                </a:lnTo>
                <a:lnTo>
                  <a:pt x="1324799" y="726899"/>
                </a:lnTo>
                <a:lnTo>
                  <a:pt x="0" y="726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00525" y="154641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434343"/>
                </a:solidFill>
                <a:latin typeface="Calibri"/>
                <a:cs typeface="Calibri"/>
              </a:rPr>
              <a:t>Test</a:t>
            </a:r>
            <a:r>
              <a:rPr sz="18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05" dirty="0">
                <a:solidFill>
                  <a:srgbClr val="434343"/>
                </a:solidFill>
                <a:latin typeface="Calibri"/>
                <a:cs typeface="Calibri"/>
              </a:rPr>
              <a:t>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62925" y="2069825"/>
            <a:ext cx="0" cy="696595"/>
          </a:xfrm>
          <a:custGeom>
            <a:avLst/>
            <a:gdLst/>
            <a:ahLst/>
            <a:cxnLst/>
            <a:rect l="l" t="t" r="r" b="b"/>
            <a:pathLst>
              <a:path h="696594">
                <a:moveTo>
                  <a:pt x="0" y="0"/>
                </a:moveTo>
                <a:lnTo>
                  <a:pt x="0" y="696599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934" y="2756899"/>
            <a:ext cx="81980" cy="10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374431" y="1027838"/>
            <a:ext cx="977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10" dirty="0">
                <a:solidFill>
                  <a:srgbClr val="999999"/>
                </a:solidFill>
                <a:latin typeface="Calibri"/>
                <a:cs typeface="Calibri"/>
              </a:rPr>
              <a:t>Node.js</a:t>
            </a:r>
            <a:r>
              <a:rPr sz="1400" b="0" spc="-7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b="0" spc="-120" dirty="0">
                <a:solidFill>
                  <a:srgbClr val="999999"/>
                </a:solidFill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5101" y="1699803"/>
            <a:ext cx="360149" cy="388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5101" y="3237678"/>
            <a:ext cx="360149" cy="388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02923" y="3310630"/>
            <a:ext cx="360149" cy="3259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38825" y="3296358"/>
            <a:ext cx="325949" cy="325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8450" y="525062"/>
            <a:ext cx="247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Trebuchet MS"/>
                <a:cs typeface="Trebuchet MS"/>
              </a:rPr>
              <a:t>Get</a:t>
            </a:r>
            <a:r>
              <a:rPr sz="3600" spc="-335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started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2550" y="1357278"/>
            <a:ext cx="4757420" cy="2514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i="1" spc="-35" dirty="0">
                <a:solidFill>
                  <a:srgbClr val="B7B7B7"/>
                </a:solidFill>
                <a:latin typeface="Trebuchet MS"/>
                <a:cs typeface="Trebuchet MS"/>
              </a:rPr>
              <a:t>prerequisite:</a:t>
            </a:r>
            <a:r>
              <a:rPr sz="1800" i="1" spc="-135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1800" i="1" u="sng" spc="-2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Trebuchet MS"/>
                <a:cs typeface="Trebuchet MS"/>
                <a:hlinkClick r:id="rId2"/>
              </a:rPr>
              <a:t>node.js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419734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55" dirty="0">
                <a:solidFill>
                  <a:srgbClr val="B7B7B7"/>
                </a:solidFill>
                <a:latin typeface="Trebuchet MS"/>
                <a:cs typeface="Trebuchet MS"/>
              </a:rPr>
              <a:t>Use</a:t>
            </a:r>
            <a:r>
              <a:rPr sz="1800" spc="-135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B7B7B7"/>
                </a:solidFill>
                <a:latin typeface="Trebuchet MS"/>
                <a:cs typeface="Trebuchet MS"/>
              </a:rPr>
              <a:t>npm</a:t>
            </a:r>
            <a:r>
              <a:rPr sz="1800" spc="-13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B7B7B7"/>
                </a:solidFill>
                <a:latin typeface="Trebuchet MS"/>
                <a:cs typeface="Trebuchet MS"/>
              </a:rPr>
              <a:t>to</a:t>
            </a:r>
            <a:r>
              <a:rPr sz="1800" spc="-135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7B7B7"/>
                </a:solidFill>
                <a:latin typeface="Trebuchet MS"/>
                <a:cs typeface="Trebuchet MS"/>
              </a:rPr>
              <a:t>install</a:t>
            </a:r>
            <a:r>
              <a:rPr sz="1800" spc="-13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B7B7B7"/>
                </a:solidFill>
                <a:latin typeface="Trebuchet MS"/>
                <a:cs typeface="Trebuchet MS"/>
              </a:rPr>
              <a:t>nightwatch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7B7B7"/>
              </a:buClr>
              <a:buFont typeface="Trebuchet MS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469900" indent="-419734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B7B7B7"/>
                </a:solidFill>
                <a:latin typeface="Trebuchet MS"/>
                <a:cs typeface="Trebuchet MS"/>
              </a:rPr>
              <a:t>Download</a:t>
            </a:r>
            <a:r>
              <a:rPr sz="1800" spc="-95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B7B7B7"/>
                </a:solidFill>
                <a:latin typeface="Trebuchet MS"/>
                <a:cs typeface="Trebuchet MS"/>
              </a:rPr>
              <a:t>selenium-server-standalone.jar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7B7B7"/>
              </a:buClr>
              <a:buFont typeface="Trebuchet MS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469900" indent="-419734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B7B7B7"/>
                </a:solidFill>
                <a:latin typeface="Trebuchet MS"/>
                <a:cs typeface="Trebuchet MS"/>
              </a:rPr>
              <a:t>Create </a:t>
            </a:r>
            <a:r>
              <a:rPr sz="1800" spc="35" dirty="0">
                <a:solidFill>
                  <a:srgbClr val="B7B7B7"/>
                </a:solidFill>
                <a:latin typeface="Trebuchet MS"/>
                <a:cs typeface="Trebuchet MS"/>
              </a:rPr>
              <a:t>Nightwatch </a:t>
            </a:r>
            <a:r>
              <a:rPr sz="1800" spc="15" dirty="0">
                <a:solidFill>
                  <a:srgbClr val="B7B7B7"/>
                </a:solidFill>
                <a:latin typeface="Trebuchet MS"/>
                <a:cs typeface="Trebuchet MS"/>
              </a:rPr>
              <a:t>config</a:t>
            </a:r>
            <a:r>
              <a:rPr sz="1800" spc="-405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B7B7B7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7B7B7"/>
              </a:buClr>
              <a:buFont typeface="Trebuchet MS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469900" indent="-419734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B7B7B7"/>
                </a:solidFill>
                <a:latin typeface="Trebuchet MS"/>
                <a:cs typeface="Trebuchet MS"/>
              </a:rPr>
              <a:t>Create </a:t>
            </a:r>
            <a:r>
              <a:rPr sz="1800" spc="70" dirty="0">
                <a:solidFill>
                  <a:srgbClr val="B7B7B7"/>
                </a:solidFill>
                <a:latin typeface="Trebuchet MS"/>
                <a:cs typeface="Trebuchet MS"/>
              </a:rPr>
              <a:t>some</a:t>
            </a:r>
            <a:r>
              <a:rPr sz="1800" spc="-240" dirty="0">
                <a:solidFill>
                  <a:srgbClr val="B7B7B7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B7B7B7"/>
                </a:solidFill>
                <a:latin typeface="Trebuchet MS"/>
                <a:cs typeface="Trebuchet MS"/>
              </a:rPr>
              <a:t>tests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4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4792" y="0"/>
            <a:ext cx="4054415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8450" y="525062"/>
            <a:ext cx="3699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latin typeface="Trebuchet MS"/>
                <a:cs typeface="Trebuchet MS"/>
              </a:rPr>
              <a:t>Closing</a:t>
            </a:r>
            <a:r>
              <a:rPr sz="3600" spc="-340" dirty="0">
                <a:latin typeface="Trebuchet MS"/>
                <a:cs typeface="Trebuchet MS"/>
              </a:rPr>
              <a:t> </a:t>
            </a:r>
            <a:r>
              <a:rPr sz="3600" spc="114" dirty="0">
                <a:latin typeface="Trebuchet MS"/>
                <a:cs typeface="Trebuchet MS"/>
              </a:rPr>
              <a:t>thoughts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332865" marR="5080">
              <a:lnSpc>
                <a:spcPts val="2850"/>
              </a:lnSpc>
              <a:spcBef>
                <a:spcPts val="265"/>
              </a:spcBef>
            </a:pPr>
            <a:r>
              <a:rPr spc="-25" dirty="0"/>
              <a:t>Nightwatch.js</a:t>
            </a:r>
            <a:r>
              <a:rPr spc="-190" dirty="0"/>
              <a:t> </a:t>
            </a:r>
            <a:r>
              <a:rPr dirty="0"/>
              <a:t>is</a:t>
            </a:r>
            <a:r>
              <a:rPr spc="-190" dirty="0"/>
              <a:t> </a:t>
            </a:r>
            <a:r>
              <a:rPr spc="20" dirty="0"/>
              <a:t>best</a:t>
            </a:r>
            <a:r>
              <a:rPr spc="-185" dirty="0"/>
              <a:t> </a:t>
            </a:r>
            <a:r>
              <a:rPr spc="-15" dirty="0"/>
              <a:t>selenium</a:t>
            </a:r>
            <a:r>
              <a:rPr spc="-190" dirty="0"/>
              <a:t> </a:t>
            </a:r>
            <a:r>
              <a:rPr dirty="0"/>
              <a:t>testing</a:t>
            </a:r>
            <a:r>
              <a:rPr spc="-185" dirty="0"/>
              <a:t> </a:t>
            </a:r>
            <a:r>
              <a:rPr spc="-30" dirty="0"/>
              <a:t>framework  </a:t>
            </a:r>
            <a:r>
              <a:rPr i="1" spc="-75" dirty="0"/>
              <a:t>available </a:t>
            </a:r>
            <a:r>
              <a:rPr i="1" spc="-10" dirty="0"/>
              <a:t>to </a:t>
            </a:r>
            <a:r>
              <a:rPr i="1" spc="-50" dirty="0"/>
              <a:t>JavaScript</a:t>
            </a:r>
            <a:r>
              <a:rPr i="1" spc="-484" dirty="0"/>
              <a:t> </a:t>
            </a:r>
            <a:r>
              <a:rPr i="1" spc="-35" dirty="0"/>
              <a:t>developers</a:t>
            </a:r>
          </a:p>
          <a:p>
            <a:pPr marL="1332865" marR="1826260">
              <a:lnSpc>
                <a:spcPts val="5700"/>
              </a:lnSpc>
              <a:spcBef>
                <a:spcPts val="570"/>
              </a:spcBef>
            </a:pPr>
            <a:r>
              <a:rPr spc="10" dirty="0"/>
              <a:t>Good </a:t>
            </a:r>
            <a:r>
              <a:rPr spc="-35" dirty="0"/>
              <a:t>community,</a:t>
            </a:r>
            <a:r>
              <a:rPr spc="-535" dirty="0"/>
              <a:t> </a:t>
            </a:r>
            <a:r>
              <a:rPr spc="-85" dirty="0"/>
              <a:t>actively </a:t>
            </a:r>
            <a:r>
              <a:rPr dirty="0"/>
              <a:t>supported  </a:t>
            </a:r>
            <a:r>
              <a:rPr i="1" spc="35" dirty="0"/>
              <a:t>Easy</a:t>
            </a:r>
            <a:r>
              <a:rPr i="1" spc="-195" dirty="0"/>
              <a:t> </a:t>
            </a:r>
            <a:r>
              <a:rPr i="1" spc="-10" dirty="0"/>
              <a:t>to</a:t>
            </a:r>
            <a:r>
              <a:rPr i="1" spc="-190" dirty="0"/>
              <a:t> </a:t>
            </a:r>
            <a:r>
              <a:rPr i="1" spc="10" dirty="0"/>
              <a:t>get</a:t>
            </a:r>
            <a:r>
              <a:rPr i="1" spc="-190" dirty="0"/>
              <a:t> </a:t>
            </a:r>
            <a:r>
              <a:rPr i="1" spc="-60" dirty="0"/>
              <a:t>started,</a:t>
            </a:r>
            <a:r>
              <a:rPr i="1" spc="-190" dirty="0"/>
              <a:t> </a:t>
            </a:r>
            <a:r>
              <a:rPr i="1" spc="-15" dirty="0"/>
              <a:t>check</a:t>
            </a:r>
            <a:r>
              <a:rPr i="1" spc="-190" dirty="0"/>
              <a:t> </a:t>
            </a:r>
            <a:r>
              <a:rPr i="1" spc="-114" dirty="0"/>
              <a:t>it</a:t>
            </a:r>
            <a:r>
              <a:rPr i="1" spc="-190" dirty="0"/>
              <a:t> </a:t>
            </a:r>
            <a:r>
              <a:rPr i="1" spc="-5" dirty="0"/>
              <a:t>out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94215"/>
            <a:ext cx="1668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000000"/>
                </a:solidFill>
                <a:latin typeface="Arial Narrow"/>
                <a:cs typeface="Arial Narrow"/>
              </a:rPr>
              <a:t>Resources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1200755"/>
            <a:ext cx="4824095" cy="344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Arial Narrow"/>
                <a:cs typeface="Arial Narrow"/>
              </a:rPr>
              <a:t>documentation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u="sng" spc="-12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2"/>
              </a:rPr>
              <a:t>http://nightwatchjs.org/guide</a:t>
            </a:r>
            <a:r>
              <a:rPr sz="1800" spc="-125" dirty="0">
                <a:solidFill>
                  <a:srgbClr val="FF7F2B"/>
                </a:solidFill>
                <a:latin typeface="Calibri"/>
                <a:cs typeface="Calibri"/>
              </a:rPr>
              <a:t> </a:t>
            </a:r>
            <a:r>
              <a:rPr sz="1800" b="1" spc="140" dirty="0">
                <a:latin typeface="Arial Narrow"/>
                <a:cs typeface="Arial Narrow"/>
              </a:rPr>
              <a:t>&amp;</a:t>
            </a:r>
            <a:r>
              <a:rPr sz="1800" b="1" spc="165" dirty="0">
                <a:latin typeface="Arial Narrow"/>
                <a:cs typeface="Arial Narrow"/>
              </a:rPr>
              <a:t> </a:t>
            </a:r>
            <a:r>
              <a:rPr sz="1800" u="sng" spc="-12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3"/>
              </a:rPr>
              <a:t>http://nightwatchjs.org/api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85" dirty="0">
                <a:latin typeface="Arial Narrow"/>
                <a:cs typeface="Arial Narrow"/>
              </a:rPr>
              <a:t>sample</a:t>
            </a:r>
            <a:r>
              <a:rPr sz="1800" b="1" spc="-50" dirty="0">
                <a:latin typeface="Arial Narrow"/>
                <a:cs typeface="Arial Narrow"/>
              </a:rPr>
              <a:t> </a:t>
            </a:r>
            <a:r>
              <a:rPr sz="1800" b="1" spc="-114" dirty="0">
                <a:latin typeface="Arial Narrow"/>
                <a:cs typeface="Arial Narrow"/>
              </a:rPr>
              <a:t>code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u="sng" spc="-125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4"/>
              </a:rPr>
              <a:t>https://github.com/sethmcl/join-the-dark-side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Arial Narrow"/>
                <a:cs typeface="Arial Narrow"/>
              </a:rPr>
              <a:t>nightwatch </a:t>
            </a:r>
            <a:r>
              <a:rPr sz="1800" b="1" spc="-60" dirty="0">
                <a:latin typeface="Arial Narrow"/>
                <a:cs typeface="Arial Narrow"/>
              </a:rPr>
              <a:t>generator </a:t>
            </a:r>
            <a:r>
              <a:rPr sz="1800" b="1" spc="-80" dirty="0">
                <a:latin typeface="Arial Narrow"/>
                <a:cs typeface="Arial Narrow"/>
              </a:rPr>
              <a:t>(quick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spc="-45" dirty="0">
                <a:latin typeface="Arial Narrow"/>
                <a:cs typeface="Arial Narrow"/>
              </a:rPr>
              <a:t>start)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u="sng" spc="-130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5"/>
              </a:rPr>
              <a:t>https://github.com/sethmcl/generator-selenium-nightwatch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Arial Narrow"/>
                <a:cs typeface="Arial Narrow"/>
              </a:rPr>
              <a:t>nightwatch </a:t>
            </a:r>
            <a:r>
              <a:rPr sz="1800" b="1" spc="-85" dirty="0">
                <a:latin typeface="Arial Narrow"/>
                <a:cs typeface="Arial Narrow"/>
              </a:rPr>
              <a:t>page </a:t>
            </a:r>
            <a:r>
              <a:rPr sz="1800" b="1" spc="-70" dirty="0">
                <a:latin typeface="Arial Narrow"/>
                <a:cs typeface="Arial Narrow"/>
              </a:rPr>
              <a:t>object</a:t>
            </a:r>
            <a:r>
              <a:rPr sz="1800" b="1" spc="15" dirty="0">
                <a:latin typeface="Arial Narrow"/>
                <a:cs typeface="Arial Narrow"/>
              </a:rPr>
              <a:t> </a:t>
            </a:r>
            <a:r>
              <a:rPr sz="1800" b="1" spc="-70" dirty="0">
                <a:latin typeface="Arial Narrow"/>
                <a:cs typeface="Arial Narrow"/>
              </a:rPr>
              <a:t>model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u="sng" spc="-130" dirty="0">
                <a:solidFill>
                  <a:srgbClr val="FF7F2B"/>
                </a:solidFill>
                <a:uFill>
                  <a:solidFill>
                    <a:srgbClr val="FF7F2B"/>
                  </a:solidFill>
                </a:uFill>
                <a:latin typeface="Calibri"/>
                <a:cs typeface="Calibri"/>
                <a:hlinkClick r:id="rId6"/>
              </a:rPr>
              <a:t>https://github.com/beatfactor/nightwatch/issues/242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16437" y="2657924"/>
            <a:ext cx="3475990" cy="1146810"/>
          </a:xfrm>
          <a:custGeom>
            <a:avLst/>
            <a:gdLst/>
            <a:ahLst/>
            <a:cxnLst/>
            <a:rect l="l" t="t" r="r" b="b"/>
            <a:pathLst>
              <a:path w="3475990" h="1146810">
                <a:moveTo>
                  <a:pt x="0" y="191103"/>
                </a:moveTo>
                <a:lnTo>
                  <a:pt x="5047" y="147285"/>
                </a:lnTo>
                <a:lnTo>
                  <a:pt x="19424" y="107061"/>
                </a:lnTo>
                <a:lnTo>
                  <a:pt x="41983" y="71578"/>
                </a:lnTo>
                <a:lnTo>
                  <a:pt x="71578" y="41983"/>
                </a:lnTo>
                <a:lnTo>
                  <a:pt x="107061" y="19424"/>
                </a:lnTo>
                <a:lnTo>
                  <a:pt x="147285" y="5047"/>
                </a:lnTo>
                <a:lnTo>
                  <a:pt x="191103" y="0"/>
                </a:lnTo>
                <a:lnTo>
                  <a:pt x="3284395" y="0"/>
                </a:lnTo>
                <a:lnTo>
                  <a:pt x="3357528" y="14546"/>
                </a:lnTo>
                <a:lnTo>
                  <a:pt x="3419526" y="55972"/>
                </a:lnTo>
                <a:lnTo>
                  <a:pt x="3460952" y="117971"/>
                </a:lnTo>
                <a:lnTo>
                  <a:pt x="3475499" y="191103"/>
                </a:lnTo>
                <a:lnTo>
                  <a:pt x="3475499" y="955495"/>
                </a:lnTo>
                <a:lnTo>
                  <a:pt x="3470452" y="999314"/>
                </a:lnTo>
                <a:lnTo>
                  <a:pt x="3456075" y="1039538"/>
                </a:lnTo>
                <a:lnTo>
                  <a:pt x="3433516" y="1075021"/>
                </a:lnTo>
                <a:lnTo>
                  <a:pt x="3403921" y="1104616"/>
                </a:lnTo>
                <a:lnTo>
                  <a:pt x="3368438" y="1127175"/>
                </a:lnTo>
                <a:lnTo>
                  <a:pt x="3328213" y="1141552"/>
                </a:lnTo>
                <a:lnTo>
                  <a:pt x="3284395" y="1146599"/>
                </a:lnTo>
                <a:lnTo>
                  <a:pt x="191103" y="1146599"/>
                </a:lnTo>
                <a:lnTo>
                  <a:pt x="147285" y="1141552"/>
                </a:lnTo>
                <a:lnTo>
                  <a:pt x="107061" y="1127175"/>
                </a:lnTo>
                <a:lnTo>
                  <a:pt x="71578" y="1104616"/>
                </a:lnTo>
                <a:lnTo>
                  <a:pt x="41983" y="1075021"/>
                </a:lnTo>
                <a:lnTo>
                  <a:pt x="19424" y="1039538"/>
                </a:lnTo>
                <a:lnTo>
                  <a:pt x="5047" y="999314"/>
                </a:lnTo>
                <a:lnTo>
                  <a:pt x="0" y="955495"/>
                </a:lnTo>
                <a:lnTo>
                  <a:pt x="0" y="191103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500" y="959074"/>
            <a:ext cx="1704975" cy="3073400"/>
          </a:xfrm>
          <a:custGeom>
            <a:avLst/>
            <a:gdLst/>
            <a:ahLst/>
            <a:cxnLst/>
            <a:rect l="l" t="t" r="r" b="b"/>
            <a:pathLst>
              <a:path w="1704975" h="3073400">
                <a:moveTo>
                  <a:pt x="0" y="284105"/>
                </a:moveTo>
                <a:lnTo>
                  <a:pt x="3718" y="238022"/>
                </a:lnTo>
                <a:lnTo>
                  <a:pt x="14483" y="194306"/>
                </a:lnTo>
                <a:lnTo>
                  <a:pt x="31711" y="153542"/>
                </a:lnTo>
                <a:lnTo>
                  <a:pt x="54815" y="116316"/>
                </a:lnTo>
                <a:lnTo>
                  <a:pt x="83212" y="83212"/>
                </a:lnTo>
                <a:lnTo>
                  <a:pt x="116316" y="54815"/>
                </a:lnTo>
                <a:lnTo>
                  <a:pt x="153542" y="31711"/>
                </a:lnTo>
                <a:lnTo>
                  <a:pt x="194306" y="14483"/>
                </a:lnTo>
                <a:lnTo>
                  <a:pt x="238022" y="3718"/>
                </a:lnTo>
                <a:lnTo>
                  <a:pt x="284105" y="0"/>
                </a:lnTo>
                <a:lnTo>
                  <a:pt x="1420494" y="0"/>
                </a:lnTo>
                <a:lnTo>
                  <a:pt x="1465206" y="3539"/>
                </a:lnTo>
                <a:lnTo>
                  <a:pt x="1508414" y="13946"/>
                </a:lnTo>
                <a:lnTo>
                  <a:pt x="1549356" y="30904"/>
                </a:lnTo>
                <a:lnTo>
                  <a:pt x="1587268" y="54098"/>
                </a:lnTo>
                <a:lnTo>
                  <a:pt x="1621387" y="83212"/>
                </a:lnTo>
                <a:lnTo>
                  <a:pt x="1650500" y="117331"/>
                </a:lnTo>
                <a:lnTo>
                  <a:pt x="1673695" y="155243"/>
                </a:lnTo>
                <a:lnTo>
                  <a:pt x="1690653" y="196185"/>
                </a:lnTo>
                <a:lnTo>
                  <a:pt x="1701060" y="239393"/>
                </a:lnTo>
                <a:lnTo>
                  <a:pt x="1704599" y="284105"/>
                </a:lnTo>
                <a:lnTo>
                  <a:pt x="1704599" y="2789094"/>
                </a:lnTo>
                <a:lnTo>
                  <a:pt x="1700881" y="2835177"/>
                </a:lnTo>
                <a:lnTo>
                  <a:pt x="1690116" y="2878893"/>
                </a:lnTo>
                <a:lnTo>
                  <a:pt x="1672888" y="2919657"/>
                </a:lnTo>
                <a:lnTo>
                  <a:pt x="1649784" y="2956883"/>
                </a:lnTo>
                <a:lnTo>
                  <a:pt x="1621387" y="2989987"/>
                </a:lnTo>
                <a:lnTo>
                  <a:pt x="1588283" y="3018384"/>
                </a:lnTo>
                <a:lnTo>
                  <a:pt x="1551057" y="3041488"/>
                </a:lnTo>
                <a:lnTo>
                  <a:pt x="1510293" y="3058716"/>
                </a:lnTo>
                <a:lnTo>
                  <a:pt x="1466577" y="3069481"/>
                </a:lnTo>
                <a:lnTo>
                  <a:pt x="1420494" y="3073199"/>
                </a:lnTo>
                <a:lnTo>
                  <a:pt x="284105" y="3073199"/>
                </a:lnTo>
                <a:lnTo>
                  <a:pt x="238022" y="3069481"/>
                </a:lnTo>
                <a:lnTo>
                  <a:pt x="194306" y="3058716"/>
                </a:lnTo>
                <a:lnTo>
                  <a:pt x="153542" y="3041488"/>
                </a:lnTo>
                <a:lnTo>
                  <a:pt x="116316" y="3018384"/>
                </a:lnTo>
                <a:lnTo>
                  <a:pt x="83212" y="2989987"/>
                </a:lnTo>
                <a:lnTo>
                  <a:pt x="54815" y="2956883"/>
                </a:lnTo>
                <a:lnTo>
                  <a:pt x="31711" y="2919657"/>
                </a:lnTo>
                <a:lnTo>
                  <a:pt x="14483" y="2878893"/>
                </a:lnTo>
                <a:lnTo>
                  <a:pt x="3718" y="2835177"/>
                </a:lnTo>
                <a:lnTo>
                  <a:pt x="0" y="2789094"/>
                </a:lnTo>
                <a:lnTo>
                  <a:pt x="0" y="284105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87678" y="2806749"/>
            <a:ext cx="1180465" cy="64770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177165" marR="169545" indent="43180">
              <a:lnSpc>
                <a:spcPct val="100699"/>
              </a:lnSpc>
              <a:spcBef>
                <a:spcPts val="285"/>
              </a:spcBef>
            </a:pPr>
            <a:r>
              <a:rPr sz="1800" spc="-125" dirty="0">
                <a:solidFill>
                  <a:srgbClr val="434343"/>
                </a:solidFill>
                <a:latin typeface="Calibri"/>
                <a:cs typeface="Calibri"/>
              </a:rPr>
              <a:t>Selenium  </a:t>
            </a:r>
            <a:r>
              <a:rPr sz="1800" spc="-160" dirty="0">
                <a:solidFill>
                  <a:srgbClr val="434343"/>
                </a:solidFill>
                <a:latin typeface="Calibri"/>
                <a:cs typeface="Calibri"/>
              </a:rPr>
              <a:t>WebDriver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0859" y="2806749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5" h="647700">
                <a:moveTo>
                  <a:pt x="0" y="0"/>
                </a:moveTo>
                <a:lnTo>
                  <a:pt x="1180199" y="0"/>
                </a:lnTo>
                <a:lnTo>
                  <a:pt x="1180199" y="647400"/>
                </a:lnTo>
                <a:lnTo>
                  <a:pt x="0" y="647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0859" y="2832380"/>
            <a:ext cx="11804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0510" marR="262890" indent="145415">
              <a:lnSpc>
                <a:spcPct val="100699"/>
              </a:lnSpc>
              <a:spcBef>
                <a:spcPts val="85"/>
              </a:spcBef>
            </a:pPr>
            <a:r>
              <a:rPr sz="1800" spc="-240" dirty="0">
                <a:solidFill>
                  <a:srgbClr val="434343"/>
                </a:solidFill>
                <a:latin typeface="Calibri"/>
                <a:cs typeface="Calibri"/>
              </a:rPr>
              <a:t>Web 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550" y="2806749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4" h="647700">
                <a:moveTo>
                  <a:pt x="0" y="0"/>
                </a:moveTo>
                <a:lnTo>
                  <a:pt x="1180200" y="0"/>
                </a:lnTo>
                <a:lnTo>
                  <a:pt x="1180200" y="647400"/>
                </a:lnTo>
                <a:lnTo>
                  <a:pt x="0" y="647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3825" y="30894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7879" y="3130449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7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93597" y="3520213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999999"/>
                </a:solidFill>
                <a:latin typeface="Calibri"/>
                <a:cs typeface="Calibri"/>
              </a:rPr>
              <a:t>JAVA</a:t>
            </a:r>
            <a:r>
              <a:rPr sz="1400" spc="-9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spc="-114" dirty="0">
                <a:solidFill>
                  <a:srgbClr val="999999"/>
                </a:solidFill>
                <a:latin typeface="Calibri"/>
                <a:cs typeface="Calibri"/>
              </a:rPr>
              <a:t>JAR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550" y="1600521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434343"/>
                </a:solidFill>
                <a:latin typeface="Calibri"/>
                <a:cs typeface="Calibri"/>
              </a:rPr>
              <a:t>Test</a:t>
            </a:r>
            <a:r>
              <a:rPr sz="18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05" dirty="0">
                <a:solidFill>
                  <a:srgbClr val="434343"/>
                </a:solidFill>
                <a:latin typeface="Calibri"/>
                <a:cs typeface="Calibri"/>
              </a:rPr>
              <a:t>Script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86550" y="2806749"/>
          <a:ext cx="4787898" cy="867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465"/>
                <a:gridCol w="1357630"/>
                <a:gridCol w="1180464"/>
                <a:gridCol w="1069339"/>
              </a:tblGrid>
              <a:tr h="323700">
                <a:tc row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5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Runner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6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85" dirty="0">
                          <a:solidFill>
                            <a:srgbClr val="999999"/>
                          </a:solidFill>
                          <a:latin typeface="Calibri"/>
                          <a:cs typeface="Calibri"/>
                        </a:rPr>
                        <a:t>HTTP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27990" marR="213360" indent="-207645">
                        <a:lnSpc>
                          <a:spcPct val="100699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Selenium  </a:t>
                      </a:r>
                      <a:r>
                        <a:rPr sz="1800" spc="-14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Grid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323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65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99999"/>
                      </a:solidFill>
                      <a:prstDash val="solid"/>
                    </a:lnT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187154" y="30894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6550" y="1436777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4" h="647700">
                <a:moveTo>
                  <a:pt x="0" y="0"/>
                </a:moveTo>
                <a:lnTo>
                  <a:pt x="1180200" y="0"/>
                </a:lnTo>
                <a:lnTo>
                  <a:pt x="1180200" y="647400"/>
                </a:lnTo>
                <a:lnTo>
                  <a:pt x="0" y="647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6650" y="2084178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399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5659" y="2683052"/>
            <a:ext cx="81981" cy="10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24254" y="2806749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4" h="647700">
                <a:moveTo>
                  <a:pt x="0" y="0"/>
                </a:moveTo>
                <a:lnTo>
                  <a:pt x="1180199" y="0"/>
                </a:lnTo>
                <a:lnTo>
                  <a:pt x="1180199" y="647400"/>
                </a:lnTo>
                <a:lnTo>
                  <a:pt x="0" y="647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1686" y="1341824"/>
            <a:ext cx="3475990" cy="1146810"/>
          </a:xfrm>
          <a:custGeom>
            <a:avLst/>
            <a:gdLst/>
            <a:ahLst/>
            <a:cxnLst/>
            <a:rect l="l" t="t" r="r" b="b"/>
            <a:pathLst>
              <a:path w="3475990" h="1146810">
                <a:moveTo>
                  <a:pt x="0" y="191103"/>
                </a:moveTo>
                <a:lnTo>
                  <a:pt x="5047" y="147285"/>
                </a:lnTo>
                <a:lnTo>
                  <a:pt x="19424" y="107061"/>
                </a:lnTo>
                <a:lnTo>
                  <a:pt x="41983" y="71578"/>
                </a:lnTo>
                <a:lnTo>
                  <a:pt x="71578" y="41983"/>
                </a:lnTo>
                <a:lnTo>
                  <a:pt x="107061" y="19424"/>
                </a:lnTo>
                <a:lnTo>
                  <a:pt x="147285" y="5047"/>
                </a:lnTo>
                <a:lnTo>
                  <a:pt x="191103" y="0"/>
                </a:lnTo>
                <a:lnTo>
                  <a:pt x="3284395" y="0"/>
                </a:lnTo>
                <a:lnTo>
                  <a:pt x="3357528" y="14546"/>
                </a:lnTo>
                <a:lnTo>
                  <a:pt x="3419526" y="55972"/>
                </a:lnTo>
                <a:lnTo>
                  <a:pt x="3460952" y="117971"/>
                </a:lnTo>
                <a:lnTo>
                  <a:pt x="3475499" y="191103"/>
                </a:lnTo>
                <a:lnTo>
                  <a:pt x="3475499" y="955495"/>
                </a:lnTo>
                <a:lnTo>
                  <a:pt x="3470452" y="999314"/>
                </a:lnTo>
                <a:lnTo>
                  <a:pt x="3456075" y="1039538"/>
                </a:lnTo>
                <a:lnTo>
                  <a:pt x="3433516" y="1075021"/>
                </a:lnTo>
                <a:lnTo>
                  <a:pt x="3403921" y="1104616"/>
                </a:lnTo>
                <a:lnTo>
                  <a:pt x="3368438" y="1127175"/>
                </a:lnTo>
                <a:lnTo>
                  <a:pt x="3328213" y="1141552"/>
                </a:lnTo>
                <a:lnTo>
                  <a:pt x="3284395" y="1146599"/>
                </a:lnTo>
                <a:lnTo>
                  <a:pt x="191103" y="1146599"/>
                </a:lnTo>
                <a:lnTo>
                  <a:pt x="147285" y="1141552"/>
                </a:lnTo>
                <a:lnTo>
                  <a:pt x="107061" y="1127175"/>
                </a:lnTo>
                <a:lnTo>
                  <a:pt x="71578" y="1104616"/>
                </a:lnTo>
                <a:lnTo>
                  <a:pt x="41983" y="1075021"/>
                </a:lnTo>
                <a:lnTo>
                  <a:pt x="19424" y="1039538"/>
                </a:lnTo>
                <a:lnTo>
                  <a:pt x="5047" y="999314"/>
                </a:lnTo>
                <a:lnTo>
                  <a:pt x="0" y="955495"/>
                </a:lnTo>
                <a:lnTo>
                  <a:pt x="0" y="191103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22928" y="1490649"/>
            <a:ext cx="1180465" cy="64770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177165" marR="169545" indent="43180">
              <a:lnSpc>
                <a:spcPct val="100699"/>
              </a:lnSpc>
              <a:spcBef>
                <a:spcPts val="285"/>
              </a:spcBef>
            </a:pPr>
            <a:r>
              <a:rPr sz="1800" spc="-125" dirty="0">
                <a:solidFill>
                  <a:srgbClr val="434343"/>
                </a:solidFill>
                <a:latin typeface="Calibri"/>
                <a:cs typeface="Calibri"/>
              </a:rPr>
              <a:t>Selenium  </a:t>
            </a:r>
            <a:r>
              <a:rPr sz="1800" spc="-160" dirty="0">
                <a:solidFill>
                  <a:srgbClr val="434343"/>
                </a:solidFill>
                <a:latin typeface="Calibri"/>
                <a:cs typeface="Calibri"/>
              </a:rPr>
              <a:t>WebDriver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46109" y="1490649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5" h="647700">
                <a:moveTo>
                  <a:pt x="0" y="0"/>
                </a:moveTo>
                <a:lnTo>
                  <a:pt x="1180199" y="0"/>
                </a:lnTo>
                <a:lnTo>
                  <a:pt x="1180199" y="647399"/>
                </a:lnTo>
                <a:lnTo>
                  <a:pt x="0" y="6473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46109" y="1516280"/>
            <a:ext cx="11804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0510" marR="262890" indent="145415">
              <a:lnSpc>
                <a:spcPct val="100699"/>
              </a:lnSpc>
              <a:spcBef>
                <a:spcPts val="85"/>
              </a:spcBef>
            </a:pPr>
            <a:r>
              <a:rPr sz="1800" spc="-240" dirty="0">
                <a:solidFill>
                  <a:srgbClr val="434343"/>
                </a:solidFill>
                <a:latin typeface="Calibri"/>
                <a:cs typeface="Calibri"/>
              </a:rPr>
              <a:t>Web 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03129" y="1814349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7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2404" y="1773359"/>
            <a:ext cx="105500" cy="81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28847" y="2204113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999999"/>
                </a:solidFill>
                <a:latin typeface="Calibri"/>
                <a:cs typeface="Calibri"/>
              </a:rPr>
              <a:t>JAVA</a:t>
            </a:r>
            <a:r>
              <a:rPr sz="1400" spc="-9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spc="-114" dirty="0">
                <a:solidFill>
                  <a:srgbClr val="999999"/>
                </a:solidFill>
                <a:latin typeface="Calibri"/>
                <a:cs typeface="Calibri"/>
              </a:rPr>
              <a:t>JAR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16437" y="3974024"/>
            <a:ext cx="3475990" cy="1146810"/>
          </a:xfrm>
          <a:custGeom>
            <a:avLst/>
            <a:gdLst/>
            <a:ahLst/>
            <a:cxnLst/>
            <a:rect l="l" t="t" r="r" b="b"/>
            <a:pathLst>
              <a:path w="3475990" h="1146810">
                <a:moveTo>
                  <a:pt x="0" y="191103"/>
                </a:moveTo>
                <a:lnTo>
                  <a:pt x="5047" y="147285"/>
                </a:lnTo>
                <a:lnTo>
                  <a:pt x="19424" y="107061"/>
                </a:lnTo>
                <a:lnTo>
                  <a:pt x="41983" y="71578"/>
                </a:lnTo>
                <a:lnTo>
                  <a:pt x="71578" y="41983"/>
                </a:lnTo>
                <a:lnTo>
                  <a:pt x="107061" y="19423"/>
                </a:lnTo>
                <a:lnTo>
                  <a:pt x="147285" y="5047"/>
                </a:lnTo>
                <a:lnTo>
                  <a:pt x="191103" y="0"/>
                </a:lnTo>
                <a:lnTo>
                  <a:pt x="3284395" y="0"/>
                </a:lnTo>
                <a:lnTo>
                  <a:pt x="3357528" y="14546"/>
                </a:lnTo>
                <a:lnTo>
                  <a:pt x="3419526" y="55972"/>
                </a:lnTo>
                <a:lnTo>
                  <a:pt x="3460952" y="117971"/>
                </a:lnTo>
                <a:lnTo>
                  <a:pt x="3475499" y="191103"/>
                </a:lnTo>
                <a:lnTo>
                  <a:pt x="3475499" y="955495"/>
                </a:lnTo>
                <a:lnTo>
                  <a:pt x="3470452" y="999314"/>
                </a:lnTo>
                <a:lnTo>
                  <a:pt x="3456075" y="1039538"/>
                </a:lnTo>
                <a:lnTo>
                  <a:pt x="3433516" y="1075021"/>
                </a:lnTo>
                <a:lnTo>
                  <a:pt x="3403921" y="1104616"/>
                </a:lnTo>
                <a:lnTo>
                  <a:pt x="3368438" y="1127175"/>
                </a:lnTo>
                <a:lnTo>
                  <a:pt x="3328213" y="1141552"/>
                </a:lnTo>
                <a:lnTo>
                  <a:pt x="3284395" y="1146599"/>
                </a:lnTo>
                <a:lnTo>
                  <a:pt x="191103" y="1146599"/>
                </a:lnTo>
                <a:lnTo>
                  <a:pt x="147285" y="1141552"/>
                </a:lnTo>
                <a:lnTo>
                  <a:pt x="107061" y="1127175"/>
                </a:lnTo>
                <a:lnTo>
                  <a:pt x="71578" y="1104616"/>
                </a:lnTo>
                <a:lnTo>
                  <a:pt x="41983" y="1075021"/>
                </a:lnTo>
                <a:lnTo>
                  <a:pt x="19424" y="1039538"/>
                </a:lnTo>
                <a:lnTo>
                  <a:pt x="5047" y="999314"/>
                </a:lnTo>
                <a:lnTo>
                  <a:pt x="0" y="955495"/>
                </a:lnTo>
                <a:lnTo>
                  <a:pt x="0" y="191103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87678" y="4122849"/>
            <a:ext cx="1180465" cy="64770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177165" marR="169545" indent="43180">
              <a:lnSpc>
                <a:spcPct val="100699"/>
              </a:lnSpc>
              <a:spcBef>
                <a:spcPts val="285"/>
              </a:spcBef>
            </a:pPr>
            <a:r>
              <a:rPr sz="1800" spc="-125" dirty="0">
                <a:solidFill>
                  <a:srgbClr val="434343"/>
                </a:solidFill>
                <a:latin typeface="Calibri"/>
                <a:cs typeface="Calibri"/>
              </a:rPr>
              <a:t>Selenium  </a:t>
            </a:r>
            <a:r>
              <a:rPr sz="1800" spc="-160" dirty="0">
                <a:solidFill>
                  <a:srgbClr val="434343"/>
                </a:solidFill>
                <a:latin typeface="Calibri"/>
                <a:cs typeface="Calibri"/>
              </a:rPr>
              <a:t>WebDriver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10859" y="4122849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5" h="647700">
                <a:moveTo>
                  <a:pt x="0" y="0"/>
                </a:moveTo>
                <a:lnTo>
                  <a:pt x="1180199" y="0"/>
                </a:lnTo>
                <a:lnTo>
                  <a:pt x="1180199" y="647399"/>
                </a:lnTo>
                <a:lnTo>
                  <a:pt x="0" y="6473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10859" y="4148481"/>
            <a:ext cx="11804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0510" marR="262890" indent="145415">
              <a:lnSpc>
                <a:spcPct val="100699"/>
              </a:lnSpc>
              <a:spcBef>
                <a:spcPts val="85"/>
              </a:spcBef>
            </a:pPr>
            <a:r>
              <a:rPr sz="1800" spc="-240" dirty="0">
                <a:solidFill>
                  <a:srgbClr val="434343"/>
                </a:solidFill>
                <a:latin typeface="Calibri"/>
                <a:cs typeface="Calibri"/>
              </a:rPr>
              <a:t>Web 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67879" y="4446549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7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87154" y="4405559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93597" y="4836313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999999"/>
                </a:solidFill>
                <a:latin typeface="Calibri"/>
                <a:cs typeface="Calibri"/>
              </a:rPr>
              <a:t>JAVA</a:t>
            </a:r>
            <a:r>
              <a:rPr sz="1400" spc="-9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spc="-114" dirty="0">
                <a:solidFill>
                  <a:srgbClr val="999999"/>
                </a:solidFill>
                <a:latin typeface="Calibri"/>
                <a:cs typeface="Calibri"/>
              </a:rPr>
              <a:t>JAR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16437" y="25725"/>
            <a:ext cx="3475990" cy="1146810"/>
          </a:xfrm>
          <a:custGeom>
            <a:avLst/>
            <a:gdLst/>
            <a:ahLst/>
            <a:cxnLst/>
            <a:rect l="l" t="t" r="r" b="b"/>
            <a:pathLst>
              <a:path w="3475990" h="1146810">
                <a:moveTo>
                  <a:pt x="0" y="191103"/>
                </a:moveTo>
                <a:lnTo>
                  <a:pt x="5047" y="147285"/>
                </a:lnTo>
                <a:lnTo>
                  <a:pt x="19424" y="107061"/>
                </a:lnTo>
                <a:lnTo>
                  <a:pt x="41983" y="71578"/>
                </a:lnTo>
                <a:lnTo>
                  <a:pt x="71578" y="41983"/>
                </a:lnTo>
                <a:lnTo>
                  <a:pt x="107061" y="19424"/>
                </a:lnTo>
                <a:lnTo>
                  <a:pt x="147285" y="5047"/>
                </a:lnTo>
                <a:lnTo>
                  <a:pt x="191103" y="0"/>
                </a:lnTo>
                <a:lnTo>
                  <a:pt x="3284395" y="0"/>
                </a:lnTo>
                <a:lnTo>
                  <a:pt x="3357528" y="14546"/>
                </a:lnTo>
                <a:lnTo>
                  <a:pt x="3419526" y="55973"/>
                </a:lnTo>
                <a:lnTo>
                  <a:pt x="3460952" y="117971"/>
                </a:lnTo>
                <a:lnTo>
                  <a:pt x="3475499" y="191103"/>
                </a:lnTo>
                <a:lnTo>
                  <a:pt x="3475499" y="955496"/>
                </a:lnTo>
                <a:lnTo>
                  <a:pt x="3470452" y="999314"/>
                </a:lnTo>
                <a:lnTo>
                  <a:pt x="3456075" y="1039538"/>
                </a:lnTo>
                <a:lnTo>
                  <a:pt x="3433516" y="1075021"/>
                </a:lnTo>
                <a:lnTo>
                  <a:pt x="3403921" y="1104616"/>
                </a:lnTo>
                <a:lnTo>
                  <a:pt x="3368438" y="1127175"/>
                </a:lnTo>
                <a:lnTo>
                  <a:pt x="3328213" y="1141552"/>
                </a:lnTo>
                <a:lnTo>
                  <a:pt x="3284395" y="1146599"/>
                </a:lnTo>
                <a:lnTo>
                  <a:pt x="191103" y="1146599"/>
                </a:lnTo>
                <a:lnTo>
                  <a:pt x="147285" y="1141552"/>
                </a:lnTo>
                <a:lnTo>
                  <a:pt x="107061" y="1127175"/>
                </a:lnTo>
                <a:lnTo>
                  <a:pt x="71578" y="1104616"/>
                </a:lnTo>
                <a:lnTo>
                  <a:pt x="41983" y="1075021"/>
                </a:lnTo>
                <a:lnTo>
                  <a:pt x="19424" y="1039538"/>
                </a:lnTo>
                <a:lnTo>
                  <a:pt x="5047" y="999314"/>
                </a:lnTo>
                <a:lnTo>
                  <a:pt x="0" y="955496"/>
                </a:lnTo>
                <a:lnTo>
                  <a:pt x="0" y="191103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687678" y="174549"/>
            <a:ext cx="1180465" cy="64770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177165" marR="169545" indent="43180">
              <a:lnSpc>
                <a:spcPct val="100699"/>
              </a:lnSpc>
              <a:spcBef>
                <a:spcPts val="285"/>
              </a:spcBef>
            </a:pPr>
            <a:r>
              <a:rPr sz="1800" b="0" spc="-125" dirty="0">
                <a:solidFill>
                  <a:srgbClr val="434343"/>
                </a:solidFill>
                <a:latin typeface="Calibri"/>
                <a:cs typeface="Calibri"/>
              </a:rPr>
              <a:t>Selenium  </a:t>
            </a:r>
            <a:r>
              <a:rPr sz="1800" b="0" spc="-160" dirty="0">
                <a:solidFill>
                  <a:srgbClr val="434343"/>
                </a:solidFill>
                <a:latin typeface="Calibri"/>
                <a:cs typeface="Calibri"/>
              </a:rPr>
              <a:t>WebDriver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0859" y="174549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5" h="647700">
                <a:moveTo>
                  <a:pt x="0" y="0"/>
                </a:moveTo>
                <a:lnTo>
                  <a:pt x="1180199" y="0"/>
                </a:lnTo>
                <a:lnTo>
                  <a:pt x="1180199" y="647399"/>
                </a:lnTo>
                <a:lnTo>
                  <a:pt x="0" y="6473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310859" y="200180"/>
            <a:ext cx="11804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0510" marR="262890" indent="145415">
              <a:lnSpc>
                <a:spcPct val="100699"/>
              </a:lnSpc>
              <a:spcBef>
                <a:spcPts val="85"/>
              </a:spcBef>
            </a:pPr>
            <a:r>
              <a:rPr sz="1800" spc="-240" dirty="0">
                <a:solidFill>
                  <a:srgbClr val="434343"/>
                </a:solidFill>
                <a:latin typeface="Calibri"/>
                <a:cs typeface="Calibri"/>
              </a:rPr>
              <a:t>Web  </a:t>
            </a:r>
            <a:r>
              <a:rPr sz="1800" spc="-150" dirty="0">
                <a:solidFill>
                  <a:srgbClr val="434343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67879" y="498249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7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7154" y="457259"/>
            <a:ext cx="105500" cy="81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93597" y="888012"/>
            <a:ext cx="56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999999"/>
                </a:solidFill>
                <a:latin typeface="Calibri"/>
                <a:cs typeface="Calibri"/>
              </a:rPr>
              <a:t>JAVA</a:t>
            </a:r>
            <a:r>
              <a:rPr sz="1400" spc="-90" dirty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1400" spc="-114" dirty="0">
                <a:solidFill>
                  <a:srgbClr val="999999"/>
                </a:solidFill>
                <a:latin typeface="Calibri"/>
                <a:cs typeface="Calibri"/>
              </a:rPr>
              <a:t>JAR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04454" y="1898219"/>
            <a:ext cx="1141095" cy="1232535"/>
          </a:xfrm>
          <a:custGeom>
            <a:avLst/>
            <a:gdLst/>
            <a:ahLst/>
            <a:cxnLst/>
            <a:rect l="l" t="t" r="r" b="b"/>
            <a:pathLst>
              <a:path w="1141095" h="1232535">
                <a:moveTo>
                  <a:pt x="0" y="1232230"/>
                </a:moveTo>
                <a:lnTo>
                  <a:pt x="1140943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12784" y="1825259"/>
            <a:ext cx="100872" cy="103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4454" y="602501"/>
            <a:ext cx="1136650" cy="2528570"/>
          </a:xfrm>
          <a:custGeom>
            <a:avLst/>
            <a:gdLst/>
            <a:ahLst/>
            <a:cxnLst/>
            <a:rect l="l" t="t" r="r" b="b"/>
            <a:pathLst>
              <a:path w="1136650" h="2528570">
                <a:moveTo>
                  <a:pt x="0" y="2527948"/>
                </a:moveTo>
                <a:lnTo>
                  <a:pt x="113633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2567" y="514125"/>
            <a:ext cx="83193" cy="1108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04454" y="3130449"/>
            <a:ext cx="1106805" cy="1231265"/>
          </a:xfrm>
          <a:custGeom>
            <a:avLst/>
            <a:gdLst/>
            <a:ahLst/>
            <a:cxnLst/>
            <a:rect l="l" t="t" r="r" b="b"/>
            <a:pathLst>
              <a:path w="1106804" h="1231264">
                <a:moveTo>
                  <a:pt x="0" y="0"/>
                </a:moveTo>
                <a:lnTo>
                  <a:pt x="1106782" y="123110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8312" y="4330988"/>
            <a:ext cx="100246" cy="104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3826" y="1721028"/>
            <a:ext cx="360149" cy="38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676" y="3079817"/>
            <a:ext cx="360149" cy="38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83199" y="3156063"/>
            <a:ext cx="360149" cy="325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66900" y="555125"/>
            <a:ext cx="290599" cy="290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05895" y="1861313"/>
            <a:ext cx="290599" cy="2905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58412" y="3170712"/>
            <a:ext cx="290599" cy="2905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66900" y="4488650"/>
            <a:ext cx="290599" cy="2905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1343024" cy="144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8450" y="296462"/>
            <a:ext cx="18440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40" dirty="0">
                <a:solidFill>
                  <a:srgbClr val="000000"/>
                </a:solidFill>
                <a:latin typeface="Trebuchet MS"/>
                <a:cs typeface="Trebuchet MS"/>
              </a:rPr>
              <a:t>Features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2550" y="1133206"/>
            <a:ext cx="5699125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latin typeface="MS UI Gothic"/>
                <a:cs typeface="MS UI Gothic"/>
              </a:rPr>
              <a:t>★	</a:t>
            </a:r>
            <a:r>
              <a:rPr sz="1800" spc="25" dirty="0">
                <a:latin typeface="Trebuchet MS"/>
                <a:cs typeface="Trebuchet MS"/>
              </a:rPr>
              <a:t>Good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documentation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MS UI Gothic"/>
                <a:cs typeface="MS UI Gothic"/>
              </a:rPr>
              <a:t>★	</a:t>
            </a:r>
            <a:r>
              <a:rPr sz="1800" spc="55" dirty="0">
                <a:latin typeface="Trebuchet MS"/>
                <a:cs typeface="Trebuchet MS"/>
              </a:rPr>
              <a:t>Use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CSS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XPATH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selectors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MS UI Gothic"/>
                <a:cs typeface="MS UI Gothic"/>
              </a:rPr>
              <a:t>★	</a:t>
            </a:r>
            <a:r>
              <a:rPr sz="1800" spc="35" dirty="0">
                <a:latin typeface="Trebuchet MS"/>
                <a:cs typeface="Trebuchet MS"/>
              </a:rPr>
              <a:t>Test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runner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execute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sequentially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parallel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MS UI Gothic"/>
                <a:cs typeface="MS UI Gothic"/>
              </a:rPr>
              <a:t>★	</a:t>
            </a:r>
            <a:r>
              <a:rPr sz="1800" spc="35" dirty="0">
                <a:latin typeface="Trebuchet MS"/>
                <a:cs typeface="Trebuchet MS"/>
              </a:rPr>
              <a:t>Test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filtering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by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file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name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pattern,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folders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and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tags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MS UI Gothic"/>
                <a:cs typeface="MS UI Gothic"/>
              </a:rPr>
              <a:t>★	</a:t>
            </a:r>
            <a:r>
              <a:rPr sz="1800" spc="40" dirty="0">
                <a:latin typeface="Trebuchet MS"/>
                <a:cs typeface="Trebuchet MS"/>
              </a:rPr>
              <a:t>SauceLabs </a:t>
            </a:r>
            <a:r>
              <a:rPr sz="1800" spc="-45" dirty="0">
                <a:latin typeface="Trebuchet MS"/>
                <a:cs typeface="Trebuchet MS"/>
              </a:rPr>
              <a:t>+ </a:t>
            </a:r>
            <a:r>
              <a:rPr sz="1800" spc="30" dirty="0">
                <a:latin typeface="Trebuchet MS"/>
                <a:cs typeface="Trebuchet MS"/>
              </a:rPr>
              <a:t>BrowserStack</a:t>
            </a:r>
            <a:r>
              <a:rPr sz="1800" spc="-39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support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MS UI Gothic"/>
                <a:cs typeface="MS UI Gothic"/>
              </a:rPr>
              <a:t>★	</a:t>
            </a:r>
            <a:r>
              <a:rPr sz="1800" spc="-5" dirty="0">
                <a:latin typeface="Trebuchet MS"/>
                <a:cs typeface="Trebuchet MS"/>
              </a:rPr>
              <a:t>Built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JUnit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XML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reporting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MS UI Gothic"/>
                <a:cs typeface="MS UI Gothic"/>
              </a:rPr>
              <a:t>★	</a:t>
            </a:r>
            <a:r>
              <a:rPr sz="1800" spc="25" dirty="0">
                <a:latin typeface="Trebuchet MS"/>
                <a:cs typeface="Trebuchet MS"/>
              </a:rPr>
              <a:t>Extension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model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custom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commands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2975</Words>
  <Application>Microsoft Office PowerPoint</Application>
  <PresentationFormat>On-screen Show (16:9)</PresentationFormat>
  <Paragraphs>728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Join The Darkside</vt:lpstr>
      <vt:lpstr>Nightwatch.js</vt:lpstr>
      <vt:lpstr>Slide 3</vt:lpstr>
      <vt:lpstr>"End to End" testing</vt:lpstr>
      <vt:lpstr>Slide 5</vt:lpstr>
      <vt:lpstr>Slide 6</vt:lpstr>
      <vt:lpstr>Node.js module</vt:lpstr>
      <vt:lpstr>Selenium  WebDriver</vt:lpstr>
      <vt:lpstr>Features</vt:lpstr>
      <vt:lpstr>Slide 10</vt:lpstr>
      <vt:lpstr>~9,000 downloads per month</vt:lpstr>
      <vt:lpstr>27 contributors</vt:lpstr>
      <vt:lpstr>Slide 13</vt:lpstr>
      <vt:lpstr>Sample test: Login flow</vt:lpstr>
      <vt:lpstr>Slide 15</vt:lpstr>
      <vt:lpstr>Slide 16</vt:lpstr>
      <vt:lpstr>login.js</vt:lpstr>
      <vt:lpstr>login.js</vt:lpstr>
      <vt:lpstr>login.js</vt:lpstr>
      <vt:lpstr>login.js</vt:lpstr>
      <vt:lpstr>login.js</vt:lpstr>
      <vt:lpstr>login.js</vt:lpstr>
      <vt:lpstr>login.js</vt:lpstr>
      <vt:lpstr>login.js</vt:lpstr>
      <vt:lpstr>login.js</vt:lpstr>
      <vt:lpstr>login.js</vt:lpstr>
      <vt:lpstr>Slide 27</vt:lpstr>
      <vt:lpstr>Slide 28</vt:lpstr>
      <vt:lpstr>Slide 29</vt:lpstr>
      <vt:lpstr>Nightwatch.js</vt:lpstr>
      <vt:lpstr>Nightwatch.js</vt:lpstr>
      <vt:lpstr>Nightwatch.js</vt:lpstr>
      <vt:lpstr>Nightwatch.js</vt:lpstr>
      <vt:lpstr>Nightwatch.js</vt:lpstr>
      <vt:lpstr>port: 4444</vt:lpstr>
      <vt:lpstr>port: 4444</vt:lpstr>
      <vt:lpstr>port: 4444</vt:lpstr>
      <vt:lpstr>port: 4444</vt:lpstr>
      <vt:lpstr>&gt; nightwatch -c ./Nightwatch.js --env default</vt:lpstr>
      <vt:lpstr>Slide 40</vt:lpstr>
      <vt:lpstr>login.js</vt:lpstr>
      <vt:lpstr>login.js</vt:lpstr>
      <vt:lpstr>login.js</vt:lpstr>
      <vt:lpstr>login.js</vt:lpstr>
      <vt:lpstr>Y U HARDCODE  VALUES ???</vt:lpstr>
      <vt:lpstr>Data Driven Tests</vt:lpstr>
      <vt:lpstr>Slide 47</vt:lpstr>
      <vt:lpstr>data/dev.js</vt:lpstr>
      <vt:lpstr>Nightwatch.js</vt:lpstr>
      <vt:lpstr>Slide 50</vt:lpstr>
      <vt:lpstr>Slide 51</vt:lpstr>
      <vt:lpstr>Slide 52</vt:lpstr>
      <vt:lpstr>Slide 53</vt:lpstr>
      <vt:lpstr>login.js</vt:lpstr>
      <vt:lpstr>login.js</vt:lpstr>
      <vt:lpstr>Slide 56</vt:lpstr>
      <vt:lpstr>Terminology</vt:lpstr>
      <vt:lpstr>Assert vs. Verify</vt:lpstr>
      <vt:lpstr>Debugging tips</vt:lpstr>
      <vt:lpstr>Debugging tips</vt:lpstr>
      <vt:lpstr>Commands</vt:lpstr>
      <vt:lpstr>Assertions</vt:lpstr>
      <vt:lpstr>Using custom commands and assertions</vt:lpstr>
      <vt:lpstr>Using custom commands and assertions</vt:lpstr>
      <vt:lpstr>Using custom commands and assertions</vt:lpstr>
      <vt:lpstr>Extending Nightwatch: custom commands</vt:lpstr>
      <vt:lpstr>Extending Nightwatch: custom assertions</vt:lpstr>
      <vt:lpstr>Nightwatch.js</vt:lpstr>
      <vt:lpstr>more to explore</vt:lpstr>
      <vt:lpstr>Get started</vt:lpstr>
      <vt:lpstr>Slide 71</vt:lpstr>
      <vt:lpstr>Closing thoughts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The Darkside</dc:title>
  <cp:lastModifiedBy>Durga</cp:lastModifiedBy>
  <cp:revision>1</cp:revision>
  <dcterms:created xsi:type="dcterms:W3CDTF">2018-04-24T15:49:12Z</dcterms:created>
  <dcterms:modified xsi:type="dcterms:W3CDTF">2018-04-24T16:07:10Z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