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99" r:id="rId14"/>
    <p:sldId id="300" r:id="rId15"/>
    <p:sldId id="264" r:id="rId16"/>
    <p:sldId id="286" r:id="rId17"/>
    <p:sldId id="263" r:id="rId18"/>
    <p:sldId id="287" r:id="rId19"/>
    <p:sldId id="265" r:id="rId20"/>
    <p:sldId id="288" r:id="rId21"/>
    <p:sldId id="266" r:id="rId22"/>
    <p:sldId id="289" r:id="rId23"/>
    <p:sldId id="267" r:id="rId24"/>
    <p:sldId id="290" r:id="rId25"/>
    <p:sldId id="268" r:id="rId26"/>
    <p:sldId id="291" r:id="rId27"/>
    <p:sldId id="269" r:id="rId28"/>
    <p:sldId id="301" r:id="rId29"/>
    <p:sldId id="302" r:id="rId30"/>
    <p:sldId id="292" r:id="rId31"/>
    <p:sldId id="270" r:id="rId32"/>
    <p:sldId id="293" r:id="rId33"/>
    <p:sldId id="271" r:id="rId34"/>
    <p:sldId id="294" r:id="rId35"/>
    <p:sldId id="303" r:id="rId36"/>
    <p:sldId id="304" r:id="rId37"/>
    <p:sldId id="305" r:id="rId38"/>
    <p:sldId id="306" r:id="rId39"/>
    <p:sldId id="276" r:id="rId40"/>
    <p:sldId id="307" r:id="rId41"/>
    <p:sldId id="308" r:id="rId42"/>
    <p:sldId id="309" r:id="rId43"/>
    <p:sldId id="310" r:id="rId44"/>
    <p:sldId id="311" r:id="rId45"/>
    <p:sldId id="312" r:id="rId46"/>
    <p:sldId id="2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7" autoAdjust="0"/>
    <p:restoredTop sz="94660"/>
  </p:normalViewPr>
  <p:slideViewPr>
    <p:cSldViewPr snapToGrid="0">
      <p:cViewPr>
        <p:scale>
          <a:sx n="121" d="100"/>
          <a:sy n="121" d="100"/>
        </p:scale>
        <p:origin x="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2315301"/>
            <a:ext cx="4722759" cy="498257"/>
          </a:xfrm>
        </p:spPr>
        <p:txBody>
          <a:bodyPr>
            <a:noAutofit/>
          </a:bodyPr>
          <a:lstStyle/>
          <a:p>
            <a:r>
              <a:rPr lang="en-GB" sz="4000" dirty="0"/>
              <a:t>Program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81" y="335666"/>
            <a:ext cx="9144000" cy="6148116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525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13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84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E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3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74810"/>
              </p:ext>
            </p:extLst>
          </p:nvPr>
        </p:nvGraphicFramePr>
        <p:xfrm>
          <a:off x="8113689" y="298553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1204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99832"/>
              </p:ext>
            </p:extLst>
          </p:nvPr>
        </p:nvGraphicFramePr>
        <p:xfrm>
          <a:off x="8113688" y="428702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8" y="383724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F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cxnSpLocks/>
          </p:cNvCxnSpPr>
          <p:nvPr/>
        </p:nvCxnSpPr>
        <p:spPr>
          <a:xfrm flipV="1">
            <a:off x="5716071" y="3272947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14" idx="3"/>
          </p:cNvCxnSpPr>
          <p:nvPr/>
        </p:nvCxnSpPr>
        <p:spPr>
          <a:xfrm>
            <a:off x="5572258" y="5975799"/>
            <a:ext cx="2541430" cy="337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Till this point all the declarations are done. </a:t>
            </a:r>
          </a:p>
          <a:p>
            <a:pPr marL="0" indent="0">
              <a:buNone/>
            </a:pPr>
            <a:r>
              <a:rPr lang="en-GB" dirty="0"/>
              <a:t>From this point parse the code and generate intermediate code</a:t>
            </a:r>
          </a:p>
        </p:txBody>
      </p:sp>
    </p:spTree>
    <p:extLst>
      <p:ext uri="{BB962C8B-B14F-4D97-AF65-F5344CB8AC3E}">
        <p14:creationId xmlns:p14="http://schemas.microsoft.com/office/powerpoint/2010/main" val="2738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4FAF30-9851-E442-B0E9-6E237F1B5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6695"/>
              </p:ext>
            </p:extLst>
          </p:nvPr>
        </p:nvGraphicFramePr>
        <p:xfrm>
          <a:off x="3492190" y="447170"/>
          <a:ext cx="64100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047">
                  <a:extLst>
                    <a:ext uri="{9D8B030D-6E8A-4147-A177-3AD203B41FA5}">
                      <a16:colId xmlns:a16="http://schemas.microsoft.com/office/drawing/2014/main" val="1000539277"/>
                    </a:ext>
                  </a:extLst>
                </a:gridCol>
                <a:gridCol w="3205047">
                  <a:extLst>
                    <a:ext uri="{9D8B030D-6E8A-4147-A177-3AD203B41FA5}">
                      <a16:colId xmlns:a16="http://schemas.microsoft.com/office/drawing/2014/main" val="1225966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56871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2719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9510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75490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3007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00188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3424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5989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2047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10301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8700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67146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57528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18075"/>
                  </a:ext>
                </a:extLst>
              </a:tr>
              <a:tr h="250696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1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0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READ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622771EF-5D77-FC45-900A-E4FE00F35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127D01-FC08-0141-A9EE-DF023C9A5A1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121809-770F-AC43-BE35-01B2B4E7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46BDC14-740B-8A4C-979A-07B2DC9FAF2F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69473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81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2. READ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F953E808-C083-BF4C-829C-3E761BBB3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A2B2637-F93A-4343-9A0F-E28966882E99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27ED91-33F1-B947-8ACB-0A03CE31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FF486A-4873-BB40-A27D-671763FA2AE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01309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80598"/>
              </p:ext>
            </p:extLst>
          </p:nvPr>
        </p:nvGraphicFramePr>
        <p:xfrm>
          <a:off x="370625" y="706787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32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 CODES 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473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6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MOV A,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36446F04-464E-8841-BBFE-BEBA2062C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2558D92-E129-BA46-A3C9-B15E539F2C55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7845BE-57B1-964E-BF71-58E7E34A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69D00BB-A5D8-5444-A5FF-EEE41D6F85AA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43063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48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MOV B,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1FC37892-721D-CD46-A018-D82B561F6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516762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78C279B-3316-FF4E-A7F4-1E7446F65FCA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9230362-9552-474B-BF7C-5DC5D302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22B4FAF-2055-CB4A-A15D-AA0D17418158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96994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</a:t>
            </a:r>
          </a:p>
          <a:p>
            <a:pPr algn="l"/>
            <a:r>
              <a:rPr lang="en-GB" dirty="0"/>
              <a:t>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ENDIF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34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5. ADD CX, AX,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C154-1407-2B45-A06A-96FEAD6E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0AD68C2-85EE-EB4A-88D8-1C85105E3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35323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9B1AB62-4100-0442-A14E-41C0EFE85AC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0A56D1-1A77-3E44-BC34-83FAE843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45908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68117B29-3EF5-D149-A631-0BCA82A1EF32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7263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CONST F = 1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>
                <a:solidFill>
                  <a:srgbClr val="FF0000"/>
                </a:solidFill>
              </a:rPr>
              <a:t>MOV DX,E</a:t>
            </a:r>
          </a:p>
          <a:p>
            <a:pPr algn="l"/>
            <a:r>
              <a:rPr lang="en-GB" sz="1600" dirty="0"/>
              <a:t>MOV EX,F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GT DX THEN</a:t>
            </a:r>
          </a:p>
          <a:p>
            <a:pPr algn="l"/>
            <a:r>
              <a:rPr lang="en-GB" sz="1600" dirty="0"/>
              <a:t>	PRINT CX</a:t>
            </a:r>
          </a:p>
          <a:p>
            <a:pPr algn="l"/>
            <a:r>
              <a:rPr lang="en-GB" sz="1600" dirty="0"/>
              <a:t>	SUB CX,CX,EX</a:t>
            </a:r>
          </a:p>
          <a:p>
            <a:pPr algn="l"/>
            <a:r>
              <a:rPr lang="en-GB" sz="1600" dirty="0"/>
              <a:t>                           JUMP 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2122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MOV DX, 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FB59-DCE6-894A-87D4-D36D7F7D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9D12CA28-3584-D944-8791-84A3C81F1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1836C95-6C1A-8447-AA96-92657CE2C0EF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9690192-8988-1A47-8350-A87A4A53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B265675-DD53-7A49-AF67-A0F273D0BF8B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71499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CONST F = 1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DX,E</a:t>
            </a:r>
          </a:p>
          <a:p>
            <a:pPr algn="l"/>
            <a:r>
              <a:rPr lang="en-GB" sz="1600" dirty="0">
                <a:solidFill>
                  <a:srgbClr val="FF0000"/>
                </a:solidFill>
              </a:rPr>
              <a:t>MOV EX,F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GT DX THEN</a:t>
            </a:r>
          </a:p>
          <a:p>
            <a:pPr algn="l"/>
            <a:r>
              <a:rPr lang="en-GB" sz="1600" dirty="0"/>
              <a:t>	PRINT CX</a:t>
            </a:r>
          </a:p>
          <a:p>
            <a:pPr algn="l"/>
            <a:r>
              <a:rPr lang="en-GB" sz="1600" dirty="0"/>
              <a:t>	SUB CX,CX,EX</a:t>
            </a:r>
          </a:p>
          <a:p>
            <a:pPr algn="l"/>
            <a:r>
              <a:rPr lang="en-GB" sz="1600" dirty="0"/>
              <a:t>                           JUMP 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ENDIF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7045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91120"/>
              </p:ext>
            </p:extLst>
          </p:nvPr>
        </p:nvGraphicFramePr>
        <p:xfrm>
          <a:off x="242551" y="1633472"/>
          <a:ext cx="7313768" cy="3010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827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MOV EX, 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880E-E3BE-A54A-8A53-D8CC37A2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274A3EA-7DDB-F146-9E4D-D32E79C52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79DDD3DE-7602-0848-8C0E-C06A492B6ACF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EF1049-DE6A-8348-BF4B-AD700E42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B629636-1AC5-0148-88A9-F96E1E3CCAC2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9162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550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B</a:t>
            </a:r>
          </a:p>
        </p:txBody>
      </p:sp>
    </p:spTree>
    <p:extLst>
      <p:ext uri="{BB962C8B-B14F-4D97-AF65-F5344CB8AC3E}">
        <p14:creationId xmlns:p14="http://schemas.microsoft.com/office/powerpoint/2010/main" val="49858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493397"/>
          </a:xfrm>
        </p:spPr>
        <p:txBody>
          <a:bodyPr>
            <a:noAutofit/>
          </a:bodyPr>
          <a:lstStyle/>
          <a:p>
            <a:pPr algn="l"/>
            <a:r>
              <a:rPr lang="en-GB" sz="1400" dirty="0"/>
              <a:t>DATA B</a:t>
            </a:r>
          </a:p>
          <a:p>
            <a:pPr algn="l"/>
            <a:r>
              <a:rPr lang="en-GB" sz="1400" dirty="0"/>
              <a:t>DATA A</a:t>
            </a:r>
          </a:p>
          <a:p>
            <a:pPr algn="l"/>
            <a:r>
              <a:rPr lang="en-GB" sz="1400" dirty="0"/>
              <a:t>DATA C[4]</a:t>
            </a:r>
          </a:p>
          <a:p>
            <a:pPr algn="l"/>
            <a:r>
              <a:rPr lang="en-GB" sz="1400" dirty="0"/>
              <a:t>DATA D</a:t>
            </a:r>
          </a:p>
          <a:p>
            <a:pPr algn="l"/>
            <a:r>
              <a:rPr lang="en-GB" sz="1400" dirty="0"/>
              <a:t>CONST E = 0</a:t>
            </a:r>
          </a:p>
          <a:p>
            <a:pPr algn="l"/>
            <a:r>
              <a:rPr lang="en-GB" sz="1400" dirty="0"/>
              <a:t>CONST F = 1</a:t>
            </a:r>
          </a:p>
          <a:p>
            <a:pPr algn="l"/>
            <a:r>
              <a:rPr lang="en-GB" sz="1400" dirty="0"/>
              <a:t>START:</a:t>
            </a:r>
          </a:p>
          <a:p>
            <a:pPr algn="l"/>
            <a:r>
              <a:rPr lang="en-GB" sz="1400" dirty="0"/>
              <a:t>READ AX</a:t>
            </a:r>
          </a:p>
          <a:p>
            <a:pPr algn="l"/>
            <a:r>
              <a:rPr lang="en-GB" sz="1400" dirty="0"/>
              <a:t>READ BXMOV A, AX</a:t>
            </a:r>
          </a:p>
          <a:p>
            <a:pPr algn="l"/>
            <a:r>
              <a:rPr lang="en-GB" sz="1400" dirty="0"/>
              <a:t>MOV B, BX</a:t>
            </a:r>
          </a:p>
          <a:p>
            <a:pPr algn="l"/>
            <a:r>
              <a:rPr lang="en-GB" sz="1400" dirty="0"/>
              <a:t>ADD CX, AX, BX</a:t>
            </a:r>
          </a:p>
          <a:p>
            <a:pPr algn="l"/>
            <a:r>
              <a:rPr lang="en-GB" sz="1400" dirty="0"/>
              <a:t>MOV DX,E</a:t>
            </a:r>
          </a:p>
          <a:p>
            <a:pPr algn="l"/>
            <a:r>
              <a:rPr lang="en-GB" sz="1400" dirty="0"/>
              <a:t>MOV EX,F</a:t>
            </a:r>
          </a:p>
          <a:p>
            <a:pPr algn="l"/>
            <a:r>
              <a:rPr lang="en-GB" sz="1400" dirty="0">
                <a:solidFill>
                  <a:srgbClr val="FF0000"/>
                </a:solidFill>
              </a:rPr>
              <a:t>X:</a:t>
            </a:r>
          </a:p>
          <a:p>
            <a:pPr algn="l"/>
            <a:r>
              <a:rPr lang="en-GB" sz="1400" dirty="0"/>
              <a:t>IF CX GT DX THEN</a:t>
            </a:r>
          </a:p>
          <a:p>
            <a:pPr algn="l"/>
            <a:r>
              <a:rPr lang="en-GB" sz="1400" dirty="0"/>
              <a:t>	PRINT CX</a:t>
            </a:r>
          </a:p>
          <a:p>
            <a:pPr algn="l"/>
            <a:r>
              <a:rPr lang="en-GB" sz="1400" dirty="0"/>
              <a:t>	SUB CX,CX,EX</a:t>
            </a:r>
          </a:p>
          <a:p>
            <a:pPr algn="l"/>
            <a:r>
              <a:rPr lang="en-GB" sz="1400" dirty="0"/>
              <a:t>                           JUMP X</a:t>
            </a:r>
          </a:p>
          <a:p>
            <a:pPr algn="l"/>
            <a:r>
              <a:rPr lang="en-GB" sz="1400" dirty="0"/>
              <a:t>ELSE</a:t>
            </a:r>
          </a:p>
          <a:p>
            <a:pPr algn="l"/>
            <a:r>
              <a:rPr lang="en-GB" sz="1400" dirty="0"/>
              <a:t>	MOV C[0], CX</a:t>
            </a:r>
          </a:p>
          <a:p>
            <a:pPr algn="l"/>
            <a:r>
              <a:rPr lang="en-GB" sz="1400" dirty="0"/>
              <a:t>ENDIF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798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15213"/>
              </p:ext>
            </p:extLst>
          </p:nvPr>
        </p:nvGraphicFramePr>
        <p:xfrm>
          <a:off x="242551" y="1633472"/>
          <a:ext cx="7313768" cy="3010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0873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28830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Label: 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0AFA-5E68-1840-AC60-A0827ED8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27803E2C-0239-5B46-898E-AD638DD56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C7ACF50-D5B3-D941-AA83-7ABCCE99DF06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F671BD8-7CD2-B141-AFFC-8B760B63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8458ED6-13D3-9542-900E-3A6BC980FE5E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47018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397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4973"/>
              </p:ext>
            </p:extLst>
          </p:nvPr>
        </p:nvGraphicFramePr>
        <p:xfrm>
          <a:off x="242551" y="1633472"/>
          <a:ext cx="4535514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1685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8 IF CX GT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81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4277" y="5262739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in instruction number 8 we have to fill the last parameter so we are pushing it into stack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2A5DA2-04EB-4E45-B235-67450F62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9" y="3637424"/>
            <a:ext cx="3372461" cy="3099041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C6ED658-8542-934A-B93A-78BF5CD9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BFC07111-C0C7-B846-B51D-8046AE585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8A9140E-68E2-2F4A-A882-7D95BF578258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F5B36AE-CCFE-2249-BD6C-975F5D22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68FA27A-FA62-AB4A-9121-6B11838E660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4260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665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1140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311815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9 PRINT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4331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B8A046B-09E0-0847-B61D-002A7A1D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00235"/>
              </p:ext>
            </p:extLst>
          </p:nvPr>
        </p:nvGraphicFramePr>
        <p:xfrm>
          <a:off x="242551" y="1633472"/>
          <a:ext cx="4535514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53F0DF40-B37F-FA43-A20D-A3D75ECB0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AA6E247-BC03-D644-AB83-64C0BBA2FD18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1A8A04-8C01-9F42-AF4E-392785CD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3DAA6E6-BD7E-3247-985E-B5BE7D780501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451387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0380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203915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10 SUB CX,CX,EX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2183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B8A046B-09E0-0847-B61D-002A7A1D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43448"/>
              </p:ext>
            </p:extLst>
          </p:nvPr>
        </p:nvGraphicFramePr>
        <p:xfrm>
          <a:off x="242551" y="1633472"/>
          <a:ext cx="4535514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007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6D57251-D3CD-8442-AC67-0C4255747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2167C29-439A-0E46-9D4D-0AF107C529E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8A2251B-CF70-B241-AA50-D889910F0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7F823A8-F4ED-5E48-8453-EB7461DCB4ED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95748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</a:t>
            </a:r>
            <a:r>
              <a:rPr lang="en-GB" sz="1200" dirty="0">
                <a:solidFill>
                  <a:srgbClr val="FF0000"/>
                </a:solidFill>
              </a:rPr>
              <a:t>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382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8885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11. JMP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013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if end we will keep a block named </a:t>
            </a:r>
            <a:r>
              <a:rPr lang="en-GB" dirty="0" err="1"/>
              <a:t>ifend</a:t>
            </a:r>
            <a:r>
              <a:rPr lang="en-GB" dirty="0"/>
              <a:t> and its address.</a:t>
            </a:r>
          </a:p>
          <a:p>
            <a:r>
              <a:rPr lang="en-GB" dirty="0"/>
              <a:t>In the next step we will fill the * places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68203"/>
              </p:ext>
            </p:extLst>
          </p:nvPr>
        </p:nvGraphicFramePr>
        <p:xfrm>
          <a:off x="242551" y="1633472"/>
          <a:ext cx="4535514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31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3A1BA9EB-8D4B-5640-911C-59C952BCB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D866DEE-E778-1541-A31B-22D79DF0B04B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D35C22-13DA-8448-B7B5-B49F5E8A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2596F2D-2F37-6544-99A3-BCE6564148C3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81911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777738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3651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07330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12. ELSE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3123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else, we can pop the stack to know nearest if and mark the * as (ELSE+1)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62533"/>
              </p:ext>
            </p:extLst>
          </p:nvPr>
        </p:nvGraphicFramePr>
        <p:xfrm>
          <a:off x="242551" y="1633472"/>
          <a:ext cx="4535514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317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56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7F61FA5A-A256-2547-B16D-D40EE03ED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54782B4-4883-3041-82B3-99E5EE717F94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95C3151-535E-F24E-9627-E6A92A81A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23A07AA-B76F-8E45-AC69-F75C4B899CE6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639027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solidFill>
                  <a:srgbClr val="FF0000"/>
                </a:solidFill>
              </a:rPr>
              <a:t>MOV C[0], CX</a:t>
            </a:r>
          </a:p>
          <a:p>
            <a:pPr algn="l"/>
            <a:r>
              <a:rPr lang="en-GB" sz="1200" dirty="0"/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4477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989" y="161232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13. MOV C[0],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68143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67702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4059"/>
              </p:ext>
            </p:extLst>
          </p:nvPr>
        </p:nvGraphicFramePr>
        <p:xfrm>
          <a:off x="242551" y="1103147"/>
          <a:ext cx="4535514" cy="55512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007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317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56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810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FA6E5D44-715B-4C49-92B6-AB284CE8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0DB0659-537F-6B4F-B8C0-275F17DC7E0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91A8B32-69E4-294D-A78B-485E2960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66D3A221-B88C-D44D-9363-215EB72A119F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325824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CONST F = 1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DX,E</a:t>
            </a:r>
          </a:p>
          <a:p>
            <a:pPr algn="l"/>
            <a:r>
              <a:rPr lang="en-GB" sz="1200" dirty="0"/>
              <a:t>MOV EX,F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GT DX THEN</a:t>
            </a:r>
          </a:p>
          <a:p>
            <a:pPr algn="l"/>
            <a:r>
              <a:rPr lang="en-GB" sz="1200" dirty="0"/>
              <a:t>	PRINT CX</a:t>
            </a:r>
          </a:p>
          <a:p>
            <a:pPr algn="l"/>
            <a:r>
              <a:rPr lang="en-GB" sz="1200" dirty="0"/>
              <a:t>	SUB CX,CX,EX</a:t>
            </a:r>
          </a:p>
          <a:p>
            <a:pPr algn="l"/>
            <a:r>
              <a:rPr lang="en-GB" sz="1200" dirty="0"/>
              <a:t>                           JUMP 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>
                <a:solidFill>
                  <a:srgbClr val="FF0000"/>
                </a:solidFill>
              </a:rPr>
              <a:t>ENDIF</a:t>
            </a:r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987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962" y="176013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14. ENDIF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68143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3606"/>
              </p:ext>
            </p:extLst>
          </p:nvPr>
        </p:nvGraphicFramePr>
        <p:xfrm>
          <a:off x="5267458" y="2210038"/>
          <a:ext cx="81724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1D31D4-90D5-D944-B2A3-4B234CC3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99028"/>
              </p:ext>
            </p:extLst>
          </p:nvPr>
        </p:nvGraphicFramePr>
        <p:xfrm>
          <a:off x="242551" y="1103147"/>
          <a:ext cx="4535514" cy="5760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8267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3131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876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10072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317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565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81070"/>
                  </a:ext>
                </a:extLst>
              </a:tr>
              <a:tr h="364906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00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EB82B2-3E09-1241-9440-DEEFF9AE7F09}"/>
              </a:ext>
            </a:extLst>
          </p:cNvPr>
          <p:cNvSpPr txBox="1"/>
          <p:nvPr/>
        </p:nvSpPr>
        <p:spPr>
          <a:xfrm>
            <a:off x="5044967" y="3888828"/>
            <a:ext cx="297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endif</a:t>
            </a:r>
            <a:r>
              <a:rPr lang="en-US" dirty="0"/>
              <a:t> is reached, Pop the stack which will have the latest else address.</a:t>
            </a:r>
          </a:p>
          <a:p>
            <a:r>
              <a:rPr lang="en-US" dirty="0"/>
              <a:t>Write 14 at 12 address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1754CB-0E0C-5749-9587-30035ABE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7A7F164E-A5C0-894C-8155-68103A49B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8886"/>
              </p:ext>
            </p:extLst>
          </p:nvPr>
        </p:nvGraphicFramePr>
        <p:xfrm>
          <a:off x="8113689" y="2975020"/>
          <a:ext cx="3684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5134F5-2604-4D43-8FF6-9C32ECA54C9C}"/>
              </a:ext>
            </a:extLst>
          </p:cNvPr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6014482-1DC3-DD48-B38C-D1E2DCF9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334"/>
              </p:ext>
            </p:extLst>
          </p:nvPr>
        </p:nvGraphicFramePr>
        <p:xfrm>
          <a:off x="8113688" y="4276517"/>
          <a:ext cx="38879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0925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0214618-15FB-3E48-99E3-F78B69DE4CE3}"/>
              </a:ext>
            </a:extLst>
          </p:cNvPr>
          <p:cNvSpPr/>
          <p:nvPr/>
        </p:nvSpPr>
        <p:spPr>
          <a:xfrm>
            <a:off x="8113688" y="382673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981561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ENDS HERE</a:t>
            </a:r>
          </a:p>
        </p:txBody>
      </p:sp>
    </p:spTree>
    <p:extLst>
      <p:ext uri="{BB962C8B-B14F-4D97-AF65-F5344CB8AC3E}">
        <p14:creationId xmlns:p14="http://schemas.microsoft.com/office/powerpoint/2010/main" val="37151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9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C[4]</a:t>
            </a:r>
          </a:p>
          <a:p>
            <a:pPr algn="l"/>
            <a:r>
              <a:rPr lang="en-GB" dirty="0"/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C[4]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48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DATA B</a:t>
            </a:r>
          </a:p>
          <a:p>
            <a:pPr algn="l"/>
            <a:r>
              <a:rPr lang="en-GB" dirty="0"/>
              <a:t>DATA A</a:t>
            </a:r>
          </a:p>
          <a:p>
            <a:pPr algn="l"/>
            <a:r>
              <a:rPr lang="en-GB" dirty="0"/>
              <a:t>DATA C[4]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DATA D</a:t>
            </a:r>
          </a:p>
          <a:p>
            <a:pPr algn="l"/>
            <a:r>
              <a:rPr lang="en-GB" dirty="0"/>
              <a:t>CONST E = 0</a:t>
            </a:r>
          </a:p>
          <a:p>
            <a:pPr algn="l"/>
            <a:r>
              <a:rPr lang="en-GB" dirty="0"/>
              <a:t>CONST F = 1</a:t>
            </a:r>
          </a:p>
          <a:p>
            <a:pPr algn="l"/>
            <a:r>
              <a:rPr lang="en-GB" dirty="0"/>
              <a:t>START:</a:t>
            </a:r>
          </a:p>
          <a:p>
            <a:pPr algn="l"/>
            <a:r>
              <a:rPr lang="en-GB" dirty="0"/>
              <a:t>READ AX</a:t>
            </a:r>
          </a:p>
          <a:p>
            <a:pPr algn="l"/>
            <a:r>
              <a:rPr lang="en-GB" dirty="0"/>
              <a:t>READ BXMOV A, AX</a:t>
            </a:r>
          </a:p>
          <a:p>
            <a:pPr algn="l"/>
            <a:r>
              <a:rPr lang="en-GB" dirty="0"/>
              <a:t>MOV B, BX</a:t>
            </a:r>
          </a:p>
          <a:p>
            <a:pPr algn="l"/>
            <a:r>
              <a:rPr lang="en-GB" dirty="0"/>
              <a:t>ADD CX, AX, BX</a:t>
            </a:r>
          </a:p>
          <a:p>
            <a:pPr algn="l"/>
            <a:r>
              <a:rPr lang="en-GB" dirty="0"/>
              <a:t>MOV DX,E</a:t>
            </a:r>
          </a:p>
          <a:p>
            <a:pPr algn="l"/>
            <a:r>
              <a:rPr lang="en-GB" dirty="0"/>
              <a:t>MOV EX,F</a:t>
            </a:r>
          </a:p>
          <a:p>
            <a:pPr algn="l"/>
            <a:r>
              <a:rPr lang="en-GB" dirty="0"/>
              <a:t>X:</a:t>
            </a:r>
          </a:p>
          <a:p>
            <a:pPr algn="l"/>
            <a:r>
              <a:rPr lang="en-GB" dirty="0"/>
              <a:t>IF CX GT DX THEN</a:t>
            </a:r>
          </a:p>
          <a:p>
            <a:pPr algn="l"/>
            <a:r>
              <a:rPr lang="en-GB" dirty="0"/>
              <a:t>	PRINT CX</a:t>
            </a:r>
          </a:p>
          <a:p>
            <a:pPr algn="l"/>
            <a:r>
              <a:rPr lang="en-GB" dirty="0"/>
              <a:t>	SUB CX,CX,EX</a:t>
            </a:r>
          </a:p>
          <a:p>
            <a:pPr algn="l"/>
            <a:r>
              <a:rPr lang="en-GB" dirty="0"/>
              <a:t>                           JUMP X</a:t>
            </a:r>
          </a:p>
          <a:p>
            <a:pPr algn="l"/>
            <a:r>
              <a:rPr lang="en-GB" dirty="0"/>
              <a:t>ELSE</a:t>
            </a:r>
          </a:p>
          <a:p>
            <a:pPr algn="l"/>
            <a:r>
              <a:rPr lang="en-GB" dirty="0"/>
              <a:t>	MOV C[0], CX</a:t>
            </a:r>
          </a:p>
          <a:p>
            <a:pPr algn="l"/>
            <a:r>
              <a:rPr lang="en-GB" dirty="0"/>
              <a:t>END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4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3280</Words>
  <Application>Microsoft Macintosh PowerPoint</Application>
  <PresentationFormat>Widescreen</PresentationFormat>
  <Paragraphs>2109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Program to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Abhijith Ravuri</cp:lastModifiedBy>
  <cp:revision>28</cp:revision>
  <dcterms:created xsi:type="dcterms:W3CDTF">2014-06-15T07:23:13Z</dcterms:created>
  <dcterms:modified xsi:type="dcterms:W3CDTF">2018-05-26T05:29:46Z</dcterms:modified>
</cp:coreProperties>
</file>