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9C36-16FF-4FB0-B820-E3291391F0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678F95-ACF5-448F-854F-1212F714A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17E46A-A5F0-47C9-A3E3-F4BAF6117CCA}"/>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5" name="Footer Placeholder 4">
            <a:extLst>
              <a:ext uri="{FF2B5EF4-FFF2-40B4-BE49-F238E27FC236}">
                <a16:creationId xmlns:a16="http://schemas.microsoft.com/office/drawing/2014/main" id="{EA43844B-3E40-4D81-833E-7B373F0CC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98136-E8C7-443D-83C8-9490F6675553}"/>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249694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96B3-2D21-42F5-ADC5-F1EB5804BB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BA5616-9343-453B-B731-480D58B56C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3B55C-FD0B-4E28-A734-6A08A2971AC1}"/>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5" name="Footer Placeholder 4">
            <a:extLst>
              <a:ext uri="{FF2B5EF4-FFF2-40B4-BE49-F238E27FC236}">
                <a16:creationId xmlns:a16="http://schemas.microsoft.com/office/drawing/2014/main" id="{6A9CAF25-BF70-4854-BC1C-9846C52B7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BA778A-6BEB-442A-84B7-96B54E46ACE6}"/>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54070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DAED5-97D6-4995-B0FD-16FCE2CB23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2E2515-7CC8-40B5-88D1-4FBCF5C3D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33A4FE-F298-477C-BF3C-4B80DA7F10A7}"/>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5" name="Footer Placeholder 4">
            <a:extLst>
              <a:ext uri="{FF2B5EF4-FFF2-40B4-BE49-F238E27FC236}">
                <a16:creationId xmlns:a16="http://schemas.microsoft.com/office/drawing/2014/main" id="{C3D4C946-F386-4702-B9CE-0B6BEFD3A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A6629-1606-42C6-860B-D9E15E60FDAD}"/>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342212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6C2F-C695-4C0F-9BAB-D9CAA44D1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4C3070-D0F1-4CFA-8898-5806ADBD9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58E66-3A7C-41E9-A0C6-D62CB13A8881}"/>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5" name="Footer Placeholder 4">
            <a:extLst>
              <a:ext uri="{FF2B5EF4-FFF2-40B4-BE49-F238E27FC236}">
                <a16:creationId xmlns:a16="http://schemas.microsoft.com/office/drawing/2014/main" id="{B79DDBD7-CE55-4A5C-8F24-5AEF2901C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1DA75-3ED8-4C66-90CC-721D33245144}"/>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394070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8952-6962-44A1-8851-2E27C1B5C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D93963-5FF4-4D3C-BBB4-64A5CA3C0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5F41E-F060-4592-A5F1-5DA59F694A6A}"/>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5" name="Footer Placeholder 4">
            <a:extLst>
              <a:ext uri="{FF2B5EF4-FFF2-40B4-BE49-F238E27FC236}">
                <a16:creationId xmlns:a16="http://schemas.microsoft.com/office/drawing/2014/main" id="{24D600DC-56AE-4FD9-A327-7BBE8837F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7BFED8-0C1D-41F2-A6D2-D43FE0E2C591}"/>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351790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E68-902E-405D-BC53-38E72E1AB1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E6FE51-36C0-4FB9-81EA-8359CB14A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A84455-D5F6-4BF2-8B11-DB7A61897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EA6FF4-FBE8-4101-A1D0-6D106D2D982A}"/>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6" name="Footer Placeholder 5">
            <a:extLst>
              <a:ext uri="{FF2B5EF4-FFF2-40B4-BE49-F238E27FC236}">
                <a16:creationId xmlns:a16="http://schemas.microsoft.com/office/drawing/2014/main" id="{436980BC-1659-4C94-877E-0318FE33DC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77439-C728-44E4-A04C-D9E30D0559BE}"/>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303290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0E9B-EE71-4C8B-BFC7-C737AFFFAB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172D2B-0B52-4CD5-8C0C-E252911C5C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2939A-68D4-4812-AA50-44BB5C8FC8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DED53A-3DF5-4345-8ED9-B9495C42C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92B5E-AC90-41C1-A4C9-A01C2ECB0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06050C-E4B3-4990-8DE4-31B218342615}"/>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8" name="Footer Placeholder 7">
            <a:extLst>
              <a:ext uri="{FF2B5EF4-FFF2-40B4-BE49-F238E27FC236}">
                <a16:creationId xmlns:a16="http://schemas.microsoft.com/office/drawing/2014/main" id="{FCCECBBC-4C3C-497A-A374-32D70E5EA7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E74BA5-C9FA-4660-8979-F832577A5279}"/>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10267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999A-789C-4423-A618-2E7E57E849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13FCA3-0D2E-4BFA-AD3E-12B0A963E5F6}"/>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4" name="Footer Placeholder 3">
            <a:extLst>
              <a:ext uri="{FF2B5EF4-FFF2-40B4-BE49-F238E27FC236}">
                <a16:creationId xmlns:a16="http://schemas.microsoft.com/office/drawing/2014/main" id="{3DB96868-97E2-4F74-AF18-DA60BF0F62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2E6CD6-9D0B-4598-A358-49144E3E2241}"/>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201147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52617-A96E-41B6-BB3C-5380A5DE23A3}"/>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3" name="Footer Placeholder 2">
            <a:extLst>
              <a:ext uri="{FF2B5EF4-FFF2-40B4-BE49-F238E27FC236}">
                <a16:creationId xmlns:a16="http://schemas.microsoft.com/office/drawing/2014/main" id="{E7A4E27F-5651-4014-BA8F-4B19F4404B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AADD8F-D2C3-46AB-BE39-09319FA8DC47}"/>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104354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AF79-5C87-4743-B93D-FDA095794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A540CF-D574-461F-9CA5-93DEE23ED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F4E740-3926-4C33-8602-884305CC8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58D82-F8CD-4972-97DB-C8350A1036BB}"/>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6" name="Footer Placeholder 5">
            <a:extLst>
              <a:ext uri="{FF2B5EF4-FFF2-40B4-BE49-F238E27FC236}">
                <a16:creationId xmlns:a16="http://schemas.microsoft.com/office/drawing/2014/main" id="{C1301F05-8E40-4B7A-A7E0-6C5ED5343F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681E6-4BF7-4FD2-993F-FF859DF41C27}"/>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263389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A331-68C9-4944-9628-1EB462FEA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0DA12D-4A53-47A0-B95B-5700E96CE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5D8D2D-BE4B-4499-AC50-C2B1D1F76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F008D-23A5-42D1-B3D3-6A1B98EEC37E}"/>
              </a:ext>
            </a:extLst>
          </p:cNvPr>
          <p:cNvSpPr>
            <a:spLocks noGrp="1"/>
          </p:cNvSpPr>
          <p:nvPr>
            <p:ph type="dt" sz="half" idx="10"/>
          </p:nvPr>
        </p:nvSpPr>
        <p:spPr/>
        <p:txBody>
          <a:bodyPr/>
          <a:lstStyle/>
          <a:p>
            <a:fld id="{53F14568-09AB-44D7-9BDC-8377E32178D7}" type="datetimeFigureOut">
              <a:rPr lang="en-IN" smtClean="0"/>
              <a:t>11-11-2021</a:t>
            </a:fld>
            <a:endParaRPr lang="en-IN"/>
          </a:p>
        </p:txBody>
      </p:sp>
      <p:sp>
        <p:nvSpPr>
          <p:cNvPr id="6" name="Footer Placeholder 5">
            <a:extLst>
              <a:ext uri="{FF2B5EF4-FFF2-40B4-BE49-F238E27FC236}">
                <a16:creationId xmlns:a16="http://schemas.microsoft.com/office/drawing/2014/main" id="{8E1A06D5-9768-4502-8C4E-C5DD403A70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46A6B-62B7-40B7-B71F-BE9611EAA7D5}"/>
              </a:ext>
            </a:extLst>
          </p:cNvPr>
          <p:cNvSpPr>
            <a:spLocks noGrp="1"/>
          </p:cNvSpPr>
          <p:nvPr>
            <p:ph type="sldNum" sz="quarter" idx="12"/>
          </p:nvPr>
        </p:nvSpPr>
        <p:spPr/>
        <p:txBody>
          <a:bodyPr/>
          <a:lstStyle/>
          <a:p>
            <a:fld id="{58B71C90-B879-4A5C-9C68-90AA1C651B08}" type="slidenum">
              <a:rPr lang="en-IN" smtClean="0"/>
              <a:t>‹#›</a:t>
            </a:fld>
            <a:endParaRPr lang="en-IN"/>
          </a:p>
        </p:txBody>
      </p:sp>
    </p:spTree>
    <p:extLst>
      <p:ext uri="{BB962C8B-B14F-4D97-AF65-F5344CB8AC3E}">
        <p14:creationId xmlns:p14="http://schemas.microsoft.com/office/powerpoint/2010/main" val="131341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71FDA7-DB89-4B9C-AE53-5C7ADD776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9686F-2181-455D-933C-69A84DB28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942E0-6BE0-4E85-B14A-322BBF3E04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14568-09AB-44D7-9BDC-8377E32178D7}" type="datetimeFigureOut">
              <a:rPr lang="en-IN" smtClean="0"/>
              <a:t>11-11-2021</a:t>
            </a:fld>
            <a:endParaRPr lang="en-IN"/>
          </a:p>
        </p:txBody>
      </p:sp>
      <p:sp>
        <p:nvSpPr>
          <p:cNvPr id="5" name="Footer Placeholder 4">
            <a:extLst>
              <a:ext uri="{FF2B5EF4-FFF2-40B4-BE49-F238E27FC236}">
                <a16:creationId xmlns:a16="http://schemas.microsoft.com/office/drawing/2014/main" id="{F2E47D19-0A02-452A-8AD1-FD18D1734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11E8BE-CFB1-4631-AA41-E77B96823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1C90-B879-4A5C-9C68-90AA1C651B08}" type="slidenum">
              <a:rPr lang="en-IN" smtClean="0"/>
              <a:t>‹#›</a:t>
            </a:fld>
            <a:endParaRPr lang="en-IN"/>
          </a:p>
        </p:txBody>
      </p:sp>
    </p:spTree>
    <p:extLst>
      <p:ext uri="{BB962C8B-B14F-4D97-AF65-F5344CB8AC3E}">
        <p14:creationId xmlns:p14="http://schemas.microsoft.com/office/powerpoint/2010/main" val="189728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pngall.com/smile-png/download/25115"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peca06.deviantart.com/art/Cute-Thank-You-Card-288042283"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ommons.wikimedia.org/wiki/File:Polling_officials_checking_the_Electronic_Voting_Machine_(EVM)_and_other_necessary_inputs_required_for_the_Gujarat_Assembly_Election,_at_the_distribution_centre,_in_Gandhinagar,_Gujarat_on_December_13,_2017.jpg" TargetMode="External"/><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theconversation.com/nigerians-defy-violence-and-bad-technology-in-chaotic-election-39477"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643DC2-3018-4141-A9A9-F27856AB194E}"/>
              </a:ext>
            </a:extLst>
          </p:cNvPr>
          <p:cNvPicPr>
            <a:picLocks noChangeAspect="1"/>
          </p:cNvPicPr>
          <p:nvPr/>
        </p:nvPicPr>
        <p:blipFill>
          <a:blip r:embed="rId2"/>
          <a:stretch>
            <a:fillRect/>
          </a:stretch>
        </p:blipFill>
        <p:spPr>
          <a:xfrm>
            <a:off x="612559" y="585927"/>
            <a:ext cx="9809825" cy="5521910"/>
          </a:xfrm>
          <a:prstGeom prst="rect">
            <a:avLst/>
          </a:prstGeom>
        </p:spPr>
      </p:pic>
      <p:pic>
        <p:nvPicPr>
          <p:cNvPr id="4" name="Picture 3">
            <a:extLst>
              <a:ext uri="{FF2B5EF4-FFF2-40B4-BE49-F238E27FC236}">
                <a16:creationId xmlns:a16="http://schemas.microsoft.com/office/drawing/2014/main" id="{156B1794-6371-48A1-B084-35F7313EF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097" y="750163"/>
            <a:ext cx="1766656" cy="954350"/>
          </a:xfrm>
          <a:prstGeom prst="rect">
            <a:avLst/>
          </a:prstGeom>
        </p:spPr>
      </p:pic>
    </p:spTree>
    <p:extLst>
      <p:ext uri="{BB962C8B-B14F-4D97-AF65-F5344CB8AC3E}">
        <p14:creationId xmlns:p14="http://schemas.microsoft.com/office/powerpoint/2010/main" val="80436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074E45-7FD3-4EE7-BA99-050098629766}"/>
              </a:ext>
            </a:extLst>
          </p:cNvPr>
          <p:cNvSpPr/>
          <p:nvPr/>
        </p:nvSpPr>
        <p:spPr>
          <a:xfrm>
            <a:off x="6003634" y="2967335"/>
            <a:ext cx="2073566"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0A3FB20-6C05-4C5F-920B-9D492E517E77}"/>
              </a:ext>
            </a:extLst>
          </p:cNvPr>
          <p:cNvSpPr/>
          <p:nvPr/>
        </p:nvSpPr>
        <p:spPr>
          <a:xfrm>
            <a:off x="99392" y="81895"/>
            <a:ext cx="7705700" cy="923330"/>
          </a:xfrm>
          <a:prstGeom prst="rect">
            <a:avLst/>
          </a:prstGeom>
          <a:noFill/>
        </p:spPr>
        <p:txBody>
          <a:bodyPr wrap="non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rPr>
              <a:t>PROJECT TEAM MEMBERS:</a:t>
            </a:r>
            <a:endParaRPr lang="en-US" sz="5400" b="0" cap="none" spc="0" dirty="0">
              <a:ln w="0"/>
              <a:solidFill>
                <a:srgbClr val="FF0000"/>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29D6F117-631B-478E-9064-259FDAE96093}"/>
              </a:ext>
            </a:extLst>
          </p:cNvPr>
          <p:cNvSpPr/>
          <p:nvPr/>
        </p:nvSpPr>
        <p:spPr>
          <a:xfrm>
            <a:off x="1773610" y="1362055"/>
            <a:ext cx="4072782" cy="6278642"/>
          </a:xfrm>
          <a:prstGeom prst="rect">
            <a:avLst/>
          </a:prstGeom>
          <a:noFill/>
        </p:spPr>
        <p:txBody>
          <a:bodyPr wrap="none" lIns="91440" tIns="45720" rIns="91440" bIns="45720">
            <a:spAutoFit/>
          </a:bodyPr>
          <a:lstStyle/>
          <a:p>
            <a:pPr algn="ctr"/>
            <a:r>
              <a:rPr lang="en-US" sz="4000" b="1" i="1" u="sng" dirty="0">
                <a:ln w="0"/>
                <a:solidFill>
                  <a:srgbClr val="002060"/>
                </a:solidFill>
                <a:effectLst>
                  <a:outerShdw blurRad="38100" dist="19050" dir="2700000" algn="tl" rotWithShape="0">
                    <a:schemeClr val="dk1">
                      <a:alpha val="40000"/>
                    </a:schemeClr>
                  </a:outerShdw>
                </a:effectLst>
              </a:rPr>
              <a:t>D.DURGA PRASAD</a:t>
            </a:r>
          </a:p>
          <a:p>
            <a:pPr algn="ctr"/>
            <a:r>
              <a:rPr lang="en-US" sz="4000" b="1" i="1" u="sng" dirty="0">
                <a:ln w="0"/>
                <a:solidFill>
                  <a:srgbClr val="002060"/>
                </a:solidFill>
                <a:effectLst>
                  <a:outerShdw blurRad="38100" dist="19050" dir="2700000" algn="tl" rotWithShape="0">
                    <a:schemeClr val="dk1">
                      <a:alpha val="40000"/>
                    </a:schemeClr>
                  </a:outerShdw>
                </a:effectLst>
              </a:rPr>
              <a:t>B.ARESH</a:t>
            </a:r>
          </a:p>
          <a:p>
            <a:pPr algn="ctr"/>
            <a:r>
              <a:rPr lang="en-US" sz="4000" b="1" i="1" u="sng" dirty="0">
                <a:ln w="0"/>
                <a:solidFill>
                  <a:srgbClr val="002060"/>
                </a:solidFill>
                <a:effectLst>
                  <a:outerShdw blurRad="38100" dist="19050" dir="2700000" algn="tl" rotWithShape="0">
                    <a:schemeClr val="dk1">
                      <a:alpha val="40000"/>
                    </a:schemeClr>
                  </a:outerShdw>
                </a:effectLst>
              </a:rPr>
              <a:t>R.MOUNIKA</a:t>
            </a:r>
          </a:p>
          <a:p>
            <a:pPr algn="ctr"/>
            <a:r>
              <a:rPr lang="en-US" sz="4000" b="1" i="1" u="sng" dirty="0">
                <a:ln w="0"/>
                <a:solidFill>
                  <a:srgbClr val="002060"/>
                </a:solidFill>
                <a:effectLst>
                  <a:outerShdw blurRad="38100" dist="19050" dir="2700000" algn="tl" rotWithShape="0">
                    <a:schemeClr val="dk1">
                      <a:alpha val="40000"/>
                    </a:schemeClr>
                  </a:outerShdw>
                </a:effectLst>
              </a:rPr>
              <a:t>M.JYOTHI</a:t>
            </a:r>
          </a:p>
          <a:p>
            <a:pPr algn="ctr"/>
            <a:r>
              <a:rPr lang="en-US" sz="4000" b="1" i="1" u="sng" dirty="0">
                <a:ln w="0"/>
                <a:solidFill>
                  <a:srgbClr val="002060"/>
                </a:solidFill>
                <a:effectLst>
                  <a:outerShdw blurRad="38100" dist="19050" dir="2700000" algn="tl" rotWithShape="0">
                    <a:schemeClr val="dk1">
                      <a:alpha val="40000"/>
                    </a:schemeClr>
                  </a:outerShdw>
                </a:effectLst>
              </a:rPr>
              <a:t>T.DHARANI</a:t>
            </a:r>
          </a:p>
          <a:p>
            <a:pPr algn="ctr"/>
            <a:r>
              <a:rPr lang="en-US" sz="4000" b="1" i="1" u="sng" dirty="0">
                <a:ln w="0"/>
                <a:solidFill>
                  <a:srgbClr val="002060"/>
                </a:solidFill>
                <a:effectLst>
                  <a:outerShdw blurRad="38100" dist="19050" dir="2700000" algn="tl" rotWithShape="0">
                    <a:schemeClr val="dk1">
                      <a:alpha val="40000"/>
                    </a:schemeClr>
                  </a:outerShdw>
                </a:effectLst>
              </a:rPr>
              <a:t>N.RATNA KUMARI</a:t>
            </a:r>
          </a:p>
          <a:p>
            <a:pPr algn="ctr"/>
            <a:endParaRPr lang="en-US" sz="5400" dirty="0">
              <a:ln w="0"/>
              <a:effectLst>
                <a:outerShdw blurRad="38100" dist="19050" dir="2700000" algn="tl" rotWithShape="0">
                  <a:schemeClr val="dk1">
                    <a:alpha val="40000"/>
                  </a:schemeClr>
                </a:outerShdw>
              </a:effectLst>
            </a:endParaRPr>
          </a:p>
          <a:p>
            <a:pPr algn="ctr"/>
            <a:endParaRPr lang="en-US" sz="5400" dirty="0">
              <a:ln w="0"/>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775E95DF-CAF4-43CC-87B5-1F298B56560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8674" y="1251431"/>
            <a:ext cx="5236790" cy="4799022"/>
          </a:xfrm>
          <a:prstGeom prst="rect">
            <a:avLst/>
          </a:prstGeom>
        </p:spPr>
      </p:pic>
      <p:pic>
        <p:nvPicPr>
          <p:cNvPr id="4" name="Picture 3">
            <a:extLst>
              <a:ext uri="{FF2B5EF4-FFF2-40B4-BE49-F238E27FC236}">
                <a16:creationId xmlns:a16="http://schemas.microsoft.com/office/drawing/2014/main" id="{49D18220-9BDD-4771-9800-8698A8C980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1564" y="328475"/>
            <a:ext cx="2000435" cy="807868"/>
          </a:xfrm>
          <a:prstGeom prst="rect">
            <a:avLst/>
          </a:prstGeom>
        </p:spPr>
      </p:pic>
    </p:spTree>
    <p:extLst>
      <p:ext uri="{BB962C8B-B14F-4D97-AF65-F5344CB8AC3E}">
        <p14:creationId xmlns:p14="http://schemas.microsoft.com/office/powerpoint/2010/main" val="136176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4199FA-8616-4430-A9A3-3580163533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85442" y="130980"/>
            <a:ext cx="7853680" cy="5673228"/>
          </a:xfrm>
          <a:prstGeom prst="rect">
            <a:avLst/>
          </a:prstGeom>
        </p:spPr>
      </p:pic>
      <p:sp>
        <p:nvSpPr>
          <p:cNvPr id="4" name="TextBox 3">
            <a:extLst>
              <a:ext uri="{FF2B5EF4-FFF2-40B4-BE49-F238E27FC236}">
                <a16:creationId xmlns:a16="http://schemas.microsoft.com/office/drawing/2014/main" id="{2C6DED31-4F68-4265-B1DF-A04A0179AA74}"/>
              </a:ext>
            </a:extLst>
          </p:cNvPr>
          <p:cNvSpPr txBox="1"/>
          <p:nvPr/>
        </p:nvSpPr>
        <p:spPr>
          <a:xfrm>
            <a:off x="2296160" y="6858000"/>
            <a:ext cx="7853680" cy="230832"/>
          </a:xfrm>
          <a:prstGeom prst="rect">
            <a:avLst/>
          </a:prstGeom>
          <a:noFill/>
        </p:spPr>
        <p:txBody>
          <a:bodyPr wrap="square" rtlCol="0">
            <a:spAutoFit/>
          </a:bodyPr>
          <a:lstStyle/>
          <a:p>
            <a:endParaRPr lang="en-IN" sz="900" dirty="0"/>
          </a:p>
        </p:txBody>
      </p:sp>
      <p:pic>
        <p:nvPicPr>
          <p:cNvPr id="5" name="Picture 4">
            <a:extLst>
              <a:ext uri="{FF2B5EF4-FFF2-40B4-BE49-F238E27FC236}">
                <a16:creationId xmlns:a16="http://schemas.microsoft.com/office/drawing/2014/main" id="{91DE910D-C4EF-49F2-A8DD-6E866738D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1463" y="5804208"/>
            <a:ext cx="1819923" cy="1053792"/>
          </a:xfrm>
          <a:prstGeom prst="rect">
            <a:avLst/>
          </a:prstGeom>
        </p:spPr>
      </p:pic>
    </p:spTree>
    <p:extLst>
      <p:ext uri="{BB962C8B-B14F-4D97-AF65-F5344CB8AC3E}">
        <p14:creationId xmlns:p14="http://schemas.microsoft.com/office/powerpoint/2010/main" val="105555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D1B4F-734D-4D15-A848-E073F1030C49}"/>
              </a:ext>
            </a:extLst>
          </p:cNvPr>
          <p:cNvSpPr/>
          <p:nvPr/>
        </p:nvSpPr>
        <p:spPr>
          <a:xfrm>
            <a:off x="113227" y="179747"/>
            <a:ext cx="3016852" cy="1015663"/>
          </a:xfrm>
          <a:prstGeom prst="rect">
            <a:avLst/>
          </a:prstGeom>
          <a:noFill/>
        </p:spPr>
        <p:txBody>
          <a:bodyPr wrap="none" lIns="91440" tIns="45720" rIns="91440" bIns="45720">
            <a:spAutoFit/>
          </a:bodyPr>
          <a:lstStyle/>
          <a:p>
            <a:pPr algn="ctr"/>
            <a:r>
              <a:rPr lang="en-US" sz="6000" b="1" i="1" u="sng" dirty="0">
                <a:ln w="0"/>
                <a:solidFill>
                  <a:srgbClr val="FF0000"/>
                </a:solidFill>
                <a:effectLst>
                  <a:outerShdw blurRad="38100" dist="19050" dir="2700000" algn="tl" rotWithShape="0">
                    <a:schemeClr val="dk1">
                      <a:alpha val="40000"/>
                    </a:schemeClr>
                  </a:outerShdw>
                </a:effectLst>
              </a:rPr>
              <a:t>PROCESS</a:t>
            </a:r>
            <a:endParaRPr lang="en-US" sz="6000" b="1" i="1" u="sng" cap="none" spc="0" dirty="0">
              <a:ln w="0"/>
              <a:solidFill>
                <a:srgbClr val="FF0000"/>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AF522A54-C6FE-415C-A246-717D32629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085" y="1260629"/>
            <a:ext cx="6040115" cy="5317724"/>
          </a:xfrm>
          <a:prstGeom prst="rect">
            <a:avLst/>
          </a:prstGeom>
        </p:spPr>
      </p:pic>
      <p:pic>
        <p:nvPicPr>
          <p:cNvPr id="4" name="Picture 3">
            <a:extLst>
              <a:ext uri="{FF2B5EF4-FFF2-40B4-BE49-F238E27FC236}">
                <a16:creationId xmlns:a16="http://schemas.microsoft.com/office/drawing/2014/main" id="{ADCAD79D-0260-4969-9A38-6F64D22C6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0947" y="179747"/>
            <a:ext cx="2277825" cy="912206"/>
          </a:xfrm>
          <a:prstGeom prst="rect">
            <a:avLst/>
          </a:prstGeom>
        </p:spPr>
      </p:pic>
    </p:spTree>
    <p:extLst>
      <p:ext uri="{BB962C8B-B14F-4D97-AF65-F5344CB8AC3E}">
        <p14:creationId xmlns:p14="http://schemas.microsoft.com/office/powerpoint/2010/main" val="359177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EA79F3-6F4B-48CE-A146-CCF17BE25B9F}"/>
              </a:ext>
            </a:extLst>
          </p:cNvPr>
          <p:cNvSpPr/>
          <p:nvPr/>
        </p:nvSpPr>
        <p:spPr>
          <a:xfrm>
            <a:off x="6003631" y="2967335"/>
            <a:ext cx="184730"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3DD82BA8-6B1F-4F03-A1FE-5AC0AC3D73D1}"/>
              </a:ext>
            </a:extLst>
          </p:cNvPr>
          <p:cNvSpPr/>
          <p:nvPr/>
        </p:nvSpPr>
        <p:spPr>
          <a:xfrm>
            <a:off x="-23146" y="64337"/>
            <a:ext cx="5171673" cy="707886"/>
          </a:xfrm>
          <a:prstGeom prst="rect">
            <a:avLst/>
          </a:prstGeom>
          <a:noFill/>
        </p:spPr>
        <p:txBody>
          <a:bodyPr wrap="none" lIns="91440" tIns="45720" rIns="91440" bIns="45720">
            <a:spAutoFit/>
          </a:bodyPr>
          <a:lstStyle/>
          <a:p>
            <a:pPr algn="ctr"/>
            <a:r>
              <a:rPr lang="en-US" sz="4000" b="1" i="1" u="sng" cap="none" spc="0" dirty="0">
                <a:ln w="0"/>
                <a:solidFill>
                  <a:srgbClr val="0070C0"/>
                </a:solidFill>
                <a:effectLst>
                  <a:outerShdw blurRad="38100" dist="19050" dir="2700000" algn="tl" rotWithShape="0">
                    <a:schemeClr val="dk1">
                      <a:alpha val="40000"/>
                    </a:schemeClr>
                  </a:outerShdw>
                </a:effectLst>
              </a:rPr>
              <a:t>PROBLEM STATEMENT :</a:t>
            </a:r>
          </a:p>
        </p:txBody>
      </p:sp>
      <p:sp>
        <p:nvSpPr>
          <p:cNvPr id="6" name="TextBox 5">
            <a:extLst>
              <a:ext uri="{FF2B5EF4-FFF2-40B4-BE49-F238E27FC236}">
                <a16:creationId xmlns:a16="http://schemas.microsoft.com/office/drawing/2014/main" id="{467EC3DC-9257-4300-8D75-9D2B977B5856}"/>
              </a:ext>
            </a:extLst>
          </p:cNvPr>
          <p:cNvSpPr txBox="1"/>
          <p:nvPr/>
        </p:nvSpPr>
        <p:spPr>
          <a:xfrm>
            <a:off x="2085767" y="1447059"/>
            <a:ext cx="8205187" cy="4524315"/>
          </a:xfrm>
          <a:prstGeom prst="rect">
            <a:avLst/>
          </a:prstGeom>
          <a:noFill/>
        </p:spPr>
        <p:txBody>
          <a:bodyPr wrap="square">
            <a:spAutoFit/>
          </a:bodyPr>
          <a:lstStyle/>
          <a:p>
            <a:r>
              <a:rPr lang="en-US" sz="2400" b="1" i="1" dirty="0"/>
              <a:t>Even though our Country has taken steps towards Digitalization of India, considering the progress of Voting System it still has some flaws. Registration of Votes is being possible only if people go to polling booths for the current system. During the time of voting, voter’s name is listed in the list of his/her respective area. They cannot vote outside the vicinity of the address mentioned in the voting card. So people who are migrated to other places cannot cast the vote physically. The recent pandemic situation of Corona Virus shows us the risk of this system. This can lead to failure of social distancing during voting process, as the voter needs to be physically present for casting the vote</a:t>
            </a:r>
            <a:endParaRPr lang="en-US" sz="2400" b="1" i="1"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DCCB8510-BD67-42EA-B552-13088FE14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421" y="372862"/>
            <a:ext cx="1882065" cy="989213"/>
          </a:xfrm>
          <a:prstGeom prst="rect">
            <a:avLst/>
          </a:prstGeom>
        </p:spPr>
      </p:pic>
    </p:spTree>
    <p:extLst>
      <p:ext uri="{BB962C8B-B14F-4D97-AF65-F5344CB8AC3E}">
        <p14:creationId xmlns:p14="http://schemas.microsoft.com/office/powerpoint/2010/main" val="46411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BA1E18-3D25-4C81-984A-4B5F6ECF7444}"/>
              </a:ext>
            </a:extLst>
          </p:cNvPr>
          <p:cNvSpPr/>
          <p:nvPr/>
        </p:nvSpPr>
        <p:spPr>
          <a:xfrm>
            <a:off x="-457199" y="0"/>
            <a:ext cx="6553199" cy="923330"/>
          </a:xfrm>
          <a:prstGeom prst="rect">
            <a:avLst/>
          </a:prstGeom>
          <a:noFill/>
        </p:spPr>
        <p:txBody>
          <a:bodyPr wrap="square" lIns="91440" tIns="45720" rIns="91440" bIns="45720">
            <a:spAutoFit/>
          </a:bodyPr>
          <a:lstStyle/>
          <a:p>
            <a:pPr algn="ctr"/>
            <a:r>
              <a:rPr lang="en-US" sz="5400" i="1" u="sng" dirty="0">
                <a:ln w="0"/>
                <a:solidFill>
                  <a:srgbClr val="FF0000"/>
                </a:solidFill>
                <a:effectLst>
                  <a:outerShdw blurRad="38100" dist="19050" dir="2700000" algn="tl" rotWithShape="0">
                    <a:schemeClr val="dk1">
                      <a:alpha val="40000"/>
                    </a:schemeClr>
                  </a:outerShdw>
                </a:effectLst>
              </a:rPr>
              <a:t>TYPES OF SURVEYS :</a:t>
            </a:r>
            <a:endParaRPr lang="en-US" sz="5400" b="0" i="1" u="sng" cap="none" spc="0" dirty="0">
              <a:ln w="0"/>
              <a:solidFill>
                <a:srgbClr val="FF0000"/>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CA957DAD-CF89-4A3F-8955-C828D379B8F7}"/>
              </a:ext>
            </a:extLst>
          </p:cNvPr>
          <p:cNvSpPr/>
          <p:nvPr/>
        </p:nvSpPr>
        <p:spPr>
          <a:xfrm>
            <a:off x="-144392" y="1027698"/>
            <a:ext cx="1148327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1.ELECTRONIC VOTING MACHINE WITH SECURITY:</a:t>
            </a:r>
          </a:p>
        </p:txBody>
      </p:sp>
      <p:sp>
        <p:nvSpPr>
          <p:cNvPr id="6" name="Rectangle 5">
            <a:extLst>
              <a:ext uri="{FF2B5EF4-FFF2-40B4-BE49-F238E27FC236}">
                <a16:creationId xmlns:a16="http://schemas.microsoft.com/office/drawing/2014/main" id="{79A8E53F-B951-4BD9-B7AE-01BB79BA408B}"/>
              </a:ext>
            </a:extLst>
          </p:cNvPr>
          <p:cNvSpPr/>
          <p:nvPr/>
        </p:nvSpPr>
        <p:spPr>
          <a:xfrm>
            <a:off x="650241" y="1901507"/>
            <a:ext cx="7331042" cy="3477875"/>
          </a:xfrm>
          <a:prstGeom prst="rect">
            <a:avLst/>
          </a:prstGeom>
          <a:noFill/>
        </p:spPr>
        <p:txBody>
          <a:bodyPr wrap="square" lIns="91440" tIns="45720" rIns="91440" bIns="45720">
            <a:spAutoFit/>
          </a:bodyPr>
          <a:lstStyle/>
          <a:p>
            <a:pPr algn="ctr"/>
            <a:r>
              <a:rPr lang="en-US" sz="2000" b="1" i="1" dirty="0">
                <a:solidFill>
                  <a:srgbClr val="0070C0"/>
                </a:solidFill>
              </a:rPr>
              <a:t>This paper describes the construction and design of voting machine using ATMEGA 32 microcontroller which has security of three extra layers. EVM takes a lot of time for the process of voting using ballot papers. So considering to the amount of time, manpower to be saved for extremely fast and reliable. So here implementation of the system is in such a way that voting secrecy is maintained without using ballot paper. VVPAT is currently used for voting machine which is expensive than EVM. EVM gives 100% proof of tamper, where results are just a click away. But this EVMs can be tampered easily by changing the hardware connections. So this paper proposes a three layered extra security</a:t>
            </a:r>
            <a:endParaRPr lang="en-US" sz="2000" b="1" i="1" cap="none" spc="0" dirty="0">
              <a:ln w="0"/>
              <a:solidFill>
                <a:srgbClr val="0070C0"/>
              </a:solidFill>
              <a:effectLst>
                <a:outerShdw blurRad="38100" dist="19050" dir="2700000" algn="tl" rotWithShape="0">
                  <a:schemeClr val="dk1">
                    <a:alpha val="40000"/>
                  </a:schemeClr>
                </a:outerShdw>
              </a:effectLst>
            </a:endParaRPr>
          </a:p>
        </p:txBody>
      </p:sp>
      <p:pic>
        <p:nvPicPr>
          <p:cNvPr id="14" name="Picture 13">
            <a:extLst>
              <a:ext uri="{FF2B5EF4-FFF2-40B4-BE49-F238E27FC236}">
                <a16:creationId xmlns:a16="http://schemas.microsoft.com/office/drawing/2014/main" id="{B62A5055-1F43-4AC6-8A06-DB01BAD637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81283" y="1807758"/>
            <a:ext cx="4033520" cy="3791712"/>
          </a:xfrm>
          <a:prstGeom prst="rect">
            <a:avLst/>
          </a:prstGeom>
        </p:spPr>
      </p:pic>
      <p:sp>
        <p:nvSpPr>
          <p:cNvPr id="15" name="TextBox 14">
            <a:extLst>
              <a:ext uri="{FF2B5EF4-FFF2-40B4-BE49-F238E27FC236}">
                <a16:creationId xmlns:a16="http://schemas.microsoft.com/office/drawing/2014/main" id="{70030C67-A8DA-44DF-AE0C-1E8DB8BF5545}"/>
              </a:ext>
            </a:extLst>
          </p:cNvPr>
          <p:cNvSpPr txBox="1"/>
          <p:nvPr/>
        </p:nvSpPr>
        <p:spPr>
          <a:xfrm>
            <a:off x="7981283" y="5599470"/>
            <a:ext cx="4033520" cy="230832"/>
          </a:xfrm>
          <a:prstGeom prst="rect">
            <a:avLst/>
          </a:prstGeom>
          <a:noFill/>
        </p:spPr>
        <p:txBody>
          <a:bodyPr wrap="square" rtlCol="0">
            <a:spAutoFit/>
          </a:bodyPr>
          <a:lstStyle/>
          <a:p>
            <a:r>
              <a:rPr lang="en-IN" sz="900">
                <a:hlinkClick r:id="rId3" tooltip="https://commons.wikimedia.org/wiki/File:Polling_officials_checking_the_Electronic_Voting_Machine_(EVM)_and_other_necessary_inputs_required_for_the_Gujarat_Assembly_Election,_at_the_distribution_centre,_in_Gandhinagar,_Gujarat_on_December_13,_2017.jpg"/>
              </a:rPr>
              <a:t>This Photo</a:t>
            </a:r>
            <a:r>
              <a:rPr lang="en-IN" sz="900"/>
              <a:t> by Unknown Author is licensed under </a:t>
            </a:r>
            <a:r>
              <a:rPr lang="en-IN" sz="900">
                <a:hlinkClick r:id="rId4" tooltip="https://creativecommons.org/licenses/by-sa/3.0/"/>
              </a:rPr>
              <a:t>CC BY-SA</a:t>
            </a:r>
            <a:endParaRPr lang="en-IN" sz="900"/>
          </a:p>
        </p:txBody>
      </p:sp>
      <p:pic>
        <p:nvPicPr>
          <p:cNvPr id="5" name="Picture 4">
            <a:extLst>
              <a:ext uri="{FF2B5EF4-FFF2-40B4-BE49-F238E27FC236}">
                <a16:creationId xmlns:a16="http://schemas.microsoft.com/office/drawing/2014/main" id="{0841A06B-02F6-49AD-9923-A71E39C820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7177" y="97654"/>
            <a:ext cx="1762216" cy="825676"/>
          </a:xfrm>
          <a:prstGeom prst="rect">
            <a:avLst/>
          </a:prstGeom>
        </p:spPr>
      </p:pic>
    </p:spTree>
    <p:extLst>
      <p:ext uri="{BB962C8B-B14F-4D97-AF65-F5344CB8AC3E}">
        <p14:creationId xmlns:p14="http://schemas.microsoft.com/office/powerpoint/2010/main" val="128655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A95EC-E011-485B-A54B-14AAD9635133}"/>
              </a:ext>
            </a:extLst>
          </p:cNvPr>
          <p:cNvSpPr/>
          <p:nvPr/>
        </p:nvSpPr>
        <p:spPr>
          <a:xfrm>
            <a:off x="-126828" y="92055"/>
            <a:ext cx="7116908" cy="1077218"/>
          </a:xfrm>
          <a:prstGeom prst="rect">
            <a:avLst/>
          </a:prstGeom>
          <a:noFill/>
        </p:spPr>
        <p:txBody>
          <a:bodyPr wrap="square" lIns="91440" tIns="45720" rIns="91440" bIns="45720">
            <a:spAutoFit/>
          </a:bodyPr>
          <a:lstStyle/>
          <a:p>
            <a:pPr algn="ctr"/>
            <a:r>
              <a:rPr lang="en-US" sz="3200" b="1" i="1" u="sng" dirty="0">
                <a:solidFill>
                  <a:srgbClr val="FF0000"/>
                </a:solidFill>
              </a:rPr>
              <a:t>2.Biometrically Secured Electronic Voting Machine :</a:t>
            </a:r>
            <a:endParaRPr lang="en-US" sz="3200" b="1" i="1" u="sng" cap="none" spc="0" dirty="0">
              <a:ln w="0"/>
              <a:solidFill>
                <a:srgbClr val="FF0000"/>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A1CD766C-E831-4BF4-B071-7A94F59F30A0}"/>
              </a:ext>
            </a:extLst>
          </p:cNvPr>
          <p:cNvSpPr/>
          <p:nvPr/>
        </p:nvSpPr>
        <p:spPr>
          <a:xfrm>
            <a:off x="97079" y="1166842"/>
            <a:ext cx="8356041" cy="4524315"/>
          </a:xfrm>
          <a:prstGeom prst="rect">
            <a:avLst/>
          </a:prstGeom>
          <a:noFill/>
        </p:spPr>
        <p:txBody>
          <a:bodyPr wrap="square" lIns="91440" tIns="45720" rIns="91440" bIns="45720">
            <a:spAutoFit/>
          </a:bodyPr>
          <a:lstStyle/>
          <a:p>
            <a:r>
              <a:rPr lang="en-US" sz="3600" b="1" i="1" dirty="0"/>
              <a:t>In this paper, Arduino and Finger print scanner is used to implement the system which identifies each voter, also count votes and avoids fake votes. In this system voter is identified using FPS which detects if a person is a registered or not and also it denies for the voter to cast the second vote</a:t>
            </a:r>
            <a:r>
              <a:rPr lang="en-US" sz="2400" dirty="0"/>
              <a:t>.</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8A784FCC-71A9-4456-B7CC-3D3AC7BE739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71841" y="1535936"/>
            <a:ext cx="3586480" cy="4756802"/>
          </a:xfrm>
          <a:prstGeom prst="rect">
            <a:avLst/>
          </a:prstGeom>
        </p:spPr>
      </p:pic>
      <p:pic>
        <p:nvPicPr>
          <p:cNvPr id="5" name="Picture 4">
            <a:extLst>
              <a:ext uri="{FF2B5EF4-FFF2-40B4-BE49-F238E27FC236}">
                <a16:creationId xmlns:a16="http://schemas.microsoft.com/office/drawing/2014/main" id="{E94471D4-9834-4EFF-A748-173BBBE83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7278" y="173344"/>
            <a:ext cx="1891042" cy="1077218"/>
          </a:xfrm>
          <a:prstGeom prst="rect">
            <a:avLst/>
          </a:prstGeom>
        </p:spPr>
      </p:pic>
    </p:spTree>
    <p:extLst>
      <p:ext uri="{BB962C8B-B14F-4D97-AF65-F5344CB8AC3E}">
        <p14:creationId xmlns:p14="http://schemas.microsoft.com/office/powerpoint/2010/main" val="250618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DBD805-B41A-4885-8663-FE0BFE45573B}"/>
              </a:ext>
            </a:extLst>
          </p:cNvPr>
          <p:cNvSpPr/>
          <p:nvPr/>
        </p:nvSpPr>
        <p:spPr>
          <a:xfrm>
            <a:off x="-28744" y="0"/>
            <a:ext cx="4263732" cy="923330"/>
          </a:xfrm>
          <a:prstGeom prst="rect">
            <a:avLst/>
          </a:prstGeom>
          <a:noFill/>
        </p:spPr>
        <p:txBody>
          <a:bodyPr wrap="none" lIns="91440" tIns="45720" rIns="91440" bIns="45720">
            <a:spAutoFit/>
          </a:bodyPr>
          <a:lstStyle/>
          <a:p>
            <a:pPr algn="ctr"/>
            <a:r>
              <a:rPr lang="en-US" sz="5400" b="1" i="1" u="sng" dirty="0">
                <a:ln w="0"/>
                <a:solidFill>
                  <a:srgbClr val="FF0000"/>
                </a:solidFill>
                <a:effectLst>
                  <a:outerShdw blurRad="38100" dist="19050" dir="2700000" algn="tl" rotWithShape="0">
                    <a:schemeClr val="dk1">
                      <a:alpha val="40000"/>
                    </a:schemeClr>
                  </a:outerShdw>
                </a:effectLst>
              </a:rPr>
              <a:t>ADVANTAGES:</a:t>
            </a:r>
            <a:endParaRPr lang="en-US" sz="5400" b="1" i="1" u="sng" cap="none" spc="0" dirty="0">
              <a:ln w="0"/>
              <a:solidFill>
                <a:srgbClr val="FF0000"/>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4EE6D8C-833A-442E-AB36-4DF5D35040AC}"/>
              </a:ext>
            </a:extLst>
          </p:cNvPr>
          <p:cNvSpPr/>
          <p:nvPr/>
        </p:nvSpPr>
        <p:spPr>
          <a:xfrm>
            <a:off x="924561" y="1901030"/>
            <a:ext cx="8981439" cy="523220"/>
          </a:xfrm>
          <a:prstGeom prst="rect">
            <a:avLst/>
          </a:prstGeom>
          <a:noFill/>
        </p:spPr>
        <p:txBody>
          <a:bodyPr wrap="square" lIns="91440" tIns="45720" rIns="91440" bIns="45720">
            <a:spAutoFit/>
          </a:bodyPr>
          <a:lstStyle/>
          <a:p>
            <a:pPr algn="ctr"/>
            <a:r>
              <a:rPr lang="en-US" sz="2800" b="1" i="1" cap="none" spc="0" dirty="0">
                <a:ln w="0"/>
                <a:solidFill>
                  <a:schemeClr val="tx1"/>
                </a:solidFill>
                <a:effectLst>
                  <a:outerShdw blurRad="38100" dist="19050" dir="2700000" algn="tl" rotWithShape="0">
                    <a:schemeClr val="dk1">
                      <a:alpha val="40000"/>
                    </a:schemeClr>
                  </a:outerShdw>
                </a:effectLst>
              </a:rPr>
              <a:t>* </a:t>
            </a:r>
            <a:r>
              <a:rPr lang="en-US" sz="2800" b="1" i="1" dirty="0">
                <a:solidFill>
                  <a:schemeClr val="tx1">
                    <a:lumMod val="95000"/>
                    <a:lumOff val="5000"/>
                  </a:schemeClr>
                </a:solidFill>
              </a:rPr>
              <a:t>Biometric description of voter is used</a:t>
            </a:r>
            <a:endParaRPr lang="en-US" sz="2800" b="1" i="1"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EB7FBD-71EC-4E8D-AEEF-CAA56EC1DC29}"/>
              </a:ext>
            </a:extLst>
          </p:cNvPr>
          <p:cNvSpPr/>
          <p:nvPr/>
        </p:nvSpPr>
        <p:spPr>
          <a:xfrm>
            <a:off x="1686560" y="2770920"/>
            <a:ext cx="8219440" cy="707886"/>
          </a:xfrm>
          <a:prstGeom prst="rect">
            <a:avLst/>
          </a:prstGeom>
          <a:noFill/>
        </p:spPr>
        <p:txBody>
          <a:bodyPr wrap="square" lIns="91440" tIns="45720" rIns="91440" bIns="45720">
            <a:spAutoFit/>
          </a:bodyPr>
          <a:lstStyle/>
          <a:p>
            <a:pPr algn="ctr"/>
            <a:r>
              <a:rPr lang="en-US" sz="2400" b="1" i="1" dirty="0">
                <a:ln w="0"/>
                <a:effectLst>
                  <a:outerShdw blurRad="38100" dist="19050" dir="2700000" algn="tl" rotWithShape="0">
                    <a:schemeClr val="dk1">
                      <a:alpha val="40000"/>
                    </a:schemeClr>
                  </a:outerShdw>
                </a:effectLst>
              </a:rPr>
              <a:t>*</a:t>
            </a:r>
            <a:r>
              <a:rPr lang="en-US" sz="2400" b="1" i="1" dirty="0"/>
              <a:t>Speed of counting of ballots is increased using this application </a:t>
            </a:r>
            <a:r>
              <a:rPr lang="en-US" sz="1600" dirty="0"/>
              <a:t>.</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16939986-F9AF-4E13-9DE8-798079F0ADE1}"/>
              </a:ext>
            </a:extLst>
          </p:cNvPr>
          <p:cNvSpPr/>
          <p:nvPr/>
        </p:nvSpPr>
        <p:spPr>
          <a:xfrm>
            <a:off x="2194562" y="3622405"/>
            <a:ext cx="6715757" cy="461665"/>
          </a:xfrm>
          <a:prstGeom prst="rect">
            <a:avLst/>
          </a:prstGeom>
          <a:noFill/>
        </p:spPr>
        <p:txBody>
          <a:bodyPr wrap="square" lIns="91440" tIns="45720" rIns="91440" bIns="45720">
            <a:spAutoFit/>
          </a:bodyPr>
          <a:lstStyle/>
          <a:p>
            <a:pPr algn="ctr"/>
            <a:r>
              <a:rPr lang="en-US" sz="2400" b="1" i="1" dirty="0">
                <a:ln w="0"/>
                <a:effectLst>
                  <a:outerShdw blurRad="38100" dist="19050" dir="2700000" algn="tl" rotWithShape="0">
                    <a:schemeClr val="dk1">
                      <a:alpha val="40000"/>
                    </a:schemeClr>
                  </a:outerShdw>
                </a:effectLst>
              </a:rPr>
              <a:t>* </a:t>
            </a:r>
            <a:r>
              <a:rPr lang="en-US" sz="2400" b="1" i="1" dirty="0"/>
              <a:t>User just needs to have Aadhaar card number. </a:t>
            </a:r>
            <a:endParaRPr lang="en-US" sz="2400" b="1" i="1"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9C426772-E33A-4FC3-BB95-EC319DD5A37F}"/>
              </a:ext>
            </a:extLst>
          </p:cNvPr>
          <p:cNvSpPr/>
          <p:nvPr/>
        </p:nvSpPr>
        <p:spPr>
          <a:xfrm>
            <a:off x="3398036" y="4489279"/>
            <a:ext cx="3120086"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 </a:t>
            </a:r>
            <a:r>
              <a:rPr lang="en-US" sz="2400" b="1" i="1" cap="none" spc="0" dirty="0">
                <a:ln w="0"/>
                <a:solidFill>
                  <a:schemeClr val="tx1"/>
                </a:solidFill>
                <a:effectLst>
                  <a:outerShdw blurRad="38100" dist="19050" dir="2700000" algn="tl" rotWithShape="0">
                    <a:schemeClr val="dk1">
                      <a:alpha val="40000"/>
                    </a:schemeClr>
                  </a:outerShdw>
                </a:effectLst>
              </a:rPr>
              <a:t>*Less Time Is Required</a:t>
            </a:r>
          </a:p>
        </p:txBody>
      </p:sp>
      <p:sp>
        <p:nvSpPr>
          <p:cNvPr id="7" name="Rectangle 6">
            <a:extLst>
              <a:ext uri="{FF2B5EF4-FFF2-40B4-BE49-F238E27FC236}">
                <a16:creationId xmlns:a16="http://schemas.microsoft.com/office/drawing/2014/main" id="{5BA1D661-6FF6-41DC-981D-45D5370BD24C}"/>
              </a:ext>
            </a:extLst>
          </p:cNvPr>
          <p:cNvSpPr/>
          <p:nvPr/>
        </p:nvSpPr>
        <p:spPr>
          <a:xfrm>
            <a:off x="429590" y="5314295"/>
            <a:ext cx="12016409" cy="523220"/>
          </a:xfrm>
          <a:prstGeom prst="rect">
            <a:avLst/>
          </a:prstGeom>
          <a:noFill/>
        </p:spPr>
        <p:txBody>
          <a:bodyPr wrap="square" lIns="91440" tIns="45720" rIns="91440" bIns="45720">
            <a:spAutoFit/>
          </a:bodyPr>
          <a:lstStyle/>
          <a:p>
            <a:pPr algn="ctr"/>
            <a:r>
              <a:rPr lang="en-US" sz="2800" b="1" i="1" dirty="0">
                <a:ln w="0"/>
                <a:effectLst>
                  <a:outerShdw blurRad="38100" dist="19050" dir="2700000" algn="tl" rotWithShape="0">
                    <a:schemeClr val="dk1">
                      <a:alpha val="40000"/>
                    </a:schemeClr>
                  </a:outerShdw>
                </a:effectLst>
              </a:rPr>
              <a:t>* </a:t>
            </a:r>
            <a:r>
              <a:rPr lang="en-US" sz="2800" b="1" i="1" dirty="0"/>
              <a:t>Saves the cost of paying staff as there is no need to count votes manually. </a:t>
            </a:r>
            <a:endParaRPr lang="en-US" sz="2800" b="1" i="1" cap="none" spc="0"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C35DC032-38E3-419A-ACE8-8E6312874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342" y="0"/>
            <a:ext cx="1788849" cy="1057073"/>
          </a:xfrm>
          <a:prstGeom prst="rect">
            <a:avLst/>
          </a:prstGeom>
        </p:spPr>
      </p:pic>
    </p:spTree>
    <p:extLst>
      <p:ext uri="{BB962C8B-B14F-4D97-AF65-F5344CB8AC3E}">
        <p14:creationId xmlns:p14="http://schemas.microsoft.com/office/powerpoint/2010/main" val="155608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110351-B56B-438E-BBE7-7AB871A51342}"/>
              </a:ext>
            </a:extLst>
          </p:cNvPr>
          <p:cNvSpPr/>
          <p:nvPr/>
        </p:nvSpPr>
        <p:spPr>
          <a:xfrm>
            <a:off x="0" y="0"/>
            <a:ext cx="5359672" cy="923330"/>
          </a:xfrm>
          <a:prstGeom prst="rect">
            <a:avLst/>
          </a:prstGeom>
          <a:noFill/>
        </p:spPr>
        <p:txBody>
          <a:bodyPr wrap="none" lIns="91440" tIns="45720" rIns="91440" bIns="45720">
            <a:spAutoFit/>
          </a:bodyPr>
          <a:lstStyle/>
          <a:p>
            <a:pPr algn="ctr"/>
            <a:r>
              <a:rPr lang="en-US" sz="5400" b="1" i="1" u="sng" dirty="0">
                <a:ln w="0"/>
                <a:solidFill>
                  <a:srgbClr val="FF0000"/>
                </a:solidFill>
                <a:effectLst>
                  <a:outerShdw blurRad="38100" dist="19050" dir="2700000" algn="tl" rotWithShape="0">
                    <a:schemeClr val="dk1">
                      <a:alpha val="40000"/>
                    </a:schemeClr>
                  </a:outerShdw>
                </a:effectLst>
              </a:rPr>
              <a:t>DISADVANTAGES :</a:t>
            </a:r>
            <a:endParaRPr lang="en-US" sz="5400" b="1" i="1" u="sng" cap="none" spc="0" dirty="0">
              <a:ln w="0"/>
              <a:solidFill>
                <a:srgbClr val="FF0000"/>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0BAD4A76-BAFD-4480-BCDC-FC47C750D1CA}"/>
              </a:ext>
            </a:extLst>
          </p:cNvPr>
          <p:cNvSpPr/>
          <p:nvPr/>
        </p:nvSpPr>
        <p:spPr>
          <a:xfrm>
            <a:off x="121920" y="1128375"/>
            <a:ext cx="10810240" cy="830997"/>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 </a:t>
            </a:r>
            <a:r>
              <a:rPr lang="en-US" sz="2400" b="1" i="1" dirty="0">
                <a:ln w="0"/>
                <a:effectLst>
                  <a:outerShdw blurRad="38100" dist="19050" dir="2700000" algn="tl" rotWithShape="0">
                    <a:schemeClr val="dk1">
                      <a:alpha val="40000"/>
                    </a:schemeClr>
                  </a:outerShdw>
                </a:effectLst>
              </a:rPr>
              <a:t>* </a:t>
            </a:r>
            <a:r>
              <a:rPr lang="en-US" sz="2400" b="1" i="1" dirty="0"/>
              <a:t>Advanced security system can be required for significance of investments and costs </a:t>
            </a:r>
            <a:endParaRPr lang="en-US" sz="2400" b="1" i="1"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BC0C60C2-663E-4B64-88B9-7E917BCCDE68}"/>
              </a:ext>
            </a:extLst>
          </p:cNvPr>
          <p:cNvSpPr/>
          <p:nvPr/>
        </p:nvSpPr>
        <p:spPr>
          <a:xfrm>
            <a:off x="2172456" y="2032615"/>
            <a:ext cx="3710760" cy="461665"/>
          </a:xfrm>
          <a:prstGeom prst="rect">
            <a:avLst/>
          </a:prstGeom>
          <a:noFill/>
        </p:spPr>
        <p:txBody>
          <a:bodyPr wrap="none" lIns="91440" tIns="45720" rIns="91440" bIns="45720">
            <a:spAutoFit/>
          </a:bodyPr>
          <a:lstStyle/>
          <a:p>
            <a:pPr algn="ctr"/>
            <a:r>
              <a:rPr lang="en-US" sz="2400" b="1" i="1" dirty="0">
                <a:ln w="0"/>
                <a:effectLst>
                  <a:outerShdw blurRad="38100" dist="19050" dir="2700000" algn="tl" rotWithShape="0">
                    <a:schemeClr val="dk1">
                      <a:alpha val="40000"/>
                    </a:schemeClr>
                  </a:outerShdw>
                </a:effectLst>
              </a:rPr>
              <a:t>* </a:t>
            </a:r>
            <a:r>
              <a:rPr lang="en-US" sz="2400" b="1" i="1" dirty="0"/>
              <a:t>Risk of fraud can happen. </a:t>
            </a:r>
            <a:endParaRPr lang="en-US" sz="2400" b="1" i="1"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324FAFD8-F40D-4378-B9F6-7BDACA4198FA}"/>
              </a:ext>
            </a:extLst>
          </p:cNvPr>
          <p:cNvSpPr/>
          <p:nvPr/>
        </p:nvSpPr>
        <p:spPr>
          <a:xfrm>
            <a:off x="121920" y="2947630"/>
            <a:ext cx="4070410" cy="923330"/>
          </a:xfrm>
          <a:prstGeom prst="rect">
            <a:avLst/>
          </a:prstGeom>
          <a:noFill/>
        </p:spPr>
        <p:txBody>
          <a:bodyPr wrap="none" lIns="91440" tIns="45720" rIns="91440" bIns="45720">
            <a:spAutoFit/>
          </a:bodyPr>
          <a:lstStyle/>
          <a:p>
            <a:pPr algn="ctr"/>
            <a:r>
              <a:rPr lang="en-US" sz="5400" b="1" i="1" u="sng" dirty="0">
                <a:ln w="0"/>
                <a:solidFill>
                  <a:srgbClr val="FF0000"/>
                </a:solidFill>
                <a:effectLst>
                  <a:outerShdw blurRad="38100" dist="19050" dir="2700000" algn="tl" rotWithShape="0">
                    <a:schemeClr val="dk1">
                      <a:alpha val="40000"/>
                    </a:schemeClr>
                  </a:outerShdw>
                </a:effectLst>
              </a:rPr>
              <a:t>LIMITATIONS:</a:t>
            </a:r>
            <a:endParaRPr lang="en-US" sz="5400" b="1" i="1" u="sng" cap="none" spc="0" dirty="0">
              <a:ln w="0"/>
              <a:solidFill>
                <a:srgbClr val="FF0000"/>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031A3E42-F405-4E4C-8109-A91FADE59330}"/>
              </a:ext>
            </a:extLst>
          </p:cNvPr>
          <p:cNvSpPr/>
          <p:nvPr/>
        </p:nvSpPr>
        <p:spPr>
          <a:xfrm>
            <a:off x="2713849" y="2485965"/>
            <a:ext cx="3574055" cy="523220"/>
          </a:xfrm>
          <a:prstGeom prst="rect">
            <a:avLst/>
          </a:prstGeom>
          <a:noFill/>
        </p:spPr>
        <p:txBody>
          <a:bodyPr wrap="none" lIns="91440" tIns="45720" rIns="91440" bIns="45720">
            <a:spAutoFit/>
          </a:bodyPr>
          <a:lstStyle/>
          <a:p>
            <a:pPr algn="ctr"/>
            <a:r>
              <a:rPr lang="en-US" sz="2800" b="1" i="1" dirty="0">
                <a:ln w="0"/>
                <a:effectLst>
                  <a:outerShdw blurRad="38100" dist="19050" dir="2700000" algn="tl" rotWithShape="0">
                    <a:schemeClr val="dk1">
                      <a:alpha val="40000"/>
                    </a:schemeClr>
                  </a:outerShdw>
                </a:effectLst>
              </a:rPr>
              <a:t>* </a:t>
            </a:r>
            <a:r>
              <a:rPr lang="en-IN" sz="2800" b="1" i="1" dirty="0"/>
              <a:t>Security risk present</a:t>
            </a:r>
            <a:r>
              <a:rPr lang="en-IN" sz="2800" dirty="0"/>
              <a:t>.</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097ECE6-5C47-4B1F-B0DF-93C3219AC3C4}"/>
              </a:ext>
            </a:extLst>
          </p:cNvPr>
          <p:cNvSpPr/>
          <p:nvPr/>
        </p:nvSpPr>
        <p:spPr>
          <a:xfrm>
            <a:off x="2933125" y="4062700"/>
            <a:ext cx="6042423" cy="523220"/>
          </a:xfrm>
          <a:prstGeom prst="rect">
            <a:avLst/>
          </a:prstGeom>
          <a:noFill/>
        </p:spPr>
        <p:txBody>
          <a:bodyPr wrap="none" lIns="91440" tIns="45720" rIns="91440" bIns="45720">
            <a:spAutoFit/>
          </a:bodyPr>
          <a:lstStyle/>
          <a:p>
            <a:pPr algn="ctr"/>
            <a:r>
              <a:rPr lang="en-US" sz="2800" b="1" i="1" dirty="0">
                <a:ln w="0"/>
                <a:effectLst>
                  <a:outerShdw blurRad="38100" dist="19050" dir="2700000" algn="tl" rotWithShape="0">
                    <a:schemeClr val="dk1">
                      <a:alpha val="40000"/>
                    </a:schemeClr>
                  </a:outerShdw>
                </a:effectLst>
              </a:rPr>
              <a:t>* </a:t>
            </a:r>
            <a:r>
              <a:rPr lang="en-US" sz="2800" b="1" i="1" dirty="0"/>
              <a:t>Application should be known to users</a:t>
            </a:r>
            <a:endParaRPr lang="en-US" sz="2800" b="1" i="1"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91DC2CE9-31CB-4E29-8BFE-D9D1B32E48E4}"/>
              </a:ext>
            </a:extLst>
          </p:cNvPr>
          <p:cNvSpPr/>
          <p:nvPr/>
        </p:nvSpPr>
        <p:spPr>
          <a:xfrm>
            <a:off x="3120757" y="4650848"/>
            <a:ext cx="5320559" cy="523220"/>
          </a:xfrm>
          <a:prstGeom prst="rect">
            <a:avLst/>
          </a:prstGeom>
          <a:noFill/>
        </p:spPr>
        <p:txBody>
          <a:bodyPr wrap="none" lIns="91440" tIns="45720" rIns="91440" bIns="45720">
            <a:spAutoFit/>
          </a:bodyPr>
          <a:lstStyle/>
          <a:p>
            <a:pPr algn="ctr"/>
            <a:r>
              <a:rPr lang="en-US" sz="2800" b="1" i="1" dirty="0">
                <a:ln w="0"/>
                <a:effectLst>
                  <a:outerShdw blurRad="38100" dist="19050" dir="2700000" algn="tl" rotWithShape="0">
                    <a:schemeClr val="dk1">
                      <a:alpha val="40000"/>
                    </a:schemeClr>
                  </a:outerShdw>
                </a:effectLst>
              </a:rPr>
              <a:t>* </a:t>
            </a:r>
            <a:r>
              <a:rPr lang="en-US" sz="2800" b="1" i="1" dirty="0"/>
              <a:t>Issue of Compatibility can occur. </a:t>
            </a:r>
            <a:endParaRPr lang="en-US" sz="2800" b="1" i="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26A73738-B698-4285-8513-AF85F8E33ACB}"/>
              </a:ext>
            </a:extLst>
          </p:cNvPr>
          <p:cNvSpPr/>
          <p:nvPr/>
        </p:nvSpPr>
        <p:spPr>
          <a:xfrm>
            <a:off x="3137458" y="5377825"/>
            <a:ext cx="6300892" cy="523220"/>
          </a:xfrm>
          <a:prstGeom prst="rect">
            <a:avLst/>
          </a:prstGeom>
          <a:noFill/>
        </p:spPr>
        <p:txBody>
          <a:bodyPr wrap="none" lIns="91440" tIns="45720" rIns="91440" bIns="45720">
            <a:spAutoFit/>
          </a:bodyPr>
          <a:lstStyle/>
          <a:p>
            <a:pPr algn="ctr"/>
            <a:r>
              <a:rPr lang="en-US" sz="2800" b="1" i="1" dirty="0">
                <a:ln w="0"/>
                <a:effectLst>
                  <a:outerShdw blurRad="38100" dist="19050" dir="2700000" algn="tl" rotWithShape="0">
                    <a:schemeClr val="dk1">
                      <a:alpha val="40000"/>
                    </a:schemeClr>
                  </a:outerShdw>
                </a:effectLst>
              </a:rPr>
              <a:t>* </a:t>
            </a:r>
            <a:r>
              <a:rPr lang="en-US" sz="2800" b="1" i="1" dirty="0"/>
              <a:t>Smartphone is required for this system </a:t>
            </a:r>
            <a:endParaRPr lang="en-US" sz="2800" b="1" i="1"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945B4A6B-50A0-4ABE-8C88-3984FB207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616" y="140117"/>
            <a:ext cx="2535463" cy="830997"/>
          </a:xfrm>
          <a:prstGeom prst="rect">
            <a:avLst/>
          </a:prstGeom>
        </p:spPr>
      </p:pic>
    </p:spTree>
    <p:extLst>
      <p:ext uri="{BB962C8B-B14F-4D97-AF65-F5344CB8AC3E}">
        <p14:creationId xmlns:p14="http://schemas.microsoft.com/office/powerpoint/2010/main" val="13097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01618F-4D8B-4461-88AE-1B7BE990BF6B}"/>
              </a:ext>
            </a:extLst>
          </p:cNvPr>
          <p:cNvSpPr/>
          <p:nvPr/>
        </p:nvSpPr>
        <p:spPr>
          <a:xfrm>
            <a:off x="508692" y="254615"/>
            <a:ext cx="3331105" cy="923330"/>
          </a:xfrm>
          <a:prstGeom prst="rect">
            <a:avLst/>
          </a:prstGeom>
          <a:noFill/>
        </p:spPr>
        <p:txBody>
          <a:bodyPr wrap="none" lIns="91440" tIns="45720" rIns="91440" bIns="45720">
            <a:spAutoFit/>
          </a:bodyPr>
          <a:lstStyle/>
          <a:p>
            <a:pPr algn="ctr"/>
            <a:r>
              <a:rPr lang="en-US" sz="5400" b="1" i="1" u="sng" cap="none" spc="0" dirty="0">
                <a:ln w="0"/>
                <a:solidFill>
                  <a:srgbClr val="FF0000"/>
                </a:solidFill>
                <a:effectLst>
                  <a:outerShdw blurRad="38100" dist="19050" dir="2700000" algn="tl" rotWithShape="0">
                    <a:schemeClr val="dk1">
                      <a:alpha val="40000"/>
                    </a:schemeClr>
                  </a:outerShdw>
                </a:effectLst>
              </a:rPr>
              <a:t>P</a:t>
            </a:r>
            <a:r>
              <a:rPr lang="en-US" sz="5400" b="1" i="1" u="sng" dirty="0">
                <a:ln w="0"/>
                <a:solidFill>
                  <a:srgbClr val="FF0000"/>
                </a:solidFill>
                <a:effectLst>
                  <a:outerShdw blurRad="38100" dist="19050" dir="2700000" algn="tl" rotWithShape="0">
                    <a:schemeClr val="dk1">
                      <a:alpha val="40000"/>
                    </a:schemeClr>
                  </a:outerShdw>
                </a:effectLst>
              </a:rPr>
              <a:t>IE CHART:</a:t>
            </a:r>
            <a:endParaRPr lang="en-US" sz="5400" b="1" i="1" u="sng" cap="none" spc="0" dirty="0">
              <a:ln w="0"/>
              <a:solidFill>
                <a:srgbClr val="FF0000"/>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0B30A948-7821-4BBD-AEB7-549E17D59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1741170"/>
            <a:ext cx="7437120" cy="4679950"/>
          </a:xfrm>
          <a:prstGeom prst="rect">
            <a:avLst/>
          </a:prstGeom>
        </p:spPr>
      </p:pic>
      <p:pic>
        <p:nvPicPr>
          <p:cNvPr id="5" name="Picture 4">
            <a:extLst>
              <a:ext uri="{FF2B5EF4-FFF2-40B4-BE49-F238E27FC236}">
                <a16:creationId xmlns:a16="http://schemas.microsoft.com/office/drawing/2014/main" id="{E216FA5E-CF8A-4784-A5A0-6E52215BB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033" y="254615"/>
            <a:ext cx="1975282" cy="1107460"/>
          </a:xfrm>
          <a:prstGeom prst="rect">
            <a:avLst/>
          </a:prstGeom>
        </p:spPr>
      </p:pic>
    </p:spTree>
    <p:extLst>
      <p:ext uri="{BB962C8B-B14F-4D97-AF65-F5344CB8AC3E}">
        <p14:creationId xmlns:p14="http://schemas.microsoft.com/office/powerpoint/2010/main" val="373423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732765-5E6C-4724-BE1E-007A8D3BC92D}"/>
              </a:ext>
            </a:extLst>
          </p:cNvPr>
          <p:cNvSpPr/>
          <p:nvPr/>
        </p:nvSpPr>
        <p:spPr>
          <a:xfrm>
            <a:off x="-6893" y="112375"/>
            <a:ext cx="4150111" cy="923330"/>
          </a:xfrm>
          <a:prstGeom prst="rect">
            <a:avLst/>
          </a:prstGeom>
          <a:noFill/>
        </p:spPr>
        <p:txBody>
          <a:bodyPr wrap="none" lIns="91440" tIns="45720" rIns="91440" bIns="45720">
            <a:spAutoFit/>
          </a:bodyPr>
          <a:lstStyle/>
          <a:p>
            <a:pPr algn="ctr"/>
            <a:r>
              <a:rPr lang="en-US" sz="5400" b="1" i="1" u="sng" dirty="0">
                <a:ln w="0"/>
                <a:solidFill>
                  <a:srgbClr val="FF0000"/>
                </a:solidFill>
                <a:effectLst>
                  <a:outerShdw blurRad="38100" dist="19050" dir="2700000" algn="tl" rotWithShape="0">
                    <a:schemeClr val="dk1">
                      <a:alpha val="40000"/>
                    </a:schemeClr>
                  </a:outerShdw>
                </a:effectLst>
              </a:rPr>
              <a:t>CONCLUSION:</a:t>
            </a:r>
            <a:endParaRPr lang="en-US" sz="5400" b="1" i="1" u="sng" cap="none" spc="0" dirty="0">
              <a:ln w="0"/>
              <a:solidFill>
                <a:srgbClr val="FF0000"/>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52AC0FED-8799-4E0A-975F-917BE7AF0050}"/>
              </a:ext>
            </a:extLst>
          </p:cNvPr>
          <p:cNvSpPr/>
          <p:nvPr/>
        </p:nvSpPr>
        <p:spPr>
          <a:xfrm>
            <a:off x="2540000" y="1290935"/>
            <a:ext cx="7721600" cy="5016758"/>
          </a:xfrm>
          <a:prstGeom prst="rect">
            <a:avLst/>
          </a:prstGeom>
          <a:noFill/>
        </p:spPr>
        <p:txBody>
          <a:bodyPr wrap="square" lIns="91440" tIns="45720" rIns="91440" bIns="45720">
            <a:spAutoFit/>
          </a:bodyPr>
          <a:lstStyle/>
          <a:p>
            <a:pPr algn="ctr"/>
            <a:r>
              <a:rPr lang="en-US" sz="3200" b="1" i="1" dirty="0">
                <a:solidFill>
                  <a:srgbClr val="002060"/>
                </a:solidFill>
              </a:rPr>
              <a:t>Our proposed solution is machine learning based with </a:t>
            </a:r>
            <a:r>
              <a:rPr lang="en-US" sz="3200" b="1" i="1" dirty="0" err="1">
                <a:solidFill>
                  <a:srgbClr val="002060"/>
                </a:solidFill>
              </a:rPr>
              <a:t>gmail</a:t>
            </a:r>
            <a:r>
              <a:rPr lang="en-US" sz="3200" b="1" i="1" dirty="0">
                <a:solidFill>
                  <a:srgbClr val="002060"/>
                </a:solidFill>
              </a:rPr>
              <a:t>/mobile number which allows the voter to register and he/she can vote from anywhere irrespective of the location. This system provides security and also avoid casting of the multiple vote by same person. This system is more reliable in which we can vote from multiple locations. It also minimize work, human requirements and time resources</a:t>
            </a:r>
            <a:r>
              <a:rPr lang="en-US" sz="2400" dirty="0"/>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A576558B-62F9-49BF-850E-C68C6A8B0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9825" y="266330"/>
            <a:ext cx="2303756" cy="1080209"/>
          </a:xfrm>
          <a:prstGeom prst="rect">
            <a:avLst/>
          </a:prstGeom>
        </p:spPr>
      </p:pic>
    </p:spTree>
    <p:extLst>
      <p:ext uri="{BB962C8B-B14F-4D97-AF65-F5344CB8AC3E}">
        <p14:creationId xmlns:p14="http://schemas.microsoft.com/office/powerpoint/2010/main" val="170178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556</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areshrocky@outlook.com</dc:creator>
  <cp:lastModifiedBy>areshrocky@outlook.com</cp:lastModifiedBy>
  <cp:revision>3</cp:revision>
  <dcterms:created xsi:type="dcterms:W3CDTF">2021-11-10T19:30:06Z</dcterms:created>
  <dcterms:modified xsi:type="dcterms:W3CDTF">2021-11-10T22:28:42Z</dcterms:modified>
</cp:coreProperties>
</file>